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</p:sldMasterIdLst>
  <p:notesMasterIdLst>
    <p:notesMasterId r:id="rId57"/>
  </p:notesMasterIdLst>
  <p:sldIdLst>
    <p:sldId id="267" r:id="rId4"/>
    <p:sldId id="335" r:id="rId5"/>
    <p:sldId id="275" r:id="rId6"/>
    <p:sldId id="271" r:id="rId7"/>
    <p:sldId id="272" r:id="rId8"/>
    <p:sldId id="342" r:id="rId9"/>
    <p:sldId id="270" r:id="rId10"/>
    <p:sldId id="294" r:id="rId11"/>
    <p:sldId id="273" r:id="rId12"/>
    <p:sldId id="278" r:id="rId13"/>
    <p:sldId id="282" r:id="rId14"/>
    <p:sldId id="281" r:id="rId15"/>
    <p:sldId id="283" r:id="rId16"/>
    <p:sldId id="306" r:id="rId17"/>
    <p:sldId id="307" r:id="rId18"/>
    <p:sldId id="308" r:id="rId19"/>
    <p:sldId id="310" r:id="rId20"/>
    <p:sldId id="309" r:id="rId21"/>
    <p:sldId id="312" r:id="rId22"/>
    <p:sldId id="284" r:id="rId23"/>
    <p:sldId id="288" r:id="rId24"/>
    <p:sldId id="286" r:id="rId25"/>
    <p:sldId id="344" r:id="rId26"/>
    <p:sldId id="345" r:id="rId27"/>
    <p:sldId id="334" r:id="rId28"/>
    <p:sldId id="333" r:id="rId29"/>
    <p:sldId id="321" r:id="rId30"/>
    <p:sldId id="324" r:id="rId31"/>
    <p:sldId id="327" r:id="rId32"/>
    <p:sldId id="328" r:id="rId33"/>
    <p:sldId id="330" r:id="rId34"/>
    <p:sldId id="331" r:id="rId35"/>
    <p:sldId id="332" r:id="rId36"/>
    <p:sldId id="287" r:id="rId37"/>
    <p:sldId id="300" r:id="rId38"/>
    <p:sldId id="290" r:id="rId39"/>
    <p:sldId id="311" r:id="rId40"/>
    <p:sldId id="304" r:id="rId41"/>
    <p:sldId id="291" r:id="rId42"/>
    <p:sldId id="292" r:id="rId43"/>
    <p:sldId id="346" r:id="rId44"/>
    <p:sldId id="348" r:id="rId45"/>
    <p:sldId id="350" r:id="rId46"/>
    <p:sldId id="349" r:id="rId47"/>
    <p:sldId id="305" r:id="rId48"/>
    <p:sldId id="319" r:id="rId49"/>
    <p:sldId id="351" r:id="rId50"/>
    <p:sldId id="352" r:id="rId51"/>
    <p:sldId id="353" r:id="rId52"/>
    <p:sldId id="354" r:id="rId53"/>
    <p:sldId id="301" r:id="rId54"/>
    <p:sldId id="302" r:id="rId55"/>
    <p:sldId id="303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AE3"/>
    <a:srgbClr val="D5DFE8"/>
    <a:srgbClr val="B3C0D0"/>
    <a:srgbClr val="FFCC99"/>
    <a:srgbClr val="CBD7E0"/>
    <a:srgbClr val="BBC7D5"/>
    <a:srgbClr val="D3DDE6"/>
    <a:srgbClr val="DAE5EB"/>
    <a:srgbClr val="D4DEE7"/>
    <a:srgbClr val="EC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64" autoAdjust="0"/>
  </p:normalViewPr>
  <p:slideViewPr>
    <p:cSldViewPr snapToGrid="0">
      <p:cViewPr varScale="1">
        <p:scale>
          <a:sx n="51" d="100"/>
          <a:sy n="51" d="100"/>
        </p:scale>
        <p:origin x="11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12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991B-4D1E-4898-828E-A67134C42608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EEE01-04BF-4964-BD48-CA4A96ED5B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Células alfa (A)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secretam </a:t>
            </a:r>
            <a:r>
              <a:rPr lang="pt-BR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glucagon.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humanos, estas células possuem grânulos de forma regular contendo um centro denso cercado por uma região clara sob a membrana.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Células beta (B)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secretam </a:t>
            </a:r>
            <a:r>
              <a:rPr lang="pt-BR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insulina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amilina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As células B possuem grânulos irregulares com um centro formado de cristais irregulares de insulina complexados com zinco.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Células delta (D)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sintetizam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somatostatina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Células PP (F)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contém um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polipeptídeo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pancreático.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31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>
                <a:solidFill>
                  <a:prstClr val="black"/>
                </a:solidFill>
              </a:rPr>
              <a:pPr/>
              <a:t>16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32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>
                <a:solidFill>
                  <a:prstClr val="black"/>
                </a:solidFill>
              </a:rPr>
              <a:pPr/>
              <a:t>17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00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>
                <a:solidFill>
                  <a:prstClr val="black"/>
                </a:solidFill>
              </a:rPr>
              <a:pPr/>
              <a:t>18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6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0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Embora</a:t>
            </a:r>
            <a:r>
              <a:rPr lang="en-US" dirty="0" smtClean="0"/>
              <a:t> a </a:t>
            </a:r>
            <a:r>
              <a:rPr lang="en-US" dirty="0" err="1" smtClean="0"/>
              <a:t>restrição</a:t>
            </a:r>
            <a:r>
              <a:rPr lang="en-US" dirty="0" smtClean="0"/>
              <a:t> de </a:t>
            </a:r>
            <a:r>
              <a:rPr lang="en-US" dirty="0" err="1" smtClean="0"/>
              <a:t>lipídeos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comumen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, </a:t>
            </a:r>
          </a:p>
          <a:p>
            <a:r>
              <a:rPr lang="en-US" baseline="0" dirty="0" err="1" smtClean="0"/>
              <a:t>Fibras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flatulência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aumenta</a:t>
            </a:r>
            <a:r>
              <a:rPr lang="en-US" baseline="0" dirty="0" smtClean="0"/>
              <a:t> o peso fecal e </a:t>
            </a:r>
            <a:r>
              <a:rPr lang="en-US" baseline="0" dirty="0" err="1" smtClean="0"/>
              <a:t>aumenta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perda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gordura</a:t>
            </a:r>
            <a:r>
              <a:rPr lang="en-US" baseline="0" dirty="0" smtClean="0"/>
              <a:t> fecal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09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4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589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64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791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02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Netter, </a:t>
            </a:r>
            <a:r>
              <a:rPr lang="en-US" dirty="0" err="1" smtClean="0"/>
              <a:t>histologia</a:t>
            </a:r>
            <a:r>
              <a:rPr lang="en-US" dirty="0" smtClean="0"/>
              <a:t> com </a:t>
            </a:r>
            <a:r>
              <a:rPr lang="en-US" dirty="0" err="1" smtClean="0"/>
              <a:t>hematoxilina</a:t>
            </a:r>
            <a:r>
              <a:rPr lang="en-US" dirty="0" smtClean="0"/>
              <a:t> e </a:t>
            </a:r>
            <a:r>
              <a:rPr lang="en-US" dirty="0" err="1" smtClean="0"/>
              <a:t>eosina</a:t>
            </a:r>
            <a:r>
              <a:rPr lang="en-US" dirty="0" smtClean="0"/>
              <a:t>, RX</a:t>
            </a:r>
            <a:r>
              <a:rPr lang="en-US" baseline="0" dirty="0" smtClean="0"/>
              <a:t>, TC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contraste</a:t>
            </a:r>
            <a:endParaRPr lang="en-US" dirty="0" smtClean="0"/>
          </a:p>
          <a:p>
            <a:r>
              <a:rPr lang="en-US" dirty="0" err="1" smtClean="0"/>
              <a:t>Alteração</a:t>
            </a:r>
            <a:r>
              <a:rPr lang="en-US" dirty="0" smtClean="0"/>
              <a:t> da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exócrina</a:t>
            </a:r>
            <a:r>
              <a:rPr lang="en-US" dirty="0" smtClean="0"/>
              <a:t> (</a:t>
            </a:r>
            <a:r>
              <a:rPr lang="en-US" dirty="0" err="1" smtClean="0"/>
              <a:t>insuficiência</a:t>
            </a:r>
            <a:r>
              <a:rPr lang="en-US" dirty="0" smtClean="0"/>
              <a:t> </a:t>
            </a:r>
            <a:r>
              <a:rPr lang="en-US" dirty="0" err="1" smtClean="0"/>
              <a:t>pancreática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Alteração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função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endócrina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frequentemente</a:t>
            </a:r>
            <a:r>
              <a:rPr lang="en-US" baseline="0" dirty="0" smtClean="0"/>
              <a:t>)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Subnutrição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frequentemente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manifestação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tardia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curso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PC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intensidade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duração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doença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83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997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8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7e32cd1a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7e32cd1a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31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588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21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Minerais</a:t>
            </a:r>
            <a:r>
              <a:rPr lang="en-US" dirty="0" smtClean="0"/>
              <a:t>, dados </a:t>
            </a:r>
            <a:r>
              <a:rPr lang="en-US" dirty="0" err="1" smtClean="0"/>
              <a:t>conflitantes</a:t>
            </a:r>
            <a:r>
              <a:rPr lang="en-US" dirty="0" smtClean="0"/>
              <a:t>. </a:t>
            </a:r>
            <a:r>
              <a:rPr lang="en-US" dirty="0" err="1" smtClean="0"/>
              <a:t>Baixo</a:t>
            </a:r>
            <a:r>
              <a:rPr lang="en-US" dirty="0" smtClean="0"/>
              <a:t> Mg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associado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insuficiência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pancreática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exócrina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3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1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83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Cálculos</a:t>
            </a:r>
            <a:r>
              <a:rPr lang="en-US" dirty="0" smtClean="0"/>
              <a:t> </a:t>
            </a:r>
            <a:r>
              <a:rPr lang="en-US" dirty="0" err="1" smtClean="0"/>
              <a:t>biliares</a:t>
            </a:r>
            <a:r>
              <a:rPr lang="en-US" dirty="0" smtClean="0"/>
              <a:t> </a:t>
            </a:r>
            <a:r>
              <a:rPr lang="en-US" dirty="0" err="1" smtClean="0"/>
              <a:t>impactados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introduzir</a:t>
            </a:r>
            <a:r>
              <a:rPr lang="en-US" dirty="0" smtClean="0"/>
              <a:t> SNE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endoscopia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Intolerância</a:t>
            </a:r>
            <a:r>
              <a:rPr lang="en-US" dirty="0" smtClean="0"/>
              <a:t> à NE: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atingir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nutricional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30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CPRE: </a:t>
            </a:r>
            <a:r>
              <a:rPr lang="pt-B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Colangiopancreatografia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endoscópica retrógrada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92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3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insuficiência</a:t>
            </a:r>
            <a:r>
              <a:rPr lang="en-US" dirty="0" smtClean="0"/>
              <a:t> </a:t>
            </a:r>
            <a:r>
              <a:rPr lang="en-US" dirty="0" err="1" smtClean="0"/>
              <a:t>pancreática</a:t>
            </a:r>
            <a:r>
              <a:rPr lang="en-US" dirty="0" smtClean="0"/>
              <a:t> </a:t>
            </a:r>
            <a:r>
              <a:rPr lang="en-US" dirty="0" err="1" smtClean="0"/>
              <a:t>exócrina</a:t>
            </a:r>
            <a:r>
              <a:rPr lang="en-US" dirty="0" smtClean="0"/>
              <a:t> leva 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89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2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77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diferenças</a:t>
            </a:r>
            <a:r>
              <a:rPr lang="en-US" dirty="0" smtClean="0"/>
              <a:t> </a:t>
            </a:r>
            <a:r>
              <a:rPr lang="en-US" dirty="0" err="1" smtClean="0"/>
              <a:t>ocorreram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homens</a:t>
            </a:r>
            <a:r>
              <a:rPr lang="en-US" dirty="0" smtClean="0"/>
              <a:t>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mulheres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4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insuficiência</a:t>
            </a:r>
            <a:r>
              <a:rPr lang="en-US" dirty="0" smtClean="0"/>
              <a:t> </a:t>
            </a:r>
            <a:r>
              <a:rPr lang="en-US" dirty="0" err="1" smtClean="0"/>
              <a:t>pancreática</a:t>
            </a:r>
            <a:r>
              <a:rPr lang="en-US" dirty="0" smtClean="0"/>
              <a:t> </a:t>
            </a:r>
            <a:r>
              <a:rPr lang="en-US" dirty="0" err="1" smtClean="0"/>
              <a:t>exócrina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lipase &lt; 10% do normal. </a:t>
            </a:r>
          </a:p>
          <a:p>
            <a:r>
              <a:rPr lang="en-US" dirty="0" err="1" smtClean="0"/>
              <a:t>Alteração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composição</a:t>
            </a:r>
            <a:r>
              <a:rPr lang="en-US" dirty="0" smtClean="0"/>
              <a:t> corporal pela BIA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>
                <a:solidFill>
                  <a:prstClr val="black"/>
                </a:solidFill>
              </a:rPr>
              <a:pPr/>
              <a:t>14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5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EEE01-04BF-4964-BD48-CA4A96ED5B0F}" type="slidenum">
              <a:rPr lang="pt-BR" smtClean="0">
                <a:solidFill>
                  <a:prstClr val="black"/>
                </a:solidFill>
              </a:rPr>
              <a:pPr/>
              <a:t>15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039F87B-A743-4A8F-BCCD-A4B954708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BE03257-F09A-4E00-B841-5DA1A1042FD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5678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77EF-268E-43E6-B768-D6132F1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457200"/>
            <a:ext cx="3511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1E29F-D3F2-4F0B-894E-126CCFFE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9D5A-9BD5-4FCD-8840-9AE10AF5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CB4F-E6BC-4508-A633-0B96E337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9485-5E79-4FC1-AF40-DCD60F5B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FD22-B13D-4A18-8C8F-180766C3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A71F8AB-61E3-4E35-9198-37182C2CF5CB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7663B0AC-CF57-4475-99E4-BEBAF3EC6E28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6DCDBD-D524-4DFC-814C-FEE4DBB1542A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534041AB-2069-45A0-849D-627E5ED64A9A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D1766AB8-D878-4021-9C5F-7F8E840818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1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5720-51BB-4716-A56E-E8BD8128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B2E4D-30D0-49B4-BD81-22E2F7D9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AD80-38EB-4C26-AF7E-AE75A1D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7D55-7245-4578-9545-F2E9E32C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112C-7A2D-4AD3-8077-F440B040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CE55F9E-4961-4647-874A-43F771AE530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028DE867-5C0D-412D-8B29-F57482CBC632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35E0CDCB-AC80-4A8C-ADED-F94C904606D7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CFA76DC1-87EA-4322-B705-225525BF5622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9A7D923F-3963-4CFC-93DC-2789E6D9B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2D54F-F565-40E1-8E7D-8836A6458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2712F-57F1-40F3-A318-43411F65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8320-613D-44B7-890F-A16D08E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5727-A860-40BD-B8A6-AB32F778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5A99-0671-47DE-BE85-AE54623D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3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039F87B-A743-4A8F-BCCD-A4B954708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BE03257-F09A-4E00-B841-5DA1A1042FD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5E2D-C490-46B9-A76C-8A79669F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365125"/>
            <a:ext cx="1016230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4B5A-D384-4517-9332-6B7F8632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6B99-B282-496B-8E41-169A255D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EDB7-0631-4F96-9A4A-15A58BEA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AB1E-B402-4C0B-8956-7E5FDF09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8EE488E-535D-4B4B-9DB6-05CEF34E3007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D68287EE-3D1B-450E-B94C-FFB75E88A5B1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A0D94A6B-0116-426D-8D28-B8BD80CAD166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4E1029E9-9EAA-4AE6-B43F-A2FAA996B083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C6C95C06-5B25-46E6-A974-C16A1A8B3D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5C89-45D8-4589-948D-996FB366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365125"/>
            <a:ext cx="101207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51F0-EE09-4E34-A4EE-06BB5CEC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D821-4FBB-4795-B48C-6DA1C374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AF8DC-5C4B-49A5-A134-1FB9AB2E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B9809A1-3302-46D6-AB2D-6184F31F505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79A2501-1246-414E-82C0-35EA488141B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BC85957D-FABA-4FEB-A757-1204B7B2FBDF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46320F61-60FE-42AD-8322-1A0A1ED8DC7C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7">
            <a:extLst>
              <a:ext uri="{FF2B5EF4-FFF2-40B4-BE49-F238E27FC236}">
                <a16:creationId xmlns:a16="http://schemas.microsoft.com/office/drawing/2014/main" id="{503DC721-50E4-47F8-8F38-76CBA15458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07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E49D-80FB-410C-8AED-CCBB07DC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39E0-E8B6-440B-9F40-609FA475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91EC-EA0D-4981-9348-E29A3F5C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95CE-FEA3-4385-B2AC-AA83CDEC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C23A-F126-442B-8BD9-1497DBF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12F718F-482F-406F-B841-640691327B0E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D55BCFF8-2644-432F-A179-89F18AA88DAE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CF5972F3-19D3-4C06-9BF6-9771BFD4F662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86CD43F-E8D1-450E-B3A6-DC6C18B908F8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9A673EFB-1BCC-4F52-BC76-8625763B8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3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889-BB95-4715-80F6-AA13960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365125"/>
            <a:ext cx="1009303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A2AA-9AD2-437D-80BD-BFC511CB9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E5C4-9373-4102-9787-3F9DBB07E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E779-6EA2-4CA7-B993-12564D88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7186-1964-48E7-BF2E-B79E5A4A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DA37-10C0-48E2-8474-A0B8513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4A78997-3094-41A3-AFA5-91742B16787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58D3A3B8-E3F9-42D3-B2F5-1D2BD8CE604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887C587-172F-469A-9EBE-B1F34DBBA983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8D617C8-DC96-41DF-8B71-3529B16E8457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45B77C4F-2758-4A53-8915-13B7DBC46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1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BB66-D8CC-4D74-912E-B9A4969F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24" y="365125"/>
            <a:ext cx="1009586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1DE0-00E3-48D2-A430-760455E7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70B0-2A1C-4EE4-8A3D-B4D47476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7535-AA6D-4E5B-9EE9-85E4FDB9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878C-E989-4C13-BADA-22C9DDC8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54EE3-2F90-45C9-B85B-E51D41D6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D6865-90A0-4421-BAB4-9728D65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55150-25C8-4A6A-A225-3C2E0626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B6C9D25-96E8-4DF7-817E-0E0F7BAF9BB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C1A7FF0-B37F-4A3D-98A3-B8C5412E449D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53CADE2D-A9FF-4E8B-B283-A386C364F45C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F6580A1D-C27F-4A3F-96C9-75B1B5B6DD86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7">
            <a:extLst>
              <a:ext uri="{FF2B5EF4-FFF2-40B4-BE49-F238E27FC236}">
                <a16:creationId xmlns:a16="http://schemas.microsoft.com/office/drawing/2014/main" id="{1CC2B017-00BC-4270-AE71-6E87899162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47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9DF-756A-4592-8E3C-AE098599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365125"/>
            <a:ext cx="101207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58936-2803-44A4-8DDE-A0DE589A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E365-8C0F-4B70-B54C-D6EB3754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35EE0-AB53-4079-B5AA-812092E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70FCF5-8B59-44AC-8BF0-406026E8AE2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FCF862C-068E-4DB7-A246-70741404628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9FE70CA1-AA54-4DC5-87EE-85ABC4FFAA04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E79D6F2B-01FE-42A9-BF34-3DCA08A78B72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7">
            <a:extLst>
              <a:ext uri="{FF2B5EF4-FFF2-40B4-BE49-F238E27FC236}">
                <a16:creationId xmlns:a16="http://schemas.microsoft.com/office/drawing/2014/main" id="{4648A353-AFC6-454C-B729-A8A316FFDB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3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5E2D-C490-46B9-A76C-8A79669F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365125"/>
            <a:ext cx="1016230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4B5A-D384-4517-9332-6B7F8632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6B99-B282-496B-8E41-169A255D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EDB7-0631-4F96-9A4A-15A58BEA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AB1E-B402-4C0B-8956-7E5FDF09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8EE488E-535D-4B4B-9DB6-05CEF34E3007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D68287EE-3D1B-450E-B94C-FFB75E88A5B1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A0D94A6B-0116-426D-8D28-B8BD80CAD166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4E1029E9-9EAA-4AE6-B43F-A2FAA996B083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C6C95C06-5B25-46E6-A974-C16A1A8B3D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41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AEEF-AFCB-4911-AED6-5CE95FFB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B56C-757C-42C4-A7D2-1536D34C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3E53-8511-4CC3-A07D-3398B7E1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BCEAF1B-8167-435E-9A9C-0694CB83DE87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15D456D1-7F10-4D29-BAFE-C4EB53AB7B48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04F92EAF-8745-4D59-98C0-FDF2B56A3C88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627F9244-D262-474C-83E8-7DDFDF9239AF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17">
            <a:extLst>
              <a:ext uri="{FF2B5EF4-FFF2-40B4-BE49-F238E27FC236}">
                <a16:creationId xmlns:a16="http://schemas.microsoft.com/office/drawing/2014/main" id="{4C86014F-0C1F-4E1C-B263-7933E35316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67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11D-AF88-4DA6-8E36-87F606EE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457200"/>
            <a:ext cx="3511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2997-7F3A-4F38-8ED6-359993B3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37EC5-02B4-4BC4-8A9E-B2E14A1B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04BD-A456-4A1A-873A-52A4CCAA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A187-01A4-4A63-81B6-8F2657CA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FB52-15B0-4CB4-B1F9-A96B634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9DF87B2-342D-4F9E-AFC9-0CA663DE711C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611B50E5-1E2C-403B-9CE7-CB041F48F4D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E330323A-0718-4374-8460-071E15507AB4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41CD3496-CD9D-401D-A458-32AB5078F925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BAD6A445-BB73-4C53-BD89-83C751869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60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77EF-268E-43E6-B768-D6132F1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457200"/>
            <a:ext cx="3511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1E29F-D3F2-4F0B-894E-126CCFFE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9D5A-9BD5-4FCD-8840-9AE10AF5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CB4F-E6BC-4508-A633-0B96E337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9485-5E79-4FC1-AF40-DCD60F5B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FD22-B13D-4A18-8C8F-180766C3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A71F8AB-61E3-4E35-9198-37182C2CF5CB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7663B0AC-CF57-4475-99E4-BEBAF3EC6E28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6DCDBD-D524-4DFC-814C-FEE4DBB1542A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534041AB-2069-45A0-849D-627E5ED64A9A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D1766AB8-D878-4021-9C5F-7F8E840818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30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5720-51BB-4716-A56E-E8BD8128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B2E4D-30D0-49B4-BD81-22E2F7D9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AD80-38EB-4C26-AF7E-AE75A1D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7D55-7245-4578-9545-F2E9E32C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112C-7A2D-4AD3-8077-F440B040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CE55F9E-4961-4647-874A-43F771AE530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028DE867-5C0D-412D-8B29-F57482CBC632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35E0CDCB-AC80-4A8C-ADED-F94C904606D7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CFA76DC1-87EA-4322-B705-225525BF5622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9A7D923F-3963-4CFC-93DC-2789E6D9B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13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2D54F-F565-40E1-8E7D-8836A6458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2712F-57F1-40F3-A318-43411F65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8320-613D-44B7-890F-A16D08E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5727-A860-40BD-B8A6-AB32F778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5A99-0671-47DE-BE85-AE54623D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76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625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01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44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47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5C89-45D8-4589-948D-996FB366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365125"/>
            <a:ext cx="101207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51F0-EE09-4E34-A4EE-06BB5CEC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D821-4FBB-4795-B48C-6DA1C374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AF8DC-5C4B-49A5-A134-1FB9AB2E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B9809A1-3302-46D6-AB2D-6184F31F505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79A2501-1246-414E-82C0-35EA488141B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BC85957D-FABA-4FEB-A757-1204B7B2FBDF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46320F61-60FE-42AD-8322-1A0A1ED8DC7C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Picture 17">
            <a:extLst>
              <a:ext uri="{FF2B5EF4-FFF2-40B4-BE49-F238E27FC236}">
                <a16:creationId xmlns:a16="http://schemas.microsoft.com/office/drawing/2014/main" id="{503DC721-50E4-47F8-8F38-76CBA15458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0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348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0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59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97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E49D-80FB-410C-8AED-CCBB07DC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39E0-E8B6-440B-9F40-609FA475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91EC-EA0D-4981-9348-E29A3F5C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95CE-FEA3-4385-B2AC-AA83CDEC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C23A-F126-442B-8BD9-1497DBF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12F718F-482F-406F-B841-640691327B0E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D55BCFF8-2644-432F-A179-89F18AA88DAE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CF5972F3-19D3-4C06-9BF6-9771BFD4F662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86CD43F-E8D1-450E-B3A6-DC6C18B908F8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9A673EFB-1BCC-4F52-BC76-8625763B8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889-BB95-4715-80F6-AA13960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365125"/>
            <a:ext cx="1009303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A2AA-9AD2-437D-80BD-BFC511CB9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E5C4-9373-4102-9787-3F9DBB07E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E779-6EA2-4CA7-B993-12564D88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7186-1964-48E7-BF2E-B79E5A4A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DA37-10C0-48E2-8474-A0B8513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4A78997-3094-41A3-AFA5-91742B16787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58D3A3B8-E3F9-42D3-B2F5-1D2BD8CE604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887C587-172F-469A-9EBE-B1F34DBBA983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8D617C8-DC96-41DF-8B71-3529B16E8457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45B77C4F-2758-4A53-8915-13B7DBC46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BB66-D8CC-4D74-912E-B9A4969F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24" y="365125"/>
            <a:ext cx="1009586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1DE0-00E3-48D2-A430-760455E7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70B0-2A1C-4EE4-8A3D-B4D47476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7535-AA6D-4E5B-9EE9-85E4FDB9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878C-E989-4C13-BADA-22C9DDC8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54EE3-2F90-45C9-B85B-E51D41D6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D6865-90A0-4421-BAB4-9728D65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55150-25C8-4A6A-A225-3C2E0626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B6C9D25-96E8-4DF7-817E-0E0F7BAF9BB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C1A7FF0-B37F-4A3D-98A3-B8C5412E449D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53CADE2D-A9FF-4E8B-B283-A386C364F45C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F6580A1D-C27F-4A3F-96C9-75B1B5B6DD86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Picture 17">
            <a:extLst>
              <a:ext uri="{FF2B5EF4-FFF2-40B4-BE49-F238E27FC236}">
                <a16:creationId xmlns:a16="http://schemas.microsoft.com/office/drawing/2014/main" id="{1CC2B017-00BC-4270-AE71-6E87899162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9DF-756A-4592-8E3C-AE098599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365125"/>
            <a:ext cx="101207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58936-2803-44A4-8DDE-A0DE589A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E365-8C0F-4B70-B54C-D6EB3754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35EE0-AB53-4079-B5AA-812092E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70FCF5-8B59-44AC-8BF0-406026E8AE2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FCF862C-068E-4DB7-A246-70741404628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9FE70CA1-AA54-4DC5-87EE-85ABC4FFAA04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E79D6F2B-01FE-42A9-BF34-3DCA08A78B72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Picture 17">
            <a:extLst>
              <a:ext uri="{FF2B5EF4-FFF2-40B4-BE49-F238E27FC236}">
                <a16:creationId xmlns:a16="http://schemas.microsoft.com/office/drawing/2014/main" id="{4648A353-AFC6-454C-B729-A8A316FFDB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5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AEEF-AFCB-4911-AED6-5CE95FFB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B56C-757C-42C4-A7D2-1536D34C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3E53-8511-4CC3-A07D-3398B7E1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BCEAF1B-8167-435E-9A9C-0694CB83DE87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15D456D1-7F10-4D29-BAFE-C4EB53AB7B48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04F92EAF-8745-4D59-98C0-FDF2B56A3C88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627F9244-D262-474C-83E8-7DDFDF9239AF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Picture 17">
            <a:extLst>
              <a:ext uri="{FF2B5EF4-FFF2-40B4-BE49-F238E27FC236}">
                <a16:creationId xmlns:a16="http://schemas.microsoft.com/office/drawing/2014/main" id="{4C86014F-0C1F-4E1C-B263-7933E35316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1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11D-AF88-4DA6-8E36-87F606EE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457200"/>
            <a:ext cx="3511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2997-7F3A-4F38-8ED6-359993B3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37EC5-02B4-4BC4-8A9E-B2E14A1B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04BD-A456-4A1A-873A-52A4CCAA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A187-01A4-4A63-81B6-8F2657CA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FB52-15B0-4CB4-B1F9-A96B634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9DF87B2-342D-4F9E-AFC9-0CA663DE711C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611B50E5-1E2C-403B-9CE7-CB041F48F4D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E330323A-0718-4374-8460-071E15507AB4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41CD3496-CD9D-401D-A458-32AB5078F925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BAD6A445-BB73-4C53-BD89-83C751869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B4577-998E-4B0A-919E-4AFDA53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7C2F-667C-4370-8B22-37B31B04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CD85-A4F2-431B-99DB-91610EFC9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EAC5-9874-4A8E-BB8D-4A7F280CDF79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4350-2E94-47F6-B119-3DD71ABB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E3E3-D305-4898-B3C1-A78BEB84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FBD9-5418-4243-B6E9-0F8C5677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33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B4577-998E-4B0A-919E-4AFDA53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7C2F-667C-4370-8B22-37B31B04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CD85-A4F2-431B-99DB-91610EFC9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4350-2E94-47F6-B119-3DD71ABB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E3E3-D305-4898-B3C1-A78BEB84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3547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390389" y="288098"/>
            <a:ext cx="9670093" cy="4762871"/>
          </a:xfrm>
          <a:prstGeom prst="ellipse">
            <a:avLst/>
          </a:prstGeom>
          <a:solidFill>
            <a:srgbClr val="D5D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20" y="787906"/>
            <a:ext cx="7879814" cy="3500465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5676" y="5027650"/>
            <a:ext cx="11799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Abordagem</a:t>
            </a:r>
            <a:r>
              <a:rPr lang="en-US" sz="4800" dirty="0" smtClean="0"/>
              <a:t> </a:t>
            </a:r>
            <a:r>
              <a:rPr lang="en-US" sz="4800" dirty="0" err="1" smtClean="0"/>
              <a:t>nutricional</a:t>
            </a:r>
            <a:r>
              <a:rPr lang="en-US" sz="4800" dirty="0" smtClean="0"/>
              <a:t> </a:t>
            </a:r>
          </a:p>
          <a:p>
            <a:pPr algn="ctr"/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pancreatite</a:t>
            </a:r>
            <a:r>
              <a:rPr lang="en-US" sz="4800" dirty="0" smtClean="0"/>
              <a:t> </a:t>
            </a:r>
            <a:r>
              <a:rPr lang="en-US" sz="4800" dirty="0" err="1" smtClean="0"/>
              <a:t>crônica</a:t>
            </a:r>
            <a:endParaRPr lang="pt-BR" sz="4800" dirty="0"/>
          </a:p>
        </p:txBody>
      </p:sp>
      <p:sp>
        <p:nvSpPr>
          <p:cNvPr id="5" name="Retângulo 4"/>
          <p:cNvSpPr/>
          <p:nvPr/>
        </p:nvSpPr>
        <p:spPr>
          <a:xfrm>
            <a:off x="0" y="-12526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2646" r="2105" b="35013"/>
          <a:stretch/>
        </p:blipFill>
        <p:spPr>
          <a:xfrm>
            <a:off x="1006335" y="2577980"/>
            <a:ext cx="10562555" cy="23190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6338" y="358703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avaliação</a:t>
            </a:r>
            <a:r>
              <a:rPr lang="en-US" sz="3200" dirty="0" smtClean="0"/>
              <a:t> </a:t>
            </a:r>
            <a:r>
              <a:rPr lang="en-US" sz="3200" dirty="0" err="1" smtClean="0"/>
              <a:t>nutricional</a:t>
            </a:r>
            <a:endParaRPr lang="pt-BR" sz="3200" dirty="0"/>
          </a:p>
        </p:txBody>
      </p:sp>
      <p:sp>
        <p:nvSpPr>
          <p:cNvPr id="11" name="Retângulo 10"/>
          <p:cNvSpPr/>
          <p:nvPr/>
        </p:nvSpPr>
        <p:spPr>
          <a:xfrm>
            <a:off x="3720231" y="5519935"/>
            <a:ext cx="78486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Arvanitakis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et al. ESPEN </a:t>
            </a:r>
            <a:r>
              <a:rPr lang="pt-B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Guidelines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pt-BR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Clinical</a:t>
            </a: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Nutrition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2024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60375" y="389161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pesquisa</a:t>
            </a:r>
            <a:r>
              <a:rPr lang="en-US" sz="3200" dirty="0" smtClean="0"/>
              <a:t> de </a:t>
            </a:r>
            <a:r>
              <a:rPr lang="en-US" sz="3200" dirty="0" err="1" smtClean="0"/>
              <a:t>sintomas</a:t>
            </a:r>
            <a:endParaRPr lang="pt-BR" sz="3200" dirty="0"/>
          </a:p>
        </p:txBody>
      </p:sp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defined as presence of fat in the stool, and associated generally with flatulence, bloating, dyspepsia, urgency to pass stools, and cramping abdominal pain. In a recent systematic review, includin</a:t>
            </a:r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741145" y="1594823"/>
            <a:ext cx="109476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Perda</a:t>
            </a:r>
            <a:r>
              <a:rPr lang="en-US" sz="3600" dirty="0" smtClean="0"/>
              <a:t> de peso</a:t>
            </a:r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Padrão</a:t>
            </a:r>
            <a:r>
              <a:rPr lang="en-US" sz="3600" dirty="0" smtClean="0"/>
              <a:t> de </a:t>
            </a:r>
            <a:r>
              <a:rPr lang="en-US" sz="3600" dirty="0" err="1" smtClean="0"/>
              <a:t>ingestão</a:t>
            </a:r>
            <a:r>
              <a:rPr lang="en-US" sz="3600" dirty="0" smtClean="0"/>
              <a:t> </a:t>
            </a:r>
            <a:r>
              <a:rPr lang="en-US" sz="3600" dirty="0" err="1" smtClean="0"/>
              <a:t>alimentar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Alterações</a:t>
            </a:r>
            <a:r>
              <a:rPr lang="en-US" sz="3600" dirty="0" smtClean="0"/>
              <a:t> no </a:t>
            </a:r>
            <a:r>
              <a:rPr lang="en-US" sz="3600" dirty="0" err="1" smtClean="0"/>
              <a:t>apetite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Sintomas</a:t>
            </a:r>
            <a:r>
              <a:rPr lang="en-US" sz="3600" dirty="0" smtClean="0"/>
              <a:t> GI: </a:t>
            </a:r>
            <a:r>
              <a:rPr lang="en-US" sz="3600" dirty="0" err="1" smtClean="0"/>
              <a:t>esteatorreia</a:t>
            </a:r>
            <a:r>
              <a:rPr lang="en-US" sz="3600" dirty="0" smtClean="0"/>
              <a:t>, </a:t>
            </a:r>
            <a:r>
              <a:rPr lang="en-US" sz="3600" dirty="0" err="1" smtClean="0"/>
              <a:t>flatulência</a:t>
            </a:r>
            <a:r>
              <a:rPr lang="en-US" sz="3600" dirty="0" smtClean="0"/>
              <a:t>, </a:t>
            </a:r>
            <a:r>
              <a:rPr lang="en-US" sz="3600" dirty="0" err="1" smtClean="0"/>
              <a:t>dispepsia</a:t>
            </a:r>
            <a:r>
              <a:rPr lang="en-US" sz="3600" dirty="0" smtClean="0"/>
              <a:t>, nausea, </a:t>
            </a:r>
            <a:r>
              <a:rPr lang="en-US" sz="3600" dirty="0" err="1" smtClean="0"/>
              <a:t>distensão</a:t>
            </a:r>
            <a:r>
              <a:rPr lang="en-US" sz="3600" dirty="0" smtClean="0"/>
              <a:t> abdominal, </a:t>
            </a:r>
            <a:r>
              <a:rPr lang="en-US" sz="3600" dirty="0" err="1" smtClean="0"/>
              <a:t>borborirgmo</a:t>
            </a:r>
            <a:r>
              <a:rPr lang="en-US" sz="3600" dirty="0" smtClean="0"/>
              <a:t>, </a:t>
            </a:r>
            <a:r>
              <a:rPr lang="en-US" sz="3600" dirty="0" err="1" smtClean="0"/>
              <a:t>urgência</a:t>
            </a:r>
            <a:r>
              <a:rPr lang="en-US" sz="3600" dirty="0" smtClean="0"/>
              <a:t> </a:t>
            </a:r>
            <a:r>
              <a:rPr lang="en-US" sz="3600" dirty="0" err="1" smtClean="0"/>
              <a:t>evacuatória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424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44892" y="1330548"/>
            <a:ext cx="109439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Vitaminas</a:t>
            </a:r>
            <a:r>
              <a:rPr lang="en-US" sz="3600" dirty="0" smtClean="0"/>
              <a:t> </a:t>
            </a:r>
            <a:r>
              <a:rPr lang="en-US" sz="3600" dirty="0" err="1" smtClean="0"/>
              <a:t>lipossolúveis</a:t>
            </a:r>
            <a:r>
              <a:rPr lang="en-US" sz="3600" dirty="0" smtClean="0"/>
              <a:t>: A, D, E </a:t>
            </a:r>
            <a:r>
              <a:rPr lang="en-US" sz="3600" dirty="0" err="1" smtClean="0"/>
              <a:t>e</a:t>
            </a:r>
            <a:r>
              <a:rPr lang="en-US" sz="3600" dirty="0" smtClean="0"/>
              <a:t> K </a:t>
            </a:r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Saúde</a:t>
            </a:r>
            <a:r>
              <a:rPr lang="en-US" sz="3600" dirty="0" smtClean="0"/>
              <a:t> </a:t>
            </a:r>
            <a:r>
              <a:rPr lang="en-US" sz="3600" dirty="0" err="1" smtClean="0"/>
              <a:t>óssea</a:t>
            </a:r>
            <a:r>
              <a:rPr lang="en-US" sz="3600" dirty="0" smtClean="0"/>
              <a:t>: PTH</a:t>
            </a:r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Elementos</a:t>
            </a:r>
            <a:r>
              <a:rPr lang="en-US" sz="3600" dirty="0" smtClean="0"/>
              <a:t> </a:t>
            </a:r>
            <a:r>
              <a:rPr lang="en-US" sz="3600" dirty="0" err="1" smtClean="0"/>
              <a:t>traços</a:t>
            </a:r>
            <a:r>
              <a:rPr lang="en-US" sz="3600" dirty="0" smtClean="0"/>
              <a:t>: Mg, Se, Zn</a:t>
            </a:r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i="1" dirty="0" smtClean="0"/>
              <a:t>Screen</a:t>
            </a:r>
            <a:r>
              <a:rPr lang="en-US" sz="3600" dirty="0" smtClean="0"/>
              <a:t> anemia: Fe, TIBC, </a:t>
            </a:r>
            <a:r>
              <a:rPr lang="en-US" sz="3600" dirty="0" err="1" smtClean="0"/>
              <a:t>vit</a:t>
            </a:r>
            <a:r>
              <a:rPr lang="en-US" sz="3600" dirty="0" smtClean="0"/>
              <a:t> B</a:t>
            </a:r>
            <a:r>
              <a:rPr lang="en-US" sz="3600" baseline="-25000" dirty="0" smtClean="0"/>
              <a:t>12</a:t>
            </a:r>
            <a:r>
              <a:rPr lang="en-US" sz="3600" dirty="0" smtClean="0"/>
              <a:t>, </a:t>
            </a:r>
            <a:r>
              <a:rPr lang="en-US" sz="3600" dirty="0" err="1" smtClean="0"/>
              <a:t>folato</a:t>
            </a:r>
            <a:r>
              <a:rPr lang="en-US" sz="3600" dirty="0" smtClean="0"/>
              <a:t>, </a:t>
            </a:r>
            <a:r>
              <a:rPr lang="en-US" sz="3600" dirty="0" err="1" smtClean="0"/>
              <a:t>ferritina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smtClean="0"/>
              <a:t>PCR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err="1" smtClean="0"/>
              <a:t>Controle</a:t>
            </a:r>
            <a:r>
              <a:rPr lang="en-US" sz="3600" dirty="0" smtClean="0"/>
              <a:t> </a:t>
            </a:r>
            <a:r>
              <a:rPr lang="en-US" sz="3600" dirty="0" err="1" smtClean="0"/>
              <a:t>glicêmico</a:t>
            </a:r>
            <a:r>
              <a:rPr lang="en-US" sz="3600" dirty="0" smtClean="0"/>
              <a:t>: </a:t>
            </a:r>
            <a:r>
              <a:rPr lang="pt-BR" sz="3600" dirty="0" smtClean="0"/>
              <a:t>HbA1C</a:t>
            </a:r>
            <a:r>
              <a:rPr lang="en-US" sz="3600" dirty="0" smtClean="0"/>
              <a:t> e </a:t>
            </a:r>
            <a:r>
              <a:rPr lang="en-US" sz="3600" dirty="0" err="1" smtClean="0"/>
              <a:t>glicemia</a:t>
            </a:r>
            <a:endParaRPr lang="en-US" sz="3600" dirty="0" smtClean="0"/>
          </a:p>
          <a:p>
            <a:pPr marL="342900" indent="-3429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3492" y="35149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avaliação</a:t>
            </a:r>
            <a:r>
              <a:rPr lang="en-US" sz="3200" dirty="0" smtClean="0"/>
              <a:t> </a:t>
            </a:r>
            <a:r>
              <a:rPr lang="en-US" sz="3200" dirty="0" err="1" smtClean="0"/>
              <a:t>bioquímica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89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603597" y="2490350"/>
            <a:ext cx="8454804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smtClean="0"/>
              <a:t>TC/US: </a:t>
            </a:r>
            <a:r>
              <a:rPr lang="en-US" sz="3600" dirty="0" err="1" smtClean="0"/>
              <a:t>massa</a:t>
            </a:r>
            <a:r>
              <a:rPr lang="en-US" sz="3600" dirty="0" smtClean="0"/>
              <a:t> muscular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600" dirty="0" smtClean="0"/>
              <a:t>DEXA: </a:t>
            </a:r>
            <a:r>
              <a:rPr lang="en-US" sz="3600" dirty="0" err="1" smtClean="0"/>
              <a:t>densidade</a:t>
            </a:r>
            <a:r>
              <a:rPr lang="en-US" sz="3600" dirty="0" smtClean="0"/>
              <a:t> mineral </a:t>
            </a:r>
            <a:r>
              <a:rPr lang="en-US" sz="3600" dirty="0" err="1" smtClean="0"/>
              <a:t>óssea</a:t>
            </a:r>
            <a:endParaRPr lang="pt-BR" sz="3600" dirty="0"/>
          </a:p>
        </p:txBody>
      </p:sp>
      <p:sp>
        <p:nvSpPr>
          <p:cNvPr id="11" name="Retângulo 10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1" y="286548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55575" y="34316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composição</a:t>
            </a:r>
            <a:r>
              <a:rPr lang="en-US" sz="3200" dirty="0" smtClean="0"/>
              <a:t> corporal</a:t>
            </a:r>
            <a:endParaRPr lang="pt-BR" sz="3200" dirty="0"/>
          </a:p>
        </p:txBody>
      </p:sp>
      <p:sp>
        <p:nvSpPr>
          <p:cNvPr id="7" name="Retângulo 6"/>
          <p:cNvSpPr/>
          <p:nvPr/>
        </p:nvSpPr>
        <p:spPr>
          <a:xfrm>
            <a:off x="4759095" y="6156971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Arvanitakis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et al. ESPEN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Guidelines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Clinical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Nutrition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39 (2020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):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612e631</a:t>
            </a:r>
          </a:p>
        </p:txBody>
      </p:sp>
    </p:spTree>
    <p:extLst>
      <p:ext uri="{BB962C8B-B14F-4D97-AF65-F5344CB8AC3E}">
        <p14:creationId xmlns:p14="http://schemas.microsoft.com/office/powerpoint/2010/main" val="2212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061050" y="1350841"/>
            <a:ext cx="1000664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prstClr val="black"/>
                </a:solidFill>
              </a:rPr>
              <a:t>Insuficiência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pancreática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exócrina</a:t>
            </a:r>
            <a:r>
              <a:rPr lang="en-US" sz="2800" dirty="0" smtClean="0">
                <a:solidFill>
                  <a:prstClr val="black"/>
                </a:solidFill>
              </a:rPr>
              <a:t>: 22 a 94% </a:t>
            </a:r>
          </a:p>
          <a:p>
            <a:pPr marL="457200" indent="-4572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prstClr val="black"/>
                </a:solidFill>
              </a:rPr>
              <a:t>Reposição</a:t>
            </a:r>
            <a:r>
              <a:rPr lang="en-US" sz="2800" dirty="0" smtClean="0">
                <a:solidFill>
                  <a:prstClr val="black"/>
                </a:solidFill>
              </a:rPr>
              <a:t> de </a:t>
            </a:r>
            <a:r>
              <a:rPr lang="en-US" sz="2800" dirty="0" err="1" smtClean="0">
                <a:solidFill>
                  <a:prstClr val="black"/>
                </a:solidFill>
              </a:rPr>
              <a:t>enzimas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pancreáticas</a:t>
            </a:r>
            <a:r>
              <a:rPr lang="en-US" sz="2800" dirty="0" smtClean="0">
                <a:solidFill>
                  <a:prstClr val="black"/>
                </a:solidFill>
              </a:rPr>
              <a:t>: se </a:t>
            </a:r>
            <a:r>
              <a:rPr lang="en-US" sz="2800" dirty="0" err="1" smtClean="0">
                <a:solidFill>
                  <a:prstClr val="black"/>
                </a:solidFill>
              </a:rPr>
              <a:t>diagnóstico</a:t>
            </a:r>
            <a:r>
              <a:rPr lang="en-US" sz="2800" dirty="0" smtClean="0">
                <a:solidFill>
                  <a:prstClr val="black"/>
                </a:solidFill>
              </a:rPr>
              <a:t> de </a:t>
            </a:r>
            <a:r>
              <a:rPr lang="en-US" sz="2800" dirty="0" err="1" smtClean="0">
                <a:solidFill>
                  <a:prstClr val="black"/>
                </a:solidFill>
              </a:rPr>
              <a:t>insuficiência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pancreática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exócrina</a:t>
            </a:r>
            <a:r>
              <a:rPr lang="en-US" sz="2800" dirty="0" smtClean="0">
                <a:solidFill>
                  <a:prstClr val="black"/>
                </a:solidFill>
              </a:rPr>
              <a:t> (</a:t>
            </a:r>
            <a:r>
              <a:rPr lang="en-US" sz="2800" dirty="0" err="1" smtClean="0">
                <a:solidFill>
                  <a:prstClr val="black"/>
                </a:solidFill>
              </a:rPr>
              <a:t>sinais</a:t>
            </a:r>
            <a:r>
              <a:rPr lang="en-US" sz="2800" dirty="0" smtClean="0">
                <a:solidFill>
                  <a:prstClr val="black"/>
                </a:solidFill>
              </a:rPr>
              <a:t> e </a:t>
            </a:r>
            <a:r>
              <a:rPr lang="en-US" sz="2800" dirty="0" err="1" smtClean="0">
                <a:solidFill>
                  <a:prstClr val="black"/>
                </a:solidFill>
              </a:rPr>
              <a:t>sintomas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e/</a:t>
            </a:r>
            <a:r>
              <a:rPr lang="en-US" sz="2800" dirty="0" err="1" smtClean="0">
                <a:solidFill>
                  <a:prstClr val="black"/>
                </a:solidFill>
              </a:rPr>
              <a:t>ou</a:t>
            </a:r>
            <a:r>
              <a:rPr lang="en-US" sz="2800" dirty="0" smtClean="0">
                <a:solidFill>
                  <a:prstClr val="black"/>
                </a:solidFill>
              </a:rPr>
              <a:t> testes de </a:t>
            </a:r>
            <a:r>
              <a:rPr lang="en-US" sz="2800" dirty="0" err="1" smtClean="0">
                <a:solidFill>
                  <a:prstClr val="black"/>
                </a:solidFill>
              </a:rPr>
              <a:t>má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absorção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pt-BR" sz="2800" dirty="0">
              <a:solidFill>
                <a:prstClr val="black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87690" y="3320611"/>
            <a:ext cx="3441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Esteatorreia</a:t>
            </a:r>
            <a:endParaRPr lang="en-US" sz="20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Presença</a:t>
            </a:r>
            <a:r>
              <a:rPr lang="en-US" sz="2000" dirty="0" smtClean="0">
                <a:solidFill>
                  <a:prstClr val="black"/>
                </a:solidFill>
              </a:rPr>
              <a:t> de </a:t>
            </a:r>
            <a:r>
              <a:rPr lang="en-US" sz="2000" dirty="0" err="1" smtClean="0">
                <a:solidFill>
                  <a:prstClr val="black"/>
                </a:solidFill>
              </a:rPr>
              <a:t>gordura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nas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fezes</a:t>
            </a:r>
            <a:endParaRPr lang="en-US" sz="2000" dirty="0" smtClean="0">
              <a:solidFill>
                <a:prstClr val="black"/>
              </a:solidFill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Flatulência</a:t>
            </a:r>
            <a:endParaRPr lang="en-US" sz="2000" dirty="0">
              <a:solidFill>
                <a:prstClr val="black"/>
              </a:solidFill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Distensão</a:t>
            </a:r>
            <a:r>
              <a:rPr lang="en-US" sz="2000" dirty="0" smtClean="0">
                <a:solidFill>
                  <a:prstClr val="black"/>
                </a:solidFill>
              </a:rPr>
              <a:t> abdominal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Dispepsia</a:t>
            </a:r>
            <a:endParaRPr lang="en-US" sz="2000" dirty="0" smtClean="0">
              <a:solidFill>
                <a:prstClr val="black"/>
              </a:solidFill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Urgência</a:t>
            </a:r>
            <a:r>
              <a:rPr lang="en-US" sz="2000" dirty="0" smtClean="0">
                <a:solidFill>
                  <a:prstClr val="black"/>
                </a:solidFill>
              </a:rPr>
              <a:t> para </a:t>
            </a:r>
            <a:r>
              <a:rPr lang="en-US" sz="2000" dirty="0" err="1" smtClean="0">
                <a:solidFill>
                  <a:prstClr val="black"/>
                </a:solidFill>
              </a:rPr>
              <a:t>evacuar</a:t>
            </a:r>
            <a:endParaRPr lang="en-US" sz="2000" dirty="0" smtClean="0">
              <a:solidFill>
                <a:prstClr val="black"/>
              </a:solidFill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Dor</a:t>
            </a:r>
            <a:r>
              <a:rPr lang="en-US" sz="2000" dirty="0" smtClean="0">
                <a:solidFill>
                  <a:prstClr val="black"/>
                </a:solidFill>
              </a:rPr>
              <a:t> abdominal </a:t>
            </a:r>
            <a:r>
              <a:rPr lang="en-US" sz="2000" dirty="0" err="1" smtClean="0">
                <a:solidFill>
                  <a:prstClr val="black"/>
                </a:solidFill>
              </a:rPr>
              <a:t>em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cólica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405634" y="8444522"/>
            <a:ext cx="1710556" cy="161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499518" y="3320611"/>
            <a:ext cx="2812236" cy="15132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2000" b="1" dirty="0" smtClean="0">
                <a:solidFill>
                  <a:srgbClr val="202124"/>
                </a:solidFill>
              </a:rPr>
              <a:t>Testes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2000" dirty="0" smtClean="0">
                <a:solidFill>
                  <a:srgbClr val="202124"/>
                </a:solidFill>
              </a:rPr>
              <a:t>Coeficiente de absorção de gordura &lt;80%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2000" dirty="0" smtClean="0">
                <a:solidFill>
                  <a:srgbClr val="202124"/>
                </a:solidFill>
              </a:rPr>
              <a:t>Excreção de gordura fecal &gt; 7 -15 g/dia</a:t>
            </a:r>
            <a:endParaRPr lang="pt-PT" altLang="pt-BR" sz="2000" dirty="0" smtClean="0">
              <a:solidFill>
                <a:prstClr val="black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947417" y="5838789"/>
            <a:ext cx="974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Tran</a:t>
            </a: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pt-B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et al. </a:t>
            </a:r>
            <a:r>
              <a:rPr lang="en-US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Pancreatology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2009;9: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729e37</a:t>
            </a:r>
          </a:p>
          <a:p>
            <a:pPr algn="r"/>
            <a:r>
              <a:rPr lang="pt-B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 </a:t>
            </a:r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la</a:t>
            </a: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Iglesia</a:t>
            </a: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</a:rPr>
              <a:t>-Garcia </a:t>
            </a:r>
            <a:r>
              <a:rPr lang="pt-B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et al.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Gut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2017;66: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1354e5</a:t>
            </a:r>
            <a:endParaRPr lang="pt-B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556818" y="3315021"/>
            <a:ext cx="34807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prstClr val="black"/>
                </a:solidFill>
              </a:rPr>
              <a:t>Subnutrição</a:t>
            </a:r>
            <a:endParaRPr lang="en-US" sz="20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Perda</a:t>
            </a:r>
            <a:r>
              <a:rPr lang="en-US" sz="2000" dirty="0" smtClean="0">
                <a:solidFill>
                  <a:prstClr val="black"/>
                </a:solidFill>
              </a:rPr>
              <a:t> de peso</a:t>
            </a:r>
          </a:p>
          <a:p>
            <a:pPr algn="ctr"/>
            <a:r>
              <a:rPr lang="en-US" sz="2000" dirty="0" err="1" smtClean="0">
                <a:solidFill>
                  <a:prstClr val="black"/>
                </a:solidFill>
              </a:rPr>
              <a:t>Alteração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na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composição</a:t>
            </a:r>
            <a:r>
              <a:rPr lang="en-US" sz="2000" dirty="0" smtClean="0">
                <a:solidFill>
                  <a:prstClr val="black"/>
                </a:solidFill>
              </a:rPr>
              <a:t> corporal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  <a:cs typeface="Calibri" panose="020F0502020204030204" pitchFamily="34" charset="0"/>
              </a:rPr>
              <a:t>↓ </a:t>
            </a:r>
            <a:r>
              <a:rPr lang="en-US" sz="2000" dirty="0" err="1" smtClean="0">
                <a:solidFill>
                  <a:prstClr val="black"/>
                </a:solidFill>
              </a:rPr>
              <a:t>Albumina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pré-albumina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</a:rPr>
              <a:t>proteína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ligadora</a:t>
            </a:r>
            <a:r>
              <a:rPr lang="en-US" sz="2000" dirty="0" smtClean="0">
                <a:solidFill>
                  <a:prstClr val="black"/>
                </a:solidFill>
              </a:rPr>
              <a:t> do retinol, Mg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alibri" panose="020F0502020204030204" pitchFamily="34" charset="0"/>
              </a:rPr>
              <a:t>↓ </a:t>
            </a:r>
            <a:r>
              <a:rPr lang="en-US" sz="2000" dirty="0" err="1" smtClean="0">
                <a:solidFill>
                  <a:prstClr val="black"/>
                </a:solidFill>
              </a:rPr>
              <a:t>Vitaminas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lipossolúveis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pt-BR" b="1" dirty="0">
              <a:solidFill>
                <a:prstClr val="black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46118" y="405553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</a:t>
            </a:r>
            <a:r>
              <a:rPr lang="en-US" sz="3200" dirty="0" err="1" smtClean="0">
                <a:solidFill>
                  <a:prstClr val="black"/>
                </a:solidFill>
              </a:rPr>
              <a:t>insuficiência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pancreática</a:t>
            </a:r>
            <a:endParaRPr lang="pt-BR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4" name="CaixaDeTexto 14"/>
          <p:cNvSpPr txBox="1">
            <a:spLocks noChangeArrowheads="1"/>
          </p:cNvSpPr>
          <p:nvPr/>
        </p:nvSpPr>
        <p:spPr bwMode="auto">
          <a:xfrm>
            <a:off x="224785" y="1625432"/>
            <a:ext cx="4286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N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E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G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A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T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I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V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O</a:t>
            </a:r>
          </a:p>
        </p:txBody>
      </p:sp>
      <p:sp>
        <p:nvSpPr>
          <p:cNvPr id="15" name="CaixaDeTexto 15"/>
          <p:cNvSpPr txBox="1">
            <a:spLocks noChangeArrowheads="1"/>
          </p:cNvSpPr>
          <p:nvPr/>
        </p:nvSpPr>
        <p:spPr bwMode="auto">
          <a:xfrm>
            <a:off x="246062" y="4402635"/>
            <a:ext cx="4286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P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O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S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I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T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I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V</a:t>
            </a:r>
          </a:p>
          <a:p>
            <a:pPr algn="ctr" eaLnBrk="1" hangingPunct="1"/>
            <a:r>
              <a:rPr lang="pt-BR" altLang="pt-BR" sz="1400" dirty="0">
                <a:solidFill>
                  <a:prstClr val="black"/>
                </a:solidFill>
                <a:latin typeface="Verdana" panose="020B0604030504040204" pitchFamily="34" charset="0"/>
              </a:rPr>
              <a:t>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52400" y="2526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52400" y="425262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Sudan III</a:t>
            </a:r>
            <a:endParaRPr lang="pt-BR" sz="3200" dirty="0">
              <a:solidFill>
                <a:prstClr val="black"/>
              </a:solidFill>
            </a:endParaRPr>
          </a:p>
        </p:txBody>
      </p:sp>
      <p:sp>
        <p:nvSpPr>
          <p:cNvPr id="11" name="CaixaDeTexto 6"/>
          <p:cNvSpPr txBox="1">
            <a:spLocks noChangeArrowheads="1"/>
          </p:cNvSpPr>
          <p:nvPr/>
        </p:nvSpPr>
        <p:spPr bwMode="auto">
          <a:xfrm>
            <a:off x="2411360" y="1502552"/>
            <a:ext cx="9474703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PT" altLang="pt-BR" sz="2800" b="1" dirty="0">
                <a:solidFill>
                  <a:prstClr val="black"/>
                </a:solidFill>
                <a:latin typeface="Verdana" panose="020B0604030504040204" pitchFamily="34" charset="0"/>
              </a:rPr>
              <a:t>Método: </a:t>
            </a:r>
            <a:r>
              <a:rPr lang="pt-PT" altLang="pt-BR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Análise </a:t>
            </a:r>
            <a:r>
              <a:rPr lang="pt-PT" altLang="pt-BR" sz="2400" dirty="0">
                <a:solidFill>
                  <a:prstClr val="black"/>
                </a:solidFill>
                <a:latin typeface="Verdana" panose="020B0604030504040204" pitchFamily="34" charset="0"/>
              </a:rPr>
              <a:t>microscópica de fezes frescas após adição do corante Sudan, específico para gordura</a:t>
            </a:r>
          </a:p>
          <a:p>
            <a:pPr eaLnBrk="1" hangingPunct="1">
              <a:lnSpc>
                <a:spcPct val="150000"/>
              </a:lnSpc>
            </a:pPr>
            <a:endParaRPr lang="pt-BR" altLang="pt-BR" sz="28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pt-BR" altLang="pt-BR" sz="2800" b="1" dirty="0">
                <a:solidFill>
                  <a:prstClr val="black"/>
                </a:solidFill>
                <a:latin typeface="Verdana" panose="020B0604030504040204" pitchFamily="34" charset="0"/>
              </a:rPr>
              <a:t>Interpretação: 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Avaliação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</a:rPr>
              <a:t>qualitativa e subjetiva pela presença e tamanho de vacúolos corados/campo</a:t>
            </a:r>
          </a:p>
          <a:p>
            <a:pPr eaLnBrk="1" hangingPunct="1">
              <a:lnSpc>
                <a:spcPct val="150000"/>
              </a:lnSpc>
            </a:pPr>
            <a:endParaRPr lang="pt-BR" altLang="pt-BR" sz="28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pt-BR" altLang="pt-BR" sz="2800" b="1" dirty="0">
                <a:solidFill>
                  <a:prstClr val="black"/>
                </a:solidFill>
                <a:latin typeface="Verdana" panose="020B0604030504040204" pitchFamily="34" charset="0"/>
              </a:rPr>
              <a:t>Interferentes: 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Fezes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</a:rPr>
              <a:t>com 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conservantes, presença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</a:rPr>
              <a:t>de 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urina, laxantes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</a:rPr>
              <a:t>e 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</a:rPr>
              <a:t>supositórios, Conteúdo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</a:rPr>
              <a:t>lipídico da dieta</a:t>
            </a:r>
            <a:endParaRPr lang="pt-BR" altLang="pt-BR" sz="24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2" descr="141FF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0" b="12601"/>
          <a:stretch>
            <a:fillRect/>
          </a:stretch>
        </p:blipFill>
        <p:spPr bwMode="auto">
          <a:xfrm>
            <a:off x="782257" y="1226025"/>
            <a:ext cx="12795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141FF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2" b="12601"/>
          <a:stretch>
            <a:fillRect/>
          </a:stretch>
        </p:blipFill>
        <p:spPr bwMode="auto">
          <a:xfrm>
            <a:off x="784345" y="4125439"/>
            <a:ext cx="1336675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8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pic>
        <p:nvPicPr>
          <p:cNvPr id="18" name="Imagem 17" descr="P1010081.JPG"/>
          <p:cNvPicPr>
            <a:picLocks noChangeAspect="1"/>
          </p:cNvPicPr>
          <p:nvPr/>
        </p:nvPicPr>
        <p:blipFill>
          <a:blip r:embed="rId3"/>
          <a:srcRect l="44319" t="40910" r="6550"/>
          <a:stretch>
            <a:fillRect/>
          </a:stretch>
        </p:blipFill>
        <p:spPr>
          <a:xfrm>
            <a:off x="501934" y="3221511"/>
            <a:ext cx="1785937" cy="1611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P1010145.JPG"/>
          <p:cNvPicPr>
            <a:picLocks noChangeAspect="1"/>
          </p:cNvPicPr>
          <p:nvPr/>
        </p:nvPicPr>
        <p:blipFill>
          <a:blip r:embed="rId5"/>
          <a:srcRect l="21429" t="10714" r="11607" b="14286"/>
          <a:stretch>
            <a:fillRect/>
          </a:stretch>
        </p:blipFill>
        <p:spPr>
          <a:xfrm>
            <a:off x="475303" y="1578448"/>
            <a:ext cx="1785937" cy="15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90967" y="334963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elastase fecal</a:t>
            </a:r>
            <a:endParaRPr lang="pt-BR" sz="3200" dirty="0">
              <a:solidFill>
                <a:prstClr val="black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6069046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P1010152.JPG"/>
          <p:cNvPicPr>
            <a:picLocks noChangeAspect="1"/>
          </p:cNvPicPr>
          <p:nvPr/>
        </p:nvPicPr>
        <p:blipFill>
          <a:blip r:embed="rId6"/>
          <a:srcRect t="19999" r="39999"/>
          <a:stretch>
            <a:fillRect/>
          </a:stretch>
        </p:blipFill>
        <p:spPr>
          <a:xfrm>
            <a:off x="501934" y="5007448"/>
            <a:ext cx="1785937" cy="178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aixaDeTexto 6"/>
          <p:cNvSpPr txBox="1">
            <a:spLocks noChangeArrowheads="1"/>
          </p:cNvSpPr>
          <p:nvPr/>
        </p:nvSpPr>
        <p:spPr bwMode="auto">
          <a:xfrm>
            <a:off x="2763174" y="1595021"/>
            <a:ext cx="91325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800"/>
              </a:spcAft>
            </a:pPr>
            <a:r>
              <a:rPr lang="pt-PT" altLang="pt-BR" sz="2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Método: 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Pesagem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das fezes, decantação, incubação, revelação e leitura por teste </a:t>
            </a:r>
            <a:r>
              <a:rPr lang="pt-BR" altLang="pt-BR" sz="24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imunoenzimático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(ELISA)</a:t>
            </a:r>
          </a:p>
          <a:p>
            <a:pPr eaLnBrk="1" hangingPunct="1">
              <a:lnSpc>
                <a:spcPct val="150000"/>
              </a:lnSpc>
              <a:spcAft>
                <a:spcPts val="1800"/>
              </a:spcAft>
            </a:pPr>
            <a:r>
              <a:rPr lang="pt-BR" altLang="pt-BR" sz="2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Interpretação</a:t>
            </a:r>
            <a:r>
              <a:rPr lang="pt-BR" altLang="pt-BR" sz="2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Reflete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secreção de enzimas pancreáticas exócrinas</a:t>
            </a:r>
          </a:p>
          <a:p>
            <a:pPr eaLnBrk="1" hangingPunct="1">
              <a:lnSpc>
                <a:spcPct val="150000"/>
              </a:lnSpc>
              <a:spcAft>
                <a:spcPts val="1800"/>
              </a:spcAft>
            </a:pPr>
            <a:r>
              <a:rPr lang="pt-BR" altLang="pt-BR" sz="2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Normal: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&gt;200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anose="05050102010706020507" pitchFamily="18" charset="2"/>
              </a:rPr>
              <a:t>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g/g fezes</a:t>
            </a:r>
          </a:p>
          <a:p>
            <a:pPr eaLnBrk="1" hangingPunct="1">
              <a:lnSpc>
                <a:spcPct val="150000"/>
              </a:lnSpc>
              <a:spcAft>
                <a:spcPts val="1800"/>
              </a:spcAft>
            </a:pPr>
            <a:r>
              <a:rPr lang="pt-BR" altLang="pt-BR" sz="2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Insuficiência </a:t>
            </a:r>
            <a:r>
              <a:rPr lang="pt-BR" altLang="pt-BR" sz="2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intermediária: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100-200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anose="05050102010706020507" pitchFamily="18" charset="2"/>
              </a:rPr>
              <a:t>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g/g </a:t>
            </a:r>
          </a:p>
          <a:p>
            <a:pPr eaLnBrk="1" hangingPunct="1">
              <a:lnSpc>
                <a:spcPct val="150000"/>
              </a:lnSpc>
              <a:spcAft>
                <a:spcPts val="1800"/>
              </a:spcAft>
            </a:pPr>
            <a:r>
              <a:rPr lang="pt-BR" altLang="pt-BR" sz="2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Insuficiência </a:t>
            </a:r>
            <a:r>
              <a:rPr lang="pt-BR" altLang="pt-BR" sz="24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grave: 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&lt;100</a:t>
            </a:r>
            <a:r>
              <a:rPr lang="pt-BR" altLang="pt-BR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anose="05050102010706020507" pitchFamily="18" charset="2"/>
              </a:rPr>
              <a:t></a:t>
            </a:r>
            <a:r>
              <a:rPr lang="pt-BR" altLang="pt-BR" sz="24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g/g</a:t>
            </a:r>
            <a:endParaRPr lang="pt-BR" altLang="pt-BR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05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-31632" y="6077475"/>
            <a:ext cx="12223632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835774" y="6032226"/>
            <a:ext cx="413972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</a:rPr>
              <a:t>Muniz et al. </a:t>
            </a:r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Pancreas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. 2014; 43(3):445-50.</a:t>
            </a:r>
            <a:endParaRPr lang="pt-BR" altLang="pt-B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13570"/>
          <a:stretch/>
        </p:blipFill>
        <p:spPr>
          <a:xfrm>
            <a:off x="2541674" y="1343109"/>
            <a:ext cx="7045388" cy="475661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190967" y="334963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elastase fecal</a:t>
            </a:r>
            <a:endParaRPr lang="pt-BR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" name="CaixaDeTexto 6"/>
          <p:cNvSpPr txBox="1">
            <a:spLocks noChangeArrowheads="1"/>
          </p:cNvSpPr>
          <p:nvPr/>
        </p:nvSpPr>
        <p:spPr bwMode="auto">
          <a:xfrm>
            <a:off x="3095740" y="2084044"/>
            <a:ext cx="8857561" cy="421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pt-PT" altLang="pt-BR" sz="2800" b="1" dirty="0">
                <a:solidFill>
                  <a:prstClr val="black"/>
                </a:solidFill>
                <a:latin typeface="Calibri" panose="020F0502020204030204"/>
              </a:rPr>
              <a:t>Método: </a:t>
            </a:r>
            <a:r>
              <a:rPr lang="pt-PT" altLang="pt-BR" sz="2800" b="1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altLang="pt-BR" sz="2800" dirty="0" smtClean="0">
                <a:solidFill>
                  <a:prstClr val="black"/>
                </a:solidFill>
                <a:latin typeface="Calibri" panose="020F0502020204030204"/>
              </a:rPr>
              <a:t>Coleta 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do ar expirado basal e após refeição teste (200 mg de </a:t>
            </a:r>
            <a:r>
              <a:rPr lang="pt-BR" altLang="pt-BR" sz="2800" dirty="0" smtClean="0">
                <a:solidFill>
                  <a:prstClr val="black"/>
                </a:solidFill>
                <a:latin typeface="Calibri" panose="020F0502020204030204"/>
              </a:rPr>
              <a:t>TG 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com </a:t>
            </a:r>
            <a:r>
              <a:rPr lang="pt-BR" altLang="pt-BR" sz="2800" baseline="30000" dirty="0">
                <a:solidFill>
                  <a:prstClr val="black"/>
                </a:solidFill>
                <a:latin typeface="Calibri" panose="020F0502020204030204"/>
              </a:rPr>
              <a:t>13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C) a cada hora, por 7 horas 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pt-BR" altLang="pt-BR" sz="2800" b="1" dirty="0" smtClean="0">
                <a:solidFill>
                  <a:prstClr val="black"/>
                </a:solidFill>
                <a:latin typeface="Calibri" panose="020F0502020204030204"/>
              </a:rPr>
              <a:t>Análise: </a:t>
            </a:r>
            <a:r>
              <a:rPr lang="pt-BR" altLang="pt-BR" sz="2800" dirty="0" smtClean="0">
                <a:solidFill>
                  <a:prstClr val="black"/>
                </a:solidFill>
                <a:latin typeface="Calibri" panose="020F0502020204030204"/>
              </a:rPr>
              <a:t>Enriquecimento 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de </a:t>
            </a:r>
            <a:r>
              <a:rPr lang="pt-BR" altLang="pt-BR" sz="2800" baseline="30000" dirty="0">
                <a:solidFill>
                  <a:prstClr val="black"/>
                </a:solidFill>
                <a:latin typeface="Calibri" panose="020F0502020204030204"/>
              </a:rPr>
              <a:t>13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C em relação ao basal em </a:t>
            </a:r>
            <a:r>
              <a:rPr lang="pt-BR" altLang="pt-BR" sz="2800" dirty="0" err="1">
                <a:solidFill>
                  <a:prstClr val="black"/>
                </a:solidFill>
                <a:latin typeface="Calibri" panose="020F0502020204030204"/>
              </a:rPr>
              <a:t>espectofotrômetro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 de massa de razão isotópica 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pt-BR" altLang="pt-BR" sz="2800" b="1" dirty="0" smtClean="0">
                <a:solidFill>
                  <a:prstClr val="black"/>
                </a:solidFill>
                <a:latin typeface="Calibri" panose="020F0502020204030204"/>
              </a:rPr>
              <a:t>Interpretação</a:t>
            </a:r>
            <a:r>
              <a:rPr lang="pt-BR" altLang="pt-BR" sz="2800" b="1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pt-BR" altLang="pt-BR" sz="2800" dirty="0" smtClean="0">
                <a:solidFill>
                  <a:prstClr val="black"/>
                </a:solidFill>
                <a:latin typeface="Calibri" panose="020F0502020204030204"/>
              </a:rPr>
              <a:t>Insuficiência 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pancreática quando </a:t>
            </a:r>
            <a:r>
              <a:rPr lang="pt-BR" altLang="pt-BR" sz="2800" baseline="30000" dirty="0">
                <a:solidFill>
                  <a:prstClr val="black"/>
                </a:solidFill>
                <a:latin typeface="Calibri" panose="020F0502020204030204"/>
              </a:rPr>
              <a:t>13</a:t>
            </a:r>
            <a:r>
              <a:rPr lang="pt-BR" altLang="pt-BR" sz="2800" dirty="0">
                <a:solidFill>
                  <a:prstClr val="black"/>
                </a:solidFill>
                <a:latin typeface="Calibri" panose="020F0502020204030204"/>
              </a:rPr>
              <a:t>C acumulado &lt; 5% do </a:t>
            </a:r>
            <a:r>
              <a:rPr lang="pt-BR" altLang="pt-BR" sz="2800" dirty="0" smtClean="0">
                <a:solidFill>
                  <a:prstClr val="black"/>
                </a:solidFill>
                <a:latin typeface="Calibri" panose="020F0502020204030204"/>
              </a:rPr>
              <a:t>oferecido</a:t>
            </a:r>
            <a:endParaRPr lang="pt-BR" altLang="pt-BR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Picture 2" descr="G:\fotos\P10100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091" y="3137569"/>
            <a:ext cx="23129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3" descr="P101005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091" y="5066381"/>
            <a:ext cx="2286000" cy="135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852289" y="1406352"/>
            <a:ext cx="8101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32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Triglicerídeo marcado com isótopo estável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190967" y="334963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TG </a:t>
            </a:r>
            <a:r>
              <a:rPr lang="en-US" sz="3200" dirty="0" err="1" smtClean="0">
                <a:solidFill>
                  <a:prstClr val="black"/>
                </a:solidFill>
              </a:rPr>
              <a:t>marcado</a:t>
            </a:r>
            <a:endParaRPr lang="pt-BR" sz="3200" dirty="0">
              <a:solidFill>
                <a:prstClr val="black"/>
              </a:solidFill>
            </a:endParaRPr>
          </a:p>
        </p:txBody>
      </p:sp>
      <p:pic>
        <p:nvPicPr>
          <p:cNvPr id="12" name="Picture 12" descr="G:\fotos\P101016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091" y="1280194"/>
            <a:ext cx="2308225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6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835774" y="5957860"/>
            <a:ext cx="413972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</a:rPr>
              <a:t>Muniz et al. </a:t>
            </a:r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Pancreas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. 2014; 43(3):445-50.</a:t>
            </a:r>
            <a:endParaRPr lang="pt-BR" altLang="pt-B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b="3795"/>
          <a:stretch/>
        </p:blipFill>
        <p:spPr>
          <a:xfrm>
            <a:off x="155575" y="1318938"/>
            <a:ext cx="12001518" cy="4411685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190967" y="334963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TG </a:t>
            </a:r>
            <a:r>
              <a:rPr lang="en-US" sz="3200" dirty="0" err="1" smtClean="0">
                <a:solidFill>
                  <a:prstClr val="black"/>
                </a:solidFill>
              </a:rPr>
              <a:t>marcado</a:t>
            </a:r>
            <a:endParaRPr lang="pt-BR" sz="3200" dirty="0">
              <a:solidFill>
                <a:prstClr val="black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2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6" descr="Pancreatite crônica - Sinais, Sintomas e Doenças &gt; AbcM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7"/>
          <a:stretch/>
        </p:blipFill>
        <p:spPr bwMode="auto">
          <a:xfrm rot="5400000">
            <a:off x="5709516" y="-5441963"/>
            <a:ext cx="772974" cy="12192001"/>
          </a:xfrm>
          <a:prstGeom prst="rect">
            <a:avLst/>
          </a:prstGeom>
          <a:solidFill>
            <a:srgbClr val="D4DEE7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213498" y="320717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Pâncreas</a:t>
            </a:r>
            <a:r>
              <a:rPr lang="en-US" sz="3600" b="1" dirty="0" smtClean="0"/>
              <a:t> normal</a:t>
            </a:r>
            <a:endParaRPr lang="pt-BR" sz="3600" b="1" dirty="0"/>
          </a:p>
        </p:txBody>
      </p:sp>
      <p:pic>
        <p:nvPicPr>
          <p:cNvPr id="7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2" descr="pâncreas endócrino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7F1E1"/>
              </a:clrFrom>
              <a:clrTo>
                <a:srgbClr val="F7F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2" b="27897"/>
          <a:stretch/>
        </p:blipFill>
        <p:spPr bwMode="auto">
          <a:xfrm>
            <a:off x="2687868" y="1854385"/>
            <a:ext cx="6806860" cy="46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4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62508" y="1234993"/>
            <a:ext cx="7055318" cy="98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789891" y="1594823"/>
            <a:ext cx="10612216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/>
              <a:t>Estado </a:t>
            </a:r>
            <a:r>
              <a:rPr lang="en-US" sz="3200" b="1" dirty="0" err="1"/>
              <a:t>nutricional</a:t>
            </a:r>
            <a:r>
              <a:rPr lang="en-US" sz="3200" b="1" dirty="0"/>
              <a:t> normal</a:t>
            </a:r>
            <a:r>
              <a:rPr lang="en-US" sz="3200" dirty="0"/>
              <a:t>: </a:t>
            </a:r>
            <a:r>
              <a:rPr lang="en-US" sz="3200" dirty="0" err="1"/>
              <a:t>dieta</a:t>
            </a:r>
            <a:r>
              <a:rPr lang="en-US" sz="3200" dirty="0"/>
              <a:t> </a:t>
            </a:r>
            <a:r>
              <a:rPr lang="en-US" sz="3200" dirty="0" err="1"/>
              <a:t>bem</a:t>
            </a:r>
            <a:r>
              <a:rPr lang="en-US" sz="3200" dirty="0"/>
              <a:t> </a:t>
            </a:r>
            <a:r>
              <a:rPr lang="en-US" sz="3200" dirty="0" err="1"/>
              <a:t>balanceada</a:t>
            </a:r>
            <a:endParaRPr lang="en-US" sz="3200" dirty="0"/>
          </a:p>
          <a:p>
            <a:pPr marL="457200" indent="-457200">
              <a:lnSpc>
                <a:spcPts val="45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/>
              <a:t>Restrição</a:t>
            </a:r>
            <a:r>
              <a:rPr lang="en-US" sz="3200" b="1" dirty="0"/>
              <a:t> de </a:t>
            </a:r>
            <a:r>
              <a:rPr lang="en-US" sz="3200" b="1" dirty="0" err="1"/>
              <a:t>lipídeo</a:t>
            </a:r>
            <a:r>
              <a:rPr lang="en-US" sz="3200" b="1" dirty="0"/>
              <a:t>: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necessária</a:t>
            </a:r>
            <a:r>
              <a:rPr lang="en-US" sz="3200" dirty="0"/>
              <a:t> (</a:t>
            </a:r>
            <a:r>
              <a:rPr lang="en-US" sz="3200" dirty="0" err="1"/>
              <a:t>exceto</a:t>
            </a:r>
            <a:r>
              <a:rPr lang="en-US" sz="3200" dirty="0"/>
              <a:t> se </a:t>
            </a:r>
            <a:r>
              <a:rPr lang="en-US" sz="3200" dirty="0" err="1"/>
              <a:t>esteatorreia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controlada</a:t>
            </a:r>
            <a:r>
              <a:rPr lang="en-US" sz="3200" dirty="0"/>
              <a:t>)</a:t>
            </a:r>
          </a:p>
          <a:p>
            <a:pPr marL="457200" indent="-457200">
              <a:lnSpc>
                <a:spcPts val="45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Fibras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evitar</a:t>
            </a:r>
            <a:r>
              <a:rPr lang="en-US" sz="3200" dirty="0" smtClean="0"/>
              <a:t> - </a:t>
            </a:r>
            <a:r>
              <a:rPr lang="en-US" sz="3200" dirty="0" err="1" smtClean="0"/>
              <a:t>inibe</a:t>
            </a:r>
            <a:r>
              <a:rPr lang="en-US" sz="3200" dirty="0" smtClean="0"/>
              <a:t> </a:t>
            </a:r>
            <a:r>
              <a:rPr lang="en-US" sz="3200" dirty="0" err="1" smtClean="0"/>
              <a:t>ação</a:t>
            </a:r>
            <a:r>
              <a:rPr lang="en-US" sz="3200" dirty="0" smtClean="0"/>
              <a:t> da </a:t>
            </a:r>
            <a:r>
              <a:rPr lang="en-US" sz="3200" dirty="0" err="1" smtClean="0"/>
              <a:t>enzima</a:t>
            </a:r>
            <a:r>
              <a:rPr lang="en-US" sz="3200" dirty="0" smtClean="0"/>
              <a:t> </a:t>
            </a:r>
            <a:r>
              <a:rPr lang="en-US" sz="3200" dirty="0" err="1" smtClean="0"/>
              <a:t>pancreática</a:t>
            </a:r>
            <a:r>
              <a:rPr lang="en-US" sz="3200" dirty="0" smtClean="0"/>
              <a:t> - </a:t>
            </a:r>
            <a:r>
              <a:rPr lang="en-US" sz="2800" dirty="0" smtClean="0"/>
              <a:t>↑</a:t>
            </a:r>
            <a:r>
              <a:rPr lang="en-US" sz="2800" dirty="0" err="1" smtClean="0"/>
              <a:t>flatulência</a:t>
            </a:r>
            <a:r>
              <a:rPr lang="en-US" sz="2800" dirty="0" smtClean="0"/>
              <a:t> e </a:t>
            </a:r>
            <a:r>
              <a:rPr lang="en-US" sz="2800" dirty="0" err="1" smtClean="0"/>
              <a:t>perda</a:t>
            </a:r>
            <a:r>
              <a:rPr lang="en-US" sz="2800" dirty="0" smtClean="0"/>
              <a:t> de </a:t>
            </a:r>
            <a:r>
              <a:rPr lang="en-US" sz="2800" dirty="0" err="1" smtClean="0"/>
              <a:t>gordura</a:t>
            </a:r>
            <a:endParaRPr lang="pt-BR" sz="3200" dirty="0"/>
          </a:p>
          <a:p>
            <a:pPr marL="457200" indent="-457200">
              <a:lnSpc>
                <a:spcPts val="45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Subnutrição</a:t>
            </a:r>
            <a:r>
              <a:rPr lang="en-US" sz="3200" b="1" dirty="0"/>
              <a:t>: </a:t>
            </a:r>
            <a:r>
              <a:rPr lang="en-US" sz="3200" dirty="0" err="1"/>
              <a:t>dieta</a:t>
            </a:r>
            <a:r>
              <a:rPr lang="en-US" sz="3200" dirty="0"/>
              <a:t> </a:t>
            </a:r>
            <a:r>
              <a:rPr lang="en-US" sz="3200" dirty="0" err="1"/>
              <a:t>hiperproteica</a:t>
            </a:r>
            <a:r>
              <a:rPr lang="en-US" sz="3200" dirty="0"/>
              <a:t> e </a:t>
            </a:r>
            <a:r>
              <a:rPr lang="en-US" sz="3200" dirty="0" err="1"/>
              <a:t>hipercalórica</a:t>
            </a:r>
            <a:r>
              <a:rPr lang="en-US" sz="3200" dirty="0"/>
              <a:t>, </a:t>
            </a:r>
            <a:r>
              <a:rPr lang="en-US" sz="3200" dirty="0" err="1"/>
              <a:t>distribuída</a:t>
            </a:r>
            <a:r>
              <a:rPr lang="en-US" sz="3200" dirty="0"/>
              <a:t> 5 a 6 </a:t>
            </a:r>
            <a:r>
              <a:rPr lang="en-US" sz="3200" dirty="0" err="1" smtClean="0"/>
              <a:t>refeições</a:t>
            </a:r>
            <a:r>
              <a:rPr lang="en-US" sz="3200" dirty="0" smtClean="0"/>
              <a:t>/</a:t>
            </a:r>
            <a:r>
              <a:rPr lang="en-US" sz="3200" dirty="0" err="1" smtClean="0"/>
              <a:t>dia</a:t>
            </a:r>
            <a:endParaRPr lang="en-US" sz="3200" dirty="0"/>
          </a:p>
        </p:txBody>
      </p:sp>
      <p:sp>
        <p:nvSpPr>
          <p:cNvPr id="12" name="Retângulo 11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757428" y="5662430"/>
            <a:ext cx="5242506" cy="84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Lohr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et al.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United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Gastroenterol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J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2017;5:153e99</a:t>
            </a:r>
          </a:p>
          <a:p>
            <a:r>
              <a:rPr lang="pt-B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Frulloni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Dig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Liver Dis 2010;42(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6):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S381e406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Mirtallo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JPEN</a:t>
            </a: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2012;36:284e91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07975" y="44166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dieta</a:t>
            </a:r>
            <a:r>
              <a:rPr lang="en-US" sz="3200" dirty="0" smtClean="0"/>
              <a:t> oral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935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 problema não é o problema! O problema é nossa atitude em relação ao  Problema. | by João Keple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2" y="4742840"/>
            <a:ext cx="2490734" cy="186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891510" y="1350152"/>
            <a:ext cx="100812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Dieta</a:t>
            </a:r>
            <a:r>
              <a:rPr lang="en-US" sz="3200" b="1" dirty="0" smtClean="0"/>
              <a:t> e </a:t>
            </a:r>
            <a:r>
              <a:rPr lang="en-US" sz="3200" b="1" dirty="0" err="1" smtClean="0"/>
              <a:t>suplementação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enzimas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pancreáticas</a:t>
            </a:r>
            <a:r>
              <a:rPr lang="en-US" sz="3200" b="1" dirty="0" smtClean="0"/>
              <a:t>:  80%</a:t>
            </a:r>
          </a:p>
          <a:p>
            <a:endParaRPr lang="en-US" sz="3200" dirty="0" smtClean="0"/>
          </a:p>
          <a:p>
            <a:r>
              <a:rPr lang="en-US" sz="3200" b="1" dirty="0" smtClean="0"/>
              <a:t>SNO: 20%</a:t>
            </a:r>
          </a:p>
          <a:p>
            <a:pPr marL="981075" algn="just">
              <a:buClr>
                <a:srgbClr val="EABD00"/>
              </a:buClr>
            </a:pPr>
            <a:r>
              <a:rPr lang="en-US" sz="3200" dirty="0" err="1" smtClean="0"/>
              <a:t>Paciente</a:t>
            </a:r>
            <a:r>
              <a:rPr lang="en-US" sz="3200" dirty="0" smtClean="0"/>
              <a:t> </a:t>
            </a:r>
            <a:r>
              <a:rPr lang="en-US" sz="3200" dirty="0" err="1" smtClean="0"/>
              <a:t>subnutrido</a:t>
            </a:r>
            <a:r>
              <a:rPr lang="en-US" sz="3200" dirty="0" smtClean="0"/>
              <a:t> que </a:t>
            </a: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atinge</a:t>
            </a:r>
            <a:r>
              <a:rPr lang="en-US" sz="3200" dirty="0" smtClean="0"/>
              <a:t> </a:t>
            </a:r>
            <a:r>
              <a:rPr lang="en-US" sz="3200" dirty="0" err="1" smtClean="0"/>
              <a:t>metas</a:t>
            </a:r>
            <a:r>
              <a:rPr lang="en-US" sz="3200" dirty="0" smtClean="0"/>
              <a:t> </a:t>
            </a:r>
            <a:r>
              <a:rPr lang="en-US" sz="3200" dirty="0" err="1" smtClean="0"/>
              <a:t>energéticas</a:t>
            </a:r>
            <a:r>
              <a:rPr lang="en-US" sz="3200" dirty="0" smtClean="0"/>
              <a:t> e </a:t>
            </a:r>
            <a:r>
              <a:rPr lang="en-US" sz="3200" dirty="0" err="1" smtClean="0"/>
              <a:t>proteicas</a:t>
            </a:r>
            <a:r>
              <a:rPr lang="en-US" sz="3200" dirty="0" smtClean="0"/>
              <a:t> com </a:t>
            </a:r>
            <a:r>
              <a:rPr lang="en-US" sz="3200" dirty="0" err="1" smtClean="0"/>
              <a:t>refeições</a:t>
            </a:r>
            <a:r>
              <a:rPr lang="en-US" sz="3200" dirty="0" smtClean="0"/>
              <a:t> </a:t>
            </a:r>
            <a:r>
              <a:rPr lang="en-US" sz="3200" dirty="0" err="1" smtClean="0"/>
              <a:t>normais</a:t>
            </a:r>
            <a:r>
              <a:rPr lang="en-US" sz="3200" dirty="0" smtClean="0"/>
              <a:t> e </a:t>
            </a:r>
            <a:r>
              <a:rPr lang="en-US" sz="3200" dirty="0" err="1" smtClean="0"/>
              <a:t>aconselhamento</a:t>
            </a:r>
            <a:r>
              <a:rPr lang="en-US" sz="3200" dirty="0" smtClean="0"/>
              <a:t> </a:t>
            </a:r>
            <a:r>
              <a:rPr lang="en-US" sz="3200" dirty="0" err="1" smtClean="0"/>
              <a:t>dietético</a:t>
            </a:r>
            <a:endParaRPr lang="en-US" sz="3200" dirty="0" smtClean="0"/>
          </a:p>
          <a:p>
            <a:pPr marL="981075" algn="just">
              <a:buClr>
                <a:srgbClr val="EABD00"/>
              </a:buClr>
            </a:pPr>
            <a:endParaRPr lang="en-US" sz="3200" dirty="0" smtClean="0"/>
          </a:p>
          <a:p>
            <a:pPr marL="981075" algn="just">
              <a:buClr>
                <a:srgbClr val="EABD00"/>
              </a:buClr>
            </a:pPr>
            <a:r>
              <a:rPr lang="en-US" sz="3200" dirty="0"/>
              <a:t> </a:t>
            </a:r>
            <a:r>
              <a:rPr lang="en-US" sz="3200" dirty="0" err="1" smtClean="0"/>
              <a:t>Adesão</a:t>
            </a:r>
            <a:endParaRPr lang="pt-BR" sz="3200" dirty="0"/>
          </a:p>
        </p:txBody>
      </p:sp>
      <p:sp>
        <p:nvSpPr>
          <p:cNvPr id="11" name="Retângulo 10"/>
          <p:cNvSpPr/>
          <p:nvPr/>
        </p:nvSpPr>
        <p:spPr>
          <a:xfrm>
            <a:off x="0" y="6332917"/>
            <a:ext cx="12192000" cy="58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749226" y="59402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Meier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et al.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Clin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Nutr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2006;25: 275e84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10222" y="470087"/>
            <a:ext cx="839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suplemento</a:t>
            </a:r>
            <a:r>
              <a:rPr lang="en-US" sz="3200" dirty="0" smtClean="0"/>
              <a:t> </a:t>
            </a:r>
            <a:r>
              <a:rPr lang="en-US" sz="3200" dirty="0" err="1" smtClean="0"/>
              <a:t>nutricional</a:t>
            </a:r>
            <a:r>
              <a:rPr lang="en-US" sz="3200" dirty="0" smtClean="0"/>
              <a:t> oral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165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6332917"/>
            <a:ext cx="12192000" cy="58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2192056" y="1730166"/>
            <a:ext cx="9857982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ts val="4000"/>
              </a:lnSpc>
              <a:spcAft>
                <a:spcPts val="1200"/>
              </a:spcAft>
              <a:buClr>
                <a:srgbClr val="EABD00"/>
              </a:buClr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rgbClr val="000000"/>
                </a:solidFill>
              </a:rPr>
              <a:t>Padrão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571500" indent="-571500">
              <a:lnSpc>
                <a:spcPts val="4000"/>
              </a:lnSpc>
              <a:spcAft>
                <a:spcPts val="1200"/>
              </a:spcAft>
              <a:buClr>
                <a:srgbClr val="EABD00"/>
              </a:buClr>
              <a:buFont typeface="Wingdings" panose="05000000000000000000" pitchFamily="2" charset="2"/>
              <a:buChar char="§"/>
            </a:pPr>
            <a:r>
              <a:rPr lang="en-US" sz="4000" dirty="0" err="1" smtClean="0">
                <a:solidFill>
                  <a:srgbClr val="000000"/>
                </a:solidFill>
              </a:rPr>
              <a:t>Baseada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em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peptídeos</a:t>
            </a:r>
            <a:r>
              <a:rPr lang="en-US" sz="4000" dirty="0" smtClean="0">
                <a:solidFill>
                  <a:srgbClr val="000000"/>
                </a:solidFill>
              </a:rPr>
              <a:t> + TCM </a:t>
            </a:r>
            <a:r>
              <a:rPr lang="en-US" sz="3200" dirty="0" smtClean="0">
                <a:solidFill>
                  <a:srgbClr val="000000"/>
                </a:solidFill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</a:rPr>
              <a:t>menos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</a:rPr>
              <a:t>dependente</a:t>
            </a:r>
            <a:r>
              <a:rPr lang="en-US" sz="3200" dirty="0" smtClean="0">
                <a:solidFill>
                  <a:srgbClr val="000000"/>
                </a:solidFill>
              </a:rPr>
              <a:t> de lipase para </a:t>
            </a:r>
            <a:r>
              <a:rPr lang="en-US" sz="3200" dirty="0" err="1" smtClean="0">
                <a:solidFill>
                  <a:srgbClr val="000000"/>
                </a:solidFill>
              </a:rPr>
              <a:t>absorção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</a:p>
          <a:p>
            <a:pPr marL="571500" indent="-571500">
              <a:lnSpc>
                <a:spcPts val="4000"/>
              </a:lnSpc>
              <a:spcAft>
                <a:spcPts val="1200"/>
              </a:spcAft>
              <a:buClr>
                <a:srgbClr val="EABD00"/>
              </a:buClr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prstClr val="black"/>
                </a:solidFill>
              </a:rPr>
              <a:t>Fórmula</a:t>
            </a:r>
            <a:r>
              <a:rPr lang="en-US" sz="4000" dirty="0">
                <a:solidFill>
                  <a:prstClr val="black"/>
                </a:solidFill>
              </a:rPr>
              <a:t> com TCM: </a:t>
            </a:r>
            <a:r>
              <a:rPr lang="en-US" sz="4000" dirty="0" err="1">
                <a:solidFill>
                  <a:prstClr val="black"/>
                </a:solidFill>
              </a:rPr>
              <a:t>sem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</a:rPr>
              <a:t>vantagens</a:t>
            </a:r>
            <a:r>
              <a:rPr lang="en-US" sz="4000" dirty="0" smtClean="0">
                <a:solidFill>
                  <a:prstClr val="black"/>
                </a:solidFill>
              </a:rPr>
              <a:t> se </a:t>
            </a:r>
            <a:r>
              <a:rPr lang="en-US" sz="4000" dirty="0" err="1" smtClean="0">
                <a:solidFill>
                  <a:prstClr val="black"/>
                </a:solidFill>
              </a:rPr>
              <a:t>associação</a:t>
            </a:r>
            <a:r>
              <a:rPr lang="en-US" sz="4000" dirty="0" smtClean="0">
                <a:solidFill>
                  <a:prstClr val="black"/>
                </a:solidFill>
              </a:rPr>
              <a:t> com </a:t>
            </a:r>
            <a:r>
              <a:rPr lang="en-US" sz="4000" b="1" dirty="0" err="1" smtClean="0">
                <a:solidFill>
                  <a:prstClr val="black"/>
                </a:solidFill>
              </a:rPr>
              <a:t>suplementação</a:t>
            </a:r>
            <a:r>
              <a:rPr lang="en-US" sz="4000" b="1" dirty="0" smtClean="0">
                <a:solidFill>
                  <a:prstClr val="black"/>
                </a:solidFill>
              </a:rPr>
              <a:t> </a:t>
            </a:r>
            <a:r>
              <a:rPr lang="en-US" sz="4000" b="1" dirty="0" err="1" smtClean="0">
                <a:solidFill>
                  <a:prstClr val="black"/>
                </a:solidFill>
              </a:rPr>
              <a:t>enzimática</a:t>
            </a:r>
            <a:endParaRPr lang="pt-BR" sz="3200" dirty="0"/>
          </a:p>
        </p:txBody>
      </p:sp>
      <p:pic>
        <p:nvPicPr>
          <p:cNvPr id="11" name="Imagem 10" descr="suplemento nutricional padrão.JP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256" t="15625" r="15630" b="14583"/>
          <a:stretch>
            <a:fillRect/>
          </a:stretch>
        </p:blipFill>
        <p:spPr>
          <a:xfrm>
            <a:off x="155575" y="1823505"/>
            <a:ext cx="1974919" cy="26463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176513" y="5957429"/>
            <a:ext cx="6096000" cy="750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Caliari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et al, </a:t>
            </a:r>
            <a:r>
              <a:rPr lang="pt-B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Scand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Gastroenterol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1993;28: 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749e52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Singh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 et al,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Clin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Gastroenterol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Hepatol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2008;6:353e9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7996" y="5190254"/>
            <a:ext cx="1200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</a:rPr>
              <a:t>aconselhamento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nutricional</a:t>
            </a:r>
            <a:r>
              <a:rPr lang="en-US" sz="2800" dirty="0">
                <a:solidFill>
                  <a:prstClr val="black"/>
                </a:solidFill>
              </a:rPr>
              <a:t> = SNO </a:t>
            </a:r>
            <a:r>
              <a:rPr lang="en-US" sz="2800" dirty="0" err="1">
                <a:solidFill>
                  <a:prstClr val="black"/>
                </a:solidFill>
              </a:rPr>
              <a:t>padrão</a:t>
            </a:r>
            <a:r>
              <a:rPr lang="en-US" sz="2800" dirty="0">
                <a:solidFill>
                  <a:prstClr val="black"/>
                </a:solidFill>
              </a:rPr>
              <a:t> = SNO com </a:t>
            </a:r>
            <a:r>
              <a:rPr lang="en-US" sz="2800" dirty="0" smtClean="0">
                <a:solidFill>
                  <a:prstClr val="black"/>
                </a:solidFill>
              </a:rPr>
              <a:t>TCM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formulas SNO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739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332917"/>
            <a:ext cx="12192000" cy="58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249" r="40239"/>
          <a:stretch/>
        </p:blipFill>
        <p:spPr>
          <a:xfrm>
            <a:off x="363256" y="-1809"/>
            <a:ext cx="11311002" cy="691839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8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6357999"/>
            <a:ext cx="12192000" cy="58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4188" r="4567"/>
          <a:stretch/>
        </p:blipFill>
        <p:spPr>
          <a:xfrm>
            <a:off x="551144" y="100208"/>
            <a:ext cx="11273426" cy="67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2170701" y="2693336"/>
            <a:ext cx="80760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56097"/>
              </a:lnSpc>
            </a:pPr>
            <a:r>
              <a:rPr lang="pt-BR" sz="2933" b="1" dirty="0"/>
              <a:t>Elaboração, avaliação </a:t>
            </a:r>
            <a:r>
              <a:rPr lang="pt-BR" sz="2933" b="1" dirty="0" err="1"/>
              <a:t>bromatológica</a:t>
            </a:r>
            <a:r>
              <a:rPr lang="pt-BR" sz="2933" b="1" dirty="0"/>
              <a:t> e sensorial de suplemento nutricional </a:t>
            </a:r>
            <a:r>
              <a:rPr lang="pt-BR" sz="2933" b="1" dirty="0" smtClean="0"/>
              <a:t>oral caseiro </a:t>
            </a:r>
            <a:r>
              <a:rPr lang="pt-BR" sz="2933" b="1" dirty="0"/>
              <a:t>para pacientes que necessitam de restrição de triglicérides de cadeia longa</a:t>
            </a:r>
            <a:endParaRPr sz="2933" b="1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992265" y="5142031"/>
            <a:ext cx="9753600" cy="11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  <a:buSzPts val="1400"/>
            </a:pPr>
            <a:r>
              <a:rPr lang="pt-BR" sz="1867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Aluna: </a:t>
            </a:r>
            <a:r>
              <a:rPr lang="pt-BR" sz="1867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Emanoella</a:t>
            </a:r>
            <a:r>
              <a:rPr lang="pt-BR" sz="1867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Sena Alves de Lima 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400"/>
            </a:pPr>
            <a:r>
              <a:rPr lang="pt-BR" sz="1867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Orientadora: </a:t>
            </a:r>
            <a:r>
              <a:rPr lang="pt-BR" sz="1867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Prof.a </a:t>
            </a:r>
            <a:r>
              <a:rPr lang="pt-BR" sz="1867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</a:t>
            </a:r>
            <a:r>
              <a:rPr lang="pt-BR" sz="1867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Selma Freire  </a:t>
            </a:r>
            <a:r>
              <a:rPr lang="pt-BR" sz="1867" kern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Cunha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400"/>
            </a:pPr>
            <a:r>
              <a:rPr lang="pt-BR" sz="1867" b="1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Co-orientadora</a:t>
            </a:r>
            <a:r>
              <a:rPr lang="pt-BR" sz="1867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M.E. Joyce Cristina de Oliveira</a:t>
            </a: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923" y="315138"/>
            <a:ext cx="963751" cy="140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3771"/>
          <a:stretch/>
        </p:blipFill>
        <p:spPr>
          <a:xfrm>
            <a:off x="11013738" y="5142031"/>
            <a:ext cx="1178263" cy="1524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>
            <a:off x="1598279" y="583987"/>
            <a:ext cx="9856055" cy="0"/>
          </a:xfrm>
          <a:prstGeom prst="straightConnector1">
            <a:avLst/>
          </a:prstGeom>
          <a:noFill/>
          <a:ln w="57150" cap="flat" cmpd="sng">
            <a:solidFill>
              <a:srgbClr val="91A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"/>
          <p:cNvCxnSpPr/>
          <p:nvPr/>
        </p:nvCxnSpPr>
        <p:spPr>
          <a:xfrm flipH="1">
            <a:off x="676195" y="1921948"/>
            <a:ext cx="48200" cy="4328483"/>
          </a:xfrm>
          <a:prstGeom prst="straightConnector1">
            <a:avLst/>
          </a:prstGeom>
          <a:noFill/>
          <a:ln w="57150" cap="flat" cmpd="sng">
            <a:solidFill>
              <a:srgbClr val="91A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"/>
          <p:cNvCxnSpPr/>
          <p:nvPr/>
        </p:nvCxnSpPr>
        <p:spPr>
          <a:xfrm flipH="1">
            <a:off x="11432135" y="583987"/>
            <a:ext cx="22199" cy="4416651"/>
          </a:xfrm>
          <a:prstGeom prst="straightConnector1">
            <a:avLst/>
          </a:prstGeom>
          <a:noFill/>
          <a:ln w="57150" cap="flat" cmpd="sng">
            <a:solidFill>
              <a:srgbClr val="91A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"/>
          <p:cNvCxnSpPr/>
          <p:nvPr/>
        </p:nvCxnSpPr>
        <p:spPr>
          <a:xfrm>
            <a:off x="676195" y="6250431"/>
            <a:ext cx="10069671" cy="91459"/>
          </a:xfrm>
          <a:prstGeom prst="straightConnector1">
            <a:avLst/>
          </a:prstGeom>
          <a:noFill/>
          <a:ln w="57150" cap="flat" cmpd="sng">
            <a:solidFill>
              <a:srgbClr val="91A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238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06501" y="2429320"/>
            <a:ext cx="10066715" cy="270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60000"/>
              </a:lnSpc>
              <a:spcAft>
                <a:spcPts val="2400"/>
              </a:spcAft>
              <a:buNone/>
            </a:pPr>
            <a:r>
              <a:rPr lang="pt-BR" sz="2667" dirty="0">
                <a:solidFill>
                  <a:schemeClr val="dk1"/>
                </a:solidFill>
              </a:rPr>
              <a:t>Desenvolver três opções de suplementos nutricionais para uso oral domiciliar que sejam economicamente acessíveis, palatáveis e </a:t>
            </a:r>
            <a:r>
              <a:rPr lang="pt-BR" sz="2667" dirty="0" err="1">
                <a:solidFill>
                  <a:schemeClr val="dk1"/>
                </a:solidFill>
              </a:rPr>
              <a:t>nutricionalmente</a:t>
            </a:r>
            <a:r>
              <a:rPr lang="pt-BR" sz="2667" dirty="0">
                <a:solidFill>
                  <a:schemeClr val="dk1"/>
                </a:solidFill>
              </a:rPr>
              <a:t> adequados para pacientes que necessitam de dietas com restrição de TCL</a:t>
            </a:r>
            <a:endParaRPr sz="2667" dirty="0">
              <a:solidFill>
                <a:schemeClr val="dk1"/>
              </a:solidFill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106501" y="593367"/>
            <a:ext cx="106698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 lnSpcReduction="10000"/>
          </a:bodyPr>
          <a:lstStyle/>
          <a:p>
            <a:pPr algn="r" defTabSz="1219170">
              <a:buClr>
                <a:srgbClr val="000000"/>
              </a:buClr>
              <a:buSzPct val="102564"/>
            </a:pPr>
            <a:r>
              <a:rPr lang="pt-BR" sz="3733" b="1" i="1" kern="0" dirty="0">
                <a:latin typeface="Arial"/>
                <a:ea typeface="Arial"/>
                <a:cs typeface="Arial"/>
                <a:sym typeface="Arial"/>
              </a:rPr>
              <a:t>Objetivo</a:t>
            </a:r>
            <a:endParaRPr sz="3733" b="1" i="1" kern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7"/>
          <p:cNvCxnSpPr/>
          <p:nvPr/>
        </p:nvCxnSpPr>
        <p:spPr>
          <a:xfrm rot="10800000" flipH="1">
            <a:off x="1208956" y="587474"/>
            <a:ext cx="10685929" cy="589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7"/>
          <p:cNvCxnSpPr/>
          <p:nvPr/>
        </p:nvCxnSpPr>
        <p:spPr>
          <a:xfrm flipH="1">
            <a:off x="676195" y="1921948"/>
            <a:ext cx="48200" cy="461460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tângulo 1"/>
          <p:cNvSpPr/>
          <p:nvPr/>
        </p:nvSpPr>
        <p:spPr>
          <a:xfrm>
            <a:off x="6551920" y="6205639"/>
            <a:ext cx="4945585" cy="422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1800"/>
            </a:pPr>
            <a:r>
              <a:rPr lang="pt-B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CEP do HCFMRP-USP: Protocolo 4.347.249</a:t>
            </a:r>
          </a:p>
        </p:txBody>
      </p:sp>
      <p:pic>
        <p:nvPicPr>
          <p:cNvPr id="8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3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1321653" y="1665472"/>
            <a:ext cx="10315728" cy="6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pt-BR" sz="2800" b="1" dirty="0">
                <a:solidFill>
                  <a:schemeClr val="dk1"/>
                </a:solidFill>
              </a:rPr>
              <a:t>Etapa inicial: </a:t>
            </a:r>
            <a:r>
              <a:rPr lang="pt-BR" sz="2800" dirty="0">
                <a:solidFill>
                  <a:schemeClr val="dk1"/>
                </a:solidFill>
              </a:rPr>
              <a:t>determinação da composição nutricional (</a:t>
            </a:r>
            <a:r>
              <a:rPr lang="pt-BR" sz="2800" i="1" dirty="0">
                <a:solidFill>
                  <a:schemeClr val="dk1"/>
                </a:solidFill>
              </a:rPr>
              <a:t>software</a:t>
            </a:r>
            <a:r>
              <a:rPr lang="pt-BR" sz="2800" dirty="0">
                <a:solidFill>
                  <a:schemeClr val="dk1"/>
                </a:solidFill>
              </a:rPr>
              <a:t> </a:t>
            </a:r>
            <a:r>
              <a:rPr lang="pt-BR" sz="2800" dirty="0" err="1">
                <a:solidFill>
                  <a:schemeClr val="dk1"/>
                </a:solidFill>
              </a:rPr>
              <a:t>DietWinPlus</a:t>
            </a:r>
            <a:r>
              <a:rPr lang="pt-BR" sz="2800" dirty="0">
                <a:solidFill>
                  <a:schemeClr val="dk1"/>
                </a:solidFill>
              </a:rPr>
              <a:t> versão atualizada)</a:t>
            </a:r>
            <a:endParaRPr sz="2800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sz="2800" b="1" dirty="0" smtClean="0">
                <a:solidFill>
                  <a:schemeClr val="dk1"/>
                </a:solidFill>
              </a:rPr>
              <a:t>Proposta:</a:t>
            </a:r>
            <a:endParaRPr sz="2800" dirty="0" smtClean="0">
              <a:solidFill>
                <a:schemeClr val="dk1"/>
              </a:solidFill>
            </a:endParaRPr>
          </a:p>
          <a:p>
            <a:pPr>
              <a:spcBef>
                <a:spcPts val="1600"/>
              </a:spcBef>
              <a:buClr>
                <a:schemeClr val="dk1"/>
              </a:buClr>
            </a:pPr>
            <a:r>
              <a:rPr lang="pt-BR" sz="2800" dirty="0" smtClean="0">
                <a:solidFill>
                  <a:schemeClr val="dk1"/>
                </a:solidFill>
              </a:rPr>
              <a:t>Densidade energética ≥ 1,5 kcal/</a:t>
            </a:r>
            <a:r>
              <a:rPr lang="pt-BR" sz="2800" dirty="0" err="1" smtClean="0">
                <a:solidFill>
                  <a:schemeClr val="dk1"/>
                </a:solidFill>
              </a:rPr>
              <a:t>mL</a:t>
            </a:r>
            <a:endParaRPr sz="2800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</a:pPr>
            <a:r>
              <a:rPr lang="pt-BR" sz="2800" dirty="0">
                <a:solidFill>
                  <a:schemeClr val="dk1"/>
                </a:solidFill>
              </a:rPr>
              <a:t>Concentração proteica ≥ </a:t>
            </a:r>
            <a:r>
              <a:rPr lang="pt-BR" sz="2800" dirty="0" smtClean="0">
                <a:solidFill>
                  <a:schemeClr val="dk1"/>
                </a:solidFill>
              </a:rPr>
              <a:t>5,0 </a:t>
            </a:r>
            <a:r>
              <a:rPr lang="pt-BR" sz="2800" dirty="0">
                <a:solidFill>
                  <a:schemeClr val="dk1"/>
                </a:solidFill>
              </a:rPr>
              <a:t>g/100 </a:t>
            </a:r>
            <a:r>
              <a:rPr lang="pt-BR" sz="2800" dirty="0" err="1" smtClean="0">
                <a:solidFill>
                  <a:schemeClr val="dk1"/>
                </a:solidFill>
              </a:rPr>
              <a:t>mL</a:t>
            </a:r>
            <a:endParaRPr sz="2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pt-BR" sz="2800" dirty="0">
                <a:solidFill>
                  <a:schemeClr val="dk1"/>
                </a:solidFill>
              </a:rPr>
              <a:t>Concentração de TCL </a:t>
            </a:r>
            <a:r>
              <a:rPr lang="pt-BR" sz="2800" dirty="0" smtClean="0">
                <a:solidFill>
                  <a:schemeClr val="dk1"/>
                </a:solidFill>
              </a:rPr>
              <a:t>&lt; </a:t>
            </a:r>
            <a:r>
              <a:rPr lang="pt-BR" sz="2800" dirty="0">
                <a:solidFill>
                  <a:schemeClr val="dk1"/>
                </a:solidFill>
              </a:rPr>
              <a:t>0,8 g/100 </a:t>
            </a:r>
            <a:r>
              <a:rPr lang="pt-BR" sz="2800" dirty="0" err="1" smtClean="0">
                <a:solidFill>
                  <a:schemeClr val="dk1"/>
                </a:solidFill>
              </a:rPr>
              <a:t>mL</a:t>
            </a:r>
            <a:endParaRPr sz="2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pt-BR" sz="2800" dirty="0">
                <a:solidFill>
                  <a:schemeClr val="dk1"/>
                </a:solidFill>
              </a:rPr>
              <a:t>Adição </a:t>
            </a:r>
            <a:r>
              <a:rPr lang="pt-BR" sz="2800" dirty="0" smtClean="0">
                <a:solidFill>
                  <a:schemeClr val="dk1"/>
                </a:solidFill>
              </a:rPr>
              <a:t>do </a:t>
            </a:r>
            <a:r>
              <a:rPr lang="pt-BR" sz="2800" dirty="0">
                <a:solidFill>
                  <a:schemeClr val="dk1"/>
                </a:solidFill>
              </a:rPr>
              <a:t>módulo de </a:t>
            </a:r>
            <a:r>
              <a:rPr lang="pt-BR" sz="2800" dirty="0" smtClean="0">
                <a:solidFill>
                  <a:schemeClr val="dk1"/>
                </a:solidFill>
              </a:rPr>
              <a:t>TCM: 5,0 </a:t>
            </a:r>
            <a:r>
              <a:rPr lang="pt-BR" sz="2800" dirty="0">
                <a:solidFill>
                  <a:schemeClr val="dk1"/>
                </a:solidFill>
              </a:rPr>
              <a:t>a 7,0 g/100 </a:t>
            </a:r>
            <a:r>
              <a:rPr lang="pt-BR" sz="2800" dirty="0" err="1" smtClean="0">
                <a:solidFill>
                  <a:schemeClr val="dk1"/>
                </a:solidFill>
              </a:rPr>
              <a:t>mL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1231655" y="684169"/>
            <a:ext cx="106698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r">
              <a:buSzPct val="111111"/>
            </a:pPr>
            <a:r>
              <a:rPr lang="pt-BR" b="1" i="1" dirty="0">
                <a:solidFill>
                  <a:schemeClr val="tx1"/>
                </a:solidFill>
              </a:rPr>
              <a:t>Elaboração dos suplementos nutricionais orais</a:t>
            </a:r>
            <a:endParaRPr b="1" i="1" dirty="0">
              <a:solidFill>
                <a:schemeClr val="tx1"/>
              </a:solidFill>
            </a:endParaRPr>
          </a:p>
        </p:txBody>
      </p:sp>
      <p:cxnSp>
        <p:nvCxnSpPr>
          <p:cNvPr id="143" name="Google Shape;143;p9"/>
          <p:cNvCxnSpPr/>
          <p:nvPr/>
        </p:nvCxnSpPr>
        <p:spPr>
          <a:xfrm rot="10800000" flipH="1">
            <a:off x="1208956" y="587474"/>
            <a:ext cx="10685929" cy="589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9"/>
          <p:cNvCxnSpPr/>
          <p:nvPr/>
        </p:nvCxnSpPr>
        <p:spPr>
          <a:xfrm flipH="1">
            <a:off x="676195" y="1921948"/>
            <a:ext cx="48200" cy="461460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4" y="1"/>
            <a:ext cx="2042136" cy="2029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7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1288026" y="1737191"/>
            <a:ext cx="10306849" cy="407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3" indent="0">
              <a:spcBef>
                <a:spcPts val="1600"/>
              </a:spcBef>
              <a:buClr>
                <a:schemeClr val="dk1"/>
              </a:buClr>
              <a:buSzPts val="1600"/>
              <a:buNone/>
            </a:pPr>
            <a:r>
              <a:rPr lang="pt-BR" sz="3200" dirty="0">
                <a:solidFill>
                  <a:schemeClr val="dk1"/>
                </a:solidFill>
              </a:rPr>
              <a:t>Após adição do módulo de TCM</a:t>
            </a:r>
          </a:p>
          <a:p>
            <a:pPr marL="380990" indent="-364058">
              <a:spcBef>
                <a:spcPts val="1600"/>
              </a:spcBef>
              <a:buClr>
                <a:schemeClr val="dk1"/>
              </a:buClr>
              <a:buSzPts val="1600"/>
            </a:pPr>
            <a:r>
              <a:rPr lang="pt-BR" sz="2667" b="1" dirty="0">
                <a:solidFill>
                  <a:schemeClr val="dk1"/>
                </a:solidFill>
              </a:rPr>
              <a:t>Avaliadores: </a:t>
            </a:r>
            <a:r>
              <a:rPr lang="pt-BR" sz="2667" dirty="0"/>
              <a:t>19 voluntários saudáveis e 11 pacientes hospitalizados por doenças </a:t>
            </a:r>
            <a:r>
              <a:rPr lang="pt-BR" sz="2667" dirty="0" err="1"/>
              <a:t>disabsortivas</a:t>
            </a:r>
            <a:r>
              <a:rPr lang="pt-BR" sz="2667" dirty="0"/>
              <a:t>. </a:t>
            </a:r>
          </a:p>
          <a:p>
            <a:pPr marL="380990" indent="-364058">
              <a:spcBef>
                <a:spcPts val="1600"/>
              </a:spcBef>
              <a:buClr>
                <a:schemeClr val="dk1"/>
              </a:buClr>
              <a:buSzPts val="1600"/>
            </a:pPr>
            <a:r>
              <a:rPr lang="pt-BR" sz="2667" b="1" dirty="0">
                <a:solidFill>
                  <a:schemeClr val="dk1"/>
                </a:solidFill>
              </a:rPr>
              <a:t>Teste de aceitabilidade: </a:t>
            </a:r>
            <a:r>
              <a:rPr lang="pt-BR" sz="2667" dirty="0">
                <a:solidFill>
                  <a:schemeClr val="dk1"/>
                </a:solidFill>
              </a:rPr>
              <a:t>escala hedônica estruturada, ancorada em seus extremos pelo termo “aprovo totalmente” (10) e “rejeito totalmente” (0)</a:t>
            </a:r>
            <a:endParaRPr sz="2667" dirty="0"/>
          </a:p>
          <a:p>
            <a:pPr marL="380990" indent="-364058">
              <a:spcBef>
                <a:spcPts val="1600"/>
              </a:spcBef>
              <a:buClr>
                <a:schemeClr val="dk1"/>
              </a:buClr>
              <a:buSzPts val="1600"/>
            </a:pPr>
            <a:r>
              <a:rPr lang="pt-BR" sz="2667" b="1" dirty="0">
                <a:solidFill>
                  <a:schemeClr val="dk1"/>
                </a:solidFill>
              </a:rPr>
              <a:t>Critérios avaliados</a:t>
            </a:r>
            <a:r>
              <a:rPr lang="pt-BR" sz="2667" dirty="0">
                <a:solidFill>
                  <a:schemeClr val="dk1"/>
                </a:solidFill>
              </a:rPr>
              <a:t>: cor, aroma, sabor e impressão global</a:t>
            </a:r>
            <a:endParaRPr sz="2667" dirty="0">
              <a:solidFill>
                <a:schemeClr val="dk1"/>
              </a:solidFill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106501" y="593367"/>
            <a:ext cx="106698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r">
              <a:buSzPct val="111111"/>
            </a:pPr>
            <a:r>
              <a:rPr lang="pt-BR" b="1" i="1" dirty="0">
                <a:solidFill>
                  <a:schemeClr val="tx1"/>
                </a:solidFill>
              </a:rPr>
              <a:t>Análise sensorial</a:t>
            </a:r>
            <a:endParaRPr b="1" i="1" dirty="0">
              <a:solidFill>
                <a:schemeClr val="tx1"/>
              </a:solidFill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 rot="10800000" flipH="1">
            <a:off x="1208956" y="587474"/>
            <a:ext cx="10685929" cy="589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13"/>
          <p:cNvCxnSpPr/>
          <p:nvPr/>
        </p:nvCxnSpPr>
        <p:spPr>
          <a:xfrm flipH="1">
            <a:off x="676195" y="1921948"/>
            <a:ext cx="48200" cy="461460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3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1475336" y="593367"/>
            <a:ext cx="10301065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pt-BR" sz="2667" b="1" i="1" dirty="0">
                <a:solidFill>
                  <a:schemeClr val="tx1"/>
                </a:solidFill>
              </a:rPr>
              <a:t>Ingredientes e preço</a:t>
            </a:r>
            <a:endParaRPr sz="2667" b="1" i="1" dirty="0">
              <a:solidFill>
                <a:schemeClr val="tx1"/>
              </a:solidFill>
            </a:endParaRPr>
          </a:p>
        </p:txBody>
      </p:sp>
      <p:cxnSp>
        <p:nvCxnSpPr>
          <p:cNvPr id="237" name="Google Shape;237;p18"/>
          <p:cNvCxnSpPr/>
          <p:nvPr/>
        </p:nvCxnSpPr>
        <p:spPr>
          <a:xfrm rot="10800000" flipH="1">
            <a:off x="1208956" y="587474"/>
            <a:ext cx="10685929" cy="589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18"/>
          <p:cNvCxnSpPr/>
          <p:nvPr/>
        </p:nvCxnSpPr>
        <p:spPr>
          <a:xfrm flipH="1">
            <a:off x="676195" y="1921948"/>
            <a:ext cx="48200" cy="461460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64520"/>
              </p:ext>
            </p:extLst>
          </p:nvPr>
        </p:nvGraphicFramePr>
        <p:xfrm>
          <a:off x="1658055" y="1180840"/>
          <a:ext cx="9787731" cy="5318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298">
                  <a:extLst>
                    <a:ext uri="{9D8B030D-6E8A-4147-A177-3AD203B41FA5}">
                      <a16:colId xmlns:a16="http://schemas.microsoft.com/office/drawing/2014/main" val="1084403081"/>
                    </a:ext>
                  </a:extLst>
                </a:gridCol>
                <a:gridCol w="1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tx1"/>
                          </a:solidFill>
                          <a:effectLst/>
                        </a:rPr>
                        <a:t>SNO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Medida caseira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23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Leite de vaca desnatado </a:t>
                      </a:r>
                      <a:r>
                        <a:rPr lang="pt-BR" sz="2400" dirty="0" smtClean="0">
                          <a:effectLst/>
                        </a:rPr>
                        <a:t>(</a:t>
                      </a:r>
                      <a:r>
                        <a:rPr lang="pt-BR" sz="2400" dirty="0">
                          <a:effectLst/>
                        </a:rPr>
                        <a:t>g) 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30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30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30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3 colheres de sopa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23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Farinha de arroz </a:t>
                      </a:r>
                      <a:r>
                        <a:rPr lang="pt-BR" sz="2400" dirty="0" smtClean="0">
                          <a:effectLst/>
                        </a:rPr>
                        <a:t>(</a:t>
                      </a:r>
                      <a:r>
                        <a:rPr lang="pt-BR" sz="2400" dirty="0">
                          <a:effectLst/>
                        </a:rPr>
                        <a:t>g)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14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14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14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2 colheres de sopa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23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TCM comercial (g)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11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11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1 colher de sopa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904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Banana nanica (g)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40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40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1 unidade pequena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24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Pêssego em calda (g)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38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-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-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½ unidade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123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Goiabada em pasta (g)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-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-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½ colher de sopa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123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Maçã </a:t>
                      </a:r>
                      <a:r>
                        <a:rPr lang="pt-BR" sz="2400" dirty="0" smtClean="0">
                          <a:effectLst/>
                        </a:rPr>
                        <a:t>sem </a:t>
                      </a:r>
                      <a:r>
                        <a:rPr lang="pt-BR" sz="2400" dirty="0">
                          <a:effectLst/>
                        </a:rPr>
                        <a:t>casca (g)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-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-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60</a:t>
                      </a:r>
                      <a:endParaRPr lang="pt-BR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½ unidade média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624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Mamão papaia (g)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-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-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50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½ fatia média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624">
                <a:tc gridSpan="2">
                  <a:txBody>
                    <a:bodyPr/>
                    <a:lstStyle/>
                    <a:p>
                      <a:pPr marL="901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Água filtrada (</a:t>
                      </a:r>
                      <a:r>
                        <a:rPr lang="pt-BR" sz="2400" dirty="0" err="1">
                          <a:effectLst/>
                        </a:rPr>
                        <a:t>mL</a:t>
                      </a:r>
                      <a:r>
                        <a:rPr lang="pt-BR" sz="2400" dirty="0">
                          <a:effectLst/>
                        </a:rPr>
                        <a:t>)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150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150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150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900" dirty="0">
                          <a:effectLst/>
                        </a:rPr>
                        <a:t>1 copo americano</a:t>
                      </a:r>
                      <a:endParaRPr lang="pt-BR" sz="1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62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Valor por porção (R$)</a:t>
                      </a:r>
                      <a:endParaRPr lang="pt-BR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7,21</a:t>
                      </a:r>
                      <a:endParaRPr lang="pt-BR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6,31</a:t>
                      </a:r>
                      <a:endParaRPr lang="pt-BR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7,17</a:t>
                      </a:r>
                      <a:endParaRPr lang="pt-BR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 </a:t>
                      </a:r>
                      <a:endParaRPr lang="pt-BR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6451" marR="3645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7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4" y="1"/>
            <a:ext cx="1979506" cy="1921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6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50" b="31346"/>
          <a:stretch/>
        </p:blipFill>
        <p:spPr>
          <a:xfrm>
            <a:off x="375385" y="2382667"/>
            <a:ext cx="3022332" cy="2017548"/>
          </a:xfrm>
          <a:prstGeom prst="rect">
            <a:avLst/>
          </a:prstGeom>
        </p:spPr>
      </p:pic>
      <p:pic>
        <p:nvPicPr>
          <p:cNvPr id="10" name="Picture 6" descr="Pancreatite crônica - Sinais, Sintomas e Doenças &gt; AbcMe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7"/>
          <a:stretch/>
        </p:blipFill>
        <p:spPr bwMode="auto">
          <a:xfrm rot="5400000">
            <a:off x="5709516" y="-5441963"/>
            <a:ext cx="772974" cy="12192001"/>
          </a:xfrm>
          <a:prstGeom prst="rect">
            <a:avLst/>
          </a:prstGeom>
          <a:solidFill>
            <a:srgbClr val="D4DEE7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8" name="CaixaDeTexto 7"/>
          <p:cNvSpPr txBox="1"/>
          <p:nvPr/>
        </p:nvSpPr>
        <p:spPr>
          <a:xfrm>
            <a:off x="213498" y="330871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Pancreatite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crônica</a:t>
            </a:r>
            <a:r>
              <a:rPr lang="en-US" sz="3600" b="1" dirty="0" smtClean="0"/>
              <a:t> – </a:t>
            </a:r>
            <a:r>
              <a:rPr lang="en-US" sz="3600" dirty="0" err="1" smtClean="0"/>
              <a:t>aspectos</a:t>
            </a:r>
            <a:r>
              <a:rPr lang="en-US" sz="3600" dirty="0" smtClean="0"/>
              <a:t> </a:t>
            </a:r>
            <a:r>
              <a:rPr lang="en-US" sz="3600" dirty="0" err="1" smtClean="0"/>
              <a:t>gerais</a:t>
            </a:r>
            <a:r>
              <a:rPr lang="en-US" sz="3600" b="1" dirty="0" smtClean="0"/>
              <a:t>  </a:t>
            </a:r>
            <a:endParaRPr lang="pt-BR" sz="3600" b="1" dirty="0"/>
          </a:p>
        </p:txBody>
      </p:sp>
      <p:pic>
        <p:nvPicPr>
          <p:cNvPr id="9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390389" y="1313229"/>
            <a:ext cx="9648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Doença</a:t>
            </a:r>
            <a:r>
              <a:rPr lang="en-US" sz="3600" dirty="0" smtClean="0"/>
              <a:t> </a:t>
            </a:r>
            <a:r>
              <a:rPr lang="en-US" sz="3600" dirty="0" err="1" smtClean="0"/>
              <a:t>inflamatória</a:t>
            </a:r>
            <a:r>
              <a:rPr lang="en-US" sz="3600" dirty="0" smtClean="0"/>
              <a:t> que </a:t>
            </a:r>
            <a:r>
              <a:rPr lang="en-US" sz="3600" dirty="0" err="1" smtClean="0"/>
              <a:t>resulta</a:t>
            </a:r>
            <a:r>
              <a:rPr lang="en-US" sz="3600" dirty="0" smtClean="0"/>
              <a:t> de </a:t>
            </a:r>
            <a:r>
              <a:rPr lang="en-US" sz="3600" dirty="0" err="1" smtClean="0"/>
              <a:t>alterações</a:t>
            </a:r>
            <a:r>
              <a:rPr lang="en-US" sz="3600" dirty="0" smtClean="0"/>
              <a:t>  </a:t>
            </a:r>
            <a:r>
              <a:rPr lang="en-US" sz="3600" dirty="0" err="1" smtClean="0"/>
              <a:t>estruturais</a:t>
            </a:r>
            <a:r>
              <a:rPr lang="en-US" sz="3600" dirty="0" smtClean="0"/>
              <a:t> </a:t>
            </a:r>
            <a:r>
              <a:rPr lang="en-US" sz="3600" dirty="0" err="1" smtClean="0"/>
              <a:t>irreversíveis</a:t>
            </a:r>
            <a:r>
              <a:rPr lang="en-US" sz="3600" dirty="0" smtClean="0"/>
              <a:t> do </a:t>
            </a:r>
            <a:r>
              <a:rPr lang="en-US" sz="3600" dirty="0" err="1" smtClean="0"/>
              <a:t>pâncreas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pic>
        <p:nvPicPr>
          <p:cNvPr id="12" name="Picture 2" descr="Anatpat-UNICA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33" y="2658314"/>
            <a:ext cx="2871040" cy="17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75565" y="5126146"/>
            <a:ext cx="1077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dor</a:t>
            </a:r>
            <a:r>
              <a:rPr lang="en-US" sz="3200" dirty="0"/>
              <a:t> abdominal, </a:t>
            </a:r>
            <a:r>
              <a:rPr lang="en-US" sz="3200" dirty="0" err="1"/>
              <a:t>disfunção</a:t>
            </a:r>
            <a:r>
              <a:rPr lang="en-US" sz="3200" dirty="0"/>
              <a:t> da </a:t>
            </a:r>
            <a:r>
              <a:rPr lang="en-US" sz="3200" dirty="0" err="1"/>
              <a:t>função</a:t>
            </a:r>
            <a:r>
              <a:rPr lang="en-US" sz="3200" dirty="0"/>
              <a:t> </a:t>
            </a:r>
            <a:r>
              <a:rPr lang="en-US" sz="3200" dirty="0" err="1"/>
              <a:t>exócrina</a:t>
            </a:r>
            <a:r>
              <a:rPr lang="en-US" sz="3200" dirty="0"/>
              <a:t> e </a:t>
            </a:r>
            <a:r>
              <a:rPr lang="en-US" sz="3200" dirty="0" err="1" smtClean="0"/>
              <a:t>endócrina</a:t>
            </a:r>
            <a:endParaRPr lang="pt-BR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734195" y="5427415"/>
            <a:ext cx="4960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200" dirty="0"/>
          </a:p>
        </p:txBody>
      </p:sp>
      <p:pic>
        <p:nvPicPr>
          <p:cNvPr id="15" name="Picture 4" descr="Pancreatite crônica calcificante - YouTub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6" t="16551" r="22424" b="6799"/>
          <a:stretch/>
        </p:blipFill>
        <p:spPr bwMode="auto">
          <a:xfrm>
            <a:off x="9346731" y="2855850"/>
            <a:ext cx="2049518" cy="15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começar: Pancreatit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 r="3545"/>
          <a:stretch/>
        </p:blipFill>
        <p:spPr bwMode="auto">
          <a:xfrm>
            <a:off x="6841009" y="2854367"/>
            <a:ext cx="2242686" cy="155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-1" y="6422984"/>
            <a:ext cx="12192001" cy="804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121965" y="623817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Lohr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et al. United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Eur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Gastroenterol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J 2017;5:153e99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/>
        </p:nvSpPr>
        <p:spPr>
          <a:xfrm>
            <a:off x="522867" y="526033"/>
            <a:ext cx="11001078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2800"/>
            </a:pPr>
            <a:r>
              <a:rPr lang="pt-BR" sz="2400" b="1" i="1" kern="0" dirty="0">
                <a:latin typeface="Arial"/>
                <a:ea typeface="Arial"/>
                <a:cs typeface="Arial"/>
                <a:sym typeface="Arial"/>
              </a:rPr>
              <a:t>Análise </a:t>
            </a:r>
            <a:r>
              <a:rPr lang="pt-BR" sz="2400" b="1" i="1" kern="0" dirty="0" err="1">
                <a:latin typeface="Arial"/>
                <a:ea typeface="Arial"/>
                <a:cs typeface="Arial"/>
                <a:sym typeface="Arial"/>
              </a:rPr>
              <a:t>bromatológica</a:t>
            </a:r>
            <a:endParaRPr sz="2667" i="1" kern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9"/>
          <p:cNvCxnSpPr/>
          <p:nvPr/>
        </p:nvCxnSpPr>
        <p:spPr>
          <a:xfrm rot="10800000" flipH="1">
            <a:off x="1208956" y="587474"/>
            <a:ext cx="10685929" cy="589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19"/>
          <p:cNvCxnSpPr/>
          <p:nvPr/>
        </p:nvCxnSpPr>
        <p:spPr>
          <a:xfrm flipH="1">
            <a:off x="676195" y="1921948"/>
            <a:ext cx="48200" cy="461460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62872"/>
              </p:ext>
            </p:extLst>
          </p:nvPr>
        </p:nvGraphicFramePr>
        <p:xfrm>
          <a:off x="1208955" y="1289633"/>
          <a:ext cx="10462438" cy="51148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9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478">
                  <a:extLst>
                    <a:ext uri="{9D8B030D-6E8A-4147-A177-3AD203B41FA5}">
                      <a16:colId xmlns:a16="http://schemas.microsoft.com/office/drawing/2014/main" val="1867530175"/>
                    </a:ext>
                  </a:extLst>
                </a:gridCol>
                <a:gridCol w="2118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</a:rPr>
                        <a:t> </a:t>
                      </a:r>
                      <a:endParaRPr lang="pt-BR" sz="2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100" b="1" dirty="0" smtClean="0">
                          <a:effectLst/>
                        </a:rPr>
                        <a:t>SNO</a:t>
                      </a:r>
                      <a:endParaRPr lang="pt-BR" sz="2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</a:rPr>
                        <a:t> </a:t>
                      </a:r>
                      <a:endParaRPr lang="pt-BR" sz="2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100" b="1" dirty="0" smtClean="0">
                          <a:effectLst/>
                          <a:latin typeface="+mn-lt"/>
                          <a:ea typeface="Arial" panose="020B0604020202020204" pitchFamily="34" charset="0"/>
                        </a:rPr>
                        <a:t>1</a:t>
                      </a:r>
                      <a:endParaRPr lang="pt-BR" sz="21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100" b="1" dirty="0" smtClean="0">
                          <a:latin typeface="+mn-lt"/>
                        </a:rPr>
                        <a:t>2</a:t>
                      </a:r>
                      <a:endParaRPr lang="pt-BR" sz="2100" b="1" dirty="0">
                        <a:latin typeface="+mn-lt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100" b="1" dirty="0" smtClean="0">
                          <a:effectLst/>
                          <a:latin typeface="+mn-lt"/>
                          <a:ea typeface="Arial" panose="020B0604020202020204" pitchFamily="34" charset="0"/>
                        </a:rPr>
                        <a:t>3</a:t>
                      </a:r>
                      <a:endParaRPr lang="pt-BR" sz="21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Análise </a:t>
                      </a:r>
                      <a:r>
                        <a:rPr lang="pt-BR" sz="2400" dirty="0" smtClean="0">
                          <a:effectLst/>
                        </a:rPr>
                        <a:t>centesimal, </a:t>
                      </a:r>
                      <a:r>
                        <a:rPr lang="pt-BR" sz="2400" dirty="0">
                          <a:effectLst/>
                        </a:rPr>
                        <a:t>antes da adição do </a:t>
                      </a:r>
                      <a:r>
                        <a:rPr lang="pt-BR" sz="2400" dirty="0" smtClean="0">
                          <a:effectLst/>
                        </a:rPr>
                        <a:t>TCM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Umidade (g/100mL)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70,4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0,1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687" marR="5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74,3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0,0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75,4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0,2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Cinzas (g/100mL)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1,4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0,0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687" marR="5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1,2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0,0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1,1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0,1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Proteínas g/100mL)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5,9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0,1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687" marR="5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5,1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0,1 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5,7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0,1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Lipídios (g/100 </a:t>
                      </a:r>
                      <a:r>
                        <a:rPr lang="pt-BR" sz="2100" dirty="0" err="1">
                          <a:effectLst/>
                        </a:rPr>
                        <a:t>mL</a:t>
                      </a:r>
                      <a:r>
                        <a:rPr lang="pt-BR" sz="2100" dirty="0">
                          <a:effectLst/>
                        </a:rPr>
                        <a:t>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0,07 ± 0,02</a:t>
                      </a:r>
                      <a:endParaRPr lang="pt-BR" sz="2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687" marR="5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0,03 ± 0,00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>
                          <a:effectLst/>
                        </a:rPr>
                        <a:t>0,11 ± 0,03</a:t>
                      </a:r>
                      <a:endParaRPr lang="pt-BR" sz="2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Carboidratos (g/100 </a:t>
                      </a:r>
                      <a:r>
                        <a:rPr lang="pt-BR" sz="2100" dirty="0" err="1">
                          <a:effectLst/>
                        </a:rPr>
                        <a:t>mL</a:t>
                      </a:r>
                      <a:r>
                        <a:rPr lang="pt-BR" sz="2100" dirty="0">
                          <a:effectLst/>
                        </a:rPr>
                        <a:t>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21,2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0,3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687" marR="5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17,9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0,2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16,7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0,1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Valor energético (kcal/100mL)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109,3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0,8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687" marR="5368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92,1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0,8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90,9 </a:t>
                      </a:r>
                      <a:r>
                        <a:rPr lang="pt-BR" sz="2100" dirty="0">
                          <a:effectLst/>
                        </a:rPr>
                        <a:t>± </a:t>
                      </a:r>
                      <a:r>
                        <a:rPr lang="pt-BR" sz="2100" dirty="0" smtClean="0">
                          <a:effectLst/>
                        </a:rPr>
                        <a:t>0,4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624"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Composição por porção, após adição do TCM</a:t>
                      </a:r>
                      <a:endParaRPr lang="pt-BR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Valor energético (kcal/150 </a:t>
                      </a:r>
                      <a:r>
                        <a:rPr lang="pt-BR" sz="2100" dirty="0" err="1">
                          <a:effectLst/>
                        </a:rPr>
                        <a:t>mL</a:t>
                      </a:r>
                      <a:r>
                        <a:rPr lang="pt-BR" sz="2100" dirty="0">
                          <a:effectLst/>
                        </a:rPr>
                        <a:t>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262 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236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234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8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>
                          <a:effectLst/>
                        </a:rPr>
                        <a:t>Densidade energética (kcal/</a:t>
                      </a:r>
                      <a:r>
                        <a:rPr lang="pt-BR" sz="2100" dirty="0" err="1">
                          <a:effectLst/>
                        </a:rPr>
                        <a:t>mL</a:t>
                      </a:r>
                      <a:r>
                        <a:rPr lang="pt-BR" sz="2100" dirty="0">
                          <a:effectLst/>
                        </a:rPr>
                        <a:t>)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1,7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1,6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100" dirty="0" smtClean="0">
                          <a:effectLst/>
                        </a:rPr>
                        <a:t>1,6</a:t>
                      </a: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1583" marR="71583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7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3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5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/>
        </p:nvSpPr>
        <p:spPr>
          <a:xfrm>
            <a:off x="297067" y="599892"/>
            <a:ext cx="1158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2800"/>
            </a:pPr>
            <a:r>
              <a:rPr lang="pt-BR" sz="2400" b="1" i="1" kern="0" dirty="0">
                <a:latin typeface="Arial"/>
                <a:ea typeface="Arial"/>
                <a:cs typeface="Arial"/>
                <a:sym typeface="Arial"/>
              </a:rPr>
              <a:t>Análise sensorial: comparação entre receitas </a:t>
            </a:r>
            <a:endParaRPr sz="2667" i="1" kern="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9"/>
          <p:cNvCxnSpPr/>
          <p:nvPr/>
        </p:nvCxnSpPr>
        <p:spPr>
          <a:xfrm rot="10800000" flipH="1">
            <a:off x="1208956" y="587474"/>
            <a:ext cx="10685929" cy="589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19"/>
          <p:cNvCxnSpPr/>
          <p:nvPr/>
        </p:nvCxnSpPr>
        <p:spPr>
          <a:xfrm flipH="1">
            <a:off x="676195" y="1921948"/>
            <a:ext cx="48200" cy="4614603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4344"/>
              </p:ext>
            </p:extLst>
          </p:nvPr>
        </p:nvGraphicFramePr>
        <p:xfrm>
          <a:off x="1054457" y="1681590"/>
          <a:ext cx="10822610" cy="4416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6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b="1" dirty="0" smtClean="0">
                          <a:effectLst/>
                          <a:latin typeface="+mn-lt"/>
                          <a:ea typeface="Arial" panose="020B0604020202020204" pitchFamily="34" charset="0"/>
                        </a:rPr>
                        <a:t>SNO</a:t>
                      </a:r>
                      <a:endParaRPr lang="pt-BR" sz="27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D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D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7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 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b="1" dirty="0" smtClean="0">
                          <a:effectLst/>
                          <a:latin typeface="+mn-lt"/>
                        </a:rPr>
                        <a:t>1</a:t>
                      </a:r>
                      <a:endParaRPr lang="pt-BR" sz="27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b="1" dirty="0" smtClean="0">
                          <a:effectLst/>
                          <a:latin typeface="+mn-lt"/>
                        </a:rPr>
                        <a:t>2</a:t>
                      </a:r>
                      <a:endParaRPr lang="pt-BR" sz="27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b="1" dirty="0" smtClean="0">
                          <a:effectLst/>
                          <a:latin typeface="+mn-lt"/>
                        </a:rPr>
                        <a:t>3</a:t>
                      </a:r>
                      <a:endParaRPr lang="pt-BR" sz="27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  <a:latin typeface="+mn-lt"/>
                        </a:rPr>
                        <a:t>Valor de p</a:t>
                      </a:r>
                      <a:endParaRPr lang="pt-BR" sz="24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COR</a:t>
                      </a:r>
                      <a:endParaRPr lang="pt-BR" sz="24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6,0 ± 1,9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6,7 ± 1,6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>
                          <a:effectLst/>
                          <a:latin typeface="+mn-lt"/>
                        </a:rPr>
                        <a:t>7,1 ± 2,5</a:t>
                      </a:r>
                      <a:endParaRPr lang="pt-BR" sz="27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0,125</a:t>
                      </a:r>
                      <a:endParaRPr lang="pt-BR" sz="24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AROMA</a:t>
                      </a:r>
                      <a:endParaRPr lang="pt-BR" sz="24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6,8 ± 2,5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>
                          <a:effectLst/>
                          <a:latin typeface="+mn-lt"/>
                        </a:rPr>
                        <a:t>6,3 ± 2,2</a:t>
                      </a:r>
                      <a:endParaRPr lang="pt-BR" sz="27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>
                          <a:effectLst/>
                          <a:latin typeface="+mn-lt"/>
                        </a:rPr>
                        <a:t>6,2 ± 2,2</a:t>
                      </a:r>
                      <a:endParaRPr lang="pt-BR" sz="27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0,552</a:t>
                      </a:r>
                      <a:endParaRPr lang="pt-BR" sz="24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SABOR</a:t>
                      </a:r>
                      <a:endParaRPr lang="pt-BR" sz="24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7,2 ± 2,4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7,3 ± 2,4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>
                          <a:effectLst/>
                          <a:latin typeface="+mn-lt"/>
                        </a:rPr>
                        <a:t>5,6 ± 2,7</a:t>
                      </a:r>
                      <a:endParaRPr lang="pt-BR" sz="27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1 </a:t>
                      </a:r>
                      <a:r>
                        <a:rPr lang="pt-BR" sz="2400" dirty="0" err="1">
                          <a:effectLst/>
                          <a:latin typeface="+mn-lt"/>
                        </a:rPr>
                        <a:t>vs</a:t>
                      </a:r>
                      <a:r>
                        <a:rPr lang="pt-BR" sz="2400" dirty="0">
                          <a:effectLst/>
                          <a:latin typeface="+mn-lt"/>
                        </a:rPr>
                        <a:t> 2: 0,753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pt-BR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3: 0,012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pt-BR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3: 0,028</a:t>
                      </a:r>
                      <a:endParaRPr lang="pt-BR" sz="2400" dirty="0">
                        <a:solidFill>
                          <a:srgbClr val="FF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IMPRESSÃO </a:t>
                      </a:r>
                      <a:endParaRPr lang="pt-BR" sz="2400" dirty="0" smtClean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+mn-lt"/>
                        </a:rPr>
                        <a:t>GERAL</a:t>
                      </a:r>
                      <a:endParaRPr lang="pt-BR" sz="24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7,5 ± 1,9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7,3 ± 2,2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700" dirty="0">
                          <a:effectLst/>
                          <a:latin typeface="+mn-lt"/>
                        </a:rPr>
                        <a:t>6,0 ± 2,5</a:t>
                      </a:r>
                      <a:endParaRPr lang="pt-BR" sz="2700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+mn-lt"/>
                        </a:rPr>
                        <a:t>1 </a:t>
                      </a:r>
                      <a:r>
                        <a:rPr lang="pt-BR" sz="2400" dirty="0" err="1">
                          <a:effectLst/>
                          <a:latin typeface="+mn-lt"/>
                        </a:rPr>
                        <a:t>vs</a:t>
                      </a:r>
                      <a:r>
                        <a:rPr lang="pt-BR" sz="2400" dirty="0">
                          <a:effectLst/>
                          <a:latin typeface="+mn-lt"/>
                        </a:rPr>
                        <a:t> 2: 0,838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pt-BR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3: 0,014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 </a:t>
                      </a:r>
                      <a:r>
                        <a:rPr lang="pt-BR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vs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3: 0,008</a:t>
                      </a:r>
                      <a:endParaRPr lang="pt-BR" sz="2400" dirty="0">
                        <a:solidFill>
                          <a:srgbClr val="FF0000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3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9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g1e7e32cd1a1_0_24"/>
          <p:cNvCxnSpPr/>
          <p:nvPr/>
        </p:nvCxnSpPr>
        <p:spPr>
          <a:xfrm flipH="1">
            <a:off x="676395" y="1921948"/>
            <a:ext cx="48000" cy="4614800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g1e7e32cd1a1_0_24"/>
          <p:cNvCxnSpPr/>
          <p:nvPr/>
        </p:nvCxnSpPr>
        <p:spPr>
          <a:xfrm rot="10800000" flipH="1">
            <a:off x="1208955" y="587367"/>
            <a:ext cx="10686000" cy="6000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aixaDeTexto 1"/>
          <p:cNvSpPr txBox="1"/>
          <p:nvPr/>
        </p:nvSpPr>
        <p:spPr>
          <a:xfrm>
            <a:off x="1735067" y="2423401"/>
            <a:ext cx="898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Não houve diferença </a:t>
            </a:r>
            <a:r>
              <a:rPr lang="pt-BR" sz="3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na </a:t>
            </a:r>
            <a:r>
              <a:rPr lang="pt-BR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comparação da análise sensorial entre homens e mulheres</a:t>
            </a:r>
          </a:p>
          <a:p>
            <a:pPr algn="ctr" defTabSz="1219170">
              <a:buClr>
                <a:srgbClr val="000000"/>
              </a:buClr>
            </a:pPr>
            <a:endParaRPr lang="pt-BR"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Não houve diferença </a:t>
            </a:r>
            <a:r>
              <a:rPr lang="pt-BR" sz="3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na </a:t>
            </a:r>
            <a:r>
              <a:rPr lang="pt-BR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comparação da análise sensorial entre pacientes com doenças </a:t>
            </a:r>
            <a:r>
              <a:rPr lang="pt-BR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disabsortivas</a:t>
            </a:r>
            <a:r>
              <a:rPr lang="pt-BR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 voluntários saudáveis </a:t>
            </a:r>
          </a:p>
        </p:txBody>
      </p:sp>
      <p:sp>
        <p:nvSpPr>
          <p:cNvPr id="7" name="Google Shape;245;p19"/>
          <p:cNvSpPr txBox="1"/>
          <p:nvPr/>
        </p:nvSpPr>
        <p:spPr>
          <a:xfrm>
            <a:off x="297067" y="599892"/>
            <a:ext cx="1158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 defTabSz="1219170">
              <a:buClr>
                <a:srgbClr val="000000"/>
              </a:buClr>
              <a:buSzPts val="2800"/>
            </a:pPr>
            <a:r>
              <a:rPr lang="pt-BR" sz="2400" b="1" i="1" kern="0" dirty="0">
                <a:latin typeface="Arial"/>
                <a:ea typeface="Arial"/>
                <a:cs typeface="Arial"/>
                <a:sym typeface="Arial"/>
              </a:rPr>
              <a:t>Análise sensorial: comparação entre subgrupos </a:t>
            </a:r>
            <a:endParaRPr sz="2667" i="1" kern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3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3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8697633" y="637667"/>
            <a:ext cx="3078800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pt-BR" b="1" dirty="0" smtClean="0">
                <a:solidFill>
                  <a:schemeClr val="tx1"/>
                </a:solidFill>
              </a:rPr>
              <a:t>Conclusões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1831965" y="1654268"/>
            <a:ext cx="9439980" cy="1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667" dirty="0">
                <a:solidFill>
                  <a:schemeClr val="dk1"/>
                </a:solidFill>
              </a:rPr>
              <a:t>As receitas propostas conseguiram atingir as metas de composição nutricional</a:t>
            </a:r>
            <a:endParaRPr sz="2667" dirty="0">
              <a:solidFill>
                <a:schemeClr val="dk1"/>
              </a:solidFill>
            </a:endParaRPr>
          </a:p>
        </p:txBody>
      </p:sp>
      <p:cxnSp>
        <p:nvCxnSpPr>
          <p:cNvPr id="339" name="Google Shape;339;p27"/>
          <p:cNvCxnSpPr/>
          <p:nvPr/>
        </p:nvCxnSpPr>
        <p:spPr>
          <a:xfrm rot="10800000" flipH="1">
            <a:off x="1208955" y="587367"/>
            <a:ext cx="10686000" cy="6000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27"/>
          <p:cNvSpPr txBox="1"/>
          <p:nvPr/>
        </p:nvSpPr>
        <p:spPr>
          <a:xfrm>
            <a:off x="1954060" y="4859359"/>
            <a:ext cx="9059016" cy="135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pt-BR" sz="26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 preço dos suplementos nutricionais orais artesanais foi acessível, mesmo com acréscimo </a:t>
            </a:r>
            <a:r>
              <a:rPr lang="pt-BR" sz="2667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do </a:t>
            </a:r>
            <a:r>
              <a:rPr lang="pt-BR" sz="26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módulo de TCM </a:t>
            </a:r>
            <a:endParaRPr sz="26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2280518" y="3175013"/>
            <a:ext cx="8842594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50000"/>
              </a:lnSpc>
              <a:buClr>
                <a:srgbClr val="595959"/>
              </a:buClr>
              <a:buSzPts val="1800"/>
            </a:pPr>
            <a:r>
              <a:rPr lang="pt-BR" sz="26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Os suplementos 1 e 2 foram melhores avaliados nos atributos da análise sensorial </a:t>
            </a:r>
            <a:endParaRPr sz="26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" name="Google Shape;273;g1e7e32cd1a1_0_24"/>
          <p:cNvCxnSpPr/>
          <p:nvPr/>
        </p:nvCxnSpPr>
        <p:spPr>
          <a:xfrm flipH="1">
            <a:off x="676395" y="1921948"/>
            <a:ext cx="48000" cy="4614800"/>
          </a:xfrm>
          <a:prstGeom prst="straightConnector1">
            <a:avLst/>
          </a:prstGeom>
          <a:noFill/>
          <a:ln w="571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3" y="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1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mbrete imagens de stock, fotos de Lembrete | Baixar no Depositpho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6487">
            <a:off x="-35342" y="1648104"/>
            <a:ext cx="2693836" cy="150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816427" y="5879675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Arvanitakis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et al. ESPEN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Guidelines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Clinical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Nutrition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39 (2020) 612e631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89517" y="1609428"/>
            <a:ext cx="10308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Monitorizar</a:t>
            </a:r>
            <a:r>
              <a:rPr lang="en-US" sz="2800" dirty="0" smtClean="0"/>
              <a:t>: </a:t>
            </a:r>
            <a:r>
              <a:rPr lang="en-US" sz="2800" dirty="0" err="1" smtClean="0"/>
              <a:t>vitaminas</a:t>
            </a:r>
            <a:r>
              <a:rPr lang="en-US" sz="2800" dirty="0" smtClean="0"/>
              <a:t> </a:t>
            </a:r>
            <a:r>
              <a:rPr lang="en-US" sz="2800" dirty="0" err="1" smtClean="0"/>
              <a:t>lipo</a:t>
            </a:r>
            <a:r>
              <a:rPr lang="en-US" sz="2800" dirty="0" smtClean="0"/>
              <a:t> e </a:t>
            </a:r>
            <a:r>
              <a:rPr lang="en-US" sz="2800" dirty="0" err="1" smtClean="0"/>
              <a:t>hidrossolúveis</a:t>
            </a:r>
            <a:endParaRPr lang="en-US" sz="2800" dirty="0" smtClean="0"/>
          </a:p>
          <a:p>
            <a:r>
              <a:rPr lang="en-US" sz="2800" dirty="0" smtClean="0"/>
              <a:t>                        </a:t>
            </a:r>
            <a:r>
              <a:rPr lang="en-US" sz="2800" dirty="0" err="1" smtClean="0"/>
              <a:t>minerais</a:t>
            </a:r>
            <a:r>
              <a:rPr lang="en-US" sz="2800" dirty="0" smtClean="0"/>
              <a:t> (Mg, Fe, Se, Zn)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 rot="20222249">
            <a:off x="483581" y="2225333"/>
            <a:ext cx="168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radley Hand ITC" panose="03070402050302030203" pitchFamily="66" charset="0"/>
              </a:rPr>
              <a:t>Se </a:t>
            </a:r>
            <a:r>
              <a:rPr lang="en-US" sz="2400" dirty="0" err="1" smtClean="0">
                <a:latin typeface="Bradley Hand ITC" panose="03070402050302030203" pitchFamily="66" charset="0"/>
              </a:rPr>
              <a:t>possível</a:t>
            </a:r>
            <a:endParaRPr lang="pt-BR" sz="2400" dirty="0">
              <a:latin typeface="Bradley Hand ITC" panose="03070402050302030203" pitchFamily="66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558608" y="2930490"/>
            <a:ext cx="7746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Correção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deficiências</a:t>
            </a:r>
            <a:r>
              <a:rPr lang="en-US" sz="2800" b="1" dirty="0" smtClean="0"/>
              <a:t> se: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Detecção</a:t>
            </a:r>
            <a:r>
              <a:rPr lang="en-US" sz="2800" dirty="0" smtClean="0"/>
              <a:t> de </a:t>
            </a:r>
            <a:r>
              <a:rPr lang="en-US" sz="2800" dirty="0" err="1" smtClean="0"/>
              <a:t>baixos</a:t>
            </a:r>
            <a:r>
              <a:rPr lang="en-US" sz="2800" dirty="0" smtClean="0"/>
              <a:t> </a:t>
            </a:r>
            <a:r>
              <a:rPr lang="en-US" sz="2800" dirty="0" err="1" smtClean="0"/>
              <a:t>níveis</a:t>
            </a:r>
            <a:endParaRPr lang="en-US" sz="2800" dirty="0" smtClean="0"/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Sinais</a:t>
            </a:r>
            <a:r>
              <a:rPr lang="en-US" sz="2800" dirty="0" smtClean="0"/>
              <a:t> de </a:t>
            </a:r>
            <a:r>
              <a:rPr lang="en-US" sz="2800" dirty="0" err="1" smtClean="0"/>
              <a:t>deficiência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56743" y="4777699"/>
            <a:ext cx="904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Suplementação</a:t>
            </a:r>
            <a:r>
              <a:rPr lang="en-US" sz="2800" b="1" dirty="0" smtClean="0"/>
              <a:t> “</a:t>
            </a:r>
            <a:r>
              <a:rPr lang="en-US" sz="2800" b="1" dirty="0" err="1" smtClean="0"/>
              <a:t>preventiva</a:t>
            </a:r>
            <a:r>
              <a:rPr lang="en-US" sz="2800" b="1" dirty="0" smtClean="0"/>
              <a:t>” </a:t>
            </a:r>
            <a:r>
              <a:rPr lang="en-US" sz="2800" dirty="0" smtClean="0"/>
              <a:t>se </a:t>
            </a:r>
            <a:r>
              <a:rPr lang="en-US" sz="2800" dirty="0" err="1" smtClean="0"/>
              <a:t>diagnóstico</a:t>
            </a:r>
            <a:r>
              <a:rPr lang="en-US" sz="2800" dirty="0" smtClean="0"/>
              <a:t> de </a:t>
            </a:r>
            <a:r>
              <a:rPr lang="en-US" sz="2800" dirty="0" err="1" smtClean="0"/>
              <a:t>má</a:t>
            </a:r>
            <a:r>
              <a:rPr lang="en-US" sz="2800" dirty="0" smtClean="0"/>
              <a:t> </a:t>
            </a:r>
            <a:r>
              <a:rPr lang="en-US" sz="2800" dirty="0" err="1" smtClean="0"/>
              <a:t>absorção</a:t>
            </a:r>
            <a:endParaRPr lang="pt-BR" sz="2800" dirty="0"/>
          </a:p>
        </p:txBody>
      </p:sp>
      <p:sp>
        <p:nvSpPr>
          <p:cNvPr id="11" name="Retângulo 10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micronutrientes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48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589057" y="5514496"/>
            <a:ext cx="709976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Duggan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Nutr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2014;29:348e54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Sikkens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Pancreatology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2013;13:238e42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Greer et al.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Nutr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2019;34:387e99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73305" y="1534024"/>
            <a:ext cx="59522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Deficiência</a:t>
            </a:r>
            <a:r>
              <a:rPr lang="en-US" sz="2800" dirty="0" smtClean="0"/>
              <a:t> de </a:t>
            </a:r>
            <a:r>
              <a:rPr lang="en-US" sz="2800" dirty="0" err="1" smtClean="0"/>
              <a:t>vitaminas</a:t>
            </a:r>
            <a:r>
              <a:rPr lang="en-US" sz="2800" dirty="0" smtClean="0"/>
              <a:t> </a:t>
            </a:r>
            <a:r>
              <a:rPr lang="en-US" sz="2800" dirty="0" err="1" smtClean="0"/>
              <a:t>lipossolúveis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A</a:t>
            </a:r>
            <a:r>
              <a:rPr lang="en-US" sz="2800" dirty="0" smtClean="0"/>
              <a:t>: 3 a 14,5%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D:</a:t>
            </a:r>
            <a:r>
              <a:rPr lang="en-US" sz="2800" dirty="0" smtClean="0"/>
              <a:t> 58 a 77,9%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E</a:t>
            </a:r>
            <a:r>
              <a:rPr lang="en-US" sz="2800" dirty="0" smtClean="0"/>
              <a:t>: 9 a 24%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K</a:t>
            </a:r>
            <a:r>
              <a:rPr lang="en-US" sz="2800" dirty="0" smtClean="0"/>
              <a:t>: 13 a 63%</a:t>
            </a:r>
            <a:endParaRPr lang="pt-BR" sz="2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07975" y="5052009"/>
            <a:ext cx="451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Vit</a:t>
            </a:r>
            <a:r>
              <a:rPr lang="en-US" sz="2800" dirty="0" smtClean="0"/>
              <a:t> A &gt; </a:t>
            </a:r>
            <a:r>
              <a:rPr lang="en-US" sz="2800" dirty="0" err="1" smtClean="0"/>
              <a:t>valores</a:t>
            </a:r>
            <a:r>
              <a:rPr lang="en-US" sz="2800" dirty="0" smtClean="0"/>
              <a:t> </a:t>
            </a:r>
            <a:r>
              <a:rPr lang="en-US" sz="2800" dirty="0" err="1" smtClean="0"/>
              <a:t>normais</a:t>
            </a:r>
            <a:r>
              <a:rPr lang="en-US" sz="2800" dirty="0" smtClean="0"/>
              <a:t>: 19%</a:t>
            </a:r>
            <a:endParaRPr lang="pt-BR" sz="28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r="78261" b="64569"/>
          <a:stretch/>
        </p:blipFill>
        <p:spPr>
          <a:xfrm>
            <a:off x="695194" y="2153738"/>
            <a:ext cx="2886420" cy="270427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vitaminas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651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1035054" y="2526930"/>
            <a:ext cx="8988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Pacientes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controle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vitamina</a:t>
            </a:r>
            <a:r>
              <a:rPr lang="en-US" sz="2800" b="1" dirty="0" smtClean="0"/>
              <a:t> 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 e </a:t>
            </a:r>
            <a:r>
              <a:rPr lang="en-US" sz="2800" dirty="0" err="1" smtClean="0"/>
              <a:t>Ácido</a:t>
            </a:r>
            <a:r>
              <a:rPr lang="en-US" sz="2800" dirty="0" smtClean="0"/>
              <a:t> </a:t>
            </a:r>
            <a:r>
              <a:rPr lang="en-US" sz="2800" dirty="0" err="1" smtClean="0"/>
              <a:t>fólico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Tiamina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considerar</a:t>
            </a:r>
            <a:r>
              <a:rPr lang="en-US" sz="2800" dirty="0" smtClean="0"/>
              <a:t> se </a:t>
            </a:r>
            <a:r>
              <a:rPr lang="en-US" sz="2800" dirty="0" err="1" smtClean="0"/>
              <a:t>houver</a:t>
            </a:r>
            <a:r>
              <a:rPr lang="en-US" sz="2800" dirty="0" smtClean="0"/>
              <a:t> </a:t>
            </a:r>
            <a:r>
              <a:rPr lang="en-US" sz="2800" dirty="0" err="1" smtClean="0"/>
              <a:t>alcoolismo</a:t>
            </a:r>
            <a:r>
              <a:rPr lang="en-US" sz="2800" dirty="0" smtClean="0"/>
              <a:t> </a:t>
            </a:r>
            <a:r>
              <a:rPr lang="en-US" sz="2800" dirty="0" err="1" smtClean="0"/>
              <a:t>concomitante</a:t>
            </a:r>
            <a:endParaRPr lang="en-US" sz="28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35054" y="3893357"/>
            <a:ext cx="74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Zn, Se, Mg: </a:t>
            </a:r>
            <a:r>
              <a:rPr lang="en-US" sz="2800" dirty="0" err="1" smtClean="0"/>
              <a:t>baixas</a:t>
            </a:r>
            <a:r>
              <a:rPr lang="en-US" sz="2800" dirty="0" smtClean="0"/>
              <a:t> </a:t>
            </a:r>
            <a:r>
              <a:rPr lang="en-US" sz="2800" dirty="0" err="1" smtClean="0"/>
              <a:t>concentrações</a:t>
            </a:r>
            <a:r>
              <a:rPr lang="en-US" sz="2800" dirty="0" smtClean="0"/>
              <a:t> </a:t>
            </a:r>
            <a:r>
              <a:rPr lang="en-US" sz="2800" dirty="0" err="1" smtClean="0"/>
              <a:t>séricas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139836" y="5541106"/>
            <a:ext cx="46537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Sikkens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Pancreatology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2013;13:238e42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Lindkvist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Pancreatology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2015;15:589e97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Lindkvist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Pancreatology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2012;12:305e10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micronutrientes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909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216" t="37825" r="21004"/>
          <a:stretch/>
        </p:blipFill>
        <p:spPr>
          <a:xfrm>
            <a:off x="442658" y="2233378"/>
            <a:ext cx="11602197" cy="333343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727501" y="1344968"/>
            <a:ext cx="3930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Níveis</a:t>
            </a:r>
            <a:r>
              <a:rPr lang="en-US" sz="4000" dirty="0" smtClean="0"/>
              <a:t> </a:t>
            </a:r>
            <a:r>
              <a:rPr lang="en-US" sz="4000" dirty="0" err="1" smtClean="0"/>
              <a:t>séricos</a:t>
            </a:r>
            <a:endParaRPr lang="pt-BR" sz="4000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53344" y="5085090"/>
            <a:ext cx="365054" cy="329414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89338" y="4682290"/>
            <a:ext cx="353320" cy="326646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344" y="4310334"/>
            <a:ext cx="425308" cy="39288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7658369" y="6002004"/>
            <a:ext cx="4139723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</a:rPr>
              <a:t>Muniz et al. </a:t>
            </a:r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Pancreas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. 2014; 43(3):445-50.</a:t>
            </a:r>
            <a:endParaRPr lang="pt-BR" altLang="pt-B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micronutrientes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32411" y="1423797"/>
            <a:ext cx="10964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Tratamento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preventivo</a:t>
            </a:r>
            <a:r>
              <a:rPr lang="en-US" sz="3200" b="1" dirty="0" smtClean="0">
                <a:solidFill>
                  <a:prstClr val="black"/>
                </a:solidFill>
              </a:rPr>
              <a:t>: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prstClr val="black"/>
                </a:solidFill>
              </a:rPr>
              <a:t>Ingestão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adequada</a:t>
            </a:r>
            <a:r>
              <a:rPr lang="en-US" sz="3200" dirty="0" smtClean="0">
                <a:solidFill>
                  <a:prstClr val="black"/>
                </a:solidFill>
              </a:rPr>
              <a:t> de Ca e </a:t>
            </a:r>
            <a:r>
              <a:rPr lang="en-US" sz="3200" dirty="0" err="1" smtClean="0">
                <a:solidFill>
                  <a:prstClr val="black"/>
                </a:solidFill>
              </a:rPr>
              <a:t>vitamina</a:t>
            </a:r>
            <a:r>
              <a:rPr lang="en-US" sz="3200" dirty="0" smtClean="0">
                <a:solidFill>
                  <a:prstClr val="black"/>
                </a:solidFill>
              </a:rPr>
              <a:t> D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prstClr val="black"/>
                </a:solidFill>
              </a:rPr>
              <a:t>Suplementação</a:t>
            </a:r>
            <a:r>
              <a:rPr lang="en-US" sz="3200" dirty="0" smtClean="0">
                <a:solidFill>
                  <a:prstClr val="black"/>
                </a:solidFill>
              </a:rPr>
              <a:t> de </a:t>
            </a:r>
            <a:r>
              <a:rPr lang="en-US" sz="3200" dirty="0" err="1" smtClean="0">
                <a:solidFill>
                  <a:prstClr val="black"/>
                </a:solidFill>
              </a:rPr>
              <a:t>enzima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pancreática</a:t>
            </a:r>
            <a:r>
              <a:rPr lang="en-US" sz="3200" dirty="0" smtClean="0">
                <a:solidFill>
                  <a:prstClr val="black"/>
                </a:solidFill>
              </a:rPr>
              <a:t>, se </a:t>
            </a:r>
            <a:r>
              <a:rPr lang="en-US" sz="3200" dirty="0" err="1" smtClean="0">
                <a:solidFill>
                  <a:prstClr val="black"/>
                </a:solidFill>
              </a:rPr>
              <a:t>indicada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prstClr val="black"/>
                </a:solidFill>
              </a:rPr>
              <a:t>Treinamento</a:t>
            </a:r>
            <a:r>
              <a:rPr lang="en-US" sz="3200" dirty="0" smtClean="0">
                <a:solidFill>
                  <a:prstClr val="black"/>
                </a:solidFill>
              </a:rPr>
              <a:t> de </a:t>
            </a:r>
            <a:r>
              <a:rPr lang="en-US" sz="3200" dirty="0" err="1" smtClean="0">
                <a:solidFill>
                  <a:prstClr val="black"/>
                </a:solidFill>
              </a:rPr>
              <a:t>força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prstClr val="black"/>
                </a:solidFill>
              </a:rPr>
              <a:t>Evitar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álcool</a:t>
            </a:r>
            <a:r>
              <a:rPr lang="en-US" sz="3200" dirty="0" smtClean="0">
                <a:solidFill>
                  <a:prstClr val="black"/>
                </a:solidFill>
              </a:rPr>
              <a:t> e </a:t>
            </a:r>
            <a:r>
              <a:rPr lang="en-US" sz="3200" dirty="0" err="1" smtClean="0">
                <a:solidFill>
                  <a:prstClr val="black"/>
                </a:solidFill>
              </a:rPr>
              <a:t>tabaco</a:t>
            </a:r>
            <a:endParaRPr lang="pt-BR" sz="3200" dirty="0">
              <a:solidFill>
                <a:prstClr val="black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32411" y="4167146"/>
            <a:ext cx="110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Tratamento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farmacológico</a:t>
            </a:r>
            <a:endParaRPr lang="en-US" sz="3200" b="1" dirty="0" smtClean="0">
              <a:solidFill>
                <a:prstClr val="black"/>
              </a:solidFill>
            </a:endParaRP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prstClr val="black"/>
                </a:solidFill>
              </a:rPr>
              <a:t>Vitamina</a:t>
            </a:r>
            <a:r>
              <a:rPr lang="en-US" sz="3200" dirty="0" smtClean="0">
                <a:solidFill>
                  <a:prstClr val="black"/>
                </a:solidFill>
              </a:rPr>
              <a:t> D: 800 UI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</a:rPr>
              <a:t>Ca</a:t>
            </a:r>
            <a:r>
              <a:rPr lang="it-IT" sz="3200" dirty="0" smtClean="0">
                <a:solidFill>
                  <a:prstClr val="black"/>
                </a:solidFill>
              </a:rPr>
              <a:t>:  500 a 1000 mg</a:t>
            </a:r>
            <a:endParaRPr lang="pt-BR" sz="3200" dirty="0">
              <a:solidFill>
                <a:prstClr val="black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245307" y="5991602"/>
            <a:ext cx="6096000" cy="388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Duggan </a:t>
            </a: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et al. </a:t>
            </a:r>
            <a:r>
              <a:rPr lang="pt-BR" dirty="0" err="1" smtClean="0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lang="pt-BR" dirty="0" smtClean="0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 err="1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Pract</a:t>
            </a:r>
            <a:r>
              <a:rPr lang="pt-BR" dirty="0">
                <a:solidFill>
                  <a:prstClr val="black">
                    <a:lumMod val="50000"/>
                    <a:lumOff val="50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2010;25:362e70.</a:t>
            </a:r>
            <a:endParaRPr lang="pt-BR" sz="1400" dirty="0">
              <a:solidFill>
                <a:prstClr val="black">
                  <a:lumMod val="50000"/>
                  <a:lumOff val="50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osteoporose</a:t>
            </a:r>
            <a:r>
              <a:rPr lang="en-US" sz="3200" dirty="0" smtClean="0"/>
              <a:t>/osteopenia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1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17916" y="1927800"/>
            <a:ext cx="10781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Indicação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pacientes</a:t>
            </a:r>
            <a:r>
              <a:rPr lang="en-US" sz="2800" dirty="0" smtClean="0"/>
              <a:t> </a:t>
            </a:r>
            <a:r>
              <a:rPr lang="en-US" sz="2800" dirty="0" err="1" smtClean="0"/>
              <a:t>subnutridos</a:t>
            </a:r>
            <a:r>
              <a:rPr lang="en-US" sz="2800" dirty="0" smtClean="0"/>
              <a:t> que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respondem</a:t>
            </a:r>
            <a:r>
              <a:rPr lang="en-US" sz="2800" dirty="0" smtClean="0"/>
              <a:t> à VO (5%)</a:t>
            </a:r>
          </a:p>
          <a:p>
            <a:pPr marL="457200" indent="-4572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Via: </a:t>
            </a:r>
            <a:r>
              <a:rPr lang="en-US" sz="2800" dirty="0" err="1" smtClean="0"/>
              <a:t>nasojejunal</a:t>
            </a:r>
            <a:r>
              <a:rPr lang="en-US" sz="2800" dirty="0" smtClean="0"/>
              <a:t> se </a:t>
            </a:r>
            <a:r>
              <a:rPr lang="en-US" sz="2800" dirty="0" err="1" smtClean="0"/>
              <a:t>houver</a:t>
            </a:r>
            <a:r>
              <a:rPr lang="en-US" sz="2800" dirty="0" smtClean="0"/>
              <a:t> </a:t>
            </a:r>
            <a:r>
              <a:rPr lang="en-US" sz="2800" dirty="0" err="1" smtClean="0"/>
              <a:t>dor</a:t>
            </a:r>
            <a:r>
              <a:rPr lang="en-US" sz="2800" dirty="0" smtClean="0"/>
              <a:t>, </a:t>
            </a:r>
            <a:r>
              <a:rPr lang="en-US" sz="2800" dirty="0" err="1" smtClean="0"/>
              <a:t>retardo</a:t>
            </a:r>
            <a:r>
              <a:rPr lang="en-US" sz="2800" dirty="0" smtClean="0"/>
              <a:t> no </a:t>
            </a:r>
            <a:r>
              <a:rPr lang="en-US" sz="2800" dirty="0" err="1" smtClean="0"/>
              <a:t>esvaziamento</a:t>
            </a:r>
            <a:r>
              <a:rPr lang="en-US" sz="2800" dirty="0" smtClean="0"/>
              <a:t> </a:t>
            </a:r>
            <a:r>
              <a:rPr lang="en-US" sz="2800" dirty="0" err="1" smtClean="0"/>
              <a:t>gástrico</a:t>
            </a:r>
            <a:r>
              <a:rPr lang="en-US" sz="2800" dirty="0" smtClean="0"/>
              <a:t>, nausea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vômito</a:t>
            </a:r>
            <a:r>
              <a:rPr lang="en-US" sz="2800" dirty="0" smtClean="0"/>
              <a:t> </a:t>
            </a:r>
            <a:r>
              <a:rPr lang="en-US" sz="2800" dirty="0" err="1" smtClean="0"/>
              <a:t>persistente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Fórmula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padrão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 smtClean="0"/>
              <a:t> semi-</a:t>
            </a:r>
            <a:r>
              <a:rPr lang="en-US" sz="2800" dirty="0" err="1" smtClean="0"/>
              <a:t>elementar</a:t>
            </a:r>
            <a:r>
              <a:rPr lang="en-US" sz="2800" dirty="0" smtClean="0"/>
              <a:t> com TCM </a:t>
            </a:r>
            <a:r>
              <a:rPr lang="en-US" sz="2400" dirty="0" smtClean="0"/>
              <a:t>(se </a:t>
            </a:r>
            <a:r>
              <a:rPr lang="en-US" sz="2400" dirty="0" err="1" smtClean="0"/>
              <a:t>padrão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tolerada</a:t>
            </a:r>
            <a:r>
              <a:rPr lang="en-US" sz="2400" dirty="0" smtClean="0"/>
              <a:t>)</a:t>
            </a:r>
          </a:p>
          <a:p>
            <a:pPr marL="457200" indent="-4572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Enzimas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pancreática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suplementar</a:t>
            </a:r>
            <a:r>
              <a:rPr lang="en-US" sz="2800" dirty="0" smtClean="0"/>
              <a:t> se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houver</a:t>
            </a:r>
            <a:r>
              <a:rPr lang="en-US" sz="2800" dirty="0" smtClean="0"/>
              <a:t> </a:t>
            </a:r>
            <a:r>
              <a:rPr lang="en-US" sz="2800" dirty="0" err="1" smtClean="0"/>
              <a:t>melhora</a:t>
            </a:r>
            <a:r>
              <a:rPr lang="en-US" sz="2800" dirty="0" smtClean="0"/>
              <a:t> com </a:t>
            </a:r>
            <a:r>
              <a:rPr lang="en-US" sz="2800" dirty="0" err="1" smtClean="0"/>
              <a:t>fórmula</a:t>
            </a:r>
            <a:r>
              <a:rPr lang="en-US" sz="2800" dirty="0" smtClean="0"/>
              <a:t> semi-</a:t>
            </a:r>
            <a:r>
              <a:rPr lang="en-US" sz="2800" dirty="0" err="1" smtClean="0"/>
              <a:t>elementar</a:t>
            </a:r>
            <a:r>
              <a:rPr lang="en-US" sz="28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abertura</a:t>
            </a:r>
            <a:r>
              <a:rPr lang="en-US" sz="2400" dirty="0" smtClean="0"/>
              <a:t> da </a:t>
            </a:r>
            <a:r>
              <a:rPr lang="en-US" sz="2400" dirty="0" err="1" smtClean="0"/>
              <a:t>cápsula</a:t>
            </a:r>
            <a:r>
              <a:rPr lang="en-US" sz="2400" dirty="0" smtClean="0"/>
              <a:t> e </a:t>
            </a:r>
            <a:r>
              <a:rPr lang="en-US" sz="2400" dirty="0" err="1" smtClean="0"/>
              <a:t>diluição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suco</a:t>
            </a:r>
            <a:r>
              <a:rPr lang="en-US" sz="2400" dirty="0" smtClean="0"/>
              <a:t> </a:t>
            </a:r>
            <a:r>
              <a:rPr lang="en-US" sz="2400" dirty="0" err="1" smtClean="0"/>
              <a:t>ácido</a:t>
            </a:r>
            <a:r>
              <a:rPr lang="en-US" sz="2400" dirty="0" smtClean="0"/>
              <a:t>)</a:t>
            </a:r>
            <a:endParaRPr lang="pt-BR" sz="3200" dirty="0"/>
          </a:p>
        </p:txBody>
      </p:sp>
      <p:sp>
        <p:nvSpPr>
          <p:cNvPr id="7" name="Retângulo 6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749226" y="5917047"/>
            <a:ext cx="6096000" cy="6656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Gianotti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Nutr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2009;28:428e35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Skipworth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et al. JOP 2011;12:574e80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nutrição</a:t>
            </a:r>
            <a:r>
              <a:rPr lang="en-US" sz="3200" dirty="0" smtClean="0"/>
              <a:t> enteral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867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5461347" y="5265310"/>
            <a:ext cx="839245" cy="582856"/>
          </a:xfrm>
          <a:prstGeom prst="rect">
            <a:avLst/>
          </a:prstGeom>
          <a:solidFill>
            <a:srgbClr val="D0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093930" y="3832348"/>
            <a:ext cx="1139868" cy="582856"/>
          </a:xfrm>
          <a:prstGeom prst="rect">
            <a:avLst/>
          </a:prstGeom>
          <a:solidFill>
            <a:srgbClr val="D0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38375" y="376548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risco</a:t>
            </a:r>
            <a:r>
              <a:rPr lang="en-US" sz="3200" dirty="0" smtClean="0"/>
              <a:t> </a:t>
            </a:r>
            <a:r>
              <a:rPr lang="en-US" sz="3200" dirty="0" err="1" smtClean="0"/>
              <a:t>nutricional</a:t>
            </a:r>
            <a:r>
              <a:rPr lang="en-US" sz="3200" dirty="0" smtClean="0"/>
              <a:t> 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38216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MUST</a:t>
            </a:r>
            <a:r>
              <a:rPr lang="en-US" sz="3200" dirty="0" smtClean="0"/>
              <a:t> (n= 89): 31,5%  com </a:t>
            </a:r>
            <a:r>
              <a:rPr lang="en-US" sz="3200" dirty="0" err="1" smtClean="0"/>
              <a:t>risco</a:t>
            </a:r>
            <a:r>
              <a:rPr lang="en-US" sz="3200" dirty="0" smtClean="0"/>
              <a:t> </a:t>
            </a:r>
            <a:r>
              <a:rPr lang="en-US" sz="3200" dirty="0" err="1" smtClean="0"/>
              <a:t>moderado</a:t>
            </a:r>
            <a:r>
              <a:rPr lang="en-US" sz="3200" dirty="0" smtClean="0"/>
              <a:t> </a:t>
            </a:r>
            <a:r>
              <a:rPr lang="en-US" sz="3200" dirty="0" err="1" smtClean="0"/>
              <a:t>ou</a:t>
            </a:r>
            <a:r>
              <a:rPr lang="en-US" sz="3200" dirty="0" smtClean="0"/>
              <a:t> alto de </a:t>
            </a:r>
            <a:r>
              <a:rPr lang="en-US" sz="3200" dirty="0" err="1" smtClean="0"/>
              <a:t>subnutrição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84083" y="5214933"/>
            <a:ext cx="12107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IMC</a:t>
            </a:r>
            <a:r>
              <a:rPr lang="en-US" sz="3200" b="1" dirty="0" smtClean="0">
                <a:solidFill>
                  <a:srgbClr val="212121"/>
                </a:solidFill>
              </a:rPr>
              <a:t>&lt;20 kg/m</a:t>
            </a:r>
            <a:r>
              <a:rPr lang="en-US" sz="3200" b="1" baseline="30000" dirty="0" smtClean="0">
                <a:solidFill>
                  <a:srgbClr val="212121"/>
                </a:solidFill>
              </a:rPr>
              <a:t>2</a:t>
            </a:r>
            <a:r>
              <a:rPr lang="en-US" sz="3200" baseline="30000" dirty="0" smtClean="0">
                <a:solidFill>
                  <a:srgbClr val="212121"/>
                </a:solidFill>
              </a:rPr>
              <a:t> </a:t>
            </a:r>
            <a:r>
              <a:rPr lang="en-US" sz="3200" dirty="0" smtClean="0">
                <a:solidFill>
                  <a:srgbClr val="212121"/>
                </a:solidFill>
              </a:rPr>
              <a:t>(n=166): 26% </a:t>
            </a:r>
            <a:r>
              <a:rPr lang="en-US" sz="3200" dirty="0" smtClean="0">
                <a:solidFill>
                  <a:srgbClr val="212121"/>
                </a:solidFill>
                <a:cs typeface="Calibri" panose="020F0502020204030204" pitchFamily="34" charset="0"/>
              </a:rPr>
              <a:t>→ </a:t>
            </a:r>
            <a:r>
              <a:rPr lang="en-US" sz="3200" dirty="0" err="1" smtClean="0">
                <a:solidFill>
                  <a:srgbClr val="212121"/>
                </a:solidFill>
                <a:cs typeface="Calibri" panose="020F0502020204030204" pitchFamily="34" charset="0"/>
              </a:rPr>
              <a:t>impacto</a:t>
            </a:r>
            <a:r>
              <a:rPr lang="en-US" sz="3200" dirty="0" smtClean="0">
                <a:solidFill>
                  <a:srgbClr val="212121"/>
                </a:solidFill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rgbClr val="212121"/>
                </a:solidFill>
                <a:cs typeface="Calibri" panose="020F0502020204030204" pitchFamily="34" charset="0"/>
              </a:rPr>
              <a:t>negativo</a:t>
            </a:r>
            <a:r>
              <a:rPr lang="en-US" sz="3200" dirty="0" smtClean="0">
                <a:solidFill>
                  <a:srgbClr val="212121"/>
                </a:solidFill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rgbClr val="212121"/>
                </a:solidFill>
                <a:cs typeface="Calibri" panose="020F0502020204030204" pitchFamily="34" charset="0"/>
              </a:rPr>
              <a:t>na</a:t>
            </a:r>
            <a:r>
              <a:rPr lang="en-US" sz="3200" dirty="0" smtClean="0">
                <a:solidFill>
                  <a:srgbClr val="212121"/>
                </a:solidFill>
                <a:cs typeface="Calibri" panose="020F0502020204030204" pitchFamily="34" charset="0"/>
              </a:rPr>
              <a:t> QV</a:t>
            </a:r>
            <a:endParaRPr lang="pt-BR" sz="3200" dirty="0"/>
          </a:p>
        </p:txBody>
      </p:sp>
      <p:sp>
        <p:nvSpPr>
          <p:cNvPr id="17" name="Retângulo 16"/>
          <p:cNvSpPr/>
          <p:nvPr/>
        </p:nvSpPr>
        <p:spPr>
          <a:xfrm>
            <a:off x="5713595" y="4635086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Min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 al. Pancreas 2018;47:1015e8</a:t>
            </a:r>
            <a:endParaRPr lang="pt-BR" sz="1600" dirty="0">
              <a:solidFill>
                <a:schemeClr val="bg2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2812740" y="6210862"/>
            <a:ext cx="8996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Olesen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 al. Nutrition 2017;43e44:1e7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-1" y="1766170"/>
            <a:ext cx="120625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Subnutrição</a:t>
            </a:r>
            <a:r>
              <a:rPr lang="en-US" sz="3600" b="1" dirty="0" smtClean="0"/>
              <a:t> é </a:t>
            </a:r>
            <a:r>
              <a:rPr lang="en-US" sz="3600" b="1" dirty="0" err="1" smtClean="0"/>
              <a:t>comum</a:t>
            </a:r>
            <a:r>
              <a:rPr lang="en-US" sz="3600" b="1" dirty="0" smtClean="0"/>
              <a:t> - </a:t>
            </a:r>
            <a:r>
              <a:rPr lang="en-US" sz="3600" b="1" dirty="0" err="1" smtClean="0"/>
              <a:t>manifestação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tardia</a:t>
            </a:r>
            <a:endParaRPr lang="en-US" sz="3600" b="1" dirty="0" smtClean="0"/>
          </a:p>
          <a:p>
            <a:pPr algn="ctr"/>
            <a:r>
              <a:rPr lang="en-US" sz="3200" dirty="0" smtClean="0"/>
              <a:t>(5 – 10 </a:t>
            </a:r>
            <a:r>
              <a:rPr lang="en-US" sz="3200" dirty="0" err="1" smtClean="0"/>
              <a:t>anos</a:t>
            </a:r>
            <a:r>
              <a:rPr lang="en-US" sz="3200" dirty="0" smtClean="0"/>
              <a:t> – </a:t>
            </a:r>
            <a:r>
              <a:rPr lang="en-US" sz="3200" dirty="0" err="1" smtClean="0"/>
              <a:t>alcoolismo</a:t>
            </a:r>
            <a:r>
              <a:rPr lang="en-US" sz="3200" dirty="0" smtClean="0"/>
              <a:t>)</a:t>
            </a:r>
          </a:p>
          <a:p>
            <a:pPr algn="ctr"/>
            <a:r>
              <a:rPr lang="en-US" sz="3600" b="1" dirty="0" smtClean="0"/>
              <a:t> 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440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0366" y="2235787"/>
            <a:ext cx="9816860" cy="274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2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Indicações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obstrução</a:t>
            </a:r>
            <a:r>
              <a:rPr lang="en-US" sz="2800" dirty="0" smtClean="0"/>
              <a:t> do e</a:t>
            </a:r>
            <a:r>
              <a:rPr lang="pt-BR" sz="2800" dirty="0" err="1" smtClean="0"/>
              <a:t>stômago</a:t>
            </a:r>
            <a:r>
              <a:rPr lang="pt-BR" sz="2800" dirty="0" smtClean="0"/>
              <a:t> </a:t>
            </a:r>
            <a:r>
              <a:rPr lang="pt-BR" sz="2800" dirty="0"/>
              <a:t>distal ou duodeno causada por grandes cálculos biliares </a:t>
            </a:r>
            <a:r>
              <a:rPr lang="pt-BR" sz="2800" dirty="0" smtClean="0"/>
              <a:t>impactados</a:t>
            </a:r>
            <a:r>
              <a:rPr lang="en-US" sz="2800" dirty="0" smtClean="0"/>
              <a:t>, fistula </a:t>
            </a:r>
            <a:r>
              <a:rPr lang="en-US" sz="2800" dirty="0" err="1" smtClean="0"/>
              <a:t>complexa</a:t>
            </a:r>
            <a:r>
              <a:rPr lang="en-US" sz="2800" dirty="0" smtClean="0"/>
              <a:t>, </a:t>
            </a:r>
            <a:r>
              <a:rPr lang="en-US" sz="2800" dirty="0" err="1" smtClean="0"/>
              <a:t>intolerância</a:t>
            </a:r>
            <a:r>
              <a:rPr lang="en-US" sz="2800" dirty="0" smtClean="0"/>
              <a:t> à NE</a:t>
            </a:r>
          </a:p>
          <a:p>
            <a:pPr marL="457200" indent="-457200">
              <a:lnSpc>
                <a:spcPts val="42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 marL="457200" indent="-457200">
              <a:lnSpc>
                <a:spcPts val="42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b="1" dirty="0" smtClean="0"/>
              <a:t>Via de </a:t>
            </a:r>
            <a:r>
              <a:rPr lang="en-US" sz="2800" b="1" dirty="0" err="1" smtClean="0"/>
              <a:t>acesso</a:t>
            </a:r>
            <a:r>
              <a:rPr lang="en-US" sz="2800" b="1" dirty="0" smtClean="0"/>
              <a:t>: </a:t>
            </a:r>
            <a:r>
              <a:rPr lang="en-US" sz="2800" dirty="0" smtClean="0"/>
              <a:t>CVC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nutrição</a:t>
            </a:r>
            <a:r>
              <a:rPr lang="en-US" sz="3200" dirty="0" smtClean="0"/>
              <a:t> parenteral</a:t>
            </a:r>
            <a:endParaRPr lang="pt-BR" sz="3200" dirty="0"/>
          </a:p>
        </p:txBody>
      </p:sp>
      <p:sp>
        <p:nvSpPr>
          <p:cNvPr id="8" name="Retângulo 7"/>
          <p:cNvSpPr/>
          <p:nvPr/>
        </p:nvSpPr>
        <p:spPr>
          <a:xfrm>
            <a:off x="5888796" y="581223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Lohr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et al. United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Eur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Gastroenterol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J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2017;5:153e99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Gianotti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Clin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Nutr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2009;28:428e35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0" y="418977"/>
            <a:ext cx="10287918" cy="614466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26093" y="3206663"/>
            <a:ext cx="11411211" cy="350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5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0" y="418977"/>
            <a:ext cx="10287918" cy="614466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88932" y="4559474"/>
            <a:ext cx="11160690" cy="212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267178" y="4258849"/>
            <a:ext cx="3582444" cy="588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0" y="418977"/>
            <a:ext cx="10287918" cy="614466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473874" y="5498926"/>
            <a:ext cx="5937337" cy="1359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511452" y="5235880"/>
            <a:ext cx="1139869" cy="475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4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0" y="418977"/>
            <a:ext cx="10287918" cy="61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95194" y="1729775"/>
            <a:ext cx="108725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/>
              <a:t>Avaliar</a:t>
            </a:r>
            <a:r>
              <a:rPr lang="en-US" sz="2800" dirty="0" smtClean="0"/>
              <a:t> o </a:t>
            </a:r>
            <a:r>
              <a:rPr lang="en-US" sz="2800" dirty="0" err="1" smtClean="0"/>
              <a:t>estado</a:t>
            </a:r>
            <a:r>
              <a:rPr lang="en-US" sz="2800" dirty="0" smtClean="0"/>
              <a:t> </a:t>
            </a:r>
            <a:r>
              <a:rPr lang="en-US" sz="2800" dirty="0" err="1" smtClean="0"/>
              <a:t>clínico</a:t>
            </a:r>
            <a:r>
              <a:rPr lang="en-US" sz="2800" dirty="0" smtClean="0"/>
              <a:t> e </a:t>
            </a:r>
            <a:r>
              <a:rPr lang="en-US" sz="2800" dirty="0" err="1" smtClean="0"/>
              <a:t>nutricional</a:t>
            </a:r>
            <a:r>
              <a:rPr lang="en-US" sz="2800" dirty="0" smtClean="0"/>
              <a:t> (</a:t>
            </a:r>
            <a:r>
              <a:rPr lang="en-US" sz="2800" dirty="0" err="1" smtClean="0"/>
              <a:t>micronutrientes</a:t>
            </a:r>
            <a:r>
              <a:rPr lang="en-US" sz="2800" dirty="0" smtClean="0"/>
              <a:t>) </a:t>
            </a:r>
            <a:r>
              <a:rPr lang="en-US" sz="2800" dirty="0" err="1" smtClean="0"/>
              <a:t>periódicamente</a:t>
            </a:r>
            <a:endParaRPr lang="en-US" sz="2800" dirty="0" smtClean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/>
              <a:t>Identificar</a:t>
            </a:r>
            <a:r>
              <a:rPr lang="en-US" sz="2800" dirty="0" smtClean="0"/>
              <a:t> </a:t>
            </a:r>
            <a:r>
              <a:rPr lang="en-US" sz="2800" dirty="0" err="1" smtClean="0"/>
              <a:t>subnutrição</a:t>
            </a:r>
            <a:r>
              <a:rPr lang="en-US" sz="2800" dirty="0" smtClean="0"/>
              <a:t> e sarcopenia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/>
              <a:t>Diagnosticar</a:t>
            </a:r>
            <a:r>
              <a:rPr lang="en-US" sz="2800" dirty="0" smtClean="0"/>
              <a:t> </a:t>
            </a:r>
            <a:r>
              <a:rPr lang="en-US" sz="2800" dirty="0" err="1" smtClean="0"/>
              <a:t>insuficiência</a:t>
            </a:r>
            <a:r>
              <a:rPr lang="en-US" sz="2800" dirty="0" smtClean="0"/>
              <a:t> </a:t>
            </a:r>
            <a:r>
              <a:rPr lang="en-US" sz="2800" dirty="0" err="1" smtClean="0"/>
              <a:t>pancreática</a:t>
            </a:r>
            <a:endParaRPr lang="en-US" sz="2800" dirty="0" smtClean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/>
              <a:t>Prescrever</a:t>
            </a:r>
            <a:r>
              <a:rPr lang="en-US" sz="2800" dirty="0" smtClean="0"/>
              <a:t> </a:t>
            </a:r>
            <a:r>
              <a:rPr lang="en-US" sz="2800" dirty="0" err="1" smtClean="0"/>
              <a:t>dieta</a:t>
            </a:r>
            <a:r>
              <a:rPr lang="en-US" sz="2800" dirty="0" smtClean="0"/>
              <a:t> oral </a:t>
            </a:r>
            <a:r>
              <a:rPr lang="en-US" sz="2800" dirty="0" err="1" smtClean="0"/>
              <a:t>equilibrada</a:t>
            </a:r>
            <a:r>
              <a:rPr lang="en-US" sz="2800" dirty="0" smtClean="0"/>
              <a:t> e </a:t>
            </a:r>
            <a:r>
              <a:rPr lang="en-US" sz="2800" dirty="0" err="1" smtClean="0"/>
              <a:t>balanceada</a:t>
            </a:r>
            <a:r>
              <a:rPr lang="en-US" sz="2800" dirty="0" smtClean="0"/>
              <a:t> </a:t>
            </a:r>
            <a:r>
              <a:rPr lang="en-US" sz="2800" dirty="0" err="1" smtClean="0"/>
              <a:t>sempre</a:t>
            </a:r>
            <a:r>
              <a:rPr lang="en-US" sz="2800" dirty="0" smtClean="0"/>
              <a:t> que </a:t>
            </a:r>
            <a:r>
              <a:rPr lang="en-US" sz="2800" dirty="0" err="1" smtClean="0"/>
              <a:t>possível</a:t>
            </a:r>
            <a:endParaRPr lang="en-US" sz="2800" dirty="0" smtClean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/>
              <a:t>Prescrever</a:t>
            </a:r>
            <a:r>
              <a:rPr lang="en-US" sz="2800" dirty="0" smtClean="0"/>
              <a:t> SNO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situações</a:t>
            </a:r>
            <a:r>
              <a:rPr lang="en-US" sz="2800" dirty="0" smtClean="0"/>
              <a:t> </a:t>
            </a:r>
            <a:r>
              <a:rPr lang="en-US" sz="2800" dirty="0" err="1" smtClean="0"/>
              <a:t>específicas</a:t>
            </a:r>
            <a:endParaRPr lang="en-US" sz="2800" dirty="0" smtClean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/>
              <a:t>Prescrerver</a:t>
            </a:r>
            <a:r>
              <a:rPr lang="en-US" sz="2800" dirty="0" smtClean="0"/>
              <a:t> </a:t>
            </a:r>
            <a:r>
              <a:rPr lang="en-US" sz="2800" dirty="0" err="1" smtClean="0"/>
              <a:t>nutrição</a:t>
            </a:r>
            <a:r>
              <a:rPr lang="en-US" sz="2800" dirty="0" smtClean="0"/>
              <a:t> enteral se VO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possível</a:t>
            </a:r>
            <a:endParaRPr lang="en-US" sz="2800" dirty="0" smtClean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2800" dirty="0" err="1" smtClean="0"/>
              <a:t>Indicar</a:t>
            </a:r>
            <a:r>
              <a:rPr lang="en-US" sz="2800" dirty="0" smtClean="0"/>
              <a:t> </a:t>
            </a:r>
            <a:r>
              <a:rPr lang="en-US" sz="2800" dirty="0" err="1" smtClean="0"/>
              <a:t>nutrição</a:t>
            </a:r>
            <a:r>
              <a:rPr lang="en-US" sz="2800" dirty="0" smtClean="0"/>
              <a:t> parenteral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casos</a:t>
            </a:r>
            <a:r>
              <a:rPr lang="en-US" sz="2800" dirty="0" smtClean="0"/>
              <a:t> </a:t>
            </a:r>
            <a:r>
              <a:rPr lang="en-US" sz="2800" dirty="0" err="1" smtClean="0"/>
              <a:t>restritos</a:t>
            </a:r>
            <a:endParaRPr lang="en-US" sz="2800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utoShape 4" descr="Jamar Hand Dynamometer hydraulically - Stockx Medic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31631" y="292733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07975" y="37910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7 </a:t>
            </a:r>
            <a:r>
              <a:rPr lang="en-US" sz="3200" dirty="0" err="1" smtClean="0"/>
              <a:t>pontos</a:t>
            </a:r>
            <a:r>
              <a:rPr lang="en-US" sz="3200" dirty="0" smtClean="0"/>
              <a:t> </a:t>
            </a:r>
            <a:r>
              <a:rPr lang="en-US" sz="3200" dirty="0" err="1" smtClean="0"/>
              <a:t>chaves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483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7" y="725180"/>
            <a:ext cx="6802576" cy="3500465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06416" y="4561063"/>
            <a:ext cx="11799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Abordagem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nutricional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pancreatite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crônica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4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" y="6425852"/>
            <a:ext cx="12192001" cy="8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96000" y="38930"/>
            <a:ext cx="5980387" cy="70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Duggan SN, Smyth ND, O'Sullivan 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Ridgway PF, Conlon KC. The prevalence of malnutrition and fat-soluble vitamin deficiencies in chronic  pancreatitis.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2014;29:348e54.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Buyukuslu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Kohler M, Rasmussen HH,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Drewes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AM. Sarcopenia associates with increased hospitalization rates and reduced survival in patients with chronic pancreatitis.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2019;19:245e51.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Sikkens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DL, Koch AD,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JW,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Kuipers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EJ, et al. The prevalence of fat-soluble vitamin deficiencies and a decreased bone mass in patients with chronic pancreatitis.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2013;13:238e42.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Fernandez 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Arvanitakis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Musala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 The Belgian national registry on chronic pancreatitis: a prospective multi-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study covering more than 800 patients in one year.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2017;17:572e9.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Muniz</a:t>
            </a:r>
            <a:r>
              <a:rPr kumimoji="0" lang="pt-BR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CK, Santos JS, 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Pfrimer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K,Ferrioli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E,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Kemp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R,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 Marchini JS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Cunha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SF. </a:t>
            </a:r>
            <a:r>
              <a:rPr kumimoji="0" lang="en-US" sz="1800" b="0" i="0" u="none" strike="noStrike" kern="18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Nutritional status, fecal elastase-1, and 13C-labeled mixed triglyceride breath test in the long-term after </a:t>
            </a:r>
            <a:r>
              <a:rPr kumimoji="0" lang="en-US" sz="1800" b="0" i="0" u="none" strike="noStrike" kern="18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pancreaticoduodenectomy</a:t>
            </a:r>
            <a:r>
              <a:rPr kumimoji="0" lang="en-US" sz="1800" b="0" i="0" u="none" strike="noStrike" kern="18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Pancreas. 2014; 43(3):445-50.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2734" y="288989"/>
            <a:ext cx="6096000" cy="58868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Aspectos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gerais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Lohr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JM, Dominguez-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Munoz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Rosendahl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Besselink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Mayerle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Lerch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MM, et al.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European Gastroenterology evidence-based guidelines for the diagnosis and therapy of chronic pancreatitis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HaPanEU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United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Gastroenterol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 2017;5:153e99.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Arvanitakis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 al. ESPEN guideline on clinical nutrition in acute and chronic pancreatitis. Clinical Nutrition 39 (2020) 612e631.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Estado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nutricional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 M, Patel B, Han S, Bocelli L,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Kheder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et al. Exocrine pancreatic insufficiency and malnutrition in chronic pancreatitis: identification, treatment, and consequences. Pancreas 2018;47:1015e8.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Frandsen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LK,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Poulsen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JL,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Vestergaard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P, Rasmussen HH,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Drewes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AM. The prevalence of underweight is increased in chronic pancreatitis outpatients and associates with reduced life quality. Nutrition 2017;43e44:1e7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" y="6425852"/>
            <a:ext cx="12192001" cy="8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634" y="1026980"/>
            <a:ext cx="5801711" cy="544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Suplementos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nutricioinais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orais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Arvanitakis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 al. ESPEN guideline on clinical nutrition in acute and chronic pancreatitis. Clinical Nutrition 39 (2020) 612e631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Meier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Ockenga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Pertkiewicz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Milinic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Macfie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et al.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ESPEN guidelines on enteral nutrition: pancreas.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2006;25: 275e84.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Bonfante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Brentegani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MT,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Fioretta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Vantini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I. Pancreatic extracts are necessary for the absorption of elemental and polymeric enteral diets in severe pancreatic insufficiency.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Gastroenterol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1993;28: 749e52.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Singh 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Singh N, Joshi YK, Garg PK. Dietary counseling versus dietary supplements for malnutrition in chronic pancreatitis: a randomized controlled trial.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Gastroenterol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Hepatol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2008;6:353e9.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106510" y="682382"/>
            <a:ext cx="5885793" cy="589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Dieta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Lohr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JM, Dominguez-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Munoz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Rosendahl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Besselink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Mayerle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MM, et al. United European Gastroenterology evidence-based guidelines for the diagnosis and therapy of chronic pancreatitis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HaPanEU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Gastroenterol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 2017;5:153e99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Arvanitakis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 al. ESPEN guideline on clinical nutrition in acute and chronic pancreatitis. Clinical Nutrition 39 (2020) 612e631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Frulloni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Falconi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Gabbrielli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Gaia E,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Graziani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R,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Pezzilli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R, et al.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Italian consensus guidelines for chronic pancreatitis. Dig Liver Dis 2010;42(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6):S381e406.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Mirtallo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JM, Forbes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McClave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SA, Jensen GL,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Waitzberg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DL, Davies AR, et al. International consensus guidelines for nutrition therapy in pancreatitis. J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2012;36:284e91.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0924" y="1120038"/>
            <a:ext cx="11445765" cy="516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Microelementos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Duggan SN, Smyth ND, O'Sullivan 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Ridgway PF, Conlon KC. The prevalence of malnutrition and fat-soluble vitamin deficiencies in chronic pancreatitis.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2014;29:348e54.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Sikkens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DL, Koch AD,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JW,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Kuipers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EJ, et al. The prevalence of fat-soluble vitamin deficiencies and a decreased bone mass in patients with chronic pancreatitis.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2013;13:238e42.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Greer JB, Greer P, Sandhu BS,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Alkaade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Wilcox CM, Anderson MA, et al. Nutrition and inflammatory biomarkers in chronic pancreatitis patients.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2019;34:387e99.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Lindkvist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B, Phillips ME, Dominguez-Munoz JE. Clinical, anthropometric and laboratory nutritional markers of pancreatic exocrine insufficiency: prevalence and diagnostic use.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2015;15:589e97.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Lindkvist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B, Dominguez-Munoz JE,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Luaces-Regueira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Castineiras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Alvarino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Nieto-Garcia L, Iglesias-Garcia J. Serum nutritional markers for prediction of pancreatic exocrine insufficiency in chronic pancreatitis.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2012;12:305e10.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Duggan S, O'Sullivan 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Ridgway P, Conlon K. Nutrition treatment of deficiency and malnutrition in chronic pancreatitis: a review.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2010;25:362e70.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3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icas e mais dicas sobre finanças | Valorize - Educação financeira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1" b="33216"/>
          <a:stretch/>
        </p:blipFill>
        <p:spPr bwMode="auto">
          <a:xfrm rot="20211602">
            <a:off x="4239054" y="2780167"/>
            <a:ext cx="3407051" cy="11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87771" y="366701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estado</a:t>
            </a:r>
            <a:r>
              <a:rPr lang="en-US" sz="3200" dirty="0" smtClean="0"/>
              <a:t> </a:t>
            </a:r>
            <a:r>
              <a:rPr lang="en-US" sz="3200" dirty="0" err="1" smtClean="0"/>
              <a:t>nutricional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23097" y="1909497"/>
            <a:ext cx="562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Perda</a:t>
            </a:r>
            <a:r>
              <a:rPr lang="en-US" sz="2800" dirty="0" smtClean="0"/>
              <a:t> de peso </a:t>
            </a:r>
            <a:r>
              <a:rPr lang="en-US" sz="2800" dirty="0" err="1" smtClean="0"/>
              <a:t>moderada</a:t>
            </a:r>
            <a:r>
              <a:rPr lang="en-US" sz="2800" dirty="0" smtClean="0"/>
              <a:t> a grave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49254" y="2880353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cs typeface="Calibri" panose="020F0502020204030204" pitchFamily="34" charset="0"/>
              </a:rPr>
              <a:t>↓ corporal magra</a:t>
            </a:r>
            <a:endParaRPr lang="pt-BR" sz="28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202935" y="3751044"/>
            <a:ext cx="2446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sarcopenia</a:t>
            </a:r>
            <a:endParaRPr lang="pt-BR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725278" y="4751495"/>
            <a:ext cx="396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cs typeface="Calibri" panose="020F0502020204030204" pitchFamily="34" charset="0"/>
              </a:rPr>
              <a:t>↓ </a:t>
            </a:r>
            <a:r>
              <a:rPr lang="pt-BR" sz="2800" dirty="0" smtClean="0">
                <a:cs typeface="Calibri" panose="020F0502020204030204" pitchFamily="34" charset="0"/>
              </a:rPr>
              <a:t> c</a:t>
            </a:r>
            <a:r>
              <a:rPr lang="en-US" sz="2800" dirty="0" err="1" smtClean="0"/>
              <a:t>apacidade</a:t>
            </a:r>
            <a:r>
              <a:rPr lang="en-US" sz="2800" dirty="0" smtClean="0"/>
              <a:t> </a:t>
            </a:r>
            <a:r>
              <a:rPr lang="en-US" sz="2800" dirty="0" err="1" smtClean="0"/>
              <a:t>funcional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013272" y="2682962"/>
            <a:ext cx="277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Perda</a:t>
            </a:r>
            <a:r>
              <a:rPr lang="en-US" sz="2800" dirty="0" smtClean="0"/>
              <a:t> </a:t>
            </a:r>
            <a:r>
              <a:rPr lang="en-US" sz="2800" dirty="0" err="1" smtClean="0"/>
              <a:t>óssea</a:t>
            </a:r>
            <a:endParaRPr lang="pt-BR" sz="28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932199" y="3649952"/>
            <a:ext cx="4695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Osteopenia/</a:t>
            </a:r>
            <a:r>
              <a:rPr lang="en-US" sz="2800" dirty="0" err="1" smtClean="0"/>
              <a:t>osteoporose</a:t>
            </a:r>
            <a:r>
              <a:rPr lang="en-US" sz="2800" dirty="0" smtClean="0"/>
              <a:t> (2/3)</a:t>
            </a:r>
          </a:p>
          <a:p>
            <a:pPr algn="ctr"/>
            <a:r>
              <a:rPr lang="en-US" sz="2800" dirty="0" err="1" smtClean="0"/>
              <a:t>Osteoporose</a:t>
            </a:r>
            <a:r>
              <a:rPr lang="en-US" sz="2800" dirty="0" smtClean="0"/>
              <a:t> </a:t>
            </a:r>
            <a:r>
              <a:rPr lang="en-US" sz="2400" dirty="0" smtClean="0"/>
              <a:t>(1/4)</a:t>
            </a:r>
            <a:endParaRPr lang="pt-BR" sz="2400" dirty="0"/>
          </a:p>
        </p:txBody>
      </p:sp>
      <p:sp>
        <p:nvSpPr>
          <p:cNvPr id="21" name="Retângulo 20"/>
          <p:cNvSpPr/>
          <p:nvPr/>
        </p:nvSpPr>
        <p:spPr>
          <a:xfrm>
            <a:off x="220716" y="578309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Olesen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et al.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Pancreatology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2019;19:245e51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5875278" y="5783095"/>
            <a:ext cx="6096000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Sikkens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2013;13:238e42</a:t>
            </a:r>
            <a:endParaRPr lang="pt-BR" sz="16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 para baixo 24"/>
          <p:cNvSpPr/>
          <p:nvPr/>
        </p:nvSpPr>
        <p:spPr>
          <a:xfrm>
            <a:off x="3205656" y="2532882"/>
            <a:ext cx="241737" cy="443770"/>
          </a:xfrm>
          <a:prstGeom prst="downArrow">
            <a:avLst/>
          </a:prstGeom>
          <a:solidFill>
            <a:srgbClr val="FF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00"/>
              </a:solidFill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3268716" y="3355424"/>
            <a:ext cx="241737" cy="443770"/>
          </a:xfrm>
          <a:prstGeom prst="downArrow">
            <a:avLst/>
          </a:prstGeom>
          <a:solidFill>
            <a:srgbClr val="FF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00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>
            <a:off x="3294995" y="4264563"/>
            <a:ext cx="241737" cy="443770"/>
          </a:xfrm>
          <a:prstGeom prst="downArrow">
            <a:avLst/>
          </a:prstGeom>
          <a:solidFill>
            <a:srgbClr val="FF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00"/>
              </a:solidFill>
            </a:endParaRPr>
          </a:p>
        </p:txBody>
      </p:sp>
      <p:sp>
        <p:nvSpPr>
          <p:cNvPr id="29" name="Seta para baixo 28"/>
          <p:cNvSpPr/>
          <p:nvPr/>
        </p:nvSpPr>
        <p:spPr>
          <a:xfrm>
            <a:off x="9158901" y="3206182"/>
            <a:ext cx="241737" cy="443770"/>
          </a:xfrm>
          <a:prstGeom prst="downArrow">
            <a:avLst/>
          </a:prstGeom>
          <a:solidFill>
            <a:srgbClr val="FF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990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4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85795" y="725180"/>
            <a:ext cx="11313306" cy="3671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Nutrição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enteral e parenteral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Gianotti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L, Meier R, Lobo DN,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Dejong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Ockenga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et al.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guidelines on parenteral nutrition: pancreas.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2009;28:428e35.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Skipworth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JR,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Raptis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Wijesuriya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Puthucheary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Damink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SW,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C, et al. The use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nasojejunal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nutrition in patients with chronic pancreatitis. JOP 2011;12:574e80.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Lohr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JM, Dominguez-Munoz 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Rosendahl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Besselink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Mayerle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MM, et al. United European Gastroenterology evidence-based guidelines for the diagnosis and therapy of chronic pancreatitis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HaPanEU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United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Gastroenterol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 2017;5:153e99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Arvanitakis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 al. ESPEN guideline on clinical nutrition in acute and chronic pancreatitis. Clinical Nutrition </a:t>
            </a: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2020; 39: 612e631.</a:t>
            </a:r>
            <a:endParaRPr kumimoji="0" lang="pt-B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27" y="3983276"/>
            <a:ext cx="6370301" cy="24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43" y="1721917"/>
            <a:ext cx="8199319" cy="4463222"/>
          </a:xfrm>
          <a:prstGeom prst="rect">
            <a:avLst/>
          </a:prstGeom>
        </p:spPr>
      </p:pic>
      <p:pic>
        <p:nvPicPr>
          <p:cNvPr id="5" name="Picture 6" descr="Pancreatite crônica - Sinais, Sintomas e Doenças &gt; AbcM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7"/>
          <a:stretch/>
        </p:blipFill>
        <p:spPr bwMode="auto">
          <a:xfrm rot="5400000">
            <a:off x="5709514" y="-5441963"/>
            <a:ext cx="772974" cy="12192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16235" y="351496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</a:t>
            </a:r>
            <a:r>
              <a:rPr lang="en-US" sz="3200" dirty="0" err="1" smtClean="0">
                <a:solidFill>
                  <a:prstClr val="black"/>
                </a:solidFill>
              </a:rPr>
              <a:t>enzimas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pancreáticas</a:t>
            </a:r>
            <a:endParaRPr lang="pt-BR" sz="3200" dirty="0">
              <a:solidFill>
                <a:prstClr val="black"/>
              </a:solidFill>
            </a:endParaRPr>
          </a:p>
        </p:txBody>
      </p:sp>
      <p:pic>
        <p:nvPicPr>
          <p:cNvPr id="7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5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6" descr="Pancreatite crônica - Sinais, Sintomas e Doenças &gt; AbcM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7"/>
          <a:stretch/>
        </p:blipFill>
        <p:spPr bwMode="auto">
          <a:xfrm rot="5400000">
            <a:off x="5709513" y="-5441963"/>
            <a:ext cx="772974" cy="12192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16235" y="351496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</a:t>
            </a:r>
            <a:r>
              <a:rPr lang="en-US" sz="3200" dirty="0" err="1" smtClean="0">
                <a:solidFill>
                  <a:prstClr val="black"/>
                </a:solidFill>
              </a:rPr>
              <a:t>enzimas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pancreáticas</a:t>
            </a:r>
            <a:endParaRPr lang="pt-BR" sz="3200" dirty="0">
              <a:solidFill>
                <a:prstClr val="black"/>
              </a:solidFill>
            </a:endParaRPr>
          </a:p>
        </p:txBody>
      </p:sp>
      <p:pic>
        <p:nvPicPr>
          <p:cNvPr id="7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05692" y="1691959"/>
            <a:ext cx="111453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000000"/>
                </a:solidFill>
              </a:rPr>
              <a:t>Incluídos pacientes com </a:t>
            </a:r>
            <a:r>
              <a:rPr lang="pt-BR" sz="2400" b="1" dirty="0" err="1">
                <a:solidFill>
                  <a:srgbClr val="000000"/>
                </a:solidFill>
              </a:rPr>
              <a:t>esteatorreia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smtClean="0">
                <a:solidFill>
                  <a:srgbClr val="000000"/>
                </a:solidFill>
              </a:rPr>
              <a:t>(pesquisa </a:t>
            </a:r>
            <a:r>
              <a:rPr lang="pt-BR" sz="2400" dirty="0">
                <a:solidFill>
                  <a:srgbClr val="000000"/>
                </a:solidFill>
              </a:rPr>
              <a:t>qualitativa da gordura fecal </a:t>
            </a:r>
            <a:r>
              <a:rPr lang="pt-BR" sz="2400" dirty="0" smtClean="0">
                <a:solidFill>
                  <a:srgbClr val="000000"/>
                </a:solidFill>
              </a:rPr>
              <a:t>+ </a:t>
            </a:r>
            <a:r>
              <a:rPr lang="pt-BR" sz="2400" dirty="0">
                <a:solidFill>
                  <a:srgbClr val="000000"/>
                </a:solidFill>
              </a:rPr>
              <a:t>pela coloração de </a:t>
            </a:r>
            <a:r>
              <a:rPr lang="pt-BR" sz="2400" dirty="0" err="1">
                <a:solidFill>
                  <a:srgbClr val="000000"/>
                </a:solidFill>
              </a:rPr>
              <a:t>Sudan</a:t>
            </a:r>
            <a:r>
              <a:rPr lang="pt-BR" sz="2400" dirty="0">
                <a:solidFill>
                  <a:srgbClr val="000000"/>
                </a:solidFill>
              </a:rPr>
              <a:t> III ou dosagem da excreção fecal de gorduras em 72 horas </a:t>
            </a:r>
            <a:r>
              <a:rPr lang="pt-BR" sz="2400" dirty="0" smtClean="0">
                <a:solidFill>
                  <a:srgbClr val="000000"/>
                </a:solidFill>
              </a:rPr>
              <a:t>maior </a:t>
            </a:r>
            <a:r>
              <a:rPr lang="pt-BR" sz="2400" dirty="0">
                <a:solidFill>
                  <a:srgbClr val="000000"/>
                </a:solidFill>
              </a:rPr>
              <a:t>que 6 g/dia) associada a pelo menos </a:t>
            </a:r>
            <a:r>
              <a:rPr lang="pt-BR" sz="2400" dirty="0" smtClean="0">
                <a:solidFill>
                  <a:srgbClr val="000000"/>
                </a:solidFill>
              </a:rPr>
              <a:t>1 dos critérios: </a:t>
            </a:r>
          </a:p>
          <a:p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b="1" dirty="0">
                <a:solidFill>
                  <a:srgbClr val="000000"/>
                </a:solidFill>
              </a:rPr>
              <a:t>- </a:t>
            </a:r>
            <a:r>
              <a:rPr lang="pt-BR" sz="2400" b="1" dirty="0" smtClean="0">
                <a:solidFill>
                  <a:srgbClr val="000000"/>
                </a:solidFill>
              </a:rPr>
              <a:t>RX: </a:t>
            </a:r>
            <a:r>
              <a:rPr lang="pt-BR" sz="2400" dirty="0" smtClean="0">
                <a:solidFill>
                  <a:srgbClr val="000000"/>
                </a:solidFill>
              </a:rPr>
              <a:t>calcificações </a:t>
            </a:r>
            <a:r>
              <a:rPr lang="pt-BR" sz="2400" dirty="0">
                <a:solidFill>
                  <a:srgbClr val="000000"/>
                </a:solidFill>
              </a:rPr>
              <a:t>salpicadas e difusas no parênquima pancreático; </a:t>
            </a:r>
          </a:p>
          <a:p>
            <a:r>
              <a:rPr lang="pt-BR" sz="2400" dirty="0">
                <a:solidFill>
                  <a:srgbClr val="000000"/>
                </a:solidFill>
              </a:rPr>
              <a:t>- </a:t>
            </a:r>
            <a:r>
              <a:rPr lang="pt-BR" sz="2400" b="1" dirty="0" smtClean="0">
                <a:solidFill>
                  <a:srgbClr val="000000"/>
                </a:solidFill>
              </a:rPr>
              <a:t>US: </a:t>
            </a:r>
            <a:r>
              <a:rPr lang="pt-BR" sz="2400" dirty="0" smtClean="0">
                <a:solidFill>
                  <a:srgbClr val="000000"/>
                </a:solidFill>
              </a:rPr>
              <a:t>dilatação </a:t>
            </a:r>
            <a:r>
              <a:rPr lang="pt-BR" sz="2400" dirty="0">
                <a:solidFill>
                  <a:srgbClr val="000000"/>
                </a:solidFill>
              </a:rPr>
              <a:t>do ducto pancreático principal acima de 0,4 cm, ou cistos ou calcificações parenquimatosas; </a:t>
            </a:r>
          </a:p>
          <a:p>
            <a:r>
              <a:rPr lang="pt-BR" sz="2400" dirty="0">
                <a:solidFill>
                  <a:srgbClr val="000000"/>
                </a:solidFill>
              </a:rPr>
              <a:t>- </a:t>
            </a:r>
            <a:r>
              <a:rPr lang="pt-BR" sz="2400" b="1" dirty="0" smtClean="0">
                <a:solidFill>
                  <a:srgbClr val="000000"/>
                </a:solidFill>
              </a:rPr>
              <a:t>TC: </a:t>
            </a:r>
            <a:r>
              <a:rPr lang="pt-BR" sz="2400" dirty="0" smtClean="0">
                <a:solidFill>
                  <a:srgbClr val="000000"/>
                </a:solidFill>
              </a:rPr>
              <a:t>dilatação </a:t>
            </a:r>
            <a:r>
              <a:rPr lang="pt-BR" sz="2400" dirty="0" err="1">
                <a:solidFill>
                  <a:srgbClr val="000000"/>
                </a:solidFill>
              </a:rPr>
              <a:t>ductal</a:t>
            </a:r>
            <a:r>
              <a:rPr lang="pt-BR" sz="2400" dirty="0">
                <a:solidFill>
                  <a:srgbClr val="000000"/>
                </a:solidFill>
              </a:rPr>
              <a:t>, cistos ou calcificações no parênquima; </a:t>
            </a:r>
          </a:p>
          <a:p>
            <a:r>
              <a:rPr lang="pt-BR" sz="2400" dirty="0">
                <a:solidFill>
                  <a:srgbClr val="000000"/>
                </a:solidFill>
              </a:rPr>
              <a:t>- </a:t>
            </a:r>
            <a:r>
              <a:rPr lang="pt-BR" sz="2400" b="1" dirty="0"/>
              <a:t>CPER</a:t>
            </a:r>
            <a:r>
              <a:rPr lang="pt-BR" sz="2400" dirty="0"/>
              <a:t> </a:t>
            </a:r>
            <a:r>
              <a:rPr lang="pt-BR" sz="2400" dirty="0" smtClean="0">
                <a:solidFill>
                  <a:srgbClr val="000000"/>
                </a:solidFill>
              </a:rPr>
              <a:t>ou </a:t>
            </a:r>
            <a:r>
              <a:rPr lang="pt-BR" sz="2400" b="1" dirty="0" smtClean="0">
                <a:solidFill>
                  <a:srgbClr val="000000"/>
                </a:solidFill>
              </a:rPr>
              <a:t>RN</a:t>
            </a:r>
            <a:r>
              <a:rPr lang="pt-BR" sz="2400" dirty="0" smtClean="0">
                <a:solidFill>
                  <a:srgbClr val="000000"/>
                </a:solidFill>
              </a:rPr>
              <a:t> </a:t>
            </a:r>
            <a:r>
              <a:rPr lang="pt-BR" sz="2400" dirty="0">
                <a:solidFill>
                  <a:srgbClr val="000000"/>
                </a:solidFill>
              </a:rPr>
              <a:t>de vias </a:t>
            </a:r>
            <a:r>
              <a:rPr lang="pt-BR" sz="2400" dirty="0" smtClean="0">
                <a:solidFill>
                  <a:srgbClr val="000000"/>
                </a:solidFill>
              </a:rPr>
              <a:t>biliares: dilatação</a:t>
            </a:r>
            <a:r>
              <a:rPr lang="pt-BR" sz="2400" dirty="0">
                <a:solidFill>
                  <a:srgbClr val="000000"/>
                </a:solidFill>
              </a:rPr>
              <a:t>, estenoses ou defeitos de enchimento no ducto pancreático principal associados a alterações em pelo menos </a:t>
            </a:r>
            <a:r>
              <a:rPr lang="pt-BR" sz="2400" dirty="0" smtClean="0">
                <a:solidFill>
                  <a:srgbClr val="000000"/>
                </a:solidFill>
              </a:rPr>
              <a:t>3 </a:t>
            </a:r>
            <a:r>
              <a:rPr lang="pt-BR" sz="2400" dirty="0">
                <a:solidFill>
                  <a:srgbClr val="000000"/>
                </a:solidFill>
              </a:rPr>
              <a:t>ramos colaterais; </a:t>
            </a:r>
          </a:p>
          <a:p>
            <a:r>
              <a:rPr lang="pt-BR" sz="2400" dirty="0">
                <a:solidFill>
                  <a:srgbClr val="000000"/>
                </a:solidFill>
              </a:rPr>
              <a:t>- </a:t>
            </a:r>
            <a:r>
              <a:rPr lang="pt-BR" sz="2400" b="1" dirty="0">
                <a:solidFill>
                  <a:srgbClr val="000000"/>
                </a:solidFill>
              </a:rPr>
              <a:t>Laudo cirúrgico </a:t>
            </a:r>
            <a:r>
              <a:rPr lang="pt-BR" sz="2400" dirty="0">
                <a:solidFill>
                  <a:srgbClr val="000000"/>
                </a:solidFill>
              </a:rPr>
              <a:t>descrevendo ressecção pancreática subtotal ou total. </a:t>
            </a:r>
            <a:endParaRPr lang="pt-BR" sz="2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l="18050" t="56895" r="23591" b="33160"/>
          <a:stretch/>
        </p:blipFill>
        <p:spPr>
          <a:xfrm>
            <a:off x="337352" y="6063370"/>
            <a:ext cx="3488923" cy="32364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6" descr="Pancreatite crônica - Sinais, Sintomas e Doenças &gt; AbcM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7"/>
          <a:stretch/>
        </p:blipFill>
        <p:spPr bwMode="auto">
          <a:xfrm rot="5400000">
            <a:off x="5709513" y="-5441963"/>
            <a:ext cx="772974" cy="12192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16235" y="351496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prstClr val="black"/>
                </a:solidFill>
              </a:rPr>
              <a:t>Pancreatite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</a:rPr>
              <a:t>crônica</a:t>
            </a:r>
            <a:r>
              <a:rPr lang="en-US" sz="3200" b="1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– </a:t>
            </a:r>
            <a:r>
              <a:rPr lang="en-US" sz="3200" dirty="0" err="1" smtClean="0">
                <a:solidFill>
                  <a:prstClr val="black"/>
                </a:solidFill>
              </a:rPr>
              <a:t>enzimas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pancreáticas</a:t>
            </a:r>
            <a:endParaRPr lang="pt-BR" sz="3200" dirty="0">
              <a:solidFill>
                <a:prstClr val="black"/>
              </a:solidFill>
            </a:endParaRPr>
          </a:p>
        </p:txBody>
      </p:sp>
      <p:pic>
        <p:nvPicPr>
          <p:cNvPr id="7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4316"/>
          <a:stretch/>
        </p:blipFill>
        <p:spPr>
          <a:xfrm>
            <a:off x="188382" y="1535838"/>
            <a:ext cx="11844468" cy="42790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18050" t="56895" r="23591" b="33160"/>
          <a:stretch/>
        </p:blipFill>
        <p:spPr>
          <a:xfrm>
            <a:off x="337352" y="6063370"/>
            <a:ext cx="3488923" cy="32364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841" r="10461" b="12859"/>
          <a:stretch/>
        </p:blipFill>
        <p:spPr>
          <a:xfrm>
            <a:off x="443003" y="100208"/>
            <a:ext cx="11305991" cy="65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9807" y="1653541"/>
            <a:ext cx="109938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Insuficiência</a:t>
            </a:r>
            <a:r>
              <a:rPr lang="en-US" sz="2800" dirty="0" smtClean="0"/>
              <a:t> </a:t>
            </a:r>
            <a:r>
              <a:rPr lang="en-US" sz="2800" dirty="0" err="1" smtClean="0"/>
              <a:t>pancreática</a:t>
            </a:r>
            <a:r>
              <a:rPr lang="en-US" sz="2800" dirty="0" smtClean="0"/>
              <a:t>: </a:t>
            </a:r>
            <a:r>
              <a:rPr lang="en-US" sz="2800" dirty="0" err="1" smtClean="0"/>
              <a:t>altera</a:t>
            </a:r>
            <a:r>
              <a:rPr lang="en-US" sz="2800" dirty="0" smtClean="0"/>
              <a:t> </a:t>
            </a:r>
            <a:r>
              <a:rPr lang="en-US" sz="2800" dirty="0" err="1" smtClean="0"/>
              <a:t>digestão</a:t>
            </a:r>
            <a:r>
              <a:rPr lang="en-US" sz="2800" dirty="0" smtClean="0"/>
              <a:t> e </a:t>
            </a:r>
            <a:r>
              <a:rPr lang="en-US" sz="2800" dirty="0" err="1" smtClean="0"/>
              <a:t>absorção</a:t>
            </a:r>
            <a:r>
              <a:rPr lang="en-US" sz="28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esteatorreia</a:t>
            </a:r>
            <a:r>
              <a:rPr lang="en-US" sz="2400" dirty="0" smtClean="0"/>
              <a:t>: 36%) </a:t>
            </a:r>
          </a:p>
          <a:p>
            <a:pPr marL="457200" indent="-457200">
              <a:lnSpc>
                <a:spcPct val="20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Dor</a:t>
            </a:r>
            <a:r>
              <a:rPr lang="en-US" sz="2800" dirty="0" smtClean="0"/>
              <a:t> abdominal </a:t>
            </a:r>
            <a:r>
              <a:rPr lang="en-US" sz="2800" dirty="0" smtClean="0">
                <a:cs typeface="Calibri" panose="020F0502020204030204" pitchFamily="34" charset="0"/>
              </a:rPr>
              <a:t>→ </a:t>
            </a:r>
            <a:r>
              <a:rPr lang="en-US" sz="2800" dirty="0" err="1" smtClean="0">
                <a:cs typeface="Calibri" panose="020F0502020204030204" pitchFamily="34" charset="0"/>
              </a:rPr>
              <a:t>i</a:t>
            </a:r>
            <a:r>
              <a:rPr lang="en-US" sz="2800" dirty="0" err="1" smtClean="0"/>
              <a:t>ngestão</a:t>
            </a:r>
            <a:r>
              <a:rPr lang="en-US" sz="2800" dirty="0" smtClean="0"/>
              <a:t> </a:t>
            </a:r>
            <a:r>
              <a:rPr lang="en-US" sz="2800" dirty="0" err="1"/>
              <a:t>alimentar</a:t>
            </a:r>
            <a:r>
              <a:rPr lang="en-US" sz="2800" dirty="0"/>
              <a:t> </a:t>
            </a:r>
            <a:r>
              <a:rPr lang="en-US" sz="2800" dirty="0" err="1"/>
              <a:t>insuficiente</a:t>
            </a:r>
            <a:endParaRPr lang="en-US" sz="2800" dirty="0"/>
          </a:p>
          <a:p>
            <a:pPr marL="457200" indent="-457200">
              <a:lnSpc>
                <a:spcPct val="20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Concomitância</a:t>
            </a:r>
            <a:r>
              <a:rPr lang="en-US" sz="2800" dirty="0" smtClean="0"/>
              <a:t> com Diabetes </a:t>
            </a:r>
            <a:r>
              <a:rPr lang="en-US" sz="2800" dirty="0"/>
              <a:t>mellitus (41%)</a:t>
            </a:r>
          </a:p>
          <a:p>
            <a:pPr marL="457200" indent="-457200">
              <a:lnSpc>
                <a:spcPct val="20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Uso</a:t>
            </a:r>
            <a:r>
              <a:rPr lang="en-US" sz="2800" dirty="0" smtClean="0"/>
              <a:t> </a:t>
            </a:r>
            <a:r>
              <a:rPr lang="en-US" sz="2800" dirty="0" err="1" smtClean="0"/>
              <a:t>abusivo</a:t>
            </a:r>
            <a:r>
              <a:rPr lang="en-US" sz="2800" dirty="0" smtClean="0"/>
              <a:t> de </a:t>
            </a:r>
            <a:r>
              <a:rPr lang="en-US" sz="2800" dirty="0" err="1" smtClean="0"/>
              <a:t>álcool</a:t>
            </a:r>
            <a:endParaRPr lang="en-US" sz="2800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7083" y="341292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causas</a:t>
            </a:r>
            <a:r>
              <a:rPr lang="en-US" sz="3200" dirty="0" smtClean="0"/>
              <a:t> de </a:t>
            </a:r>
            <a:r>
              <a:rPr lang="en-US" sz="3200" dirty="0" err="1" smtClean="0"/>
              <a:t>subnutrição</a:t>
            </a:r>
            <a:r>
              <a:rPr lang="en-US" sz="3200" dirty="0" smtClean="0"/>
              <a:t> 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6095999" y="5774087"/>
            <a:ext cx="6096000" cy="750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Fernandez et al,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2017;17:572e9</a:t>
            </a: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Hebuterne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Dig Dis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1996:41:533-9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096000" y="546750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Lohr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et al. United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Eur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Gastroenterol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</a:rPr>
              <a:t> J 2017;5:153e99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4400" y="5319269"/>
            <a:ext cx="4509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↑ 50% GER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675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-1" y="638827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3492" y="379301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avaliação</a:t>
            </a:r>
            <a:r>
              <a:rPr lang="en-US" sz="3200" dirty="0" smtClean="0"/>
              <a:t> do </a:t>
            </a:r>
            <a:r>
              <a:rPr lang="en-US" sz="3200" dirty="0" err="1" smtClean="0"/>
              <a:t>paciente</a:t>
            </a:r>
            <a:endParaRPr lang="pt-BR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6283521" y="1475757"/>
            <a:ext cx="574363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sz="2800" b="1" dirty="0" err="1" smtClean="0"/>
              <a:t>Mudança</a:t>
            </a:r>
            <a:r>
              <a:rPr lang="en-US" sz="2800" b="1" dirty="0" smtClean="0"/>
              <a:t> no peso corporal</a:t>
            </a:r>
          </a:p>
          <a:p>
            <a:r>
              <a:rPr lang="en-US" sz="2800" b="1" dirty="0" err="1" smtClean="0"/>
              <a:t>Avaliação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funcional</a:t>
            </a:r>
            <a:r>
              <a:rPr lang="en-US" sz="2800" b="1" dirty="0" smtClean="0"/>
              <a:t>: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Força</a:t>
            </a:r>
            <a:r>
              <a:rPr lang="en-US" sz="2800" dirty="0" smtClean="0"/>
              <a:t> de </a:t>
            </a:r>
            <a:r>
              <a:rPr lang="en-US" sz="2800" dirty="0" err="1" smtClean="0"/>
              <a:t>preensão</a:t>
            </a:r>
            <a:r>
              <a:rPr lang="en-US" sz="2800" dirty="0" smtClean="0"/>
              <a:t> manual</a:t>
            </a:r>
          </a:p>
          <a:p>
            <a:r>
              <a:rPr lang="en-US" sz="2800" dirty="0" smtClean="0"/>
              <a:t>   Teste de </a:t>
            </a:r>
            <a:r>
              <a:rPr lang="en-US" sz="2800" dirty="0" err="1" smtClean="0"/>
              <a:t>caminhada</a:t>
            </a:r>
            <a:r>
              <a:rPr lang="en-US" sz="2800" dirty="0" smtClean="0"/>
              <a:t> de 6 min</a:t>
            </a:r>
          </a:p>
          <a:p>
            <a:pPr>
              <a:spcAft>
                <a:spcPts val="1800"/>
              </a:spcAft>
            </a:pPr>
            <a:r>
              <a:rPr lang="en-US" sz="2800" dirty="0" smtClean="0"/>
              <a:t>   Teste de </a:t>
            </a:r>
            <a:r>
              <a:rPr lang="en-US" sz="2800" dirty="0" err="1" smtClean="0"/>
              <a:t>sentar-levantar</a:t>
            </a:r>
            <a:endParaRPr lang="en-US" sz="2800" dirty="0" smtClean="0"/>
          </a:p>
          <a:p>
            <a:pPr>
              <a:spcAft>
                <a:spcPts val="1800"/>
              </a:spcAft>
            </a:pPr>
            <a:r>
              <a:rPr lang="en-US" sz="2800" b="1" dirty="0" smtClean="0"/>
              <a:t>PCT e CMB</a:t>
            </a:r>
          </a:p>
          <a:p>
            <a:pPr>
              <a:spcAft>
                <a:spcPts val="1800"/>
              </a:spcAft>
            </a:pPr>
            <a:r>
              <a:rPr lang="en-US" sz="2800" b="1" dirty="0" smtClean="0"/>
              <a:t>BIA</a:t>
            </a:r>
          </a:p>
          <a:p>
            <a:pPr>
              <a:spcAft>
                <a:spcPts val="1800"/>
              </a:spcAft>
            </a:pPr>
            <a:r>
              <a:rPr lang="en-US" sz="2800" b="1" dirty="0" err="1" smtClean="0"/>
              <a:t>Presença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ascite</a:t>
            </a:r>
            <a:r>
              <a:rPr lang="en-US" sz="2800" b="1" dirty="0" smtClean="0"/>
              <a:t>/edema</a:t>
            </a:r>
            <a:endParaRPr lang="pt-BR" sz="2800" b="1" dirty="0"/>
          </a:p>
        </p:txBody>
      </p:sp>
      <p:pic>
        <p:nvPicPr>
          <p:cNvPr id="13" name="Picture 6" descr="Jamar Hand Dynamometer - US Neurological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3" r="18710"/>
          <a:stretch/>
        </p:blipFill>
        <p:spPr bwMode="auto">
          <a:xfrm>
            <a:off x="1491785" y="1392405"/>
            <a:ext cx="1535638" cy="17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616441" y="1974032"/>
            <a:ext cx="1785937" cy="221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5" name="Picture 8" descr="http://www.lojafacil.com.br/lojavirtual/images/Grandes/filizola+balan%C3%A7a+pessoa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1" r="18518"/>
          <a:stretch>
            <a:fillRect/>
          </a:stretch>
        </p:blipFill>
        <p:spPr bwMode="auto">
          <a:xfrm>
            <a:off x="315677" y="1492598"/>
            <a:ext cx="2232319" cy="539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http://t2.gstatic.com/images?q=tbn:ANd9GcQ7aHg-w19GS3kKUBjVD0x0n6FNZ20b7cOAveH4n6gJpz4-6N7B4Q"/>
          <p:cNvPicPr>
            <a:picLocks noChangeAspect="1" noChangeArrowheads="1"/>
          </p:cNvPicPr>
          <p:nvPr/>
        </p:nvPicPr>
        <p:blipFill>
          <a:blip r:embed="rId6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762" y="1329161"/>
            <a:ext cx="2424250" cy="194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 descr="http://t2.gstatic.com/images?q=tbn:ANd9GcQn0ej8Z7VoHlP3bsvzm4ZGb1-1Vhivhqh7Wypg_-EPib9Dc3-FNw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2986">
            <a:off x="1344112" y="3185454"/>
            <a:ext cx="1481782" cy="13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"/>
          <a:stretch/>
        </p:blipFill>
        <p:spPr>
          <a:xfrm rot="19891384">
            <a:off x="2488088" y="3900494"/>
            <a:ext cx="1694182" cy="2502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2" descr="http://images.quebarato.com.br/T440x/adipometro+plicometro+lange+skinfold+caliper+rio+de+janeiro+rj+brasil__AD6E0_1.jpg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25035" r="12193" b="23529"/>
          <a:stretch/>
        </p:blipFill>
        <p:spPr bwMode="auto">
          <a:xfrm rot="1647821">
            <a:off x="3687832" y="3295636"/>
            <a:ext cx="2354453" cy="162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0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0" y="100208"/>
            <a:ext cx="1390389" cy="1249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-1" y="276341"/>
            <a:ext cx="12192001" cy="810416"/>
          </a:xfrm>
          <a:prstGeom prst="rect">
            <a:avLst/>
          </a:prstGeom>
          <a:solidFill>
            <a:srgbClr val="CBD7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6" descr="Pancreatite crônica - Sinais, Sintomas e Doenças &gt; AbcM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636" y="52773"/>
            <a:ext cx="1783181" cy="118222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616235" y="351496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crônica</a:t>
            </a:r>
            <a:r>
              <a:rPr lang="en-US" sz="3200" b="1" dirty="0" smtClean="0"/>
              <a:t> </a:t>
            </a:r>
            <a:r>
              <a:rPr lang="en-US" sz="3200" dirty="0" smtClean="0"/>
              <a:t>– </a:t>
            </a:r>
            <a:r>
              <a:rPr lang="en-US" sz="3200" dirty="0" err="1" smtClean="0"/>
              <a:t>antropometria</a:t>
            </a:r>
            <a:r>
              <a:rPr lang="en-US" sz="3200" dirty="0" smtClean="0"/>
              <a:t> 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t="8129" r="40478" b="30705"/>
          <a:stretch/>
        </p:blipFill>
        <p:spPr>
          <a:xfrm>
            <a:off x="371568" y="1524080"/>
            <a:ext cx="11434841" cy="426983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692934" y="3462566"/>
            <a:ext cx="1584687" cy="395450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522538" y="5194590"/>
            <a:ext cx="6433956" cy="361062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1656097" y="3638717"/>
            <a:ext cx="37114" cy="66712"/>
          </a:xfrm>
          <a:prstGeom prst="straightConnector1">
            <a:avLst/>
          </a:prstGeom>
          <a:ln w="57150">
            <a:solidFill>
              <a:srgbClr val="EABD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1656097" y="4056825"/>
            <a:ext cx="37114" cy="66712"/>
          </a:xfrm>
          <a:prstGeom prst="straightConnector1">
            <a:avLst/>
          </a:prstGeom>
          <a:ln w="57150">
            <a:solidFill>
              <a:srgbClr val="EABD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1656097" y="4474933"/>
            <a:ext cx="37114" cy="66712"/>
          </a:xfrm>
          <a:prstGeom prst="straightConnector1">
            <a:avLst/>
          </a:prstGeom>
          <a:ln w="57150">
            <a:solidFill>
              <a:srgbClr val="EABD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1656097" y="4893041"/>
            <a:ext cx="37114" cy="66712"/>
          </a:xfrm>
          <a:prstGeom prst="straightConnector1">
            <a:avLst/>
          </a:prstGeom>
          <a:ln w="57150">
            <a:solidFill>
              <a:srgbClr val="EABD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-2" y="6072034"/>
            <a:ext cx="12192001" cy="83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92935" y="6046970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Duggan et al.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2014;29:348e54</a:t>
            </a:r>
            <a:endParaRPr lang="pt-BR" sz="16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75990" y="5761030"/>
            <a:ext cx="512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TSF: </a:t>
            </a:r>
            <a:r>
              <a:rPr lang="pt-BR" dirty="0" smtClean="0"/>
              <a:t>tríceps </a:t>
            </a:r>
            <a:r>
              <a:rPr lang="pt-BR" dirty="0" err="1" smtClean="0"/>
              <a:t>skinfold</a:t>
            </a:r>
            <a:r>
              <a:rPr lang="pt-BR" dirty="0" smtClean="0"/>
              <a:t> </a:t>
            </a:r>
            <a:r>
              <a:rPr lang="pt-BR" dirty="0" err="1"/>
              <a:t>thickness</a:t>
            </a:r>
            <a:r>
              <a:rPr lang="pt-BR" dirty="0"/>
              <a:t> </a:t>
            </a:r>
            <a:r>
              <a:rPr lang="en-US" dirty="0" smtClean="0"/>
              <a:t> (PCT)</a:t>
            </a:r>
          </a:p>
          <a:p>
            <a:r>
              <a:rPr lang="en-US" dirty="0" smtClean="0"/>
              <a:t>MUC = </a:t>
            </a:r>
            <a:r>
              <a:rPr lang="pt-BR" dirty="0" err="1"/>
              <a:t>mid</a:t>
            </a:r>
            <a:r>
              <a:rPr lang="pt-BR" dirty="0"/>
              <a:t> </a:t>
            </a:r>
            <a:r>
              <a:rPr lang="pt-BR" dirty="0" err="1"/>
              <a:t>upper</a:t>
            </a:r>
            <a:r>
              <a:rPr lang="pt-BR" dirty="0"/>
              <a:t> </a:t>
            </a:r>
            <a:r>
              <a:rPr lang="pt-BR" dirty="0" err="1"/>
              <a:t>arm</a:t>
            </a:r>
            <a:r>
              <a:rPr lang="pt-BR" dirty="0"/>
              <a:t> </a:t>
            </a:r>
            <a:r>
              <a:rPr lang="pt-BR" dirty="0" err="1" smtClean="0"/>
              <a:t>circumference</a:t>
            </a:r>
            <a:r>
              <a:rPr lang="pt-BR" dirty="0" smtClean="0"/>
              <a:t> (CB)</a:t>
            </a:r>
            <a:endParaRPr lang="en-US" dirty="0" smtClean="0"/>
          </a:p>
          <a:p>
            <a:r>
              <a:rPr lang="en-US" dirty="0" smtClean="0"/>
              <a:t>MAMC = </a:t>
            </a:r>
            <a:r>
              <a:rPr lang="pt-BR" dirty="0"/>
              <a:t> </a:t>
            </a:r>
            <a:r>
              <a:rPr lang="pt-BR" dirty="0" err="1"/>
              <a:t>mid-arm</a:t>
            </a:r>
            <a:r>
              <a:rPr lang="pt-BR" dirty="0"/>
              <a:t> </a:t>
            </a:r>
            <a:r>
              <a:rPr lang="pt-BR" dirty="0" err="1"/>
              <a:t>muscle</a:t>
            </a:r>
            <a:r>
              <a:rPr lang="pt-BR" dirty="0"/>
              <a:t> </a:t>
            </a:r>
            <a:r>
              <a:rPr lang="pt-BR" dirty="0" err="1" smtClean="0"/>
              <a:t>circumference</a:t>
            </a:r>
            <a:r>
              <a:rPr lang="pt-BR" dirty="0" smtClean="0"/>
              <a:t> (CMB)</a:t>
            </a:r>
            <a:r>
              <a:rPr lang="pt-BR" dirty="0"/>
              <a:t> </a:t>
            </a:r>
          </a:p>
        </p:txBody>
      </p:sp>
      <p:cxnSp>
        <p:nvCxnSpPr>
          <p:cNvPr id="20" name="Conector de seta reta 6"/>
          <p:cNvCxnSpPr/>
          <p:nvPr/>
        </p:nvCxnSpPr>
        <p:spPr>
          <a:xfrm>
            <a:off x="11656097" y="3220609"/>
            <a:ext cx="37114" cy="66712"/>
          </a:xfrm>
          <a:prstGeom prst="straightConnector1">
            <a:avLst/>
          </a:prstGeom>
          <a:ln w="57150">
            <a:solidFill>
              <a:srgbClr val="EABD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6"/>
          <p:cNvCxnSpPr/>
          <p:nvPr/>
        </p:nvCxnSpPr>
        <p:spPr>
          <a:xfrm>
            <a:off x="11656097" y="5311147"/>
            <a:ext cx="37114" cy="66712"/>
          </a:xfrm>
          <a:prstGeom prst="straightConnector1">
            <a:avLst/>
          </a:prstGeom>
          <a:ln w="57150">
            <a:solidFill>
              <a:srgbClr val="EABD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 rot="20777127">
            <a:off x="363416" y="1926245"/>
            <a:ext cx="492272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Isoladamente</a:t>
            </a:r>
            <a:r>
              <a:rPr lang="en-US" sz="2800" dirty="0" smtClean="0"/>
              <a:t>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recomendado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999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3165</Words>
  <Application>Microsoft Office PowerPoint</Application>
  <PresentationFormat>Widescreen</PresentationFormat>
  <Paragraphs>453</Paragraphs>
  <Slides>53</Slides>
  <Notes>29</Notes>
  <HiddenSlides>4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53</vt:i4>
      </vt:variant>
    </vt:vector>
  </HeadingPairs>
  <TitlesOfParts>
    <vt:vector size="64" baseType="lpstr">
      <vt:lpstr>Arial</vt:lpstr>
      <vt:lpstr>Bradley Hand ITC</vt:lpstr>
      <vt:lpstr>Calibri</vt:lpstr>
      <vt:lpstr>Calibri Light</vt:lpstr>
      <vt:lpstr>Symbol</vt:lpstr>
      <vt:lpstr>Times New Roman</vt:lpstr>
      <vt:lpstr>Verdana</vt:lpstr>
      <vt:lpstr>Wingdings</vt:lpstr>
      <vt:lpstr>Office Theme</vt:lpstr>
      <vt:lpstr>1_Office Theme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Elaboração, avaliação bromatológica e sensorial de suplemento nutricional oral caseiro para pacientes que necessitam de restrição de triglicérides de cadeia longa</vt:lpstr>
      <vt:lpstr>Apresentação do PowerPoint</vt:lpstr>
      <vt:lpstr>Elaboração dos suplementos nutricionais orais</vt:lpstr>
      <vt:lpstr>Análise sensorial</vt:lpstr>
      <vt:lpstr>Ingredientes e preço</vt:lpstr>
      <vt:lpstr>Apresentação do PowerPoint</vt:lpstr>
      <vt:lpstr>Apresentação do PowerPoint</vt:lpstr>
      <vt:lpstr>Apresentação do PowerPoint</vt:lpstr>
      <vt:lpstr>Conclusões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vmmsu</dc:creator>
  <cp:lastModifiedBy>User</cp:lastModifiedBy>
  <cp:revision>176</cp:revision>
  <dcterms:created xsi:type="dcterms:W3CDTF">2020-03-01T14:27:15Z</dcterms:created>
  <dcterms:modified xsi:type="dcterms:W3CDTF">2024-05-14T22:17:14Z</dcterms:modified>
</cp:coreProperties>
</file>