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3" d="100"/>
          <a:sy n="23" d="100"/>
        </p:scale>
        <p:origin x="1626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IN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IN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IN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1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45916E6-E8A7-45C8-B251-EDDD6AA60402}" type="slidenum">
              <a:rPr lang="en-IN" sz="1400">
                <a:latin typeface="Times New Roman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You can add your presentation notes here. This presentation template for research posters is fully editable so text, graphics and content can be updated to fit your own research needs.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r>
              <a:rPr lang="en-IN" sz="1100">
                <a:solidFill>
                  <a:srgbClr val="000000"/>
                </a:solidFill>
                <a:latin typeface="Arial"/>
              </a:rPr>
              <a:t>Download more </a:t>
            </a:r>
            <a:r>
              <a:rPr lang="en-IN" sz="1100" u="sng">
                <a:solidFill>
                  <a:srgbClr val="000000"/>
                </a:solidFill>
                <a:latin typeface="Arial"/>
              </a:rPr>
              <a:t>poster presentation templates</a:t>
            </a:r>
            <a:r>
              <a:rPr lang="en-IN" sz="1100">
                <a:solidFill>
                  <a:srgbClr val="000000"/>
                </a:solidFill>
                <a:latin typeface="Arial"/>
              </a:rPr>
              <a:t> from FPPT.com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  <p:pic>
        <p:nvPicPr>
          <p:cNvPr id="36" name="Picture 35"/>
          <p:cNvPicPr/>
          <p:nvPr/>
        </p:nvPicPr>
        <p:blipFill>
          <a:blip r:embed="rId2"/>
          <a:stretch>
            <a:fillRect/>
          </a:stretch>
        </p:blipFill>
        <p:spPr>
          <a:xfrm>
            <a:off x="9980640" y="7702560"/>
            <a:ext cx="23928840" cy="19092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6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496160" y="4765320"/>
            <a:ext cx="40898520" cy="60894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1909224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22435200" y="1767492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76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56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2194560" y="17674920"/>
            <a:ext cx="39501720" cy="9106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496160" y="4765320"/>
            <a:ext cx="40898520" cy="13136400"/>
          </a:xfrm>
          <a:prstGeom prst="rect">
            <a:avLst/>
          </a:prstGeom>
        </p:spPr>
        <p:txBody>
          <a:bodyPr lIns="487440" tIns="487440" rIns="487440" bIns="487440" anchor="b"/>
          <a:lstStyle/>
          <a:p>
            <a:r>
              <a:rPr lang="en-IN" sz="277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ldNum"/>
          </p:nvPr>
        </p:nvSpPr>
        <p:spPr>
          <a:xfrm>
            <a:off x="40667760" y="29844720"/>
            <a:ext cx="2633400" cy="2518560"/>
          </a:xfrm>
          <a:prstGeom prst="rect">
            <a:avLst/>
          </a:prstGeom>
        </p:spPr>
        <p:txBody>
          <a:bodyPr lIns="487440" tIns="487440" rIns="487440" bIns="487440" anchor="ctr"/>
          <a:lstStyle/>
          <a:p>
            <a:pPr>
              <a:lnSpc>
                <a:spcPct val="100000"/>
              </a:lnSpc>
            </a:pPr>
            <a:fld id="{D947A323-11F2-46F4-9240-370675176F29}" type="slidenum">
              <a:rPr lang="en-IN" sz="1400">
                <a:solidFill>
                  <a:srgbClr val="000000"/>
                </a:solidFill>
                <a:latin typeface="Arial"/>
                <a:ea typeface="Arial"/>
              </a:rPr>
              <a:t>‹#›</a:t>
            </a:fld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IN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IN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IN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3434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083720" y="912240"/>
            <a:ext cx="3591540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43" name="CustomShape 2"/>
          <p:cNvSpPr/>
          <p:nvPr/>
        </p:nvSpPr>
        <p:spPr>
          <a:xfrm>
            <a:off x="1791360" y="911880"/>
            <a:ext cx="5025240" cy="4892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4" name="CustomShape 3"/>
          <p:cNvSpPr/>
          <p:nvPr/>
        </p:nvSpPr>
        <p:spPr>
          <a:xfrm>
            <a:off x="1503216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5" name="CustomShape 4"/>
          <p:cNvSpPr/>
          <p:nvPr/>
        </p:nvSpPr>
        <p:spPr>
          <a:xfrm>
            <a:off x="89640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pl-PL" dirty="0"/>
          </a:p>
        </p:txBody>
      </p:sp>
      <p:sp>
        <p:nvSpPr>
          <p:cNvPr id="46" name="CustomShape 5"/>
          <p:cNvSpPr/>
          <p:nvPr/>
        </p:nvSpPr>
        <p:spPr>
          <a:xfrm>
            <a:off x="29120040" y="5454360"/>
            <a:ext cx="13879080" cy="2651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7" name="CustomShape 6"/>
          <p:cNvSpPr/>
          <p:nvPr/>
        </p:nvSpPr>
        <p:spPr>
          <a:xfrm>
            <a:off x="7738560" y="997890"/>
            <a:ext cx="29207880" cy="166035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8800" dirty="0">
                <a:solidFill>
                  <a:srgbClr val="FFFFFF"/>
                </a:solidFill>
                <a:latin typeface="Oswald"/>
                <a:ea typeface="Oswald"/>
              </a:rPr>
              <a:t>Wizualizacja drzewa stanów algorytmu UCT</a:t>
            </a:r>
            <a:endParaRPr sz="2400" dirty="0"/>
          </a:p>
        </p:txBody>
      </p:sp>
      <p:sp>
        <p:nvSpPr>
          <p:cNvPr id="48" name="CustomShape 7"/>
          <p:cNvSpPr/>
          <p:nvPr/>
        </p:nvSpPr>
        <p:spPr>
          <a:xfrm>
            <a:off x="7794000" y="2570975"/>
            <a:ext cx="34077240" cy="23893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Autorzy: Patryk Fijałkowski, Grzegorz Kacprowicz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Promotor: mgr inż. Jan Karwowski</a:t>
            </a:r>
          </a:p>
          <a:p>
            <a:pPr>
              <a:lnSpc>
                <a:spcPct val="115000"/>
              </a:lnSpc>
            </a:pPr>
            <a:r>
              <a:rPr lang="pl-PL" sz="4400" dirty="0">
                <a:solidFill>
                  <a:srgbClr val="FFFFFF"/>
                </a:solidFill>
                <a:latin typeface="Droid Serif"/>
                <a:ea typeface="Droid Serif"/>
              </a:rPr>
              <a:t>Wydział Matematyki i Nauk Informacyjnych Politechniki Warszawskiej</a:t>
            </a:r>
          </a:p>
        </p:txBody>
      </p:sp>
      <p:sp>
        <p:nvSpPr>
          <p:cNvPr id="49" name="CustomShape 8"/>
          <p:cNvSpPr/>
          <p:nvPr/>
        </p:nvSpPr>
        <p:spPr>
          <a:xfrm>
            <a:off x="24904080" y="3308400"/>
            <a:ext cx="12130920" cy="12308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51" name="CustomShape 10"/>
          <p:cNvSpPr/>
          <p:nvPr/>
        </p:nvSpPr>
        <p:spPr>
          <a:xfrm>
            <a:off x="89640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2" name="CustomShape 11"/>
          <p:cNvSpPr/>
          <p:nvPr/>
        </p:nvSpPr>
        <p:spPr>
          <a:xfrm>
            <a:off x="1503036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53" name="CustomShape 12"/>
          <p:cNvSpPr/>
          <p:nvPr/>
        </p:nvSpPr>
        <p:spPr>
          <a:xfrm>
            <a:off x="29120040" y="31573800"/>
            <a:ext cx="13879080" cy="39096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sp>
        <p:nvSpPr>
          <p:cNvPr id="70" name="CustomShape 29"/>
          <p:cNvSpPr/>
          <p:nvPr/>
        </p:nvSpPr>
        <p:spPr>
          <a:xfrm>
            <a:off x="896400" y="912240"/>
            <a:ext cx="659160" cy="4309920"/>
          </a:xfrm>
          <a:prstGeom prst="rect">
            <a:avLst/>
          </a:prstGeom>
          <a:solidFill>
            <a:srgbClr val="0097A7"/>
          </a:solidFill>
          <a:ln>
            <a:noFill/>
          </a:ln>
        </p:spPr>
      </p:sp>
      <p:pic>
        <p:nvPicPr>
          <p:cNvPr id="1026" name="Picture 2" descr="Znalezione obrazy dla zapytania mini pw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840" y="1172910"/>
            <a:ext cx="4082940" cy="4082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ustomShape 9"/>
          <p:cNvSpPr/>
          <p:nvPr/>
        </p:nvSpPr>
        <p:spPr>
          <a:xfrm>
            <a:off x="179136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Cel pracy</a:t>
            </a:r>
            <a:endParaRPr sz="2800" dirty="0"/>
          </a:p>
        </p:txBody>
      </p:sp>
      <p:sp>
        <p:nvSpPr>
          <p:cNvPr id="39" name="CustomShape 18"/>
          <p:cNvSpPr/>
          <p:nvPr/>
        </p:nvSpPr>
        <p:spPr>
          <a:xfrm>
            <a:off x="1791360" y="7683840"/>
            <a:ext cx="12180600" cy="12085164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Celem prezentowanej pracy było przygotowanie systemu umożliwiającego wizualizację drzew stanów generowanych przez algorytm UCT. Krytyczne dla skuteczności tytułowej heurystyki są odpowiednia konstrukcja i trawersowanie generowanych drzew. Wdrożone rozwiązanie wykorzystuje ten algorytm w podejmowaniu decyzji podczas grania w dwie przykładowe gry planszowe. Nacisk położono na przejrzystą wizualizację ukazującą kolejne etapy rozrastania się drzewa.</a:t>
            </a:r>
          </a:p>
          <a:p>
            <a:pPr algn="just"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Aplikacja ma stanowić wygodne narzędzie dla użytkownika zainteresowanego tematyką sztucznej inteligencji w grach logicznych, aby pomóc w głębszym zrozumieniu tego zagadnienia.</a:t>
            </a:r>
          </a:p>
          <a:p>
            <a:pPr algn="just"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algn="just">
              <a:lnSpc>
                <a:spcPct val="115000"/>
              </a:lnSpc>
            </a:pPr>
            <a:endParaRPr sz="3600" dirty="0"/>
          </a:p>
        </p:txBody>
      </p:sp>
      <p:sp>
        <p:nvSpPr>
          <p:cNvPr id="40" name="CustomShape 9"/>
          <p:cNvSpPr/>
          <p:nvPr/>
        </p:nvSpPr>
        <p:spPr>
          <a:xfrm>
            <a:off x="1700691" y="17292057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Wizualizacja</a:t>
            </a:r>
            <a:endParaRPr sz="2800" dirty="0"/>
          </a:p>
        </p:txBody>
      </p:sp>
      <p:sp>
        <p:nvSpPr>
          <p:cNvPr id="41" name="CustomShape 9"/>
          <p:cNvSpPr/>
          <p:nvPr/>
        </p:nvSpPr>
        <p:spPr>
          <a:xfrm>
            <a:off x="29882117" y="25133680"/>
            <a:ext cx="1210020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</a:rPr>
              <a:t>Wykorzystane technologie</a:t>
            </a:r>
            <a:endParaRPr sz="2800" dirty="0"/>
          </a:p>
        </p:txBody>
      </p:sp>
      <p:sp>
        <p:nvSpPr>
          <p:cNvPr id="76" name="CustomShape 18"/>
          <p:cNvSpPr/>
          <p:nvPr/>
        </p:nvSpPr>
        <p:spPr>
          <a:xfrm>
            <a:off x="1700691" y="18782623"/>
            <a:ext cx="12180600" cy="39161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Prezentowane rozwiązanie wykorzystuje bibliotekę </a:t>
            </a:r>
            <a:r>
              <a:rPr lang="pl-PL" sz="3600" dirty="0" err="1">
                <a:solidFill>
                  <a:srgbClr val="434343"/>
                </a:solidFill>
                <a:latin typeface="Droid Serif"/>
              </a:rPr>
              <a:t>OpenGL</a:t>
            </a:r>
            <a:r>
              <a:rPr lang="pl-PL" sz="3600" dirty="0">
                <a:solidFill>
                  <a:srgbClr val="434343"/>
                </a:solidFill>
                <a:latin typeface="Droid Serif"/>
              </a:rPr>
              <a:t> w celu sprawnego wyświetlania i animowania procesu tworzenia dużych drzew stanów. Ponadto, aplikacja umożliwia użytkownikowi interaktywne badanie struktury drzewa poprzez możliwość przybliżania, oddalania i poruszania się po wizualizacji.</a:t>
            </a:r>
            <a:endParaRPr sz="3600" dirty="0"/>
          </a:p>
        </p:txBody>
      </p:sp>
      <p:sp>
        <p:nvSpPr>
          <p:cNvPr id="77" name="CustomShape 9"/>
          <p:cNvSpPr/>
          <p:nvPr/>
        </p:nvSpPr>
        <p:spPr>
          <a:xfrm>
            <a:off x="15690060" y="24911480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Serializacja</a:t>
            </a:r>
            <a:endParaRPr sz="2800" dirty="0"/>
          </a:p>
        </p:txBody>
      </p:sp>
      <p:pic>
        <p:nvPicPr>
          <p:cNvPr id="78" name="Picture 4" descr="Znalezione obrazy dla zapytania python">
            <a:extLst>
              <a:ext uri="{FF2B5EF4-FFF2-40B4-BE49-F238E27FC236}">
                <a16:creationId xmlns:a16="http://schemas.microsoft.com/office/drawing/2014/main" id="{9B31740D-251C-4A6C-A21C-D41C6B8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09427" y="26653382"/>
            <a:ext cx="2283634" cy="228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Pdoc (software) logo.png">
            <a:extLst>
              <a:ext uri="{FF2B5EF4-FFF2-40B4-BE49-F238E27FC236}">
                <a16:creationId xmlns:a16="http://schemas.microsoft.com/office/drawing/2014/main" id="{8C52D3F6-C584-471B-BD75-55E7AB0EA4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501776" y="26653382"/>
            <a:ext cx="2146540" cy="214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6" descr="Znalezione obrazy dla zapytania pyqt">
            <a:extLst>
              <a:ext uri="{FF2B5EF4-FFF2-40B4-BE49-F238E27FC236}">
                <a16:creationId xmlns:a16="http://schemas.microsoft.com/office/drawing/2014/main" id="{FB145D14-3AD3-4524-9AB7-2DB62BB3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08859" y="26615282"/>
            <a:ext cx="2094404" cy="218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828820" y="52761637"/>
            <a:ext cx="3056740" cy="13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_images/vispy-teaser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1895" y="28714363"/>
            <a:ext cx="3149489" cy="236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2" descr="Znalezione obrazy dla zapytania opengl">
            <a:extLst>
              <a:ext uri="{FF2B5EF4-FFF2-40B4-BE49-F238E27FC236}">
                <a16:creationId xmlns:a16="http://schemas.microsoft.com/office/drawing/2014/main" id="{931DB780-57D2-4D5F-9820-40D8CCB1F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39648" y="29233825"/>
            <a:ext cx="3039864" cy="1326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Znalezione obrazy dla zapytania numpy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184" y="29233825"/>
            <a:ext cx="3067723" cy="121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CustomShape 9"/>
          <p:cNvSpPr/>
          <p:nvPr/>
        </p:nvSpPr>
        <p:spPr>
          <a:xfrm>
            <a:off x="15670440" y="16510531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Gry logiczne</a:t>
            </a:r>
            <a:endParaRPr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54877" y="18286814"/>
            <a:ext cx="5715000" cy="5715000"/>
          </a:xfrm>
          <a:prstGeom prst="rect">
            <a:avLst/>
          </a:prstGeom>
        </p:spPr>
      </p:pic>
      <p:sp>
        <p:nvSpPr>
          <p:cNvPr id="84" name="CustomShape 18"/>
          <p:cNvSpPr/>
          <p:nvPr/>
        </p:nvSpPr>
        <p:spPr>
          <a:xfrm>
            <a:off x="15670440" y="26653382"/>
            <a:ext cx="6635775" cy="448861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smtClean="0">
                <a:solidFill>
                  <a:srgbClr val="434343"/>
                </a:solidFill>
                <a:latin typeface="Droid Serif"/>
              </a:rPr>
              <a:t>Stworzony </a:t>
            </a:r>
            <a:r>
              <a:rPr lang="pl-PL" sz="3600" dirty="0">
                <a:solidFill>
                  <a:srgbClr val="434343"/>
                </a:solidFill>
                <a:latin typeface="Droid Serif"/>
              </a:rPr>
              <a:t>system obsługuje dwa formaty zapisu drzew:</a:t>
            </a:r>
          </a:p>
          <a:p>
            <a:pPr algn="just">
              <a:lnSpc>
                <a:spcPct val="115000"/>
              </a:lnSpc>
            </a:pPr>
            <a:endParaRPr lang="pl-PL" sz="3600" dirty="0">
              <a:solidFill>
                <a:srgbClr val="434343"/>
              </a:solidFill>
              <a:latin typeface="Droid Serif"/>
            </a:endParaRP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CSV</a:t>
            </a:r>
          </a:p>
          <a:p>
            <a:pPr marL="571500" indent="-5715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Binarny</a:t>
            </a:r>
          </a:p>
          <a:p>
            <a:pPr algn="just">
              <a:lnSpc>
                <a:spcPct val="115000"/>
              </a:lnSpc>
            </a:pPr>
            <a:endParaRPr sz="3600" dirty="0"/>
          </a:p>
        </p:txBody>
      </p:sp>
      <p:sp>
        <p:nvSpPr>
          <p:cNvPr id="85" name="CustomShape 9"/>
          <p:cNvSpPr/>
          <p:nvPr/>
        </p:nvSpPr>
        <p:spPr>
          <a:xfrm>
            <a:off x="15670440" y="6166685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>
                <a:solidFill>
                  <a:srgbClr val="666666"/>
                </a:solidFill>
                <a:latin typeface="Oswald"/>
                <a:ea typeface="Oswald"/>
              </a:rPr>
              <a:t>Algorytm</a:t>
            </a:r>
            <a:endParaRPr sz="2800" dirty="0"/>
          </a:p>
        </p:txBody>
      </p:sp>
      <p:sp>
        <p:nvSpPr>
          <p:cNvPr id="86" name="CustomShape 9"/>
          <p:cNvSpPr/>
          <p:nvPr/>
        </p:nvSpPr>
        <p:spPr>
          <a:xfrm>
            <a:off x="29975357" y="6186166"/>
            <a:ext cx="11623320" cy="12571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>
              <a:lnSpc>
                <a:spcPct val="115000"/>
              </a:lnSpc>
            </a:pPr>
            <a:r>
              <a:rPr lang="pl-PL" sz="7200" b="1" dirty="0" err="1">
                <a:solidFill>
                  <a:srgbClr val="666666"/>
                </a:solidFill>
                <a:latin typeface="Oswald"/>
                <a:ea typeface="Oswald"/>
              </a:rPr>
              <a:t>Wieloplatformowość</a:t>
            </a:r>
            <a:endParaRPr sz="2800" dirty="0"/>
          </a:p>
        </p:txBody>
      </p:sp>
      <p:sp>
        <p:nvSpPr>
          <p:cNvPr id="87" name="CustomShape 18"/>
          <p:cNvSpPr/>
          <p:nvPr/>
        </p:nvSpPr>
        <p:spPr>
          <a:xfrm>
            <a:off x="29882117" y="7705868"/>
            <a:ext cx="12180600" cy="2639765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Prezentowane rozwiązanie przygotowane jest w formie aplikacji przenośnej. Aplikacja może zostać uruchomiona zarówno na komputerach z systemem operacyjnym Windows jak i Linux.</a:t>
            </a:r>
            <a:endParaRPr sz="3600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8A3DEB3-7505-4145-9C45-FFA688E87C1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213207" y="10717564"/>
            <a:ext cx="8154209" cy="1325465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5BBD58E2-6215-46B0-AF91-2C9BC730FD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1267" y="23073402"/>
            <a:ext cx="6892076" cy="6880513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20672EB3-2FA4-4F73-9A3B-52A52327A8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935852" y="18231455"/>
            <a:ext cx="5676900" cy="5705475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EBBBF28F-DD54-43E9-972A-7DDC025707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366971" y="11794711"/>
            <a:ext cx="11296231" cy="4603538"/>
          </a:xfrm>
          <a:prstGeom prst="rect">
            <a:avLst/>
          </a:prstGeom>
        </p:spPr>
      </p:pic>
      <p:sp>
        <p:nvSpPr>
          <p:cNvPr id="50" name="CustomShape 18">
            <a:extLst>
              <a:ext uri="{FF2B5EF4-FFF2-40B4-BE49-F238E27FC236}">
                <a16:creationId xmlns:a16="http://schemas.microsoft.com/office/drawing/2014/main" id="{6285388E-411D-42E0-AB32-92818C3B446A}"/>
              </a:ext>
            </a:extLst>
          </p:cNvPr>
          <p:cNvSpPr/>
          <p:nvPr/>
        </p:nvSpPr>
        <p:spPr>
          <a:xfrm>
            <a:off x="15690060" y="7713414"/>
            <a:ext cx="12180600" cy="3916192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Odpowiada za iteracyjne tworzenie drzewa stanów i przeszukiwanie go w celu wyznaczenia najbardziej korzystnego ruchu. Ewaluacja wartości danego ruchu jest dokonywana z użyciem funkcji wypłaty. Użytkownik ma możliwość zmiany liczby iteracji algorytmu albo ograniczenie czasowe jego działania. </a:t>
            </a:r>
          </a:p>
        </p:txBody>
      </p:sp>
      <p:sp>
        <p:nvSpPr>
          <p:cNvPr id="54" name="CustomShape 18">
            <a:extLst>
              <a:ext uri="{FF2B5EF4-FFF2-40B4-BE49-F238E27FC236}">
                <a16:creationId xmlns:a16="http://schemas.microsoft.com/office/drawing/2014/main" id="{4AB37410-71D9-410F-A16F-19E4B6509EC3}"/>
              </a:ext>
            </a:extLst>
          </p:cNvPr>
          <p:cNvSpPr/>
          <p:nvPr/>
        </p:nvSpPr>
        <p:spPr>
          <a:xfrm>
            <a:off x="24118335" y="23962425"/>
            <a:ext cx="2066756" cy="862063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 err="1">
                <a:solidFill>
                  <a:srgbClr val="434343"/>
                </a:solidFill>
                <a:latin typeface="Droid Serif"/>
              </a:rPr>
              <a:t>Mankala</a:t>
            </a:r>
            <a:r>
              <a:rPr lang="pl-PL" sz="3600" dirty="0">
                <a:solidFill>
                  <a:srgbClr val="434343"/>
                </a:solidFill>
                <a:latin typeface="Droid Serif"/>
              </a:rPr>
              <a:t> </a:t>
            </a:r>
          </a:p>
        </p:txBody>
      </p:sp>
      <p:sp>
        <p:nvSpPr>
          <p:cNvPr id="55" name="CustomShape 18">
            <a:extLst>
              <a:ext uri="{FF2B5EF4-FFF2-40B4-BE49-F238E27FC236}">
                <a16:creationId xmlns:a16="http://schemas.microsoft.com/office/drawing/2014/main" id="{004809C1-CF08-4F2B-BF55-6173EF6C7FBF}"/>
              </a:ext>
            </a:extLst>
          </p:cNvPr>
          <p:cNvSpPr/>
          <p:nvPr/>
        </p:nvSpPr>
        <p:spPr>
          <a:xfrm>
            <a:off x="18228001" y="23936930"/>
            <a:ext cx="2038098" cy="887558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just">
              <a:lnSpc>
                <a:spcPct val="115000"/>
              </a:lnSpc>
            </a:pPr>
            <a:r>
              <a:rPr lang="pl-PL" sz="3600" dirty="0">
                <a:solidFill>
                  <a:srgbClr val="434343"/>
                </a:solidFill>
                <a:latin typeface="Droid Serif"/>
              </a:rPr>
              <a:t>Szachy 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3453F1D5-3219-4036-86D5-BEC4F1C296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515015" y="25747860"/>
            <a:ext cx="5392260" cy="55145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268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DejaVu Sans</vt:lpstr>
      <vt:lpstr>Droid Serif</vt:lpstr>
      <vt:lpstr>Oswald</vt:lpstr>
      <vt:lpstr>StarSymbol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Patryk</dc:creator>
  <cp:lastModifiedBy>Patryk Fijałkowski</cp:lastModifiedBy>
  <cp:revision>23</cp:revision>
  <dcterms:modified xsi:type="dcterms:W3CDTF">2020-01-31T11:39:26Z</dcterms:modified>
</cp:coreProperties>
</file>