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notesMasterIdLst>
    <p:notesMasterId r:id="rId59"/>
  </p:notesMasterIdLst>
  <p:sldIdLst>
    <p:sldId id="256" r:id="rId2"/>
    <p:sldId id="282" r:id="rId3"/>
    <p:sldId id="288" r:id="rId4"/>
    <p:sldId id="289" r:id="rId5"/>
    <p:sldId id="290" r:id="rId6"/>
    <p:sldId id="284" r:id="rId7"/>
    <p:sldId id="261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00" r:id="rId17"/>
    <p:sldId id="301" r:id="rId18"/>
    <p:sldId id="302" r:id="rId19"/>
    <p:sldId id="258" r:id="rId20"/>
    <p:sldId id="303" r:id="rId21"/>
    <p:sldId id="306" r:id="rId22"/>
    <p:sldId id="307" r:id="rId23"/>
    <p:sldId id="308" r:id="rId24"/>
    <p:sldId id="263" r:id="rId25"/>
    <p:sldId id="264" r:id="rId26"/>
    <p:sldId id="330" r:id="rId27"/>
    <p:sldId id="331" r:id="rId28"/>
    <p:sldId id="267" r:id="rId29"/>
    <p:sldId id="312" r:id="rId30"/>
    <p:sldId id="268" r:id="rId31"/>
    <p:sldId id="329" r:id="rId32"/>
    <p:sldId id="269" r:id="rId33"/>
    <p:sldId id="270" r:id="rId34"/>
    <p:sldId id="271" r:id="rId35"/>
    <p:sldId id="327" r:id="rId36"/>
    <p:sldId id="328" r:id="rId37"/>
    <p:sldId id="272" r:id="rId38"/>
    <p:sldId id="325" r:id="rId39"/>
    <p:sldId id="326" r:id="rId40"/>
    <p:sldId id="273" r:id="rId41"/>
    <p:sldId id="324" r:id="rId42"/>
    <p:sldId id="321" r:id="rId43"/>
    <p:sldId id="322" r:id="rId44"/>
    <p:sldId id="323" r:id="rId45"/>
    <p:sldId id="315" r:id="rId46"/>
    <p:sldId id="274" r:id="rId47"/>
    <p:sldId id="320" r:id="rId48"/>
    <p:sldId id="316" r:id="rId49"/>
    <p:sldId id="317" r:id="rId50"/>
    <p:sldId id="318" r:id="rId51"/>
    <p:sldId id="319" r:id="rId52"/>
    <p:sldId id="275" r:id="rId53"/>
    <p:sldId id="276" r:id="rId54"/>
    <p:sldId id="277" r:id="rId55"/>
    <p:sldId id="278" r:id="rId56"/>
    <p:sldId id="309" r:id="rId57"/>
    <p:sldId id="279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75" autoAdjust="0"/>
  </p:normalViewPr>
  <p:slideViewPr>
    <p:cSldViewPr snapToGrid="0">
      <p:cViewPr varScale="1">
        <p:scale>
          <a:sx n="68" d="100"/>
          <a:sy n="68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983E8-37C3-4D5B-938C-41099B389E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5BEBB7-B935-415D-9BBF-814F54501A9B}">
      <dgm:prSet/>
      <dgm:spPr/>
      <dgm:t>
        <a:bodyPr/>
        <a:lstStyle/>
        <a:p>
          <a:r>
            <a:rPr lang="pl-PL"/>
            <a:t>Heurystyka podejmowania decyzji w pewnych zadaniach sztucznej inteligencji, używana zwłaszcza do wyboru ruchów w grach</a:t>
          </a:r>
          <a:endParaRPr lang="en-US"/>
        </a:p>
      </dgm:t>
    </dgm:pt>
    <dgm:pt modelId="{7E25C743-4C55-4DB8-A8BF-DD5A7517B1BF}" type="parTrans" cxnId="{DF4B9857-72EE-4504-95F0-4657D01F4311}">
      <dgm:prSet/>
      <dgm:spPr/>
      <dgm:t>
        <a:bodyPr/>
        <a:lstStyle/>
        <a:p>
          <a:endParaRPr lang="en-US"/>
        </a:p>
      </dgm:t>
    </dgm:pt>
    <dgm:pt modelId="{FF5C40AC-C066-4598-8CE9-724BE0371367}" type="sibTrans" cxnId="{DF4B9857-72EE-4504-95F0-4657D01F4311}">
      <dgm:prSet/>
      <dgm:spPr/>
      <dgm:t>
        <a:bodyPr/>
        <a:lstStyle/>
        <a:p>
          <a:endParaRPr lang="en-US"/>
        </a:p>
      </dgm:t>
    </dgm:pt>
    <dgm:pt modelId="{B4923790-3F98-428A-89C9-B4A23F4016FC}">
      <dgm:prSet/>
      <dgm:spPr/>
      <dgm:t>
        <a:bodyPr/>
        <a:lstStyle/>
        <a:p>
          <a:r>
            <a:rPr lang="pl-PL"/>
            <a:t>Analiza najbardziej obiecujących ruchów</a:t>
          </a:r>
          <a:endParaRPr lang="en-US"/>
        </a:p>
      </dgm:t>
    </dgm:pt>
    <dgm:pt modelId="{C206B6A1-9292-427A-BD54-EA5260243998}" type="parTrans" cxnId="{0DC91BE4-42F4-4BDF-AF40-120681DAC38F}">
      <dgm:prSet/>
      <dgm:spPr/>
      <dgm:t>
        <a:bodyPr/>
        <a:lstStyle/>
        <a:p>
          <a:endParaRPr lang="en-US"/>
        </a:p>
      </dgm:t>
    </dgm:pt>
    <dgm:pt modelId="{F1EA715B-AB64-4EDC-BC7C-1F6853831C30}" type="sibTrans" cxnId="{0DC91BE4-42F4-4BDF-AF40-120681DAC38F}">
      <dgm:prSet/>
      <dgm:spPr/>
      <dgm:t>
        <a:bodyPr/>
        <a:lstStyle/>
        <a:p>
          <a:endParaRPr lang="en-US"/>
        </a:p>
      </dgm:t>
    </dgm:pt>
    <dgm:pt modelId="{EE7C3DF6-8286-4204-8A9F-E318764E4FAF}">
      <dgm:prSet/>
      <dgm:spPr/>
      <dgm:t>
        <a:bodyPr/>
        <a:lstStyle/>
        <a:p>
          <a:r>
            <a:rPr lang="pl-PL"/>
            <a:t>Rozrost drzewa wariantów oparty na </a:t>
          </a:r>
          <a:r>
            <a:rPr lang="pl-PL" b="1" u="sng"/>
            <a:t>losowym</a:t>
          </a:r>
          <a:r>
            <a:rPr lang="pl-PL" b="1"/>
            <a:t> </a:t>
          </a:r>
          <a:r>
            <a:rPr lang="pl-PL"/>
            <a:t>próbkowaniu przestrzeni przeszukiwań</a:t>
          </a:r>
          <a:endParaRPr lang="en-US"/>
        </a:p>
      </dgm:t>
    </dgm:pt>
    <dgm:pt modelId="{8EC46AB4-8231-46ED-BA33-16A8BC16FD79}" type="parTrans" cxnId="{4684D9F4-231F-40A4-A72B-C7CE6C35337D}">
      <dgm:prSet/>
      <dgm:spPr/>
      <dgm:t>
        <a:bodyPr/>
        <a:lstStyle/>
        <a:p>
          <a:endParaRPr lang="en-US"/>
        </a:p>
      </dgm:t>
    </dgm:pt>
    <dgm:pt modelId="{BBC55D47-B613-4E8E-9707-85660A901CF5}" type="sibTrans" cxnId="{4684D9F4-231F-40A4-A72B-C7CE6C35337D}">
      <dgm:prSet/>
      <dgm:spPr/>
      <dgm:t>
        <a:bodyPr/>
        <a:lstStyle/>
        <a:p>
          <a:endParaRPr lang="en-US"/>
        </a:p>
      </dgm:t>
    </dgm:pt>
    <dgm:pt modelId="{F01F28B3-CDA1-4986-8BB3-97B77C90D691}" type="pres">
      <dgm:prSet presAssocID="{BC9983E8-37C3-4D5B-938C-41099B389EA8}" presName="root" presStyleCnt="0">
        <dgm:presLayoutVars>
          <dgm:dir/>
          <dgm:resizeHandles val="exact"/>
        </dgm:presLayoutVars>
      </dgm:prSet>
      <dgm:spPr/>
    </dgm:pt>
    <dgm:pt modelId="{1203B0D8-6E73-4F3F-8909-F7DD7DED4854}" type="pres">
      <dgm:prSet presAssocID="{1A5BEBB7-B935-415D-9BBF-814F54501A9B}" presName="compNode" presStyleCnt="0"/>
      <dgm:spPr/>
    </dgm:pt>
    <dgm:pt modelId="{79BE015E-0886-49C1-A32F-288EDCBC768C}" type="pres">
      <dgm:prSet presAssocID="{1A5BEBB7-B935-415D-9BBF-814F54501A9B}" presName="bgRect" presStyleLbl="bgShp" presStyleIdx="0" presStyleCnt="3"/>
      <dgm:spPr/>
    </dgm:pt>
    <dgm:pt modelId="{EC1F5AB1-4682-497B-A9A0-A38082A08366}" type="pres">
      <dgm:prSet presAssocID="{1A5BEBB7-B935-415D-9BBF-814F54501A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7A56F75-B9C6-4107-A75B-5A76621DF020}" type="pres">
      <dgm:prSet presAssocID="{1A5BEBB7-B935-415D-9BBF-814F54501A9B}" presName="spaceRect" presStyleCnt="0"/>
      <dgm:spPr/>
    </dgm:pt>
    <dgm:pt modelId="{9C76D22B-DE91-49CF-8873-C76B9F1D4977}" type="pres">
      <dgm:prSet presAssocID="{1A5BEBB7-B935-415D-9BBF-814F54501A9B}" presName="parTx" presStyleLbl="revTx" presStyleIdx="0" presStyleCnt="3">
        <dgm:presLayoutVars>
          <dgm:chMax val="0"/>
          <dgm:chPref val="0"/>
        </dgm:presLayoutVars>
      </dgm:prSet>
      <dgm:spPr/>
    </dgm:pt>
    <dgm:pt modelId="{E4237A14-35F7-4DBE-8E85-068325E2E2C5}" type="pres">
      <dgm:prSet presAssocID="{FF5C40AC-C066-4598-8CE9-724BE0371367}" presName="sibTrans" presStyleCnt="0"/>
      <dgm:spPr/>
    </dgm:pt>
    <dgm:pt modelId="{728BF8DE-9418-461B-852C-6DBA676FA375}" type="pres">
      <dgm:prSet presAssocID="{B4923790-3F98-428A-89C9-B4A23F4016FC}" presName="compNode" presStyleCnt="0"/>
      <dgm:spPr/>
    </dgm:pt>
    <dgm:pt modelId="{E1388BBD-C8D6-4ECA-B862-15AA5E4A4472}" type="pres">
      <dgm:prSet presAssocID="{B4923790-3F98-428A-89C9-B4A23F4016FC}" presName="bgRect" presStyleLbl="bgShp" presStyleIdx="1" presStyleCnt="3"/>
      <dgm:spPr/>
    </dgm:pt>
    <dgm:pt modelId="{7E31C25C-7C4D-4D9D-9662-B2D4692251EC}" type="pres">
      <dgm:prSet presAssocID="{B4923790-3F98-428A-89C9-B4A23F4016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15B57EE-EB96-4DB2-BC85-FAC07527824F}" type="pres">
      <dgm:prSet presAssocID="{B4923790-3F98-428A-89C9-B4A23F4016FC}" presName="spaceRect" presStyleCnt="0"/>
      <dgm:spPr/>
    </dgm:pt>
    <dgm:pt modelId="{12B0EA34-AA24-4167-9BC9-D9FCFF9CDFF4}" type="pres">
      <dgm:prSet presAssocID="{B4923790-3F98-428A-89C9-B4A23F4016FC}" presName="parTx" presStyleLbl="revTx" presStyleIdx="1" presStyleCnt="3">
        <dgm:presLayoutVars>
          <dgm:chMax val="0"/>
          <dgm:chPref val="0"/>
        </dgm:presLayoutVars>
      </dgm:prSet>
      <dgm:spPr/>
    </dgm:pt>
    <dgm:pt modelId="{120E6AF1-497D-4112-8CFC-48E700E9B365}" type="pres">
      <dgm:prSet presAssocID="{F1EA715B-AB64-4EDC-BC7C-1F6853831C30}" presName="sibTrans" presStyleCnt="0"/>
      <dgm:spPr/>
    </dgm:pt>
    <dgm:pt modelId="{8BE31FEC-8754-49C4-8A4D-D40AF097FD24}" type="pres">
      <dgm:prSet presAssocID="{EE7C3DF6-8286-4204-8A9F-E318764E4FAF}" presName="compNode" presStyleCnt="0"/>
      <dgm:spPr/>
    </dgm:pt>
    <dgm:pt modelId="{4213FB42-4711-439A-A0B5-4352E52CF314}" type="pres">
      <dgm:prSet presAssocID="{EE7C3DF6-8286-4204-8A9F-E318764E4FAF}" presName="bgRect" presStyleLbl="bgShp" presStyleIdx="2" presStyleCnt="3"/>
      <dgm:spPr/>
    </dgm:pt>
    <dgm:pt modelId="{F818E8A0-38F2-4E79-8019-B07E1EA237D1}" type="pres">
      <dgm:prSet presAssocID="{EE7C3DF6-8286-4204-8A9F-E318764E4F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5CC89C3A-5589-4478-B663-022D03151D85}" type="pres">
      <dgm:prSet presAssocID="{EE7C3DF6-8286-4204-8A9F-E318764E4FAF}" presName="spaceRect" presStyleCnt="0"/>
      <dgm:spPr/>
    </dgm:pt>
    <dgm:pt modelId="{56EAB0AB-ED42-423B-96E0-6561D0F2AD5D}" type="pres">
      <dgm:prSet presAssocID="{EE7C3DF6-8286-4204-8A9F-E318764E4F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733C37-41AD-4AA2-A029-4AADA64BE1C1}" type="presOf" srcId="{B4923790-3F98-428A-89C9-B4A23F4016FC}" destId="{12B0EA34-AA24-4167-9BC9-D9FCFF9CDFF4}" srcOrd="0" destOrd="0" presId="urn:microsoft.com/office/officeart/2018/2/layout/IconVerticalSolidList"/>
    <dgm:cxn modelId="{6D003A73-364F-4921-94E2-25AC8E6ED45B}" type="presOf" srcId="{BC9983E8-37C3-4D5B-938C-41099B389EA8}" destId="{F01F28B3-CDA1-4986-8BB3-97B77C90D691}" srcOrd="0" destOrd="0" presId="urn:microsoft.com/office/officeart/2018/2/layout/IconVerticalSolidList"/>
    <dgm:cxn modelId="{DF4B9857-72EE-4504-95F0-4657D01F4311}" srcId="{BC9983E8-37C3-4D5B-938C-41099B389EA8}" destId="{1A5BEBB7-B935-415D-9BBF-814F54501A9B}" srcOrd="0" destOrd="0" parTransId="{7E25C743-4C55-4DB8-A8BF-DD5A7517B1BF}" sibTransId="{FF5C40AC-C066-4598-8CE9-724BE0371367}"/>
    <dgm:cxn modelId="{0DC91BE4-42F4-4BDF-AF40-120681DAC38F}" srcId="{BC9983E8-37C3-4D5B-938C-41099B389EA8}" destId="{B4923790-3F98-428A-89C9-B4A23F4016FC}" srcOrd="1" destOrd="0" parTransId="{C206B6A1-9292-427A-BD54-EA5260243998}" sibTransId="{F1EA715B-AB64-4EDC-BC7C-1F6853831C30}"/>
    <dgm:cxn modelId="{ECE3C9F2-F899-422D-9293-E37FA81AC2A0}" type="presOf" srcId="{1A5BEBB7-B935-415D-9BBF-814F54501A9B}" destId="{9C76D22B-DE91-49CF-8873-C76B9F1D4977}" srcOrd="0" destOrd="0" presId="urn:microsoft.com/office/officeart/2018/2/layout/IconVerticalSolidList"/>
    <dgm:cxn modelId="{4684D9F4-231F-40A4-A72B-C7CE6C35337D}" srcId="{BC9983E8-37C3-4D5B-938C-41099B389EA8}" destId="{EE7C3DF6-8286-4204-8A9F-E318764E4FAF}" srcOrd="2" destOrd="0" parTransId="{8EC46AB4-8231-46ED-BA33-16A8BC16FD79}" sibTransId="{BBC55D47-B613-4E8E-9707-85660A901CF5}"/>
    <dgm:cxn modelId="{35B3D1F9-872A-4D39-A17A-80D3B4268B3F}" type="presOf" srcId="{EE7C3DF6-8286-4204-8A9F-E318764E4FAF}" destId="{56EAB0AB-ED42-423B-96E0-6561D0F2AD5D}" srcOrd="0" destOrd="0" presId="urn:microsoft.com/office/officeart/2018/2/layout/IconVerticalSolidList"/>
    <dgm:cxn modelId="{91939A01-2843-4A1C-A1F8-F7E55E8A6599}" type="presParOf" srcId="{F01F28B3-CDA1-4986-8BB3-97B77C90D691}" destId="{1203B0D8-6E73-4F3F-8909-F7DD7DED4854}" srcOrd="0" destOrd="0" presId="urn:microsoft.com/office/officeart/2018/2/layout/IconVerticalSolidList"/>
    <dgm:cxn modelId="{98A925C0-451B-4E02-8CA5-9A9D8FF8634A}" type="presParOf" srcId="{1203B0D8-6E73-4F3F-8909-F7DD7DED4854}" destId="{79BE015E-0886-49C1-A32F-288EDCBC768C}" srcOrd="0" destOrd="0" presId="urn:microsoft.com/office/officeart/2018/2/layout/IconVerticalSolidList"/>
    <dgm:cxn modelId="{689500C8-FB6B-4F72-8DD5-0A61D1ECD549}" type="presParOf" srcId="{1203B0D8-6E73-4F3F-8909-F7DD7DED4854}" destId="{EC1F5AB1-4682-497B-A9A0-A38082A08366}" srcOrd="1" destOrd="0" presId="urn:microsoft.com/office/officeart/2018/2/layout/IconVerticalSolidList"/>
    <dgm:cxn modelId="{3E00FD23-5D40-4233-9434-EC923B245039}" type="presParOf" srcId="{1203B0D8-6E73-4F3F-8909-F7DD7DED4854}" destId="{37A56F75-B9C6-4107-A75B-5A76621DF020}" srcOrd="2" destOrd="0" presId="urn:microsoft.com/office/officeart/2018/2/layout/IconVerticalSolidList"/>
    <dgm:cxn modelId="{13920684-4371-446F-9484-09D5173C12B9}" type="presParOf" srcId="{1203B0D8-6E73-4F3F-8909-F7DD7DED4854}" destId="{9C76D22B-DE91-49CF-8873-C76B9F1D4977}" srcOrd="3" destOrd="0" presId="urn:microsoft.com/office/officeart/2018/2/layout/IconVerticalSolidList"/>
    <dgm:cxn modelId="{4DA86DBA-6D17-4A01-A12B-10FFF0EEE46B}" type="presParOf" srcId="{F01F28B3-CDA1-4986-8BB3-97B77C90D691}" destId="{E4237A14-35F7-4DBE-8E85-068325E2E2C5}" srcOrd="1" destOrd="0" presId="urn:microsoft.com/office/officeart/2018/2/layout/IconVerticalSolidList"/>
    <dgm:cxn modelId="{373076F0-3DB7-4F50-9D52-EF56AAC49CAD}" type="presParOf" srcId="{F01F28B3-CDA1-4986-8BB3-97B77C90D691}" destId="{728BF8DE-9418-461B-852C-6DBA676FA375}" srcOrd="2" destOrd="0" presId="urn:microsoft.com/office/officeart/2018/2/layout/IconVerticalSolidList"/>
    <dgm:cxn modelId="{469414D7-9184-4725-A289-44D50B52B88D}" type="presParOf" srcId="{728BF8DE-9418-461B-852C-6DBA676FA375}" destId="{E1388BBD-C8D6-4ECA-B862-15AA5E4A4472}" srcOrd="0" destOrd="0" presId="urn:microsoft.com/office/officeart/2018/2/layout/IconVerticalSolidList"/>
    <dgm:cxn modelId="{1EAD54FE-7530-476B-928D-D387B84CD5AF}" type="presParOf" srcId="{728BF8DE-9418-461B-852C-6DBA676FA375}" destId="{7E31C25C-7C4D-4D9D-9662-B2D4692251EC}" srcOrd="1" destOrd="0" presId="urn:microsoft.com/office/officeart/2018/2/layout/IconVerticalSolidList"/>
    <dgm:cxn modelId="{AE7A0CA0-E5A6-415C-BE4A-3A79C1779D4F}" type="presParOf" srcId="{728BF8DE-9418-461B-852C-6DBA676FA375}" destId="{215B57EE-EB96-4DB2-BC85-FAC07527824F}" srcOrd="2" destOrd="0" presId="urn:microsoft.com/office/officeart/2018/2/layout/IconVerticalSolidList"/>
    <dgm:cxn modelId="{CEF461E0-3BF1-4881-AD6E-4856A67083D2}" type="presParOf" srcId="{728BF8DE-9418-461B-852C-6DBA676FA375}" destId="{12B0EA34-AA24-4167-9BC9-D9FCFF9CDFF4}" srcOrd="3" destOrd="0" presId="urn:microsoft.com/office/officeart/2018/2/layout/IconVerticalSolidList"/>
    <dgm:cxn modelId="{CB7E7894-F218-4F6A-BB57-EDE148288047}" type="presParOf" srcId="{F01F28B3-CDA1-4986-8BB3-97B77C90D691}" destId="{120E6AF1-497D-4112-8CFC-48E700E9B365}" srcOrd="3" destOrd="0" presId="urn:microsoft.com/office/officeart/2018/2/layout/IconVerticalSolidList"/>
    <dgm:cxn modelId="{4A3F557E-7DC5-43B7-87FC-98908F215F5D}" type="presParOf" srcId="{F01F28B3-CDA1-4986-8BB3-97B77C90D691}" destId="{8BE31FEC-8754-49C4-8A4D-D40AF097FD24}" srcOrd="4" destOrd="0" presId="urn:microsoft.com/office/officeart/2018/2/layout/IconVerticalSolidList"/>
    <dgm:cxn modelId="{EC132427-CD9D-4977-94F9-D80A0CF9EAA9}" type="presParOf" srcId="{8BE31FEC-8754-49C4-8A4D-D40AF097FD24}" destId="{4213FB42-4711-439A-A0B5-4352E52CF314}" srcOrd="0" destOrd="0" presId="urn:microsoft.com/office/officeart/2018/2/layout/IconVerticalSolidList"/>
    <dgm:cxn modelId="{E962B245-857E-4B52-9448-883B8E0D2A20}" type="presParOf" srcId="{8BE31FEC-8754-49C4-8A4D-D40AF097FD24}" destId="{F818E8A0-38F2-4E79-8019-B07E1EA237D1}" srcOrd="1" destOrd="0" presId="urn:microsoft.com/office/officeart/2018/2/layout/IconVerticalSolidList"/>
    <dgm:cxn modelId="{5DC9375A-3582-430C-BBAC-38D2BDE1EAAF}" type="presParOf" srcId="{8BE31FEC-8754-49C4-8A4D-D40AF097FD24}" destId="{5CC89C3A-5589-4478-B663-022D03151D85}" srcOrd="2" destOrd="0" presId="urn:microsoft.com/office/officeart/2018/2/layout/IconVerticalSolidList"/>
    <dgm:cxn modelId="{9E2BC02C-D1A0-4A89-B905-0778D890AF9C}" type="presParOf" srcId="{8BE31FEC-8754-49C4-8A4D-D40AF097FD24}" destId="{56EAB0AB-ED42-423B-96E0-6561D0F2AD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80DE3C-0BE4-4E6B-925E-5C86A33C6C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B54C858-7579-4F01-A24A-B88ED79F260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Aplikacja, poza CPU i pamięcią RAM, korzysta z procesora graficznego.</a:t>
          </a:r>
          <a:endParaRPr lang="en-US" dirty="0"/>
        </a:p>
      </dgm:t>
    </dgm:pt>
    <dgm:pt modelId="{D138655A-2F8F-4978-B597-DAE6A7D9880B}" type="parTrans" cxnId="{6B58E6AD-B39B-4460-922F-42ED41A0EE81}">
      <dgm:prSet/>
      <dgm:spPr/>
      <dgm:t>
        <a:bodyPr/>
        <a:lstStyle/>
        <a:p>
          <a:endParaRPr lang="en-US"/>
        </a:p>
      </dgm:t>
    </dgm:pt>
    <dgm:pt modelId="{C0F2E635-A661-4649-A07C-B5AB1128FD5D}" type="sibTrans" cxnId="{6B58E6AD-B39B-4460-922F-42ED41A0EE81}">
      <dgm:prSet/>
      <dgm:spPr/>
      <dgm:t>
        <a:bodyPr/>
        <a:lstStyle/>
        <a:p>
          <a:endParaRPr lang="en-US"/>
        </a:p>
      </dgm:t>
    </dgm:pt>
    <dgm:pt modelId="{D6DB26E8-921E-43C7-8D9E-24126512D90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Rysowanie wierzchołków grafu ma w założeniu zajmować maksymalnie kilka sekund dla wartości rzędu 500 000.</a:t>
          </a:r>
          <a:endParaRPr lang="en-US" dirty="0"/>
        </a:p>
      </dgm:t>
    </dgm:pt>
    <dgm:pt modelId="{55C30D86-2481-436D-8517-55F5635A71E0}" type="parTrans" cxnId="{0F79B07F-03A8-4D41-9A45-0B31C96C76E8}">
      <dgm:prSet/>
      <dgm:spPr/>
      <dgm:t>
        <a:bodyPr/>
        <a:lstStyle/>
        <a:p>
          <a:endParaRPr lang="en-US"/>
        </a:p>
      </dgm:t>
    </dgm:pt>
    <dgm:pt modelId="{1AA1E440-8797-48DC-A322-79F3F748F538}" type="sibTrans" cxnId="{0F79B07F-03A8-4D41-9A45-0B31C96C76E8}">
      <dgm:prSet/>
      <dgm:spPr/>
      <dgm:t>
        <a:bodyPr/>
        <a:lstStyle/>
        <a:p>
          <a:endParaRPr lang="en-US"/>
        </a:p>
      </dgm:t>
    </dgm:pt>
    <dgm:pt modelId="{68D50E1A-8F6D-4AE7-9C14-F82252F5502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Dla mniejszych wartości proces ma trwać poniżej sekundy.</a:t>
          </a:r>
          <a:endParaRPr lang="en-US"/>
        </a:p>
      </dgm:t>
    </dgm:pt>
    <dgm:pt modelId="{8B9B3272-5AA8-412D-AB6B-8B9D9E9CBC58}" type="parTrans" cxnId="{E086D641-D060-40EE-9600-8A2AF2C56599}">
      <dgm:prSet/>
      <dgm:spPr/>
      <dgm:t>
        <a:bodyPr/>
        <a:lstStyle/>
        <a:p>
          <a:endParaRPr lang="en-US"/>
        </a:p>
      </dgm:t>
    </dgm:pt>
    <dgm:pt modelId="{2C5A1888-2F0C-444B-9B5D-9A7C5B33BD8F}" type="sibTrans" cxnId="{E086D641-D060-40EE-9600-8A2AF2C56599}">
      <dgm:prSet/>
      <dgm:spPr/>
      <dgm:t>
        <a:bodyPr/>
        <a:lstStyle/>
        <a:p>
          <a:endParaRPr lang="en-US"/>
        </a:p>
      </dgm:t>
    </dgm:pt>
    <dgm:pt modelId="{33A2C04A-E702-41F4-95D7-5E2C67AA754F}" type="pres">
      <dgm:prSet presAssocID="{FB80DE3C-0BE4-4E6B-925E-5C86A33C6C1E}" presName="root" presStyleCnt="0">
        <dgm:presLayoutVars>
          <dgm:dir/>
          <dgm:resizeHandles val="exact"/>
        </dgm:presLayoutVars>
      </dgm:prSet>
      <dgm:spPr/>
    </dgm:pt>
    <dgm:pt modelId="{0BE4E80D-F6B0-44EA-BDEF-CFA5DD199465}" type="pres">
      <dgm:prSet presAssocID="{8B54C858-7579-4F01-A24A-B88ED79F260B}" presName="compNode" presStyleCnt="0"/>
      <dgm:spPr/>
    </dgm:pt>
    <dgm:pt modelId="{E56955FA-00A8-4C5E-96E5-3DDDC75CB821}" type="pres">
      <dgm:prSet presAssocID="{8B54C858-7579-4F01-A24A-B88ED79F260B}" presName="bgRect" presStyleLbl="bgShp" presStyleIdx="0" presStyleCnt="3"/>
      <dgm:spPr/>
    </dgm:pt>
    <dgm:pt modelId="{2ECA9146-CA41-4CBA-89F2-587CF1748C69}" type="pres">
      <dgm:prSet presAssocID="{8B54C858-7579-4F01-A24A-B88ED79F26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64115DF-2B36-42D6-B931-518327395119}" type="pres">
      <dgm:prSet presAssocID="{8B54C858-7579-4F01-A24A-B88ED79F260B}" presName="spaceRect" presStyleCnt="0"/>
      <dgm:spPr/>
    </dgm:pt>
    <dgm:pt modelId="{C8C21B97-FFB3-45DA-A376-442D4016502F}" type="pres">
      <dgm:prSet presAssocID="{8B54C858-7579-4F01-A24A-B88ED79F260B}" presName="parTx" presStyleLbl="revTx" presStyleIdx="0" presStyleCnt="3">
        <dgm:presLayoutVars>
          <dgm:chMax val="0"/>
          <dgm:chPref val="0"/>
        </dgm:presLayoutVars>
      </dgm:prSet>
      <dgm:spPr/>
    </dgm:pt>
    <dgm:pt modelId="{038157FA-2143-4342-AA32-536C431DFB22}" type="pres">
      <dgm:prSet presAssocID="{C0F2E635-A661-4649-A07C-B5AB1128FD5D}" presName="sibTrans" presStyleCnt="0"/>
      <dgm:spPr/>
    </dgm:pt>
    <dgm:pt modelId="{53A1CD3B-132F-45CA-9B39-F7A38DF78670}" type="pres">
      <dgm:prSet presAssocID="{D6DB26E8-921E-43C7-8D9E-24126512D906}" presName="compNode" presStyleCnt="0"/>
      <dgm:spPr/>
    </dgm:pt>
    <dgm:pt modelId="{92C5A94C-8FB0-4A42-9290-7673F1A12A6A}" type="pres">
      <dgm:prSet presAssocID="{D6DB26E8-921E-43C7-8D9E-24126512D906}" presName="bgRect" presStyleLbl="bgShp" presStyleIdx="1" presStyleCnt="3"/>
      <dgm:spPr/>
    </dgm:pt>
    <dgm:pt modelId="{8D324530-0FB3-4248-BC08-E20DAA869C6A}" type="pres">
      <dgm:prSet presAssocID="{D6DB26E8-921E-43C7-8D9E-24126512D9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5D29623-EAAD-44EA-9A18-AD2495814D77}" type="pres">
      <dgm:prSet presAssocID="{D6DB26E8-921E-43C7-8D9E-24126512D906}" presName="spaceRect" presStyleCnt="0"/>
      <dgm:spPr/>
    </dgm:pt>
    <dgm:pt modelId="{7C05F4F3-31CE-4911-B7AE-976768BB9B90}" type="pres">
      <dgm:prSet presAssocID="{D6DB26E8-921E-43C7-8D9E-24126512D906}" presName="parTx" presStyleLbl="revTx" presStyleIdx="1" presStyleCnt="3">
        <dgm:presLayoutVars>
          <dgm:chMax val="0"/>
          <dgm:chPref val="0"/>
        </dgm:presLayoutVars>
      </dgm:prSet>
      <dgm:spPr/>
    </dgm:pt>
    <dgm:pt modelId="{56FD0D40-1F56-44D4-94EC-1BB418B0C8F2}" type="pres">
      <dgm:prSet presAssocID="{1AA1E440-8797-48DC-A322-79F3F748F538}" presName="sibTrans" presStyleCnt="0"/>
      <dgm:spPr/>
    </dgm:pt>
    <dgm:pt modelId="{8DD0DF65-9956-48EE-B082-C4B9C4D9887D}" type="pres">
      <dgm:prSet presAssocID="{68D50E1A-8F6D-4AE7-9C14-F82252F55029}" presName="compNode" presStyleCnt="0"/>
      <dgm:spPr/>
    </dgm:pt>
    <dgm:pt modelId="{8435FB27-CD7E-4D57-9677-0B9EDEE819CC}" type="pres">
      <dgm:prSet presAssocID="{68D50E1A-8F6D-4AE7-9C14-F82252F55029}" presName="bgRect" presStyleLbl="bgShp" presStyleIdx="2" presStyleCnt="3"/>
      <dgm:spPr/>
    </dgm:pt>
    <dgm:pt modelId="{04F7B036-A1B8-477D-BFD6-A3BEC62C4D1F}" type="pres">
      <dgm:prSet presAssocID="{68D50E1A-8F6D-4AE7-9C14-F82252F550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CED0CE8-4778-4A18-84CE-1A9DC09B5DEC}" type="pres">
      <dgm:prSet presAssocID="{68D50E1A-8F6D-4AE7-9C14-F82252F55029}" presName="spaceRect" presStyleCnt="0"/>
      <dgm:spPr/>
    </dgm:pt>
    <dgm:pt modelId="{6B736EA0-C837-41C2-81C9-EBF304EFFE5F}" type="pres">
      <dgm:prSet presAssocID="{68D50E1A-8F6D-4AE7-9C14-F82252F550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86D641-D060-40EE-9600-8A2AF2C56599}" srcId="{FB80DE3C-0BE4-4E6B-925E-5C86A33C6C1E}" destId="{68D50E1A-8F6D-4AE7-9C14-F82252F55029}" srcOrd="2" destOrd="0" parTransId="{8B9B3272-5AA8-412D-AB6B-8B9D9E9CBC58}" sibTransId="{2C5A1888-2F0C-444B-9B5D-9A7C5B33BD8F}"/>
    <dgm:cxn modelId="{16113146-FF69-4041-9F8C-418CDCC9AED9}" type="presOf" srcId="{68D50E1A-8F6D-4AE7-9C14-F82252F55029}" destId="{6B736EA0-C837-41C2-81C9-EBF304EFFE5F}" srcOrd="0" destOrd="0" presId="urn:microsoft.com/office/officeart/2018/2/layout/IconVerticalSolidList"/>
    <dgm:cxn modelId="{DD29E76B-4C27-4BD4-9885-93AF2E27B0E4}" type="presOf" srcId="{D6DB26E8-921E-43C7-8D9E-24126512D906}" destId="{7C05F4F3-31CE-4911-B7AE-976768BB9B90}" srcOrd="0" destOrd="0" presId="urn:microsoft.com/office/officeart/2018/2/layout/IconVerticalSolidList"/>
    <dgm:cxn modelId="{0F79B07F-03A8-4D41-9A45-0B31C96C76E8}" srcId="{FB80DE3C-0BE4-4E6B-925E-5C86A33C6C1E}" destId="{D6DB26E8-921E-43C7-8D9E-24126512D906}" srcOrd="1" destOrd="0" parTransId="{55C30D86-2481-436D-8517-55F5635A71E0}" sibTransId="{1AA1E440-8797-48DC-A322-79F3F748F538}"/>
    <dgm:cxn modelId="{38F729AC-2767-4435-A289-0453F76EEEBE}" type="presOf" srcId="{8B54C858-7579-4F01-A24A-B88ED79F260B}" destId="{C8C21B97-FFB3-45DA-A376-442D4016502F}" srcOrd="0" destOrd="0" presId="urn:microsoft.com/office/officeart/2018/2/layout/IconVerticalSolidList"/>
    <dgm:cxn modelId="{6B58E6AD-B39B-4460-922F-42ED41A0EE81}" srcId="{FB80DE3C-0BE4-4E6B-925E-5C86A33C6C1E}" destId="{8B54C858-7579-4F01-A24A-B88ED79F260B}" srcOrd="0" destOrd="0" parTransId="{D138655A-2F8F-4978-B597-DAE6A7D9880B}" sibTransId="{C0F2E635-A661-4649-A07C-B5AB1128FD5D}"/>
    <dgm:cxn modelId="{7851BAF7-92B4-4AE2-9766-55B7FC192475}" type="presOf" srcId="{FB80DE3C-0BE4-4E6B-925E-5C86A33C6C1E}" destId="{33A2C04A-E702-41F4-95D7-5E2C67AA754F}" srcOrd="0" destOrd="0" presId="urn:microsoft.com/office/officeart/2018/2/layout/IconVerticalSolidList"/>
    <dgm:cxn modelId="{56548D60-C129-4C65-8C8C-57DDAF308F01}" type="presParOf" srcId="{33A2C04A-E702-41F4-95D7-5E2C67AA754F}" destId="{0BE4E80D-F6B0-44EA-BDEF-CFA5DD199465}" srcOrd="0" destOrd="0" presId="urn:microsoft.com/office/officeart/2018/2/layout/IconVerticalSolidList"/>
    <dgm:cxn modelId="{81C8484D-95E0-4C50-A18E-10A0F001A27F}" type="presParOf" srcId="{0BE4E80D-F6B0-44EA-BDEF-CFA5DD199465}" destId="{E56955FA-00A8-4C5E-96E5-3DDDC75CB821}" srcOrd="0" destOrd="0" presId="urn:microsoft.com/office/officeart/2018/2/layout/IconVerticalSolidList"/>
    <dgm:cxn modelId="{40CB8B1C-A257-4671-9259-0E1B900E9FC1}" type="presParOf" srcId="{0BE4E80D-F6B0-44EA-BDEF-CFA5DD199465}" destId="{2ECA9146-CA41-4CBA-89F2-587CF1748C69}" srcOrd="1" destOrd="0" presId="urn:microsoft.com/office/officeart/2018/2/layout/IconVerticalSolidList"/>
    <dgm:cxn modelId="{C721ECBB-E17F-4AC8-9492-62DF50C2469B}" type="presParOf" srcId="{0BE4E80D-F6B0-44EA-BDEF-CFA5DD199465}" destId="{A64115DF-2B36-42D6-B931-518327395119}" srcOrd="2" destOrd="0" presId="urn:microsoft.com/office/officeart/2018/2/layout/IconVerticalSolidList"/>
    <dgm:cxn modelId="{6182B828-EB1F-4C03-8BCC-F65B76B8E688}" type="presParOf" srcId="{0BE4E80D-F6B0-44EA-BDEF-CFA5DD199465}" destId="{C8C21B97-FFB3-45DA-A376-442D4016502F}" srcOrd="3" destOrd="0" presId="urn:microsoft.com/office/officeart/2018/2/layout/IconVerticalSolidList"/>
    <dgm:cxn modelId="{E7BD5C4C-E4EA-4024-877E-0BABF17E9C9C}" type="presParOf" srcId="{33A2C04A-E702-41F4-95D7-5E2C67AA754F}" destId="{038157FA-2143-4342-AA32-536C431DFB22}" srcOrd="1" destOrd="0" presId="urn:microsoft.com/office/officeart/2018/2/layout/IconVerticalSolidList"/>
    <dgm:cxn modelId="{A1396DD2-7817-42D3-B112-E6F7A7260CC0}" type="presParOf" srcId="{33A2C04A-E702-41F4-95D7-5E2C67AA754F}" destId="{53A1CD3B-132F-45CA-9B39-F7A38DF78670}" srcOrd="2" destOrd="0" presId="urn:microsoft.com/office/officeart/2018/2/layout/IconVerticalSolidList"/>
    <dgm:cxn modelId="{2887FE50-BFDC-464F-9A03-23EF59DB416D}" type="presParOf" srcId="{53A1CD3B-132F-45CA-9B39-F7A38DF78670}" destId="{92C5A94C-8FB0-4A42-9290-7673F1A12A6A}" srcOrd="0" destOrd="0" presId="urn:microsoft.com/office/officeart/2018/2/layout/IconVerticalSolidList"/>
    <dgm:cxn modelId="{C0F42B1A-57A2-4F71-AF71-CC8095577610}" type="presParOf" srcId="{53A1CD3B-132F-45CA-9B39-F7A38DF78670}" destId="{8D324530-0FB3-4248-BC08-E20DAA869C6A}" srcOrd="1" destOrd="0" presId="urn:microsoft.com/office/officeart/2018/2/layout/IconVerticalSolidList"/>
    <dgm:cxn modelId="{D1A3EB5F-7012-4142-B406-F8F1426910A3}" type="presParOf" srcId="{53A1CD3B-132F-45CA-9B39-F7A38DF78670}" destId="{45D29623-EAAD-44EA-9A18-AD2495814D77}" srcOrd="2" destOrd="0" presId="urn:microsoft.com/office/officeart/2018/2/layout/IconVerticalSolidList"/>
    <dgm:cxn modelId="{A27167A8-53ED-435A-B22B-F88D1011204E}" type="presParOf" srcId="{53A1CD3B-132F-45CA-9B39-F7A38DF78670}" destId="{7C05F4F3-31CE-4911-B7AE-976768BB9B90}" srcOrd="3" destOrd="0" presId="urn:microsoft.com/office/officeart/2018/2/layout/IconVerticalSolidList"/>
    <dgm:cxn modelId="{E6B395D4-4339-453B-91F9-2E441A5289C4}" type="presParOf" srcId="{33A2C04A-E702-41F4-95D7-5E2C67AA754F}" destId="{56FD0D40-1F56-44D4-94EC-1BB418B0C8F2}" srcOrd="3" destOrd="0" presId="urn:microsoft.com/office/officeart/2018/2/layout/IconVerticalSolidList"/>
    <dgm:cxn modelId="{D384AD26-050F-4B79-B093-9FAE41F2342D}" type="presParOf" srcId="{33A2C04A-E702-41F4-95D7-5E2C67AA754F}" destId="{8DD0DF65-9956-48EE-B082-C4B9C4D9887D}" srcOrd="4" destOrd="0" presId="urn:microsoft.com/office/officeart/2018/2/layout/IconVerticalSolidList"/>
    <dgm:cxn modelId="{C0CA4338-B412-449A-9BD1-9FB07184F699}" type="presParOf" srcId="{8DD0DF65-9956-48EE-B082-C4B9C4D9887D}" destId="{8435FB27-CD7E-4D57-9677-0B9EDEE819CC}" srcOrd="0" destOrd="0" presId="urn:microsoft.com/office/officeart/2018/2/layout/IconVerticalSolidList"/>
    <dgm:cxn modelId="{DB3A9638-86F8-4BDB-8B3C-FF14F94414A5}" type="presParOf" srcId="{8DD0DF65-9956-48EE-B082-C4B9C4D9887D}" destId="{04F7B036-A1B8-477D-BFD6-A3BEC62C4D1F}" srcOrd="1" destOrd="0" presId="urn:microsoft.com/office/officeart/2018/2/layout/IconVerticalSolidList"/>
    <dgm:cxn modelId="{5E00E10B-90FE-46A8-AC29-7FA2279D93DD}" type="presParOf" srcId="{8DD0DF65-9956-48EE-B082-C4B9C4D9887D}" destId="{2CED0CE8-4778-4A18-84CE-1A9DC09B5DEC}" srcOrd="2" destOrd="0" presId="urn:microsoft.com/office/officeart/2018/2/layout/IconVerticalSolidList"/>
    <dgm:cxn modelId="{55D94D96-6D34-4FCC-B543-5C99A8140979}" type="presParOf" srcId="{8DD0DF65-9956-48EE-B082-C4B9C4D9887D}" destId="{6B736EA0-C837-41C2-81C9-EBF304EFFE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7C8DF-74B0-4C78-AD46-3E36AFCA21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E6C44C-4BA6-4B9B-8CEA-DB9939BCA297}">
      <dgm:prSet custT="1"/>
      <dgm:spPr/>
      <dgm:t>
        <a:bodyPr/>
        <a:lstStyle/>
        <a:p>
          <a:pPr>
            <a:defRPr cap="all"/>
          </a:pPr>
          <a:r>
            <a:rPr lang="pl-PL" sz="2000" dirty="0">
              <a:solidFill>
                <a:schemeClr val="bg1"/>
              </a:solidFill>
            </a:rPr>
            <a:t>Aplikacja będzie przeznaczona dla komputerów z systemami operacyjnymi Windows i Linux</a:t>
          </a:r>
          <a:endParaRPr lang="en-US" sz="2000" dirty="0">
            <a:solidFill>
              <a:schemeClr val="bg1"/>
            </a:solidFill>
          </a:endParaRPr>
        </a:p>
      </dgm:t>
    </dgm:pt>
    <dgm:pt modelId="{81FF6ED0-E990-42BA-8129-D0E58555D163}" type="parTrans" cxnId="{E520CC44-5E25-4EE9-BDF1-BBE506A42B18}">
      <dgm:prSet/>
      <dgm:spPr/>
      <dgm:t>
        <a:bodyPr/>
        <a:lstStyle/>
        <a:p>
          <a:endParaRPr lang="en-US"/>
        </a:p>
      </dgm:t>
    </dgm:pt>
    <dgm:pt modelId="{362F717D-77B2-42C0-98D8-2DDA8D81CECE}" type="sibTrans" cxnId="{E520CC44-5E25-4EE9-BDF1-BBE506A42B18}">
      <dgm:prSet/>
      <dgm:spPr/>
      <dgm:t>
        <a:bodyPr/>
        <a:lstStyle/>
        <a:p>
          <a:endParaRPr lang="en-US"/>
        </a:p>
      </dgm:t>
    </dgm:pt>
    <dgm:pt modelId="{0A05D464-CB56-43D8-A3CB-9E75D9992097}">
      <dgm:prSet custT="1"/>
      <dgm:spPr/>
      <dgm:t>
        <a:bodyPr/>
        <a:lstStyle/>
        <a:p>
          <a:pPr>
            <a:defRPr cap="all"/>
          </a:pPr>
          <a:r>
            <a:rPr lang="pl-PL" sz="2000" dirty="0">
              <a:solidFill>
                <a:schemeClr val="bg1"/>
              </a:solidFill>
            </a:rPr>
            <a:t>Wszystkie obliczenia i wizualizacje będą przeprowadzone wewnątrz jednej maszyny</a:t>
          </a:r>
          <a:endParaRPr lang="en-US" sz="2000" dirty="0">
            <a:solidFill>
              <a:schemeClr val="bg1"/>
            </a:solidFill>
          </a:endParaRPr>
        </a:p>
      </dgm:t>
    </dgm:pt>
    <dgm:pt modelId="{A40AAC1A-FFBA-4BB3-9BB7-FBC5AB437717}" type="parTrans" cxnId="{BAF07EFA-BBEB-4580-A5BA-6B432863CE74}">
      <dgm:prSet/>
      <dgm:spPr/>
      <dgm:t>
        <a:bodyPr/>
        <a:lstStyle/>
        <a:p>
          <a:endParaRPr lang="en-US"/>
        </a:p>
      </dgm:t>
    </dgm:pt>
    <dgm:pt modelId="{4EBC3F62-BCBF-430A-AC7E-EAF25C815881}" type="sibTrans" cxnId="{BAF07EFA-BBEB-4580-A5BA-6B432863CE74}">
      <dgm:prSet/>
      <dgm:spPr/>
      <dgm:t>
        <a:bodyPr/>
        <a:lstStyle/>
        <a:p>
          <a:endParaRPr lang="en-US"/>
        </a:p>
      </dgm:t>
    </dgm:pt>
    <dgm:pt modelId="{8C228348-1344-44A4-9991-A316EA5F65AD}" type="pres">
      <dgm:prSet presAssocID="{1B37C8DF-74B0-4C78-AD46-3E36AFCA218E}" presName="root" presStyleCnt="0">
        <dgm:presLayoutVars>
          <dgm:dir/>
          <dgm:resizeHandles val="exact"/>
        </dgm:presLayoutVars>
      </dgm:prSet>
      <dgm:spPr/>
    </dgm:pt>
    <dgm:pt modelId="{9ECF1E4B-5234-4D0B-B455-93FFB6D9A820}" type="pres">
      <dgm:prSet presAssocID="{8FE6C44C-4BA6-4B9B-8CEA-DB9939BCA297}" presName="compNode" presStyleCnt="0"/>
      <dgm:spPr/>
    </dgm:pt>
    <dgm:pt modelId="{DA917198-7223-4DC2-9751-E21FBB4E1C44}" type="pres">
      <dgm:prSet presAssocID="{8FE6C44C-4BA6-4B9B-8CEA-DB9939BCA297}" presName="iconBgRect" presStyleLbl="bgShp" presStyleIdx="0" presStyleCnt="2"/>
      <dgm:spPr/>
    </dgm:pt>
    <dgm:pt modelId="{F453175D-B889-422C-99BC-6AA3EB68C2B5}" type="pres">
      <dgm:prSet presAssocID="{8FE6C44C-4BA6-4B9B-8CEA-DB9939BCA2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636D33-1DAD-47B8-9A71-00B2C5F995A0}" type="pres">
      <dgm:prSet presAssocID="{8FE6C44C-4BA6-4B9B-8CEA-DB9939BCA297}" presName="spaceRect" presStyleCnt="0"/>
      <dgm:spPr/>
    </dgm:pt>
    <dgm:pt modelId="{45F2687A-10EB-4022-9591-1BAC23BE007E}" type="pres">
      <dgm:prSet presAssocID="{8FE6C44C-4BA6-4B9B-8CEA-DB9939BCA297}" presName="textRect" presStyleLbl="revTx" presStyleIdx="0" presStyleCnt="2">
        <dgm:presLayoutVars>
          <dgm:chMax val="1"/>
          <dgm:chPref val="1"/>
        </dgm:presLayoutVars>
      </dgm:prSet>
      <dgm:spPr/>
    </dgm:pt>
    <dgm:pt modelId="{B152DDD9-8B69-4C3F-8C74-DB1E9C69CDD7}" type="pres">
      <dgm:prSet presAssocID="{362F717D-77B2-42C0-98D8-2DDA8D81CECE}" presName="sibTrans" presStyleCnt="0"/>
      <dgm:spPr/>
    </dgm:pt>
    <dgm:pt modelId="{E56F2B24-AA7C-46EE-900B-397ABF9B95FD}" type="pres">
      <dgm:prSet presAssocID="{0A05D464-CB56-43D8-A3CB-9E75D9992097}" presName="compNode" presStyleCnt="0"/>
      <dgm:spPr/>
    </dgm:pt>
    <dgm:pt modelId="{17F8C778-22E3-4F7E-84C3-A891CE886F5B}" type="pres">
      <dgm:prSet presAssocID="{0A05D464-CB56-43D8-A3CB-9E75D9992097}" presName="iconBgRect" presStyleLbl="bgShp" presStyleIdx="1" presStyleCnt="2"/>
      <dgm:spPr/>
    </dgm:pt>
    <dgm:pt modelId="{B2595BD3-0010-4C6D-AB1C-C29B937B53E1}" type="pres">
      <dgm:prSet presAssocID="{0A05D464-CB56-43D8-A3CB-9E75D99920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D1BD06F-7B80-4235-8E9B-A28E4CF638D5}" type="pres">
      <dgm:prSet presAssocID="{0A05D464-CB56-43D8-A3CB-9E75D9992097}" presName="spaceRect" presStyleCnt="0"/>
      <dgm:spPr/>
    </dgm:pt>
    <dgm:pt modelId="{57998005-CA7C-4C20-9F42-775CF0951D01}" type="pres">
      <dgm:prSet presAssocID="{0A05D464-CB56-43D8-A3CB-9E75D99920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18642C-D22E-454A-9207-DDF706A69699}" type="presOf" srcId="{8FE6C44C-4BA6-4B9B-8CEA-DB9939BCA297}" destId="{45F2687A-10EB-4022-9591-1BAC23BE007E}" srcOrd="0" destOrd="0" presId="urn:microsoft.com/office/officeart/2018/5/layout/IconCircleLabelList"/>
    <dgm:cxn modelId="{E520CC44-5E25-4EE9-BDF1-BBE506A42B18}" srcId="{1B37C8DF-74B0-4C78-AD46-3E36AFCA218E}" destId="{8FE6C44C-4BA6-4B9B-8CEA-DB9939BCA297}" srcOrd="0" destOrd="0" parTransId="{81FF6ED0-E990-42BA-8129-D0E58555D163}" sibTransId="{362F717D-77B2-42C0-98D8-2DDA8D81CECE}"/>
    <dgm:cxn modelId="{15F2BBA6-7FDD-4325-AC32-69A912AF8AB8}" type="presOf" srcId="{1B37C8DF-74B0-4C78-AD46-3E36AFCA218E}" destId="{8C228348-1344-44A4-9991-A316EA5F65AD}" srcOrd="0" destOrd="0" presId="urn:microsoft.com/office/officeart/2018/5/layout/IconCircleLabelList"/>
    <dgm:cxn modelId="{22D971B1-004B-4DB8-B27C-19F8DC65B851}" type="presOf" srcId="{0A05D464-CB56-43D8-A3CB-9E75D9992097}" destId="{57998005-CA7C-4C20-9F42-775CF0951D01}" srcOrd="0" destOrd="0" presId="urn:microsoft.com/office/officeart/2018/5/layout/IconCircleLabelList"/>
    <dgm:cxn modelId="{BAF07EFA-BBEB-4580-A5BA-6B432863CE74}" srcId="{1B37C8DF-74B0-4C78-AD46-3E36AFCA218E}" destId="{0A05D464-CB56-43D8-A3CB-9E75D9992097}" srcOrd="1" destOrd="0" parTransId="{A40AAC1A-FFBA-4BB3-9BB7-FBC5AB437717}" sibTransId="{4EBC3F62-BCBF-430A-AC7E-EAF25C815881}"/>
    <dgm:cxn modelId="{146A8A09-B5B3-4F2E-B911-FA27FFFE75CA}" type="presParOf" srcId="{8C228348-1344-44A4-9991-A316EA5F65AD}" destId="{9ECF1E4B-5234-4D0B-B455-93FFB6D9A820}" srcOrd="0" destOrd="0" presId="urn:microsoft.com/office/officeart/2018/5/layout/IconCircleLabelList"/>
    <dgm:cxn modelId="{39E630A0-9053-4A50-8CC0-B0E466026795}" type="presParOf" srcId="{9ECF1E4B-5234-4D0B-B455-93FFB6D9A820}" destId="{DA917198-7223-4DC2-9751-E21FBB4E1C44}" srcOrd="0" destOrd="0" presId="urn:microsoft.com/office/officeart/2018/5/layout/IconCircleLabelList"/>
    <dgm:cxn modelId="{29F8A2D5-306D-4306-9BF7-F8294352DAA1}" type="presParOf" srcId="{9ECF1E4B-5234-4D0B-B455-93FFB6D9A820}" destId="{F453175D-B889-422C-99BC-6AA3EB68C2B5}" srcOrd="1" destOrd="0" presId="urn:microsoft.com/office/officeart/2018/5/layout/IconCircleLabelList"/>
    <dgm:cxn modelId="{1FC14F42-F160-4B99-B552-89B8DB4A0E61}" type="presParOf" srcId="{9ECF1E4B-5234-4D0B-B455-93FFB6D9A820}" destId="{B8636D33-1DAD-47B8-9A71-00B2C5F995A0}" srcOrd="2" destOrd="0" presId="urn:microsoft.com/office/officeart/2018/5/layout/IconCircleLabelList"/>
    <dgm:cxn modelId="{0E4C2943-E032-4C9F-97C6-53A5C307120E}" type="presParOf" srcId="{9ECF1E4B-5234-4D0B-B455-93FFB6D9A820}" destId="{45F2687A-10EB-4022-9591-1BAC23BE007E}" srcOrd="3" destOrd="0" presId="urn:microsoft.com/office/officeart/2018/5/layout/IconCircleLabelList"/>
    <dgm:cxn modelId="{C813EC0D-48DD-470A-B3BB-987402948C94}" type="presParOf" srcId="{8C228348-1344-44A4-9991-A316EA5F65AD}" destId="{B152DDD9-8B69-4C3F-8C74-DB1E9C69CDD7}" srcOrd="1" destOrd="0" presId="urn:microsoft.com/office/officeart/2018/5/layout/IconCircleLabelList"/>
    <dgm:cxn modelId="{7607D15B-AF36-49F9-B510-A1FC95CC3BA6}" type="presParOf" srcId="{8C228348-1344-44A4-9991-A316EA5F65AD}" destId="{E56F2B24-AA7C-46EE-900B-397ABF9B95FD}" srcOrd="2" destOrd="0" presId="urn:microsoft.com/office/officeart/2018/5/layout/IconCircleLabelList"/>
    <dgm:cxn modelId="{7BBA2036-C0B3-401D-8803-B0DF831FAFEF}" type="presParOf" srcId="{E56F2B24-AA7C-46EE-900B-397ABF9B95FD}" destId="{17F8C778-22E3-4F7E-84C3-A891CE886F5B}" srcOrd="0" destOrd="0" presId="urn:microsoft.com/office/officeart/2018/5/layout/IconCircleLabelList"/>
    <dgm:cxn modelId="{1A229EA1-618F-49C4-9862-3B745CB6ABBC}" type="presParOf" srcId="{E56F2B24-AA7C-46EE-900B-397ABF9B95FD}" destId="{B2595BD3-0010-4C6D-AB1C-C29B937B53E1}" srcOrd="1" destOrd="0" presId="urn:microsoft.com/office/officeart/2018/5/layout/IconCircleLabelList"/>
    <dgm:cxn modelId="{B1C01A27-8507-45C5-8AA1-09952CBED621}" type="presParOf" srcId="{E56F2B24-AA7C-46EE-900B-397ABF9B95FD}" destId="{2D1BD06F-7B80-4235-8E9B-A28E4CF638D5}" srcOrd="2" destOrd="0" presId="urn:microsoft.com/office/officeart/2018/5/layout/IconCircleLabelList"/>
    <dgm:cxn modelId="{F2ACAE77-104B-47B3-9493-83C8B684F16E}" type="presParOf" srcId="{E56F2B24-AA7C-46EE-900B-397ABF9B95FD}" destId="{57998005-CA7C-4C20-9F42-775CF0951D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E015E-0886-49C1-A32F-288EDCBC768C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F5AB1-4682-497B-A9A0-A38082A08366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6D22B-DE91-49CF-8873-C76B9F1D4977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Heurystyka podejmowania decyzji w pewnych zadaniach sztucznej inteligencji, używana zwłaszcza do wyboru ruchów w grach</a:t>
          </a:r>
          <a:endParaRPr lang="en-US" sz="2000" kern="1200"/>
        </a:p>
      </dsp:txBody>
      <dsp:txXfrm>
        <a:off x="1840447" y="680"/>
        <a:ext cx="4420652" cy="1593460"/>
      </dsp:txXfrm>
    </dsp:sp>
    <dsp:sp modelId="{E1388BBD-C8D6-4ECA-B862-15AA5E4A4472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1C25C-7C4D-4D9D-9662-B2D4692251EC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0EA34-AA24-4167-9BC9-D9FCFF9CDFF4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Analiza najbardziej obiecujących ruchów</a:t>
          </a:r>
          <a:endParaRPr lang="en-US" sz="2000" kern="1200"/>
        </a:p>
      </dsp:txBody>
      <dsp:txXfrm>
        <a:off x="1840447" y="1992507"/>
        <a:ext cx="4420652" cy="1593460"/>
      </dsp:txXfrm>
    </dsp:sp>
    <dsp:sp modelId="{4213FB42-4711-439A-A0B5-4352E52CF314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8E8A0-38F2-4E79-8019-B07E1EA237D1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AB0AB-ED42-423B-96E0-6561D0F2AD5D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Rozrost drzewa wariantów oparty na </a:t>
          </a:r>
          <a:r>
            <a:rPr lang="pl-PL" sz="2000" b="1" u="sng" kern="1200"/>
            <a:t>losowym</a:t>
          </a:r>
          <a:r>
            <a:rPr lang="pl-PL" sz="2000" b="1" kern="1200"/>
            <a:t> </a:t>
          </a:r>
          <a:r>
            <a:rPr lang="pl-PL" sz="2000" kern="1200"/>
            <a:t>próbkowaniu przestrzeni przeszukiwań</a:t>
          </a:r>
          <a:endParaRPr lang="en-US" sz="2000" kern="1200"/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955FA-00A8-4C5E-96E5-3DDDC75CB821}">
      <dsp:nvSpPr>
        <dsp:cNvPr id="0" name=""/>
        <dsp:cNvSpPr/>
      </dsp:nvSpPr>
      <dsp:spPr>
        <a:xfrm>
          <a:off x="0" y="657"/>
          <a:ext cx="5955658" cy="153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A9146-CA41-4CBA-89F2-587CF1748C69}">
      <dsp:nvSpPr>
        <dsp:cNvPr id="0" name=""/>
        <dsp:cNvSpPr/>
      </dsp:nvSpPr>
      <dsp:spPr>
        <a:xfrm>
          <a:off x="465334" y="346774"/>
          <a:ext cx="846063" cy="8460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21B97-FFB3-45DA-A376-442D4016502F}">
      <dsp:nvSpPr>
        <dsp:cNvPr id="0" name=""/>
        <dsp:cNvSpPr/>
      </dsp:nvSpPr>
      <dsp:spPr>
        <a:xfrm>
          <a:off x="1776732" y="657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Aplikacja, poza CPU i pamięcią RAM, korzysta z procesora graficznego.</a:t>
          </a:r>
          <a:endParaRPr lang="en-US" sz="2000" kern="1200" dirty="0"/>
        </a:p>
      </dsp:txBody>
      <dsp:txXfrm>
        <a:off x="1776732" y="657"/>
        <a:ext cx="4178925" cy="1538296"/>
      </dsp:txXfrm>
    </dsp:sp>
    <dsp:sp modelId="{92C5A94C-8FB0-4A42-9290-7673F1A12A6A}">
      <dsp:nvSpPr>
        <dsp:cNvPr id="0" name=""/>
        <dsp:cNvSpPr/>
      </dsp:nvSpPr>
      <dsp:spPr>
        <a:xfrm>
          <a:off x="0" y="1923528"/>
          <a:ext cx="5955658" cy="1538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24530-0FB3-4248-BC08-E20DAA869C6A}">
      <dsp:nvSpPr>
        <dsp:cNvPr id="0" name=""/>
        <dsp:cNvSpPr/>
      </dsp:nvSpPr>
      <dsp:spPr>
        <a:xfrm>
          <a:off x="465334" y="2269645"/>
          <a:ext cx="846063" cy="846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5F4F3-31CE-4911-B7AE-976768BB9B90}">
      <dsp:nvSpPr>
        <dsp:cNvPr id="0" name=""/>
        <dsp:cNvSpPr/>
      </dsp:nvSpPr>
      <dsp:spPr>
        <a:xfrm>
          <a:off x="1776732" y="1923528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Rysowanie wierzchołków grafu ma w założeniu zajmować maksymalnie kilka sekund dla wartości rzędu 500 000.</a:t>
          </a:r>
          <a:endParaRPr lang="en-US" sz="2000" kern="1200" dirty="0"/>
        </a:p>
      </dsp:txBody>
      <dsp:txXfrm>
        <a:off x="1776732" y="1923528"/>
        <a:ext cx="4178925" cy="1538296"/>
      </dsp:txXfrm>
    </dsp:sp>
    <dsp:sp modelId="{8435FB27-CD7E-4D57-9677-0B9EDEE819CC}">
      <dsp:nvSpPr>
        <dsp:cNvPr id="0" name=""/>
        <dsp:cNvSpPr/>
      </dsp:nvSpPr>
      <dsp:spPr>
        <a:xfrm>
          <a:off x="0" y="3846399"/>
          <a:ext cx="5955658" cy="1538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7B036-A1B8-477D-BFD6-A3BEC62C4D1F}">
      <dsp:nvSpPr>
        <dsp:cNvPr id="0" name=""/>
        <dsp:cNvSpPr/>
      </dsp:nvSpPr>
      <dsp:spPr>
        <a:xfrm>
          <a:off x="465334" y="4192516"/>
          <a:ext cx="846063" cy="846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36EA0-C837-41C2-81C9-EBF304EFFE5F}">
      <dsp:nvSpPr>
        <dsp:cNvPr id="0" name=""/>
        <dsp:cNvSpPr/>
      </dsp:nvSpPr>
      <dsp:spPr>
        <a:xfrm>
          <a:off x="1776732" y="3846399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Dla mniejszych wartości proces ma trwać poniżej sekundy.</a:t>
          </a:r>
          <a:endParaRPr lang="en-US" sz="2000" kern="1200"/>
        </a:p>
      </dsp:txBody>
      <dsp:txXfrm>
        <a:off x="1776732" y="3846399"/>
        <a:ext cx="4178925" cy="1538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17198-7223-4DC2-9751-E21FBB4E1C44}">
      <dsp:nvSpPr>
        <dsp:cNvPr id="0" name=""/>
        <dsp:cNvSpPr/>
      </dsp:nvSpPr>
      <dsp:spPr>
        <a:xfrm>
          <a:off x="568079" y="803731"/>
          <a:ext cx="1647000" cy="164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3175D-B889-422C-99BC-6AA3EB68C2B5}">
      <dsp:nvSpPr>
        <dsp:cNvPr id="0" name=""/>
        <dsp:cNvSpPr/>
      </dsp:nvSpPr>
      <dsp:spPr>
        <a:xfrm>
          <a:off x="919079" y="1154731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2687A-10EB-4022-9591-1BAC23BE007E}">
      <dsp:nvSpPr>
        <dsp:cNvPr id="0" name=""/>
        <dsp:cNvSpPr/>
      </dsp:nvSpPr>
      <dsp:spPr>
        <a:xfrm>
          <a:off x="41579" y="2963731"/>
          <a:ext cx="2700000" cy="16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000" kern="1200" dirty="0">
              <a:solidFill>
                <a:schemeClr val="bg1"/>
              </a:solidFill>
            </a:rPr>
            <a:t>Aplikacja będzie przeznaczona dla komputerów z systemami operacyjnymi Windows i Linux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1579" y="2963731"/>
        <a:ext cx="2700000" cy="1617890"/>
      </dsp:txXfrm>
    </dsp:sp>
    <dsp:sp modelId="{17F8C778-22E3-4F7E-84C3-A891CE886F5B}">
      <dsp:nvSpPr>
        <dsp:cNvPr id="0" name=""/>
        <dsp:cNvSpPr/>
      </dsp:nvSpPr>
      <dsp:spPr>
        <a:xfrm>
          <a:off x="3740579" y="803731"/>
          <a:ext cx="1647000" cy="164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95BD3-0010-4C6D-AB1C-C29B937B53E1}">
      <dsp:nvSpPr>
        <dsp:cNvPr id="0" name=""/>
        <dsp:cNvSpPr/>
      </dsp:nvSpPr>
      <dsp:spPr>
        <a:xfrm>
          <a:off x="4091579" y="1154731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8005-CA7C-4C20-9F42-775CF0951D01}">
      <dsp:nvSpPr>
        <dsp:cNvPr id="0" name=""/>
        <dsp:cNvSpPr/>
      </dsp:nvSpPr>
      <dsp:spPr>
        <a:xfrm>
          <a:off x="3214079" y="2963731"/>
          <a:ext cx="2700000" cy="16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000" kern="1200" dirty="0">
              <a:solidFill>
                <a:schemeClr val="bg1"/>
              </a:solidFill>
            </a:rPr>
            <a:t>Wszystkie obliczenia i wizualizacje będą przeprowadzone wewnątrz jednej maszyny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214079" y="2963731"/>
        <a:ext cx="2700000" cy="1617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8DFA0-A708-4187-90DA-E47D5F053D0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037-7095-43F4-B3A1-A3FA3BD841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Wierzchołek – pewien stan rozgrywki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Powszechnie stosowany algorytm w sztucznej inteligencji</a:t>
            </a:r>
          </a:p>
          <a:p>
            <a:r>
              <a:rPr lang="pl-PL" dirty="0"/>
              <a:t>Sztandarowy przykład: </a:t>
            </a:r>
            <a:r>
              <a:rPr lang="pl-PL" dirty="0" err="1"/>
              <a:t>AlphaGo</a:t>
            </a:r>
            <a:r>
              <a:rPr lang="pl-PL" dirty="0"/>
              <a:t> (Google </a:t>
            </a:r>
            <a:r>
              <a:rPr lang="pl-PL" dirty="0" err="1"/>
              <a:t>DeepMind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4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352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683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094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5026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741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866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Na </a:t>
            </a:r>
            <a:r>
              <a:rPr lang="pl-PL" dirty="0" err="1"/>
              <a:t>macu</a:t>
            </a:r>
            <a:r>
              <a:rPr lang="pl-PL" dirty="0"/>
              <a:t> też pewnie zadziała, ale nie jest naszym priorytetem to testować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730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1. nasza druga zaimplementowana gra nie spełniała tego założenia, ale poradziliśmy sobie w inny sposób, o czym później</a:t>
            </a:r>
          </a:p>
          <a:p>
            <a:r>
              <a:rPr lang="pl-PL" dirty="0"/>
              <a:t>AD 2. rozgrywka jest deterministyczna</a:t>
            </a:r>
          </a:p>
          <a:p>
            <a:r>
              <a:rPr lang="pl-PL" dirty="0"/>
              <a:t>AD 2. można stosować MCTS do gier niedeterministycznych - takich jak poker, ale my nie będziemy się takimi zajmować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1623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Faza wyboru - wybranie najbardziej obiecującego wierzchołka do rozrostu drzewa. O tym, w jaki sposób to robimy, za chwilę.</a:t>
            </a:r>
          </a:p>
          <a:p>
            <a:pPr marL="228600" indent="-228600">
              <a:buAutoNum type="arabicPeriod"/>
            </a:pPr>
            <a:r>
              <a:rPr lang="pl-PL" dirty="0"/>
              <a:t> Faza rozrostu  utworzenie wierzchołków potomnych dla najbardziej obiecującego wierzchołka. Tworzone wierzchołki odpowiadają stanom możliwym do uzyskania poprzez wykonanie jednego ruchu ze stanu wierzchołka obiecującego.</a:t>
            </a:r>
          </a:p>
          <a:p>
            <a:pPr marL="228600" indent="-228600">
              <a:buAutoNum type="arabicPeriod"/>
            </a:pPr>
            <a:r>
              <a:rPr lang="pl-PL" dirty="0"/>
              <a:t>Faza symulacji - rozegranie losowej rozgrywki ze stanu jednego z utworzonych wierzchołków utworzonych w poprzedniej fazie. </a:t>
            </a:r>
          </a:p>
          <a:p>
            <a:pPr marL="228600" indent="-228600">
              <a:buAutoNum type="arabicPeriod"/>
            </a:pPr>
            <a:r>
              <a:rPr lang="pl-PL" dirty="0"/>
              <a:t>Faza propagacji wstecznej - aktualizacja informacji wierzchołków na ścieżce od wierzchołka, z którego rozpoczęto symulację, do korzenia drzewa.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120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04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640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wprowadzili L.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Kocsis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Cs.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Szepesvári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opierając się na wzorze UCB1, wyprowadzonym w pracy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Auera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Cesa-Bianchiego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Fischera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459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 eksploracji zwykle równy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(2), ale najczęściej dobierany empirycznie</a:t>
            </a:r>
          </a:p>
          <a:p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suma wszystkich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Pierwszy składnik powyższego wzoru odpowiada za eksploatację; przyjmuje on wysokie wartości dla ruchów o wysokiej średniej wygranej. Drugi składnik odpowiada za eksplorację; przyjmuje on wysokie wartości dla ruchów, dla których wykonano niewiele symulacji.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Większość współczesnych implementacji metody MCTS opiera się na jakimś wariancie metody UCT.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097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w stabilnej wersji 3.7.</a:t>
            </a:r>
          </a:p>
          <a:p>
            <a:r>
              <a:rPr lang="pl-PL" dirty="0"/>
              <a:t>(historycznie) Do gier </a:t>
            </a:r>
            <a:r>
              <a:rPr lang="pl-PL" dirty="0" err="1"/>
              <a:t>PyGame</a:t>
            </a:r>
            <a:r>
              <a:rPr lang="pl-PL" dirty="0"/>
              <a:t> (w wersji stabilnej 1.9.6).</a:t>
            </a:r>
          </a:p>
          <a:p>
            <a:r>
              <a:rPr lang="pl-PL" dirty="0" err="1"/>
              <a:t>PyQT</a:t>
            </a:r>
            <a:r>
              <a:rPr lang="pl-PL" dirty="0"/>
              <a:t> - …</a:t>
            </a:r>
          </a:p>
          <a:p>
            <a:r>
              <a:rPr lang="pl-PL" dirty="0"/>
              <a:t>Wizualizacja - </a:t>
            </a:r>
            <a:r>
              <a:rPr lang="pl-PL" dirty="0" err="1"/>
              <a:t>VisPy</a:t>
            </a:r>
            <a:r>
              <a:rPr lang="pl-PL" dirty="0"/>
              <a:t> (</a:t>
            </a:r>
            <a:r>
              <a:rPr lang="pl-PL" dirty="0" err="1"/>
              <a:t>OpenGL</a:t>
            </a:r>
            <a:r>
              <a:rPr lang="pl-PL" dirty="0"/>
              <a:t>). Nakładka na </a:t>
            </a:r>
            <a:r>
              <a:rPr lang="pl-PL" dirty="0" err="1"/>
              <a:t>Pythona</a:t>
            </a:r>
            <a:r>
              <a:rPr lang="pl-PL" dirty="0"/>
              <a:t> – kod C++. </a:t>
            </a:r>
            <a:r>
              <a:rPr lang="pl-PL" dirty="0" err="1"/>
              <a:t>Wresja</a:t>
            </a:r>
            <a:r>
              <a:rPr lang="pl-PL" dirty="0"/>
              <a:t> 0.6.2. – stabilna (poprawić jeśli trzeba)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556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245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Działa w jednym oknie z grą dzięki zastosowaniu </a:t>
            </a:r>
            <a:r>
              <a:rPr lang="pl-PL" sz="1200" dirty="0" err="1"/>
              <a:t>Qt</a:t>
            </a: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167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Konkluzja: trudne</a:t>
            </a:r>
          </a:p>
          <a:p>
            <a:r>
              <a:rPr lang="pl-PL" dirty="0"/>
              <a:t>Źródła: Koln University, </a:t>
            </a: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/>
              <a:t>Buchheim</a:t>
            </a:r>
            <a:r>
              <a:rPr lang="pl-PL" dirty="0"/>
              <a:t>, Michael </a:t>
            </a:r>
            <a:r>
              <a:rPr lang="pl-PL" dirty="0" err="1"/>
              <a:t>Junger</a:t>
            </a:r>
            <a:r>
              <a:rPr lang="pl-PL" dirty="0"/>
              <a:t>, Sebastian </a:t>
            </a:r>
            <a:r>
              <a:rPr lang="pl-PL" dirty="0" err="1"/>
              <a:t>Leipert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586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Konkluzja: trudne</a:t>
            </a:r>
          </a:p>
          <a:p>
            <a:r>
              <a:rPr lang="pl-PL" dirty="0"/>
              <a:t>Źródła: Koln University, </a:t>
            </a: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/>
              <a:t>Buchheim</a:t>
            </a:r>
            <a:r>
              <a:rPr lang="pl-PL" dirty="0"/>
              <a:t>, Michael </a:t>
            </a:r>
            <a:r>
              <a:rPr lang="pl-PL" dirty="0" err="1"/>
              <a:t>Junger</a:t>
            </a:r>
            <a:r>
              <a:rPr lang="pl-PL" dirty="0"/>
              <a:t>, Sebastian </a:t>
            </a:r>
            <a:r>
              <a:rPr lang="pl-PL" dirty="0" err="1"/>
              <a:t>Leipert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489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Każdy chyba zna zasady i nie trzeba przedstawiać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Dlaczego? Spróbowanie czegoś ambitniejszego</a:t>
            </a:r>
          </a:p>
          <a:p>
            <a:r>
              <a:rPr lang="pl-PL" dirty="0"/>
              <a:t>Niełatwe: takie algorytmy powstawały latami z udziałem ekspertów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201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bicie w przelocie tylko raz jest szansa po postawieniu, roszada nie może być spod szacha i gdy figura jakaś przecina pola przejścia</a:t>
            </a:r>
          </a:p>
          <a:p>
            <a:r>
              <a:rPr lang="pl-PL" dirty="0"/>
              <a:t>AD 2: 50 ruchów niepostępowych (ruch </a:t>
            </a:r>
            <a:r>
              <a:rPr lang="pl-PL" dirty="0" err="1"/>
              <a:t>piona</a:t>
            </a:r>
            <a:r>
              <a:rPr lang="pl-PL" dirty="0"/>
              <a:t>, zbicie, roszada)</a:t>
            </a:r>
          </a:p>
          <a:p>
            <a:r>
              <a:rPr lang="pl-PL" dirty="0"/>
              <a:t>AD 3: sytuacje gdzie nie ma już szans na mata  (można to nazwać ucięciem)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króle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vs król + goniec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vs król vs koń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+ goniec vs król + goniec (gońce jednopolowe)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05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03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787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473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9156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9966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834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1854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8572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2626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5700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5555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05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7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4392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159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49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800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4157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o czym na kolejnym slajdzie</a:t>
            </a:r>
          </a:p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893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Opowiedzieć zwięźle</a:t>
            </a:r>
          </a:p>
          <a:p>
            <a:endParaRPr lang="pl-PL" dirty="0"/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RUCHY KAMIENI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Ruch polega na wyjęciu wszystkich kamieni z któregokolwiek z 6 własnych pól i „rozsianiu” po jednym do kolejnych pól (nie omijając własnego domu i pól należących do drugiego gracza) w kierunku odwrotnym do wskazówek zegara (jak na obrazku). Przy pełnym okrążeniu planszy kamienie omijają pole startowe. Jeżeli ostatni kamień wyląduje we własnym domu gracz wykonuje następny ruch. Jeśli nie – kolejkę przejmuje drugi gracz.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KONIEC GRY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 kończy się kiedy wszystkie pola jednego z graczy są puste. W takiej sytuacji pozostałe kamienie lądują w domu drugiego gracza.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Wygrywa ten, kto zdobędzie większą ilość kamieni.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828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Rozgrywka jest prowadzona naprzemiennie przez dwóch graczy.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solucja: traktujemy jako jeden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1813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Tutaj uruchamiamy program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58987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13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285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23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878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56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1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080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888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64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5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6277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202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03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0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22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563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706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19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54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891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68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B145-9795-4C17-94CE-20DE88E02DBF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42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5100" dirty="0"/>
              <a:t>Wizualizacja algorytmu UCT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9CBAB61-C416-42C4-A592-7D8B52E43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Patryk Fijałkowski</a:t>
            </a:r>
          </a:p>
          <a:p>
            <a:r>
              <a:rPr lang="pl-PL" dirty="0"/>
              <a:t>Grzegorz Kacprowicz</a:t>
            </a:r>
          </a:p>
        </p:txBody>
      </p:sp>
    </p:spTree>
    <p:extLst>
      <p:ext uri="{BB962C8B-B14F-4D97-AF65-F5344CB8AC3E}">
        <p14:creationId xmlns:p14="http://schemas.microsoft.com/office/powerpoint/2010/main" val="11474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</p:txBody>
      </p:sp>
    </p:spTree>
    <p:extLst>
      <p:ext uri="{BB962C8B-B14F-4D97-AF65-F5344CB8AC3E}">
        <p14:creationId xmlns:p14="http://schemas.microsoft.com/office/powerpoint/2010/main" val="30065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</p:txBody>
      </p:sp>
    </p:spTree>
    <p:extLst>
      <p:ext uri="{BB962C8B-B14F-4D97-AF65-F5344CB8AC3E}">
        <p14:creationId xmlns:p14="http://schemas.microsoft.com/office/powerpoint/2010/main" val="17962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</p:txBody>
      </p:sp>
    </p:spTree>
    <p:extLst>
      <p:ext uri="{BB962C8B-B14F-4D97-AF65-F5344CB8AC3E}">
        <p14:creationId xmlns:p14="http://schemas.microsoft.com/office/powerpoint/2010/main" val="33910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Opcja zapisania drzewa</a:t>
            </a:r>
          </a:p>
        </p:txBody>
      </p:sp>
    </p:spTree>
    <p:extLst>
      <p:ext uri="{BB962C8B-B14F-4D97-AF65-F5344CB8AC3E}">
        <p14:creationId xmlns:p14="http://schemas.microsoft.com/office/powerpoint/2010/main" val="33962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Opcja zapisania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porównania nowo wygenerowanych drzew z poprzednimi</a:t>
            </a:r>
          </a:p>
        </p:txBody>
      </p:sp>
    </p:spTree>
    <p:extLst>
      <p:ext uri="{BB962C8B-B14F-4D97-AF65-F5344CB8AC3E}">
        <p14:creationId xmlns:p14="http://schemas.microsoft.com/office/powerpoint/2010/main" val="33811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niefunkcjonalne - używalność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6045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Aplikacja będzie działać w kilku oknach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- Przejrzysty interfejs dla użytkownika</a:t>
            </a:r>
          </a:p>
          <a:p>
            <a:pPr marL="0" indent="0">
              <a:buNone/>
            </a:pPr>
            <a:r>
              <a:rPr lang="pl-PL" dirty="0"/>
              <a:t>- Do programu będzie dołączony </a:t>
            </a:r>
            <a:r>
              <a:rPr lang="pl-PL" dirty="0" err="1"/>
              <a:t>user</a:t>
            </a:r>
            <a:r>
              <a:rPr lang="pl-PL" dirty="0"/>
              <a:t> manual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EB7AEB9-13E2-42AB-B487-8BE5646D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33" y="2163776"/>
            <a:ext cx="4410891" cy="45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Wymagania niefunkcjonalne - niezawodność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6045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Działanie na komputerze lokalnym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Dostępność: cały czas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Błędy obsłużone wewnątrz aplikacji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D39BE46-650F-4764-BF23-3C989979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94" y="2690037"/>
            <a:ext cx="4784534" cy="2770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04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3700"/>
              <a:t>Wymagania niefunkcjonalne - wydajność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E6B7906-67CC-4AC8-8B2F-4E4626570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391658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294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3700"/>
              <a:t>Wymagania niefunkcjonalne - wsparcie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D7BF614-5152-433F-8D6F-06529ADE9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3759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015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- założenia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804706"/>
            <a:ext cx="10441334" cy="359931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Rozgrywka jest prowadzona naprzemiennie przez dwóch graczy.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Każdy ruch ma jednoznaczny wpływ na dalszą rozgrywkę.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Każdy z graczy ma dostęp do pełnej informacji o aktualnym stanie gry.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68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/>
              <a:t>Monte Carlo Tree Search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E40FD243-313B-4180-92B6-0E3819FD1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2760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28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– cztery fazy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40FCF9-A35F-45CD-ABAF-F7F4C229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5" y="2613395"/>
            <a:ext cx="11334307" cy="378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Usprawnienie MCTS</a:t>
            </a:r>
          </a:p>
        </p:txBody>
      </p:sp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1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Usprawnienie MCTS</a:t>
            </a:r>
          </a:p>
          <a:p>
            <a:pPr marL="0" indent="0">
              <a:buNone/>
            </a:pPr>
            <a:r>
              <a:rPr lang="pl-PL" dirty="0"/>
              <a:t>Cel: zrównoważenie komponentów </a:t>
            </a:r>
            <a:r>
              <a:rPr lang="pl-PL" b="1" u="sng" dirty="0"/>
              <a:t>eksploatacji</a:t>
            </a:r>
            <a:r>
              <a:rPr lang="pl-PL" dirty="0"/>
              <a:t> i </a:t>
            </a:r>
            <a:r>
              <a:rPr lang="pl-PL" b="1" u="sng" dirty="0"/>
              <a:t>eksploracji</a:t>
            </a:r>
          </a:p>
        </p:txBody>
      </p:sp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2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Usprawnienie MCTS</a:t>
            </a:r>
          </a:p>
          <a:p>
            <a:pPr marL="0" indent="0">
              <a:buNone/>
            </a:pPr>
            <a:r>
              <a:rPr lang="pl-PL" dirty="0"/>
              <a:t>Cel: zrównoważenie komponentów </a:t>
            </a:r>
            <a:r>
              <a:rPr lang="pl-PL" b="1" u="sng" dirty="0"/>
              <a:t>eksploatacji</a:t>
            </a:r>
            <a:r>
              <a:rPr lang="pl-PL" dirty="0"/>
              <a:t> i </a:t>
            </a:r>
            <a:r>
              <a:rPr lang="pl-PL" b="1" u="sng" dirty="0"/>
              <a:t>eksploracji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/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sz="2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/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wygranych w danym węźle po i-tym ruchu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symulacji w danym węźle po i-tym ruchu</a:t>
                </a:r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l-PL" dirty="0"/>
                  <a:t> – parametr eksploracji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- łączna liczba symulacji</a:t>
                </a:r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blipFill>
                <a:blip r:embed="rId4"/>
                <a:stretch>
                  <a:fillRect t="-3046" b="-659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9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2F74CD13-E6E2-4BA1-A746-26D1A485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346EC20-981A-4C3D-BE3E-545E9E7AA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679C49F-A469-46CB-BDFA-0DD516D5A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EF22102-83EB-49F5-99EC-1534C57E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C250B3-686F-4E97-8FFD-8AE8ECD5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42E396-F955-4F53-80B2-FF908491C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88" name="Rectangle 87">
              <a:extLst>
                <a:ext uri="{FF2B5EF4-FFF2-40B4-BE49-F238E27FC236}">
                  <a16:creationId xmlns:a16="http://schemas.microsoft.com/office/drawing/2014/main" id="{98660BC7-84CF-4366-8AE1-CA4B95B63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E2949B7-65E9-4707-AEA1-02995F1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612490C-320F-455C-9DFD-2C5F49D1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9410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Użyte technologie</a:t>
            </a:r>
          </a:p>
        </p:txBody>
      </p:sp>
      <p:pic>
        <p:nvPicPr>
          <p:cNvPr id="3078" name="Picture 6" descr="Znalezione obrazy dla zapytania pyqt">
            <a:extLst>
              <a:ext uri="{FF2B5EF4-FFF2-40B4-BE49-F238E27FC236}">
                <a16:creationId xmlns:a16="http://schemas.microsoft.com/office/drawing/2014/main" id="{FB145D14-3AD3-4524-9AB7-2DB62BB3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4055" y="856687"/>
            <a:ext cx="1545551" cy="160994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nalezione obrazy dla zapytania python">
            <a:extLst>
              <a:ext uri="{FF2B5EF4-FFF2-40B4-BE49-F238E27FC236}">
                <a16:creationId xmlns:a16="http://schemas.microsoft.com/office/drawing/2014/main" id="{9B31740D-251C-4A6C-A21C-D41C6B8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641" y="338992"/>
            <a:ext cx="2958981" cy="29589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4042" y="2590232"/>
            <a:ext cx="2560320" cy="11172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Znalezione obrazy dla zapytania pygame">
            <a:extLst>
              <a:ext uri="{FF2B5EF4-FFF2-40B4-BE49-F238E27FC236}">
                <a16:creationId xmlns:a16="http://schemas.microsoft.com/office/drawing/2014/main" id="{973734FF-DED4-4D71-8569-6791614D3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7384" y="2963646"/>
            <a:ext cx="2560320" cy="101132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39E2C89-5187-4320-B1A5-215C04169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4E171C8-1D58-447C-8CEC-BFF90B3A5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8968085" cy="27594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E38096-6C03-4FF0-923F-13504759F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93754"/>
            <a:ext cx="3080285" cy="27594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CSV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CSV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z grafiką rastrową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Wizualizacja</a:t>
            </a:r>
          </a:p>
        </p:txBody>
      </p:sp>
    </p:spTree>
    <p:extLst>
      <p:ext uri="{BB962C8B-B14F-4D97-AF65-F5344CB8AC3E}">
        <p14:creationId xmlns:p14="http://schemas.microsoft.com/office/powerpoint/2010/main" val="4827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l-PL"/>
              <a:t>Wizualizacja</a:t>
            </a:r>
            <a:endParaRPr lang="pl-PL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9" name="Symbol zastępczy zawartości 2">
            <a:extLst>
              <a:ext uri="{FF2B5EF4-FFF2-40B4-BE49-F238E27FC236}">
                <a16:creationId xmlns:a16="http://schemas.microsoft.com/office/drawing/2014/main" id="{86EFC957-59DA-44EE-8274-8D5CD66E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Płynne i wygodne przybliżanie/oddalanie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Centrowanie drzewa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Wizualizacja sekwencji drzewa – porównywanie ich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Wczytywanie nowego drzewa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FE40F0-1B45-48A6-9241-174AD1E26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091" y="1128672"/>
            <a:ext cx="3358478" cy="460065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60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9" y="2113872"/>
            <a:ext cx="5561114" cy="47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Założenia: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1. Krawędzie drzewa nie mogą się przecinać</a:t>
            </a:r>
          </a:p>
          <a:p>
            <a:pPr marL="0" indent="0">
              <a:buNone/>
            </a:pPr>
            <a:r>
              <a:rPr lang="pl-PL" sz="2200" dirty="0"/>
              <a:t>2. Wierzchołki ustawione od góry w rzędach, a przynależność do rzędów będzie zależała od odległości wierzchołków od korzenia</a:t>
            </a:r>
          </a:p>
          <a:p>
            <a:pPr marL="0" indent="0">
              <a:buNone/>
            </a:pPr>
            <a:r>
              <a:rPr lang="pl-PL" sz="2200" dirty="0"/>
              <a:t>3. Wierzchołki narysowane możliwie najwęziej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2C8699-27FB-4774-A03F-C6FD5DB1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" r="6952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Wizualizacja – </a:t>
            </a:r>
            <a:r>
              <a:rPr lang="pl-PL" dirty="0" err="1"/>
              <a:t>Walker’s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9" y="2113872"/>
            <a:ext cx="5561114" cy="47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Założenia: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1. Krawędzie drzewa nie mogą się przecinać</a:t>
            </a:r>
          </a:p>
          <a:p>
            <a:pPr marL="0" indent="0">
              <a:buNone/>
            </a:pPr>
            <a:r>
              <a:rPr lang="pl-PL" sz="2200" dirty="0"/>
              <a:t>2. Wierzchołki ustawione od góry w rzędach, a przynależność do rzędów będzie zależała od odległości wierzchołków od korzenia</a:t>
            </a:r>
          </a:p>
          <a:p>
            <a:pPr marL="0" indent="0">
              <a:buNone/>
            </a:pPr>
            <a:r>
              <a:rPr lang="pl-PL" sz="2200" dirty="0"/>
              <a:t>3. Wierzchołki narysowane możliwie najwęziej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Czas rysowania: </a:t>
            </a:r>
            <a:r>
              <a:rPr lang="pl-PL" sz="2200" b="1" dirty="0"/>
              <a:t>O(n) </a:t>
            </a:r>
            <a:r>
              <a:rPr lang="pl-PL" sz="2200" dirty="0"/>
              <a:t>!</a:t>
            </a:r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2C8699-27FB-4774-A03F-C6FD5DB1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" r="6952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Wizualizacja – </a:t>
            </a:r>
            <a:r>
              <a:rPr lang="pl-PL" dirty="0" err="1"/>
              <a:t>Walker’s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Szachy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7C2A217-96C4-47CB-A691-EBB4651B1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140" y="640080"/>
            <a:ext cx="5563894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3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Szachy – mniej znane zasady</a:t>
            </a:r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1. Warunki bicia w przelocie/roszady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Określenie możliwości mata w końcówce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4. Wieczny szach/powtórzony ruch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4F8F676-0DF7-447E-ACE9-7FD1110BB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497" y="609600"/>
            <a:ext cx="560832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6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52199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224177"/>
            <a:ext cx="6521990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Liczenie matów jako wygrana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224177"/>
            <a:ext cx="6521990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Liczenie matów jako wygrana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Ucinanie gry po </a:t>
            </a:r>
            <a:r>
              <a:rPr lang="pl-PL" i="1" dirty="0"/>
              <a:t>x </a:t>
            </a:r>
            <a:r>
              <a:rPr lang="pl-PL" dirty="0"/>
              <a:t>ruchach i ewaluacja wartości figur</a:t>
            </a:r>
            <a:endParaRPr lang="pl-PL" i="1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Sprawdzanie wszystkich możliwych ruchów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5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Sprawdzanie wszystkich możliwych ruchów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Brak zrównoleglenia</a:t>
            </a:r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  <a:p>
            <a:pPr marL="457200" indent="-457200">
              <a:buAutoNum type="arabicPeriod"/>
            </a:pPr>
            <a:r>
              <a:rPr lang="pl-PL" sz="2000" dirty="0"/>
              <a:t>Generowanie drzew dla dwóch przykładowych gier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książki otwarć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71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książki otwarć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Promocja </a:t>
            </a:r>
            <a:r>
              <a:rPr lang="pl-PL" dirty="0" err="1"/>
              <a:t>piona</a:t>
            </a:r>
            <a:r>
              <a:rPr lang="pl-PL" dirty="0"/>
              <a:t> jako 4 ruchy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książki otwarć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Promocja </a:t>
            </a:r>
            <a:r>
              <a:rPr lang="pl-PL" dirty="0" err="1"/>
              <a:t>piona</a:t>
            </a:r>
            <a:r>
              <a:rPr lang="pl-PL" dirty="0"/>
              <a:t> jako 4 ruchy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Nasz algorytm nie będzie grał po mistrzowsku</a:t>
            </a:r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6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8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19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Mancala</a:t>
            </a:r>
          </a:p>
        </p:txBody>
      </p:sp>
      <p:pic>
        <p:nvPicPr>
          <p:cNvPr id="5" name="Obraz 4" descr="Obraz zawierający stół, wewnątrz, siedzi, małe&#10;&#10;Opis wygenerowany automatycznie">
            <a:extLst>
              <a:ext uri="{FF2B5EF4-FFF2-40B4-BE49-F238E27FC236}">
                <a16:creationId xmlns:a16="http://schemas.microsoft.com/office/drawing/2014/main" id="{A2FC852F-5330-469F-ACF4-1096EB113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02" y="640078"/>
            <a:ext cx="7365593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2" name="Rectangle 25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2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8563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550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3164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  <a:p>
            <a:pPr marL="457200" indent="-457200">
              <a:buAutoNum type="arabicPeriod"/>
            </a:pPr>
            <a:r>
              <a:rPr lang="pl-PL" sz="2000" dirty="0"/>
              <a:t>Generowanie drzew dla dwóch przykładowych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Wizualizacja drzew, ich sekwencji i różnic między kolejnymi drzewami w sekwencji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4. Duży potencjał na sukces algorytmu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384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4. Duży potencjał na sukces algorytmu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(5.) Najstarsza gra świata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37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Mancala</a:t>
            </a:r>
            <a:r>
              <a:rPr lang="pl-PL" dirty="0"/>
              <a:t> – zasady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231842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Cel gry: zebranie jak największej ilości kamieni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12 pól, 2 domy, 48 kamieni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Ruch polega na rozsianiu kamieni na kolejne pola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Bicie następuje, gdy nasz kamień wyląduje na naszym pustym polu, zabieramy przeciwległe kamienie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F183AE-7944-44EC-B901-EDDC674E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164" y="3042635"/>
            <a:ext cx="4972050" cy="198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09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Mancala</a:t>
            </a:r>
            <a:r>
              <a:rPr lang="pl-PL" dirty="0"/>
              <a:t> –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3138384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Kilkukrotny ruch – sprzeczny z pierwszą zasadą MCTS?</a:t>
            </a:r>
          </a:p>
        </p:txBody>
      </p:sp>
    </p:spTree>
    <p:extLst>
      <p:ext uri="{BB962C8B-B14F-4D97-AF65-F5344CB8AC3E}">
        <p14:creationId xmlns:p14="http://schemas.microsoft.com/office/powerpoint/2010/main" val="14365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</a:t>
            </a:r>
          </a:p>
        </p:txBody>
      </p:sp>
    </p:spTree>
    <p:extLst>
      <p:ext uri="{BB962C8B-B14F-4D97-AF65-F5344CB8AC3E}">
        <p14:creationId xmlns:p14="http://schemas.microsoft.com/office/powerpoint/2010/main" val="2708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Dalsze plany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505456"/>
            <a:ext cx="961386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Bardziej czytelna wizualizacja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Wyświetlanie sekwencji drzew wraz z różnicami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Lepsza ewaluacja figur na szachownicy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Optymalizacja gier</a:t>
            </a:r>
          </a:p>
        </p:txBody>
      </p:sp>
    </p:spTree>
    <p:extLst>
      <p:ext uri="{BB962C8B-B14F-4D97-AF65-F5344CB8AC3E}">
        <p14:creationId xmlns:p14="http://schemas.microsoft.com/office/powerpoint/2010/main" val="22226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7186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[1] https://pl.wikipedia.org/wiki/Monte-Carlo_Tree_Search</a:t>
            </a:r>
          </a:p>
          <a:p>
            <a:pPr marL="0" indent="0">
              <a:buNone/>
            </a:pPr>
            <a:r>
              <a:rPr lang="pl-PL" dirty="0"/>
              <a:t>[2] https://llimllib.github.io/pymag-trees/</a:t>
            </a:r>
          </a:p>
          <a:p>
            <a:pPr marL="0" indent="0">
              <a:buNone/>
            </a:pPr>
            <a:r>
              <a:rPr lang="pl-PL" dirty="0"/>
              <a:t>[3] http://dirk.jivas.de/papers/buchheim02improving.pdf</a:t>
            </a:r>
          </a:p>
          <a:p>
            <a:pPr marL="0" indent="0">
              <a:buNone/>
            </a:pPr>
            <a:r>
              <a:rPr lang="pl-PL" dirty="0"/>
              <a:t>[4] http://www.mankala.pl/?pl_reguly-gry-mankala-(mancala-kalaha),9</a:t>
            </a:r>
          </a:p>
          <a:p>
            <a:pPr marL="0" indent="0">
              <a:buNone/>
            </a:pPr>
            <a:r>
              <a:rPr lang="pl-PL" dirty="0"/>
              <a:t>[5] https://en.wikipedia.org/wiki/Rules_of_chess</a:t>
            </a:r>
          </a:p>
          <a:p>
            <a:pPr marL="0" indent="0">
              <a:buNone/>
            </a:pPr>
            <a:r>
              <a:rPr lang="pl-PL" dirty="0"/>
              <a:t>[6] https://www.careeranna.com/articles/wp-content/uploads/2018/10/xat-decision.jpg</a:t>
            </a:r>
          </a:p>
          <a:p>
            <a:pPr marL="0" indent="0">
              <a:buNone/>
            </a:pPr>
            <a:r>
              <a:rPr lang="pl-PL" dirty="0"/>
              <a:t>[7] https://www.yubreakit.com/wp-content/uploads/2018/11/cropped-gears-transparent-process-1.png</a:t>
            </a:r>
          </a:p>
          <a:p>
            <a:pPr marL="0" indent="0">
              <a:buNone/>
            </a:pPr>
            <a:r>
              <a:rPr lang="pl-PL" dirty="0"/>
              <a:t>[8] https://miro.medium.com/max/1000/1*zPiik9vlW_G7GU9bTjxhJQ.jpeg</a:t>
            </a:r>
          </a:p>
        </p:txBody>
      </p:sp>
    </p:spTree>
    <p:extLst>
      <p:ext uri="{BB962C8B-B14F-4D97-AF65-F5344CB8AC3E}">
        <p14:creationId xmlns:p14="http://schemas.microsoft.com/office/powerpoint/2010/main" val="4730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6600" dirty="0"/>
              <a:t>KONIEC</a:t>
            </a:r>
            <a:endParaRPr lang="pl-PL" sz="5100" dirty="0"/>
          </a:p>
        </p:txBody>
      </p:sp>
    </p:spTree>
    <p:extLst>
      <p:ext uri="{BB962C8B-B14F-4D97-AF65-F5344CB8AC3E}">
        <p14:creationId xmlns:p14="http://schemas.microsoft.com/office/powerpoint/2010/main" val="4060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02" y="3194806"/>
            <a:ext cx="5507665" cy="356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Produkt, który pozwoliłby zrozumieć klientowi ideę i sposób działania algorytmu UCT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sz="3200" dirty="0"/>
              <a:t>Cel biznesowy – w skrócie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</p:txBody>
      </p:sp>
    </p:spTree>
    <p:extLst>
      <p:ext uri="{BB962C8B-B14F-4D97-AF65-F5344CB8AC3E}">
        <p14:creationId xmlns:p14="http://schemas.microsoft.com/office/powerpoint/2010/main" val="41758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</p:txBody>
      </p:sp>
    </p:spTree>
    <p:extLst>
      <p:ext uri="{BB962C8B-B14F-4D97-AF65-F5344CB8AC3E}">
        <p14:creationId xmlns:p14="http://schemas.microsoft.com/office/powerpoint/2010/main" val="267298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</p:txBody>
      </p:sp>
    </p:spTree>
    <p:extLst>
      <p:ext uri="{BB962C8B-B14F-4D97-AF65-F5344CB8AC3E}">
        <p14:creationId xmlns:p14="http://schemas.microsoft.com/office/powerpoint/2010/main" val="16963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2594</Words>
  <Application>Microsoft Office PowerPoint</Application>
  <PresentationFormat>Panoramiczny</PresentationFormat>
  <Paragraphs>398</Paragraphs>
  <Slides>57</Slides>
  <Notes>49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Trebuchet MS</vt:lpstr>
      <vt:lpstr>Berlin</vt:lpstr>
      <vt:lpstr>Wizualizacja algorytmu UCT</vt:lpstr>
      <vt:lpstr>Monte Carlo Tree Search</vt:lpstr>
      <vt:lpstr>Cele biznesowe</vt:lpstr>
      <vt:lpstr>Cele biznesowe</vt:lpstr>
      <vt:lpstr>Cele biznesowe</vt:lpstr>
      <vt:lpstr>Cel biznesowy – w skrócie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niefunkcjonalne - używalność</vt:lpstr>
      <vt:lpstr>Wymagania niefunkcjonalne - niezawodność</vt:lpstr>
      <vt:lpstr>Wymagania niefunkcjonalne - wydajność</vt:lpstr>
      <vt:lpstr>Wymagania niefunkcjonalne - wsparcie</vt:lpstr>
      <vt:lpstr>Monte Carlo Tree Search - założenia</vt:lpstr>
      <vt:lpstr>Monte Carlo Tree Search – cztery fazy</vt:lpstr>
      <vt:lpstr>UCT – Upper Confidence Bound 1 applied to trees</vt:lpstr>
      <vt:lpstr>UCT – Upper Confidence Bound 1 applied to trees</vt:lpstr>
      <vt:lpstr>UCT – Upper Confidence Bound 1 applied to trees</vt:lpstr>
      <vt:lpstr>Użyte technologie</vt:lpstr>
      <vt:lpstr>Serializacja</vt:lpstr>
      <vt:lpstr>Serializacja</vt:lpstr>
      <vt:lpstr>Serializacja</vt:lpstr>
      <vt:lpstr>Wizualizacja</vt:lpstr>
      <vt:lpstr>Wizualizacja</vt:lpstr>
      <vt:lpstr>Wizualizacja – Walker’s algorithm</vt:lpstr>
      <vt:lpstr>Wizualizacja – Walker’s algorithm</vt:lpstr>
      <vt:lpstr>Szachy</vt:lpstr>
      <vt:lpstr>Szachy – mniej znane zasady</vt:lpstr>
      <vt:lpstr>Szachy – podejścia</vt:lpstr>
      <vt:lpstr>Szachy – podejścia</vt:lpstr>
      <vt:lpstr>Szachy – podejścia</vt:lpstr>
      <vt:lpstr>Szachy – problemy optymalizacyjne</vt:lpstr>
      <vt:lpstr>Szachy – problemy optymalizacyjne</vt:lpstr>
      <vt:lpstr>Szachy – problemy optymalizacyjne</vt:lpstr>
      <vt:lpstr>Szachy – problemy ogólne</vt:lpstr>
      <vt:lpstr>Szachy – problemy ogólne</vt:lpstr>
      <vt:lpstr>Szachy – problemy ogólne</vt:lpstr>
      <vt:lpstr>Szachy – problemy ogólne</vt:lpstr>
      <vt:lpstr>Szachy – problemy ogólne</vt:lpstr>
      <vt:lpstr>Mancala</vt:lpstr>
      <vt:lpstr>Mancala</vt:lpstr>
      <vt:lpstr>Mancala</vt:lpstr>
      <vt:lpstr>Mancala</vt:lpstr>
      <vt:lpstr>Mancala</vt:lpstr>
      <vt:lpstr>Mancala</vt:lpstr>
      <vt:lpstr>Mancala</vt:lpstr>
      <vt:lpstr>Mancala – zasady</vt:lpstr>
      <vt:lpstr>Mancala – problemy</vt:lpstr>
      <vt:lpstr>Aplikacja</vt:lpstr>
      <vt:lpstr>Dalsze plany</vt:lpstr>
      <vt:lpstr>Bibliografia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Wizualizacja algorytmu UCT</dc:title>
  <dc:creator>Grzegorz Kacprowicz</dc:creator>
  <cp:lastModifiedBy>Grzegorz Kacprowicz</cp:lastModifiedBy>
  <cp:revision>2</cp:revision>
  <dcterms:created xsi:type="dcterms:W3CDTF">2019-11-24T21:35:35Z</dcterms:created>
  <dcterms:modified xsi:type="dcterms:W3CDTF">2019-11-24T21:36:25Z</dcterms:modified>
</cp:coreProperties>
</file>