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1" r:id="rId5"/>
    <p:sldId id="259" r:id="rId6"/>
    <p:sldId id="262" r:id="rId7"/>
    <p:sldId id="256" r:id="rId8"/>
    <p:sldId id="258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00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7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0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4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7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1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4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7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8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98" y="4080728"/>
            <a:ext cx="8071089" cy="2527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97" y="124688"/>
            <a:ext cx="8071089" cy="39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7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4619"/>
              </p:ext>
            </p:extLst>
          </p:nvPr>
        </p:nvGraphicFramePr>
        <p:xfrm>
          <a:off x="271852" y="1021492"/>
          <a:ext cx="11532970" cy="4082551"/>
        </p:xfrm>
        <a:graphic>
          <a:graphicData uri="http://schemas.openxmlformats.org/drawingml/2006/table">
            <a:tbl>
              <a:tblPr/>
              <a:tblGrid>
                <a:gridCol w="189403">
                  <a:extLst>
                    <a:ext uri="{9D8B030D-6E8A-4147-A177-3AD203B41FA5}">
                      <a16:colId xmlns:a16="http://schemas.microsoft.com/office/drawing/2014/main" val="2564139807"/>
                    </a:ext>
                  </a:extLst>
                </a:gridCol>
                <a:gridCol w="897603">
                  <a:extLst>
                    <a:ext uri="{9D8B030D-6E8A-4147-A177-3AD203B41FA5}">
                      <a16:colId xmlns:a16="http://schemas.microsoft.com/office/drawing/2014/main" val="2914893403"/>
                    </a:ext>
                  </a:extLst>
                </a:gridCol>
                <a:gridCol w="1408167">
                  <a:extLst>
                    <a:ext uri="{9D8B030D-6E8A-4147-A177-3AD203B41FA5}">
                      <a16:colId xmlns:a16="http://schemas.microsoft.com/office/drawing/2014/main" val="3943436246"/>
                    </a:ext>
                  </a:extLst>
                </a:gridCol>
                <a:gridCol w="1408167">
                  <a:extLst>
                    <a:ext uri="{9D8B030D-6E8A-4147-A177-3AD203B41FA5}">
                      <a16:colId xmlns:a16="http://schemas.microsoft.com/office/drawing/2014/main" val="3928588259"/>
                    </a:ext>
                  </a:extLst>
                </a:gridCol>
                <a:gridCol w="1408167">
                  <a:extLst>
                    <a:ext uri="{9D8B030D-6E8A-4147-A177-3AD203B41FA5}">
                      <a16:colId xmlns:a16="http://schemas.microsoft.com/office/drawing/2014/main" val="1325399770"/>
                    </a:ext>
                  </a:extLst>
                </a:gridCol>
                <a:gridCol w="957307">
                  <a:extLst>
                    <a:ext uri="{9D8B030D-6E8A-4147-A177-3AD203B41FA5}">
                      <a16:colId xmlns:a16="http://schemas.microsoft.com/office/drawing/2014/main" val="2248673201"/>
                    </a:ext>
                  </a:extLst>
                </a:gridCol>
                <a:gridCol w="897603">
                  <a:extLst>
                    <a:ext uri="{9D8B030D-6E8A-4147-A177-3AD203B41FA5}">
                      <a16:colId xmlns:a16="http://schemas.microsoft.com/office/drawing/2014/main" val="2479380827"/>
                    </a:ext>
                  </a:extLst>
                </a:gridCol>
                <a:gridCol w="1408167">
                  <a:extLst>
                    <a:ext uri="{9D8B030D-6E8A-4147-A177-3AD203B41FA5}">
                      <a16:colId xmlns:a16="http://schemas.microsoft.com/office/drawing/2014/main" val="1397504733"/>
                    </a:ext>
                  </a:extLst>
                </a:gridCol>
                <a:gridCol w="1408167">
                  <a:extLst>
                    <a:ext uri="{9D8B030D-6E8A-4147-A177-3AD203B41FA5}">
                      <a16:colId xmlns:a16="http://schemas.microsoft.com/office/drawing/2014/main" val="954230077"/>
                    </a:ext>
                  </a:extLst>
                </a:gridCol>
                <a:gridCol w="1408167">
                  <a:extLst>
                    <a:ext uri="{9D8B030D-6E8A-4147-A177-3AD203B41FA5}">
                      <a16:colId xmlns:a16="http://schemas.microsoft.com/office/drawing/2014/main" val="973282469"/>
                    </a:ext>
                  </a:extLst>
                </a:gridCol>
                <a:gridCol w="142052">
                  <a:extLst>
                    <a:ext uri="{9D8B030D-6E8A-4147-A177-3AD203B41FA5}">
                      <a16:colId xmlns:a16="http://schemas.microsoft.com/office/drawing/2014/main" val="1967359354"/>
                    </a:ext>
                  </a:extLst>
                </a:gridCol>
              </a:tblGrid>
              <a:tr h="20866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34314"/>
                  </a:ext>
                </a:extLst>
              </a:tr>
              <a:tr h="42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% Change in Arterial Flow after Meal Challenge</a:t>
                      </a:r>
                    </a:p>
                  </a:txBody>
                  <a:tcPr marL="5633" marR="5633" marT="5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3" marR="5633" marT="56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3" marR="5633" marT="56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% Change in Venous Flow after Meal Challenge</a:t>
                      </a:r>
                    </a:p>
                  </a:txBody>
                  <a:tcPr marL="5633" marR="5633" marT="56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03705"/>
                  </a:ext>
                </a:extLst>
              </a:tr>
              <a:tr h="5806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Vessel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(N = 20)</a:t>
                      </a:r>
                    </a:p>
                  </a:txBody>
                  <a:tcPr marL="5633" marR="5633" marT="563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 DIAGNOSIS (N = 15)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ISCHEMIA (N = 6)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Vessel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(N = 20)</a:t>
                      </a:r>
                    </a:p>
                  </a:txBody>
                  <a:tcPr marL="5633" marR="5633" marT="563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 DIAGNOSIS (N = 15)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ISCHEMIA (N = 6)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868655"/>
                  </a:ext>
                </a:extLst>
              </a:tr>
              <a:tr h="44454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SCAo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 ± 14.8</a:t>
                      </a:r>
                    </a:p>
                  </a:txBody>
                  <a:tcPr marL="5633" marR="5633" marT="563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 ± 38.5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-2.57 ± 12.1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3" marR="5633" marT="5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SMV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 ± 80.2</a:t>
                      </a:r>
                    </a:p>
                  </a:txBody>
                  <a:tcPr marL="5633" marR="5633" marT="563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 ± 267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40.3 ± 55.6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984951"/>
                  </a:ext>
                </a:extLst>
              </a:tr>
              <a:tr h="44454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IRAo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-10.0 ± 27.0</a:t>
                      </a:r>
                    </a:p>
                  </a:txBody>
                  <a:tcPr marL="5633" marR="5633" marT="563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 ± 72.4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-3.16 ± 27.1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3" marR="5633" marT="5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-4.75 ± 32.3</a:t>
                      </a:r>
                    </a:p>
                  </a:txBody>
                  <a:tcPr marL="5633" marR="5633" marT="563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 ± 48.2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-11.7 ± 19.4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585400"/>
                  </a:ext>
                </a:extLst>
              </a:tr>
              <a:tr h="44454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LRA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 ± 15.4</a:t>
                      </a:r>
                    </a:p>
                  </a:txBody>
                  <a:tcPr marL="5633" marR="5633" marT="563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9.75 ± 38.8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-19.9 ± 26.1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3" marR="5633" marT="5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 ± 47.9</a:t>
                      </a:r>
                    </a:p>
                  </a:txBody>
                  <a:tcPr marL="5633" marR="5633" marT="563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± 153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11.8 ± 30.9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99667"/>
                  </a:ext>
                </a:extLst>
              </a:tr>
              <a:tr h="44454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RRA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 ± 17.5</a:t>
                      </a:r>
                    </a:p>
                  </a:txBody>
                  <a:tcPr marL="5633" marR="5633" marT="563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6.45 ± 33.2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-35.7 ± 37.1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3" marR="5633" marT="5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665931"/>
                  </a:ext>
                </a:extLst>
              </a:tr>
              <a:tr h="44454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98.8 ± 80.7</a:t>
                      </a:r>
                    </a:p>
                  </a:txBody>
                  <a:tcPr marL="5633" marR="5633" marT="563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± 163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23.5 ± 32.7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3" marR="5633" marT="5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23825"/>
                  </a:ext>
                </a:extLst>
              </a:tr>
              <a:tr h="44454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 ± 52.3</a:t>
                      </a:r>
                    </a:p>
                  </a:txBody>
                  <a:tcPr marL="5633" marR="5633" marT="5633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 ± 124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 ± 8.52</a:t>
                      </a:r>
                    </a:p>
                  </a:txBody>
                  <a:tcPr marL="5633" marR="5633" marT="563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3" marR="5633" marT="563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773269"/>
                  </a:ext>
                </a:extLst>
              </a:tr>
              <a:tr h="19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3" marR="5633" marT="56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531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45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866" y="1160035"/>
            <a:ext cx="8362464" cy="44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5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4607002" y="0"/>
            <a:ext cx="0" cy="399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0" y="-936"/>
            <a:ext cx="7802246" cy="3994027"/>
            <a:chOff x="5109507" y="49201"/>
            <a:chExt cx="7802246" cy="39940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6" r="18439"/>
            <a:stretch/>
          </p:blipFill>
          <p:spPr>
            <a:xfrm>
              <a:off x="5109507" y="49201"/>
              <a:ext cx="4909754" cy="3994027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H="1">
              <a:off x="8657967" y="955588"/>
              <a:ext cx="378940" cy="11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847437" y="647356"/>
              <a:ext cx="7414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SCAo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8452020" y="3144107"/>
              <a:ext cx="395417" cy="53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806251" y="2959441"/>
              <a:ext cx="7414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IRAo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953897" y="1997013"/>
              <a:ext cx="5581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192790" y="1515762"/>
              <a:ext cx="292447" cy="70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410200" y="1812347"/>
              <a:ext cx="7414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SMA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80902" y="1324232"/>
              <a:ext cx="5117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513277" y="600644"/>
              <a:ext cx="3984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-39137" y="-42692"/>
            <a:ext cx="2141840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Median Arcuate Ligament Syndrome</a:t>
            </a:r>
            <a:endParaRPr lang="en-US" sz="1700" dirty="0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322280" y="-24459"/>
            <a:ext cx="4898731" cy="4015998"/>
            <a:chOff x="398199" y="-21972"/>
            <a:chExt cx="4898731" cy="401599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0" r="13459"/>
            <a:stretch/>
          </p:blipFill>
          <p:spPr>
            <a:xfrm>
              <a:off x="988541" y="0"/>
              <a:ext cx="4308389" cy="3994026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H="1" flipV="1">
              <a:off x="3945924" y="832022"/>
              <a:ext cx="378941" cy="22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58965" y="967945"/>
              <a:ext cx="74140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SCAo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3739977" y="2875005"/>
              <a:ext cx="395417" cy="53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27158" y="2690339"/>
              <a:ext cx="74140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IRAo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589903" y="2463117"/>
              <a:ext cx="465437" cy="115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589903" y="1878253"/>
              <a:ext cx="245074" cy="118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054445" y="2436023"/>
              <a:ext cx="74140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SMA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29487" y="1812347"/>
              <a:ext cx="5117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C</a:t>
              </a:r>
              <a:r>
                <a:rPr lang="en-US" sz="1600" dirty="0" smtClean="0">
                  <a:solidFill>
                    <a:schemeClr val="bg1"/>
                  </a:solidFill>
                </a:rPr>
                <a:t>A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8199" y="-21972"/>
              <a:ext cx="3748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12735" y="15388"/>
              <a:ext cx="2141840" cy="3539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700" dirty="0" smtClean="0">
                  <a:solidFill>
                    <a:schemeClr val="bg1"/>
                  </a:solidFill>
                </a:rPr>
                <a:t>Post-surgery</a:t>
              </a:r>
              <a:endParaRPr lang="en-US" sz="17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796461" y="-24459"/>
            <a:ext cx="3748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4935632" y="12902"/>
            <a:ext cx="1184" cy="39786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82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/>
          <p:cNvSpPr/>
          <p:nvPr/>
        </p:nvSpPr>
        <p:spPr>
          <a:xfrm>
            <a:off x="8608825" y="3873228"/>
            <a:ext cx="921976" cy="1003848"/>
          </a:xfrm>
          <a:custGeom>
            <a:avLst/>
            <a:gdLst>
              <a:gd name="connsiteX0" fmla="*/ 0 w 1392195"/>
              <a:gd name="connsiteY0" fmla="*/ 663514 h 663514"/>
              <a:gd name="connsiteX1" fmla="*/ 263611 w 1392195"/>
              <a:gd name="connsiteY1" fmla="*/ 53914 h 663514"/>
              <a:gd name="connsiteX2" fmla="*/ 1392195 w 1392195"/>
              <a:gd name="connsiteY2" fmla="*/ 70390 h 66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2195" h="663514">
                <a:moveTo>
                  <a:pt x="0" y="663514"/>
                </a:moveTo>
                <a:cubicBezTo>
                  <a:pt x="15789" y="408141"/>
                  <a:pt x="31579" y="152768"/>
                  <a:pt x="263611" y="53914"/>
                </a:cubicBezTo>
                <a:cubicBezTo>
                  <a:pt x="495644" y="-44940"/>
                  <a:pt x="1254898" y="11352"/>
                  <a:pt x="1392195" y="703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8970193" y="1785304"/>
            <a:ext cx="562871" cy="1816968"/>
          </a:xfrm>
          <a:custGeom>
            <a:avLst/>
            <a:gdLst>
              <a:gd name="connsiteX0" fmla="*/ 1695 w 899619"/>
              <a:gd name="connsiteY0" fmla="*/ 0 h 1828800"/>
              <a:gd name="connsiteX1" fmla="*/ 141738 w 899619"/>
              <a:gd name="connsiteY1" fmla="*/ 1441622 h 1828800"/>
              <a:gd name="connsiteX2" fmla="*/ 899619 w 899619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619" h="1828800">
                <a:moveTo>
                  <a:pt x="1695" y="0"/>
                </a:moveTo>
                <a:cubicBezTo>
                  <a:pt x="-3111" y="568411"/>
                  <a:pt x="-7916" y="1136822"/>
                  <a:pt x="141738" y="1441622"/>
                </a:cubicBezTo>
                <a:cubicBezTo>
                  <a:pt x="291392" y="1746422"/>
                  <a:pt x="595505" y="1787611"/>
                  <a:pt x="899619" y="1828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7720986" y="1777066"/>
            <a:ext cx="516003" cy="3100010"/>
          </a:xfrm>
          <a:custGeom>
            <a:avLst/>
            <a:gdLst>
              <a:gd name="connsiteX0" fmla="*/ 461319 w 574920"/>
              <a:gd name="connsiteY0" fmla="*/ 0 h 2751438"/>
              <a:gd name="connsiteX1" fmla="*/ 543698 w 574920"/>
              <a:gd name="connsiteY1" fmla="*/ 1491049 h 2751438"/>
              <a:gd name="connsiteX2" fmla="*/ 0 w 574920"/>
              <a:gd name="connsiteY2" fmla="*/ 2751438 h 275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920" h="2751438">
                <a:moveTo>
                  <a:pt x="461319" y="0"/>
                </a:moveTo>
                <a:cubicBezTo>
                  <a:pt x="540951" y="516238"/>
                  <a:pt x="620584" y="1032476"/>
                  <a:pt x="543698" y="1491049"/>
                </a:cubicBezTo>
                <a:cubicBezTo>
                  <a:pt x="466812" y="1949622"/>
                  <a:pt x="61784" y="2508422"/>
                  <a:pt x="0" y="27514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34379" y="576752"/>
            <a:ext cx="19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Supraceliac Aorta</a:t>
            </a:r>
          </a:p>
        </p:txBody>
      </p:sp>
      <p:sp>
        <p:nvSpPr>
          <p:cNvPr id="12" name="Freeform 11"/>
          <p:cNvSpPr/>
          <p:nvPr/>
        </p:nvSpPr>
        <p:spPr>
          <a:xfrm>
            <a:off x="1988105" y="1609959"/>
            <a:ext cx="279898" cy="3085210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2881944" y="1609958"/>
            <a:ext cx="614102" cy="3106964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726997" y="1766183"/>
            <a:ext cx="652166" cy="177235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V="1">
            <a:off x="2668344" y="2263785"/>
            <a:ext cx="717204" cy="152090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606296" y="3050148"/>
            <a:ext cx="802554" cy="394447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532181" y="3409999"/>
            <a:ext cx="877076" cy="340520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138045" y="4920198"/>
            <a:ext cx="362624" cy="1160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81157" y="1436551"/>
            <a:ext cx="14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Celiac Artery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8554" y="6114521"/>
            <a:ext cx="174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Infrarenal Aorta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21540" y="4162003"/>
            <a:ext cx="198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Renal Artery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987" y="4168784"/>
            <a:ext cx="198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Renal Artery</a:t>
            </a:r>
          </a:p>
        </p:txBody>
      </p:sp>
      <p:sp>
        <p:nvSpPr>
          <p:cNvPr id="47" name="Freeform 46"/>
          <p:cNvSpPr/>
          <p:nvPr/>
        </p:nvSpPr>
        <p:spPr>
          <a:xfrm flipV="1">
            <a:off x="2011805" y="4920198"/>
            <a:ext cx="266575" cy="531062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1968924" y="4920198"/>
            <a:ext cx="9365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 flipH="1" flipV="1">
            <a:off x="2888679" y="4920198"/>
            <a:ext cx="256196" cy="537620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25265" y="2643420"/>
            <a:ext cx="200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Superior Mesenteric Artery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7436699" y="2545782"/>
            <a:ext cx="590797" cy="36135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019794" y="1977416"/>
            <a:ext cx="1377615" cy="1847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175406" y="1540523"/>
            <a:ext cx="78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Bowel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27496" y="761418"/>
            <a:ext cx="125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 Vein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85271" y="5532931"/>
            <a:ext cx="266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Superior Mesenteric Vein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803388" y="3126117"/>
            <a:ext cx="13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Splenic Vein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568674" y="53080"/>
            <a:ext cx="788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Meal Response in Control (N=20) and Ischemia Group (N=6)</a:t>
            </a:r>
            <a:endParaRPr lang="en-US" sz="2400" b="1" dirty="0"/>
          </a:p>
        </p:txBody>
      </p:sp>
      <p:sp>
        <p:nvSpPr>
          <p:cNvPr id="108" name="Rectangle 107"/>
          <p:cNvSpPr/>
          <p:nvPr/>
        </p:nvSpPr>
        <p:spPr>
          <a:xfrm>
            <a:off x="1630796" y="936274"/>
            <a:ext cx="1954804" cy="336449"/>
          </a:xfrm>
          <a:prstGeom prst="rect">
            <a:avLst/>
          </a:prstGeom>
          <a:solidFill>
            <a:srgbClr val="00C800">
              <a:alpha val="1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/>
          <p:cNvSpPr/>
          <p:nvPr/>
        </p:nvSpPr>
        <p:spPr>
          <a:xfrm>
            <a:off x="2859246" y="1934409"/>
            <a:ext cx="85725" cy="330200"/>
          </a:xfrm>
          <a:custGeom>
            <a:avLst/>
            <a:gdLst>
              <a:gd name="connsiteX0" fmla="*/ 15875 w 85725"/>
              <a:gd name="connsiteY0" fmla="*/ 0 h 330200"/>
              <a:gd name="connsiteX1" fmla="*/ 85725 w 85725"/>
              <a:gd name="connsiteY1" fmla="*/ 12700 h 330200"/>
              <a:gd name="connsiteX2" fmla="*/ 79375 w 85725"/>
              <a:gd name="connsiteY2" fmla="*/ 323850 h 330200"/>
              <a:gd name="connsiteX3" fmla="*/ 41275 w 85725"/>
              <a:gd name="connsiteY3" fmla="*/ 330200 h 330200"/>
              <a:gd name="connsiteX4" fmla="*/ 0 w 85725"/>
              <a:gd name="connsiteY4" fmla="*/ 330200 h 330200"/>
              <a:gd name="connsiteX5" fmla="*/ 15875 w 85725"/>
              <a:gd name="connsiteY5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330200">
                <a:moveTo>
                  <a:pt x="15875" y="0"/>
                </a:moveTo>
                <a:lnTo>
                  <a:pt x="85725" y="12700"/>
                </a:lnTo>
                <a:lnTo>
                  <a:pt x="79375" y="323850"/>
                </a:lnTo>
                <a:lnTo>
                  <a:pt x="41275" y="330200"/>
                </a:lnTo>
                <a:lnTo>
                  <a:pt x="0" y="330200"/>
                </a:lnTo>
                <a:lnTo>
                  <a:pt x="158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2851924" y="3443311"/>
            <a:ext cx="73510" cy="277318"/>
          </a:xfrm>
          <a:custGeom>
            <a:avLst/>
            <a:gdLst>
              <a:gd name="connsiteX0" fmla="*/ 1222 w 71072"/>
              <a:gd name="connsiteY0" fmla="*/ 0 h 301625"/>
              <a:gd name="connsiteX1" fmla="*/ 52022 w 71072"/>
              <a:gd name="connsiteY1" fmla="*/ 6350 h 301625"/>
              <a:gd name="connsiteX2" fmla="*/ 71072 w 71072"/>
              <a:gd name="connsiteY2" fmla="*/ 301625 h 301625"/>
              <a:gd name="connsiteX3" fmla="*/ 1222 w 71072"/>
              <a:gd name="connsiteY3" fmla="*/ 298450 h 301625"/>
              <a:gd name="connsiteX4" fmla="*/ 1222 w 71072"/>
              <a:gd name="connsiteY4" fmla="*/ 0 h 30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72" h="301625">
                <a:moveTo>
                  <a:pt x="1222" y="0"/>
                </a:moveTo>
                <a:lnTo>
                  <a:pt x="52022" y="6350"/>
                </a:lnTo>
                <a:lnTo>
                  <a:pt x="71072" y="301625"/>
                </a:lnTo>
                <a:lnTo>
                  <a:pt x="1222" y="298450"/>
                </a:lnTo>
                <a:cubicBezTo>
                  <a:pt x="164" y="203200"/>
                  <a:pt x="-895" y="107950"/>
                  <a:pt x="122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0" y="977510"/>
            <a:ext cx="1703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Meal Response (Percent Change)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9303" y="1516118"/>
            <a:ext cx="1244440" cy="2607660"/>
            <a:chOff x="245221" y="1466612"/>
            <a:chExt cx="690254" cy="2190804"/>
          </a:xfrm>
        </p:grpSpPr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731228" y="2484350"/>
              <a:ext cx="2112023" cy="159125"/>
            </a:xfrm>
            <a:prstGeom prst="rect">
              <a:avLst/>
            </a:prstGeom>
          </p:spPr>
        </p:pic>
        <p:sp>
          <p:nvSpPr>
            <p:cNvPr id="135" name="TextBox 134"/>
            <p:cNvSpPr txBox="1"/>
            <p:nvPr/>
          </p:nvSpPr>
          <p:spPr>
            <a:xfrm>
              <a:off x="379349" y="2445655"/>
              <a:ext cx="477254" cy="232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0 %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54605" y="3424698"/>
              <a:ext cx="580870" cy="232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-100 %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52093" y="1466612"/>
              <a:ext cx="370609" cy="232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+100 %</a:t>
              </a:r>
            </a:p>
          </p:txBody>
        </p:sp>
      </p:grpSp>
      <p:cxnSp>
        <p:nvCxnSpPr>
          <p:cNvPr id="139" name="Straight Arrow Connector 138"/>
          <p:cNvCxnSpPr/>
          <p:nvPr/>
        </p:nvCxnSpPr>
        <p:spPr>
          <a:xfrm>
            <a:off x="2449802" y="1684412"/>
            <a:ext cx="23782" cy="8613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606296" y="4068186"/>
            <a:ext cx="0" cy="11262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2774705" y="2083745"/>
            <a:ext cx="445894" cy="107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829753" y="3563552"/>
            <a:ext cx="445894" cy="107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2059604" y="4681989"/>
            <a:ext cx="274003" cy="968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2963694" y="4755771"/>
            <a:ext cx="368222" cy="734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8166501" y="3845926"/>
            <a:ext cx="256405" cy="8588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8949438" y="3457672"/>
            <a:ext cx="505299" cy="2384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 flipV="1">
            <a:off x="8605966" y="2078785"/>
            <a:ext cx="23770" cy="9056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wall, clothing, indoor, sitting&#10;&#10;Description generated with very high confidence">
            <a:extLst>
              <a:ext uri="{FF2B5EF4-FFF2-40B4-BE49-F238E27FC236}">
                <a16:creationId xmlns:a16="http://schemas.microsoft.com/office/drawing/2014/main" id="{E27C923B-1C50-409D-AE9B-508A2994FB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5" t="15094" r="19713"/>
          <a:stretch/>
        </p:blipFill>
        <p:spPr>
          <a:xfrm>
            <a:off x="6092078" y="2059710"/>
            <a:ext cx="1222231" cy="1737716"/>
          </a:xfrm>
          <a:prstGeom prst="rect">
            <a:avLst/>
          </a:prstGeom>
        </p:spPr>
      </p:pic>
      <p:sp>
        <p:nvSpPr>
          <p:cNvPr id="77" name="Right Arrow 83">
            <a:extLst>
              <a:ext uri="{FF2B5EF4-FFF2-40B4-BE49-F238E27FC236}">
                <a16:creationId xmlns:a16="http://schemas.microsoft.com/office/drawing/2014/main" id="{A65CE196-FE8F-490E-B76E-98EAFEB81707}"/>
              </a:ext>
            </a:extLst>
          </p:cNvPr>
          <p:cNvSpPr/>
          <p:nvPr/>
        </p:nvSpPr>
        <p:spPr>
          <a:xfrm rot="8365495">
            <a:off x="780430" y="5374682"/>
            <a:ext cx="520885" cy="2178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84">
            <a:extLst>
              <a:ext uri="{FF2B5EF4-FFF2-40B4-BE49-F238E27FC236}">
                <a16:creationId xmlns:a16="http://schemas.microsoft.com/office/drawing/2014/main" id="{BC769214-E3F4-4314-9610-222B7EDA3CC4}"/>
              </a:ext>
            </a:extLst>
          </p:cNvPr>
          <p:cNvSpPr/>
          <p:nvPr/>
        </p:nvSpPr>
        <p:spPr>
          <a:xfrm rot="2262530">
            <a:off x="4120906" y="5359882"/>
            <a:ext cx="520885" cy="2178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388DDED2-E17E-4797-8387-9736ED2A07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19" y="5330888"/>
            <a:ext cx="539522" cy="85894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0FF95E74-6627-45D8-A064-C63A3A3124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46428" y="5312314"/>
            <a:ext cx="539522" cy="85894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1627230" y="963271"/>
            <a:ext cx="19583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% Change: +15.7</a:t>
            </a:r>
            <a:endParaRPr lang="en-US" sz="1400" b="1" dirty="0"/>
          </a:p>
        </p:txBody>
      </p:sp>
      <p:sp>
        <p:nvSpPr>
          <p:cNvPr id="83" name="Rectangle 82"/>
          <p:cNvSpPr/>
          <p:nvPr/>
        </p:nvSpPr>
        <p:spPr>
          <a:xfrm>
            <a:off x="1630796" y="1256322"/>
            <a:ext cx="1956259" cy="336449"/>
          </a:xfrm>
          <a:prstGeom prst="rect">
            <a:avLst/>
          </a:prstGeom>
          <a:solidFill>
            <a:srgbClr val="C80000">
              <a:alpha val="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612470" y="1283527"/>
            <a:ext cx="20238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Ischemia % Change: -2.6</a:t>
            </a:r>
            <a:endParaRPr lang="en-US" sz="1400" b="1" dirty="0"/>
          </a:p>
        </p:txBody>
      </p:sp>
      <p:sp>
        <p:nvSpPr>
          <p:cNvPr id="93" name="Rectangle 92"/>
          <p:cNvSpPr/>
          <p:nvPr/>
        </p:nvSpPr>
        <p:spPr>
          <a:xfrm>
            <a:off x="3379162" y="1778231"/>
            <a:ext cx="1858633" cy="336449"/>
          </a:xfrm>
          <a:prstGeom prst="rect">
            <a:avLst/>
          </a:prstGeom>
          <a:solidFill>
            <a:srgbClr val="00C800">
              <a:alpha val="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3387331" y="1806393"/>
            <a:ext cx="19407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% Change: +5.3</a:t>
            </a:r>
            <a:endParaRPr lang="en-US" sz="1400" b="1" dirty="0"/>
          </a:p>
        </p:txBody>
      </p:sp>
      <p:sp>
        <p:nvSpPr>
          <p:cNvPr id="95" name="Rectangle 94"/>
          <p:cNvSpPr/>
          <p:nvPr/>
        </p:nvSpPr>
        <p:spPr>
          <a:xfrm>
            <a:off x="3376218" y="2106794"/>
            <a:ext cx="1861577" cy="336449"/>
          </a:xfrm>
          <a:prstGeom prst="rect">
            <a:avLst/>
          </a:prstGeom>
          <a:solidFill>
            <a:srgbClr val="00C800">
              <a:alpha val="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327847" y="2126462"/>
            <a:ext cx="20165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Ischemia % Change: +4.5</a:t>
            </a:r>
            <a:endParaRPr lang="en-US" sz="1400" b="1" dirty="0"/>
          </a:p>
        </p:txBody>
      </p:sp>
      <p:sp>
        <p:nvSpPr>
          <p:cNvPr id="97" name="Rectangle 96"/>
          <p:cNvSpPr/>
          <p:nvPr/>
        </p:nvSpPr>
        <p:spPr>
          <a:xfrm>
            <a:off x="3419568" y="3259487"/>
            <a:ext cx="2029614" cy="336449"/>
          </a:xfrm>
          <a:prstGeom prst="rect">
            <a:avLst/>
          </a:prstGeom>
          <a:solidFill>
            <a:srgbClr val="00C800">
              <a:alpha val="9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438869" y="3286819"/>
            <a:ext cx="19870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% Change: +98.8</a:t>
            </a:r>
            <a:endParaRPr lang="en-US" sz="1400" b="1" dirty="0"/>
          </a:p>
        </p:txBody>
      </p:sp>
      <p:sp>
        <p:nvSpPr>
          <p:cNvPr id="99" name="Rectangle 98"/>
          <p:cNvSpPr/>
          <p:nvPr/>
        </p:nvSpPr>
        <p:spPr>
          <a:xfrm>
            <a:off x="3418587" y="3602272"/>
            <a:ext cx="2030595" cy="336449"/>
          </a:xfrm>
          <a:prstGeom prst="rect">
            <a:avLst/>
          </a:prstGeom>
          <a:solidFill>
            <a:srgbClr val="00C800">
              <a:alpha val="2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392940" y="3607718"/>
            <a:ext cx="21383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Ischemia % Change: +23.5</a:t>
            </a:r>
            <a:endParaRPr lang="en-US" sz="1400" b="1" dirty="0"/>
          </a:p>
        </p:txBody>
      </p:sp>
      <p:sp>
        <p:nvSpPr>
          <p:cNvPr id="103" name="Rectangle 102"/>
          <p:cNvSpPr/>
          <p:nvPr/>
        </p:nvSpPr>
        <p:spPr>
          <a:xfrm>
            <a:off x="3494348" y="4507171"/>
            <a:ext cx="1999761" cy="336449"/>
          </a:xfrm>
          <a:prstGeom prst="rect">
            <a:avLst/>
          </a:prstGeom>
          <a:solidFill>
            <a:srgbClr val="00C800">
              <a:alpha val="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513650" y="4534503"/>
            <a:ext cx="198858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% Change: +3.5</a:t>
            </a:r>
            <a:endParaRPr lang="en-US" sz="1400" b="1" dirty="0"/>
          </a:p>
        </p:txBody>
      </p:sp>
      <p:sp>
        <p:nvSpPr>
          <p:cNvPr id="107" name="Rectangle 106"/>
          <p:cNvSpPr/>
          <p:nvPr/>
        </p:nvSpPr>
        <p:spPr>
          <a:xfrm>
            <a:off x="3492894" y="4849956"/>
            <a:ext cx="2001215" cy="344441"/>
          </a:xfrm>
          <a:prstGeom prst="rect">
            <a:avLst/>
          </a:prstGeom>
          <a:solidFill>
            <a:srgbClr val="C8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3472790" y="4865681"/>
            <a:ext cx="2073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Ischemia % Change: -19.9</a:t>
            </a:r>
            <a:endParaRPr lang="en-US" sz="1400" b="1" dirty="0"/>
          </a:p>
        </p:txBody>
      </p:sp>
      <p:sp>
        <p:nvSpPr>
          <p:cNvPr id="111" name="Rectangle 110"/>
          <p:cNvSpPr/>
          <p:nvPr/>
        </p:nvSpPr>
        <p:spPr>
          <a:xfrm>
            <a:off x="36834" y="4492752"/>
            <a:ext cx="1951271" cy="336449"/>
          </a:xfrm>
          <a:prstGeom prst="rect">
            <a:avLst/>
          </a:prstGeom>
          <a:solidFill>
            <a:srgbClr val="00C800">
              <a:alpha val="705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135" y="4520084"/>
            <a:ext cx="18818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% Change: +7.0</a:t>
            </a:r>
            <a:endParaRPr lang="en-US" sz="1400" b="1" dirty="0"/>
          </a:p>
        </p:txBody>
      </p:sp>
      <p:sp>
        <p:nvSpPr>
          <p:cNvPr id="115" name="Rectangle 114"/>
          <p:cNvSpPr/>
          <p:nvPr/>
        </p:nvSpPr>
        <p:spPr>
          <a:xfrm>
            <a:off x="35380" y="4835537"/>
            <a:ext cx="1952725" cy="336449"/>
          </a:xfrm>
          <a:prstGeom prst="rect">
            <a:avLst/>
          </a:prstGeom>
          <a:solidFill>
            <a:srgbClr val="C8000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-1387" y="4854303"/>
            <a:ext cx="2089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Ischemia % Change: -35.7</a:t>
            </a:r>
            <a:endParaRPr lang="en-US" sz="1400" b="1" dirty="0"/>
          </a:p>
        </p:txBody>
      </p:sp>
      <p:sp>
        <p:nvSpPr>
          <p:cNvPr id="118" name="Rectangle 117"/>
          <p:cNvSpPr/>
          <p:nvPr/>
        </p:nvSpPr>
        <p:spPr>
          <a:xfrm>
            <a:off x="1629733" y="5464154"/>
            <a:ext cx="1926917" cy="336449"/>
          </a:xfrm>
          <a:prstGeom prst="rect">
            <a:avLst/>
          </a:prstGeom>
          <a:solidFill>
            <a:srgbClr val="C8000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613267" y="5490654"/>
            <a:ext cx="19976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% Change: -10.0</a:t>
            </a:r>
            <a:endParaRPr lang="en-US" sz="1400" b="1" dirty="0"/>
          </a:p>
        </p:txBody>
      </p:sp>
      <p:sp>
        <p:nvSpPr>
          <p:cNvPr id="120" name="Rectangle 119"/>
          <p:cNvSpPr/>
          <p:nvPr/>
        </p:nvSpPr>
        <p:spPr>
          <a:xfrm>
            <a:off x="1628279" y="5806939"/>
            <a:ext cx="1928371" cy="336449"/>
          </a:xfrm>
          <a:prstGeom prst="rect">
            <a:avLst/>
          </a:prstGeom>
          <a:solidFill>
            <a:srgbClr val="C80000">
              <a:alpha val="2745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611236" y="5825341"/>
            <a:ext cx="19723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Ischemia % Change: -3.2</a:t>
            </a:r>
            <a:endParaRPr lang="en-US" sz="1400" b="1" dirty="0"/>
          </a:p>
        </p:txBody>
      </p:sp>
      <p:sp>
        <p:nvSpPr>
          <p:cNvPr id="131" name="Rectangle 130"/>
          <p:cNvSpPr/>
          <p:nvPr/>
        </p:nvSpPr>
        <p:spPr>
          <a:xfrm>
            <a:off x="7598618" y="1106891"/>
            <a:ext cx="2142357" cy="336449"/>
          </a:xfrm>
          <a:prstGeom prst="rect">
            <a:avLst/>
          </a:prstGeom>
          <a:solidFill>
            <a:srgbClr val="00C800">
              <a:alpha val="5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604169" y="1134223"/>
            <a:ext cx="20585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% Change: +56.7</a:t>
            </a:r>
            <a:endParaRPr lang="en-US" sz="1400" b="1" dirty="0"/>
          </a:p>
        </p:txBody>
      </p:sp>
      <p:sp>
        <p:nvSpPr>
          <p:cNvPr id="141" name="Rectangle 140"/>
          <p:cNvSpPr/>
          <p:nvPr/>
        </p:nvSpPr>
        <p:spPr>
          <a:xfrm>
            <a:off x="7598618" y="1449676"/>
            <a:ext cx="2142357" cy="336449"/>
          </a:xfrm>
          <a:prstGeom prst="rect">
            <a:avLst/>
          </a:prstGeom>
          <a:solidFill>
            <a:srgbClr val="00C800">
              <a:alpha val="1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7598618" y="1467251"/>
            <a:ext cx="21201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Ischemia % Change: +11.8</a:t>
            </a:r>
            <a:endParaRPr lang="en-US" sz="1400" b="1" dirty="0"/>
          </a:p>
        </p:txBody>
      </p:sp>
      <p:sp>
        <p:nvSpPr>
          <p:cNvPr id="148" name="Rectangle 147"/>
          <p:cNvSpPr/>
          <p:nvPr/>
        </p:nvSpPr>
        <p:spPr>
          <a:xfrm>
            <a:off x="9531825" y="3440497"/>
            <a:ext cx="2099622" cy="336449"/>
          </a:xfrm>
          <a:prstGeom prst="rect">
            <a:avLst/>
          </a:prstGeom>
          <a:solidFill>
            <a:srgbClr val="C80000">
              <a:alpha val="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9551127" y="3467829"/>
            <a:ext cx="19159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% Change: -4.8</a:t>
            </a:r>
            <a:endParaRPr lang="en-US" sz="1400" b="1" dirty="0"/>
          </a:p>
        </p:txBody>
      </p:sp>
      <p:sp>
        <p:nvSpPr>
          <p:cNvPr id="150" name="Rectangle 149"/>
          <p:cNvSpPr/>
          <p:nvPr/>
        </p:nvSpPr>
        <p:spPr>
          <a:xfrm>
            <a:off x="9530801" y="3783282"/>
            <a:ext cx="2100824" cy="336449"/>
          </a:xfrm>
          <a:prstGeom prst="rect">
            <a:avLst/>
          </a:prstGeom>
          <a:solidFill>
            <a:srgbClr val="C80000">
              <a:alpha val="1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9530801" y="3794483"/>
            <a:ext cx="20374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Ischemia % Change: -11.7</a:t>
            </a:r>
            <a:endParaRPr lang="en-US" sz="1400" b="1" dirty="0"/>
          </a:p>
        </p:txBody>
      </p:sp>
      <p:sp>
        <p:nvSpPr>
          <p:cNvPr id="152" name="Rectangle 151"/>
          <p:cNvSpPr/>
          <p:nvPr/>
        </p:nvSpPr>
        <p:spPr>
          <a:xfrm>
            <a:off x="7381120" y="4876054"/>
            <a:ext cx="2281759" cy="336449"/>
          </a:xfrm>
          <a:prstGeom prst="rect">
            <a:avLst/>
          </a:prstGeom>
          <a:solidFill>
            <a:srgbClr val="00C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7420582" y="4894573"/>
            <a:ext cx="22415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% Change: +132.5</a:t>
            </a:r>
            <a:endParaRPr lang="en-US" sz="1400" b="1" dirty="0"/>
          </a:p>
        </p:txBody>
      </p:sp>
      <p:sp>
        <p:nvSpPr>
          <p:cNvPr id="154" name="Rectangle 153"/>
          <p:cNvSpPr/>
          <p:nvPr/>
        </p:nvSpPr>
        <p:spPr>
          <a:xfrm>
            <a:off x="7381571" y="5218839"/>
            <a:ext cx="2281186" cy="336449"/>
          </a:xfrm>
          <a:prstGeom prst="rect">
            <a:avLst/>
          </a:prstGeom>
          <a:solidFill>
            <a:srgbClr val="00C8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7431961" y="5239690"/>
            <a:ext cx="22307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Ischemia % Change: +40.3</a:t>
            </a:r>
            <a:endParaRPr lang="en-US" sz="1400" b="1" dirty="0"/>
          </a:p>
        </p:txBody>
      </p:sp>
      <p:sp>
        <p:nvSpPr>
          <p:cNvPr id="88" name="Right Arrow 87"/>
          <p:cNvSpPr/>
          <p:nvPr/>
        </p:nvSpPr>
        <p:spPr>
          <a:xfrm>
            <a:off x="5528066" y="3443311"/>
            <a:ext cx="412844" cy="1721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5308191" y="2053098"/>
            <a:ext cx="621295" cy="17733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2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6" y="94734"/>
            <a:ext cx="7033624" cy="676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087" y="166752"/>
            <a:ext cx="8207021" cy="63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85" y="1501476"/>
            <a:ext cx="10014742" cy="324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4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335</Words>
  <Application>Microsoft Office PowerPoint</Application>
  <PresentationFormat>Widescreen</PresentationFormat>
  <Paragraphs>131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Roberts</dc:creator>
  <cp:lastModifiedBy>Grant Roberts</cp:lastModifiedBy>
  <cp:revision>25</cp:revision>
  <cp:lastPrinted>2018-06-06T15:51:10Z</cp:lastPrinted>
  <dcterms:created xsi:type="dcterms:W3CDTF">2018-06-05T15:43:28Z</dcterms:created>
  <dcterms:modified xsi:type="dcterms:W3CDTF">2018-06-06T20:14:36Z</dcterms:modified>
</cp:coreProperties>
</file>