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C8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8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6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385F-A947-4053-9BBC-67C2F162531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96DC-6F82-41E5-89B1-FF2B955C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0224251" y="3104146"/>
            <a:ext cx="1451093" cy="729873"/>
          </a:xfrm>
          <a:prstGeom prst="rect">
            <a:avLst/>
          </a:prstGeom>
          <a:solidFill>
            <a:srgbClr val="C80000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9105198" y="3509116"/>
            <a:ext cx="1124206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466567" y="1421192"/>
            <a:ext cx="750027" cy="1801564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217360" y="1412954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967936" y="4512964"/>
            <a:ext cx="1596194" cy="656794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0924" y="1075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Supraceliac Aorta</a:t>
            </a:r>
          </a:p>
        </p:txBody>
      </p:sp>
      <p:sp>
        <p:nvSpPr>
          <p:cNvPr id="12" name="Freeform 11"/>
          <p:cNvSpPr/>
          <p:nvPr/>
        </p:nvSpPr>
        <p:spPr>
          <a:xfrm>
            <a:off x="1833617" y="1609959"/>
            <a:ext cx="434386" cy="308782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881944" y="1609958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26997" y="1766183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668344" y="2263785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06296" y="3050148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32181" y="3409999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38045" y="4920198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559" y="1487571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Celiac Artery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41419" y="6250168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Infrarenal Aorta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73076" y="4138379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Renal Artery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262" y="4144802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Renal Artery</a:t>
            </a:r>
          </a:p>
        </p:txBody>
      </p:sp>
      <p:sp>
        <p:nvSpPr>
          <p:cNvPr id="47" name="Freeform 46"/>
          <p:cNvSpPr/>
          <p:nvPr/>
        </p:nvSpPr>
        <p:spPr>
          <a:xfrm flipV="1">
            <a:off x="2011806" y="4920198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44129" y="4920198"/>
            <a:ext cx="2184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888679" y="4920198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502" y="2651389"/>
            <a:ext cx="19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Artery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5107628" y="1926727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083188" y="3314390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682653" y="2203883"/>
            <a:ext cx="704860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84329" y="1699667"/>
            <a:ext cx="1630876" cy="222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52161" y="1299105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Bowel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23564" y="438481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Vein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67936" y="5186405"/>
            <a:ext cx="1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Vein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284042" y="2747703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Splenic Vein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83828" y="167579"/>
            <a:ext cx="316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Control Group (N = 20)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384591" y="1840114"/>
            <a:ext cx="1499162" cy="723799"/>
          </a:xfrm>
          <a:prstGeom prst="rect">
            <a:avLst/>
          </a:prstGeom>
          <a:solidFill>
            <a:srgbClr val="00C800">
              <a:alpha val="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21099" y="3255913"/>
            <a:ext cx="1486308" cy="709658"/>
          </a:xfrm>
          <a:prstGeom prst="rect">
            <a:avLst/>
          </a:prstGeom>
          <a:solidFill>
            <a:srgbClr val="00C800">
              <a:alpha val="9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91625" y="4494418"/>
            <a:ext cx="1506304" cy="699979"/>
          </a:xfrm>
          <a:prstGeom prst="rect">
            <a:avLst/>
          </a:prstGeom>
          <a:solidFill>
            <a:srgbClr val="00C800">
              <a:alpha val="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479" y="4507018"/>
            <a:ext cx="1501180" cy="644366"/>
          </a:xfrm>
          <a:prstGeom prst="rect">
            <a:avLst/>
          </a:prstGeom>
          <a:solidFill>
            <a:srgbClr val="00FF00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802615" y="5557677"/>
            <a:ext cx="1529301" cy="682240"/>
          </a:xfrm>
          <a:prstGeom prst="rect">
            <a:avLst/>
          </a:prstGeom>
          <a:solidFill>
            <a:srgbClr val="C80000">
              <a:alpha val="745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308824" y="458069"/>
            <a:ext cx="2100026" cy="1164349"/>
          </a:xfrm>
          <a:prstGeom prst="rect">
            <a:avLst/>
          </a:prstGeom>
          <a:solidFill>
            <a:srgbClr val="00FF00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278937" y="449916"/>
            <a:ext cx="22408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/>
              <a:t>Preprandial Avg. Flow (Pre)</a:t>
            </a:r>
            <a:endParaRPr lang="en-US" sz="1200" b="1" u="sng" dirty="0"/>
          </a:p>
          <a:p>
            <a:r>
              <a:rPr lang="en-US" sz="1200" b="1" dirty="0"/>
              <a:t>3.44 ± 0.67 </a:t>
            </a:r>
            <a:r>
              <a:rPr lang="en-US" sz="1200" dirty="0"/>
              <a:t>L/s</a:t>
            </a:r>
          </a:p>
          <a:p>
            <a:r>
              <a:rPr lang="en-US" sz="1200" u="sng" dirty="0"/>
              <a:t>Postprandial Avg. Flow (Post)</a:t>
            </a:r>
            <a:endParaRPr lang="en-US" sz="1200" b="1" u="sng" dirty="0"/>
          </a:p>
          <a:p>
            <a:r>
              <a:rPr lang="en-US" sz="1200" b="1" dirty="0"/>
              <a:t>3.95 ± 0.86 </a:t>
            </a:r>
            <a:r>
              <a:rPr lang="en-US" sz="1200" dirty="0"/>
              <a:t>L/s</a:t>
            </a:r>
          </a:p>
          <a:p>
            <a:r>
              <a:rPr lang="en-US" sz="1200" u="sng" dirty="0"/>
              <a:t>Avg. Percent Change (% Change)</a:t>
            </a:r>
          </a:p>
          <a:p>
            <a:r>
              <a:rPr lang="en-US" sz="1200" b="1" dirty="0"/>
              <a:t>+15.7 %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292531" y="783270"/>
            <a:ext cx="1534141" cy="642206"/>
          </a:xfrm>
          <a:prstGeom prst="rect">
            <a:avLst/>
          </a:prstGeom>
          <a:solidFill>
            <a:srgbClr val="00C800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423548" y="1880717"/>
            <a:ext cx="1636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0.80 ± 0.36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0.74 ± 0.32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5.3 %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2859246" y="1934409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51924" y="3443311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-29318" y="1383532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Meal Response (Percent Change)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8270" y="1781961"/>
            <a:ext cx="690254" cy="2216619"/>
            <a:chOff x="245221" y="1461995"/>
            <a:chExt cx="690254" cy="2216619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731228" y="2484350"/>
              <a:ext cx="2112023" cy="159125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365763" y="2443173"/>
              <a:ext cx="47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0 %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4605" y="3424698"/>
              <a:ext cx="5808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-100 %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33183" y="1461995"/>
              <a:ext cx="5808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+100 %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>
            <a:off x="2449802" y="1684412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06296" y="4068186"/>
            <a:ext cx="0" cy="1126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774705" y="2083745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829753" y="3563552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968924" y="4716922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963694" y="4755771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62875" y="3481814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9644557" y="3259263"/>
            <a:ext cx="514574" cy="144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9102340" y="1714673"/>
            <a:ext cx="23770" cy="905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56503" y="3285073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0.43 ± 0.16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0.79 ± 0.32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98.8 %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50575" y="4523428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0.35 ± 0.16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0.35 ± 0.14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3.5 %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9560" y="5556235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1.06 ± 0.46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0.98 ± 0.53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-10.0 %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2797" y="4523427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0.35 ± 0.16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0.37 ± 0.13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+7.0 %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3244" y="4514134"/>
            <a:ext cx="15055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0.48 ± 0.19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1.04 ± 0.38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+132.5 %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4253" y="778834"/>
            <a:ext cx="1636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1.02 ± 0.33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1.51 ± 0.46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56.7 %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189783" y="3129923"/>
            <a:ext cx="1493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0.46 ± 0.22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0.42 ± 0.15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-4.8 %</a:t>
            </a:r>
          </a:p>
        </p:txBody>
      </p:sp>
      <p:pic>
        <p:nvPicPr>
          <p:cNvPr id="4" name="Picture 3" descr="A picture containing wall, clothing, indoor, sitting&#10;&#10;Description generated with very high confidence">
            <a:extLst>
              <a:ext uri="{FF2B5EF4-FFF2-40B4-BE49-F238E27FC236}">
                <a16:creationId xmlns:a16="http://schemas.microsoft.com/office/drawing/2014/main" id="{E27C923B-1C50-409D-AE9B-508A2994FB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5" t="15094" r="19713"/>
          <a:stretch/>
        </p:blipFill>
        <p:spPr>
          <a:xfrm>
            <a:off x="6056613" y="1781961"/>
            <a:ext cx="1486308" cy="2113170"/>
          </a:xfrm>
          <a:prstGeom prst="rect">
            <a:avLst/>
          </a:prstGeom>
        </p:spPr>
      </p:pic>
      <p:sp>
        <p:nvSpPr>
          <p:cNvPr id="77" name="Right Arrow 83">
            <a:extLst>
              <a:ext uri="{FF2B5EF4-FFF2-40B4-BE49-F238E27FC236}">
                <a16:creationId xmlns:a16="http://schemas.microsoft.com/office/drawing/2014/main" id="{A65CE196-FE8F-490E-B76E-98EAFEB81707}"/>
              </a:ext>
            </a:extLst>
          </p:cNvPr>
          <p:cNvSpPr/>
          <p:nvPr/>
        </p:nvSpPr>
        <p:spPr>
          <a:xfrm rot="7373283">
            <a:off x="797054" y="5404998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84">
            <a:extLst>
              <a:ext uri="{FF2B5EF4-FFF2-40B4-BE49-F238E27FC236}">
                <a16:creationId xmlns:a16="http://schemas.microsoft.com/office/drawing/2014/main" id="{BC769214-E3F4-4314-9610-222B7EDA3CC4}"/>
              </a:ext>
            </a:extLst>
          </p:cNvPr>
          <p:cNvSpPr/>
          <p:nvPr/>
        </p:nvSpPr>
        <p:spPr>
          <a:xfrm rot="3517962">
            <a:off x="3911570" y="5448749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88DDED2-E17E-4797-8387-9736ED2A0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7" y="5598596"/>
            <a:ext cx="539522" cy="85894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FF95E74-6627-45D8-A064-C63A3A3124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9347" y="5529731"/>
            <a:ext cx="539522" cy="8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0224251" y="3104146"/>
            <a:ext cx="1451093" cy="729873"/>
          </a:xfrm>
          <a:prstGeom prst="rect">
            <a:avLst/>
          </a:prstGeom>
          <a:solidFill>
            <a:srgbClr val="C80000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9105198" y="3509116"/>
            <a:ext cx="1124206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466567" y="1421192"/>
            <a:ext cx="750027" cy="1801564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217360" y="1412954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967936" y="4512964"/>
            <a:ext cx="1579718" cy="656794"/>
          </a:xfrm>
          <a:prstGeom prst="rect">
            <a:avLst/>
          </a:prstGeom>
          <a:solidFill>
            <a:srgbClr val="00C8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0924" y="1075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Supraceliac Aorta</a:t>
            </a:r>
          </a:p>
        </p:txBody>
      </p:sp>
      <p:sp>
        <p:nvSpPr>
          <p:cNvPr id="12" name="Freeform 11"/>
          <p:cNvSpPr/>
          <p:nvPr/>
        </p:nvSpPr>
        <p:spPr>
          <a:xfrm>
            <a:off x="1833617" y="1609959"/>
            <a:ext cx="434386" cy="308782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881944" y="1609958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26997" y="1766183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668344" y="2263785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06296" y="3050148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32181" y="3409999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38045" y="4920198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559" y="1487571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Celiac Artery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41419" y="6250168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Infrarenal Aorta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73076" y="4138379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Renal Artery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262" y="4144802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Renal Artery</a:t>
            </a:r>
          </a:p>
        </p:txBody>
      </p:sp>
      <p:sp>
        <p:nvSpPr>
          <p:cNvPr id="47" name="Freeform 46"/>
          <p:cNvSpPr/>
          <p:nvPr/>
        </p:nvSpPr>
        <p:spPr>
          <a:xfrm flipV="1">
            <a:off x="2011806" y="4920198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44129" y="4920198"/>
            <a:ext cx="2184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888679" y="4920198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502" y="2651389"/>
            <a:ext cx="19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Artery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5107628" y="1926727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083188" y="3314390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682653" y="2203883"/>
            <a:ext cx="704860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52161" y="1299105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Bowel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23564" y="438481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Vein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67936" y="5186405"/>
            <a:ext cx="1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Vein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284042" y="2747703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Splenic Vein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83828" y="167579"/>
            <a:ext cx="316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Ischemia Group (N = 6)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384591" y="1840114"/>
            <a:ext cx="1499162" cy="723799"/>
          </a:xfrm>
          <a:prstGeom prst="rect">
            <a:avLst/>
          </a:prstGeom>
          <a:solidFill>
            <a:srgbClr val="00C8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21099" y="3255913"/>
            <a:ext cx="1486308" cy="709658"/>
          </a:xfrm>
          <a:prstGeom prst="rect">
            <a:avLst/>
          </a:prstGeom>
          <a:solidFill>
            <a:srgbClr val="00C800">
              <a:alpha val="2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91625" y="4494418"/>
            <a:ext cx="1506304" cy="699979"/>
          </a:xfrm>
          <a:prstGeom prst="rect">
            <a:avLst/>
          </a:prstGeom>
          <a:solidFill>
            <a:srgbClr val="C8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479" y="4507018"/>
            <a:ext cx="1501180" cy="644366"/>
          </a:xfrm>
          <a:prstGeom prst="rect">
            <a:avLst/>
          </a:prstGeom>
          <a:solidFill>
            <a:srgbClr val="C80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802615" y="5557677"/>
            <a:ext cx="1529301" cy="682240"/>
          </a:xfrm>
          <a:prstGeom prst="rect">
            <a:avLst/>
          </a:prstGeom>
          <a:solidFill>
            <a:srgbClr val="C80000">
              <a:alpha val="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349433" y="450568"/>
            <a:ext cx="2100026" cy="1164349"/>
          </a:xfrm>
          <a:prstGeom prst="rect">
            <a:avLst/>
          </a:prstGeom>
          <a:solidFill>
            <a:srgbClr val="C80000">
              <a:alpha val="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21792" y="449916"/>
            <a:ext cx="22408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/>
              <a:t>Preprandial Avg. Flow (Pre)</a:t>
            </a:r>
            <a:endParaRPr lang="en-US" sz="1200" b="1" u="sng" dirty="0"/>
          </a:p>
          <a:p>
            <a:r>
              <a:rPr lang="en-US" sz="1200" b="1" dirty="0"/>
              <a:t>2.42 ± 0.87 </a:t>
            </a:r>
            <a:r>
              <a:rPr lang="en-US" sz="1200" dirty="0"/>
              <a:t>L/s</a:t>
            </a:r>
          </a:p>
          <a:p>
            <a:r>
              <a:rPr lang="en-US" sz="1200" u="sng" dirty="0"/>
              <a:t>Postprandial Avg. Flow (Post)</a:t>
            </a:r>
            <a:endParaRPr lang="en-US" sz="1200" b="1" u="sng" dirty="0"/>
          </a:p>
          <a:p>
            <a:r>
              <a:rPr lang="en-US" sz="1200" b="1" dirty="0"/>
              <a:t>2.30 ± 0.63 </a:t>
            </a:r>
            <a:r>
              <a:rPr lang="en-US" sz="1200" dirty="0"/>
              <a:t>L/s</a:t>
            </a:r>
          </a:p>
          <a:p>
            <a:r>
              <a:rPr lang="en-US" sz="1200" u="sng" dirty="0"/>
              <a:t>Avg. Percent Change (% Change)</a:t>
            </a:r>
          </a:p>
          <a:p>
            <a:r>
              <a:rPr lang="en-US" sz="1200" b="1" dirty="0"/>
              <a:t>-2.6 %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292531" y="783270"/>
            <a:ext cx="1534141" cy="642206"/>
          </a:xfrm>
          <a:prstGeom prst="rect">
            <a:avLst/>
          </a:prstGeom>
          <a:solidFill>
            <a:srgbClr val="00C800">
              <a:alpha val="1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423548" y="1880717"/>
            <a:ext cx="1636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0.51 ± 0.38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0.54 ± 0.42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4.5 %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2859246" y="1934409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51924" y="3443311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-29318" y="1383532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Meal Response (Percent Change)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8270" y="1781961"/>
            <a:ext cx="690254" cy="2216619"/>
            <a:chOff x="245221" y="1461995"/>
            <a:chExt cx="690254" cy="2216619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731228" y="2484350"/>
              <a:ext cx="2112023" cy="159125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365763" y="2443173"/>
              <a:ext cx="47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0 %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4605" y="3424698"/>
              <a:ext cx="5808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-100 %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33183" y="1461995"/>
              <a:ext cx="5808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+100 %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>
            <a:off x="2449802" y="1684412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06296" y="4068186"/>
            <a:ext cx="0" cy="1126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774705" y="2083745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829753" y="3563552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968924" y="4716922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963694" y="4755771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62875" y="3481814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9644557" y="3259263"/>
            <a:ext cx="514574" cy="144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9102340" y="1714673"/>
            <a:ext cx="23770" cy="905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56503" y="3285073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0.48 ± 0.26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0.58 ± 0.31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23.5 %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50575" y="4523428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0.38 ± 0.39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0.36 ± 0.43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-</a:t>
            </a:r>
            <a:r>
              <a:rPr lang="en-US" sz="1200" b="1" dirty="0"/>
              <a:t>19.9 %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9560" y="5556235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1.23 ± 0.55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1.16 ± 0.48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-3.2 %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2797" y="4523427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0.31 ± 0.27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0.19 ± 0.19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-35.7 %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08479" y="4514134"/>
            <a:ext cx="14986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0.67 ± 0.29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0.90 ± 0.39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+40.3 %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4253" y="778834"/>
            <a:ext cx="14997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1.08 ± 0.34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1.25 ± 0.59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11.8 %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189783" y="3129923"/>
            <a:ext cx="1493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0.32 ± 0.15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0.28 ± 0.16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-11.7 %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C3507D-CE1B-4302-A263-0F8572D1D1DF}"/>
              </a:ext>
            </a:extLst>
          </p:cNvPr>
          <p:cNvSpPr/>
          <p:nvPr/>
        </p:nvSpPr>
        <p:spPr>
          <a:xfrm>
            <a:off x="5984329" y="1699667"/>
            <a:ext cx="1630876" cy="222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picture containing wall, clothing, indoor, sitting&#10;&#10;Description generated with very high confidence">
            <a:extLst>
              <a:ext uri="{FF2B5EF4-FFF2-40B4-BE49-F238E27FC236}">
                <a16:creationId xmlns:a16="http://schemas.microsoft.com/office/drawing/2014/main" id="{2BC3F794-EC91-4809-B4B3-F0B4A762B7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5" t="15094" r="19713"/>
          <a:stretch/>
        </p:blipFill>
        <p:spPr>
          <a:xfrm>
            <a:off x="6056613" y="1781961"/>
            <a:ext cx="1486308" cy="2113170"/>
          </a:xfrm>
          <a:prstGeom prst="rect">
            <a:avLst/>
          </a:prstGeom>
        </p:spPr>
      </p:pic>
      <p:sp>
        <p:nvSpPr>
          <p:cNvPr id="82" name="Right Arrow 83">
            <a:extLst>
              <a:ext uri="{FF2B5EF4-FFF2-40B4-BE49-F238E27FC236}">
                <a16:creationId xmlns:a16="http://schemas.microsoft.com/office/drawing/2014/main" id="{354E2B1A-BC37-4F07-8002-F8B8200C4F31}"/>
              </a:ext>
            </a:extLst>
          </p:cNvPr>
          <p:cNvSpPr/>
          <p:nvPr/>
        </p:nvSpPr>
        <p:spPr>
          <a:xfrm rot="7373283">
            <a:off x="797054" y="5404998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4">
            <a:extLst>
              <a:ext uri="{FF2B5EF4-FFF2-40B4-BE49-F238E27FC236}">
                <a16:creationId xmlns:a16="http://schemas.microsoft.com/office/drawing/2014/main" id="{4F01BD6A-2AD1-475C-9E0C-1A302AFFF9FE}"/>
              </a:ext>
            </a:extLst>
          </p:cNvPr>
          <p:cNvSpPr/>
          <p:nvPr/>
        </p:nvSpPr>
        <p:spPr>
          <a:xfrm rot="3517962">
            <a:off x="3911570" y="5448749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32BA169-E6EF-4CE7-B7A2-E504B3FFDD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7" y="5598596"/>
            <a:ext cx="539522" cy="85894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2C47643-9F0E-47E1-8D9D-2FBC41E5A1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9347" y="5529731"/>
            <a:ext cx="539522" cy="8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0224251" y="3104146"/>
            <a:ext cx="1451093" cy="729873"/>
          </a:xfrm>
          <a:prstGeom prst="rect">
            <a:avLst/>
          </a:prstGeom>
          <a:solidFill>
            <a:srgbClr val="C8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9105198" y="3509116"/>
            <a:ext cx="1124206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466567" y="1421192"/>
            <a:ext cx="750027" cy="1801564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217360" y="1412954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967936" y="4512964"/>
            <a:ext cx="1579718" cy="656794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0924" y="1075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Supraceliac Aorta</a:t>
            </a:r>
          </a:p>
        </p:txBody>
      </p:sp>
      <p:sp>
        <p:nvSpPr>
          <p:cNvPr id="12" name="Freeform 11"/>
          <p:cNvSpPr/>
          <p:nvPr/>
        </p:nvSpPr>
        <p:spPr>
          <a:xfrm>
            <a:off x="1833617" y="1609959"/>
            <a:ext cx="434386" cy="308782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881944" y="1609958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26997" y="1766183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668344" y="2263785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06296" y="3050148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32181" y="3409999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38045" y="4920198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559" y="1487571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Celiac Artery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41419" y="6250168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Infrarenal Aorta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73076" y="4138379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Renal Artery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262" y="4144802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Renal Artery</a:t>
            </a:r>
          </a:p>
        </p:txBody>
      </p:sp>
      <p:sp>
        <p:nvSpPr>
          <p:cNvPr id="47" name="Freeform 46"/>
          <p:cNvSpPr/>
          <p:nvPr/>
        </p:nvSpPr>
        <p:spPr>
          <a:xfrm flipV="1">
            <a:off x="2011806" y="4920198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44129" y="4920198"/>
            <a:ext cx="2184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888679" y="4920198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502" y="2651389"/>
            <a:ext cx="19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Artery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5107628" y="1926727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083188" y="3314390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682653" y="2203883"/>
            <a:ext cx="704860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52161" y="1299105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Bowel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23564" y="438481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Vein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67936" y="5186405"/>
            <a:ext cx="1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Vein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284042" y="2747703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Splenic Vein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83828" y="167579"/>
            <a:ext cx="3166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Negative Diagnosis Group (N = 8)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384591" y="1840114"/>
            <a:ext cx="1499162" cy="723799"/>
          </a:xfrm>
          <a:prstGeom prst="rect">
            <a:avLst/>
          </a:prstGeom>
          <a:solidFill>
            <a:srgbClr val="00C800">
              <a:alpha val="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21099" y="3255913"/>
            <a:ext cx="1486308" cy="709658"/>
          </a:xfrm>
          <a:prstGeom prst="rect">
            <a:avLst/>
          </a:prstGeom>
          <a:solidFill>
            <a:srgbClr val="00C800">
              <a:alpha val="5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91625" y="4494418"/>
            <a:ext cx="1506304" cy="699979"/>
          </a:xfrm>
          <a:prstGeom prst="rect">
            <a:avLst/>
          </a:prstGeom>
          <a:solidFill>
            <a:srgbClr val="00C800">
              <a:alpha val="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479" y="4507018"/>
            <a:ext cx="1501180" cy="644366"/>
          </a:xfrm>
          <a:prstGeom prst="rect">
            <a:avLst/>
          </a:prstGeom>
          <a:solidFill>
            <a:srgbClr val="C80000">
              <a:alpha val="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802615" y="5557677"/>
            <a:ext cx="1529301" cy="682240"/>
          </a:xfrm>
          <a:prstGeom prst="rect">
            <a:avLst/>
          </a:prstGeom>
          <a:solidFill>
            <a:srgbClr val="00C800">
              <a:alpha val="784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349433" y="450568"/>
            <a:ext cx="2100026" cy="1164349"/>
          </a:xfrm>
          <a:prstGeom prst="rect">
            <a:avLst/>
          </a:prstGeom>
          <a:solidFill>
            <a:srgbClr val="00C800">
              <a:alpha val="1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21246" y="441505"/>
            <a:ext cx="22408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/>
              <a:t>Preprandial Avg. Flow (Pre)</a:t>
            </a:r>
            <a:endParaRPr lang="en-US" sz="1200" b="1" u="sng" dirty="0"/>
          </a:p>
          <a:p>
            <a:r>
              <a:rPr lang="en-US" sz="1200" b="1" dirty="0"/>
              <a:t>2.90 ± 0.86 </a:t>
            </a:r>
            <a:r>
              <a:rPr lang="en-US" sz="1200" dirty="0"/>
              <a:t>L/s</a:t>
            </a:r>
          </a:p>
          <a:p>
            <a:r>
              <a:rPr lang="en-US" sz="1200" u="sng" dirty="0"/>
              <a:t>Postprandial Avg. Flow (Post)</a:t>
            </a:r>
            <a:endParaRPr lang="en-US" sz="1200" b="1" u="sng" dirty="0"/>
          </a:p>
          <a:p>
            <a:r>
              <a:rPr lang="en-US" sz="1200" b="1" dirty="0"/>
              <a:t>3.39 ± 0.99 </a:t>
            </a:r>
            <a:r>
              <a:rPr lang="en-US" sz="1200" dirty="0"/>
              <a:t>L/s</a:t>
            </a:r>
          </a:p>
          <a:p>
            <a:r>
              <a:rPr lang="en-US" sz="1200" u="sng" dirty="0"/>
              <a:t>Avg. Percent Change (% Change)</a:t>
            </a:r>
          </a:p>
          <a:p>
            <a:r>
              <a:rPr lang="en-US" sz="1200" b="1" dirty="0"/>
              <a:t>+19.0 %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292531" y="783270"/>
            <a:ext cx="1534141" cy="642206"/>
          </a:xfrm>
          <a:prstGeom prst="rect">
            <a:avLst/>
          </a:prstGeom>
          <a:solidFill>
            <a:srgbClr val="00C800">
              <a:alpha val="6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423548" y="1880717"/>
            <a:ext cx="1636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0.50 ± 0.16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0.52 ± 0.19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1.1 %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2859246" y="1934409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51924" y="3443311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-29318" y="1383532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Meal Response (Percent Change)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8270" y="1781961"/>
            <a:ext cx="690254" cy="2216619"/>
            <a:chOff x="245221" y="1461995"/>
            <a:chExt cx="690254" cy="2216619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731228" y="2484350"/>
              <a:ext cx="2112023" cy="159125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365763" y="2443173"/>
              <a:ext cx="47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0 %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4605" y="3424698"/>
              <a:ext cx="5808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-100 %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33183" y="1461995"/>
              <a:ext cx="5808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+100 %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>
            <a:off x="2449802" y="1684412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06296" y="4068186"/>
            <a:ext cx="0" cy="1126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774705" y="2083745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829753" y="3563552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968924" y="4716922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963694" y="4755771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62875" y="3481814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9644557" y="3259263"/>
            <a:ext cx="514574" cy="144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9102340" y="1714673"/>
            <a:ext cx="23770" cy="905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56503" y="3285073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0.52 ± 0.21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0.71 ± 0.25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57.1 %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50575" y="4523428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0.38 ± 0.14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0.39 ± 0.15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1.6 %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9558" y="5563482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1.18 ± 0.41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1.14 ± 0.36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+8.3 %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2797" y="4523427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0.32 ± 0.15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0.19 ± 0.19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-2.1 %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08479" y="4514134"/>
            <a:ext cx="14986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0.47 ± 0.22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0.95 ± 0.34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+154.2 %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26888" y="781207"/>
            <a:ext cx="14997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0.87 ± 0.24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1.39 ± 0.35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64.5 %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189783" y="3129923"/>
            <a:ext cx="1493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0.34 ± 0.19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0.34 ± 0.22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+0.2 %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EC0910-1ED6-4361-9B85-4F65900523CC}"/>
              </a:ext>
            </a:extLst>
          </p:cNvPr>
          <p:cNvSpPr/>
          <p:nvPr/>
        </p:nvSpPr>
        <p:spPr>
          <a:xfrm>
            <a:off x="5984329" y="1699667"/>
            <a:ext cx="1630876" cy="222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wall, clothing, indoor, sitting&#10;&#10;Description generated with very high confidence">
            <a:extLst>
              <a:ext uri="{FF2B5EF4-FFF2-40B4-BE49-F238E27FC236}">
                <a16:creationId xmlns:a16="http://schemas.microsoft.com/office/drawing/2014/main" id="{20411724-B9DD-4339-8CB0-F46F6A7847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5" t="15094" r="19713"/>
          <a:stretch/>
        </p:blipFill>
        <p:spPr>
          <a:xfrm>
            <a:off x="6056613" y="1781961"/>
            <a:ext cx="1486308" cy="2113170"/>
          </a:xfrm>
          <a:prstGeom prst="rect">
            <a:avLst/>
          </a:prstGeom>
        </p:spPr>
      </p:pic>
      <p:sp>
        <p:nvSpPr>
          <p:cNvPr id="79" name="Right Arrow 83">
            <a:extLst>
              <a:ext uri="{FF2B5EF4-FFF2-40B4-BE49-F238E27FC236}">
                <a16:creationId xmlns:a16="http://schemas.microsoft.com/office/drawing/2014/main" id="{276DAFEE-0245-4D47-B39B-BCB643E92CB4}"/>
              </a:ext>
            </a:extLst>
          </p:cNvPr>
          <p:cNvSpPr/>
          <p:nvPr/>
        </p:nvSpPr>
        <p:spPr>
          <a:xfrm rot="7373283">
            <a:off x="797054" y="5404998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84">
            <a:extLst>
              <a:ext uri="{FF2B5EF4-FFF2-40B4-BE49-F238E27FC236}">
                <a16:creationId xmlns:a16="http://schemas.microsoft.com/office/drawing/2014/main" id="{DF8CF13C-D9C1-409C-9C16-E78C84084D53}"/>
              </a:ext>
            </a:extLst>
          </p:cNvPr>
          <p:cNvSpPr/>
          <p:nvPr/>
        </p:nvSpPr>
        <p:spPr>
          <a:xfrm rot="3517962">
            <a:off x="3911570" y="5448749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86AF850-A823-4B7B-8168-00E816BF2A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7" y="5598596"/>
            <a:ext cx="539522" cy="85894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2D71ADD-A5D4-4C25-AE01-4F37C079B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9347" y="5529731"/>
            <a:ext cx="539522" cy="8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0224251" y="3104146"/>
            <a:ext cx="1451093" cy="729873"/>
          </a:xfrm>
          <a:prstGeom prst="rect">
            <a:avLst/>
          </a:prstGeom>
          <a:solidFill>
            <a:srgbClr val="00C8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9105198" y="3509116"/>
            <a:ext cx="1124206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466567" y="1421192"/>
            <a:ext cx="750027" cy="1801564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8217360" y="1412954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967936" y="4512964"/>
            <a:ext cx="1579718" cy="656794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0924" y="10751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Supraceliac Aorta</a:t>
            </a:r>
          </a:p>
        </p:txBody>
      </p:sp>
      <p:sp>
        <p:nvSpPr>
          <p:cNvPr id="12" name="Freeform 11"/>
          <p:cNvSpPr/>
          <p:nvPr/>
        </p:nvSpPr>
        <p:spPr>
          <a:xfrm>
            <a:off x="1833617" y="1609959"/>
            <a:ext cx="434386" cy="308782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881944" y="1609958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26997" y="1766183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668344" y="2263785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06296" y="3050148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32181" y="3409999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38045" y="4920198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559" y="1487571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Celiac Artery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41419" y="6250168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Infrarenal Aorta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73076" y="4138379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Renal Artery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4262" y="4144802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Renal Artery</a:t>
            </a:r>
          </a:p>
        </p:txBody>
      </p:sp>
      <p:sp>
        <p:nvSpPr>
          <p:cNvPr id="47" name="Freeform 46"/>
          <p:cNvSpPr/>
          <p:nvPr/>
        </p:nvSpPr>
        <p:spPr>
          <a:xfrm flipV="1">
            <a:off x="2011806" y="4920198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844129" y="4920198"/>
            <a:ext cx="21845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888679" y="4920198"/>
            <a:ext cx="256196" cy="631757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42502" y="2651389"/>
            <a:ext cx="19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Artery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5107628" y="1926727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083188" y="3314390"/>
            <a:ext cx="723129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7682653" y="2203883"/>
            <a:ext cx="704860" cy="5176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252161" y="1299105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Bowel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423564" y="438481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Vein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67936" y="5186405"/>
            <a:ext cx="1816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Vein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284042" y="2747703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Splenic Vein</a:t>
            </a:r>
          </a:p>
        </p:txBody>
      </p:sp>
      <p:sp>
        <p:nvSpPr>
          <p:cNvPr id="84" name="Right Arrow 83"/>
          <p:cNvSpPr/>
          <p:nvPr/>
        </p:nvSpPr>
        <p:spPr>
          <a:xfrm rot="7373283">
            <a:off x="797054" y="5404998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3517962">
            <a:off x="3911570" y="5448749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383828" y="167579"/>
            <a:ext cx="3166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Narrowing Celiac Artery Group (N = 3)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384591" y="1840114"/>
            <a:ext cx="1499162" cy="723799"/>
          </a:xfrm>
          <a:prstGeom prst="rect">
            <a:avLst/>
          </a:prstGeom>
          <a:solidFill>
            <a:srgbClr val="C80000">
              <a:alpha val="2902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21099" y="3255913"/>
            <a:ext cx="1486308" cy="709658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491625" y="4494418"/>
            <a:ext cx="1506304" cy="699979"/>
          </a:xfrm>
          <a:prstGeom prst="rect">
            <a:avLst/>
          </a:prstGeom>
          <a:solidFill>
            <a:srgbClr val="00C8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479" y="4507018"/>
            <a:ext cx="1501180" cy="644366"/>
          </a:xfrm>
          <a:prstGeom prst="rect">
            <a:avLst/>
          </a:prstGeom>
          <a:solidFill>
            <a:srgbClr val="00C8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802615" y="5557677"/>
            <a:ext cx="1529301" cy="682240"/>
          </a:xfrm>
          <a:prstGeom prst="rect">
            <a:avLst/>
          </a:prstGeom>
          <a:solidFill>
            <a:srgbClr val="00C800">
              <a:alpha val="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349433" y="450568"/>
            <a:ext cx="2100026" cy="1164349"/>
          </a:xfrm>
          <a:prstGeom prst="rect">
            <a:avLst/>
          </a:prstGeom>
          <a:solidFill>
            <a:srgbClr val="00C8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49433" y="443114"/>
            <a:ext cx="22408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/>
              <a:t>Preprandial Avg. Flow (Pre)</a:t>
            </a:r>
            <a:endParaRPr lang="en-US" sz="1200" b="1" u="sng" dirty="0"/>
          </a:p>
          <a:p>
            <a:r>
              <a:rPr lang="en-US" sz="1200" b="1" dirty="0"/>
              <a:t>2.85 ± 0.36 </a:t>
            </a:r>
            <a:r>
              <a:rPr lang="en-US" sz="1200" dirty="0"/>
              <a:t>L/s</a:t>
            </a:r>
          </a:p>
          <a:p>
            <a:r>
              <a:rPr lang="en-US" sz="1200" u="sng" dirty="0"/>
              <a:t>Postprandial Avg. Flow (Post)</a:t>
            </a:r>
            <a:endParaRPr lang="en-US" sz="1200" b="1" u="sng" dirty="0"/>
          </a:p>
          <a:p>
            <a:r>
              <a:rPr lang="en-US" sz="1200" b="1" dirty="0"/>
              <a:t>3.83 ± 0.47 </a:t>
            </a:r>
            <a:r>
              <a:rPr lang="en-US" sz="1200" dirty="0"/>
              <a:t>L/s</a:t>
            </a:r>
          </a:p>
          <a:p>
            <a:r>
              <a:rPr lang="en-US" sz="1200" u="sng" dirty="0"/>
              <a:t>Avg. Percent Change (% Change)</a:t>
            </a:r>
          </a:p>
          <a:p>
            <a:r>
              <a:rPr lang="en-US" sz="1200" b="1" dirty="0"/>
              <a:t>+36.0 %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292531" y="783270"/>
            <a:ext cx="1534141" cy="642206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423548" y="1880717"/>
            <a:ext cx="1636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0.20 ± 0.06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0.15 ± 0.07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-</a:t>
            </a:r>
            <a:r>
              <a:rPr lang="en-US" sz="1200" b="1" dirty="0"/>
              <a:t>28.9 %</a:t>
            </a:r>
          </a:p>
        </p:txBody>
      </p:sp>
      <p:sp>
        <p:nvSpPr>
          <p:cNvPr id="128" name="Freeform 127"/>
          <p:cNvSpPr/>
          <p:nvPr/>
        </p:nvSpPr>
        <p:spPr>
          <a:xfrm>
            <a:off x="2859246" y="1934409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51924" y="3443311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-29318" y="1383532"/>
            <a:ext cx="13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Meal Response (Percent Change)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8270" y="1781961"/>
            <a:ext cx="690254" cy="2216619"/>
            <a:chOff x="245221" y="1461995"/>
            <a:chExt cx="690254" cy="2216619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731228" y="2484350"/>
              <a:ext cx="2112023" cy="159125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365763" y="2443173"/>
              <a:ext cx="47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0 %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4605" y="3424698"/>
              <a:ext cx="5808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-100 %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33183" y="1461995"/>
              <a:ext cx="5808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+100 %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>
            <a:off x="2449802" y="1684412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06296" y="4068186"/>
            <a:ext cx="0" cy="1126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774705" y="2083745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829753" y="3563552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1968924" y="4716922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963694" y="4755771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662875" y="3481814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9644557" y="3259263"/>
            <a:ext cx="514574" cy="144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9102340" y="1714673"/>
            <a:ext cx="23770" cy="905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56503" y="3285073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0.45 ± 0.16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0.87 ± 0.24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135.4 %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50575" y="4523428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0.39 ± 0.10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0.54 ± 0.07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50.6 %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33617" y="5563482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1.00 ± 0.29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1.03 ± 0.57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+1.4 %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2797" y="4523427"/>
            <a:ext cx="16115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0.41 ± 0.18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0.50 ± 0.06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+34.7 %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08479" y="4514134"/>
            <a:ext cx="14986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0.27 ± 0.15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1.36 ± 0.28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+551.1 %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26888" y="781207"/>
            <a:ext cx="14997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0.68 ± 0.35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1.92 ± 0.49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+</a:t>
            </a:r>
            <a:r>
              <a:rPr lang="en-US" sz="1200" b="1" dirty="0"/>
              <a:t>285.5 %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189783" y="3129923"/>
            <a:ext cx="14932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Pre:</a:t>
            </a:r>
            <a:r>
              <a:rPr lang="en-US" sz="1200" b="1" dirty="0"/>
              <a:t> 0.34 ± 0.09 </a:t>
            </a:r>
            <a:r>
              <a:rPr lang="en-US" sz="1200" dirty="0"/>
              <a:t>L/s</a:t>
            </a:r>
          </a:p>
          <a:p>
            <a:r>
              <a:rPr lang="en-US" sz="1200" dirty="0"/>
              <a:t>Post: </a:t>
            </a:r>
            <a:r>
              <a:rPr lang="en-US" sz="1200" b="1" dirty="0"/>
              <a:t>0.40 ± 0.12 </a:t>
            </a:r>
            <a:r>
              <a:rPr lang="en-US" sz="1200" dirty="0"/>
              <a:t>L/s</a:t>
            </a:r>
          </a:p>
          <a:p>
            <a:r>
              <a:rPr lang="en-US" sz="1200" dirty="0"/>
              <a:t>% Change: </a:t>
            </a:r>
            <a:r>
              <a:rPr lang="en-US" sz="1200" b="1" dirty="0"/>
              <a:t>+20.5 %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F0FB3C-412B-4E27-9102-5F0A458CBE20}"/>
              </a:ext>
            </a:extLst>
          </p:cNvPr>
          <p:cNvSpPr/>
          <p:nvPr/>
        </p:nvSpPr>
        <p:spPr>
          <a:xfrm>
            <a:off x="5984329" y="1699667"/>
            <a:ext cx="1630876" cy="222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picture containing wall, clothing, indoor, sitting&#10;&#10;Description generated with very high confidence">
            <a:extLst>
              <a:ext uri="{FF2B5EF4-FFF2-40B4-BE49-F238E27FC236}">
                <a16:creationId xmlns:a16="http://schemas.microsoft.com/office/drawing/2014/main" id="{5D00B117-7699-43C8-BF52-D94436ED5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5" t="15094" r="19713"/>
          <a:stretch/>
        </p:blipFill>
        <p:spPr>
          <a:xfrm>
            <a:off x="6056613" y="1781961"/>
            <a:ext cx="1486308" cy="2113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8CC596-6377-449A-98E5-68FA95D7B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7" y="5598596"/>
            <a:ext cx="539522" cy="85894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1B21060-D2CD-45A2-8700-509EADC701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9347" y="5529731"/>
            <a:ext cx="539522" cy="8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1027</Words>
  <Application>Microsoft Office PowerPoint</Application>
  <PresentationFormat>Widescreen</PresentationFormat>
  <Paragraphs>180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Steven Roberts</cp:lastModifiedBy>
  <cp:revision>9</cp:revision>
  <dcterms:created xsi:type="dcterms:W3CDTF">2018-06-03T18:51:47Z</dcterms:created>
  <dcterms:modified xsi:type="dcterms:W3CDTF">2018-06-03T21:27:38Z</dcterms:modified>
</cp:coreProperties>
</file>