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6" r:id="rId2"/>
    <p:sldId id="257" r:id="rId3"/>
  </p:sldIdLst>
  <p:sldSz cx="32918400" cy="32918400"/>
  <p:notesSz cx="9296400" cy="7010400"/>
  <p:defaultTextStyle>
    <a:defPPr>
      <a:defRPr lang="de-DE"/>
    </a:defPPr>
    <a:lvl1pPr algn="just" rtl="0" fontAlgn="base">
      <a:spcBef>
        <a:spcPct val="10000"/>
      </a:spcBef>
      <a:spcAft>
        <a:spcPct val="10000"/>
      </a:spcAft>
      <a:defRPr sz="2400" kern="1200">
        <a:solidFill>
          <a:schemeClr val="tx1"/>
        </a:solidFill>
        <a:latin typeface="Palatino" pitchFamily="18" charset="0"/>
        <a:ea typeface="+mn-ea"/>
        <a:cs typeface="+mn-cs"/>
      </a:defRPr>
    </a:lvl1pPr>
    <a:lvl2pPr marL="340608" indent="112563" algn="just" rtl="0" fontAlgn="base">
      <a:spcBef>
        <a:spcPct val="10000"/>
      </a:spcBef>
      <a:spcAft>
        <a:spcPct val="10000"/>
      </a:spcAft>
      <a:defRPr sz="2400" kern="1200">
        <a:solidFill>
          <a:schemeClr val="tx1"/>
        </a:solidFill>
        <a:latin typeface="Palatino" pitchFamily="18" charset="0"/>
        <a:ea typeface="+mn-ea"/>
        <a:cs typeface="+mn-cs"/>
      </a:defRPr>
    </a:lvl2pPr>
    <a:lvl3pPr marL="682677" indent="226585" algn="just" rtl="0" fontAlgn="base">
      <a:spcBef>
        <a:spcPct val="10000"/>
      </a:spcBef>
      <a:spcAft>
        <a:spcPct val="10000"/>
      </a:spcAft>
      <a:defRPr sz="2400" kern="1200">
        <a:solidFill>
          <a:schemeClr val="tx1"/>
        </a:solidFill>
        <a:latin typeface="Palatino" pitchFamily="18" charset="0"/>
        <a:ea typeface="+mn-ea"/>
        <a:cs typeface="+mn-cs"/>
      </a:defRPr>
    </a:lvl3pPr>
    <a:lvl4pPr marL="1024747" indent="340608" algn="just" rtl="0" fontAlgn="base">
      <a:spcBef>
        <a:spcPct val="10000"/>
      </a:spcBef>
      <a:spcAft>
        <a:spcPct val="10000"/>
      </a:spcAft>
      <a:defRPr sz="2400" kern="1200">
        <a:solidFill>
          <a:schemeClr val="tx1"/>
        </a:solidFill>
        <a:latin typeface="Palatino" pitchFamily="18" charset="0"/>
        <a:ea typeface="+mn-ea"/>
        <a:cs typeface="+mn-cs"/>
      </a:defRPr>
    </a:lvl4pPr>
    <a:lvl5pPr marL="1366817" indent="454631" algn="just" rtl="0" fontAlgn="base">
      <a:spcBef>
        <a:spcPct val="10000"/>
      </a:spcBef>
      <a:spcAft>
        <a:spcPct val="10000"/>
      </a:spcAft>
      <a:defRPr sz="2400" kern="1200">
        <a:solidFill>
          <a:schemeClr val="tx1"/>
        </a:solidFill>
        <a:latin typeface="Palatino" pitchFamily="18" charset="0"/>
        <a:ea typeface="+mn-ea"/>
        <a:cs typeface="+mn-cs"/>
      </a:defRPr>
    </a:lvl5pPr>
    <a:lvl6pPr marL="2105044" algn="l" defTabSz="842018" rtl="0" eaLnBrk="1" latinLnBrk="0" hangingPunct="1">
      <a:defRPr sz="2400" kern="1200">
        <a:solidFill>
          <a:schemeClr val="tx1"/>
        </a:solidFill>
        <a:latin typeface="Palatino" pitchFamily="18" charset="0"/>
        <a:ea typeface="+mn-ea"/>
        <a:cs typeface="+mn-cs"/>
      </a:defRPr>
    </a:lvl6pPr>
    <a:lvl7pPr marL="2526052" algn="l" defTabSz="842018" rtl="0" eaLnBrk="1" latinLnBrk="0" hangingPunct="1">
      <a:defRPr sz="2400" kern="1200">
        <a:solidFill>
          <a:schemeClr val="tx1"/>
        </a:solidFill>
        <a:latin typeface="Palatino" pitchFamily="18" charset="0"/>
        <a:ea typeface="+mn-ea"/>
        <a:cs typeface="+mn-cs"/>
      </a:defRPr>
    </a:lvl7pPr>
    <a:lvl8pPr marL="2947062" algn="l" defTabSz="842018" rtl="0" eaLnBrk="1" latinLnBrk="0" hangingPunct="1">
      <a:defRPr sz="2400" kern="1200">
        <a:solidFill>
          <a:schemeClr val="tx1"/>
        </a:solidFill>
        <a:latin typeface="Palatino" pitchFamily="18" charset="0"/>
        <a:ea typeface="+mn-ea"/>
        <a:cs typeface="+mn-cs"/>
      </a:defRPr>
    </a:lvl8pPr>
    <a:lvl9pPr marL="3368069" algn="l" defTabSz="842018" rtl="0" eaLnBrk="1" latinLnBrk="0" hangingPunct="1">
      <a:defRPr sz="2400" kern="1200">
        <a:solidFill>
          <a:schemeClr val="tx1"/>
        </a:solidFill>
        <a:latin typeface="Palatino" pitchFamily="18" charset="0"/>
        <a:ea typeface="+mn-ea"/>
        <a:cs typeface="+mn-cs"/>
      </a:defRPr>
    </a:lvl9pPr>
  </p:defaultTextStyle>
  <p:extLst>
    <p:ext uri="{EFAFB233-063F-42B5-8137-9DF3F51BA10A}">
      <p15:sldGuideLst xmlns:p15="http://schemas.microsoft.com/office/powerpoint/2012/main">
        <p15:guide id="1" orient="horz" pos="11232">
          <p15:clr>
            <a:srgbClr val="A4A3A4"/>
          </p15:clr>
        </p15:guide>
        <p15:guide id="2" pos="7118">
          <p15:clr>
            <a:srgbClr val="A4A3A4"/>
          </p15:clr>
        </p15:guide>
        <p15:guide id="3" orient="horz" pos="10368">
          <p15:clr>
            <a:srgbClr val="A4A3A4"/>
          </p15:clr>
        </p15:guide>
        <p15:guide id="4" pos="692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opher Francois" initials="CF" lastIdx="2" clrIdx="0"/>
  <p:cmAuthor id="1" name="Grant Roberts" initials="GR" lastIdx="1" clrIdx="1">
    <p:extLst>
      <p:ext uri="{19B8F6BF-5375-455C-9EA6-DF929625EA0E}">
        <p15:presenceInfo xmlns:p15="http://schemas.microsoft.com/office/powerpoint/2012/main" userId="S-1-5-21-429934397-719916749-7473742-82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F9F"/>
    <a:srgbClr val="FF8181"/>
    <a:srgbClr val="FF5050"/>
    <a:srgbClr val="FBD2D1"/>
    <a:srgbClr val="F57E7B"/>
    <a:srgbClr val="CC0000"/>
    <a:srgbClr val="A50021"/>
    <a:srgbClr val="FFFF00"/>
    <a:srgbClr val="0000FF"/>
    <a:srgbClr val="32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72" autoAdjust="0"/>
    <p:restoredTop sz="99768" autoAdjust="0"/>
  </p:normalViewPr>
  <p:slideViewPr>
    <p:cSldViewPr snapToObjects="1">
      <p:cViewPr varScale="1">
        <p:scale>
          <a:sx n="27" d="100"/>
          <a:sy n="27" d="100"/>
        </p:scale>
        <p:origin x="2604" y="162"/>
      </p:cViewPr>
      <p:guideLst>
        <p:guide orient="horz" pos="11232"/>
        <p:guide pos="7118"/>
        <p:guide orient="horz" pos="10368"/>
        <p:guide pos="6926"/>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8780" cy="350008"/>
          </a:xfrm>
          <a:prstGeom prst="rect">
            <a:avLst/>
          </a:prstGeom>
          <a:noFill/>
          <a:ln w="9525">
            <a:noFill/>
            <a:miter lim="800000"/>
            <a:headEnd/>
            <a:tailEnd/>
          </a:ln>
          <a:effectLst/>
        </p:spPr>
        <p:txBody>
          <a:bodyPr vert="horz" wrap="square" lIns="93131" tIns="46566" rIns="93131" bIns="46566" numCol="1" anchor="t" anchorCtr="0" compatLnSpc="1">
            <a:prstTxWarp prst="textNoShape">
              <a:avLst/>
            </a:prstTxWarp>
          </a:bodyPr>
          <a:lstStyle>
            <a:lvl1pPr algn="l" defTabSz="931764">
              <a:spcBef>
                <a:spcPct val="0"/>
              </a:spcBef>
              <a:spcAft>
                <a:spcPct val="0"/>
              </a:spcAft>
              <a:defRPr sz="1300">
                <a:latin typeface="Arial" charset="0"/>
              </a:defRPr>
            </a:lvl1pPr>
          </a:lstStyle>
          <a:p>
            <a:pPr>
              <a:defRPr/>
            </a:pPr>
            <a:endParaRPr lang="en-US"/>
          </a:p>
        </p:txBody>
      </p:sp>
      <p:sp>
        <p:nvSpPr>
          <p:cNvPr id="4099" name="Rectangle 3"/>
          <p:cNvSpPr>
            <a:spLocks noGrp="1" noChangeArrowheads="1"/>
          </p:cNvSpPr>
          <p:nvPr>
            <p:ph type="dt" sz="quarter" idx="1"/>
          </p:nvPr>
        </p:nvSpPr>
        <p:spPr bwMode="auto">
          <a:xfrm>
            <a:off x="5266261" y="0"/>
            <a:ext cx="4028440" cy="350008"/>
          </a:xfrm>
          <a:prstGeom prst="rect">
            <a:avLst/>
          </a:prstGeom>
          <a:noFill/>
          <a:ln w="9525">
            <a:noFill/>
            <a:miter lim="800000"/>
            <a:headEnd/>
            <a:tailEnd/>
          </a:ln>
          <a:effectLst/>
        </p:spPr>
        <p:txBody>
          <a:bodyPr vert="horz" wrap="square" lIns="93131" tIns="46566" rIns="93131" bIns="46566" numCol="1" anchor="t" anchorCtr="0" compatLnSpc="1">
            <a:prstTxWarp prst="textNoShape">
              <a:avLst/>
            </a:prstTxWarp>
          </a:bodyPr>
          <a:lstStyle>
            <a:lvl1pPr algn="r" defTabSz="931764">
              <a:spcBef>
                <a:spcPct val="0"/>
              </a:spcBef>
              <a:spcAft>
                <a:spcPct val="0"/>
              </a:spcAft>
              <a:defRPr sz="1300">
                <a:latin typeface="Arial" charset="0"/>
              </a:defRPr>
            </a:lvl1pPr>
          </a:lstStyle>
          <a:p>
            <a:pPr>
              <a:defRPr/>
            </a:pPr>
            <a:endParaRPr lang="en-US"/>
          </a:p>
        </p:txBody>
      </p:sp>
      <p:sp>
        <p:nvSpPr>
          <p:cNvPr id="4100" name="Rectangle 4"/>
          <p:cNvSpPr>
            <a:spLocks noGrp="1" noChangeArrowheads="1"/>
          </p:cNvSpPr>
          <p:nvPr>
            <p:ph type="ftr" sz="quarter" idx="2"/>
          </p:nvPr>
        </p:nvSpPr>
        <p:spPr bwMode="auto">
          <a:xfrm>
            <a:off x="0" y="6658855"/>
            <a:ext cx="4028780" cy="350008"/>
          </a:xfrm>
          <a:prstGeom prst="rect">
            <a:avLst/>
          </a:prstGeom>
          <a:noFill/>
          <a:ln w="9525">
            <a:noFill/>
            <a:miter lim="800000"/>
            <a:headEnd/>
            <a:tailEnd/>
          </a:ln>
          <a:effectLst/>
        </p:spPr>
        <p:txBody>
          <a:bodyPr vert="horz" wrap="square" lIns="93131" tIns="46566" rIns="93131" bIns="46566" numCol="1" anchor="b" anchorCtr="0" compatLnSpc="1">
            <a:prstTxWarp prst="textNoShape">
              <a:avLst/>
            </a:prstTxWarp>
          </a:bodyPr>
          <a:lstStyle>
            <a:lvl1pPr algn="l" defTabSz="931764">
              <a:spcBef>
                <a:spcPct val="0"/>
              </a:spcBef>
              <a:spcAft>
                <a:spcPct val="0"/>
              </a:spcAft>
              <a:defRPr sz="1300">
                <a:latin typeface="Arial" charset="0"/>
              </a:defRPr>
            </a:lvl1pPr>
          </a:lstStyle>
          <a:p>
            <a:pPr>
              <a:defRPr/>
            </a:pPr>
            <a:endParaRPr lang="en-US"/>
          </a:p>
        </p:txBody>
      </p:sp>
      <p:sp>
        <p:nvSpPr>
          <p:cNvPr id="4101" name="Rectangle 5"/>
          <p:cNvSpPr>
            <a:spLocks noGrp="1" noChangeArrowheads="1"/>
          </p:cNvSpPr>
          <p:nvPr>
            <p:ph type="sldNum" sz="quarter" idx="3"/>
          </p:nvPr>
        </p:nvSpPr>
        <p:spPr bwMode="auto">
          <a:xfrm>
            <a:off x="5266261" y="6658855"/>
            <a:ext cx="4028440" cy="350008"/>
          </a:xfrm>
          <a:prstGeom prst="rect">
            <a:avLst/>
          </a:prstGeom>
          <a:noFill/>
          <a:ln w="9525">
            <a:noFill/>
            <a:miter lim="800000"/>
            <a:headEnd/>
            <a:tailEnd/>
          </a:ln>
          <a:effectLst/>
        </p:spPr>
        <p:txBody>
          <a:bodyPr vert="horz" wrap="square" lIns="93131" tIns="46566" rIns="93131" bIns="46566" numCol="1" anchor="b" anchorCtr="0" compatLnSpc="1">
            <a:prstTxWarp prst="textNoShape">
              <a:avLst/>
            </a:prstTxWarp>
          </a:bodyPr>
          <a:lstStyle>
            <a:lvl1pPr algn="r" defTabSz="931764">
              <a:spcBef>
                <a:spcPct val="0"/>
              </a:spcBef>
              <a:spcAft>
                <a:spcPct val="0"/>
              </a:spcAft>
              <a:defRPr sz="1300">
                <a:latin typeface="Arial" charset="0"/>
              </a:defRPr>
            </a:lvl1pPr>
          </a:lstStyle>
          <a:p>
            <a:pPr>
              <a:defRPr/>
            </a:pPr>
            <a:fld id="{F301BB9D-AE35-458D-A77C-FBC70C2CA409}" type="slidenum">
              <a:rPr lang="en-US"/>
              <a:pPr>
                <a:defRPr/>
              </a:pPr>
              <a:t>‹#›</a:t>
            </a:fld>
            <a:endParaRPr lang="en-US"/>
          </a:p>
        </p:txBody>
      </p:sp>
    </p:spTree>
    <p:extLst>
      <p:ext uri="{BB962C8B-B14F-4D97-AF65-F5344CB8AC3E}">
        <p14:creationId xmlns:p14="http://schemas.microsoft.com/office/powerpoint/2010/main" val="4188108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028780" cy="350008"/>
          </a:xfrm>
          <a:prstGeom prst="rect">
            <a:avLst/>
          </a:prstGeom>
          <a:noFill/>
          <a:ln w="9525">
            <a:noFill/>
            <a:miter lim="800000"/>
            <a:headEnd/>
            <a:tailEnd/>
          </a:ln>
          <a:effectLst/>
        </p:spPr>
        <p:txBody>
          <a:bodyPr vert="horz" wrap="square" lIns="93131" tIns="46566" rIns="93131" bIns="46566" numCol="1" anchor="t" anchorCtr="0" compatLnSpc="1">
            <a:prstTxWarp prst="textNoShape">
              <a:avLst/>
            </a:prstTxWarp>
          </a:bodyPr>
          <a:lstStyle>
            <a:lvl1pPr algn="l" defTabSz="931764">
              <a:spcBef>
                <a:spcPct val="0"/>
              </a:spcBef>
              <a:spcAft>
                <a:spcPct val="0"/>
              </a:spcAft>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266261" y="0"/>
            <a:ext cx="4028440" cy="350008"/>
          </a:xfrm>
          <a:prstGeom prst="rect">
            <a:avLst/>
          </a:prstGeom>
          <a:noFill/>
          <a:ln w="9525">
            <a:noFill/>
            <a:miter lim="800000"/>
            <a:headEnd/>
            <a:tailEnd/>
          </a:ln>
          <a:effectLst/>
        </p:spPr>
        <p:txBody>
          <a:bodyPr vert="horz" wrap="square" lIns="93131" tIns="46566" rIns="93131" bIns="46566" numCol="1" anchor="t" anchorCtr="0" compatLnSpc="1">
            <a:prstTxWarp prst="textNoShape">
              <a:avLst/>
            </a:prstTxWarp>
          </a:bodyPr>
          <a:lstStyle>
            <a:lvl1pPr algn="r" defTabSz="931764">
              <a:spcBef>
                <a:spcPct val="0"/>
              </a:spcBef>
              <a:spcAft>
                <a:spcPct val="0"/>
              </a:spcAft>
              <a:defRPr sz="13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3333750" y="527050"/>
            <a:ext cx="2628900" cy="26289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29980" y="3330197"/>
            <a:ext cx="7436440" cy="3153911"/>
          </a:xfrm>
          <a:prstGeom prst="rect">
            <a:avLst/>
          </a:prstGeom>
          <a:noFill/>
          <a:ln w="9525">
            <a:noFill/>
            <a:miter lim="800000"/>
            <a:headEnd/>
            <a:tailEnd/>
          </a:ln>
          <a:effectLst/>
        </p:spPr>
        <p:txBody>
          <a:bodyPr vert="horz" wrap="square" lIns="93131" tIns="46566" rIns="93131" bIns="46566" numCol="1" anchor="t" anchorCtr="0" compatLnSpc="1">
            <a:prstTxWarp prst="textNoShape">
              <a:avLst/>
            </a:prstTxWarp>
          </a:body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5126" name="Rectangle 6"/>
          <p:cNvSpPr>
            <a:spLocks noGrp="1" noChangeArrowheads="1"/>
          </p:cNvSpPr>
          <p:nvPr>
            <p:ph type="ftr" sz="quarter" idx="4"/>
          </p:nvPr>
        </p:nvSpPr>
        <p:spPr bwMode="auto">
          <a:xfrm>
            <a:off x="0" y="6658855"/>
            <a:ext cx="4028780" cy="350008"/>
          </a:xfrm>
          <a:prstGeom prst="rect">
            <a:avLst/>
          </a:prstGeom>
          <a:noFill/>
          <a:ln w="9525">
            <a:noFill/>
            <a:miter lim="800000"/>
            <a:headEnd/>
            <a:tailEnd/>
          </a:ln>
          <a:effectLst/>
        </p:spPr>
        <p:txBody>
          <a:bodyPr vert="horz" wrap="square" lIns="93131" tIns="46566" rIns="93131" bIns="46566" numCol="1" anchor="b" anchorCtr="0" compatLnSpc="1">
            <a:prstTxWarp prst="textNoShape">
              <a:avLst/>
            </a:prstTxWarp>
          </a:bodyPr>
          <a:lstStyle>
            <a:lvl1pPr algn="l" defTabSz="931764">
              <a:spcBef>
                <a:spcPct val="0"/>
              </a:spcBef>
              <a:spcAft>
                <a:spcPct val="0"/>
              </a:spcAft>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266261" y="6658855"/>
            <a:ext cx="4028440" cy="350008"/>
          </a:xfrm>
          <a:prstGeom prst="rect">
            <a:avLst/>
          </a:prstGeom>
          <a:noFill/>
          <a:ln w="9525">
            <a:noFill/>
            <a:miter lim="800000"/>
            <a:headEnd/>
            <a:tailEnd/>
          </a:ln>
          <a:effectLst/>
        </p:spPr>
        <p:txBody>
          <a:bodyPr vert="horz" wrap="square" lIns="93131" tIns="46566" rIns="93131" bIns="46566" numCol="1" anchor="b" anchorCtr="0" compatLnSpc="1">
            <a:prstTxWarp prst="textNoShape">
              <a:avLst/>
            </a:prstTxWarp>
          </a:bodyPr>
          <a:lstStyle>
            <a:lvl1pPr algn="r" defTabSz="931764">
              <a:spcBef>
                <a:spcPct val="0"/>
              </a:spcBef>
              <a:spcAft>
                <a:spcPct val="0"/>
              </a:spcAft>
              <a:defRPr sz="1300">
                <a:latin typeface="Arial" charset="0"/>
              </a:defRPr>
            </a:lvl1pPr>
          </a:lstStyle>
          <a:p>
            <a:pPr>
              <a:defRPr/>
            </a:pPr>
            <a:fld id="{2853EC76-F560-4EC2-8FC4-BEB8E0128D2A}" type="slidenum">
              <a:rPr lang="en-US"/>
              <a:pPr>
                <a:defRPr/>
              </a:pPr>
              <a:t>‹#›</a:t>
            </a:fld>
            <a:endParaRPr lang="en-US"/>
          </a:p>
        </p:txBody>
      </p:sp>
    </p:spTree>
    <p:extLst>
      <p:ext uri="{BB962C8B-B14F-4D97-AF65-F5344CB8AC3E}">
        <p14:creationId xmlns:p14="http://schemas.microsoft.com/office/powerpoint/2010/main" val="2303514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mn-ea"/>
        <a:cs typeface="+mn-cs"/>
      </a:defRPr>
    </a:lvl1pPr>
    <a:lvl2pPr marL="340608" algn="l" rtl="0" eaLnBrk="0" fontAlgn="base" hangingPunct="0">
      <a:spcBef>
        <a:spcPct val="30000"/>
      </a:spcBef>
      <a:spcAft>
        <a:spcPct val="0"/>
      </a:spcAft>
      <a:defRPr sz="900" kern="1200">
        <a:solidFill>
          <a:schemeClr val="tx1"/>
        </a:solidFill>
        <a:latin typeface="Arial" charset="0"/>
        <a:ea typeface="+mn-ea"/>
        <a:cs typeface="+mn-cs"/>
      </a:defRPr>
    </a:lvl2pPr>
    <a:lvl3pPr marL="682677" algn="l" rtl="0" eaLnBrk="0" fontAlgn="base" hangingPunct="0">
      <a:spcBef>
        <a:spcPct val="30000"/>
      </a:spcBef>
      <a:spcAft>
        <a:spcPct val="0"/>
      </a:spcAft>
      <a:defRPr sz="900" kern="1200">
        <a:solidFill>
          <a:schemeClr val="tx1"/>
        </a:solidFill>
        <a:latin typeface="Arial" charset="0"/>
        <a:ea typeface="+mn-ea"/>
        <a:cs typeface="+mn-cs"/>
      </a:defRPr>
    </a:lvl3pPr>
    <a:lvl4pPr marL="1024747" algn="l" rtl="0" eaLnBrk="0" fontAlgn="base" hangingPunct="0">
      <a:spcBef>
        <a:spcPct val="30000"/>
      </a:spcBef>
      <a:spcAft>
        <a:spcPct val="0"/>
      </a:spcAft>
      <a:defRPr sz="900" kern="1200">
        <a:solidFill>
          <a:schemeClr val="tx1"/>
        </a:solidFill>
        <a:latin typeface="Arial" charset="0"/>
        <a:ea typeface="+mn-ea"/>
        <a:cs typeface="+mn-cs"/>
      </a:defRPr>
    </a:lvl4pPr>
    <a:lvl5pPr marL="1366817" algn="l" rtl="0" eaLnBrk="0" fontAlgn="base" hangingPunct="0">
      <a:spcBef>
        <a:spcPct val="30000"/>
      </a:spcBef>
      <a:spcAft>
        <a:spcPct val="0"/>
      </a:spcAft>
      <a:defRPr sz="900" kern="1200">
        <a:solidFill>
          <a:schemeClr val="tx1"/>
        </a:solidFill>
        <a:latin typeface="Arial" charset="0"/>
        <a:ea typeface="+mn-ea"/>
        <a:cs typeface="+mn-cs"/>
      </a:defRPr>
    </a:lvl5pPr>
    <a:lvl6pPr marL="1710295" algn="l" defTabSz="684118" rtl="0" eaLnBrk="1" latinLnBrk="0" hangingPunct="1">
      <a:defRPr sz="900" kern="1200">
        <a:solidFill>
          <a:schemeClr val="tx1"/>
        </a:solidFill>
        <a:latin typeface="+mn-lt"/>
        <a:ea typeface="+mn-ea"/>
        <a:cs typeface="+mn-cs"/>
      </a:defRPr>
    </a:lvl6pPr>
    <a:lvl7pPr marL="2052354" algn="l" defTabSz="684118" rtl="0" eaLnBrk="1" latinLnBrk="0" hangingPunct="1">
      <a:defRPr sz="900" kern="1200">
        <a:solidFill>
          <a:schemeClr val="tx1"/>
        </a:solidFill>
        <a:latin typeface="+mn-lt"/>
        <a:ea typeface="+mn-ea"/>
        <a:cs typeface="+mn-cs"/>
      </a:defRPr>
    </a:lvl7pPr>
    <a:lvl8pPr marL="2394413" algn="l" defTabSz="684118" rtl="0" eaLnBrk="1" latinLnBrk="0" hangingPunct="1">
      <a:defRPr sz="900" kern="1200">
        <a:solidFill>
          <a:schemeClr val="tx1"/>
        </a:solidFill>
        <a:latin typeface="+mn-lt"/>
        <a:ea typeface="+mn-ea"/>
        <a:cs typeface="+mn-cs"/>
      </a:defRPr>
    </a:lvl8pPr>
    <a:lvl9pPr marL="2736473" algn="l" defTabSz="684118"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p>
            <a:fld id="{3872551E-1CAC-4AF7-90DA-482FA83708A1}" type="slidenum">
              <a:rPr lang="en-US" smtClean="0"/>
              <a:pPr/>
              <a:t>1</a:t>
            </a:fld>
            <a:endParaRPr lang="en-US"/>
          </a:p>
        </p:txBody>
      </p:sp>
      <p:sp>
        <p:nvSpPr>
          <p:cNvPr id="3075" name="Rectangle 2"/>
          <p:cNvSpPr>
            <a:spLocks noGrp="1" noRot="1" noChangeAspect="1" noChangeArrowheads="1" noTextEdit="1"/>
          </p:cNvSpPr>
          <p:nvPr>
            <p:ph type="sldImg"/>
          </p:nvPr>
        </p:nvSpPr>
        <p:spPr>
          <a:xfrm>
            <a:off x="3333750" y="527050"/>
            <a:ext cx="2628900" cy="2628900"/>
          </a:xfrm>
          <a:ln/>
        </p:spPr>
      </p:sp>
      <p:sp>
        <p:nvSpPr>
          <p:cNvPr id="30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65237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p>
            <a:fld id="{3872551E-1CAC-4AF7-90DA-482FA83708A1}" type="slidenum">
              <a:rPr lang="en-US" smtClean="0"/>
              <a:pPr/>
              <a:t>2</a:t>
            </a:fld>
            <a:endParaRPr lang="en-US"/>
          </a:p>
        </p:txBody>
      </p:sp>
      <p:sp>
        <p:nvSpPr>
          <p:cNvPr id="3075" name="Rectangle 2"/>
          <p:cNvSpPr>
            <a:spLocks noGrp="1" noRot="1" noChangeAspect="1" noChangeArrowheads="1" noTextEdit="1"/>
          </p:cNvSpPr>
          <p:nvPr>
            <p:ph type="sldImg"/>
          </p:nvPr>
        </p:nvSpPr>
        <p:spPr>
          <a:xfrm>
            <a:off x="3333750" y="527050"/>
            <a:ext cx="2628900" cy="2628900"/>
          </a:xfrm>
          <a:ln/>
        </p:spPr>
      </p:sp>
      <p:sp>
        <p:nvSpPr>
          <p:cNvPr id="30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44508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9" y="10226279"/>
            <a:ext cx="27979687" cy="7055644"/>
          </a:xfrm>
          <a:prstGeom prst="rect">
            <a:avLst/>
          </a:prstGeom>
        </p:spPr>
        <p:txBody>
          <a:bodyPr lIns="68412" tIns="34205" rIns="68412" bIns="34205"/>
          <a:lstStyle/>
          <a:p>
            <a:r>
              <a:rPr lang="en-US"/>
              <a:t>Click to edit Master title style</a:t>
            </a:r>
          </a:p>
        </p:txBody>
      </p:sp>
      <p:sp>
        <p:nvSpPr>
          <p:cNvPr id="3" name="Subtitle 2"/>
          <p:cNvSpPr>
            <a:spLocks noGrp="1"/>
          </p:cNvSpPr>
          <p:nvPr>
            <p:ph type="subTitle" idx="1"/>
          </p:nvPr>
        </p:nvSpPr>
        <p:spPr>
          <a:xfrm>
            <a:off x="4937524" y="18653528"/>
            <a:ext cx="23043357" cy="8412956"/>
          </a:xfrm>
          <a:prstGeom prst="rect">
            <a:avLst/>
          </a:prstGeom>
        </p:spPr>
        <p:txBody>
          <a:bodyPr lIns="68412" tIns="34205" rIns="68412" bIns="34205"/>
          <a:lstStyle>
            <a:lvl1pPr marL="0" indent="0" algn="ctr">
              <a:buNone/>
              <a:defRPr/>
            </a:lvl1pPr>
            <a:lvl2pPr marL="342059" indent="0" algn="ctr">
              <a:buNone/>
              <a:defRPr/>
            </a:lvl2pPr>
            <a:lvl3pPr marL="684118" indent="0" algn="ctr">
              <a:buNone/>
              <a:defRPr/>
            </a:lvl3pPr>
            <a:lvl4pPr marL="1026177" indent="0" algn="ctr">
              <a:buNone/>
              <a:defRPr/>
            </a:lvl4pPr>
            <a:lvl5pPr marL="1368236" indent="0" algn="ctr">
              <a:buNone/>
              <a:defRPr/>
            </a:lvl5pPr>
            <a:lvl6pPr marL="1710295" indent="0" algn="ctr">
              <a:buNone/>
              <a:defRPr/>
            </a:lvl6pPr>
            <a:lvl7pPr marL="2052354" indent="0" algn="ctr">
              <a:buNone/>
              <a:defRPr/>
            </a:lvl7pPr>
            <a:lvl8pPr marL="2394413" indent="0" algn="ctr">
              <a:buNone/>
              <a:defRPr/>
            </a:lvl8pPr>
            <a:lvl9pPr marL="2736473"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5448" y="1318023"/>
            <a:ext cx="29627514" cy="5486400"/>
          </a:xfrm>
          <a:prstGeom prst="rect">
            <a:avLst/>
          </a:prstGeom>
        </p:spPr>
        <p:txBody>
          <a:bodyPr lIns="68412" tIns="34205" rIns="68412" bIns="34205"/>
          <a:lstStyle/>
          <a:p>
            <a:r>
              <a:rPr lang="en-US"/>
              <a:t>Click to edit Master title style</a:t>
            </a:r>
          </a:p>
        </p:txBody>
      </p:sp>
      <p:sp>
        <p:nvSpPr>
          <p:cNvPr id="3" name="Vertical Text Placeholder 2"/>
          <p:cNvSpPr>
            <a:spLocks noGrp="1"/>
          </p:cNvSpPr>
          <p:nvPr>
            <p:ph type="body" orient="vert" idx="1"/>
          </p:nvPr>
        </p:nvSpPr>
        <p:spPr>
          <a:xfrm>
            <a:off x="1645448" y="7680724"/>
            <a:ext cx="29627514" cy="21725335"/>
          </a:xfrm>
          <a:prstGeom prst="rect">
            <a:avLst/>
          </a:prstGeom>
        </p:spPr>
        <p:txBody>
          <a:bodyPr vert="eaVert" lIns="68412" tIns="34205" rIns="68412" bIns="3420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84" y="1318023"/>
            <a:ext cx="7406877" cy="28088034"/>
          </a:xfrm>
          <a:prstGeom prst="rect">
            <a:avLst/>
          </a:prstGeom>
        </p:spPr>
        <p:txBody>
          <a:bodyPr vert="eaVert" lIns="68412" tIns="34205" rIns="68412" bIns="34205"/>
          <a:lstStyle/>
          <a:p>
            <a:r>
              <a:rPr lang="en-US"/>
              <a:t>Click to edit Master title style</a:t>
            </a:r>
          </a:p>
        </p:txBody>
      </p:sp>
      <p:sp>
        <p:nvSpPr>
          <p:cNvPr id="3" name="Vertical Text Placeholder 2"/>
          <p:cNvSpPr>
            <a:spLocks noGrp="1"/>
          </p:cNvSpPr>
          <p:nvPr>
            <p:ph type="body" orient="vert" idx="1"/>
          </p:nvPr>
        </p:nvSpPr>
        <p:spPr>
          <a:xfrm>
            <a:off x="1645447" y="1318023"/>
            <a:ext cx="22106335" cy="28088034"/>
          </a:xfrm>
          <a:prstGeom prst="rect">
            <a:avLst/>
          </a:prstGeom>
        </p:spPr>
        <p:txBody>
          <a:bodyPr vert="eaVert" lIns="68412" tIns="34205" rIns="68412" bIns="3420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448" y="1318023"/>
            <a:ext cx="29627514" cy="5486400"/>
          </a:xfrm>
          <a:prstGeom prst="rect">
            <a:avLst/>
          </a:prstGeom>
        </p:spPr>
        <p:txBody>
          <a:bodyPr lIns="68412" tIns="34205" rIns="68412" bIns="34205"/>
          <a:lstStyle/>
          <a:p>
            <a:r>
              <a:rPr lang="en-US"/>
              <a:t>Click to edit Master title style</a:t>
            </a:r>
          </a:p>
        </p:txBody>
      </p:sp>
      <p:sp>
        <p:nvSpPr>
          <p:cNvPr id="3" name="Content Placeholder 2"/>
          <p:cNvSpPr>
            <a:spLocks noGrp="1"/>
          </p:cNvSpPr>
          <p:nvPr>
            <p:ph idx="1"/>
          </p:nvPr>
        </p:nvSpPr>
        <p:spPr>
          <a:xfrm>
            <a:off x="1645448" y="7680724"/>
            <a:ext cx="29627514" cy="21725335"/>
          </a:xfrm>
          <a:prstGeom prst="rect">
            <a:avLst/>
          </a:prstGeom>
        </p:spPr>
        <p:txBody>
          <a:bodyPr lIns="68412" tIns="34205" rIns="68412" bIns="3420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30" y="21152650"/>
            <a:ext cx="27980878" cy="6538912"/>
          </a:xfrm>
          <a:prstGeom prst="rect">
            <a:avLst/>
          </a:prstGeom>
        </p:spPr>
        <p:txBody>
          <a:bodyPr lIns="68412" tIns="34205" rIns="68412" bIns="34205"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2600330" y="13951747"/>
            <a:ext cx="27980878" cy="7200900"/>
          </a:xfrm>
          <a:prstGeom prst="rect">
            <a:avLst/>
          </a:prstGeom>
        </p:spPr>
        <p:txBody>
          <a:bodyPr lIns="68412" tIns="34205" rIns="68412" bIns="34205" anchor="b"/>
          <a:lstStyle>
            <a:lvl1pPr marL="0" indent="0">
              <a:buNone/>
              <a:defRPr sz="1500"/>
            </a:lvl1pPr>
            <a:lvl2pPr marL="342059" indent="0">
              <a:buNone/>
              <a:defRPr sz="1400"/>
            </a:lvl2pPr>
            <a:lvl3pPr marL="684118" indent="0">
              <a:buNone/>
              <a:defRPr sz="1200"/>
            </a:lvl3pPr>
            <a:lvl4pPr marL="1026177" indent="0">
              <a:buNone/>
              <a:defRPr sz="1100"/>
            </a:lvl4pPr>
            <a:lvl5pPr marL="1368236" indent="0">
              <a:buNone/>
              <a:defRPr sz="1100"/>
            </a:lvl5pPr>
            <a:lvl6pPr marL="1710295" indent="0">
              <a:buNone/>
              <a:defRPr sz="1100"/>
            </a:lvl6pPr>
            <a:lvl7pPr marL="2052354" indent="0">
              <a:buNone/>
              <a:defRPr sz="1100"/>
            </a:lvl7pPr>
            <a:lvl8pPr marL="2394413" indent="0">
              <a:buNone/>
              <a:defRPr sz="1100"/>
            </a:lvl8pPr>
            <a:lvl9pPr marL="2736473"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448" y="1318023"/>
            <a:ext cx="29627514" cy="5486400"/>
          </a:xfrm>
          <a:prstGeom prst="rect">
            <a:avLst/>
          </a:prstGeom>
        </p:spPr>
        <p:txBody>
          <a:bodyPr lIns="68412" tIns="34205" rIns="68412" bIns="34205"/>
          <a:lstStyle/>
          <a:p>
            <a:r>
              <a:rPr lang="en-US"/>
              <a:t>Click to edit Master title style</a:t>
            </a:r>
          </a:p>
        </p:txBody>
      </p:sp>
      <p:sp>
        <p:nvSpPr>
          <p:cNvPr id="3" name="Content Placeholder 2"/>
          <p:cNvSpPr>
            <a:spLocks noGrp="1"/>
          </p:cNvSpPr>
          <p:nvPr>
            <p:ph sz="half" idx="1"/>
          </p:nvPr>
        </p:nvSpPr>
        <p:spPr>
          <a:xfrm>
            <a:off x="1645446" y="7680724"/>
            <a:ext cx="14756605" cy="21725335"/>
          </a:xfrm>
          <a:prstGeom prst="rect">
            <a:avLst/>
          </a:prstGeom>
        </p:spPr>
        <p:txBody>
          <a:bodyPr lIns="68412" tIns="34205" rIns="68412" bIns="34205"/>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8" y="7680724"/>
            <a:ext cx="14756605" cy="21725335"/>
          </a:xfrm>
          <a:prstGeom prst="rect">
            <a:avLst/>
          </a:prstGeom>
        </p:spPr>
        <p:txBody>
          <a:bodyPr lIns="68412" tIns="34205" rIns="68412" bIns="34205"/>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8" y="1318023"/>
            <a:ext cx="29627514" cy="5486400"/>
          </a:xfrm>
          <a:prstGeom prst="rect">
            <a:avLst/>
          </a:prstGeom>
        </p:spPr>
        <p:txBody>
          <a:bodyPr lIns="68412" tIns="34205" rIns="68412" bIns="34205"/>
          <a:lstStyle>
            <a:lvl1pPr>
              <a:defRPr/>
            </a:lvl1pPr>
          </a:lstStyle>
          <a:p>
            <a:r>
              <a:rPr lang="en-US"/>
              <a:t>Click to edit Master title style</a:t>
            </a:r>
          </a:p>
        </p:txBody>
      </p:sp>
      <p:sp>
        <p:nvSpPr>
          <p:cNvPr id="3" name="Text Placeholder 2"/>
          <p:cNvSpPr>
            <a:spLocks noGrp="1"/>
          </p:cNvSpPr>
          <p:nvPr>
            <p:ph type="body" idx="1"/>
          </p:nvPr>
        </p:nvSpPr>
        <p:spPr>
          <a:xfrm>
            <a:off x="1645449" y="7368783"/>
            <a:ext cx="14544674" cy="3070622"/>
          </a:xfrm>
          <a:prstGeom prst="rect">
            <a:avLst/>
          </a:prstGeom>
        </p:spPr>
        <p:txBody>
          <a:bodyPr lIns="68412" tIns="34205" rIns="68412" bIns="34205" anchor="b"/>
          <a:lstStyle>
            <a:lvl1pPr marL="0" indent="0">
              <a:buNone/>
              <a:defRPr sz="1800" b="1"/>
            </a:lvl1pPr>
            <a:lvl2pPr marL="342059" indent="0">
              <a:buNone/>
              <a:defRPr sz="1500" b="1"/>
            </a:lvl2pPr>
            <a:lvl3pPr marL="684118" indent="0">
              <a:buNone/>
              <a:defRPr sz="1400" b="1"/>
            </a:lvl3pPr>
            <a:lvl4pPr marL="1026177" indent="0">
              <a:buNone/>
              <a:defRPr sz="1200" b="1"/>
            </a:lvl4pPr>
            <a:lvl5pPr marL="1368236" indent="0">
              <a:buNone/>
              <a:defRPr sz="1200" b="1"/>
            </a:lvl5pPr>
            <a:lvl6pPr marL="1710295" indent="0">
              <a:buNone/>
              <a:defRPr sz="1200" b="1"/>
            </a:lvl6pPr>
            <a:lvl7pPr marL="2052354" indent="0">
              <a:buNone/>
              <a:defRPr sz="1200" b="1"/>
            </a:lvl7pPr>
            <a:lvl8pPr marL="2394413" indent="0">
              <a:buNone/>
              <a:defRPr sz="1200" b="1"/>
            </a:lvl8pPr>
            <a:lvl9pPr marL="2736473"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9" y="10439403"/>
            <a:ext cx="14544674" cy="18966657"/>
          </a:xfrm>
          <a:prstGeom prst="rect">
            <a:avLst/>
          </a:prstGeom>
        </p:spPr>
        <p:txBody>
          <a:bodyPr lIns="68412" tIns="34205" rIns="68412" bIns="34205"/>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0" y="7368783"/>
            <a:ext cx="14550628" cy="3070622"/>
          </a:xfrm>
          <a:prstGeom prst="rect">
            <a:avLst/>
          </a:prstGeom>
        </p:spPr>
        <p:txBody>
          <a:bodyPr lIns="68412" tIns="34205" rIns="68412" bIns="34205" anchor="b"/>
          <a:lstStyle>
            <a:lvl1pPr marL="0" indent="0">
              <a:buNone/>
              <a:defRPr sz="1800" b="1"/>
            </a:lvl1pPr>
            <a:lvl2pPr marL="342059" indent="0">
              <a:buNone/>
              <a:defRPr sz="1500" b="1"/>
            </a:lvl2pPr>
            <a:lvl3pPr marL="684118" indent="0">
              <a:buNone/>
              <a:defRPr sz="1400" b="1"/>
            </a:lvl3pPr>
            <a:lvl4pPr marL="1026177" indent="0">
              <a:buNone/>
              <a:defRPr sz="1200" b="1"/>
            </a:lvl4pPr>
            <a:lvl5pPr marL="1368236" indent="0">
              <a:buNone/>
              <a:defRPr sz="1200" b="1"/>
            </a:lvl5pPr>
            <a:lvl6pPr marL="1710295" indent="0">
              <a:buNone/>
              <a:defRPr sz="1200" b="1"/>
            </a:lvl6pPr>
            <a:lvl7pPr marL="2052354" indent="0">
              <a:buNone/>
              <a:defRPr sz="1200" b="1"/>
            </a:lvl7pPr>
            <a:lvl8pPr marL="2394413" indent="0">
              <a:buNone/>
              <a:defRPr sz="1200" b="1"/>
            </a:lvl8pPr>
            <a:lvl9pPr marL="2736473"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30" y="10439403"/>
            <a:ext cx="14550628" cy="18966657"/>
          </a:xfrm>
          <a:prstGeom prst="rect">
            <a:avLst/>
          </a:prstGeom>
        </p:spPr>
        <p:txBody>
          <a:bodyPr lIns="68412" tIns="34205" rIns="68412" bIns="34205"/>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448" y="1318023"/>
            <a:ext cx="29627514" cy="5486400"/>
          </a:xfrm>
          <a:prstGeom prst="rect">
            <a:avLst/>
          </a:prstGeom>
        </p:spPr>
        <p:txBody>
          <a:bodyPr lIns="68412" tIns="34205" rIns="68412" bIns="34205"/>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8" y="1310879"/>
            <a:ext cx="10829926" cy="5578078"/>
          </a:xfrm>
          <a:prstGeom prst="rect">
            <a:avLst/>
          </a:prstGeom>
        </p:spPr>
        <p:txBody>
          <a:bodyPr lIns="68412" tIns="34205" rIns="68412" bIns="34205" anchor="b"/>
          <a:lstStyle>
            <a:lvl1pPr algn="l">
              <a:defRPr sz="1500" b="1"/>
            </a:lvl1pPr>
          </a:lstStyle>
          <a:p>
            <a:r>
              <a:rPr lang="en-US"/>
              <a:t>Click to edit Master title style</a:t>
            </a:r>
          </a:p>
        </p:txBody>
      </p:sp>
      <p:sp>
        <p:nvSpPr>
          <p:cNvPr id="3" name="Content Placeholder 2"/>
          <p:cNvSpPr>
            <a:spLocks noGrp="1"/>
          </p:cNvSpPr>
          <p:nvPr>
            <p:ph idx="1"/>
          </p:nvPr>
        </p:nvSpPr>
        <p:spPr>
          <a:xfrm>
            <a:off x="12870659" y="1310888"/>
            <a:ext cx="18402300" cy="28095178"/>
          </a:xfrm>
          <a:prstGeom prst="rect">
            <a:avLst/>
          </a:prstGeom>
        </p:spPr>
        <p:txBody>
          <a:bodyPr lIns="68412" tIns="34205" rIns="68412" bIns="34205"/>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8" y="6888960"/>
            <a:ext cx="10829926" cy="22517100"/>
          </a:xfrm>
          <a:prstGeom prst="rect">
            <a:avLst/>
          </a:prstGeom>
        </p:spPr>
        <p:txBody>
          <a:bodyPr lIns="68412" tIns="34205" rIns="68412" bIns="34205"/>
          <a:lstStyle>
            <a:lvl1pPr marL="0" indent="0">
              <a:buNone/>
              <a:defRPr sz="1100"/>
            </a:lvl1pPr>
            <a:lvl2pPr marL="342059" indent="0">
              <a:buNone/>
              <a:defRPr sz="900"/>
            </a:lvl2pPr>
            <a:lvl3pPr marL="684118" indent="0">
              <a:buNone/>
              <a:defRPr sz="800"/>
            </a:lvl3pPr>
            <a:lvl4pPr marL="1026177" indent="0">
              <a:buNone/>
              <a:defRPr sz="700"/>
            </a:lvl4pPr>
            <a:lvl5pPr marL="1368236" indent="0">
              <a:buNone/>
              <a:defRPr sz="700"/>
            </a:lvl5pPr>
            <a:lvl6pPr marL="1710295" indent="0">
              <a:buNone/>
              <a:defRPr sz="700"/>
            </a:lvl6pPr>
            <a:lvl7pPr marL="2052354" indent="0">
              <a:buNone/>
              <a:defRPr sz="700"/>
            </a:lvl7pPr>
            <a:lvl8pPr marL="2394413" indent="0">
              <a:buNone/>
              <a:defRPr sz="700"/>
            </a:lvl8pPr>
            <a:lvl9pPr marL="2736473"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002" y="23043363"/>
            <a:ext cx="19751277" cy="2719389"/>
          </a:xfrm>
          <a:prstGeom prst="rect">
            <a:avLst/>
          </a:prstGeom>
        </p:spPr>
        <p:txBody>
          <a:bodyPr lIns="68412" tIns="34205" rIns="68412" bIns="34205"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6452002" y="2940850"/>
            <a:ext cx="19751277" cy="19751279"/>
          </a:xfrm>
          <a:prstGeom prst="rect">
            <a:avLst/>
          </a:prstGeom>
        </p:spPr>
        <p:txBody>
          <a:bodyPr lIns="68412" tIns="34205" rIns="68412" bIns="34205"/>
          <a:lstStyle>
            <a:lvl1pPr marL="0" indent="0">
              <a:buNone/>
              <a:defRPr sz="2400"/>
            </a:lvl1pPr>
            <a:lvl2pPr marL="342059" indent="0">
              <a:buNone/>
              <a:defRPr sz="2100"/>
            </a:lvl2pPr>
            <a:lvl3pPr marL="684118" indent="0">
              <a:buNone/>
              <a:defRPr sz="1800"/>
            </a:lvl3pPr>
            <a:lvl4pPr marL="1026177" indent="0">
              <a:buNone/>
              <a:defRPr sz="1500"/>
            </a:lvl4pPr>
            <a:lvl5pPr marL="1368236" indent="0">
              <a:buNone/>
              <a:defRPr sz="1500"/>
            </a:lvl5pPr>
            <a:lvl6pPr marL="1710295" indent="0">
              <a:buNone/>
              <a:defRPr sz="1500"/>
            </a:lvl6pPr>
            <a:lvl7pPr marL="2052354" indent="0">
              <a:buNone/>
              <a:defRPr sz="1500"/>
            </a:lvl7pPr>
            <a:lvl8pPr marL="2394413" indent="0">
              <a:buNone/>
              <a:defRPr sz="1500"/>
            </a:lvl8pPr>
            <a:lvl9pPr marL="2736473" indent="0">
              <a:buNone/>
              <a:defRPr sz="1500"/>
            </a:lvl9pPr>
          </a:lstStyle>
          <a:p>
            <a:pPr lvl="0"/>
            <a:endParaRPr lang="en-US" noProof="0"/>
          </a:p>
        </p:txBody>
      </p:sp>
      <p:sp>
        <p:nvSpPr>
          <p:cNvPr id="4" name="Text Placeholder 3"/>
          <p:cNvSpPr>
            <a:spLocks noGrp="1"/>
          </p:cNvSpPr>
          <p:nvPr>
            <p:ph type="body" sz="half" idx="2"/>
          </p:nvPr>
        </p:nvSpPr>
        <p:spPr>
          <a:xfrm>
            <a:off x="6452002" y="25762747"/>
            <a:ext cx="19751277" cy="3863579"/>
          </a:xfrm>
          <a:prstGeom prst="rect">
            <a:avLst/>
          </a:prstGeom>
        </p:spPr>
        <p:txBody>
          <a:bodyPr lIns="68412" tIns="34205" rIns="68412" bIns="34205"/>
          <a:lstStyle>
            <a:lvl1pPr marL="0" indent="0">
              <a:buNone/>
              <a:defRPr sz="1100"/>
            </a:lvl1pPr>
            <a:lvl2pPr marL="342059" indent="0">
              <a:buNone/>
              <a:defRPr sz="900"/>
            </a:lvl2pPr>
            <a:lvl3pPr marL="684118" indent="0">
              <a:buNone/>
              <a:defRPr sz="800"/>
            </a:lvl3pPr>
            <a:lvl4pPr marL="1026177" indent="0">
              <a:buNone/>
              <a:defRPr sz="700"/>
            </a:lvl4pPr>
            <a:lvl5pPr marL="1368236" indent="0">
              <a:buNone/>
              <a:defRPr sz="700"/>
            </a:lvl5pPr>
            <a:lvl6pPr marL="1710295" indent="0">
              <a:buNone/>
              <a:defRPr sz="700"/>
            </a:lvl6pPr>
            <a:lvl7pPr marL="2052354" indent="0">
              <a:buNone/>
              <a:defRPr sz="700"/>
            </a:lvl7pPr>
            <a:lvl8pPr marL="2394413" indent="0">
              <a:buNone/>
              <a:defRPr sz="700"/>
            </a:lvl8pPr>
            <a:lvl9pPr marL="2736473"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12781" rtl="0" eaLnBrk="0" fontAlgn="base" hangingPunct="0">
        <a:spcBef>
          <a:spcPct val="0"/>
        </a:spcBef>
        <a:spcAft>
          <a:spcPct val="0"/>
        </a:spcAft>
        <a:defRPr sz="3700">
          <a:solidFill>
            <a:schemeClr val="tx2"/>
          </a:solidFill>
          <a:latin typeface="+mj-lt"/>
          <a:ea typeface="+mj-ea"/>
          <a:cs typeface="+mj-cs"/>
        </a:defRPr>
      </a:lvl1pPr>
      <a:lvl2pPr algn="ctr" defTabSz="812781" rtl="0" eaLnBrk="0" fontAlgn="base" hangingPunct="0">
        <a:spcBef>
          <a:spcPct val="0"/>
        </a:spcBef>
        <a:spcAft>
          <a:spcPct val="0"/>
        </a:spcAft>
        <a:defRPr sz="3700">
          <a:solidFill>
            <a:schemeClr val="tx2"/>
          </a:solidFill>
          <a:latin typeface="Arial" charset="0"/>
        </a:defRPr>
      </a:lvl2pPr>
      <a:lvl3pPr algn="ctr" defTabSz="812781" rtl="0" eaLnBrk="0" fontAlgn="base" hangingPunct="0">
        <a:spcBef>
          <a:spcPct val="0"/>
        </a:spcBef>
        <a:spcAft>
          <a:spcPct val="0"/>
        </a:spcAft>
        <a:defRPr sz="3700">
          <a:solidFill>
            <a:schemeClr val="tx2"/>
          </a:solidFill>
          <a:latin typeface="Arial" charset="0"/>
        </a:defRPr>
      </a:lvl3pPr>
      <a:lvl4pPr algn="ctr" defTabSz="812781" rtl="0" eaLnBrk="0" fontAlgn="base" hangingPunct="0">
        <a:spcBef>
          <a:spcPct val="0"/>
        </a:spcBef>
        <a:spcAft>
          <a:spcPct val="0"/>
        </a:spcAft>
        <a:defRPr sz="3700">
          <a:solidFill>
            <a:schemeClr val="tx2"/>
          </a:solidFill>
          <a:latin typeface="Arial" charset="0"/>
        </a:defRPr>
      </a:lvl4pPr>
      <a:lvl5pPr algn="ctr" defTabSz="812781" rtl="0" eaLnBrk="0" fontAlgn="base" hangingPunct="0">
        <a:spcBef>
          <a:spcPct val="0"/>
        </a:spcBef>
        <a:spcAft>
          <a:spcPct val="0"/>
        </a:spcAft>
        <a:defRPr sz="3700">
          <a:solidFill>
            <a:schemeClr val="tx2"/>
          </a:solidFill>
          <a:latin typeface="Arial" charset="0"/>
        </a:defRPr>
      </a:lvl5pPr>
      <a:lvl6pPr marL="342059" algn="ctr" defTabSz="814766" rtl="0" fontAlgn="base">
        <a:spcBef>
          <a:spcPct val="0"/>
        </a:spcBef>
        <a:spcAft>
          <a:spcPct val="0"/>
        </a:spcAft>
        <a:defRPr sz="3700">
          <a:solidFill>
            <a:schemeClr val="tx2"/>
          </a:solidFill>
          <a:latin typeface="Arial" charset="0"/>
        </a:defRPr>
      </a:lvl6pPr>
      <a:lvl7pPr marL="684118" algn="ctr" defTabSz="814766" rtl="0" fontAlgn="base">
        <a:spcBef>
          <a:spcPct val="0"/>
        </a:spcBef>
        <a:spcAft>
          <a:spcPct val="0"/>
        </a:spcAft>
        <a:defRPr sz="3700">
          <a:solidFill>
            <a:schemeClr val="tx2"/>
          </a:solidFill>
          <a:latin typeface="Arial" charset="0"/>
        </a:defRPr>
      </a:lvl7pPr>
      <a:lvl8pPr marL="1026177" algn="ctr" defTabSz="814766" rtl="0" fontAlgn="base">
        <a:spcBef>
          <a:spcPct val="0"/>
        </a:spcBef>
        <a:spcAft>
          <a:spcPct val="0"/>
        </a:spcAft>
        <a:defRPr sz="3700">
          <a:solidFill>
            <a:schemeClr val="tx2"/>
          </a:solidFill>
          <a:latin typeface="Arial" charset="0"/>
        </a:defRPr>
      </a:lvl8pPr>
      <a:lvl9pPr marL="1368236" algn="ctr" defTabSz="814766" rtl="0" fontAlgn="base">
        <a:spcBef>
          <a:spcPct val="0"/>
        </a:spcBef>
        <a:spcAft>
          <a:spcPct val="0"/>
        </a:spcAft>
        <a:defRPr sz="3700">
          <a:solidFill>
            <a:schemeClr val="tx2"/>
          </a:solidFill>
          <a:latin typeface="Arial" charset="0"/>
        </a:defRPr>
      </a:lvl9pPr>
    </p:titleStyle>
    <p:bodyStyle>
      <a:lvl1pPr marL="305524" indent="-305524" algn="l" defTabSz="812781" rtl="0" eaLnBrk="0" fontAlgn="base" hangingPunct="0">
        <a:spcBef>
          <a:spcPct val="20000"/>
        </a:spcBef>
        <a:spcAft>
          <a:spcPct val="0"/>
        </a:spcAft>
        <a:buChar char="•"/>
        <a:defRPr sz="2900">
          <a:solidFill>
            <a:schemeClr val="tx1"/>
          </a:solidFill>
          <a:latin typeface="+mn-lt"/>
          <a:ea typeface="+mn-ea"/>
          <a:cs typeface="+mn-cs"/>
        </a:defRPr>
      </a:lvl1pPr>
      <a:lvl2pPr marL="656364" indent="-252898" algn="l" defTabSz="812781" rtl="0" eaLnBrk="0" fontAlgn="base" hangingPunct="0">
        <a:spcBef>
          <a:spcPct val="20000"/>
        </a:spcBef>
        <a:spcAft>
          <a:spcPct val="0"/>
        </a:spcAft>
        <a:buChar char="–"/>
        <a:defRPr sz="2500">
          <a:solidFill>
            <a:schemeClr val="tx1"/>
          </a:solidFill>
          <a:latin typeface="+mn-lt"/>
        </a:defRPr>
      </a:lvl2pPr>
      <a:lvl3pPr marL="1015976" indent="-200272" algn="l" defTabSz="812781" rtl="0" eaLnBrk="0" fontAlgn="base" hangingPunct="0">
        <a:spcBef>
          <a:spcPct val="20000"/>
        </a:spcBef>
        <a:spcAft>
          <a:spcPct val="0"/>
        </a:spcAft>
        <a:buChar char="•"/>
        <a:defRPr sz="2000">
          <a:solidFill>
            <a:schemeClr val="tx1"/>
          </a:solidFill>
          <a:latin typeface="+mn-lt"/>
        </a:defRPr>
      </a:lvl3pPr>
      <a:lvl4pPr marL="1419443" indent="-200272" algn="l" defTabSz="812781" rtl="0" eaLnBrk="0" fontAlgn="base" hangingPunct="0">
        <a:spcBef>
          <a:spcPct val="20000"/>
        </a:spcBef>
        <a:spcAft>
          <a:spcPct val="0"/>
        </a:spcAft>
        <a:buChar char="–"/>
        <a:defRPr>
          <a:solidFill>
            <a:schemeClr val="tx1"/>
          </a:solidFill>
          <a:latin typeface="+mn-lt"/>
        </a:defRPr>
      </a:lvl4pPr>
      <a:lvl5pPr marL="1828757" indent="-200272" algn="l" defTabSz="812781" rtl="0" eaLnBrk="0" fontAlgn="base" hangingPunct="0">
        <a:spcBef>
          <a:spcPct val="20000"/>
        </a:spcBef>
        <a:spcAft>
          <a:spcPct val="0"/>
        </a:spcAft>
        <a:buChar char="»"/>
        <a:defRPr>
          <a:solidFill>
            <a:schemeClr val="tx1"/>
          </a:solidFill>
          <a:latin typeface="+mn-lt"/>
        </a:defRPr>
      </a:lvl5pPr>
      <a:lvl6pPr marL="2172314" indent="-201909" algn="l" defTabSz="814766" rtl="0" fontAlgn="base">
        <a:spcBef>
          <a:spcPct val="20000"/>
        </a:spcBef>
        <a:spcAft>
          <a:spcPct val="0"/>
        </a:spcAft>
        <a:buChar char="»"/>
        <a:defRPr sz="1700">
          <a:solidFill>
            <a:schemeClr val="tx1"/>
          </a:solidFill>
          <a:latin typeface="+mn-lt"/>
        </a:defRPr>
      </a:lvl6pPr>
      <a:lvl7pPr marL="2514372" indent="-201909" algn="l" defTabSz="814766" rtl="0" fontAlgn="base">
        <a:spcBef>
          <a:spcPct val="20000"/>
        </a:spcBef>
        <a:spcAft>
          <a:spcPct val="0"/>
        </a:spcAft>
        <a:buChar char="»"/>
        <a:defRPr sz="1700">
          <a:solidFill>
            <a:schemeClr val="tx1"/>
          </a:solidFill>
          <a:latin typeface="+mn-lt"/>
        </a:defRPr>
      </a:lvl7pPr>
      <a:lvl8pPr marL="2856433" indent="-201909" algn="l" defTabSz="814766" rtl="0" fontAlgn="base">
        <a:spcBef>
          <a:spcPct val="20000"/>
        </a:spcBef>
        <a:spcAft>
          <a:spcPct val="0"/>
        </a:spcAft>
        <a:buChar char="»"/>
        <a:defRPr sz="1700">
          <a:solidFill>
            <a:schemeClr val="tx1"/>
          </a:solidFill>
          <a:latin typeface="+mn-lt"/>
        </a:defRPr>
      </a:lvl8pPr>
      <a:lvl9pPr marL="3198490" indent="-201909" algn="l" defTabSz="814766" rtl="0" fontAlgn="base">
        <a:spcBef>
          <a:spcPct val="20000"/>
        </a:spcBef>
        <a:spcAft>
          <a:spcPct val="0"/>
        </a:spcAft>
        <a:buChar char="»"/>
        <a:defRPr sz="1700">
          <a:solidFill>
            <a:schemeClr val="tx1"/>
          </a:solidFill>
          <a:latin typeface="+mn-lt"/>
        </a:defRPr>
      </a:lvl9pPr>
    </p:bodyStyle>
    <p:otherStyle>
      <a:defPPr>
        <a:defRPr lang="en-US"/>
      </a:defPPr>
      <a:lvl1pPr marL="0" algn="l" defTabSz="684118" rtl="0" eaLnBrk="1" latinLnBrk="0" hangingPunct="1">
        <a:defRPr sz="1400" kern="1200">
          <a:solidFill>
            <a:schemeClr val="tx1"/>
          </a:solidFill>
          <a:latin typeface="+mn-lt"/>
          <a:ea typeface="+mn-ea"/>
          <a:cs typeface="+mn-cs"/>
        </a:defRPr>
      </a:lvl1pPr>
      <a:lvl2pPr marL="342059" algn="l" defTabSz="684118" rtl="0" eaLnBrk="1" latinLnBrk="0" hangingPunct="1">
        <a:defRPr sz="1400" kern="1200">
          <a:solidFill>
            <a:schemeClr val="tx1"/>
          </a:solidFill>
          <a:latin typeface="+mn-lt"/>
          <a:ea typeface="+mn-ea"/>
          <a:cs typeface="+mn-cs"/>
        </a:defRPr>
      </a:lvl2pPr>
      <a:lvl3pPr marL="684118" algn="l" defTabSz="684118" rtl="0" eaLnBrk="1" latinLnBrk="0" hangingPunct="1">
        <a:defRPr sz="1400" kern="1200">
          <a:solidFill>
            <a:schemeClr val="tx1"/>
          </a:solidFill>
          <a:latin typeface="+mn-lt"/>
          <a:ea typeface="+mn-ea"/>
          <a:cs typeface="+mn-cs"/>
        </a:defRPr>
      </a:lvl3pPr>
      <a:lvl4pPr marL="1026177" algn="l" defTabSz="684118" rtl="0" eaLnBrk="1" latinLnBrk="0" hangingPunct="1">
        <a:defRPr sz="1400" kern="1200">
          <a:solidFill>
            <a:schemeClr val="tx1"/>
          </a:solidFill>
          <a:latin typeface="+mn-lt"/>
          <a:ea typeface="+mn-ea"/>
          <a:cs typeface="+mn-cs"/>
        </a:defRPr>
      </a:lvl4pPr>
      <a:lvl5pPr marL="1368236" algn="l" defTabSz="684118" rtl="0" eaLnBrk="1" latinLnBrk="0" hangingPunct="1">
        <a:defRPr sz="1400" kern="1200">
          <a:solidFill>
            <a:schemeClr val="tx1"/>
          </a:solidFill>
          <a:latin typeface="+mn-lt"/>
          <a:ea typeface="+mn-ea"/>
          <a:cs typeface="+mn-cs"/>
        </a:defRPr>
      </a:lvl5pPr>
      <a:lvl6pPr marL="1710295" algn="l" defTabSz="684118" rtl="0" eaLnBrk="1" latinLnBrk="0" hangingPunct="1">
        <a:defRPr sz="1400" kern="1200">
          <a:solidFill>
            <a:schemeClr val="tx1"/>
          </a:solidFill>
          <a:latin typeface="+mn-lt"/>
          <a:ea typeface="+mn-ea"/>
          <a:cs typeface="+mn-cs"/>
        </a:defRPr>
      </a:lvl6pPr>
      <a:lvl7pPr marL="2052354" algn="l" defTabSz="684118" rtl="0" eaLnBrk="1" latinLnBrk="0" hangingPunct="1">
        <a:defRPr sz="1400" kern="1200">
          <a:solidFill>
            <a:schemeClr val="tx1"/>
          </a:solidFill>
          <a:latin typeface="+mn-lt"/>
          <a:ea typeface="+mn-ea"/>
          <a:cs typeface="+mn-cs"/>
        </a:defRPr>
      </a:lvl7pPr>
      <a:lvl8pPr marL="2394413" algn="l" defTabSz="684118" rtl="0" eaLnBrk="1" latinLnBrk="0" hangingPunct="1">
        <a:defRPr sz="1400" kern="1200">
          <a:solidFill>
            <a:schemeClr val="tx1"/>
          </a:solidFill>
          <a:latin typeface="+mn-lt"/>
          <a:ea typeface="+mn-ea"/>
          <a:cs typeface="+mn-cs"/>
        </a:defRPr>
      </a:lvl8pPr>
      <a:lvl9pPr marL="2736473" algn="l" defTabSz="68411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5.png"/><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3809" y="23773246"/>
            <a:ext cx="13167892" cy="7406938"/>
          </a:xfrm>
          <a:prstGeom prst="rect">
            <a:avLst/>
          </a:prstGeom>
        </p:spPr>
      </p:pic>
      <p:pic>
        <p:nvPicPr>
          <p:cNvPr id="1049" name="Picture 485" descr="BannerBlack"/>
          <p:cNvPicPr>
            <a:picLocks noChangeAspect="1" noChangeArrowheads="1"/>
          </p:cNvPicPr>
          <p:nvPr/>
        </p:nvPicPr>
        <p:blipFill>
          <a:blip r:embed="rId4" cstate="print"/>
          <a:srcRect/>
          <a:stretch>
            <a:fillRect/>
          </a:stretch>
        </p:blipFill>
        <p:spPr bwMode="auto">
          <a:xfrm>
            <a:off x="0" y="1"/>
            <a:ext cx="32958763" cy="3796812"/>
          </a:xfrm>
          <a:prstGeom prst="rect">
            <a:avLst/>
          </a:prstGeom>
          <a:noFill/>
          <a:ln w="9525">
            <a:noFill/>
            <a:miter lim="800000"/>
            <a:headEnd/>
            <a:tailEnd/>
          </a:ln>
        </p:spPr>
      </p:pic>
      <p:sp>
        <p:nvSpPr>
          <p:cNvPr id="33" name="Text Box 67"/>
          <p:cNvSpPr txBox="1">
            <a:spLocks noChangeArrowheads="1"/>
          </p:cNvSpPr>
          <p:nvPr/>
        </p:nvSpPr>
        <p:spPr bwMode="auto">
          <a:xfrm>
            <a:off x="2797143" y="109859"/>
            <a:ext cx="27183992" cy="3541838"/>
          </a:xfrm>
          <a:prstGeom prst="rect">
            <a:avLst/>
          </a:prstGeom>
          <a:noFill/>
          <a:ln w="9525">
            <a:noFill/>
            <a:miter lim="800000"/>
            <a:headEnd/>
            <a:tailEnd/>
          </a:ln>
          <a:effectLst>
            <a:outerShdw dist="35921" dir="2700000" algn="ctr" rotWithShape="0">
              <a:schemeClr val="bg2">
                <a:alpha val="50000"/>
              </a:schemeClr>
            </a:outerShdw>
          </a:effectLst>
        </p:spPr>
        <p:txBody>
          <a:bodyPr wrap="square" lIns="75029" tIns="37514" rIns="75029" bIns="37514">
            <a:spAutoFit/>
          </a:bodyPr>
          <a:lstStyle/>
          <a:p>
            <a:pPr algn="ctr">
              <a:spcBef>
                <a:spcPts val="200"/>
              </a:spcBef>
              <a:spcAft>
                <a:spcPts val="0"/>
              </a:spcAft>
              <a:defRPr/>
            </a:pPr>
            <a:r>
              <a:rPr lang="en-US" altLang="en-US" sz="7200" b="1" dirty="0">
                <a:solidFill>
                  <a:schemeClr val="bg1"/>
                </a:solidFill>
                <a:latin typeface="Arial" charset="0"/>
              </a:rPr>
              <a:t>Non-Invasive Assessment of Mesenteric Hemodynamics with 4D flow MRI</a:t>
            </a:r>
          </a:p>
          <a:p>
            <a:pPr algn="ctr">
              <a:spcBef>
                <a:spcPts val="200"/>
              </a:spcBef>
              <a:spcAft>
                <a:spcPts val="0"/>
              </a:spcAft>
              <a:defRPr/>
            </a:pPr>
            <a:r>
              <a:rPr lang="en-US" altLang="en-US" sz="4000" b="1" dirty="0">
                <a:solidFill>
                  <a:schemeClr val="bg1"/>
                </a:solidFill>
                <a:latin typeface="Arial" charset="0"/>
              </a:rPr>
              <a:t>G. Roberts</a:t>
            </a:r>
            <a:r>
              <a:rPr lang="en-US" altLang="en-US" sz="4000" b="1" baseline="30000" dirty="0">
                <a:solidFill>
                  <a:schemeClr val="bg1"/>
                </a:solidFill>
                <a:latin typeface="Arial" charset="0"/>
              </a:rPr>
              <a:t>1</a:t>
            </a:r>
            <a:r>
              <a:rPr lang="en-US" altLang="en-US" sz="4000" b="1" dirty="0">
                <a:solidFill>
                  <a:schemeClr val="bg1"/>
                </a:solidFill>
                <a:latin typeface="Arial" charset="0"/>
              </a:rPr>
              <a:t>, A. Roldán-Alzate</a:t>
            </a:r>
            <a:r>
              <a:rPr lang="en-US" altLang="en-US" sz="4000" b="1" baseline="30000" dirty="0">
                <a:solidFill>
                  <a:schemeClr val="bg1"/>
                </a:solidFill>
                <a:latin typeface="Arial" charset="0"/>
              </a:rPr>
              <a:t>2</a:t>
            </a:r>
            <a:r>
              <a:rPr lang="en-US" altLang="en-US" sz="4000" b="1" dirty="0">
                <a:solidFill>
                  <a:schemeClr val="bg1"/>
                </a:solidFill>
                <a:latin typeface="Arial" charset="0"/>
              </a:rPr>
              <a:t>, C.J. Francois</a:t>
            </a:r>
            <a:r>
              <a:rPr lang="en-US" altLang="en-US" sz="4000" b="1" baseline="30000" dirty="0">
                <a:solidFill>
                  <a:schemeClr val="bg1"/>
                </a:solidFill>
                <a:latin typeface="Arial" charset="0"/>
              </a:rPr>
              <a:t>2</a:t>
            </a:r>
            <a:r>
              <a:rPr lang="en-US" altLang="en-US" sz="4000" b="1" dirty="0">
                <a:solidFill>
                  <a:schemeClr val="bg1"/>
                </a:solidFill>
                <a:latin typeface="Arial" charset="0"/>
              </a:rPr>
              <a:t>, and</a:t>
            </a:r>
            <a:r>
              <a:rPr lang="en-US" altLang="en-US" sz="4000" b="1" baseline="30000" dirty="0">
                <a:solidFill>
                  <a:schemeClr val="bg1"/>
                </a:solidFill>
                <a:latin typeface="Arial" charset="0"/>
              </a:rPr>
              <a:t> </a:t>
            </a:r>
            <a:r>
              <a:rPr lang="en-US" altLang="en-US" sz="4000" b="1" dirty="0">
                <a:solidFill>
                  <a:schemeClr val="bg1"/>
                </a:solidFill>
                <a:latin typeface="Arial" charset="0"/>
              </a:rPr>
              <a:t>O. Wieben</a:t>
            </a:r>
            <a:r>
              <a:rPr lang="en-US" altLang="en-US" sz="4000" b="1" baseline="30000" dirty="0">
                <a:solidFill>
                  <a:schemeClr val="bg1"/>
                </a:solidFill>
                <a:latin typeface="Arial" charset="0"/>
              </a:rPr>
              <a:t>1,2</a:t>
            </a:r>
          </a:p>
          <a:p>
            <a:pPr algn="ctr">
              <a:lnSpc>
                <a:spcPct val="80000"/>
              </a:lnSpc>
              <a:spcBef>
                <a:spcPts val="1137"/>
              </a:spcBef>
              <a:spcAft>
                <a:spcPts val="1137"/>
              </a:spcAft>
              <a:defRPr/>
            </a:pPr>
            <a:r>
              <a:rPr lang="en-US" altLang="en-US" sz="3800" b="1" dirty="0">
                <a:solidFill>
                  <a:schemeClr val="bg1"/>
                </a:solidFill>
                <a:latin typeface="Arial" charset="0"/>
              </a:rPr>
              <a:t>Departments of </a:t>
            </a:r>
            <a:r>
              <a:rPr lang="en-US" altLang="en-US" sz="3800" b="1" baseline="30000" dirty="0">
                <a:solidFill>
                  <a:schemeClr val="bg1"/>
                </a:solidFill>
                <a:latin typeface="Arial" charset="0"/>
              </a:rPr>
              <a:t>1</a:t>
            </a:r>
            <a:r>
              <a:rPr lang="en-US" altLang="en-US" sz="3800" b="1" dirty="0">
                <a:solidFill>
                  <a:schemeClr val="bg1"/>
                </a:solidFill>
                <a:latin typeface="Arial" charset="0"/>
              </a:rPr>
              <a:t>Medical Physics and </a:t>
            </a:r>
            <a:r>
              <a:rPr lang="en-US" altLang="en-US" sz="3800" b="1" baseline="30000" dirty="0">
                <a:solidFill>
                  <a:schemeClr val="bg1"/>
                </a:solidFill>
                <a:latin typeface="Arial" charset="0"/>
              </a:rPr>
              <a:t>2</a:t>
            </a:r>
            <a:r>
              <a:rPr lang="en-US" altLang="en-US" sz="3800" b="1" dirty="0">
                <a:solidFill>
                  <a:schemeClr val="bg1"/>
                </a:solidFill>
                <a:latin typeface="Arial" charset="0"/>
              </a:rPr>
              <a:t>Radiology, University of Wisconsin - Madison</a:t>
            </a:r>
            <a:endParaRPr lang="en-US" sz="3800" b="1" dirty="0">
              <a:solidFill>
                <a:schemeClr val="bg1"/>
              </a:solidFill>
              <a:latin typeface="Arial" charset="0"/>
            </a:endParaRPr>
          </a:p>
        </p:txBody>
      </p:sp>
      <p:sp>
        <p:nvSpPr>
          <p:cNvPr id="1029" name="Rectangle 86"/>
          <p:cNvSpPr>
            <a:spLocks noChangeArrowheads="1"/>
          </p:cNvSpPr>
          <p:nvPr/>
        </p:nvSpPr>
        <p:spPr bwMode="auto">
          <a:xfrm>
            <a:off x="299658" y="3901006"/>
            <a:ext cx="10312857" cy="620664"/>
          </a:xfrm>
          <a:prstGeom prst="rect">
            <a:avLst/>
          </a:prstGeom>
          <a:gradFill rotWithShape="1">
            <a:gsLst>
              <a:gs pos="50000">
                <a:srgbClr val="A50021"/>
              </a:gs>
              <a:gs pos="100000">
                <a:srgbClr val="FFFFFF">
                  <a:alpha val="0"/>
                </a:srgbClr>
              </a:gs>
            </a:gsLst>
            <a:lin ang="0" scaled="1"/>
          </a:gradFill>
          <a:ln w="9525">
            <a:noFill/>
            <a:miter lim="800000"/>
            <a:headEnd/>
            <a:tailEnd/>
          </a:ln>
        </p:spPr>
        <p:txBody>
          <a:bodyPr wrap="none" lIns="126304" tIns="63152" rIns="63152" bIns="63152" anchor="ctr"/>
          <a:lstStyle/>
          <a:p>
            <a:pPr defTabSz="751384">
              <a:spcBef>
                <a:spcPct val="0"/>
              </a:spcBef>
              <a:spcAft>
                <a:spcPct val="0"/>
              </a:spcAft>
            </a:pPr>
            <a:r>
              <a:rPr lang="en-US" sz="3400" b="1" dirty="0">
                <a:solidFill>
                  <a:schemeClr val="bg1"/>
                </a:solidFill>
                <a:latin typeface="Helvetica" pitchFamily="34" charset="0"/>
              </a:rPr>
              <a:t>SYNOPSIS</a:t>
            </a:r>
            <a:endParaRPr lang="en-US" sz="3400" b="1" i="1" dirty="0">
              <a:solidFill>
                <a:schemeClr val="bg1"/>
              </a:solidFill>
              <a:latin typeface="Helvetica" pitchFamily="34" charset="0"/>
            </a:endParaRPr>
          </a:p>
        </p:txBody>
      </p:sp>
      <p:sp>
        <p:nvSpPr>
          <p:cNvPr id="1030" name="Rectangle 88"/>
          <p:cNvSpPr>
            <a:spLocks noChangeArrowheads="1"/>
          </p:cNvSpPr>
          <p:nvPr/>
        </p:nvSpPr>
        <p:spPr bwMode="auto">
          <a:xfrm>
            <a:off x="311487" y="6130855"/>
            <a:ext cx="10299234" cy="633046"/>
          </a:xfrm>
          <a:prstGeom prst="rect">
            <a:avLst/>
          </a:prstGeom>
          <a:gradFill rotWithShape="1">
            <a:gsLst>
              <a:gs pos="50000">
                <a:srgbClr val="A50021"/>
              </a:gs>
              <a:gs pos="100000">
                <a:srgbClr val="F8FBFF">
                  <a:alpha val="0"/>
                </a:srgbClr>
              </a:gs>
            </a:gsLst>
            <a:lin ang="0" scaled="1"/>
          </a:gradFill>
          <a:ln w="9525">
            <a:noFill/>
            <a:miter lim="800000"/>
            <a:headEnd/>
            <a:tailEnd/>
          </a:ln>
        </p:spPr>
        <p:txBody>
          <a:bodyPr wrap="none" lIns="126304" tIns="37891" rIns="63152" bIns="63152"/>
          <a:lstStyle/>
          <a:p>
            <a:pPr defTabSz="751384">
              <a:lnSpc>
                <a:spcPct val="120000"/>
              </a:lnSpc>
              <a:spcBef>
                <a:spcPct val="0"/>
              </a:spcBef>
              <a:spcAft>
                <a:spcPct val="0"/>
              </a:spcAft>
            </a:pPr>
            <a:r>
              <a:rPr lang="en-US" sz="3400" b="1" dirty="0">
                <a:solidFill>
                  <a:schemeClr val="bg1"/>
                </a:solidFill>
                <a:latin typeface="Helvetica" pitchFamily="34" charset="0"/>
              </a:rPr>
              <a:t>INTRODUCTION</a:t>
            </a:r>
          </a:p>
        </p:txBody>
      </p:sp>
      <p:sp>
        <p:nvSpPr>
          <p:cNvPr id="1032" name="Rectangle 94"/>
          <p:cNvSpPr>
            <a:spLocks noChangeArrowheads="1"/>
          </p:cNvSpPr>
          <p:nvPr/>
        </p:nvSpPr>
        <p:spPr bwMode="auto">
          <a:xfrm>
            <a:off x="22065309" y="17711826"/>
            <a:ext cx="10515607" cy="621792"/>
          </a:xfrm>
          <a:prstGeom prst="rect">
            <a:avLst/>
          </a:prstGeom>
          <a:gradFill rotWithShape="1">
            <a:gsLst>
              <a:gs pos="50000">
                <a:srgbClr val="A50021"/>
              </a:gs>
              <a:gs pos="100000">
                <a:schemeClr val="bg1">
                  <a:alpha val="0"/>
                </a:schemeClr>
              </a:gs>
            </a:gsLst>
            <a:lin ang="0" scaled="1"/>
          </a:gradFill>
          <a:ln w="9525">
            <a:noFill/>
            <a:miter lim="800000"/>
            <a:headEnd/>
            <a:tailEnd/>
          </a:ln>
        </p:spPr>
        <p:txBody>
          <a:bodyPr wrap="none" lIns="126304" tIns="31576" rIns="63152" bIns="31576" anchor="ctr"/>
          <a:lstStyle/>
          <a:p>
            <a:pPr defTabSz="751384">
              <a:spcBef>
                <a:spcPct val="0"/>
              </a:spcBef>
              <a:spcAft>
                <a:spcPct val="0"/>
              </a:spcAft>
            </a:pPr>
            <a:r>
              <a:rPr lang="en-US" sz="3400" b="1" dirty="0">
                <a:solidFill>
                  <a:schemeClr val="bg1"/>
                </a:solidFill>
                <a:latin typeface="Helvetica" pitchFamily="34" charset="0"/>
              </a:rPr>
              <a:t>DISCUSSION &amp; CONCLUSION</a:t>
            </a:r>
            <a:endParaRPr lang="en-US" sz="3400" b="1" dirty="0">
              <a:solidFill>
                <a:srgbClr val="FF0000"/>
              </a:solidFill>
              <a:latin typeface="Helvetica" pitchFamily="34" charset="0"/>
            </a:endParaRPr>
          </a:p>
        </p:txBody>
      </p:sp>
      <p:sp>
        <p:nvSpPr>
          <p:cNvPr id="1034" name="Rectangle 165"/>
          <p:cNvSpPr>
            <a:spLocks noChangeArrowheads="1"/>
          </p:cNvSpPr>
          <p:nvPr/>
        </p:nvSpPr>
        <p:spPr bwMode="auto">
          <a:xfrm>
            <a:off x="22065309" y="25003100"/>
            <a:ext cx="10481912" cy="621792"/>
          </a:xfrm>
          <a:prstGeom prst="rect">
            <a:avLst/>
          </a:prstGeom>
          <a:gradFill rotWithShape="1">
            <a:gsLst>
              <a:gs pos="50000">
                <a:srgbClr val="A50021"/>
              </a:gs>
              <a:gs pos="100000">
                <a:schemeClr val="bg1">
                  <a:alpha val="0"/>
                </a:schemeClr>
              </a:gs>
            </a:gsLst>
            <a:lin ang="0" scaled="1"/>
          </a:gradFill>
          <a:ln w="9525">
            <a:noFill/>
            <a:miter lim="800000"/>
            <a:headEnd/>
            <a:tailEnd/>
          </a:ln>
        </p:spPr>
        <p:txBody>
          <a:bodyPr wrap="none" lIns="126304" tIns="31576" rIns="63152" bIns="31576" anchor="ctr"/>
          <a:lstStyle/>
          <a:p>
            <a:pPr defTabSz="751384">
              <a:spcBef>
                <a:spcPct val="0"/>
              </a:spcBef>
              <a:spcAft>
                <a:spcPct val="0"/>
              </a:spcAft>
            </a:pPr>
            <a:r>
              <a:rPr lang="en-US" sz="3200" b="1" dirty="0">
                <a:solidFill>
                  <a:schemeClr val="bg1"/>
                </a:solidFill>
                <a:latin typeface="Helvetica" pitchFamily="34" charset="0"/>
              </a:rPr>
              <a:t>REFERENCES</a:t>
            </a:r>
            <a:endParaRPr lang="en-US" sz="1800" b="1" i="1" dirty="0">
              <a:solidFill>
                <a:schemeClr val="bg1"/>
              </a:solidFill>
              <a:latin typeface="Helvetica" pitchFamily="34" charset="0"/>
            </a:endParaRPr>
          </a:p>
        </p:txBody>
      </p:sp>
      <p:sp>
        <p:nvSpPr>
          <p:cNvPr id="30" name="Rectangle 332"/>
          <p:cNvSpPr>
            <a:spLocks noChangeArrowheads="1"/>
          </p:cNvSpPr>
          <p:nvPr/>
        </p:nvSpPr>
        <p:spPr bwMode="auto">
          <a:xfrm>
            <a:off x="308154" y="17759741"/>
            <a:ext cx="10302567" cy="658384"/>
          </a:xfrm>
          <a:prstGeom prst="rect">
            <a:avLst/>
          </a:prstGeom>
          <a:gradFill rotWithShape="1">
            <a:gsLst>
              <a:gs pos="50000">
                <a:srgbClr val="A50021"/>
              </a:gs>
              <a:gs pos="100000">
                <a:srgbClr val="F8FBFF">
                  <a:alpha val="0"/>
                </a:srgbClr>
              </a:gs>
            </a:gsLst>
            <a:lin ang="0" scaled="1"/>
          </a:gradFill>
          <a:ln w="9525">
            <a:noFill/>
            <a:miter lim="800000"/>
            <a:headEnd/>
            <a:tailEnd/>
          </a:ln>
        </p:spPr>
        <p:txBody>
          <a:bodyPr wrap="none" lIns="126304" tIns="37891" rIns="63152" bIns="63152"/>
          <a:lstStyle/>
          <a:p>
            <a:pPr defTabSz="751384">
              <a:lnSpc>
                <a:spcPct val="120000"/>
              </a:lnSpc>
              <a:spcBef>
                <a:spcPct val="0"/>
              </a:spcBef>
              <a:spcAft>
                <a:spcPct val="0"/>
              </a:spcAft>
            </a:pPr>
            <a:r>
              <a:rPr lang="en-US" sz="3400" b="1" dirty="0">
                <a:solidFill>
                  <a:schemeClr val="bg1"/>
                </a:solidFill>
                <a:latin typeface="Helvetica" pitchFamily="34" charset="0"/>
              </a:rPr>
              <a:t>METHODS</a:t>
            </a:r>
          </a:p>
        </p:txBody>
      </p:sp>
      <p:sp>
        <p:nvSpPr>
          <p:cNvPr id="32" name="Rectangle 332"/>
          <p:cNvSpPr>
            <a:spLocks noChangeArrowheads="1"/>
          </p:cNvSpPr>
          <p:nvPr/>
        </p:nvSpPr>
        <p:spPr bwMode="auto">
          <a:xfrm>
            <a:off x="10978250" y="3901006"/>
            <a:ext cx="10696548" cy="686239"/>
          </a:xfrm>
          <a:prstGeom prst="rect">
            <a:avLst/>
          </a:prstGeom>
          <a:gradFill rotWithShape="1">
            <a:gsLst>
              <a:gs pos="50000">
                <a:srgbClr val="A50021"/>
              </a:gs>
              <a:gs pos="100000">
                <a:srgbClr val="F8FBFF">
                  <a:alpha val="0"/>
                </a:srgbClr>
              </a:gs>
            </a:gsLst>
            <a:lin ang="0" scaled="1"/>
          </a:gradFill>
          <a:ln w="9525">
            <a:noFill/>
            <a:miter lim="800000"/>
            <a:headEnd/>
            <a:tailEnd/>
          </a:ln>
        </p:spPr>
        <p:txBody>
          <a:bodyPr wrap="none" lIns="126304" tIns="37891" rIns="63152" bIns="63152"/>
          <a:lstStyle/>
          <a:p>
            <a:pPr defTabSz="751384">
              <a:lnSpc>
                <a:spcPct val="120000"/>
              </a:lnSpc>
              <a:spcBef>
                <a:spcPct val="0"/>
              </a:spcBef>
              <a:spcAft>
                <a:spcPct val="0"/>
              </a:spcAft>
            </a:pPr>
            <a:r>
              <a:rPr lang="en-US" sz="3400" b="1" dirty="0" smtClean="0">
                <a:solidFill>
                  <a:schemeClr val="bg1"/>
                </a:solidFill>
                <a:latin typeface="Helvetica" pitchFamily="34" charset="0"/>
              </a:rPr>
              <a:t>METHODS cont.</a:t>
            </a:r>
            <a:endParaRPr lang="en-US" sz="3400" b="1" dirty="0">
              <a:solidFill>
                <a:schemeClr val="bg1"/>
              </a:solidFill>
              <a:latin typeface="Helvetica" pitchFamily="34" charset="0"/>
            </a:endParaRPr>
          </a:p>
        </p:txBody>
      </p:sp>
      <p:pic>
        <p:nvPicPr>
          <p:cNvPr id="73" name="Picture 493" descr="UW_logo_justWhite"/>
          <p:cNvPicPr>
            <a:picLocks noChangeAspect="1" noChangeArrowheads="1"/>
          </p:cNvPicPr>
          <p:nvPr/>
        </p:nvPicPr>
        <p:blipFill>
          <a:blip r:embed="rId5" cstate="print"/>
          <a:srcRect/>
          <a:stretch>
            <a:fillRect/>
          </a:stretch>
        </p:blipFill>
        <p:spPr bwMode="auto">
          <a:xfrm>
            <a:off x="271012" y="141080"/>
            <a:ext cx="3213788" cy="3540932"/>
          </a:xfrm>
          <a:prstGeom prst="rect">
            <a:avLst/>
          </a:prstGeom>
          <a:noFill/>
          <a:ln w="9525">
            <a:noFill/>
            <a:miter lim="800000"/>
            <a:headEnd/>
            <a:tailEnd/>
          </a:ln>
        </p:spPr>
      </p:pic>
      <p:pic>
        <p:nvPicPr>
          <p:cNvPr id="74" name="Picture 493" descr="UW_logo_justWhite"/>
          <p:cNvPicPr>
            <a:picLocks noChangeAspect="1" noChangeArrowheads="1"/>
          </p:cNvPicPr>
          <p:nvPr/>
        </p:nvPicPr>
        <p:blipFill>
          <a:blip r:embed="rId5" cstate="print"/>
          <a:srcRect/>
          <a:stretch>
            <a:fillRect/>
          </a:stretch>
        </p:blipFill>
        <p:spPr bwMode="auto">
          <a:xfrm>
            <a:off x="29296772" y="109858"/>
            <a:ext cx="3376830" cy="3540932"/>
          </a:xfrm>
          <a:prstGeom prst="rect">
            <a:avLst/>
          </a:prstGeom>
          <a:noFill/>
          <a:ln w="9525">
            <a:noFill/>
            <a:miter lim="800000"/>
            <a:headEnd/>
            <a:tailEnd/>
          </a:ln>
        </p:spPr>
      </p:pic>
      <p:sp>
        <p:nvSpPr>
          <p:cNvPr id="1038" name="Rectangle 87"/>
          <p:cNvSpPr>
            <a:spLocks noChangeArrowheads="1"/>
          </p:cNvSpPr>
          <p:nvPr/>
        </p:nvSpPr>
        <p:spPr bwMode="auto">
          <a:xfrm>
            <a:off x="22121307" y="3901007"/>
            <a:ext cx="10483203" cy="598223"/>
          </a:xfrm>
          <a:prstGeom prst="rect">
            <a:avLst/>
          </a:prstGeom>
          <a:gradFill rotWithShape="1">
            <a:gsLst>
              <a:gs pos="50000">
                <a:srgbClr val="A50021"/>
              </a:gs>
              <a:gs pos="100000">
                <a:srgbClr val="FFFFFF">
                  <a:alpha val="0"/>
                </a:srgbClr>
              </a:gs>
            </a:gsLst>
            <a:lin ang="0" scaled="1"/>
          </a:gradFill>
          <a:ln w="9525">
            <a:noFill/>
            <a:miter lim="800000"/>
            <a:headEnd/>
            <a:tailEnd/>
          </a:ln>
        </p:spPr>
        <p:txBody>
          <a:bodyPr wrap="none" lIns="126304" tIns="31576" rIns="63152" bIns="31576" anchor="ctr"/>
          <a:lstStyle/>
          <a:p>
            <a:pPr defTabSz="751384">
              <a:spcBef>
                <a:spcPct val="0"/>
              </a:spcBef>
              <a:spcAft>
                <a:spcPct val="0"/>
              </a:spcAft>
            </a:pPr>
            <a:r>
              <a:rPr lang="en-US" sz="3400" b="1" dirty="0">
                <a:solidFill>
                  <a:schemeClr val="bg1"/>
                </a:solidFill>
                <a:latin typeface="Helvetica" pitchFamily="34" charset="0"/>
              </a:rPr>
              <a:t>RESULTS cont.</a:t>
            </a:r>
          </a:p>
        </p:txBody>
      </p:sp>
      <p:sp>
        <p:nvSpPr>
          <p:cNvPr id="65" name="Rectangle 89"/>
          <p:cNvSpPr>
            <a:spLocks noChangeArrowheads="1"/>
          </p:cNvSpPr>
          <p:nvPr/>
        </p:nvSpPr>
        <p:spPr bwMode="auto">
          <a:xfrm>
            <a:off x="22345616" y="22228066"/>
            <a:ext cx="10657086" cy="525434"/>
          </a:xfrm>
          <a:prstGeom prst="rect">
            <a:avLst/>
          </a:prstGeom>
          <a:noFill/>
          <a:ln w="3175">
            <a:noFill/>
            <a:prstDash val="dashDot"/>
            <a:miter lim="800000"/>
            <a:headEnd/>
            <a:tailEnd/>
          </a:ln>
        </p:spPr>
        <p:txBody>
          <a:bodyPr wrap="square" lIns="0" tIns="31576" rIns="189454" bIns="31576">
            <a:spAutoFit/>
          </a:bodyPr>
          <a:lstStyle/>
          <a:p>
            <a:endParaRPr lang="en-US" sz="3000" dirty="0">
              <a:latin typeface="Calibri" pitchFamily="34" charset="0"/>
            </a:endParaRPr>
          </a:p>
        </p:txBody>
      </p:sp>
      <p:sp>
        <p:nvSpPr>
          <p:cNvPr id="67" name="Rectangle 165"/>
          <p:cNvSpPr>
            <a:spLocks noChangeArrowheads="1"/>
          </p:cNvSpPr>
          <p:nvPr/>
        </p:nvSpPr>
        <p:spPr bwMode="auto">
          <a:xfrm>
            <a:off x="22065309" y="31388859"/>
            <a:ext cx="10481912" cy="621792"/>
          </a:xfrm>
          <a:prstGeom prst="rect">
            <a:avLst/>
          </a:prstGeom>
          <a:gradFill rotWithShape="1">
            <a:gsLst>
              <a:gs pos="50000">
                <a:srgbClr val="A50021"/>
              </a:gs>
              <a:gs pos="100000">
                <a:schemeClr val="bg1">
                  <a:alpha val="0"/>
                </a:schemeClr>
              </a:gs>
            </a:gsLst>
            <a:lin ang="0" scaled="1"/>
          </a:gradFill>
          <a:ln w="9525">
            <a:noFill/>
            <a:miter lim="800000"/>
            <a:headEnd/>
            <a:tailEnd/>
          </a:ln>
        </p:spPr>
        <p:txBody>
          <a:bodyPr wrap="none" lIns="126304" tIns="31576" rIns="63152" bIns="31576" anchor="ctr"/>
          <a:lstStyle/>
          <a:p>
            <a:pPr defTabSz="751384">
              <a:spcBef>
                <a:spcPct val="0"/>
              </a:spcBef>
              <a:spcAft>
                <a:spcPct val="0"/>
              </a:spcAft>
            </a:pPr>
            <a:r>
              <a:rPr lang="en-US" sz="3200" b="1" dirty="0">
                <a:solidFill>
                  <a:schemeClr val="bg1"/>
                </a:solidFill>
                <a:latin typeface="Helvetica" pitchFamily="34" charset="0"/>
              </a:rPr>
              <a:t>ACKNOWLEDGEMENTS</a:t>
            </a:r>
            <a:endParaRPr lang="en-US" sz="1800" b="1" i="1" dirty="0">
              <a:solidFill>
                <a:schemeClr val="bg1"/>
              </a:solidFill>
              <a:latin typeface="Helvetica" pitchFamily="34" charset="0"/>
            </a:endParaRPr>
          </a:p>
        </p:txBody>
      </p:sp>
      <p:sp>
        <p:nvSpPr>
          <p:cNvPr id="40" name="Rectangle 89"/>
          <p:cNvSpPr>
            <a:spLocks noChangeArrowheads="1"/>
          </p:cNvSpPr>
          <p:nvPr/>
        </p:nvSpPr>
        <p:spPr bwMode="auto">
          <a:xfrm>
            <a:off x="22065309" y="18533378"/>
            <a:ext cx="10915372" cy="6445003"/>
          </a:xfrm>
          <a:prstGeom prst="rect">
            <a:avLst/>
          </a:prstGeom>
          <a:noFill/>
          <a:ln w="3175">
            <a:noFill/>
            <a:prstDash val="dashDot"/>
            <a:miter lim="800000"/>
            <a:headEnd/>
            <a:tailEnd/>
          </a:ln>
        </p:spPr>
        <p:txBody>
          <a:bodyPr wrap="square" lIns="0" tIns="31576" rIns="189454" bIns="31576">
            <a:spAutoFit/>
          </a:bodyPr>
          <a:lstStyle/>
          <a:p>
            <a:pPr marL="433106" indent="-433106">
              <a:buFont typeface="Arial" panose="020B0604020202020204" pitchFamily="34" charset="0"/>
              <a:buChar char="•"/>
            </a:pPr>
            <a:r>
              <a:rPr lang="en-US" sz="3000" dirty="0">
                <a:latin typeface="Calibri" pitchFamily="34" charset="0"/>
              </a:rPr>
              <a:t>The ischemia group showed </a:t>
            </a:r>
            <a:r>
              <a:rPr lang="en-US" sz="3000" dirty="0" smtClean="0">
                <a:latin typeface="Calibri" pitchFamily="34" charset="0"/>
              </a:rPr>
              <a:t>lower </a:t>
            </a:r>
            <a:r>
              <a:rPr lang="en-US" sz="3000" dirty="0">
                <a:latin typeface="Calibri" pitchFamily="34" charset="0"/>
              </a:rPr>
              <a:t>flow </a:t>
            </a:r>
            <a:r>
              <a:rPr lang="en-US" sz="3000" dirty="0" smtClean="0">
                <a:latin typeface="Calibri" pitchFamily="34" charset="0"/>
              </a:rPr>
              <a:t>values </a:t>
            </a:r>
            <a:r>
              <a:rPr lang="en-US" sz="3000" dirty="0">
                <a:latin typeface="Calibri" pitchFamily="34" charset="0"/>
              </a:rPr>
              <a:t>than the control </a:t>
            </a:r>
            <a:r>
              <a:rPr lang="en-US" sz="3000" dirty="0" smtClean="0">
                <a:latin typeface="Calibri" pitchFamily="34" charset="0"/>
              </a:rPr>
              <a:t>group in the supraceliac aorta (SCAo) and splenic vein (SV).</a:t>
            </a:r>
            <a:endParaRPr lang="en-US" sz="3000" dirty="0">
              <a:latin typeface="Calibri" pitchFamily="34" charset="0"/>
            </a:endParaRPr>
          </a:p>
          <a:p>
            <a:pPr marL="1115783" lvl="2" indent="-433106">
              <a:buFont typeface="Arial" panose="020B0604020202020204" pitchFamily="34" charset="0"/>
              <a:buChar char="•"/>
            </a:pPr>
            <a:r>
              <a:rPr lang="en-US" sz="3000" dirty="0" smtClean="0">
                <a:latin typeface="Calibri" pitchFamily="34" charset="0"/>
              </a:rPr>
              <a:t>Most</a:t>
            </a:r>
            <a:r>
              <a:rPr lang="en-US" sz="2000" dirty="0" smtClean="0">
                <a:latin typeface="Calibri" pitchFamily="34" charset="0"/>
              </a:rPr>
              <a:t> </a:t>
            </a:r>
            <a:r>
              <a:rPr lang="en-US" sz="3000" dirty="0" smtClean="0">
                <a:latin typeface="Calibri" pitchFamily="34" charset="0"/>
              </a:rPr>
              <a:t>likely</a:t>
            </a:r>
            <a:r>
              <a:rPr lang="en-US" sz="2000" dirty="0" smtClean="0">
                <a:latin typeface="Calibri" pitchFamily="34" charset="0"/>
              </a:rPr>
              <a:t> </a:t>
            </a:r>
            <a:r>
              <a:rPr lang="en-US" sz="3000" dirty="0">
                <a:latin typeface="Calibri" pitchFamily="34" charset="0"/>
              </a:rPr>
              <a:t>due</a:t>
            </a:r>
            <a:r>
              <a:rPr lang="en-US" sz="2000" dirty="0">
                <a:latin typeface="Calibri" pitchFamily="34" charset="0"/>
              </a:rPr>
              <a:t> </a:t>
            </a:r>
            <a:r>
              <a:rPr lang="en-US" sz="3000" dirty="0">
                <a:latin typeface="Calibri" pitchFamily="34" charset="0"/>
              </a:rPr>
              <a:t>to</a:t>
            </a:r>
            <a:r>
              <a:rPr lang="en-US" sz="2000" dirty="0">
                <a:latin typeface="Calibri" pitchFamily="34" charset="0"/>
              </a:rPr>
              <a:t> </a:t>
            </a:r>
            <a:r>
              <a:rPr lang="en-US" sz="3000" dirty="0" smtClean="0">
                <a:latin typeface="Calibri" pitchFamily="34" charset="0"/>
              </a:rPr>
              <a:t>globally</a:t>
            </a:r>
            <a:r>
              <a:rPr lang="en-US" dirty="0" smtClean="0">
                <a:latin typeface="Calibri" pitchFamily="34" charset="0"/>
              </a:rPr>
              <a:t> </a:t>
            </a:r>
            <a:r>
              <a:rPr lang="en-US" sz="3000" dirty="0">
                <a:latin typeface="Calibri" pitchFamily="34" charset="0"/>
              </a:rPr>
              <a:t>compromised</a:t>
            </a:r>
            <a:r>
              <a:rPr lang="en-US" dirty="0">
                <a:latin typeface="Calibri" pitchFamily="34" charset="0"/>
              </a:rPr>
              <a:t> </a:t>
            </a:r>
            <a:r>
              <a:rPr lang="en-US" sz="3000" dirty="0" smtClean="0">
                <a:latin typeface="Calibri" pitchFamily="34" charset="0"/>
              </a:rPr>
              <a:t>cardiovascular health.</a:t>
            </a:r>
            <a:endParaRPr lang="en-US" sz="3000" dirty="0">
              <a:latin typeface="Calibri" pitchFamily="34" charset="0"/>
            </a:endParaRPr>
          </a:p>
          <a:p>
            <a:pPr marL="433106" indent="-433106">
              <a:buFont typeface="Arial" panose="020B0604020202020204" pitchFamily="34" charset="0"/>
              <a:buChar char="•"/>
            </a:pPr>
            <a:r>
              <a:rPr lang="en-US" sz="3000" dirty="0">
                <a:latin typeface="Calibri" pitchFamily="34" charset="0"/>
              </a:rPr>
              <a:t> </a:t>
            </a:r>
            <a:r>
              <a:rPr lang="en-US" sz="3000" dirty="0" smtClean="0">
                <a:latin typeface="Calibri" pitchFamily="34" charset="0"/>
              </a:rPr>
              <a:t>The ischemia </a:t>
            </a:r>
            <a:r>
              <a:rPr lang="en-US" sz="3000" dirty="0">
                <a:latin typeface="Calibri" pitchFamily="34" charset="0"/>
              </a:rPr>
              <a:t>group showed a stunted flow response after a meal challenge, particularly in the SCAo, SMA, SMV, and PV.</a:t>
            </a:r>
          </a:p>
          <a:p>
            <a:pPr marL="1115783" lvl="2" indent="-433106">
              <a:spcBef>
                <a:spcPts val="0"/>
              </a:spcBef>
              <a:spcAft>
                <a:spcPts val="0"/>
              </a:spcAft>
              <a:buFont typeface="Arial" panose="020B0604020202020204" pitchFamily="34" charset="0"/>
              <a:buChar char="•"/>
            </a:pPr>
            <a:r>
              <a:rPr lang="en-US" sz="3000" dirty="0">
                <a:latin typeface="Calibri" pitchFamily="34" charset="0"/>
              </a:rPr>
              <a:t>M</a:t>
            </a:r>
            <a:r>
              <a:rPr lang="en-US" sz="3000" dirty="0" smtClean="0">
                <a:latin typeface="Calibri" pitchFamily="34" charset="0"/>
              </a:rPr>
              <a:t>ost </a:t>
            </a:r>
            <a:r>
              <a:rPr lang="en-US" sz="3000" dirty="0">
                <a:latin typeface="Calibri" pitchFamily="34" charset="0"/>
              </a:rPr>
              <a:t>likely due to the intrinsic pathology </a:t>
            </a:r>
            <a:r>
              <a:rPr lang="en-US" sz="3000" dirty="0" smtClean="0">
                <a:latin typeface="Calibri" pitchFamily="34" charset="0"/>
              </a:rPr>
              <a:t>preventing mesenteric </a:t>
            </a:r>
            <a:r>
              <a:rPr lang="en-US" sz="3000" dirty="0">
                <a:latin typeface="Calibri" pitchFamily="34" charset="0"/>
              </a:rPr>
              <a:t>vessels from fulfilling </a:t>
            </a:r>
            <a:r>
              <a:rPr lang="en-US" sz="3000" dirty="0" smtClean="0">
                <a:latin typeface="Calibri" pitchFamily="34" charset="0"/>
              </a:rPr>
              <a:t>demand </a:t>
            </a:r>
            <a:r>
              <a:rPr lang="en-US" sz="3000" dirty="0">
                <a:latin typeface="Calibri" pitchFamily="34" charset="0"/>
              </a:rPr>
              <a:t>for increased blood flow to the abdomen</a:t>
            </a:r>
            <a:r>
              <a:rPr lang="en-US" sz="3000" dirty="0" smtClean="0">
                <a:latin typeface="Calibri" pitchFamily="34" charset="0"/>
              </a:rPr>
              <a:t>.</a:t>
            </a:r>
          </a:p>
          <a:p>
            <a:pPr marL="433106" indent="-433106">
              <a:spcBef>
                <a:spcPts val="360"/>
              </a:spcBef>
              <a:spcAft>
                <a:spcPts val="360"/>
              </a:spcAft>
              <a:buFont typeface="Arial" panose="020B0604020202020204" pitchFamily="34" charset="0"/>
              <a:buChar char="•"/>
            </a:pPr>
            <a:r>
              <a:rPr lang="en-US" sz="3000" dirty="0" smtClean="0">
                <a:latin typeface="Calibri" pitchFamily="34" charset="0"/>
              </a:rPr>
              <a:t>Flow visualization can further aid in diagnosis (Figure 4).</a:t>
            </a:r>
          </a:p>
          <a:p>
            <a:pPr marL="433106" indent="-433106">
              <a:buFont typeface="Arial" panose="020B0604020202020204" pitchFamily="34" charset="0"/>
              <a:buChar char="•"/>
            </a:pPr>
            <a:r>
              <a:rPr lang="en-US" sz="3000" dirty="0" smtClean="0">
                <a:latin typeface="Calibri" pitchFamily="34" charset="0"/>
              </a:rPr>
              <a:t>This </a:t>
            </a:r>
            <a:r>
              <a:rPr lang="en-US" sz="3000" dirty="0">
                <a:latin typeface="Calibri" pitchFamily="34" charset="0"/>
              </a:rPr>
              <a:t>study demonstrates the feasibility of using 4D flow MRI to non-invasively and comprehensively assess the functional response of to a meal challenge in patients with suspicion of chronic mesenteric ischemia</a:t>
            </a:r>
            <a:r>
              <a:rPr lang="en-US" sz="3000" dirty="0" smtClean="0">
                <a:latin typeface="Calibri" pitchFamily="34" charset="0"/>
              </a:rPr>
              <a:t>.</a:t>
            </a:r>
            <a:endParaRPr lang="en-US" sz="3000" dirty="0">
              <a:latin typeface="Calibri" pitchFamily="34" charset="0"/>
            </a:endParaRPr>
          </a:p>
        </p:txBody>
      </p:sp>
      <p:sp>
        <p:nvSpPr>
          <p:cNvPr id="41" name="TextBox 40"/>
          <p:cNvSpPr txBox="1"/>
          <p:nvPr/>
        </p:nvSpPr>
        <p:spPr>
          <a:xfrm>
            <a:off x="9185001" y="31421353"/>
            <a:ext cx="12227080" cy="923114"/>
          </a:xfrm>
          <a:prstGeom prst="rect">
            <a:avLst/>
          </a:prstGeom>
          <a:noFill/>
        </p:spPr>
        <p:txBody>
          <a:bodyPr wrap="square" lIns="91226" tIns="45613" rIns="91226" bIns="45613" rtlCol="0">
            <a:spAutoFit/>
          </a:bodyPr>
          <a:lstStyle/>
          <a:p>
            <a:r>
              <a:rPr lang="en-US" sz="2700" b="1" dirty="0">
                <a:latin typeface="Calibri" pitchFamily="34" charset="0"/>
                <a:cs typeface="Calibri" pitchFamily="34" charset="0"/>
              </a:rPr>
              <a:t>Figure </a:t>
            </a:r>
            <a:r>
              <a:rPr lang="en-US" sz="2700" b="1" dirty="0" smtClean="0">
                <a:latin typeface="Calibri" pitchFamily="34" charset="0"/>
                <a:cs typeface="Calibri" pitchFamily="34" charset="0"/>
              </a:rPr>
              <a:t>2: </a:t>
            </a:r>
            <a:r>
              <a:rPr lang="en-US" sz="2700" dirty="0" smtClean="0">
                <a:latin typeface="Calibri" pitchFamily="34" charset="0"/>
                <a:cs typeface="Calibri" pitchFamily="34" charset="0"/>
              </a:rPr>
              <a:t>Comparison of meal challenge response between the control group and the ischemia group.</a:t>
            </a:r>
            <a:r>
              <a:rPr lang="en-US" sz="2700" b="1" dirty="0" smtClean="0">
                <a:latin typeface="Calibri" pitchFamily="34" charset="0"/>
                <a:cs typeface="Calibri" pitchFamily="34" charset="0"/>
              </a:rPr>
              <a:t> </a:t>
            </a:r>
            <a:endParaRPr lang="en-US" sz="2700" b="1" dirty="0">
              <a:solidFill>
                <a:srgbClr val="FFC000"/>
              </a:solidFill>
              <a:latin typeface="Calibri" pitchFamily="34" charset="0"/>
              <a:cs typeface="Calibri" pitchFamily="34" charset="0"/>
            </a:endParaRPr>
          </a:p>
        </p:txBody>
      </p:sp>
      <p:sp>
        <p:nvSpPr>
          <p:cNvPr id="42" name="Rectangle 89"/>
          <p:cNvSpPr>
            <a:spLocks noChangeArrowheads="1"/>
          </p:cNvSpPr>
          <p:nvPr/>
        </p:nvSpPr>
        <p:spPr bwMode="auto">
          <a:xfrm>
            <a:off x="22065308" y="25785121"/>
            <a:ext cx="10853091" cy="5492947"/>
          </a:xfrm>
          <a:prstGeom prst="rect">
            <a:avLst/>
          </a:prstGeom>
          <a:noFill/>
          <a:ln w="3175">
            <a:noFill/>
            <a:prstDash val="dashDot"/>
            <a:miter lim="800000"/>
            <a:headEnd/>
            <a:tailEnd/>
          </a:ln>
        </p:spPr>
        <p:txBody>
          <a:bodyPr wrap="square" lIns="0" tIns="31576" rIns="189454" bIns="31576">
            <a:spAutoFit/>
          </a:bodyPr>
          <a:lstStyle/>
          <a:p>
            <a:pPr marL="514350" indent="-514350" algn="l">
              <a:buAutoNum type="arabicPeriod"/>
            </a:pPr>
            <a:r>
              <a:rPr lang="de-DE" sz="2800" dirty="0" smtClean="0">
                <a:latin typeface="Calibri" panose="020F0502020204030204" pitchFamily="34" charset="0"/>
                <a:cs typeface="Calibri" panose="020F0502020204030204" pitchFamily="34" charset="0"/>
              </a:rPr>
              <a:t> Wilkins </a:t>
            </a:r>
            <a:r>
              <a:rPr lang="de-DE" sz="2800" dirty="0">
                <a:latin typeface="Calibri" panose="020F0502020204030204" pitchFamily="34" charset="0"/>
                <a:cs typeface="Calibri" panose="020F0502020204030204" pitchFamily="34" charset="0"/>
              </a:rPr>
              <a:t>LR, Stone JR. Chronic mesenteric ischemia. Tech Vasc Interv Radiol. 2015;18(1):31-37. doi:10.1053/j.tvir.2014.12.005</a:t>
            </a:r>
          </a:p>
          <a:p>
            <a:pPr marL="514350" indent="-514350" algn="l">
              <a:buAutoNum type="arabicPeriod"/>
            </a:pPr>
            <a:r>
              <a:rPr lang="de-DE" sz="2800" dirty="0" smtClean="0">
                <a:latin typeface="Calibri" panose="020F0502020204030204" pitchFamily="34" charset="0"/>
                <a:cs typeface="Calibri" panose="020F0502020204030204" pitchFamily="34" charset="0"/>
              </a:rPr>
              <a:t>Roldan-Alzate </a:t>
            </a:r>
            <a:r>
              <a:rPr lang="de-DE" sz="2800" dirty="0">
                <a:latin typeface="Calibri" panose="020F0502020204030204" pitchFamily="34" charset="0"/>
                <a:cs typeface="Calibri" panose="020F0502020204030204" pitchFamily="34" charset="0"/>
              </a:rPr>
              <a:t>A, Frydrychowicz A, Said A, et al. Impaired regulation of portal venous flow in response to a meal challenge as quantified by 4D flow MRI. J Magn Reson Imaging. 2015;42(4):1009-1017. doi:10.1002/jmri.24886</a:t>
            </a:r>
          </a:p>
          <a:p>
            <a:pPr marL="514350" indent="-514350" algn="l">
              <a:buAutoNum type="arabicPeriod"/>
            </a:pPr>
            <a:r>
              <a:rPr lang="de-DE" sz="2800" dirty="0" smtClean="0">
                <a:latin typeface="Calibri" panose="020F0502020204030204" pitchFamily="34" charset="0"/>
                <a:cs typeface="Calibri" panose="020F0502020204030204" pitchFamily="34" charset="0"/>
              </a:rPr>
              <a:t>Gu </a:t>
            </a:r>
            <a:r>
              <a:rPr lang="de-DE" sz="2800" dirty="0">
                <a:latin typeface="Calibri" panose="020F0502020204030204" pitchFamily="34" charset="0"/>
                <a:cs typeface="Calibri" panose="020F0502020204030204" pitchFamily="34" charset="0"/>
              </a:rPr>
              <a:t>T, Korosec FR, Block WF, et al. PC VIPR: A high-speed 3D phase-contrast method for flow quantification and high-resolution angiography. Am J Neuroradiol. 2005;26(4):743-749. </a:t>
            </a:r>
            <a:r>
              <a:rPr lang="de-DE" sz="2800" dirty="0" smtClean="0">
                <a:latin typeface="Calibri" panose="020F0502020204030204" pitchFamily="34" charset="0"/>
                <a:cs typeface="Calibri" panose="020F0502020204030204" pitchFamily="34" charset="0"/>
              </a:rPr>
              <a:t>doi:26/4/743</a:t>
            </a:r>
            <a:endParaRPr lang="de-DE" sz="2800" dirty="0">
              <a:latin typeface="Calibri" panose="020F0502020204030204" pitchFamily="34" charset="0"/>
              <a:cs typeface="Calibri" panose="020F0502020204030204" pitchFamily="34" charset="0"/>
            </a:endParaRPr>
          </a:p>
          <a:p>
            <a:pPr marL="514350" indent="-514350" algn="l">
              <a:buAutoNum type="arabicPeriod"/>
            </a:pPr>
            <a:r>
              <a:rPr lang="de-DE" sz="2800" dirty="0" smtClean="0">
                <a:latin typeface="Calibri" panose="020F0502020204030204" pitchFamily="34" charset="0"/>
                <a:cs typeface="Calibri" panose="020F0502020204030204" pitchFamily="34" charset="0"/>
              </a:rPr>
              <a:t>Johnson </a:t>
            </a:r>
            <a:r>
              <a:rPr lang="de-DE" sz="2800" dirty="0">
                <a:latin typeface="Calibri" panose="020F0502020204030204" pitchFamily="34" charset="0"/>
                <a:cs typeface="Calibri" panose="020F0502020204030204" pitchFamily="34" charset="0"/>
              </a:rPr>
              <a:t>KM, Lum DP, Turski PA, et al. Improved 3D Phase Contrast MRI with Off-resonance Corrected Dual Echo VIPR. Magn Reson Med. 2008;60(6):1329-1336. </a:t>
            </a:r>
            <a:r>
              <a:rPr lang="de-DE" sz="2800" dirty="0" smtClean="0">
                <a:latin typeface="Calibri" panose="020F0502020204030204" pitchFamily="34" charset="0"/>
                <a:cs typeface="Calibri" panose="020F0502020204030204" pitchFamily="34" charset="0"/>
              </a:rPr>
              <a:t>doi:10.1002/mrm.21763.Improved</a:t>
            </a:r>
            <a:endParaRPr lang="de-DE" sz="2800" dirty="0">
              <a:latin typeface="Calibri" panose="020F0502020204030204" pitchFamily="34" charset="0"/>
              <a:cs typeface="Calibri" panose="020F0502020204030204" pitchFamily="34" charset="0"/>
            </a:endParaRPr>
          </a:p>
        </p:txBody>
      </p:sp>
      <p:sp>
        <p:nvSpPr>
          <p:cNvPr id="43" name="TextBox 42"/>
          <p:cNvSpPr txBox="1"/>
          <p:nvPr/>
        </p:nvSpPr>
        <p:spPr>
          <a:xfrm>
            <a:off x="22003028" y="32060089"/>
            <a:ext cx="10915371" cy="553782"/>
          </a:xfrm>
          <a:prstGeom prst="rect">
            <a:avLst/>
          </a:prstGeom>
          <a:noFill/>
        </p:spPr>
        <p:txBody>
          <a:bodyPr wrap="square" lIns="91226" tIns="45613" rIns="91226" bIns="45613" rtlCol="0">
            <a:spAutoFit/>
          </a:bodyPr>
          <a:lstStyle/>
          <a:p>
            <a:r>
              <a:rPr lang="en-US" sz="3000" dirty="0">
                <a:latin typeface="Calibri" pitchFamily="34" charset="0"/>
                <a:cs typeface="Calibri" pitchFamily="34" charset="0"/>
              </a:rPr>
              <a:t>We </a:t>
            </a:r>
            <a:r>
              <a:rPr lang="en-US" sz="3000" dirty="0" smtClean="0">
                <a:latin typeface="Calibri" pitchFamily="34" charset="0"/>
                <a:cs typeface="Calibri" pitchFamily="34" charset="0"/>
              </a:rPr>
              <a:t>acknowledge </a:t>
            </a:r>
            <a:r>
              <a:rPr lang="en-US" sz="3000" dirty="0">
                <a:latin typeface="Calibri" pitchFamily="34" charset="0"/>
                <a:cs typeface="Calibri" pitchFamily="34" charset="0"/>
              </a:rPr>
              <a:t>GE Healthcare for their assistance and support. </a:t>
            </a:r>
          </a:p>
        </p:txBody>
      </p:sp>
      <p:sp>
        <p:nvSpPr>
          <p:cNvPr id="19" name="Rectangle 89"/>
          <p:cNvSpPr>
            <a:spLocks noChangeArrowheads="1"/>
          </p:cNvSpPr>
          <p:nvPr/>
        </p:nvSpPr>
        <p:spPr bwMode="auto">
          <a:xfrm>
            <a:off x="299658" y="6800682"/>
            <a:ext cx="10344834" cy="10959059"/>
          </a:xfrm>
          <a:prstGeom prst="rect">
            <a:avLst/>
          </a:prstGeom>
          <a:noFill/>
          <a:ln w="3175">
            <a:noFill/>
            <a:prstDash val="dashDot"/>
            <a:miter lim="800000"/>
            <a:headEnd/>
            <a:tailEnd/>
          </a:ln>
        </p:spPr>
        <p:txBody>
          <a:bodyPr wrap="square" lIns="0" tIns="31576" rIns="189454" bIns="31576">
            <a:spAutoFit/>
          </a:bodyPr>
          <a:lstStyle/>
          <a:p>
            <a:pPr marL="433106" indent="-433106">
              <a:buFont typeface="Arial" panose="020B0604020202020204" pitchFamily="34" charset="0"/>
              <a:buChar char="•"/>
            </a:pPr>
            <a:r>
              <a:rPr lang="en-US" sz="3000" dirty="0">
                <a:latin typeface="Calibri" pitchFamily="34" charset="0"/>
                <a:cs typeface="Calibri" pitchFamily="34" charset="0"/>
              </a:rPr>
              <a:t>Chronic mesenteric ischemia (CMI) is a disease caused by inadequate blood flow to the intestines. </a:t>
            </a:r>
          </a:p>
          <a:p>
            <a:pPr marL="433106" indent="-433106">
              <a:buFont typeface="Arial" panose="020B0604020202020204" pitchFamily="34" charset="0"/>
              <a:buChar char="•"/>
            </a:pPr>
            <a:r>
              <a:rPr lang="en-US" sz="3000" dirty="0">
                <a:latin typeface="Calibri" pitchFamily="34" charset="0"/>
                <a:cs typeface="Calibri" pitchFamily="34" charset="0"/>
              </a:rPr>
              <a:t>In healthy individuals, an increase in mesenteric blood flow is observed within minutes after </a:t>
            </a:r>
            <a:r>
              <a:rPr lang="en-US" sz="3000" dirty="0" smtClean="0">
                <a:latin typeface="Calibri" pitchFamily="34" charset="0"/>
                <a:cs typeface="Calibri" pitchFamily="34" charset="0"/>
              </a:rPr>
              <a:t>a </a:t>
            </a:r>
            <a:r>
              <a:rPr lang="en-US" sz="3000" dirty="0">
                <a:latin typeface="Calibri" pitchFamily="34" charset="0"/>
                <a:cs typeface="Calibri" pitchFamily="34" charset="0"/>
              </a:rPr>
              <a:t>meal. In patients with CMI, this </a:t>
            </a:r>
            <a:r>
              <a:rPr lang="en-US" sz="3000" dirty="0" smtClean="0">
                <a:latin typeface="Calibri" pitchFamily="34" charset="0"/>
                <a:cs typeface="Calibri" pitchFamily="34" charset="0"/>
              </a:rPr>
              <a:t>meal response is compromised.</a:t>
            </a:r>
            <a:endParaRPr lang="en-US" sz="3000" dirty="0">
              <a:latin typeface="Calibri" pitchFamily="34" charset="0"/>
              <a:cs typeface="Calibri" pitchFamily="34" charset="0"/>
            </a:endParaRPr>
          </a:p>
          <a:p>
            <a:pPr marL="433106" indent="-433106">
              <a:buFont typeface="Arial" panose="020B0604020202020204" pitchFamily="34" charset="0"/>
              <a:buChar char="•"/>
            </a:pPr>
            <a:r>
              <a:rPr lang="en-US" sz="3000" dirty="0">
                <a:latin typeface="Calibri" pitchFamily="34" charset="0"/>
                <a:cs typeface="Calibri" pitchFamily="34" charset="0"/>
              </a:rPr>
              <a:t>Around 90% of cases are the result of </a:t>
            </a:r>
            <a:r>
              <a:rPr lang="en-US" sz="3000" dirty="0" smtClean="0">
                <a:latin typeface="Calibri" pitchFamily="34" charset="0"/>
                <a:cs typeface="Calibri" pitchFamily="34" charset="0"/>
              </a:rPr>
              <a:t>atherosclerosis.</a:t>
            </a:r>
          </a:p>
          <a:p>
            <a:pPr marL="433106" indent="-433106">
              <a:buFont typeface="Arial" panose="020B0604020202020204" pitchFamily="34" charset="0"/>
              <a:buChar char="•"/>
            </a:pPr>
            <a:r>
              <a:rPr lang="en-US" sz="3000" dirty="0">
                <a:latin typeface="Calibri" pitchFamily="34" charset="0"/>
                <a:cs typeface="Calibri" pitchFamily="34" charset="0"/>
              </a:rPr>
              <a:t>R</a:t>
            </a:r>
            <a:r>
              <a:rPr lang="en-US" sz="3000" dirty="0" smtClean="0">
                <a:latin typeface="Calibri" pitchFamily="34" charset="0"/>
                <a:cs typeface="Calibri" pitchFamily="34" charset="0"/>
              </a:rPr>
              <a:t>are </a:t>
            </a:r>
            <a:r>
              <a:rPr lang="en-US" sz="3000" dirty="0">
                <a:latin typeface="Calibri" pitchFamily="34" charset="0"/>
                <a:cs typeface="Calibri" pitchFamily="34" charset="0"/>
              </a:rPr>
              <a:t>conditions such as median arcuate ligament syndrome</a:t>
            </a:r>
            <a:r>
              <a:rPr lang="en-US" dirty="0">
                <a:latin typeface="Calibri" pitchFamily="34" charset="0"/>
                <a:cs typeface="Calibri" pitchFamily="34" charset="0"/>
              </a:rPr>
              <a:t> </a:t>
            </a:r>
            <a:r>
              <a:rPr lang="en-US" sz="3000" dirty="0">
                <a:latin typeface="Calibri" pitchFamily="34" charset="0"/>
                <a:cs typeface="Calibri" pitchFamily="34" charset="0"/>
              </a:rPr>
              <a:t>(MALS)</a:t>
            </a:r>
            <a:r>
              <a:rPr lang="en-US" sz="2800" dirty="0">
                <a:latin typeface="Calibri" pitchFamily="34" charset="0"/>
                <a:cs typeface="Calibri" pitchFamily="34" charset="0"/>
              </a:rPr>
              <a:t> </a:t>
            </a:r>
            <a:r>
              <a:rPr lang="en-US" sz="3000" dirty="0">
                <a:latin typeface="Calibri" pitchFamily="34" charset="0"/>
                <a:cs typeface="Calibri" pitchFamily="34" charset="0"/>
              </a:rPr>
              <a:t>and aortic dissection may also result in CMI</a:t>
            </a:r>
            <a:r>
              <a:rPr lang="en-US" sz="3000" baseline="30000" dirty="0">
                <a:latin typeface="Calibri" pitchFamily="34" charset="0"/>
                <a:cs typeface="Calibri" pitchFamily="34" charset="0"/>
              </a:rPr>
              <a:t>1</a:t>
            </a:r>
            <a:r>
              <a:rPr lang="en-US" sz="3000" dirty="0">
                <a:latin typeface="Calibri" pitchFamily="34" charset="0"/>
                <a:cs typeface="Calibri" pitchFamily="34" charset="0"/>
              </a:rPr>
              <a:t>.</a:t>
            </a:r>
          </a:p>
          <a:p>
            <a:pPr marL="433106" indent="-433106">
              <a:buFont typeface="Arial" panose="020B0604020202020204" pitchFamily="34" charset="0"/>
              <a:buChar char="•"/>
            </a:pPr>
            <a:r>
              <a:rPr lang="en-US" sz="3000" dirty="0">
                <a:latin typeface="Calibri" pitchFamily="34" charset="0"/>
                <a:cs typeface="Calibri" pitchFamily="34" charset="0"/>
              </a:rPr>
              <a:t>Due to collateral </a:t>
            </a:r>
            <a:r>
              <a:rPr lang="en-US" sz="3000" dirty="0" smtClean="0">
                <a:latin typeface="Calibri" pitchFamily="34" charset="0"/>
                <a:cs typeface="Calibri" pitchFamily="34" charset="0"/>
              </a:rPr>
              <a:t>circulation, patients </a:t>
            </a:r>
            <a:r>
              <a:rPr lang="en-US" sz="3000" dirty="0">
                <a:latin typeface="Calibri" pitchFamily="34" charset="0"/>
                <a:cs typeface="Calibri" pitchFamily="34" charset="0"/>
              </a:rPr>
              <a:t>may not experience symptoms until </a:t>
            </a:r>
            <a:r>
              <a:rPr lang="en-US" sz="3000" dirty="0" smtClean="0">
                <a:latin typeface="Calibri" pitchFamily="34" charset="0"/>
                <a:cs typeface="Calibri" pitchFamily="34" charset="0"/>
              </a:rPr>
              <a:t>2 </a:t>
            </a:r>
            <a:r>
              <a:rPr lang="en-US" sz="3000" dirty="0">
                <a:latin typeface="Calibri" pitchFamily="34" charset="0"/>
                <a:cs typeface="Calibri" pitchFamily="34" charset="0"/>
              </a:rPr>
              <a:t>or </a:t>
            </a:r>
            <a:r>
              <a:rPr lang="en-US" sz="3000" dirty="0" smtClean="0">
                <a:latin typeface="Calibri" pitchFamily="34" charset="0"/>
                <a:cs typeface="Calibri" pitchFamily="34" charset="0"/>
              </a:rPr>
              <a:t>3 </a:t>
            </a:r>
            <a:r>
              <a:rPr lang="en-US" sz="3000" dirty="0">
                <a:latin typeface="Calibri" pitchFamily="34" charset="0"/>
                <a:cs typeface="Calibri" pitchFamily="34" charset="0"/>
              </a:rPr>
              <a:t>major </a:t>
            </a:r>
            <a:r>
              <a:rPr lang="en-US" sz="3000" dirty="0" smtClean="0">
                <a:latin typeface="Calibri" pitchFamily="34" charset="0"/>
                <a:cs typeface="Calibri" pitchFamily="34" charset="0"/>
              </a:rPr>
              <a:t>mesenteric vessels </a:t>
            </a:r>
            <a:r>
              <a:rPr lang="en-US" sz="3000" dirty="0">
                <a:latin typeface="Calibri" pitchFamily="34" charset="0"/>
                <a:cs typeface="Calibri" pitchFamily="34" charset="0"/>
              </a:rPr>
              <a:t>are </a:t>
            </a:r>
            <a:r>
              <a:rPr lang="en-US" sz="3000" dirty="0" smtClean="0">
                <a:latin typeface="Calibri" pitchFamily="34" charset="0"/>
                <a:cs typeface="Calibri" pitchFamily="34" charset="0"/>
              </a:rPr>
              <a:t>involved</a:t>
            </a:r>
            <a:r>
              <a:rPr lang="en-US" sz="3000" baseline="30000" dirty="0" smtClean="0">
                <a:latin typeface="Calibri" pitchFamily="34" charset="0"/>
                <a:cs typeface="Calibri" pitchFamily="34" charset="0"/>
              </a:rPr>
              <a:t>1</a:t>
            </a:r>
            <a:r>
              <a:rPr lang="en-US" sz="3000" dirty="0" smtClean="0">
                <a:latin typeface="Calibri" pitchFamily="34" charset="0"/>
                <a:cs typeface="Calibri" pitchFamily="34" charset="0"/>
              </a:rPr>
              <a:t>.</a:t>
            </a:r>
            <a:endParaRPr lang="en-US" sz="3000" dirty="0">
              <a:latin typeface="Calibri" pitchFamily="34" charset="0"/>
              <a:cs typeface="Calibri" pitchFamily="34" charset="0"/>
            </a:endParaRPr>
          </a:p>
          <a:p>
            <a:pPr marL="433106" indent="-433106">
              <a:buFont typeface="Arial" panose="020B0604020202020204" pitchFamily="34" charset="0"/>
              <a:buChar char="•"/>
            </a:pPr>
            <a:r>
              <a:rPr lang="en-US" sz="3000" dirty="0">
                <a:latin typeface="Calibri" pitchFamily="34" charset="0"/>
                <a:cs typeface="Calibri" pitchFamily="34" charset="0"/>
              </a:rPr>
              <a:t>Typical symptoms include:</a:t>
            </a:r>
          </a:p>
          <a:p>
            <a:pPr marL="1115783" lvl="2" indent="-433106">
              <a:spcBef>
                <a:spcPts val="0"/>
              </a:spcBef>
              <a:spcAft>
                <a:spcPts val="0"/>
              </a:spcAft>
              <a:buFont typeface="Arial" panose="020B0604020202020204" pitchFamily="34" charset="0"/>
              <a:buChar char="•"/>
            </a:pPr>
            <a:r>
              <a:rPr lang="en-US" sz="3000" dirty="0">
                <a:latin typeface="Calibri" pitchFamily="34" charset="0"/>
                <a:cs typeface="Calibri" pitchFamily="34" charset="0"/>
              </a:rPr>
              <a:t>Severe postprandial abdominal pain </a:t>
            </a:r>
            <a:r>
              <a:rPr lang="en-US" sz="3000" dirty="0" smtClean="0">
                <a:latin typeface="Calibri" pitchFamily="34" charset="0"/>
                <a:cs typeface="Calibri" pitchFamily="34" charset="0"/>
              </a:rPr>
              <a:t>after </a:t>
            </a:r>
            <a:r>
              <a:rPr lang="en-US" sz="3000" dirty="0">
                <a:latin typeface="Calibri" pitchFamily="34" charset="0"/>
                <a:cs typeface="Calibri" pitchFamily="34" charset="0"/>
              </a:rPr>
              <a:t>a meal</a:t>
            </a:r>
          </a:p>
          <a:p>
            <a:pPr marL="1115783" lvl="2" indent="-433106">
              <a:spcBef>
                <a:spcPts val="0"/>
              </a:spcBef>
              <a:spcAft>
                <a:spcPts val="0"/>
              </a:spcAft>
              <a:buFont typeface="Arial" panose="020B0604020202020204" pitchFamily="34" charset="0"/>
              <a:buChar char="•"/>
            </a:pPr>
            <a:r>
              <a:rPr lang="en-US" sz="3000" dirty="0">
                <a:latin typeface="Calibri" pitchFamily="34" charset="0"/>
                <a:cs typeface="Calibri" pitchFamily="34" charset="0"/>
              </a:rPr>
              <a:t>Weight loss</a:t>
            </a:r>
          </a:p>
          <a:p>
            <a:pPr marL="1115783" lvl="2" indent="-433106">
              <a:spcBef>
                <a:spcPts val="0"/>
              </a:spcBef>
              <a:spcAft>
                <a:spcPts val="0"/>
              </a:spcAft>
              <a:buFont typeface="Arial" panose="020B0604020202020204" pitchFamily="34" charset="0"/>
              <a:buChar char="•"/>
            </a:pPr>
            <a:r>
              <a:rPr lang="en-US" sz="3000" dirty="0" smtClean="0">
                <a:latin typeface="Calibri" pitchFamily="34" charset="0"/>
                <a:cs typeface="Calibri" pitchFamily="34" charset="0"/>
              </a:rPr>
              <a:t>Nausea/Vomiting</a:t>
            </a:r>
            <a:endParaRPr lang="en-US" sz="3000" dirty="0">
              <a:latin typeface="Calibri" pitchFamily="34" charset="0"/>
              <a:cs typeface="Calibri" pitchFamily="34" charset="0"/>
            </a:endParaRPr>
          </a:p>
          <a:p>
            <a:pPr marL="1115783" lvl="2" indent="-433106">
              <a:spcBef>
                <a:spcPts val="0"/>
              </a:spcBef>
              <a:spcAft>
                <a:spcPts val="0"/>
              </a:spcAft>
              <a:buFont typeface="Arial" panose="020B0604020202020204" pitchFamily="34" charset="0"/>
              <a:buChar char="•"/>
            </a:pPr>
            <a:r>
              <a:rPr lang="en-US" sz="3000" dirty="0" smtClean="0">
                <a:latin typeface="Calibri" pitchFamily="34" charset="0"/>
                <a:cs typeface="Calibri" pitchFamily="34" charset="0"/>
              </a:rPr>
              <a:t>Fear </a:t>
            </a:r>
            <a:r>
              <a:rPr lang="en-US" sz="3000" dirty="0">
                <a:latin typeface="Calibri" pitchFamily="34" charset="0"/>
                <a:cs typeface="Calibri" pitchFamily="34" charset="0"/>
              </a:rPr>
              <a:t>of eating</a:t>
            </a:r>
          </a:p>
          <a:p>
            <a:pPr marL="433106" indent="-433106">
              <a:buFont typeface="Arial" panose="020B0604020202020204" pitchFamily="34" charset="0"/>
              <a:buChar char="•"/>
            </a:pPr>
            <a:r>
              <a:rPr lang="en-US" sz="3000" dirty="0">
                <a:latin typeface="Calibri" pitchFamily="34" charset="0"/>
                <a:cs typeface="Calibri" pitchFamily="34" charset="0"/>
              </a:rPr>
              <a:t>If left untreated, CMI can result in life-threatening acute ischemia and bowel infarction.</a:t>
            </a:r>
          </a:p>
          <a:p>
            <a:pPr marL="433106" indent="-433106">
              <a:buFont typeface="Arial" panose="020B0604020202020204" pitchFamily="34" charset="0"/>
              <a:buChar char="•"/>
            </a:pPr>
            <a:r>
              <a:rPr lang="en-US" sz="3000" dirty="0" smtClean="0">
                <a:latin typeface="Calibri" pitchFamily="34" charset="0"/>
                <a:cs typeface="Calibri" pitchFamily="34" charset="0"/>
              </a:rPr>
              <a:t>Functional </a:t>
            </a:r>
            <a:r>
              <a:rPr lang="en-US" sz="3000" dirty="0">
                <a:latin typeface="Calibri" pitchFamily="34" charset="0"/>
                <a:cs typeface="Calibri" pitchFamily="34" charset="0"/>
              </a:rPr>
              <a:t>assessment of mesenteric flow has been traditionally accomplished with invasive interventional angiography and duplex </a:t>
            </a:r>
            <a:r>
              <a:rPr lang="en-US" sz="3000" dirty="0" smtClean="0">
                <a:latin typeface="Calibri" pitchFamily="34" charset="0"/>
                <a:cs typeface="Calibri" pitchFamily="34" charset="0"/>
              </a:rPr>
              <a:t>sonography.</a:t>
            </a:r>
            <a:endParaRPr lang="en-US" sz="3000" dirty="0">
              <a:latin typeface="Calibri" pitchFamily="34" charset="0"/>
              <a:cs typeface="Calibri" pitchFamily="34" charset="0"/>
            </a:endParaRPr>
          </a:p>
          <a:p>
            <a:pPr marL="433106" indent="-433106">
              <a:buFont typeface="Arial" panose="020B0604020202020204" pitchFamily="34" charset="0"/>
              <a:buChar char="•"/>
            </a:pPr>
            <a:r>
              <a:rPr lang="en-US" sz="3000" dirty="0">
                <a:latin typeface="Calibri" pitchFamily="34" charset="0"/>
                <a:cs typeface="Calibri" pitchFamily="34" charset="0"/>
              </a:rPr>
              <a:t>4D flow MRI has previously been proposed to anatomically and functionally evaluate mesenteric </a:t>
            </a:r>
            <a:r>
              <a:rPr lang="en-US" sz="3000" dirty="0" smtClean="0">
                <a:latin typeface="Calibri" pitchFamily="34" charset="0"/>
                <a:cs typeface="Calibri" pitchFamily="34" charset="0"/>
              </a:rPr>
              <a:t>vasculature</a:t>
            </a:r>
            <a:r>
              <a:rPr lang="en-US" sz="3000" baseline="30000" dirty="0">
                <a:latin typeface="Calibri" pitchFamily="34" charset="0"/>
                <a:cs typeface="Calibri" pitchFamily="34" charset="0"/>
              </a:rPr>
              <a:t>2</a:t>
            </a:r>
            <a:r>
              <a:rPr lang="en-US" sz="3000" dirty="0" smtClean="0">
                <a:latin typeface="Calibri" pitchFamily="34" charset="0"/>
                <a:cs typeface="Calibri" pitchFamily="34" charset="0"/>
              </a:rPr>
              <a:t>.</a:t>
            </a:r>
            <a:endParaRPr lang="en-US" sz="3000" dirty="0">
              <a:latin typeface="Calibri" pitchFamily="34" charset="0"/>
              <a:cs typeface="Calibri" pitchFamily="34" charset="0"/>
            </a:endParaRPr>
          </a:p>
        </p:txBody>
      </p:sp>
      <p:sp>
        <p:nvSpPr>
          <p:cNvPr id="21" name="Rectangle 89"/>
          <p:cNvSpPr>
            <a:spLocks noChangeArrowheads="1"/>
          </p:cNvSpPr>
          <p:nvPr/>
        </p:nvSpPr>
        <p:spPr bwMode="auto">
          <a:xfrm>
            <a:off x="311487" y="4618947"/>
            <a:ext cx="10301027" cy="1448763"/>
          </a:xfrm>
          <a:prstGeom prst="rect">
            <a:avLst/>
          </a:prstGeom>
          <a:noFill/>
          <a:ln w="3175">
            <a:noFill/>
            <a:prstDash val="dashDot"/>
            <a:miter lim="800000"/>
            <a:headEnd/>
            <a:tailEnd/>
          </a:ln>
        </p:spPr>
        <p:txBody>
          <a:bodyPr wrap="square" lIns="0" tIns="31576" rIns="189454" bIns="31576">
            <a:spAutoFit/>
          </a:bodyPr>
          <a:lstStyle/>
          <a:p>
            <a:r>
              <a:rPr lang="en-US" sz="3000" b="1" dirty="0">
                <a:latin typeface="Calibri" pitchFamily="34" charset="0"/>
              </a:rPr>
              <a:t>This study investigates the use of 4D flow MRI to non-invasively assess the hemodynamics of mesenteric circulation in both healthy patients and patients with chronic mesenteric ischemia.</a:t>
            </a:r>
          </a:p>
        </p:txBody>
      </p:sp>
      <p:sp>
        <p:nvSpPr>
          <p:cNvPr id="22" name="Rectangle 89"/>
          <p:cNvSpPr>
            <a:spLocks noChangeArrowheads="1"/>
          </p:cNvSpPr>
          <p:nvPr/>
        </p:nvSpPr>
        <p:spPr bwMode="auto">
          <a:xfrm>
            <a:off x="321188" y="18558051"/>
            <a:ext cx="10222453" cy="5963845"/>
          </a:xfrm>
          <a:prstGeom prst="rect">
            <a:avLst/>
          </a:prstGeom>
          <a:noFill/>
          <a:ln w="3175">
            <a:noFill/>
            <a:prstDash val="dashDot"/>
            <a:miter lim="800000"/>
            <a:headEnd/>
            <a:tailEnd/>
          </a:ln>
        </p:spPr>
        <p:txBody>
          <a:bodyPr wrap="square" lIns="0" tIns="31576" rIns="189454" bIns="31576">
            <a:spAutoFit/>
          </a:bodyPr>
          <a:lstStyle/>
          <a:p>
            <a:pPr marL="433106" indent="-433106">
              <a:buFont typeface="Arial" panose="020B0604020202020204" pitchFamily="34" charset="0"/>
              <a:buChar char="•"/>
            </a:pPr>
            <a:r>
              <a:rPr lang="en-US" sz="3000" dirty="0" smtClean="0">
                <a:latin typeface="Calibri" pitchFamily="34" charset="0"/>
                <a:cs typeface="Calibri" pitchFamily="34" charset="0"/>
              </a:rPr>
              <a:t>21 </a:t>
            </a:r>
            <a:r>
              <a:rPr lang="en-US" sz="3000" dirty="0">
                <a:latin typeface="Calibri" pitchFamily="34" charset="0"/>
                <a:cs typeface="Calibri" pitchFamily="34" charset="0"/>
              </a:rPr>
              <a:t>patients with a suspicion of mesenteric ischemia, referred from vascular surgery, were imaged on 1.5T and 3.0T scanners </a:t>
            </a:r>
            <a:r>
              <a:rPr lang="en-US" sz="3000" dirty="0" smtClean="0">
                <a:latin typeface="Calibri" pitchFamily="34" charset="0"/>
                <a:cs typeface="Calibri" pitchFamily="34" charset="0"/>
              </a:rPr>
              <a:t>(Signa Excite, </a:t>
            </a:r>
            <a:r>
              <a:rPr lang="en-US" sz="3000" dirty="0">
                <a:latin typeface="Calibri" pitchFamily="34" charset="0"/>
                <a:cs typeface="Calibri" pitchFamily="34" charset="0"/>
              </a:rPr>
              <a:t>GE Healthcare, Waukesha, WI).  </a:t>
            </a:r>
            <a:endParaRPr lang="en-US" sz="3000" dirty="0" smtClean="0">
              <a:latin typeface="Calibri" pitchFamily="34" charset="0"/>
              <a:cs typeface="Calibri" pitchFamily="34" charset="0"/>
            </a:endParaRPr>
          </a:p>
          <a:p>
            <a:pPr marL="1115783" lvl="2" indent="-433106">
              <a:spcBef>
                <a:spcPts val="0"/>
              </a:spcBef>
              <a:spcAft>
                <a:spcPts val="0"/>
              </a:spcAft>
              <a:buFont typeface="Arial" panose="020B0604020202020204" pitchFamily="34" charset="0"/>
              <a:buChar char="•"/>
            </a:pPr>
            <a:r>
              <a:rPr lang="en-US" sz="3000" dirty="0" smtClean="0">
                <a:latin typeface="Calibri" pitchFamily="34" charset="0"/>
                <a:cs typeface="Calibri" pitchFamily="34" charset="0"/>
              </a:rPr>
              <a:t>Average </a:t>
            </a:r>
            <a:r>
              <a:rPr lang="en-US" sz="3000" dirty="0">
                <a:latin typeface="Calibri" pitchFamily="34" charset="0"/>
                <a:cs typeface="Calibri" pitchFamily="34" charset="0"/>
              </a:rPr>
              <a:t>age: 49.2 years [21 – 86 years]</a:t>
            </a:r>
          </a:p>
          <a:p>
            <a:pPr marL="433106" indent="-433106">
              <a:buFont typeface="Arial" panose="020B0604020202020204" pitchFamily="34" charset="0"/>
              <a:buChar char="•"/>
            </a:pPr>
            <a:r>
              <a:rPr lang="en-US" sz="3000" dirty="0">
                <a:latin typeface="Calibri" pitchFamily="34" charset="0"/>
                <a:cs typeface="Calibri" pitchFamily="34" charset="0"/>
              </a:rPr>
              <a:t>20</a:t>
            </a:r>
            <a:r>
              <a:rPr lang="en-US" sz="3200" dirty="0">
                <a:latin typeface="Calibri" pitchFamily="34" charset="0"/>
                <a:cs typeface="Calibri" pitchFamily="34" charset="0"/>
              </a:rPr>
              <a:t> </a:t>
            </a:r>
            <a:r>
              <a:rPr lang="en-US" sz="3000" dirty="0">
                <a:latin typeface="Calibri" pitchFamily="34" charset="0"/>
                <a:cs typeface="Calibri" pitchFamily="34" charset="0"/>
              </a:rPr>
              <a:t>healthy</a:t>
            </a:r>
            <a:r>
              <a:rPr lang="en-US" sz="3200" dirty="0">
                <a:latin typeface="Calibri" pitchFamily="34" charset="0"/>
                <a:cs typeface="Calibri" pitchFamily="34" charset="0"/>
              </a:rPr>
              <a:t> </a:t>
            </a:r>
            <a:r>
              <a:rPr lang="en-US" sz="3000" dirty="0" smtClean="0">
                <a:latin typeface="Calibri" pitchFamily="34" charset="0"/>
                <a:cs typeface="Calibri" pitchFamily="34" charset="0"/>
              </a:rPr>
              <a:t>volunteers</a:t>
            </a:r>
          </a:p>
          <a:p>
            <a:pPr marL="1115783" lvl="2" indent="-433106">
              <a:buFont typeface="Arial" panose="020B0604020202020204" pitchFamily="34" charset="0"/>
              <a:buChar char="•"/>
            </a:pPr>
            <a:r>
              <a:rPr lang="en-US" sz="3000" dirty="0" smtClean="0">
                <a:latin typeface="Calibri" pitchFamily="34" charset="0"/>
                <a:cs typeface="Calibri" pitchFamily="34" charset="0"/>
              </a:rPr>
              <a:t> </a:t>
            </a:r>
            <a:r>
              <a:rPr lang="en-US" sz="3000" dirty="0">
                <a:latin typeface="Calibri" pitchFamily="34" charset="0"/>
                <a:cs typeface="Calibri" pitchFamily="34" charset="0"/>
              </a:rPr>
              <a:t>Average age: 44.4 years [19 – 73 years]</a:t>
            </a:r>
          </a:p>
          <a:p>
            <a:pPr marL="433106" indent="-433106">
              <a:buFont typeface="Arial" panose="020B0604020202020204" pitchFamily="34" charset="0"/>
              <a:buChar char="•"/>
            </a:pPr>
            <a:r>
              <a:rPr lang="en-US" sz="3000" dirty="0">
                <a:latin typeface="Calibri" pitchFamily="34" charset="0"/>
                <a:cs typeface="Calibri" pitchFamily="34" charset="0"/>
              </a:rPr>
              <a:t>Hemodynamic parameters were measured before and after a meal challenge. All patients received two </a:t>
            </a:r>
            <a:r>
              <a:rPr lang="en-US" sz="3000" dirty="0" smtClean="0">
                <a:latin typeface="Calibri" pitchFamily="34" charset="0"/>
                <a:cs typeface="Calibri" pitchFamily="34" charset="0"/>
              </a:rPr>
              <a:t>scans. </a:t>
            </a:r>
          </a:p>
          <a:p>
            <a:pPr marL="1115783" lvl="2" indent="-433106">
              <a:spcBef>
                <a:spcPts val="0"/>
              </a:spcBef>
              <a:spcAft>
                <a:spcPts val="0"/>
              </a:spcAft>
              <a:buFont typeface="Arial" panose="020B0604020202020204" pitchFamily="34" charset="0"/>
              <a:buChar char="•"/>
            </a:pPr>
            <a:r>
              <a:rPr lang="en-US" sz="3000" dirty="0" smtClean="0">
                <a:latin typeface="Calibri" pitchFamily="34" charset="0"/>
                <a:cs typeface="Calibri" pitchFamily="34" charset="0"/>
              </a:rPr>
              <a:t>The </a:t>
            </a:r>
            <a:r>
              <a:rPr lang="en-US" sz="3000" dirty="0">
                <a:latin typeface="Calibri" pitchFamily="34" charset="0"/>
                <a:cs typeface="Calibri" pitchFamily="34" charset="0"/>
              </a:rPr>
              <a:t>first scan was performed after 5 hours of </a:t>
            </a:r>
            <a:r>
              <a:rPr lang="en-US" sz="3000" dirty="0" smtClean="0">
                <a:latin typeface="Calibri" pitchFamily="34" charset="0"/>
                <a:cs typeface="Calibri" pitchFamily="34" charset="0"/>
              </a:rPr>
              <a:t>fasting. </a:t>
            </a:r>
          </a:p>
          <a:p>
            <a:pPr marL="1115783" lvl="2" indent="-433106">
              <a:spcBef>
                <a:spcPts val="0"/>
              </a:spcBef>
              <a:spcAft>
                <a:spcPts val="0"/>
              </a:spcAft>
              <a:buFont typeface="Arial" panose="020B0604020202020204" pitchFamily="34" charset="0"/>
              <a:buChar char="•"/>
            </a:pPr>
            <a:r>
              <a:rPr lang="en-US" sz="3000" dirty="0" smtClean="0">
                <a:latin typeface="Calibri" pitchFamily="34" charset="0"/>
                <a:cs typeface="Calibri" pitchFamily="34" charset="0"/>
              </a:rPr>
              <a:t>The </a:t>
            </a:r>
            <a:r>
              <a:rPr lang="en-US" sz="3000" dirty="0">
                <a:latin typeface="Calibri" pitchFamily="34" charset="0"/>
                <a:cs typeface="Calibri" pitchFamily="34" charset="0"/>
              </a:rPr>
              <a:t>second scan was performed 20 minutes after ingestion of 574 mL of EnSure </a:t>
            </a:r>
            <a:r>
              <a:rPr lang="en-US" sz="3000" dirty="0" smtClean="0">
                <a:latin typeface="Calibri" pitchFamily="34" charset="0"/>
                <a:cs typeface="Calibri" pitchFamily="34" charset="0"/>
              </a:rPr>
              <a:t>Plus (Abbott Laboratories, Columbus, OH).</a:t>
            </a:r>
          </a:p>
        </p:txBody>
      </p:sp>
      <p:sp>
        <p:nvSpPr>
          <p:cNvPr id="23" name="Rectangle 332">
            <a:extLst>
              <a:ext uri="{FF2B5EF4-FFF2-40B4-BE49-F238E27FC236}">
                <a16:creationId xmlns:a16="http://schemas.microsoft.com/office/drawing/2014/main" id="{BAF39768-8899-4833-8A5A-85333695F3AD}"/>
              </a:ext>
            </a:extLst>
          </p:cNvPr>
          <p:cNvSpPr>
            <a:spLocks noChangeArrowheads="1"/>
          </p:cNvSpPr>
          <p:nvPr/>
        </p:nvSpPr>
        <p:spPr bwMode="auto">
          <a:xfrm>
            <a:off x="11040865" y="10478856"/>
            <a:ext cx="10696548" cy="686239"/>
          </a:xfrm>
          <a:prstGeom prst="rect">
            <a:avLst/>
          </a:prstGeom>
          <a:gradFill rotWithShape="1">
            <a:gsLst>
              <a:gs pos="50000">
                <a:srgbClr val="A50021"/>
              </a:gs>
              <a:gs pos="100000">
                <a:srgbClr val="F8FBFF">
                  <a:alpha val="0"/>
                </a:srgbClr>
              </a:gs>
            </a:gsLst>
            <a:lin ang="0" scaled="1"/>
          </a:gradFill>
          <a:ln w="9525">
            <a:noFill/>
            <a:miter lim="800000"/>
            <a:headEnd/>
            <a:tailEnd/>
          </a:ln>
        </p:spPr>
        <p:txBody>
          <a:bodyPr wrap="none" lIns="126304" tIns="37891" rIns="63152" bIns="63152"/>
          <a:lstStyle/>
          <a:p>
            <a:pPr defTabSz="751384">
              <a:lnSpc>
                <a:spcPct val="120000"/>
              </a:lnSpc>
              <a:spcBef>
                <a:spcPct val="0"/>
              </a:spcBef>
              <a:spcAft>
                <a:spcPct val="0"/>
              </a:spcAft>
            </a:pPr>
            <a:r>
              <a:rPr lang="en-US" sz="3400" b="1" dirty="0">
                <a:solidFill>
                  <a:schemeClr val="bg1"/>
                </a:solidFill>
                <a:latin typeface="Helvetica" pitchFamily="34" charset="0"/>
              </a:rPr>
              <a:t>RESULTS</a:t>
            </a:r>
          </a:p>
        </p:txBody>
      </p:sp>
      <p:sp>
        <p:nvSpPr>
          <p:cNvPr id="24" name="Rectangle 89">
            <a:extLst>
              <a:ext uri="{FF2B5EF4-FFF2-40B4-BE49-F238E27FC236}">
                <a16:creationId xmlns:a16="http://schemas.microsoft.com/office/drawing/2014/main" id="{7E824EF9-17AE-4C65-9DA5-DAC3BF3617B7}"/>
              </a:ext>
            </a:extLst>
          </p:cNvPr>
          <p:cNvSpPr>
            <a:spLocks noChangeArrowheads="1"/>
          </p:cNvSpPr>
          <p:nvPr/>
        </p:nvSpPr>
        <p:spPr bwMode="auto">
          <a:xfrm>
            <a:off x="10978250" y="4699433"/>
            <a:ext cx="10610803" cy="5742246"/>
          </a:xfrm>
          <a:prstGeom prst="rect">
            <a:avLst/>
          </a:prstGeom>
          <a:noFill/>
          <a:ln w="3175">
            <a:noFill/>
            <a:prstDash val="dashDot"/>
            <a:miter lim="800000"/>
            <a:headEnd/>
            <a:tailEnd/>
          </a:ln>
        </p:spPr>
        <p:txBody>
          <a:bodyPr wrap="square" lIns="0" tIns="31576" rIns="189454" bIns="31576">
            <a:spAutoFit/>
          </a:bodyPr>
          <a:lstStyle/>
          <a:p>
            <a:pPr marL="433106" indent="-433106">
              <a:buFont typeface="Arial" panose="020B0604020202020204" pitchFamily="34" charset="0"/>
              <a:buChar char="•"/>
            </a:pPr>
            <a:r>
              <a:rPr lang="en-US" sz="3000" dirty="0" smtClean="0">
                <a:latin typeface="Calibri" pitchFamily="34" charset="0"/>
                <a:cs typeface="Calibri" pitchFamily="34" charset="0"/>
              </a:rPr>
              <a:t>Flow </a:t>
            </a:r>
            <a:r>
              <a:rPr lang="en-US" sz="3000" dirty="0">
                <a:latin typeface="Calibri" pitchFamily="34" charset="0"/>
                <a:cs typeface="Calibri" pitchFamily="34" charset="0"/>
              </a:rPr>
              <a:t>analysis was conducted in 6 arterial and 3 portal vessel </a:t>
            </a:r>
            <a:r>
              <a:rPr lang="en-US" sz="3000" dirty="0" smtClean="0">
                <a:latin typeface="Calibri" pitchFamily="34" charset="0"/>
                <a:cs typeface="Calibri" pitchFamily="34" charset="0"/>
              </a:rPr>
              <a:t>segments.</a:t>
            </a:r>
            <a:endParaRPr lang="en-US" sz="3000" dirty="0">
              <a:latin typeface="Calibri" pitchFamily="34" charset="0"/>
              <a:cs typeface="Calibri" pitchFamily="34" charset="0"/>
            </a:endParaRPr>
          </a:p>
          <a:p>
            <a:pPr marL="1115783" lvl="2" indent="-433106">
              <a:spcBef>
                <a:spcPts val="0"/>
              </a:spcBef>
              <a:spcAft>
                <a:spcPts val="0"/>
              </a:spcAft>
              <a:buFont typeface="Arial" panose="020B0604020202020204" pitchFamily="34" charset="0"/>
              <a:buChar char="•"/>
            </a:pPr>
            <a:r>
              <a:rPr lang="en-US" sz="3000" dirty="0">
                <a:latin typeface="Calibri" pitchFamily="34" charset="0"/>
                <a:cs typeface="Calibri" pitchFamily="34" charset="0"/>
              </a:rPr>
              <a:t>Arterial vessels: supraceliac aorta (SCAo), </a:t>
            </a:r>
            <a:r>
              <a:rPr lang="en-US" sz="3000" dirty="0" err="1">
                <a:latin typeface="Calibri" pitchFamily="34" charset="0"/>
                <a:cs typeface="Calibri" pitchFamily="34" charset="0"/>
              </a:rPr>
              <a:t>infrarenal</a:t>
            </a:r>
            <a:r>
              <a:rPr lang="en-US" sz="3000" dirty="0">
                <a:latin typeface="Calibri" pitchFamily="34" charset="0"/>
                <a:cs typeface="Calibri" pitchFamily="34" charset="0"/>
              </a:rPr>
              <a:t> aorta (IRAo), superior mesenteric artery (SMA), </a:t>
            </a:r>
            <a:r>
              <a:rPr lang="en-US" sz="3000" dirty="0" smtClean="0">
                <a:latin typeface="Calibri" pitchFamily="34" charset="0"/>
                <a:cs typeface="Calibri" pitchFamily="34" charset="0"/>
              </a:rPr>
              <a:t>celiac artery (CA), right </a:t>
            </a:r>
            <a:r>
              <a:rPr lang="en-US" sz="3000" dirty="0">
                <a:latin typeface="Calibri" pitchFamily="34" charset="0"/>
                <a:cs typeface="Calibri" pitchFamily="34" charset="0"/>
              </a:rPr>
              <a:t>renal artery (RRA), and left renal artery (LRA).</a:t>
            </a:r>
          </a:p>
          <a:p>
            <a:pPr marL="1115783" lvl="2" indent="-433106">
              <a:spcBef>
                <a:spcPts val="0"/>
              </a:spcBef>
              <a:spcAft>
                <a:spcPts val="0"/>
              </a:spcAft>
              <a:buFont typeface="Arial" panose="020B0604020202020204" pitchFamily="34" charset="0"/>
              <a:buChar char="•"/>
            </a:pPr>
            <a:r>
              <a:rPr lang="en-US" sz="3000" dirty="0">
                <a:latin typeface="Calibri" pitchFamily="34" charset="0"/>
                <a:cs typeface="Calibri" pitchFamily="34" charset="0"/>
              </a:rPr>
              <a:t>Portal Vessels: portal vein (PV), splenic vein (SV), and superior mesenteric vein (SMV).</a:t>
            </a:r>
          </a:p>
          <a:p>
            <a:pPr marL="433106" indent="-433106">
              <a:buFont typeface="Arial" panose="020B0604020202020204" pitchFamily="34" charset="0"/>
              <a:buChar char="•"/>
            </a:pPr>
            <a:r>
              <a:rPr lang="en-US" sz="3000" dirty="0" smtClean="0">
                <a:latin typeface="Calibri" pitchFamily="34" charset="0"/>
                <a:cs typeface="Calibri" pitchFamily="34" charset="0"/>
              </a:rPr>
              <a:t>After flow analysis, </a:t>
            </a:r>
            <a:r>
              <a:rPr lang="en-US" sz="3000" dirty="0">
                <a:latin typeface="Calibri" pitchFamily="34" charset="0"/>
                <a:cs typeface="Calibri" pitchFamily="34" charset="0"/>
              </a:rPr>
              <a:t>the clinical diagnosis for each patient </a:t>
            </a:r>
            <a:r>
              <a:rPr lang="en-US" sz="3000" dirty="0" smtClean="0">
                <a:latin typeface="Calibri" pitchFamily="34" charset="0"/>
                <a:cs typeface="Calibri" pitchFamily="34" charset="0"/>
              </a:rPr>
              <a:t>was provided and </a:t>
            </a:r>
            <a:r>
              <a:rPr lang="en-US" sz="3000" dirty="0">
                <a:latin typeface="Calibri" pitchFamily="34" charset="0"/>
                <a:cs typeface="Calibri" pitchFamily="34" charset="0"/>
              </a:rPr>
              <a:t>the suspected ischemia group was further subcategorized </a:t>
            </a:r>
            <a:r>
              <a:rPr lang="en-US" sz="3000" dirty="0" smtClean="0">
                <a:latin typeface="Calibri" pitchFamily="34" charset="0"/>
                <a:cs typeface="Calibri" pitchFamily="34" charset="0"/>
              </a:rPr>
              <a:t>into 2 groups.</a:t>
            </a:r>
          </a:p>
          <a:p>
            <a:pPr marL="1115783" lvl="2" indent="-433106">
              <a:spcBef>
                <a:spcPts val="0"/>
              </a:spcBef>
              <a:spcAft>
                <a:spcPts val="0"/>
              </a:spcAft>
              <a:buFont typeface="Arial" panose="020B0604020202020204" pitchFamily="34" charset="0"/>
              <a:buChar char="•"/>
            </a:pPr>
            <a:r>
              <a:rPr lang="en-US" sz="3000" dirty="0" smtClean="0">
                <a:latin typeface="Calibri" pitchFamily="34" charset="0"/>
                <a:cs typeface="Calibri" pitchFamily="34" charset="0"/>
              </a:rPr>
              <a:t> Ischemia (positive diagnosis of ischemia)</a:t>
            </a:r>
          </a:p>
          <a:p>
            <a:pPr marL="1115783" lvl="2" indent="-433106">
              <a:spcBef>
                <a:spcPts val="0"/>
              </a:spcBef>
              <a:spcAft>
                <a:spcPts val="0"/>
              </a:spcAft>
              <a:buFont typeface="Arial" panose="020B0604020202020204" pitchFamily="34" charset="0"/>
              <a:buChar char="•"/>
            </a:pPr>
            <a:r>
              <a:rPr lang="en-US" sz="3000" dirty="0" smtClean="0">
                <a:latin typeface="Calibri" pitchFamily="34" charset="0"/>
                <a:cs typeface="Calibri" pitchFamily="34" charset="0"/>
              </a:rPr>
              <a:t> Negative Diagnosis</a:t>
            </a:r>
            <a:endParaRPr lang="en-US" sz="3000" dirty="0">
              <a:latin typeface="Calibri" pitchFamily="34" charset="0"/>
              <a:cs typeface="Calibri" pitchFamily="34" charset="0"/>
            </a:endParaRPr>
          </a:p>
        </p:txBody>
      </p:sp>
      <p:pic>
        <p:nvPicPr>
          <p:cNvPr id="34" name="Picture 33"/>
          <p:cNvPicPr/>
          <p:nvPr/>
        </p:nvPicPr>
        <p:blipFill>
          <a:blip r:embed="rId6"/>
          <a:stretch>
            <a:fillRect/>
          </a:stretch>
        </p:blipFill>
        <p:spPr>
          <a:xfrm>
            <a:off x="25425624" y="5871928"/>
            <a:ext cx="4497070" cy="7610475"/>
          </a:xfrm>
          <a:prstGeom prst="rect">
            <a:avLst/>
          </a:prstGeom>
        </p:spPr>
      </p:pic>
      <p:sp>
        <p:nvSpPr>
          <p:cNvPr id="35" name="TextBox 34"/>
          <p:cNvSpPr txBox="1"/>
          <p:nvPr/>
        </p:nvSpPr>
        <p:spPr>
          <a:xfrm>
            <a:off x="21845520" y="13744676"/>
            <a:ext cx="10263782" cy="1754110"/>
          </a:xfrm>
          <a:prstGeom prst="rect">
            <a:avLst/>
          </a:prstGeom>
          <a:noFill/>
        </p:spPr>
        <p:txBody>
          <a:bodyPr wrap="square" lIns="91226" tIns="45613" rIns="91226" bIns="45613" rtlCol="0">
            <a:spAutoFit/>
          </a:bodyPr>
          <a:lstStyle/>
          <a:p>
            <a:r>
              <a:rPr lang="en-US" sz="2700" b="1" dirty="0">
                <a:latin typeface="Calibri" pitchFamily="34" charset="0"/>
                <a:cs typeface="Calibri" pitchFamily="34" charset="0"/>
              </a:rPr>
              <a:t>Figure </a:t>
            </a:r>
            <a:r>
              <a:rPr lang="en-US" sz="2700" b="1" dirty="0" smtClean="0">
                <a:latin typeface="Calibri" pitchFamily="34" charset="0"/>
                <a:cs typeface="Calibri" pitchFamily="34" charset="0"/>
              </a:rPr>
              <a:t>3: </a:t>
            </a:r>
            <a:r>
              <a:rPr lang="en-US" sz="2700" dirty="0" smtClean="0">
                <a:latin typeface="Calibri" pitchFamily="34" charset="0"/>
                <a:cs typeface="Calibri" pitchFamily="34" charset="0"/>
              </a:rPr>
              <a:t>Patient diagnosed with MALS. Images are shown before a) and after b) median arcuate ligament release surgery. Image a) clearly shows disturbed flow due to pinching of the CA. Image b) shows greatly improved flow after surgery (flow increase of 156%).</a:t>
            </a:r>
            <a:endParaRPr lang="en-US" sz="2700" b="1" dirty="0">
              <a:solidFill>
                <a:srgbClr val="FFC000"/>
              </a:solidFill>
              <a:latin typeface="Calibri" pitchFamily="34" charset="0"/>
              <a:cs typeface="Calibri" pitchFamily="34" charset="0"/>
            </a:endParaRPr>
          </a:p>
        </p:txBody>
      </p:sp>
      <p:sp>
        <p:nvSpPr>
          <p:cNvPr id="36" name="TextBox 35"/>
          <p:cNvSpPr txBox="1"/>
          <p:nvPr/>
        </p:nvSpPr>
        <p:spPr>
          <a:xfrm>
            <a:off x="10829638" y="21395163"/>
            <a:ext cx="10263782" cy="1754110"/>
          </a:xfrm>
          <a:prstGeom prst="rect">
            <a:avLst/>
          </a:prstGeom>
          <a:noFill/>
        </p:spPr>
        <p:txBody>
          <a:bodyPr wrap="square" lIns="91226" tIns="45613" rIns="91226" bIns="45613" rtlCol="0">
            <a:spAutoFit/>
          </a:bodyPr>
          <a:lstStyle/>
          <a:p>
            <a:r>
              <a:rPr lang="en-US" sz="2700" b="1" dirty="0" smtClean="0">
                <a:latin typeface="Calibri" pitchFamily="34" charset="0"/>
                <a:cs typeface="Calibri" pitchFamily="34" charset="0"/>
              </a:rPr>
              <a:t>Table 1: </a:t>
            </a:r>
            <a:r>
              <a:rPr lang="en-US" sz="2700" dirty="0" smtClean="0">
                <a:latin typeface="Calibri" pitchFamily="34" charset="0"/>
                <a:cs typeface="Calibri" pitchFamily="34" charset="0"/>
              </a:rPr>
              <a:t>Average percent change of blood flow in response to a meal challenge is shown for all three cohorts for each vessel. The negative diagnosis group and ischemia group were compared to the control data set using a t-test. Yellow indicates statistical significance (p &lt; 0.05).</a:t>
            </a:r>
            <a:endParaRPr lang="en-US" sz="2700" b="1" dirty="0">
              <a:solidFill>
                <a:srgbClr val="FFC000"/>
              </a:solidFill>
              <a:latin typeface="Calibri" pitchFamily="34" charset="0"/>
              <a:cs typeface="Calibri" pitchFamily="34" charset="0"/>
            </a:endParaRPr>
          </a:p>
        </p:txBody>
      </p:sp>
      <p:graphicFrame>
        <p:nvGraphicFramePr>
          <p:cNvPr id="47" name="Table 46"/>
          <p:cNvGraphicFramePr>
            <a:graphicFrameLocks noGrp="1"/>
          </p:cNvGraphicFramePr>
          <p:nvPr>
            <p:extLst>
              <p:ext uri="{D42A27DB-BD31-4B8C-83A1-F6EECF244321}">
                <p14:modId xmlns:p14="http://schemas.microsoft.com/office/powerpoint/2010/main" val="3942505179"/>
              </p:ext>
            </p:extLst>
          </p:nvPr>
        </p:nvGraphicFramePr>
        <p:xfrm>
          <a:off x="10727992" y="15655550"/>
          <a:ext cx="10861061" cy="5594496"/>
        </p:xfrm>
        <a:graphic>
          <a:graphicData uri="http://schemas.openxmlformats.org/drawingml/2006/table">
            <a:tbl>
              <a:tblPr/>
              <a:tblGrid>
                <a:gridCol w="1903304">
                  <a:extLst>
                    <a:ext uri="{9D8B030D-6E8A-4147-A177-3AD203B41FA5}">
                      <a16:colId xmlns:a16="http://schemas.microsoft.com/office/drawing/2014/main" val="3088745163"/>
                    </a:ext>
                  </a:extLst>
                </a:gridCol>
                <a:gridCol w="2985919">
                  <a:extLst>
                    <a:ext uri="{9D8B030D-6E8A-4147-A177-3AD203B41FA5}">
                      <a16:colId xmlns:a16="http://schemas.microsoft.com/office/drawing/2014/main" val="3634234246"/>
                    </a:ext>
                  </a:extLst>
                </a:gridCol>
                <a:gridCol w="2985919">
                  <a:extLst>
                    <a:ext uri="{9D8B030D-6E8A-4147-A177-3AD203B41FA5}">
                      <a16:colId xmlns:a16="http://schemas.microsoft.com/office/drawing/2014/main" val="3985135053"/>
                    </a:ext>
                  </a:extLst>
                </a:gridCol>
                <a:gridCol w="2985919">
                  <a:extLst>
                    <a:ext uri="{9D8B030D-6E8A-4147-A177-3AD203B41FA5}">
                      <a16:colId xmlns:a16="http://schemas.microsoft.com/office/drawing/2014/main" val="856377549"/>
                    </a:ext>
                  </a:extLst>
                </a:gridCol>
              </a:tblGrid>
              <a:tr h="481049">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algn="ctr" fontAlgn="ctr"/>
                      <a:r>
                        <a:rPr lang="en-US" sz="2000" b="1" i="0" u="none" strike="noStrike">
                          <a:solidFill>
                            <a:srgbClr val="000000"/>
                          </a:solidFill>
                          <a:effectLst/>
                          <a:latin typeface="Calibri" panose="020F0502020204030204" pitchFamily="34" charset="0"/>
                        </a:rPr>
                        <a:t>Average Percent Change in Flow after Meal Challenge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8730058"/>
                  </a:ext>
                </a:extLst>
              </a:tr>
              <a:tr h="599776">
                <a:tc>
                  <a:txBody>
                    <a:bodyPr/>
                    <a:lstStyle/>
                    <a:p>
                      <a:pPr algn="ctr" fontAlgn="ctr"/>
                      <a:r>
                        <a:rPr lang="en-US" sz="2200" b="1" i="0" u="none" strike="noStrike">
                          <a:solidFill>
                            <a:srgbClr val="000000"/>
                          </a:solidFill>
                          <a:effectLst/>
                          <a:latin typeface="Calibri" panose="020F0502020204030204" pitchFamily="34" charset="0"/>
                        </a:rPr>
                        <a:t>Vessel</a:t>
                      </a:r>
                    </a:p>
                  </a:txBody>
                  <a:tcPr marL="9525" marR="9525" marT="952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CONTROL (N = 20)</a:t>
                      </a:r>
                    </a:p>
                  </a:txBody>
                  <a:tcPr marL="9525" marR="9525" marT="9525"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9E1F2"/>
                    </a:solidFill>
                  </a:tcPr>
                </a:tc>
                <a:tc>
                  <a:txBody>
                    <a:bodyPr/>
                    <a:lstStyle/>
                    <a:p>
                      <a:pPr algn="ctr" fontAlgn="ctr"/>
                      <a:r>
                        <a:rPr lang="en-US" sz="1800" b="1" i="0" u="none" strike="noStrike">
                          <a:solidFill>
                            <a:srgbClr val="000000"/>
                          </a:solidFill>
                          <a:effectLst/>
                          <a:latin typeface="Calibri" panose="020F0502020204030204" pitchFamily="34" charset="0"/>
                        </a:rPr>
                        <a:t>NEGATIVE DIAGNOSIS (N = 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6E0B4"/>
                    </a:solidFill>
                  </a:tcPr>
                </a:tc>
                <a:tc>
                  <a:txBody>
                    <a:bodyPr/>
                    <a:lstStyle/>
                    <a:p>
                      <a:pPr algn="ctr" fontAlgn="ctr"/>
                      <a:r>
                        <a:rPr lang="en-US" sz="1800" b="1" i="0" u="none" strike="noStrike">
                          <a:solidFill>
                            <a:srgbClr val="000000"/>
                          </a:solidFill>
                          <a:effectLst/>
                          <a:latin typeface="Calibri" panose="020F0502020204030204" pitchFamily="34" charset="0"/>
                        </a:rPr>
                        <a:t>ISCHEMIA (N = 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783403627"/>
                  </a:ext>
                </a:extLst>
              </a:tr>
              <a:tr h="501519">
                <a:tc>
                  <a:txBody>
                    <a:bodyPr/>
                    <a:lstStyle/>
                    <a:p>
                      <a:pPr algn="ctr" fontAlgn="ctr"/>
                      <a:r>
                        <a:rPr lang="en-US" sz="2000" b="0" i="0" u="none" strike="noStrike" dirty="0">
                          <a:solidFill>
                            <a:srgbClr val="000000"/>
                          </a:solidFill>
                          <a:effectLst/>
                          <a:latin typeface="Calibri" panose="020F0502020204030204" pitchFamily="34" charset="0"/>
                        </a:rPr>
                        <a:t>SCAo</a:t>
                      </a:r>
                    </a:p>
                  </a:txBody>
                  <a:tcPr marL="9525" marR="9525" marT="952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15.0 ± 14.8</a:t>
                      </a:r>
                    </a:p>
                  </a:txBody>
                  <a:tcPr marL="9525" marR="9525" marT="9525"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30.1 ± 30.1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9C6500"/>
                          </a:solidFill>
                          <a:effectLst/>
                          <a:latin typeface="Calibri" panose="020F0502020204030204" pitchFamily="34" charset="0"/>
                        </a:rPr>
                        <a:t>-2.57 ± 12.1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extLst>
                  <a:ext uri="{0D108BD9-81ED-4DB2-BD59-A6C34878D82A}">
                    <a16:rowId xmlns:a16="http://schemas.microsoft.com/office/drawing/2014/main" val="1089794891"/>
                  </a:ext>
                </a:extLst>
              </a:tr>
              <a:tr h="501519">
                <a:tc>
                  <a:txBody>
                    <a:bodyPr/>
                    <a:lstStyle/>
                    <a:p>
                      <a:pPr algn="ctr" fontAlgn="ctr"/>
                      <a:r>
                        <a:rPr lang="en-US" sz="2000" b="0" i="0" u="none" strike="noStrike">
                          <a:solidFill>
                            <a:srgbClr val="000000"/>
                          </a:solidFill>
                          <a:effectLst/>
                          <a:latin typeface="Calibri" panose="020F0502020204030204" pitchFamily="34" charset="0"/>
                        </a:rPr>
                        <a:t>IRAo</a:t>
                      </a:r>
                    </a:p>
                  </a:txBody>
                  <a:tcPr marL="9525" marR="9525" marT="952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2000" b="0" i="0" u="none" strike="noStrike">
                          <a:solidFill>
                            <a:srgbClr val="000000"/>
                          </a:solidFill>
                          <a:effectLst/>
                          <a:latin typeface="Calibri" panose="020F0502020204030204" pitchFamily="34" charset="0"/>
                        </a:rPr>
                        <a:t> -9.5 ± 27.0</a:t>
                      </a:r>
                    </a:p>
                  </a:txBody>
                  <a:tcPr marL="9525" marR="9525" marT="9525"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26.5 ± 71.2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-3.16 ± 27.1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644830"/>
                  </a:ext>
                </a:extLst>
              </a:tr>
              <a:tr h="501519">
                <a:tc>
                  <a:txBody>
                    <a:bodyPr/>
                    <a:lstStyle/>
                    <a:p>
                      <a:pPr algn="ctr" fontAlgn="ctr"/>
                      <a:r>
                        <a:rPr lang="en-US" sz="2000" b="0" i="0" u="none" strike="noStrike">
                          <a:solidFill>
                            <a:srgbClr val="000000"/>
                          </a:solidFill>
                          <a:effectLst/>
                          <a:latin typeface="Calibri" panose="020F0502020204030204" pitchFamily="34" charset="0"/>
                        </a:rPr>
                        <a:t>LRA</a:t>
                      </a:r>
                    </a:p>
                  </a:txBody>
                  <a:tcPr marL="9525" marR="9525" marT="952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3.4 ± 15.4</a:t>
                      </a:r>
                    </a:p>
                  </a:txBody>
                  <a:tcPr marL="9525" marR="9525" marT="9525"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8.46 ± 34.6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-19.9 ± 26.1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7260284"/>
                  </a:ext>
                </a:extLst>
              </a:tr>
              <a:tr h="501519">
                <a:tc>
                  <a:txBody>
                    <a:bodyPr/>
                    <a:lstStyle/>
                    <a:p>
                      <a:pPr algn="ctr" fontAlgn="ctr"/>
                      <a:r>
                        <a:rPr lang="en-US" sz="2000" b="0" i="0" u="none" strike="noStrike">
                          <a:solidFill>
                            <a:srgbClr val="000000"/>
                          </a:solidFill>
                          <a:effectLst/>
                          <a:latin typeface="Calibri" panose="020F0502020204030204" pitchFamily="34" charset="0"/>
                        </a:rPr>
                        <a:t>RRA</a:t>
                      </a:r>
                    </a:p>
                  </a:txBody>
                  <a:tcPr marL="9525" marR="9525" marT="952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2000" b="0" i="0" u="none" strike="noStrike">
                          <a:solidFill>
                            <a:srgbClr val="000000"/>
                          </a:solidFill>
                          <a:effectLst/>
                          <a:latin typeface="Calibri" panose="020F0502020204030204" pitchFamily="34" charset="0"/>
                        </a:rPr>
                        <a:t>6.6 ± 17.5</a:t>
                      </a:r>
                    </a:p>
                  </a:txBody>
                  <a:tcPr marL="9525" marR="9525" marT="9525"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7.71 ± 31.3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-35.7 ± 37.1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5306984"/>
                  </a:ext>
                </a:extLst>
              </a:tr>
              <a:tr h="501519">
                <a:tc>
                  <a:txBody>
                    <a:bodyPr/>
                    <a:lstStyle/>
                    <a:p>
                      <a:pPr algn="ctr" fontAlgn="ctr"/>
                      <a:r>
                        <a:rPr lang="en-US" sz="2000" b="0" i="0" u="none" strike="noStrike">
                          <a:solidFill>
                            <a:srgbClr val="000000"/>
                          </a:solidFill>
                          <a:effectLst/>
                          <a:latin typeface="Calibri" panose="020F0502020204030204" pitchFamily="34" charset="0"/>
                        </a:rPr>
                        <a:t>SMA</a:t>
                      </a:r>
                    </a:p>
                  </a:txBody>
                  <a:tcPr marL="9525" marR="9525" marT="952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94.1 ± 80.7</a:t>
                      </a:r>
                    </a:p>
                  </a:txBody>
                  <a:tcPr marL="9525" marR="9525" marT="9525"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105.6 ± 141.1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9C6500"/>
                          </a:solidFill>
                          <a:effectLst/>
                          <a:latin typeface="Calibri" panose="020F0502020204030204" pitchFamily="34" charset="0"/>
                        </a:rPr>
                        <a:t>23.5 ± 32.7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extLst>
                  <a:ext uri="{0D108BD9-81ED-4DB2-BD59-A6C34878D82A}">
                    <a16:rowId xmlns:a16="http://schemas.microsoft.com/office/drawing/2014/main" val="946116945"/>
                  </a:ext>
                </a:extLst>
              </a:tr>
              <a:tr h="501519">
                <a:tc>
                  <a:txBody>
                    <a:bodyPr/>
                    <a:lstStyle/>
                    <a:p>
                      <a:pPr algn="ctr" fontAlgn="ctr"/>
                      <a:r>
                        <a:rPr lang="en-US" sz="2000" b="0" i="0" u="none" strike="noStrike">
                          <a:solidFill>
                            <a:srgbClr val="000000"/>
                          </a:solidFill>
                          <a:effectLst/>
                          <a:latin typeface="Calibri" panose="020F0502020204030204" pitchFamily="34" charset="0"/>
                        </a:rPr>
                        <a:t>CA</a:t>
                      </a:r>
                    </a:p>
                  </a:txBody>
                  <a:tcPr marL="9525" marR="9525" marT="952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solidFill>
                      <a:srgbClr val="F2F2F2"/>
                    </a:solidFill>
                  </a:tcPr>
                </a:tc>
                <a:tc>
                  <a:txBody>
                    <a:bodyPr/>
                    <a:lstStyle/>
                    <a:p>
                      <a:pPr algn="ctr" fontAlgn="ctr"/>
                      <a:r>
                        <a:rPr lang="en-US" sz="2000" b="0" i="0" u="none" strike="noStrike">
                          <a:solidFill>
                            <a:srgbClr val="000000"/>
                          </a:solidFill>
                          <a:effectLst/>
                          <a:latin typeface="Calibri" panose="020F0502020204030204" pitchFamily="34" charset="0"/>
                        </a:rPr>
                        <a:t>5.0 ± 52.3</a:t>
                      </a:r>
                    </a:p>
                  </a:txBody>
                  <a:tcPr marL="9525" marR="9525" marT="9525"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-9.09 ± 25.6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4.52 ± 8.52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100921927"/>
                  </a:ext>
                </a:extLst>
              </a:tr>
              <a:tr h="501519">
                <a:tc>
                  <a:txBody>
                    <a:bodyPr/>
                    <a:lstStyle/>
                    <a:p>
                      <a:pPr algn="ctr" fontAlgn="ctr"/>
                      <a:r>
                        <a:rPr lang="en-US" sz="2000" b="0" i="0" u="none" strike="noStrike">
                          <a:solidFill>
                            <a:srgbClr val="000000"/>
                          </a:solidFill>
                          <a:effectLst/>
                          <a:latin typeface="Calibri" panose="020F0502020204030204" pitchFamily="34" charset="0"/>
                        </a:rPr>
                        <a:t>SMV</a:t>
                      </a:r>
                    </a:p>
                  </a:txBody>
                  <a:tcPr marL="9525" marR="9525" marT="952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125.8 ± 80.2</a:t>
                      </a:r>
                    </a:p>
                  </a:txBody>
                  <a:tcPr marL="9525" marR="9525" marT="9525"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252.8 ± 267.8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9C6500"/>
                          </a:solidFill>
                          <a:effectLst/>
                          <a:latin typeface="Calibri" panose="020F0502020204030204" pitchFamily="34" charset="0"/>
                        </a:rPr>
                        <a:t>40.3 ± 55.6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extLst>
                  <a:ext uri="{0D108BD9-81ED-4DB2-BD59-A6C34878D82A}">
                    <a16:rowId xmlns:a16="http://schemas.microsoft.com/office/drawing/2014/main" val="3120750012"/>
                  </a:ext>
                </a:extLst>
              </a:tr>
              <a:tr h="501519">
                <a:tc>
                  <a:txBody>
                    <a:bodyPr/>
                    <a:lstStyle/>
                    <a:p>
                      <a:pPr algn="ctr" fontAlgn="ctr"/>
                      <a:r>
                        <a:rPr lang="en-US" sz="2000" b="0" i="0" u="none" strike="noStrike">
                          <a:solidFill>
                            <a:srgbClr val="000000"/>
                          </a:solidFill>
                          <a:effectLst/>
                          <a:latin typeface="Calibri" panose="020F0502020204030204" pitchFamily="34" charset="0"/>
                        </a:rPr>
                        <a:t>SV</a:t>
                      </a:r>
                    </a:p>
                  </a:txBody>
                  <a:tcPr marL="9525" marR="9525" marT="952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2000" b="0" i="0" u="none" strike="noStrike">
                          <a:solidFill>
                            <a:srgbClr val="000000"/>
                          </a:solidFill>
                          <a:effectLst/>
                          <a:latin typeface="Calibri" panose="020F0502020204030204" pitchFamily="34" charset="0"/>
                        </a:rPr>
                        <a:t>-4.5 ± 32.3</a:t>
                      </a:r>
                    </a:p>
                  </a:txBody>
                  <a:tcPr marL="9525" marR="9525" marT="9525"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-0.55 ± 38.2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-11.7 ± 19.4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4506088"/>
                  </a:ext>
                </a:extLst>
              </a:tr>
              <a:tr h="501519">
                <a:tc>
                  <a:txBody>
                    <a:bodyPr/>
                    <a:lstStyle/>
                    <a:p>
                      <a:pPr algn="ctr" fontAlgn="ctr"/>
                      <a:r>
                        <a:rPr lang="en-US" sz="2000" b="0" i="0" u="none" strike="noStrike">
                          <a:solidFill>
                            <a:srgbClr val="000000"/>
                          </a:solidFill>
                          <a:effectLst/>
                          <a:latin typeface="Calibri" panose="020F0502020204030204" pitchFamily="34" charset="0"/>
                        </a:rPr>
                        <a:t>PV</a:t>
                      </a:r>
                    </a:p>
                  </a:txBody>
                  <a:tcPr marL="9525" marR="9525" marT="952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53.9 ± 47.9</a:t>
                      </a:r>
                    </a:p>
                  </a:txBody>
                  <a:tcPr marL="9525" marR="9525" marT="9525"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118.0 ± 150.8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9C6500"/>
                          </a:solidFill>
                          <a:effectLst/>
                          <a:latin typeface="Calibri" panose="020F0502020204030204" pitchFamily="34" charset="0"/>
                        </a:rPr>
                        <a:t>11.8 ± 30.9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extLst>
                  <a:ext uri="{0D108BD9-81ED-4DB2-BD59-A6C34878D82A}">
                    <a16:rowId xmlns:a16="http://schemas.microsoft.com/office/drawing/2014/main" val="1234158077"/>
                  </a:ext>
                </a:extLst>
              </a:tr>
            </a:tbl>
          </a:graphicData>
        </a:graphic>
      </p:graphicFrame>
      <p:sp>
        <p:nvSpPr>
          <p:cNvPr id="49" name="Rectangle 48"/>
          <p:cNvSpPr/>
          <p:nvPr/>
        </p:nvSpPr>
        <p:spPr>
          <a:xfrm>
            <a:off x="311487" y="24379150"/>
            <a:ext cx="8190829" cy="8679299"/>
          </a:xfrm>
          <a:prstGeom prst="rect">
            <a:avLst/>
          </a:prstGeom>
        </p:spPr>
        <p:txBody>
          <a:bodyPr wrap="square">
            <a:spAutoFit/>
          </a:bodyPr>
          <a:lstStyle/>
          <a:p>
            <a:pPr marL="433106" indent="-433106">
              <a:buFont typeface="Arial" panose="020B0604020202020204" pitchFamily="34" charset="0"/>
              <a:buChar char="•"/>
            </a:pPr>
            <a:r>
              <a:rPr lang="en-US" sz="3000" dirty="0">
                <a:latin typeface="Calibri" pitchFamily="34" charset="0"/>
                <a:cs typeface="Calibri" pitchFamily="34" charset="0"/>
              </a:rPr>
              <a:t>4D PC MR data were acquired using 5-point</a:t>
            </a:r>
            <a:r>
              <a:rPr lang="en-US" dirty="0">
                <a:latin typeface="Calibri" pitchFamily="34" charset="0"/>
                <a:cs typeface="Calibri" pitchFamily="34" charset="0"/>
              </a:rPr>
              <a:t> </a:t>
            </a:r>
            <a:r>
              <a:rPr lang="en-US" sz="3000" dirty="0">
                <a:latin typeface="Calibri" pitchFamily="34" charset="0"/>
                <a:cs typeface="Calibri" pitchFamily="34" charset="0"/>
              </a:rPr>
              <a:t>PC-VIPR</a:t>
            </a:r>
            <a:r>
              <a:rPr lang="en-US" sz="2800" dirty="0">
                <a:latin typeface="Calibri" pitchFamily="34" charset="0"/>
                <a:cs typeface="Calibri" pitchFamily="34" charset="0"/>
              </a:rPr>
              <a:t> </a:t>
            </a:r>
            <a:r>
              <a:rPr lang="en-US" sz="3000" dirty="0">
                <a:latin typeface="Calibri" pitchFamily="34" charset="0"/>
                <a:cs typeface="Calibri" pitchFamily="34" charset="0"/>
              </a:rPr>
              <a:t>acquisition</a:t>
            </a:r>
            <a:r>
              <a:rPr lang="en-US" sz="3000" baseline="30000" dirty="0">
                <a:latin typeface="Calibri" pitchFamily="34" charset="0"/>
                <a:cs typeface="Calibri" pitchFamily="34" charset="0"/>
              </a:rPr>
              <a:t>3,4</a:t>
            </a:r>
            <a:r>
              <a:rPr lang="en-US" dirty="0">
                <a:latin typeface="Calibri" pitchFamily="34" charset="0"/>
                <a:cs typeface="Calibri" pitchFamily="34" charset="0"/>
              </a:rPr>
              <a:t>  </a:t>
            </a:r>
            <a:r>
              <a:rPr lang="en-US" sz="3000" dirty="0">
                <a:latin typeface="Calibri" pitchFamily="34" charset="0"/>
                <a:cs typeface="Calibri" pitchFamily="34" charset="0"/>
              </a:rPr>
              <a:t>with</a:t>
            </a:r>
            <a:r>
              <a:rPr lang="en-US" dirty="0">
                <a:latin typeface="Calibri" pitchFamily="34" charset="0"/>
                <a:cs typeface="Calibri" pitchFamily="34" charset="0"/>
              </a:rPr>
              <a:t> </a:t>
            </a:r>
            <a:r>
              <a:rPr lang="en-US" sz="3000" dirty="0">
                <a:latin typeface="Calibri" pitchFamily="34" charset="0"/>
                <a:cs typeface="Calibri" pitchFamily="34" charset="0"/>
              </a:rPr>
              <a:t>cardiac</a:t>
            </a:r>
            <a:r>
              <a:rPr lang="en-US" dirty="0">
                <a:latin typeface="Calibri" pitchFamily="34" charset="0"/>
                <a:cs typeface="Calibri" pitchFamily="34" charset="0"/>
              </a:rPr>
              <a:t> </a:t>
            </a:r>
            <a:r>
              <a:rPr lang="en-US" sz="3000" dirty="0">
                <a:latin typeface="Calibri" pitchFamily="34" charset="0"/>
                <a:cs typeface="Calibri" pitchFamily="34" charset="0"/>
              </a:rPr>
              <a:t>and</a:t>
            </a:r>
            <a:r>
              <a:rPr lang="en-US" dirty="0">
                <a:latin typeface="Calibri" pitchFamily="34" charset="0"/>
                <a:cs typeface="Calibri" pitchFamily="34" charset="0"/>
              </a:rPr>
              <a:t> </a:t>
            </a:r>
            <a:r>
              <a:rPr lang="en-US" sz="3000" dirty="0">
                <a:latin typeface="Calibri" pitchFamily="34" charset="0"/>
                <a:cs typeface="Calibri" pitchFamily="34" charset="0"/>
              </a:rPr>
              <a:t>respiratory gating.</a:t>
            </a:r>
          </a:p>
          <a:p>
            <a:pPr marL="433106" indent="-433106">
              <a:buFont typeface="Arial" panose="020B0604020202020204" pitchFamily="34" charset="0"/>
              <a:buChar char="•"/>
            </a:pPr>
            <a:r>
              <a:rPr lang="en-US" sz="3000" dirty="0">
                <a:latin typeface="Calibri" pitchFamily="34" charset="0"/>
                <a:cs typeface="Calibri" pitchFamily="34" charset="0"/>
              </a:rPr>
              <a:t>Complete volumetric coverage of the abdomen was acquired.</a:t>
            </a:r>
          </a:p>
          <a:p>
            <a:pPr marL="1115783" lvl="2" indent="-433106">
              <a:spcBef>
                <a:spcPts val="0"/>
              </a:spcBef>
              <a:spcAft>
                <a:spcPts val="0"/>
              </a:spcAft>
              <a:buFont typeface="Arial" panose="020B0604020202020204" pitchFamily="34" charset="0"/>
              <a:buChar char="•"/>
            </a:pPr>
            <a:r>
              <a:rPr lang="en-US" sz="3000" dirty="0">
                <a:latin typeface="Calibri" pitchFamily="34" charset="0"/>
                <a:cs typeface="Calibri" pitchFamily="34" charset="0"/>
              </a:rPr>
              <a:t>32x32x24 cm</a:t>
            </a:r>
            <a:r>
              <a:rPr lang="en-US" dirty="0">
                <a:latin typeface="Calibri" pitchFamily="34" charset="0"/>
                <a:cs typeface="Calibri" pitchFamily="34" charset="0"/>
              </a:rPr>
              <a:t> </a:t>
            </a:r>
            <a:r>
              <a:rPr lang="en-US" sz="3000" dirty="0">
                <a:latin typeface="Calibri" pitchFamily="34" charset="0"/>
                <a:cs typeface="Calibri" pitchFamily="34" charset="0"/>
              </a:rPr>
              <a:t>spherical,</a:t>
            </a:r>
            <a:r>
              <a:rPr lang="en-US" dirty="0">
                <a:latin typeface="Calibri" pitchFamily="34" charset="0"/>
                <a:cs typeface="Calibri" pitchFamily="34" charset="0"/>
              </a:rPr>
              <a:t> </a:t>
            </a:r>
            <a:r>
              <a:rPr lang="en-US" sz="3000" dirty="0">
                <a:latin typeface="Calibri" pitchFamily="34" charset="0"/>
                <a:cs typeface="Calibri" pitchFamily="34" charset="0"/>
              </a:rPr>
              <a:t>1.25 mm</a:t>
            </a:r>
            <a:r>
              <a:rPr lang="en-US" dirty="0">
                <a:latin typeface="Calibri" pitchFamily="34" charset="0"/>
                <a:cs typeface="Calibri" pitchFamily="34" charset="0"/>
              </a:rPr>
              <a:t> </a:t>
            </a:r>
            <a:r>
              <a:rPr lang="en-US" sz="3000" dirty="0">
                <a:latin typeface="Calibri" pitchFamily="34" charset="0"/>
                <a:cs typeface="Calibri" pitchFamily="34" charset="0"/>
              </a:rPr>
              <a:t>isotropic resolution</a:t>
            </a:r>
          </a:p>
          <a:p>
            <a:pPr marL="433106" indent="-433106">
              <a:spcBef>
                <a:spcPts val="0"/>
              </a:spcBef>
              <a:spcAft>
                <a:spcPts val="0"/>
              </a:spcAft>
              <a:buFont typeface="Arial" panose="020B0604020202020204" pitchFamily="34" charset="0"/>
              <a:buChar char="•"/>
            </a:pPr>
            <a:r>
              <a:rPr lang="en-US" sz="3000" dirty="0">
                <a:latin typeface="Calibri" pitchFamily="34" charset="0"/>
                <a:cs typeface="Calibri" pitchFamily="34" charset="0"/>
              </a:rPr>
              <a:t>3D vessel segmentation was performed semi-automatically using Mimics (Materialize, Leuven, Belgium).</a:t>
            </a:r>
          </a:p>
          <a:p>
            <a:pPr marL="433106" indent="-433106">
              <a:buFont typeface="Arial" panose="020B0604020202020204" pitchFamily="34" charset="0"/>
              <a:buChar char="•"/>
            </a:pPr>
            <a:r>
              <a:rPr lang="en-US" sz="3000" dirty="0">
                <a:latin typeface="Calibri" pitchFamily="34" charset="0"/>
                <a:cs typeface="Calibri" pitchFamily="34" charset="0"/>
              </a:rPr>
              <a:t>Flow visualization and flow analysis plane placement was accomplished in EnSight (ANSYS, Canonsburg, PA) as seen in Figure 1.</a:t>
            </a:r>
            <a:endParaRPr lang="en-US" sz="3000" dirty="0">
              <a:solidFill>
                <a:srgbClr val="FF0000"/>
              </a:solidFill>
              <a:latin typeface="Calibri" pitchFamily="34" charset="0"/>
              <a:cs typeface="Calibri" pitchFamily="34" charset="0"/>
            </a:endParaRPr>
          </a:p>
          <a:p>
            <a:pPr marL="433106" indent="-433106">
              <a:buFont typeface="Arial" panose="020B0604020202020204" pitchFamily="34" charset="0"/>
              <a:buChar char="•"/>
            </a:pPr>
            <a:r>
              <a:rPr lang="en-US" sz="3000" dirty="0">
                <a:latin typeface="Calibri" pitchFamily="34" charset="0"/>
                <a:cs typeface="Calibri" pitchFamily="34" charset="0"/>
              </a:rPr>
              <a:t>Magnitude and velocity vector data from these 9 planes were exported and analyzed in a customized software package that allowed for manual vessel segmentation over all frames of the cardiac cycle.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r="3082" b="5667"/>
          <a:stretch/>
        </p:blipFill>
        <p:spPr>
          <a:xfrm>
            <a:off x="18731033" y="4538671"/>
            <a:ext cx="12453804" cy="6483925"/>
          </a:xfrm>
          <a:prstGeom prst="rect">
            <a:avLst/>
          </a:prstGeom>
          <a:ln w="3175">
            <a:solidFill>
              <a:schemeClr val="tx1"/>
            </a:solidFill>
          </a:ln>
        </p:spPr>
      </p:pic>
      <p:pic>
        <p:nvPicPr>
          <p:cNvPr id="1049" name="Picture 485" descr="BannerBlack"/>
          <p:cNvPicPr>
            <a:picLocks noChangeAspect="1" noChangeArrowheads="1"/>
          </p:cNvPicPr>
          <p:nvPr/>
        </p:nvPicPr>
        <p:blipFill>
          <a:blip r:embed="rId4" cstate="print"/>
          <a:srcRect/>
          <a:stretch>
            <a:fillRect/>
          </a:stretch>
        </p:blipFill>
        <p:spPr bwMode="auto">
          <a:xfrm>
            <a:off x="0" y="1"/>
            <a:ext cx="32958763" cy="3796812"/>
          </a:xfrm>
          <a:prstGeom prst="rect">
            <a:avLst/>
          </a:prstGeom>
          <a:noFill/>
          <a:ln w="9525">
            <a:noFill/>
            <a:miter lim="800000"/>
            <a:headEnd/>
            <a:tailEnd/>
          </a:ln>
        </p:spPr>
      </p:pic>
      <p:sp>
        <p:nvSpPr>
          <p:cNvPr id="33" name="Text Box 67"/>
          <p:cNvSpPr txBox="1">
            <a:spLocks noChangeArrowheads="1"/>
          </p:cNvSpPr>
          <p:nvPr/>
        </p:nvSpPr>
        <p:spPr bwMode="auto">
          <a:xfrm>
            <a:off x="2797143" y="109859"/>
            <a:ext cx="27183992" cy="3541838"/>
          </a:xfrm>
          <a:prstGeom prst="rect">
            <a:avLst/>
          </a:prstGeom>
          <a:noFill/>
          <a:ln w="9525">
            <a:noFill/>
            <a:miter lim="800000"/>
            <a:headEnd/>
            <a:tailEnd/>
          </a:ln>
          <a:effectLst>
            <a:outerShdw dist="35921" dir="2700000" algn="ctr" rotWithShape="0">
              <a:schemeClr val="bg2">
                <a:alpha val="50000"/>
              </a:schemeClr>
            </a:outerShdw>
          </a:effectLst>
        </p:spPr>
        <p:txBody>
          <a:bodyPr wrap="square" lIns="75029" tIns="37514" rIns="75029" bIns="37514">
            <a:spAutoFit/>
          </a:bodyPr>
          <a:lstStyle/>
          <a:p>
            <a:pPr algn="ctr">
              <a:spcBef>
                <a:spcPts val="200"/>
              </a:spcBef>
              <a:spcAft>
                <a:spcPts val="0"/>
              </a:spcAft>
              <a:defRPr/>
            </a:pPr>
            <a:r>
              <a:rPr lang="en-US" altLang="en-US" sz="7200" b="1" dirty="0">
                <a:solidFill>
                  <a:schemeClr val="bg1"/>
                </a:solidFill>
                <a:latin typeface="Arial" charset="0"/>
              </a:rPr>
              <a:t>Non-Invasive Assessment of Mesenteric Hemodynamics with 4D flow MRI</a:t>
            </a:r>
          </a:p>
          <a:p>
            <a:pPr algn="ctr">
              <a:spcBef>
                <a:spcPts val="200"/>
              </a:spcBef>
              <a:spcAft>
                <a:spcPts val="0"/>
              </a:spcAft>
              <a:defRPr/>
            </a:pPr>
            <a:r>
              <a:rPr lang="en-US" altLang="en-US" sz="4000" b="1" dirty="0">
                <a:solidFill>
                  <a:schemeClr val="bg1"/>
                </a:solidFill>
                <a:latin typeface="Arial" charset="0"/>
              </a:rPr>
              <a:t>G. Roberts</a:t>
            </a:r>
            <a:r>
              <a:rPr lang="en-US" altLang="en-US" sz="4000" b="1" baseline="30000" dirty="0">
                <a:solidFill>
                  <a:schemeClr val="bg1"/>
                </a:solidFill>
                <a:latin typeface="Arial" charset="0"/>
              </a:rPr>
              <a:t>1</a:t>
            </a:r>
            <a:r>
              <a:rPr lang="en-US" altLang="en-US" sz="4000" b="1" dirty="0">
                <a:solidFill>
                  <a:schemeClr val="bg1"/>
                </a:solidFill>
                <a:latin typeface="Arial" charset="0"/>
              </a:rPr>
              <a:t>, A. Roldán-Alzate</a:t>
            </a:r>
            <a:r>
              <a:rPr lang="en-US" altLang="en-US" sz="4000" b="1" baseline="30000" dirty="0">
                <a:solidFill>
                  <a:schemeClr val="bg1"/>
                </a:solidFill>
                <a:latin typeface="Arial" charset="0"/>
              </a:rPr>
              <a:t>2</a:t>
            </a:r>
            <a:r>
              <a:rPr lang="en-US" altLang="en-US" sz="4000" b="1" dirty="0">
                <a:solidFill>
                  <a:schemeClr val="bg1"/>
                </a:solidFill>
                <a:latin typeface="Arial" charset="0"/>
              </a:rPr>
              <a:t>, C.J. Francois</a:t>
            </a:r>
            <a:r>
              <a:rPr lang="en-US" altLang="en-US" sz="4000" b="1" baseline="30000" dirty="0">
                <a:solidFill>
                  <a:schemeClr val="bg1"/>
                </a:solidFill>
                <a:latin typeface="Arial" charset="0"/>
              </a:rPr>
              <a:t>2</a:t>
            </a:r>
            <a:r>
              <a:rPr lang="en-US" altLang="en-US" sz="4000" b="1" dirty="0">
                <a:solidFill>
                  <a:schemeClr val="bg1"/>
                </a:solidFill>
                <a:latin typeface="Arial" charset="0"/>
              </a:rPr>
              <a:t>, and</a:t>
            </a:r>
            <a:r>
              <a:rPr lang="en-US" altLang="en-US" sz="4000" b="1" baseline="30000" dirty="0">
                <a:solidFill>
                  <a:schemeClr val="bg1"/>
                </a:solidFill>
                <a:latin typeface="Arial" charset="0"/>
              </a:rPr>
              <a:t> </a:t>
            </a:r>
            <a:r>
              <a:rPr lang="en-US" altLang="en-US" sz="4000" b="1" dirty="0">
                <a:solidFill>
                  <a:schemeClr val="bg1"/>
                </a:solidFill>
                <a:latin typeface="Arial" charset="0"/>
              </a:rPr>
              <a:t>O. Wieben</a:t>
            </a:r>
            <a:r>
              <a:rPr lang="en-US" altLang="en-US" sz="4000" b="1" baseline="30000" dirty="0">
                <a:solidFill>
                  <a:schemeClr val="bg1"/>
                </a:solidFill>
                <a:latin typeface="Arial" charset="0"/>
              </a:rPr>
              <a:t>1,2</a:t>
            </a:r>
          </a:p>
          <a:p>
            <a:pPr algn="ctr">
              <a:lnSpc>
                <a:spcPct val="80000"/>
              </a:lnSpc>
              <a:spcBef>
                <a:spcPts val="1137"/>
              </a:spcBef>
              <a:spcAft>
                <a:spcPts val="1137"/>
              </a:spcAft>
              <a:defRPr/>
            </a:pPr>
            <a:r>
              <a:rPr lang="en-US" altLang="en-US" sz="3800" b="1" dirty="0">
                <a:solidFill>
                  <a:schemeClr val="bg1"/>
                </a:solidFill>
                <a:latin typeface="Arial" charset="0"/>
              </a:rPr>
              <a:t>Departments of </a:t>
            </a:r>
            <a:r>
              <a:rPr lang="en-US" altLang="en-US" sz="3800" b="1" baseline="30000" dirty="0">
                <a:solidFill>
                  <a:schemeClr val="bg1"/>
                </a:solidFill>
                <a:latin typeface="Arial" charset="0"/>
              </a:rPr>
              <a:t>1</a:t>
            </a:r>
            <a:r>
              <a:rPr lang="en-US" altLang="en-US" sz="3800" b="1" dirty="0">
                <a:solidFill>
                  <a:schemeClr val="bg1"/>
                </a:solidFill>
                <a:latin typeface="Arial" charset="0"/>
              </a:rPr>
              <a:t>Medical Physics and </a:t>
            </a:r>
            <a:r>
              <a:rPr lang="en-US" altLang="en-US" sz="3800" b="1" baseline="30000" dirty="0">
                <a:solidFill>
                  <a:schemeClr val="bg1"/>
                </a:solidFill>
                <a:latin typeface="Arial" charset="0"/>
              </a:rPr>
              <a:t>2</a:t>
            </a:r>
            <a:r>
              <a:rPr lang="en-US" altLang="en-US" sz="3800" b="1" dirty="0">
                <a:solidFill>
                  <a:schemeClr val="bg1"/>
                </a:solidFill>
                <a:latin typeface="Arial" charset="0"/>
              </a:rPr>
              <a:t>Radiology, University of Wisconsin - Madison</a:t>
            </a:r>
            <a:endParaRPr lang="en-US" sz="3800" b="1" dirty="0">
              <a:solidFill>
                <a:schemeClr val="bg1"/>
              </a:solidFill>
              <a:latin typeface="Arial" charset="0"/>
            </a:endParaRPr>
          </a:p>
        </p:txBody>
      </p:sp>
      <p:sp>
        <p:nvSpPr>
          <p:cNvPr id="1029" name="Rectangle 86"/>
          <p:cNvSpPr>
            <a:spLocks noChangeArrowheads="1"/>
          </p:cNvSpPr>
          <p:nvPr/>
        </p:nvSpPr>
        <p:spPr bwMode="auto">
          <a:xfrm>
            <a:off x="271012" y="3901005"/>
            <a:ext cx="16188188" cy="616826"/>
          </a:xfrm>
          <a:prstGeom prst="rect">
            <a:avLst/>
          </a:prstGeom>
          <a:gradFill rotWithShape="1">
            <a:gsLst>
              <a:gs pos="50000">
                <a:srgbClr val="A50021"/>
              </a:gs>
              <a:gs pos="100000">
                <a:srgbClr val="FFFFFF">
                  <a:alpha val="0"/>
                </a:srgbClr>
              </a:gs>
            </a:gsLst>
            <a:lin ang="0" scaled="1"/>
          </a:gradFill>
          <a:ln w="9525">
            <a:noFill/>
            <a:miter lim="800000"/>
            <a:headEnd/>
            <a:tailEnd/>
          </a:ln>
        </p:spPr>
        <p:txBody>
          <a:bodyPr wrap="none" lIns="126304" tIns="63152" rIns="63152" bIns="63152" anchor="ctr"/>
          <a:lstStyle/>
          <a:p>
            <a:pPr defTabSz="751384">
              <a:spcBef>
                <a:spcPct val="0"/>
              </a:spcBef>
              <a:spcAft>
                <a:spcPct val="0"/>
              </a:spcAft>
            </a:pPr>
            <a:r>
              <a:rPr lang="en-US" sz="3400" b="1" dirty="0">
                <a:solidFill>
                  <a:schemeClr val="bg1"/>
                </a:solidFill>
                <a:latin typeface="Helvetica" pitchFamily="34" charset="0"/>
              </a:rPr>
              <a:t>SYNOPSIS</a:t>
            </a:r>
            <a:endParaRPr lang="en-US" sz="3400" b="1" i="1" dirty="0">
              <a:solidFill>
                <a:schemeClr val="bg1"/>
              </a:solidFill>
              <a:latin typeface="Helvetica" pitchFamily="34" charset="0"/>
            </a:endParaRPr>
          </a:p>
        </p:txBody>
      </p:sp>
      <p:sp>
        <p:nvSpPr>
          <p:cNvPr id="1030" name="Rectangle 88"/>
          <p:cNvSpPr>
            <a:spLocks noChangeArrowheads="1"/>
          </p:cNvSpPr>
          <p:nvPr/>
        </p:nvSpPr>
        <p:spPr bwMode="auto">
          <a:xfrm>
            <a:off x="305514" y="5474572"/>
            <a:ext cx="16551878" cy="616824"/>
          </a:xfrm>
          <a:prstGeom prst="rect">
            <a:avLst/>
          </a:prstGeom>
          <a:gradFill rotWithShape="1">
            <a:gsLst>
              <a:gs pos="50000">
                <a:srgbClr val="A50021"/>
              </a:gs>
              <a:gs pos="100000">
                <a:srgbClr val="F8FBFF">
                  <a:alpha val="0"/>
                </a:srgbClr>
              </a:gs>
            </a:gsLst>
            <a:lin ang="0" scaled="1"/>
          </a:gradFill>
          <a:ln w="9525">
            <a:noFill/>
            <a:miter lim="800000"/>
            <a:headEnd/>
            <a:tailEnd/>
          </a:ln>
        </p:spPr>
        <p:txBody>
          <a:bodyPr wrap="none" lIns="126304" tIns="37891" rIns="63152" bIns="63152"/>
          <a:lstStyle/>
          <a:p>
            <a:pPr defTabSz="751384">
              <a:lnSpc>
                <a:spcPct val="120000"/>
              </a:lnSpc>
              <a:spcBef>
                <a:spcPct val="0"/>
              </a:spcBef>
              <a:spcAft>
                <a:spcPct val="0"/>
              </a:spcAft>
            </a:pPr>
            <a:r>
              <a:rPr lang="en-US" sz="3400" b="1" dirty="0">
                <a:solidFill>
                  <a:schemeClr val="bg1"/>
                </a:solidFill>
                <a:latin typeface="Helvetica" pitchFamily="34" charset="0"/>
              </a:rPr>
              <a:t>INTRODUCTION</a:t>
            </a:r>
          </a:p>
        </p:txBody>
      </p:sp>
      <p:sp>
        <p:nvSpPr>
          <p:cNvPr id="1032" name="Rectangle 94"/>
          <p:cNvSpPr>
            <a:spLocks noChangeArrowheads="1"/>
          </p:cNvSpPr>
          <p:nvPr/>
        </p:nvSpPr>
        <p:spPr bwMode="auto">
          <a:xfrm>
            <a:off x="17170848" y="23198767"/>
            <a:ext cx="15297408" cy="621792"/>
          </a:xfrm>
          <a:prstGeom prst="rect">
            <a:avLst/>
          </a:prstGeom>
          <a:gradFill rotWithShape="1">
            <a:gsLst>
              <a:gs pos="50000">
                <a:srgbClr val="A50021"/>
              </a:gs>
              <a:gs pos="100000">
                <a:schemeClr val="bg1">
                  <a:alpha val="0"/>
                </a:schemeClr>
              </a:gs>
            </a:gsLst>
            <a:lin ang="0" scaled="1"/>
          </a:gradFill>
          <a:ln w="9525">
            <a:noFill/>
            <a:miter lim="800000"/>
            <a:headEnd/>
            <a:tailEnd/>
          </a:ln>
        </p:spPr>
        <p:txBody>
          <a:bodyPr wrap="none" lIns="126304" tIns="31576" rIns="63152" bIns="31576" anchor="ctr"/>
          <a:lstStyle/>
          <a:p>
            <a:pPr defTabSz="751384">
              <a:spcBef>
                <a:spcPct val="0"/>
              </a:spcBef>
              <a:spcAft>
                <a:spcPct val="0"/>
              </a:spcAft>
            </a:pPr>
            <a:r>
              <a:rPr lang="en-US" sz="3400" b="1" dirty="0">
                <a:solidFill>
                  <a:schemeClr val="bg1"/>
                </a:solidFill>
                <a:latin typeface="Helvetica" pitchFamily="34" charset="0"/>
              </a:rPr>
              <a:t>DISCUSSION &amp; CONCLUSION</a:t>
            </a:r>
            <a:endParaRPr lang="en-US" sz="3400" b="1" dirty="0">
              <a:solidFill>
                <a:srgbClr val="FF0000"/>
              </a:solidFill>
              <a:latin typeface="Helvetica" pitchFamily="34" charset="0"/>
            </a:endParaRPr>
          </a:p>
        </p:txBody>
      </p:sp>
      <p:sp>
        <p:nvSpPr>
          <p:cNvPr id="1034" name="Rectangle 165"/>
          <p:cNvSpPr>
            <a:spLocks noChangeArrowheads="1"/>
          </p:cNvSpPr>
          <p:nvPr/>
        </p:nvSpPr>
        <p:spPr bwMode="auto">
          <a:xfrm>
            <a:off x="17148662" y="28115366"/>
            <a:ext cx="15319594" cy="615533"/>
          </a:xfrm>
          <a:prstGeom prst="rect">
            <a:avLst/>
          </a:prstGeom>
          <a:gradFill rotWithShape="1">
            <a:gsLst>
              <a:gs pos="50000">
                <a:srgbClr val="A50021"/>
              </a:gs>
              <a:gs pos="100000">
                <a:schemeClr val="bg1">
                  <a:alpha val="0"/>
                </a:schemeClr>
              </a:gs>
            </a:gsLst>
            <a:lin ang="0" scaled="1"/>
          </a:gradFill>
          <a:ln w="9525">
            <a:noFill/>
            <a:miter lim="800000"/>
            <a:headEnd/>
            <a:tailEnd/>
          </a:ln>
        </p:spPr>
        <p:txBody>
          <a:bodyPr wrap="none" lIns="126304" tIns="31576" rIns="63152" bIns="31576" anchor="ctr"/>
          <a:lstStyle/>
          <a:p>
            <a:pPr defTabSz="751384">
              <a:spcBef>
                <a:spcPct val="0"/>
              </a:spcBef>
              <a:spcAft>
                <a:spcPct val="0"/>
              </a:spcAft>
            </a:pPr>
            <a:r>
              <a:rPr lang="en-US" sz="3200" b="1" dirty="0">
                <a:solidFill>
                  <a:schemeClr val="bg1"/>
                </a:solidFill>
                <a:latin typeface="Helvetica" pitchFamily="34" charset="0"/>
              </a:rPr>
              <a:t>REFERENCES</a:t>
            </a:r>
            <a:endParaRPr lang="en-US" sz="1800" b="1" i="1" dirty="0">
              <a:solidFill>
                <a:schemeClr val="bg1"/>
              </a:solidFill>
              <a:latin typeface="Helvetica" pitchFamily="34" charset="0"/>
            </a:endParaRPr>
          </a:p>
        </p:txBody>
      </p:sp>
      <p:sp>
        <p:nvSpPr>
          <p:cNvPr id="30" name="Rectangle 332"/>
          <p:cNvSpPr>
            <a:spLocks noChangeArrowheads="1"/>
          </p:cNvSpPr>
          <p:nvPr/>
        </p:nvSpPr>
        <p:spPr bwMode="auto">
          <a:xfrm>
            <a:off x="265552" y="12574737"/>
            <a:ext cx="16188188" cy="611228"/>
          </a:xfrm>
          <a:prstGeom prst="rect">
            <a:avLst/>
          </a:prstGeom>
          <a:gradFill rotWithShape="1">
            <a:gsLst>
              <a:gs pos="50000">
                <a:srgbClr val="A50021"/>
              </a:gs>
              <a:gs pos="100000">
                <a:srgbClr val="F8FBFF">
                  <a:alpha val="0"/>
                </a:srgbClr>
              </a:gs>
            </a:gsLst>
            <a:lin ang="0" scaled="1"/>
          </a:gradFill>
          <a:ln w="9525">
            <a:noFill/>
            <a:miter lim="800000"/>
            <a:headEnd/>
            <a:tailEnd/>
          </a:ln>
        </p:spPr>
        <p:txBody>
          <a:bodyPr wrap="none" lIns="126304" tIns="37891" rIns="63152" bIns="63152"/>
          <a:lstStyle/>
          <a:p>
            <a:pPr defTabSz="751384">
              <a:lnSpc>
                <a:spcPct val="120000"/>
              </a:lnSpc>
              <a:spcBef>
                <a:spcPct val="0"/>
              </a:spcBef>
              <a:spcAft>
                <a:spcPct val="0"/>
              </a:spcAft>
            </a:pPr>
            <a:r>
              <a:rPr lang="en-US" sz="3400" b="1" dirty="0">
                <a:solidFill>
                  <a:schemeClr val="bg1"/>
                </a:solidFill>
                <a:latin typeface="Helvetica" pitchFamily="34" charset="0"/>
              </a:rPr>
              <a:t>METHODS</a:t>
            </a:r>
          </a:p>
        </p:txBody>
      </p:sp>
      <p:pic>
        <p:nvPicPr>
          <p:cNvPr id="73" name="Picture 493" descr="UW_logo_justWhite"/>
          <p:cNvPicPr>
            <a:picLocks noChangeAspect="1" noChangeArrowheads="1"/>
          </p:cNvPicPr>
          <p:nvPr/>
        </p:nvPicPr>
        <p:blipFill>
          <a:blip r:embed="rId5" cstate="print"/>
          <a:srcRect/>
          <a:stretch>
            <a:fillRect/>
          </a:stretch>
        </p:blipFill>
        <p:spPr bwMode="auto">
          <a:xfrm>
            <a:off x="271012" y="141080"/>
            <a:ext cx="3213788" cy="3540932"/>
          </a:xfrm>
          <a:prstGeom prst="rect">
            <a:avLst/>
          </a:prstGeom>
          <a:noFill/>
          <a:ln w="9525">
            <a:noFill/>
            <a:miter lim="800000"/>
            <a:headEnd/>
            <a:tailEnd/>
          </a:ln>
        </p:spPr>
      </p:pic>
      <p:pic>
        <p:nvPicPr>
          <p:cNvPr id="74" name="Picture 493" descr="UW_logo_justWhite"/>
          <p:cNvPicPr>
            <a:picLocks noChangeAspect="1" noChangeArrowheads="1"/>
          </p:cNvPicPr>
          <p:nvPr/>
        </p:nvPicPr>
        <p:blipFill>
          <a:blip r:embed="rId5" cstate="print"/>
          <a:srcRect/>
          <a:stretch>
            <a:fillRect/>
          </a:stretch>
        </p:blipFill>
        <p:spPr bwMode="auto">
          <a:xfrm>
            <a:off x="29296772" y="109858"/>
            <a:ext cx="3376830" cy="3540932"/>
          </a:xfrm>
          <a:prstGeom prst="rect">
            <a:avLst/>
          </a:prstGeom>
          <a:noFill/>
          <a:ln w="9525">
            <a:noFill/>
            <a:miter lim="800000"/>
            <a:headEnd/>
            <a:tailEnd/>
          </a:ln>
        </p:spPr>
      </p:pic>
      <p:sp>
        <p:nvSpPr>
          <p:cNvPr id="1038" name="Rectangle 87"/>
          <p:cNvSpPr>
            <a:spLocks noChangeArrowheads="1"/>
          </p:cNvSpPr>
          <p:nvPr/>
        </p:nvSpPr>
        <p:spPr bwMode="auto">
          <a:xfrm>
            <a:off x="17169270" y="3901007"/>
            <a:ext cx="15833431" cy="616824"/>
          </a:xfrm>
          <a:prstGeom prst="rect">
            <a:avLst/>
          </a:prstGeom>
          <a:gradFill rotWithShape="1">
            <a:gsLst>
              <a:gs pos="50000">
                <a:srgbClr val="A50021"/>
              </a:gs>
              <a:gs pos="100000">
                <a:srgbClr val="FFFFFF">
                  <a:alpha val="0"/>
                </a:srgbClr>
              </a:gs>
            </a:gsLst>
            <a:lin ang="0" scaled="1"/>
          </a:gradFill>
          <a:ln w="9525">
            <a:noFill/>
            <a:miter lim="800000"/>
            <a:headEnd/>
            <a:tailEnd/>
          </a:ln>
        </p:spPr>
        <p:txBody>
          <a:bodyPr wrap="none" lIns="126304" tIns="31576" rIns="63152" bIns="31576" anchor="ctr"/>
          <a:lstStyle/>
          <a:p>
            <a:pPr defTabSz="751384">
              <a:spcBef>
                <a:spcPct val="0"/>
              </a:spcBef>
              <a:spcAft>
                <a:spcPct val="0"/>
              </a:spcAft>
            </a:pPr>
            <a:r>
              <a:rPr lang="en-US" sz="3400" b="1" dirty="0" smtClean="0">
                <a:solidFill>
                  <a:schemeClr val="bg1"/>
                </a:solidFill>
                <a:latin typeface="Helvetica" pitchFamily="34" charset="0"/>
              </a:rPr>
              <a:t>RESULTS cont.</a:t>
            </a:r>
            <a:endParaRPr lang="en-US" sz="3400" b="1" dirty="0">
              <a:solidFill>
                <a:schemeClr val="bg1"/>
              </a:solidFill>
              <a:latin typeface="Helvetica" pitchFamily="34" charset="0"/>
            </a:endParaRPr>
          </a:p>
        </p:txBody>
      </p:sp>
      <p:sp>
        <p:nvSpPr>
          <p:cNvPr id="65" name="Rectangle 89"/>
          <p:cNvSpPr>
            <a:spLocks noChangeArrowheads="1"/>
          </p:cNvSpPr>
          <p:nvPr/>
        </p:nvSpPr>
        <p:spPr bwMode="auto">
          <a:xfrm>
            <a:off x="22345616" y="22228066"/>
            <a:ext cx="10657086" cy="525434"/>
          </a:xfrm>
          <a:prstGeom prst="rect">
            <a:avLst/>
          </a:prstGeom>
          <a:noFill/>
          <a:ln w="3175">
            <a:noFill/>
            <a:prstDash val="dashDot"/>
            <a:miter lim="800000"/>
            <a:headEnd/>
            <a:tailEnd/>
          </a:ln>
        </p:spPr>
        <p:txBody>
          <a:bodyPr wrap="square" lIns="0" tIns="31576" rIns="189454" bIns="31576">
            <a:spAutoFit/>
          </a:bodyPr>
          <a:lstStyle/>
          <a:p>
            <a:endParaRPr lang="en-US" sz="3000" dirty="0">
              <a:latin typeface="Calibri" pitchFamily="34" charset="0"/>
            </a:endParaRPr>
          </a:p>
        </p:txBody>
      </p:sp>
      <p:sp>
        <p:nvSpPr>
          <p:cNvPr id="67" name="Rectangle 165"/>
          <p:cNvSpPr>
            <a:spLocks noChangeArrowheads="1"/>
          </p:cNvSpPr>
          <p:nvPr/>
        </p:nvSpPr>
        <p:spPr bwMode="auto">
          <a:xfrm>
            <a:off x="17169270" y="31705254"/>
            <a:ext cx="15343075" cy="581373"/>
          </a:xfrm>
          <a:prstGeom prst="rect">
            <a:avLst/>
          </a:prstGeom>
          <a:gradFill rotWithShape="1">
            <a:gsLst>
              <a:gs pos="50000">
                <a:srgbClr val="A50021"/>
              </a:gs>
              <a:gs pos="100000">
                <a:schemeClr val="bg1">
                  <a:alpha val="0"/>
                </a:schemeClr>
              </a:gs>
            </a:gsLst>
            <a:lin ang="0" scaled="1"/>
          </a:gradFill>
          <a:ln w="9525">
            <a:noFill/>
            <a:miter lim="800000"/>
            <a:headEnd/>
            <a:tailEnd/>
          </a:ln>
        </p:spPr>
        <p:txBody>
          <a:bodyPr wrap="none" lIns="126304" tIns="31576" rIns="63152" bIns="31576" anchor="ctr"/>
          <a:lstStyle/>
          <a:p>
            <a:pPr defTabSz="751384">
              <a:spcBef>
                <a:spcPct val="0"/>
              </a:spcBef>
              <a:spcAft>
                <a:spcPct val="0"/>
              </a:spcAft>
            </a:pPr>
            <a:r>
              <a:rPr lang="en-US" sz="3200" b="1" dirty="0">
                <a:solidFill>
                  <a:schemeClr val="bg1"/>
                </a:solidFill>
                <a:latin typeface="Helvetica" pitchFamily="34" charset="0"/>
              </a:rPr>
              <a:t>ACKNOWLEDGEMENTS</a:t>
            </a:r>
            <a:endParaRPr lang="en-US" sz="1800" b="1" i="1" dirty="0">
              <a:solidFill>
                <a:schemeClr val="bg1"/>
              </a:solidFill>
              <a:latin typeface="Helvetica" pitchFamily="34" charset="0"/>
            </a:endParaRPr>
          </a:p>
        </p:txBody>
      </p:sp>
      <p:sp>
        <p:nvSpPr>
          <p:cNvPr id="40" name="Rectangle 89"/>
          <p:cNvSpPr>
            <a:spLocks noChangeArrowheads="1"/>
          </p:cNvSpPr>
          <p:nvPr/>
        </p:nvSpPr>
        <p:spPr bwMode="auto">
          <a:xfrm>
            <a:off x="17129285" y="23898666"/>
            <a:ext cx="15805530" cy="4216700"/>
          </a:xfrm>
          <a:prstGeom prst="rect">
            <a:avLst/>
          </a:prstGeom>
          <a:noFill/>
          <a:ln w="3175">
            <a:noFill/>
            <a:prstDash val="dashDot"/>
            <a:miter lim="800000"/>
            <a:headEnd/>
            <a:tailEnd/>
          </a:ln>
        </p:spPr>
        <p:txBody>
          <a:bodyPr wrap="square" lIns="0" tIns="31576" rIns="189454" bIns="31576">
            <a:spAutoFit/>
          </a:bodyPr>
          <a:lstStyle/>
          <a:p>
            <a:pPr marL="433106" indent="-433106">
              <a:buFont typeface="Arial" panose="020B0604020202020204" pitchFamily="34" charset="0"/>
              <a:buChar char="•"/>
            </a:pPr>
            <a:r>
              <a:rPr lang="en-US" sz="2800" dirty="0">
                <a:latin typeface="Calibri" pitchFamily="34" charset="0"/>
              </a:rPr>
              <a:t>The ischemia group showed </a:t>
            </a:r>
            <a:r>
              <a:rPr lang="en-US" sz="2800" dirty="0" smtClean="0">
                <a:latin typeface="Calibri" pitchFamily="34" charset="0"/>
              </a:rPr>
              <a:t>lower </a:t>
            </a:r>
            <a:r>
              <a:rPr lang="en-US" sz="2800" dirty="0">
                <a:latin typeface="Calibri" pitchFamily="34" charset="0"/>
              </a:rPr>
              <a:t>flow </a:t>
            </a:r>
            <a:r>
              <a:rPr lang="en-US" sz="2800" dirty="0" smtClean="0">
                <a:latin typeface="Calibri" pitchFamily="34" charset="0"/>
              </a:rPr>
              <a:t>values </a:t>
            </a:r>
            <a:r>
              <a:rPr lang="en-US" sz="2800" dirty="0">
                <a:latin typeface="Calibri" pitchFamily="34" charset="0"/>
              </a:rPr>
              <a:t>than the control </a:t>
            </a:r>
            <a:r>
              <a:rPr lang="en-US" sz="2800" dirty="0" smtClean="0">
                <a:latin typeface="Calibri" pitchFamily="34" charset="0"/>
              </a:rPr>
              <a:t>group in the supraceliac aorta (SCAo) and splenic vein (SV).</a:t>
            </a:r>
            <a:r>
              <a:rPr lang="en-US" sz="2800" dirty="0">
                <a:latin typeface="Calibri" pitchFamily="34" charset="0"/>
              </a:rPr>
              <a:t> </a:t>
            </a:r>
            <a:r>
              <a:rPr lang="en-US" sz="2800" dirty="0" smtClean="0">
                <a:latin typeface="Calibri" pitchFamily="34" charset="0"/>
              </a:rPr>
              <a:t>This is </a:t>
            </a:r>
            <a:r>
              <a:rPr lang="en-US" sz="2800" dirty="0">
                <a:latin typeface="Calibri" pitchFamily="34" charset="0"/>
              </a:rPr>
              <a:t>m</a:t>
            </a:r>
            <a:r>
              <a:rPr lang="en-US" sz="2800" dirty="0" smtClean="0">
                <a:latin typeface="Calibri" pitchFamily="34" charset="0"/>
              </a:rPr>
              <a:t>ost likely </a:t>
            </a:r>
            <a:r>
              <a:rPr lang="en-US" sz="2800" dirty="0">
                <a:latin typeface="Calibri" pitchFamily="34" charset="0"/>
              </a:rPr>
              <a:t>due to </a:t>
            </a:r>
            <a:r>
              <a:rPr lang="en-US" sz="2800" dirty="0" smtClean="0">
                <a:latin typeface="Calibri" pitchFamily="34" charset="0"/>
              </a:rPr>
              <a:t>globally </a:t>
            </a:r>
            <a:r>
              <a:rPr lang="en-US" sz="2800" dirty="0">
                <a:latin typeface="Calibri" pitchFamily="34" charset="0"/>
              </a:rPr>
              <a:t>compromised </a:t>
            </a:r>
            <a:r>
              <a:rPr lang="en-US" sz="2800" dirty="0" smtClean="0">
                <a:latin typeface="Calibri" pitchFamily="34" charset="0"/>
              </a:rPr>
              <a:t>cardiovascular health.</a:t>
            </a:r>
            <a:endParaRPr lang="en-US" sz="2800" dirty="0">
              <a:latin typeface="Calibri" pitchFamily="34" charset="0"/>
            </a:endParaRPr>
          </a:p>
          <a:p>
            <a:pPr marL="433106" indent="-433106">
              <a:buFont typeface="Arial" panose="020B0604020202020204" pitchFamily="34" charset="0"/>
              <a:buChar char="•"/>
            </a:pPr>
            <a:r>
              <a:rPr lang="en-US" sz="2800" dirty="0">
                <a:latin typeface="Calibri" pitchFamily="34" charset="0"/>
              </a:rPr>
              <a:t> </a:t>
            </a:r>
            <a:r>
              <a:rPr lang="en-US" sz="2800" dirty="0" smtClean="0">
                <a:latin typeface="Calibri" pitchFamily="34" charset="0"/>
              </a:rPr>
              <a:t>The ischemia </a:t>
            </a:r>
            <a:r>
              <a:rPr lang="en-US" sz="2800" dirty="0">
                <a:latin typeface="Calibri" pitchFamily="34" charset="0"/>
              </a:rPr>
              <a:t>group showed a stunted flow response after a meal challenge, particularly in the SCAo, SMA, SMV, and </a:t>
            </a:r>
            <a:r>
              <a:rPr lang="en-US" sz="2800" dirty="0" smtClean="0">
                <a:latin typeface="Calibri" pitchFamily="34" charset="0"/>
              </a:rPr>
              <a:t>PV. This is </a:t>
            </a:r>
            <a:r>
              <a:rPr lang="en-US" sz="2800" dirty="0">
                <a:latin typeface="Calibri" pitchFamily="34" charset="0"/>
              </a:rPr>
              <a:t>m</a:t>
            </a:r>
            <a:r>
              <a:rPr lang="en-US" sz="2800" dirty="0" smtClean="0">
                <a:latin typeface="Calibri" pitchFamily="34" charset="0"/>
              </a:rPr>
              <a:t>ost </a:t>
            </a:r>
            <a:r>
              <a:rPr lang="en-US" sz="2800" dirty="0">
                <a:latin typeface="Calibri" pitchFamily="34" charset="0"/>
              </a:rPr>
              <a:t>likely due to the intrinsic pathology </a:t>
            </a:r>
            <a:r>
              <a:rPr lang="en-US" sz="2800" dirty="0" smtClean="0">
                <a:latin typeface="Calibri" pitchFamily="34" charset="0"/>
              </a:rPr>
              <a:t>preventing mesenteric </a:t>
            </a:r>
            <a:r>
              <a:rPr lang="en-US" sz="2800" dirty="0">
                <a:latin typeface="Calibri" pitchFamily="34" charset="0"/>
              </a:rPr>
              <a:t>vessels from fulfilling </a:t>
            </a:r>
            <a:r>
              <a:rPr lang="en-US" sz="2800" dirty="0" smtClean="0">
                <a:latin typeface="Calibri" pitchFamily="34" charset="0"/>
              </a:rPr>
              <a:t>demand </a:t>
            </a:r>
            <a:r>
              <a:rPr lang="en-US" sz="2800" dirty="0">
                <a:latin typeface="Calibri" pitchFamily="34" charset="0"/>
              </a:rPr>
              <a:t>for increased blood flow to the abdomen</a:t>
            </a:r>
            <a:r>
              <a:rPr lang="en-US" sz="2800" dirty="0" smtClean="0">
                <a:latin typeface="Calibri" pitchFamily="34" charset="0"/>
              </a:rPr>
              <a:t>.</a:t>
            </a:r>
          </a:p>
          <a:p>
            <a:pPr marL="433106" indent="-433106">
              <a:spcBef>
                <a:spcPts val="360"/>
              </a:spcBef>
              <a:spcAft>
                <a:spcPts val="360"/>
              </a:spcAft>
              <a:buFont typeface="Arial" panose="020B0604020202020204" pitchFamily="34" charset="0"/>
              <a:buChar char="•"/>
            </a:pPr>
            <a:r>
              <a:rPr lang="en-US" sz="2800" dirty="0" smtClean="0">
                <a:latin typeface="Calibri" pitchFamily="34" charset="0"/>
              </a:rPr>
              <a:t>Visualization can further aid in diagnosis by identifying patient-specific pathology (Figure 3).</a:t>
            </a:r>
          </a:p>
          <a:p>
            <a:pPr marL="433106" indent="-433106">
              <a:buFont typeface="Arial" panose="020B0604020202020204" pitchFamily="34" charset="0"/>
              <a:buChar char="•"/>
            </a:pPr>
            <a:r>
              <a:rPr lang="en-US" sz="2800" dirty="0" smtClean="0">
                <a:latin typeface="Calibri" pitchFamily="34" charset="0"/>
              </a:rPr>
              <a:t>This </a:t>
            </a:r>
            <a:r>
              <a:rPr lang="en-US" sz="2800" dirty="0">
                <a:latin typeface="Calibri" pitchFamily="34" charset="0"/>
              </a:rPr>
              <a:t>study demonstrates the feasibility of using 4D flow MRI to non-invasively and comprehensively assess the functional response of to a meal challenge in patients with suspicion of chronic mesenteric ischemia</a:t>
            </a:r>
            <a:r>
              <a:rPr lang="en-US" sz="2800" dirty="0" smtClean="0">
                <a:latin typeface="Calibri" pitchFamily="34" charset="0"/>
              </a:rPr>
              <a:t>.</a:t>
            </a:r>
            <a:endParaRPr lang="en-US" sz="2800" dirty="0">
              <a:latin typeface="Calibri" pitchFamily="34" charset="0"/>
            </a:endParaRPr>
          </a:p>
        </p:txBody>
      </p:sp>
      <p:sp>
        <p:nvSpPr>
          <p:cNvPr id="41" name="TextBox 40"/>
          <p:cNvSpPr txBox="1"/>
          <p:nvPr/>
        </p:nvSpPr>
        <p:spPr>
          <a:xfrm>
            <a:off x="18118596" y="11043436"/>
            <a:ext cx="16109729" cy="507615"/>
          </a:xfrm>
          <a:prstGeom prst="rect">
            <a:avLst/>
          </a:prstGeom>
          <a:noFill/>
        </p:spPr>
        <p:txBody>
          <a:bodyPr wrap="square" lIns="91226" tIns="45613" rIns="91226" bIns="45613" rtlCol="0">
            <a:spAutoFit/>
          </a:bodyPr>
          <a:lstStyle/>
          <a:p>
            <a:r>
              <a:rPr lang="en-US" sz="2600" b="1" dirty="0">
                <a:latin typeface="Calibri" pitchFamily="34" charset="0"/>
                <a:cs typeface="Calibri" pitchFamily="34" charset="0"/>
              </a:rPr>
              <a:t>Figure </a:t>
            </a:r>
            <a:r>
              <a:rPr lang="en-US" sz="2600" b="1" dirty="0" smtClean="0">
                <a:latin typeface="Calibri" pitchFamily="34" charset="0"/>
                <a:cs typeface="Calibri" pitchFamily="34" charset="0"/>
              </a:rPr>
              <a:t>2: Comparison of meal challenge response between the control group and the ischemia group</a:t>
            </a:r>
            <a:r>
              <a:rPr lang="en-US" sz="2700" b="1" dirty="0" smtClean="0">
                <a:latin typeface="Calibri" pitchFamily="34" charset="0"/>
                <a:cs typeface="Calibri" pitchFamily="34" charset="0"/>
              </a:rPr>
              <a:t>. </a:t>
            </a:r>
            <a:endParaRPr lang="en-US" sz="2700" b="1" dirty="0">
              <a:solidFill>
                <a:srgbClr val="FFC000"/>
              </a:solidFill>
              <a:latin typeface="Calibri" pitchFamily="34" charset="0"/>
              <a:cs typeface="Calibri" pitchFamily="34" charset="0"/>
            </a:endParaRPr>
          </a:p>
        </p:txBody>
      </p:sp>
      <p:sp>
        <p:nvSpPr>
          <p:cNvPr id="42" name="Rectangle 89"/>
          <p:cNvSpPr>
            <a:spLocks noChangeArrowheads="1"/>
          </p:cNvSpPr>
          <p:nvPr/>
        </p:nvSpPr>
        <p:spPr bwMode="auto">
          <a:xfrm>
            <a:off x="17143574" y="28752776"/>
            <a:ext cx="15830550" cy="2870691"/>
          </a:xfrm>
          <a:prstGeom prst="rect">
            <a:avLst/>
          </a:prstGeom>
          <a:noFill/>
          <a:ln w="3175">
            <a:noFill/>
            <a:prstDash val="dashDot"/>
            <a:miter lim="800000"/>
            <a:headEnd/>
            <a:tailEnd/>
          </a:ln>
        </p:spPr>
        <p:txBody>
          <a:bodyPr wrap="square" lIns="0" tIns="31576" rIns="189454" bIns="31576">
            <a:spAutoFit/>
          </a:bodyPr>
          <a:lstStyle/>
          <a:p>
            <a:pPr marL="514350" indent="-514350" algn="l">
              <a:buAutoNum type="arabicPeriod"/>
            </a:pPr>
            <a:r>
              <a:rPr lang="de-DE" dirty="0" smtClean="0">
                <a:latin typeface="Calibri" panose="020F0502020204030204" pitchFamily="34" charset="0"/>
                <a:cs typeface="Calibri" panose="020F0502020204030204" pitchFamily="34" charset="0"/>
              </a:rPr>
              <a:t>Wilkins </a:t>
            </a:r>
            <a:r>
              <a:rPr lang="de-DE" dirty="0">
                <a:latin typeface="Calibri" panose="020F0502020204030204" pitchFamily="34" charset="0"/>
                <a:cs typeface="Calibri" panose="020F0502020204030204" pitchFamily="34" charset="0"/>
              </a:rPr>
              <a:t>LR, Stone JR.</a:t>
            </a:r>
            <a:r>
              <a:rPr lang="de-DE" sz="1100" dirty="0">
                <a:latin typeface="Calibri" panose="020F0502020204030204" pitchFamily="34" charset="0"/>
                <a:cs typeface="Calibri" panose="020F0502020204030204" pitchFamily="34" charset="0"/>
              </a:rPr>
              <a:t> </a:t>
            </a:r>
            <a:r>
              <a:rPr lang="de-DE" dirty="0">
                <a:latin typeface="Calibri" panose="020F0502020204030204" pitchFamily="34" charset="0"/>
                <a:cs typeface="Calibri" panose="020F0502020204030204" pitchFamily="34" charset="0"/>
              </a:rPr>
              <a:t>Chronic mesenteric ischemia.</a:t>
            </a:r>
            <a:r>
              <a:rPr lang="de-DE" sz="1100" dirty="0">
                <a:latin typeface="Calibri" panose="020F0502020204030204" pitchFamily="34" charset="0"/>
                <a:cs typeface="Calibri" panose="020F0502020204030204" pitchFamily="34" charset="0"/>
              </a:rPr>
              <a:t> </a:t>
            </a:r>
            <a:r>
              <a:rPr lang="de-DE" dirty="0">
                <a:latin typeface="Calibri" panose="020F0502020204030204" pitchFamily="34" charset="0"/>
                <a:cs typeface="Calibri" panose="020F0502020204030204" pitchFamily="34" charset="0"/>
              </a:rPr>
              <a:t>Tech Vasc Interv Radiol. </a:t>
            </a:r>
            <a:r>
              <a:rPr lang="de-DE" dirty="0" smtClean="0">
                <a:latin typeface="Calibri" panose="020F0502020204030204" pitchFamily="34" charset="0"/>
                <a:cs typeface="Calibri" panose="020F0502020204030204" pitchFamily="34" charset="0"/>
              </a:rPr>
              <a:t>2015;18(1):31-37.doi:10.1053/j.tvir.2014.12.005</a:t>
            </a:r>
            <a:endParaRPr lang="de-DE" dirty="0">
              <a:latin typeface="Calibri" panose="020F0502020204030204" pitchFamily="34" charset="0"/>
              <a:cs typeface="Calibri" panose="020F0502020204030204" pitchFamily="34" charset="0"/>
            </a:endParaRPr>
          </a:p>
          <a:p>
            <a:pPr marL="514350" indent="-514350" algn="l">
              <a:buAutoNum type="arabicPeriod"/>
            </a:pPr>
            <a:r>
              <a:rPr lang="de-DE" dirty="0" smtClean="0">
                <a:latin typeface="Calibri" panose="020F0502020204030204" pitchFamily="34" charset="0"/>
                <a:cs typeface="Calibri" panose="020F0502020204030204" pitchFamily="34" charset="0"/>
              </a:rPr>
              <a:t>Roldan-Alzate </a:t>
            </a:r>
            <a:r>
              <a:rPr lang="de-DE" dirty="0">
                <a:latin typeface="Calibri" panose="020F0502020204030204" pitchFamily="34" charset="0"/>
                <a:cs typeface="Calibri" panose="020F0502020204030204" pitchFamily="34" charset="0"/>
              </a:rPr>
              <a:t>A, Frydrychowicz A, Said A, et al. Impaired regulation of portal venous flow in response to a meal challenge as quantified by 4D flow MRI. J Magn Reson Imaging. 2015;42(4):1009-1017. doi:10.1002/jmri.24886</a:t>
            </a:r>
          </a:p>
          <a:p>
            <a:pPr marL="514350" indent="-514350" algn="l">
              <a:buAutoNum type="arabicPeriod"/>
            </a:pPr>
            <a:r>
              <a:rPr lang="de-DE" dirty="0" smtClean="0">
                <a:latin typeface="Calibri" panose="020F0502020204030204" pitchFamily="34" charset="0"/>
                <a:cs typeface="Calibri" panose="020F0502020204030204" pitchFamily="34" charset="0"/>
              </a:rPr>
              <a:t>Gu </a:t>
            </a:r>
            <a:r>
              <a:rPr lang="de-DE" dirty="0">
                <a:latin typeface="Calibri" panose="020F0502020204030204" pitchFamily="34" charset="0"/>
                <a:cs typeface="Calibri" panose="020F0502020204030204" pitchFamily="34" charset="0"/>
              </a:rPr>
              <a:t>T, Korosec FR, Block WF, et al. PC VIPR: A high-speed 3D phase-contrast method for flow quantification and high-resolution angiography. Am J Neuroradiol. 2005;26(4):743-749. </a:t>
            </a:r>
            <a:r>
              <a:rPr lang="de-DE" dirty="0" smtClean="0">
                <a:latin typeface="Calibri" panose="020F0502020204030204" pitchFamily="34" charset="0"/>
                <a:cs typeface="Calibri" panose="020F0502020204030204" pitchFamily="34" charset="0"/>
              </a:rPr>
              <a:t>doi:26/4/743</a:t>
            </a:r>
            <a:endParaRPr lang="de-DE" dirty="0">
              <a:latin typeface="Calibri" panose="020F0502020204030204" pitchFamily="34" charset="0"/>
              <a:cs typeface="Calibri" panose="020F0502020204030204" pitchFamily="34" charset="0"/>
            </a:endParaRPr>
          </a:p>
          <a:p>
            <a:pPr marL="514350" indent="-514350" algn="l">
              <a:buAutoNum type="arabicPeriod"/>
            </a:pPr>
            <a:r>
              <a:rPr lang="de-DE" dirty="0" smtClean="0">
                <a:latin typeface="Calibri" panose="020F0502020204030204" pitchFamily="34" charset="0"/>
                <a:cs typeface="Calibri" panose="020F0502020204030204" pitchFamily="34" charset="0"/>
              </a:rPr>
              <a:t>Johnson </a:t>
            </a:r>
            <a:r>
              <a:rPr lang="de-DE" dirty="0">
                <a:latin typeface="Calibri" panose="020F0502020204030204" pitchFamily="34" charset="0"/>
                <a:cs typeface="Calibri" panose="020F0502020204030204" pitchFamily="34" charset="0"/>
              </a:rPr>
              <a:t>KM, Lum DP, Turski PA, et al. Improved 3D Phase Contrast MRI with Off-resonance Corrected Dual Echo VIPR. Magn Reson Med. 2008;60(6):1329-1336. </a:t>
            </a:r>
            <a:r>
              <a:rPr lang="de-DE" dirty="0" smtClean="0">
                <a:latin typeface="Calibri" panose="020F0502020204030204" pitchFamily="34" charset="0"/>
                <a:cs typeface="Calibri" panose="020F0502020204030204" pitchFamily="34" charset="0"/>
              </a:rPr>
              <a:t>doi:10.1002/mrm.21763.Improved</a:t>
            </a:r>
            <a:endParaRPr lang="de-DE" dirty="0">
              <a:latin typeface="Calibri" panose="020F0502020204030204" pitchFamily="34" charset="0"/>
              <a:cs typeface="Calibri" panose="020F0502020204030204" pitchFamily="34" charset="0"/>
            </a:endParaRPr>
          </a:p>
        </p:txBody>
      </p:sp>
      <p:sp>
        <p:nvSpPr>
          <p:cNvPr id="43" name="TextBox 42"/>
          <p:cNvSpPr txBox="1"/>
          <p:nvPr/>
        </p:nvSpPr>
        <p:spPr>
          <a:xfrm>
            <a:off x="17169270" y="32252432"/>
            <a:ext cx="15343075" cy="492226"/>
          </a:xfrm>
          <a:prstGeom prst="rect">
            <a:avLst/>
          </a:prstGeom>
          <a:noFill/>
        </p:spPr>
        <p:txBody>
          <a:bodyPr wrap="square" lIns="91226" tIns="45613" rIns="91226" bIns="45613" rtlCol="0">
            <a:spAutoFit/>
          </a:bodyPr>
          <a:lstStyle/>
          <a:p>
            <a:r>
              <a:rPr lang="en-US" sz="2600" dirty="0">
                <a:latin typeface="Calibri" pitchFamily="34" charset="0"/>
                <a:cs typeface="Calibri" pitchFamily="34" charset="0"/>
              </a:rPr>
              <a:t>We </a:t>
            </a:r>
            <a:r>
              <a:rPr lang="en-US" sz="2600" dirty="0" smtClean="0">
                <a:latin typeface="Calibri" pitchFamily="34" charset="0"/>
                <a:cs typeface="Calibri" pitchFamily="34" charset="0"/>
              </a:rPr>
              <a:t>gratefully acknowledge </a:t>
            </a:r>
            <a:r>
              <a:rPr lang="en-US" sz="2600" dirty="0">
                <a:latin typeface="Calibri" pitchFamily="34" charset="0"/>
                <a:cs typeface="Calibri" pitchFamily="34" charset="0"/>
              </a:rPr>
              <a:t>GE Healthcare for their assistance and support. </a:t>
            </a:r>
          </a:p>
        </p:txBody>
      </p:sp>
      <p:sp>
        <p:nvSpPr>
          <p:cNvPr id="19" name="Rectangle 89"/>
          <p:cNvSpPr>
            <a:spLocks noChangeArrowheads="1"/>
          </p:cNvSpPr>
          <p:nvPr/>
        </p:nvSpPr>
        <p:spPr bwMode="auto">
          <a:xfrm>
            <a:off x="265551" y="6199157"/>
            <a:ext cx="16953503" cy="6354722"/>
          </a:xfrm>
          <a:prstGeom prst="rect">
            <a:avLst/>
          </a:prstGeom>
          <a:noFill/>
          <a:ln w="3175">
            <a:noFill/>
            <a:prstDash val="dashDot"/>
            <a:miter lim="800000"/>
            <a:headEnd/>
            <a:tailEnd/>
          </a:ln>
        </p:spPr>
        <p:txBody>
          <a:bodyPr wrap="square" lIns="0" tIns="31576" rIns="189454" bIns="31576">
            <a:spAutoFit/>
          </a:bodyPr>
          <a:lstStyle/>
          <a:p>
            <a:pPr marL="433106" indent="-433106">
              <a:buFont typeface="Arial" panose="020B0604020202020204" pitchFamily="34" charset="0"/>
              <a:buChar char="•"/>
            </a:pPr>
            <a:r>
              <a:rPr lang="en-US" sz="2800" dirty="0">
                <a:latin typeface="Calibri" pitchFamily="34" charset="0"/>
                <a:cs typeface="Calibri" pitchFamily="34" charset="0"/>
              </a:rPr>
              <a:t>Chronic mesenteric ischemia (CMI) is a disease caused by inadequate blood flow to the intestines. </a:t>
            </a:r>
          </a:p>
          <a:p>
            <a:pPr marL="433106" indent="-433106">
              <a:buFont typeface="Arial" panose="020B0604020202020204" pitchFamily="34" charset="0"/>
              <a:buChar char="•"/>
            </a:pPr>
            <a:r>
              <a:rPr lang="en-US" sz="2800" dirty="0">
                <a:latin typeface="Calibri" pitchFamily="34" charset="0"/>
                <a:cs typeface="Calibri" pitchFamily="34" charset="0"/>
              </a:rPr>
              <a:t>In healthy individuals, an increase in mesenteric blood flow is observed </a:t>
            </a:r>
            <a:r>
              <a:rPr lang="en-US" sz="2800" dirty="0" smtClean="0">
                <a:latin typeface="Calibri" pitchFamily="34" charset="0"/>
                <a:cs typeface="Calibri" pitchFamily="34" charset="0"/>
              </a:rPr>
              <a:t>only </a:t>
            </a:r>
            <a:r>
              <a:rPr lang="en-US" sz="2800" dirty="0">
                <a:latin typeface="Calibri" pitchFamily="34" charset="0"/>
                <a:cs typeface="Calibri" pitchFamily="34" charset="0"/>
              </a:rPr>
              <a:t>minutes after </a:t>
            </a:r>
            <a:r>
              <a:rPr lang="en-US" sz="2800" dirty="0" smtClean="0">
                <a:latin typeface="Calibri" pitchFamily="34" charset="0"/>
                <a:cs typeface="Calibri" pitchFamily="34" charset="0"/>
              </a:rPr>
              <a:t>ingestion of a </a:t>
            </a:r>
            <a:r>
              <a:rPr lang="en-US" sz="2800" dirty="0">
                <a:latin typeface="Calibri" pitchFamily="34" charset="0"/>
                <a:cs typeface="Calibri" pitchFamily="34" charset="0"/>
              </a:rPr>
              <a:t>meal. In patients with CMI, this </a:t>
            </a:r>
            <a:r>
              <a:rPr lang="en-US" sz="2800" dirty="0" smtClean="0">
                <a:latin typeface="Calibri" pitchFamily="34" charset="0"/>
                <a:cs typeface="Calibri" pitchFamily="34" charset="0"/>
              </a:rPr>
              <a:t>meal response is compromised.</a:t>
            </a:r>
            <a:endParaRPr lang="en-US" sz="2800" dirty="0">
              <a:latin typeface="Calibri" pitchFamily="34" charset="0"/>
              <a:cs typeface="Calibri" pitchFamily="34" charset="0"/>
            </a:endParaRPr>
          </a:p>
          <a:p>
            <a:pPr marL="433106" indent="-433106">
              <a:buFont typeface="Arial" panose="020B0604020202020204" pitchFamily="34" charset="0"/>
              <a:buChar char="•"/>
            </a:pPr>
            <a:r>
              <a:rPr lang="en-US" sz="2800" dirty="0">
                <a:latin typeface="Calibri" pitchFamily="34" charset="0"/>
                <a:cs typeface="Calibri" pitchFamily="34" charset="0"/>
              </a:rPr>
              <a:t>Around 90% of cases are the result of </a:t>
            </a:r>
            <a:r>
              <a:rPr lang="en-US" sz="2800" dirty="0" smtClean="0">
                <a:latin typeface="Calibri" pitchFamily="34" charset="0"/>
                <a:cs typeface="Calibri" pitchFamily="34" charset="0"/>
              </a:rPr>
              <a:t>atherosclerosis. Rare </a:t>
            </a:r>
            <a:r>
              <a:rPr lang="en-US" sz="2800" dirty="0">
                <a:latin typeface="Calibri" pitchFamily="34" charset="0"/>
                <a:cs typeface="Calibri" pitchFamily="34" charset="0"/>
              </a:rPr>
              <a:t>conditions such as median arcuate ligament syndrome (MALS) and aortic dissection may also result in CMI</a:t>
            </a:r>
            <a:r>
              <a:rPr lang="en-US" sz="2800" baseline="30000" dirty="0">
                <a:latin typeface="Calibri" pitchFamily="34" charset="0"/>
                <a:cs typeface="Calibri" pitchFamily="34" charset="0"/>
              </a:rPr>
              <a:t>1</a:t>
            </a:r>
            <a:r>
              <a:rPr lang="en-US" sz="2800" dirty="0">
                <a:latin typeface="Calibri" pitchFamily="34" charset="0"/>
                <a:cs typeface="Calibri" pitchFamily="34" charset="0"/>
              </a:rPr>
              <a:t>.</a:t>
            </a:r>
          </a:p>
          <a:p>
            <a:pPr marL="433106" indent="-433106">
              <a:buFont typeface="Arial" panose="020B0604020202020204" pitchFamily="34" charset="0"/>
              <a:buChar char="•"/>
            </a:pPr>
            <a:r>
              <a:rPr lang="en-US" sz="2800" dirty="0">
                <a:latin typeface="Calibri" pitchFamily="34" charset="0"/>
                <a:cs typeface="Calibri" pitchFamily="34" charset="0"/>
              </a:rPr>
              <a:t>Due to collateral </a:t>
            </a:r>
            <a:r>
              <a:rPr lang="en-US" sz="2800" dirty="0" smtClean="0">
                <a:latin typeface="Calibri" pitchFamily="34" charset="0"/>
                <a:cs typeface="Calibri" pitchFamily="34" charset="0"/>
              </a:rPr>
              <a:t>circulation, patients </a:t>
            </a:r>
            <a:r>
              <a:rPr lang="en-US" sz="2800" dirty="0">
                <a:latin typeface="Calibri" pitchFamily="34" charset="0"/>
                <a:cs typeface="Calibri" pitchFamily="34" charset="0"/>
              </a:rPr>
              <a:t>may not experience symptoms until </a:t>
            </a:r>
            <a:r>
              <a:rPr lang="en-US" sz="2800" dirty="0" smtClean="0">
                <a:latin typeface="Calibri" pitchFamily="34" charset="0"/>
                <a:cs typeface="Calibri" pitchFamily="34" charset="0"/>
              </a:rPr>
              <a:t>2 </a:t>
            </a:r>
            <a:r>
              <a:rPr lang="en-US" sz="2800" dirty="0">
                <a:latin typeface="Calibri" pitchFamily="34" charset="0"/>
                <a:cs typeface="Calibri" pitchFamily="34" charset="0"/>
              </a:rPr>
              <a:t>or </a:t>
            </a:r>
            <a:r>
              <a:rPr lang="en-US" sz="2800" dirty="0" smtClean="0">
                <a:latin typeface="Calibri" pitchFamily="34" charset="0"/>
                <a:cs typeface="Calibri" pitchFamily="34" charset="0"/>
              </a:rPr>
              <a:t>3 </a:t>
            </a:r>
            <a:r>
              <a:rPr lang="en-US" sz="2800" dirty="0">
                <a:latin typeface="Calibri" pitchFamily="34" charset="0"/>
                <a:cs typeface="Calibri" pitchFamily="34" charset="0"/>
              </a:rPr>
              <a:t>major </a:t>
            </a:r>
            <a:r>
              <a:rPr lang="en-US" sz="2800" dirty="0" smtClean="0">
                <a:latin typeface="Calibri" pitchFamily="34" charset="0"/>
                <a:cs typeface="Calibri" pitchFamily="34" charset="0"/>
              </a:rPr>
              <a:t>mesenteric vessels </a:t>
            </a:r>
            <a:r>
              <a:rPr lang="en-US" sz="2800" dirty="0">
                <a:latin typeface="Calibri" pitchFamily="34" charset="0"/>
                <a:cs typeface="Calibri" pitchFamily="34" charset="0"/>
              </a:rPr>
              <a:t>are </a:t>
            </a:r>
            <a:r>
              <a:rPr lang="en-US" sz="2800" dirty="0" smtClean="0">
                <a:latin typeface="Calibri" pitchFamily="34" charset="0"/>
                <a:cs typeface="Calibri" pitchFamily="34" charset="0"/>
              </a:rPr>
              <a:t>involved</a:t>
            </a:r>
            <a:r>
              <a:rPr lang="en-US" sz="2800" baseline="30000" dirty="0" smtClean="0">
                <a:latin typeface="Calibri" pitchFamily="34" charset="0"/>
                <a:cs typeface="Calibri" pitchFamily="34" charset="0"/>
              </a:rPr>
              <a:t>1</a:t>
            </a:r>
            <a:r>
              <a:rPr lang="en-US" sz="2800" dirty="0" smtClean="0">
                <a:latin typeface="Calibri" pitchFamily="34" charset="0"/>
                <a:cs typeface="Calibri" pitchFamily="34" charset="0"/>
              </a:rPr>
              <a:t>.</a:t>
            </a:r>
            <a:endParaRPr lang="en-US" sz="2800" dirty="0">
              <a:latin typeface="Calibri" pitchFamily="34" charset="0"/>
              <a:cs typeface="Calibri" pitchFamily="34" charset="0"/>
            </a:endParaRPr>
          </a:p>
          <a:p>
            <a:pPr marL="433106" indent="-433106">
              <a:buFont typeface="Arial" panose="020B0604020202020204" pitchFamily="34" charset="0"/>
              <a:buChar char="•"/>
            </a:pPr>
            <a:r>
              <a:rPr lang="en-US" sz="2800" dirty="0">
                <a:latin typeface="Calibri" pitchFamily="34" charset="0"/>
                <a:cs typeface="Calibri" pitchFamily="34" charset="0"/>
              </a:rPr>
              <a:t>Typical symptoms include:</a:t>
            </a:r>
          </a:p>
          <a:p>
            <a:pPr marL="1115783" lvl="2" indent="-433106">
              <a:spcBef>
                <a:spcPts val="0"/>
              </a:spcBef>
              <a:spcAft>
                <a:spcPts val="0"/>
              </a:spcAft>
              <a:buFont typeface="Arial" panose="020B0604020202020204" pitchFamily="34" charset="0"/>
              <a:buChar char="•"/>
            </a:pPr>
            <a:r>
              <a:rPr lang="en-US" sz="2800" dirty="0">
                <a:latin typeface="Calibri" pitchFamily="34" charset="0"/>
                <a:cs typeface="Calibri" pitchFamily="34" charset="0"/>
              </a:rPr>
              <a:t>Severe postprandial abdominal </a:t>
            </a:r>
            <a:r>
              <a:rPr lang="en-US" sz="2800" dirty="0" smtClean="0">
                <a:latin typeface="Calibri" pitchFamily="34" charset="0"/>
                <a:cs typeface="Calibri" pitchFamily="34" charset="0"/>
              </a:rPr>
              <a:t>pain, weight loss, nausea, vomiting, and fear of food.</a:t>
            </a:r>
            <a:endParaRPr lang="en-US" sz="2800" dirty="0">
              <a:latin typeface="Calibri" pitchFamily="34" charset="0"/>
              <a:cs typeface="Calibri" pitchFamily="34" charset="0"/>
            </a:endParaRPr>
          </a:p>
          <a:p>
            <a:pPr marL="433106" indent="-433106">
              <a:buFont typeface="Arial" panose="020B0604020202020204" pitchFamily="34" charset="0"/>
              <a:buChar char="•"/>
            </a:pPr>
            <a:r>
              <a:rPr lang="en-US" sz="2800" dirty="0" smtClean="0">
                <a:latin typeface="Calibri" pitchFamily="34" charset="0"/>
                <a:cs typeface="Calibri" pitchFamily="34" charset="0"/>
              </a:rPr>
              <a:t>If </a:t>
            </a:r>
            <a:r>
              <a:rPr lang="en-US" sz="2800" dirty="0">
                <a:latin typeface="Calibri" pitchFamily="34" charset="0"/>
                <a:cs typeface="Calibri" pitchFamily="34" charset="0"/>
              </a:rPr>
              <a:t>left untreated, CMI can result in life-threatening acute ischemia and bowel infarction.</a:t>
            </a:r>
          </a:p>
          <a:p>
            <a:pPr marL="433106" indent="-433106">
              <a:buFont typeface="Arial" panose="020B0604020202020204" pitchFamily="34" charset="0"/>
              <a:buChar char="•"/>
            </a:pPr>
            <a:r>
              <a:rPr lang="en-US" sz="2800" dirty="0" smtClean="0">
                <a:latin typeface="Calibri" pitchFamily="34" charset="0"/>
                <a:cs typeface="Calibri" pitchFamily="34" charset="0"/>
              </a:rPr>
              <a:t>Functional </a:t>
            </a:r>
            <a:r>
              <a:rPr lang="en-US" sz="2800" dirty="0">
                <a:latin typeface="Calibri" pitchFamily="34" charset="0"/>
                <a:cs typeface="Calibri" pitchFamily="34" charset="0"/>
              </a:rPr>
              <a:t>assessment of mesenteric flow has been traditionally accomplished with invasive interventional angiography and duplex </a:t>
            </a:r>
            <a:r>
              <a:rPr lang="en-US" sz="2800" dirty="0" smtClean="0">
                <a:latin typeface="Calibri" pitchFamily="34" charset="0"/>
                <a:cs typeface="Calibri" pitchFamily="34" charset="0"/>
              </a:rPr>
              <a:t>sonography.</a:t>
            </a:r>
            <a:endParaRPr lang="en-US" sz="2800" dirty="0">
              <a:latin typeface="Calibri" pitchFamily="34" charset="0"/>
              <a:cs typeface="Calibri" pitchFamily="34" charset="0"/>
            </a:endParaRPr>
          </a:p>
          <a:p>
            <a:pPr marL="433106" indent="-433106">
              <a:buFont typeface="Arial" panose="020B0604020202020204" pitchFamily="34" charset="0"/>
              <a:buChar char="•"/>
            </a:pPr>
            <a:r>
              <a:rPr lang="en-US" sz="2800" dirty="0">
                <a:latin typeface="Calibri" pitchFamily="34" charset="0"/>
                <a:cs typeface="Calibri" pitchFamily="34" charset="0"/>
              </a:rPr>
              <a:t>4D flow MRI has previously been proposed to anatomically and functionally evaluate mesenteric </a:t>
            </a:r>
            <a:r>
              <a:rPr lang="en-US" sz="2800" dirty="0" smtClean="0">
                <a:latin typeface="Calibri" pitchFamily="34" charset="0"/>
                <a:cs typeface="Calibri" pitchFamily="34" charset="0"/>
              </a:rPr>
              <a:t>vasculature</a:t>
            </a:r>
            <a:r>
              <a:rPr lang="en-US" sz="2800" baseline="30000" dirty="0">
                <a:latin typeface="Calibri" pitchFamily="34" charset="0"/>
                <a:cs typeface="Calibri" pitchFamily="34" charset="0"/>
              </a:rPr>
              <a:t>2</a:t>
            </a:r>
            <a:r>
              <a:rPr lang="en-US" sz="2800" dirty="0" smtClean="0">
                <a:latin typeface="Calibri" pitchFamily="34" charset="0"/>
                <a:cs typeface="Calibri" pitchFamily="34" charset="0"/>
              </a:rPr>
              <a:t>.</a:t>
            </a:r>
            <a:endParaRPr lang="en-US" sz="2800" dirty="0">
              <a:latin typeface="Calibri" pitchFamily="34" charset="0"/>
              <a:cs typeface="Calibri" pitchFamily="34" charset="0"/>
            </a:endParaRPr>
          </a:p>
        </p:txBody>
      </p:sp>
      <p:sp>
        <p:nvSpPr>
          <p:cNvPr id="21" name="Rectangle 89"/>
          <p:cNvSpPr>
            <a:spLocks noChangeArrowheads="1"/>
          </p:cNvSpPr>
          <p:nvPr/>
        </p:nvSpPr>
        <p:spPr bwMode="auto">
          <a:xfrm>
            <a:off x="311487" y="4528114"/>
            <a:ext cx="16147713" cy="925543"/>
          </a:xfrm>
          <a:prstGeom prst="rect">
            <a:avLst/>
          </a:prstGeom>
          <a:noFill/>
          <a:ln w="3175">
            <a:noFill/>
            <a:prstDash val="dashDot"/>
            <a:miter lim="800000"/>
            <a:headEnd/>
            <a:tailEnd/>
          </a:ln>
        </p:spPr>
        <p:txBody>
          <a:bodyPr wrap="square" lIns="0" tIns="31576" rIns="189454" bIns="31576">
            <a:spAutoFit/>
          </a:bodyPr>
          <a:lstStyle/>
          <a:p>
            <a:r>
              <a:rPr lang="en-US" sz="2800" b="1" dirty="0">
                <a:latin typeface="Calibri" pitchFamily="34" charset="0"/>
              </a:rPr>
              <a:t>This study investigates the use of 4D flow MRI to non-invasively assess the hemodynamics of mesenteric circulation in both healthy patients and patients with chronic mesenteric ischemia.</a:t>
            </a:r>
          </a:p>
        </p:txBody>
      </p:sp>
      <p:sp>
        <p:nvSpPr>
          <p:cNvPr id="22" name="Rectangle 89"/>
          <p:cNvSpPr>
            <a:spLocks noChangeArrowheads="1"/>
          </p:cNvSpPr>
          <p:nvPr/>
        </p:nvSpPr>
        <p:spPr bwMode="auto">
          <a:xfrm>
            <a:off x="265552" y="13265080"/>
            <a:ext cx="16804140" cy="5234415"/>
          </a:xfrm>
          <a:prstGeom prst="rect">
            <a:avLst/>
          </a:prstGeom>
          <a:noFill/>
          <a:ln w="3175">
            <a:noFill/>
            <a:prstDash val="dashDot"/>
            <a:miter lim="800000"/>
            <a:headEnd/>
            <a:tailEnd/>
          </a:ln>
        </p:spPr>
        <p:txBody>
          <a:bodyPr wrap="square" lIns="0" tIns="31576" rIns="189454" bIns="31576">
            <a:spAutoFit/>
          </a:bodyPr>
          <a:lstStyle/>
          <a:p>
            <a:pPr marL="433106" indent="-433106">
              <a:buFont typeface="Arial" panose="020B0604020202020204" pitchFamily="34" charset="0"/>
              <a:buChar char="•"/>
            </a:pPr>
            <a:r>
              <a:rPr lang="en-US" sz="2800" dirty="0" smtClean="0">
                <a:latin typeface="Calibri" pitchFamily="34" charset="0"/>
                <a:cs typeface="Calibri" pitchFamily="34" charset="0"/>
              </a:rPr>
              <a:t>21 </a:t>
            </a:r>
            <a:r>
              <a:rPr lang="en-US" sz="2800" dirty="0">
                <a:latin typeface="Calibri" pitchFamily="34" charset="0"/>
                <a:cs typeface="Calibri" pitchFamily="34" charset="0"/>
              </a:rPr>
              <a:t>patients </a:t>
            </a:r>
            <a:r>
              <a:rPr lang="en-US" sz="2800" dirty="0" smtClean="0">
                <a:latin typeface="Calibri" pitchFamily="34" charset="0"/>
                <a:cs typeface="Calibri" pitchFamily="34" charset="0"/>
              </a:rPr>
              <a:t>with suspicion </a:t>
            </a:r>
            <a:r>
              <a:rPr lang="en-US" sz="2800" dirty="0">
                <a:latin typeface="Calibri" pitchFamily="34" charset="0"/>
                <a:cs typeface="Calibri" pitchFamily="34" charset="0"/>
              </a:rPr>
              <a:t>of CMI </a:t>
            </a:r>
            <a:r>
              <a:rPr lang="en-US" sz="2800" dirty="0" smtClean="0">
                <a:latin typeface="Calibri" pitchFamily="34" charset="0"/>
                <a:cs typeface="Calibri" pitchFamily="34" charset="0"/>
              </a:rPr>
              <a:t>(referred </a:t>
            </a:r>
            <a:r>
              <a:rPr lang="en-US" sz="2800" dirty="0">
                <a:latin typeface="Calibri" pitchFamily="34" charset="0"/>
                <a:cs typeface="Calibri" pitchFamily="34" charset="0"/>
              </a:rPr>
              <a:t>from vascular </a:t>
            </a:r>
            <a:r>
              <a:rPr lang="en-US" sz="2800" dirty="0" smtClean="0">
                <a:latin typeface="Calibri" pitchFamily="34" charset="0"/>
                <a:cs typeface="Calibri" pitchFamily="34" charset="0"/>
              </a:rPr>
              <a:t>surgery) </a:t>
            </a:r>
            <a:r>
              <a:rPr lang="en-US" sz="2800" dirty="0">
                <a:latin typeface="Calibri" pitchFamily="34" charset="0"/>
                <a:cs typeface="Calibri" pitchFamily="34" charset="0"/>
              </a:rPr>
              <a:t>were imaged on 1.5T and 3.0T scanners </a:t>
            </a:r>
            <a:r>
              <a:rPr lang="en-US" sz="2800" dirty="0" smtClean="0">
                <a:latin typeface="Calibri" pitchFamily="34" charset="0"/>
                <a:cs typeface="Calibri" pitchFamily="34" charset="0"/>
              </a:rPr>
              <a:t>(Signa Excite, </a:t>
            </a:r>
            <a:r>
              <a:rPr lang="en-US" sz="2800" dirty="0">
                <a:latin typeface="Calibri" pitchFamily="34" charset="0"/>
                <a:cs typeface="Calibri" pitchFamily="34" charset="0"/>
              </a:rPr>
              <a:t>GE Healthcare, Waukesha, WI</a:t>
            </a:r>
            <a:r>
              <a:rPr lang="en-US" sz="2800" dirty="0" smtClean="0">
                <a:latin typeface="Calibri" pitchFamily="34" charset="0"/>
                <a:cs typeface="Calibri" pitchFamily="34" charset="0"/>
              </a:rPr>
              <a:t>).  </a:t>
            </a:r>
            <a:r>
              <a:rPr lang="en-US" sz="2800" dirty="0">
                <a:latin typeface="Calibri" pitchFamily="34" charset="0"/>
                <a:cs typeface="Calibri" pitchFamily="34" charset="0"/>
              </a:rPr>
              <a:t>Average age: </a:t>
            </a:r>
            <a:r>
              <a:rPr lang="en-US" sz="2800" dirty="0" smtClean="0">
                <a:latin typeface="Calibri" pitchFamily="34" charset="0"/>
                <a:cs typeface="Calibri" pitchFamily="34" charset="0"/>
              </a:rPr>
              <a:t>48.3 </a:t>
            </a:r>
            <a:r>
              <a:rPr lang="en-US" sz="2800" dirty="0">
                <a:latin typeface="Calibri" pitchFamily="34" charset="0"/>
                <a:cs typeface="Calibri" pitchFamily="34" charset="0"/>
              </a:rPr>
              <a:t>years [21 – 86 years</a:t>
            </a:r>
            <a:r>
              <a:rPr lang="en-US" sz="2800" dirty="0" smtClean="0">
                <a:latin typeface="Calibri" pitchFamily="34" charset="0"/>
                <a:cs typeface="Calibri" pitchFamily="34" charset="0"/>
              </a:rPr>
              <a:t>].</a:t>
            </a:r>
          </a:p>
          <a:p>
            <a:pPr marL="433106" indent="-433106">
              <a:buFont typeface="Arial" panose="020B0604020202020204" pitchFamily="34" charset="0"/>
              <a:buChar char="•"/>
            </a:pPr>
            <a:r>
              <a:rPr lang="en-US" sz="2800" dirty="0" smtClean="0">
                <a:latin typeface="Calibri" pitchFamily="34" charset="0"/>
                <a:cs typeface="Calibri" pitchFamily="34" charset="0"/>
              </a:rPr>
              <a:t>20 </a:t>
            </a:r>
            <a:r>
              <a:rPr lang="en-US" sz="2800" dirty="0">
                <a:latin typeface="Calibri" pitchFamily="34" charset="0"/>
                <a:cs typeface="Calibri" pitchFamily="34" charset="0"/>
              </a:rPr>
              <a:t>healthy </a:t>
            </a:r>
            <a:r>
              <a:rPr lang="en-US" sz="2800" dirty="0" smtClean="0">
                <a:latin typeface="Calibri" pitchFamily="34" charset="0"/>
                <a:cs typeface="Calibri" pitchFamily="34" charset="0"/>
              </a:rPr>
              <a:t>volunteers were </a:t>
            </a:r>
            <a:r>
              <a:rPr lang="en-US" sz="2800" dirty="0">
                <a:latin typeface="Calibri" pitchFamily="34" charset="0"/>
                <a:cs typeface="Calibri" pitchFamily="34" charset="0"/>
              </a:rPr>
              <a:t>also imaged</a:t>
            </a:r>
            <a:r>
              <a:rPr lang="en-US" sz="2800" dirty="0" smtClean="0">
                <a:latin typeface="Calibri" pitchFamily="34" charset="0"/>
                <a:cs typeface="Calibri" pitchFamily="34" charset="0"/>
              </a:rPr>
              <a:t>.  </a:t>
            </a:r>
            <a:r>
              <a:rPr lang="en-US" sz="2800" dirty="0">
                <a:latin typeface="Calibri" pitchFamily="34" charset="0"/>
                <a:cs typeface="Calibri" pitchFamily="34" charset="0"/>
              </a:rPr>
              <a:t>Average age: 44.4 years [19 – 73 years</a:t>
            </a:r>
            <a:r>
              <a:rPr lang="en-US" sz="2800" dirty="0" smtClean="0">
                <a:latin typeface="Calibri" pitchFamily="34" charset="0"/>
                <a:cs typeface="Calibri" pitchFamily="34" charset="0"/>
              </a:rPr>
              <a:t>].</a:t>
            </a:r>
          </a:p>
          <a:p>
            <a:pPr marL="433106" indent="-433106">
              <a:buFont typeface="Arial" panose="020B0604020202020204" pitchFamily="34" charset="0"/>
              <a:buChar char="•"/>
            </a:pPr>
            <a:r>
              <a:rPr lang="en-US" sz="2800" dirty="0" smtClean="0">
                <a:latin typeface="Calibri" pitchFamily="34" charset="0"/>
                <a:cs typeface="Calibri" pitchFamily="34" charset="0"/>
              </a:rPr>
              <a:t>Hemodynamic </a:t>
            </a:r>
            <a:r>
              <a:rPr lang="en-US" sz="2800" dirty="0">
                <a:latin typeface="Calibri" pitchFamily="34" charset="0"/>
                <a:cs typeface="Calibri" pitchFamily="34" charset="0"/>
              </a:rPr>
              <a:t>parameters were measured before and after a meal challenge. All patients received </a:t>
            </a:r>
            <a:r>
              <a:rPr lang="en-US" sz="2800" dirty="0" smtClean="0">
                <a:latin typeface="Calibri" pitchFamily="34" charset="0"/>
                <a:cs typeface="Calibri" pitchFamily="34" charset="0"/>
              </a:rPr>
              <a:t>2 scans. The </a:t>
            </a:r>
            <a:r>
              <a:rPr lang="en-US" sz="2800" dirty="0">
                <a:latin typeface="Calibri" pitchFamily="34" charset="0"/>
                <a:cs typeface="Calibri" pitchFamily="34" charset="0"/>
              </a:rPr>
              <a:t>first scan was performed after 5 hours of </a:t>
            </a:r>
            <a:r>
              <a:rPr lang="en-US" sz="2800" dirty="0" smtClean="0">
                <a:latin typeface="Calibri" pitchFamily="34" charset="0"/>
                <a:cs typeface="Calibri" pitchFamily="34" charset="0"/>
              </a:rPr>
              <a:t>fasting. The </a:t>
            </a:r>
            <a:r>
              <a:rPr lang="en-US" sz="2800" dirty="0">
                <a:latin typeface="Calibri" pitchFamily="34" charset="0"/>
                <a:cs typeface="Calibri" pitchFamily="34" charset="0"/>
              </a:rPr>
              <a:t>second scan was performed 20 minutes after ingestion of 574 mL of EnSure </a:t>
            </a:r>
            <a:r>
              <a:rPr lang="en-US" sz="2800" dirty="0" smtClean="0">
                <a:latin typeface="Calibri" pitchFamily="34" charset="0"/>
                <a:cs typeface="Calibri" pitchFamily="34" charset="0"/>
              </a:rPr>
              <a:t>Plus (Abbott Laboratories, Columbus, OH).</a:t>
            </a:r>
          </a:p>
          <a:p>
            <a:pPr marL="433106" indent="-433106">
              <a:buFont typeface="Arial" panose="020B0604020202020204" pitchFamily="34" charset="0"/>
              <a:buChar char="•"/>
            </a:pPr>
            <a:r>
              <a:rPr lang="en-US" sz="2800" dirty="0">
                <a:latin typeface="Calibri" pitchFamily="34" charset="0"/>
                <a:cs typeface="Calibri" pitchFamily="34" charset="0"/>
              </a:rPr>
              <a:t>4D PC MR data were acquired using 5-point PC-VIPR </a:t>
            </a:r>
            <a:r>
              <a:rPr lang="en-US" sz="2800" dirty="0" smtClean="0">
                <a:latin typeface="Calibri" pitchFamily="34" charset="0"/>
                <a:cs typeface="Calibri" pitchFamily="34" charset="0"/>
              </a:rPr>
              <a:t>acquisition</a:t>
            </a:r>
            <a:r>
              <a:rPr lang="en-US" sz="2800" baseline="30000" dirty="0" smtClean="0">
                <a:latin typeface="Calibri" pitchFamily="34" charset="0"/>
                <a:cs typeface="Calibri" pitchFamily="34" charset="0"/>
              </a:rPr>
              <a:t>3,4</a:t>
            </a:r>
            <a:r>
              <a:rPr lang="en-US" sz="2800" dirty="0" smtClean="0">
                <a:latin typeface="Calibri" pitchFamily="34" charset="0"/>
                <a:cs typeface="Calibri" pitchFamily="34" charset="0"/>
              </a:rPr>
              <a:t> </a:t>
            </a:r>
            <a:r>
              <a:rPr lang="en-US" sz="2800" dirty="0">
                <a:latin typeface="Calibri" pitchFamily="34" charset="0"/>
                <a:cs typeface="Calibri" pitchFamily="34" charset="0"/>
              </a:rPr>
              <a:t>with cardiac and respiratory </a:t>
            </a:r>
            <a:r>
              <a:rPr lang="en-US" sz="2800" dirty="0" smtClean="0">
                <a:latin typeface="Calibri" pitchFamily="34" charset="0"/>
                <a:cs typeface="Calibri" pitchFamily="34" charset="0"/>
              </a:rPr>
              <a:t>gating.</a:t>
            </a:r>
            <a:endParaRPr lang="en-US" sz="2800" dirty="0">
              <a:latin typeface="Calibri" pitchFamily="34" charset="0"/>
              <a:cs typeface="Calibri" pitchFamily="34" charset="0"/>
            </a:endParaRPr>
          </a:p>
          <a:p>
            <a:pPr marL="433106" indent="-433106">
              <a:buFont typeface="Arial" panose="020B0604020202020204" pitchFamily="34" charset="0"/>
              <a:buChar char="•"/>
            </a:pPr>
            <a:r>
              <a:rPr lang="en-US" sz="2800" dirty="0">
                <a:latin typeface="Calibri" pitchFamily="34" charset="0"/>
                <a:cs typeface="Calibri" pitchFamily="34" charset="0"/>
              </a:rPr>
              <a:t>Complete volumetric coverage of the abdomen was </a:t>
            </a:r>
            <a:r>
              <a:rPr lang="en-US" sz="2800" dirty="0" smtClean="0">
                <a:latin typeface="Calibri" pitchFamily="34" charset="0"/>
                <a:cs typeface="Calibri" pitchFamily="34" charset="0"/>
              </a:rPr>
              <a:t>acquired: 32</a:t>
            </a:r>
            <a:r>
              <a:rPr lang="en-US" dirty="0" smtClean="0">
                <a:latin typeface="Calibri" pitchFamily="34" charset="0"/>
                <a:cs typeface="Calibri" pitchFamily="34" charset="0"/>
              </a:rPr>
              <a:t>x</a:t>
            </a:r>
            <a:r>
              <a:rPr lang="en-US" sz="2800" dirty="0" smtClean="0">
                <a:latin typeface="Calibri" pitchFamily="34" charset="0"/>
                <a:cs typeface="Calibri" pitchFamily="34" charset="0"/>
              </a:rPr>
              <a:t>32</a:t>
            </a:r>
            <a:r>
              <a:rPr lang="en-US" dirty="0" smtClean="0">
                <a:latin typeface="Calibri" pitchFamily="34" charset="0"/>
                <a:cs typeface="Calibri" pitchFamily="34" charset="0"/>
              </a:rPr>
              <a:t>x</a:t>
            </a:r>
            <a:r>
              <a:rPr lang="en-US" sz="2800" dirty="0" smtClean="0">
                <a:latin typeface="Calibri" pitchFamily="34" charset="0"/>
                <a:cs typeface="Calibri" pitchFamily="34" charset="0"/>
              </a:rPr>
              <a:t>24 cm spherical, 1.25 mm </a:t>
            </a:r>
            <a:r>
              <a:rPr lang="en-US" sz="2800" dirty="0">
                <a:latin typeface="Calibri" pitchFamily="34" charset="0"/>
                <a:cs typeface="Calibri" pitchFamily="34" charset="0"/>
              </a:rPr>
              <a:t>isotropic </a:t>
            </a:r>
            <a:r>
              <a:rPr lang="en-US" sz="2800" dirty="0" smtClean="0">
                <a:latin typeface="Calibri" pitchFamily="34" charset="0"/>
                <a:cs typeface="Calibri" pitchFamily="34" charset="0"/>
              </a:rPr>
              <a:t>res.</a:t>
            </a:r>
          </a:p>
          <a:p>
            <a:pPr marL="433106" indent="-433106">
              <a:spcBef>
                <a:spcPts val="0"/>
              </a:spcBef>
              <a:spcAft>
                <a:spcPts val="0"/>
              </a:spcAft>
              <a:buFont typeface="Arial" panose="020B0604020202020204" pitchFamily="34" charset="0"/>
              <a:buChar char="•"/>
            </a:pPr>
            <a:r>
              <a:rPr lang="en-US" sz="2800" dirty="0" smtClean="0">
                <a:latin typeface="Calibri" pitchFamily="34" charset="0"/>
                <a:cs typeface="Calibri" pitchFamily="34" charset="0"/>
              </a:rPr>
              <a:t>3D </a:t>
            </a:r>
            <a:r>
              <a:rPr lang="en-US" sz="2800" dirty="0">
                <a:latin typeface="Calibri" pitchFamily="34" charset="0"/>
                <a:cs typeface="Calibri" pitchFamily="34" charset="0"/>
              </a:rPr>
              <a:t>vessel segmentation was </a:t>
            </a:r>
            <a:r>
              <a:rPr lang="en-US" sz="2800" dirty="0" smtClean="0">
                <a:latin typeface="Calibri" pitchFamily="34" charset="0"/>
                <a:cs typeface="Calibri" pitchFamily="34" charset="0"/>
              </a:rPr>
              <a:t>semi-automatically performed </a:t>
            </a:r>
            <a:r>
              <a:rPr lang="en-US" sz="2800" dirty="0">
                <a:latin typeface="Calibri" pitchFamily="34" charset="0"/>
                <a:cs typeface="Calibri" pitchFamily="34" charset="0"/>
              </a:rPr>
              <a:t>using Mimics (Materialize, Leuven, Belgium).</a:t>
            </a:r>
          </a:p>
          <a:p>
            <a:pPr marL="433106" indent="-433106">
              <a:buFont typeface="Arial" panose="020B0604020202020204" pitchFamily="34" charset="0"/>
              <a:buChar char="•"/>
            </a:pPr>
            <a:r>
              <a:rPr lang="en-US" sz="2800" dirty="0">
                <a:latin typeface="Calibri" pitchFamily="34" charset="0"/>
                <a:cs typeface="Calibri" pitchFamily="34" charset="0"/>
              </a:rPr>
              <a:t>Flow visualization and flow analysis plane placement was accomplished in EnSight (ANSYS, Canonsburg, PA) as seen in Figure 1</a:t>
            </a:r>
            <a:r>
              <a:rPr lang="en-US" sz="2800" dirty="0" smtClean="0">
                <a:latin typeface="Calibri" pitchFamily="34" charset="0"/>
                <a:cs typeface="Calibri" pitchFamily="34" charset="0"/>
              </a:rPr>
              <a:t>.</a:t>
            </a:r>
            <a:endParaRPr lang="en-US" sz="2800" dirty="0">
              <a:solidFill>
                <a:srgbClr val="FF0000"/>
              </a:solidFill>
              <a:latin typeface="Calibri" pitchFamily="34" charset="0"/>
              <a:cs typeface="Calibri" pitchFamily="34" charset="0"/>
            </a:endParaRPr>
          </a:p>
        </p:txBody>
      </p:sp>
      <p:sp>
        <p:nvSpPr>
          <p:cNvPr id="35" name="TextBox 34"/>
          <p:cNvSpPr txBox="1"/>
          <p:nvPr/>
        </p:nvSpPr>
        <p:spPr>
          <a:xfrm>
            <a:off x="17129285" y="22164627"/>
            <a:ext cx="14968473" cy="923114"/>
          </a:xfrm>
          <a:prstGeom prst="rect">
            <a:avLst/>
          </a:prstGeom>
          <a:noFill/>
        </p:spPr>
        <p:txBody>
          <a:bodyPr wrap="square" lIns="91226" tIns="45613" rIns="91226" bIns="45613" rtlCol="0">
            <a:spAutoFit/>
          </a:bodyPr>
          <a:lstStyle/>
          <a:p>
            <a:r>
              <a:rPr lang="en-US" sz="2600" b="1" dirty="0">
                <a:latin typeface="Calibri" pitchFamily="34" charset="0"/>
                <a:cs typeface="Calibri" pitchFamily="34" charset="0"/>
              </a:rPr>
              <a:t>Figure </a:t>
            </a:r>
            <a:r>
              <a:rPr lang="en-US" sz="2600" b="1" dirty="0" smtClean="0">
                <a:latin typeface="Calibri" pitchFamily="34" charset="0"/>
                <a:cs typeface="Calibri" pitchFamily="34" charset="0"/>
              </a:rPr>
              <a:t>3: Patient diagnosed with MALS. Images are shown before a) and after b) median arcuate ligament release surgery. Image b) shows greatly improved flow after surgery (CA flow increase of 156%).</a:t>
            </a:r>
            <a:endParaRPr lang="en-US" sz="2600" b="1" dirty="0">
              <a:solidFill>
                <a:srgbClr val="FFC000"/>
              </a:solidFill>
              <a:latin typeface="Calibri" pitchFamily="34" charset="0"/>
              <a:cs typeface="Calibri" pitchFamily="34" charset="0"/>
            </a:endParaRPr>
          </a:p>
        </p:txBody>
      </p:sp>
      <p:sp>
        <p:nvSpPr>
          <p:cNvPr id="36" name="TextBox 35"/>
          <p:cNvSpPr txBox="1"/>
          <p:nvPr/>
        </p:nvSpPr>
        <p:spPr>
          <a:xfrm>
            <a:off x="17141738" y="15495231"/>
            <a:ext cx="15272039" cy="1292445"/>
          </a:xfrm>
          <a:prstGeom prst="rect">
            <a:avLst/>
          </a:prstGeom>
          <a:noFill/>
        </p:spPr>
        <p:txBody>
          <a:bodyPr wrap="square" lIns="91226" tIns="45613" rIns="91226" bIns="45613" rtlCol="0">
            <a:spAutoFit/>
          </a:bodyPr>
          <a:lstStyle/>
          <a:p>
            <a:r>
              <a:rPr lang="en-US" sz="2600" b="1" dirty="0" smtClean="0">
                <a:latin typeface="Calibri" pitchFamily="34" charset="0"/>
                <a:cs typeface="Calibri" pitchFamily="34" charset="0"/>
              </a:rPr>
              <a:t>Table 1: Average percent change of blood flow in response to a meal challenge is shown for all three cohorts for each vessel. The negative diagnosis group and ischemia group were compared to the control data set using a t-test. Yellow indicates statistical significance (p &lt; 0.05).</a:t>
            </a:r>
            <a:endParaRPr lang="en-US" sz="2600" b="1" dirty="0">
              <a:solidFill>
                <a:srgbClr val="FFC000"/>
              </a:solidFill>
              <a:latin typeface="Calibri" pitchFamily="34" charset="0"/>
              <a:cs typeface="Calibri" pitchFamily="34"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0847" y="18401797"/>
            <a:ext cx="9605140" cy="9235938"/>
          </a:xfrm>
          <a:prstGeom prst="rect">
            <a:avLst/>
          </a:prstGeom>
        </p:spPr>
      </p:pic>
      <p:sp>
        <p:nvSpPr>
          <p:cNvPr id="37" name="TextBox 36"/>
          <p:cNvSpPr txBox="1"/>
          <p:nvPr/>
        </p:nvSpPr>
        <p:spPr>
          <a:xfrm>
            <a:off x="213802" y="27790949"/>
            <a:ext cx="9686516" cy="1292445"/>
          </a:xfrm>
          <a:prstGeom prst="rect">
            <a:avLst/>
          </a:prstGeom>
          <a:noFill/>
        </p:spPr>
        <p:txBody>
          <a:bodyPr wrap="square" lIns="91226" tIns="45613" rIns="91226" bIns="45613" rtlCol="0">
            <a:spAutoFit/>
          </a:bodyPr>
          <a:lstStyle/>
          <a:p>
            <a:r>
              <a:rPr lang="en-US" sz="2600" b="1" dirty="0">
                <a:latin typeface="Calibri" pitchFamily="34" charset="0"/>
                <a:cs typeface="Calibri" pitchFamily="34" charset="0"/>
              </a:rPr>
              <a:t>Figure 1</a:t>
            </a:r>
            <a:r>
              <a:rPr lang="en-US" sz="2600" b="1" dirty="0" smtClean="0">
                <a:latin typeface="Calibri" pitchFamily="34" charset="0"/>
                <a:cs typeface="Calibri" pitchFamily="34" charset="0"/>
              </a:rPr>
              <a:t>: 4D arterial flow MRI streamline images for a control subject (figures a and b) and an ischemia subject (figures c and d) both before (figures a and c) and after a meal challenge (figures b and d).</a:t>
            </a:r>
            <a:endParaRPr lang="en-US" sz="2600" b="1" dirty="0">
              <a:solidFill>
                <a:srgbClr val="FFC000"/>
              </a:solidFill>
              <a:latin typeface="Calibri" pitchFamily="34" charset="0"/>
              <a:cs typeface="Calibri" pitchFamily="34" charset="0"/>
            </a:endParaRPr>
          </a:p>
        </p:txBody>
      </p:sp>
      <p:sp>
        <p:nvSpPr>
          <p:cNvPr id="6" name="Rectangle 5"/>
          <p:cNvSpPr/>
          <p:nvPr/>
        </p:nvSpPr>
        <p:spPr>
          <a:xfrm>
            <a:off x="10065987" y="18305793"/>
            <a:ext cx="6834674" cy="5736955"/>
          </a:xfrm>
          <a:prstGeom prst="rect">
            <a:avLst/>
          </a:prstGeom>
        </p:spPr>
        <p:txBody>
          <a:bodyPr wrap="square">
            <a:spAutoFit/>
          </a:bodyPr>
          <a:lstStyle/>
          <a:p>
            <a:pPr marL="433106" indent="-433106">
              <a:buFont typeface="Arial" panose="020B0604020202020204" pitchFamily="34" charset="0"/>
              <a:buChar char="•"/>
            </a:pPr>
            <a:r>
              <a:rPr lang="en-US" sz="2800" dirty="0">
                <a:latin typeface="Calibri" pitchFamily="34" charset="0"/>
                <a:cs typeface="Calibri" pitchFamily="34" charset="0"/>
              </a:rPr>
              <a:t>Flow analysis was conducted in 6 arterial and 3 portal vessel segments.</a:t>
            </a:r>
          </a:p>
          <a:p>
            <a:pPr marL="1115783" lvl="2" indent="-433106">
              <a:spcBef>
                <a:spcPts val="0"/>
              </a:spcBef>
              <a:spcAft>
                <a:spcPts val="0"/>
              </a:spcAft>
              <a:buFont typeface="Arial" panose="020B0604020202020204" pitchFamily="34" charset="0"/>
              <a:buChar char="•"/>
            </a:pPr>
            <a:r>
              <a:rPr lang="en-US" sz="2800" u="sng" dirty="0">
                <a:latin typeface="Calibri" pitchFamily="34" charset="0"/>
                <a:cs typeface="Calibri" pitchFamily="34" charset="0"/>
              </a:rPr>
              <a:t>Arterial </a:t>
            </a:r>
            <a:r>
              <a:rPr lang="en-US" sz="2800" u="sng" dirty="0" smtClean="0">
                <a:latin typeface="Calibri" pitchFamily="34" charset="0"/>
                <a:cs typeface="Calibri" pitchFamily="34" charset="0"/>
              </a:rPr>
              <a:t>vessels</a:t>
            </a:r>
            <a:r>
              <a:rPr lang="en-US" sz="2800" dirty="0" smtClean="0">
                <a:latin typeface="Calibri" pitchFamily="34" charset="0"/>
                <a:cs typeface="Calibri" pitchFamily="34" charset="0"/>
              </a:rPr>
              <a:t>: </a:t>
            </a:r>
          </a:p>
          <a:p>
            <a:pPr marL="1457853" lvl="3" indent="-433106">
              <a:spcBef>
                <a:spcPts val="0"/>
              </a:spcBef>
              <a:spcAft>
                <a:spcPts val="0"/>
              </a:spcAft>
              <a:buFont typeface="Arial" panose="020B0604020202020204" pitchFamily="34" charset="0"/>
              <a:buChar char="•"/>
            </a:pPr>
            <a:r>
              <a:rPr lang="en-US" sz="2800" dirty="0">
                <a:latin typeface="Calibri" pitchFamily="34" charset="0"/>
                <a:cs typeface="Calibri" pitchFamily="34" charset="0"/>
              </a:rPr>
              <a:t>S</a:t>
            </a:r>
            <a:r>
              <a:rPr lang="en-US" sz="2800" dirty="0" smtClean="0">
                <a:latin typeface="Calibri" pitchFamily="34" charset="0"/>
                <a:cs typeface="Calibri" pitchFamily="34" charset="0"/>
              </a:rPr>
              <a:t>upraceliac </a:t>
            </a:r>
            <a:r>
              <a:rPr lang="en-US" sz="2800" dirty="0">
                <a:latin typeface="Calibri" pitchFamily="34" charset="0"/>
                <a:cs typeface="Calibri" pitchFamily="34" charset="0"/>
              </a:rPr>
              <a:t>aorta (</a:t>
            </a:r>
            <a:r>
              <a:rPr lang="en-US" sz="2800" dirty="0" smtClean="0">
                <a:latin typeface="Calibri" pitchFamily="34" charset="0"/>
                <a:cs typeface="Calibri" pitchFamily="34" charset="0"/>
              </a:rPr>
              <a:t>SCAo) </a:t>
            </a:r>
          </a:p>
          <a:p>
            <a:pPr marL="1457853" lvl="3" indent="-433106">
              <a:spcBef>
                <a:spcPts val="0"/>
              </a:spcBef>
              <a:spcAft>
                <a:spcPts val="0"/>
              </a:spcAft>
              <a:buFont typeface="Arial" panose="020B0604020202020204" pitchFamily="34" charset="0"/>
              <a:buChar char="•"/>
            </a:pPr>
            <a:r>
              <a:rPr lang="en-US" sz="2800" dirty="0">
                <a:latin typeface="Calibri" pitchFamily="34" charset="0"/>
                <a:cs typeface="Calibri" pitchFamily="34" charset="0"/>
              </a:rPr>
              <a:t>I</a:t>
            </a:r>
            <a:r>
              <a:rPr lang="en-US" sz="2800" dirty="0" smtClean="0">
                <a:latin typeface="Calibri" pitchFamily="34" charset="0"/>
                <a:cs typeface="Calibri" pitchFamily="34" charset="0"/>
              </a:rPr>
              <a:t>nfrarenal </a:t>
            </a:r>
            <a:r>
              <a:rPr lang="en-US" sz="2800" dirty="0">
                <a:latin typeface="Calibri" pitchFamily="34" charset="0"/>
                <a:cs typeface="Calibri" pitchFamily="34" charset="0"/>
              </a:rPr>
              <a:t>aorta (</a:t>
            </a:r>
            <a:r>
              <a:rPr lang="en-US" sz="2800" dirty="0" smtClean="0">
                <a:latin typeface="Calibri" pitchFamily="34" charset="0"/>
                <a:cs typeface="Calibri" pitchFamily="34" charset="0"/>
              </a:rPr>
              <a:t>IRAo) </a:t>
            </a:r>
          </a:p>
          <a:p>
            <a:pPr marL="1457853" lvl="3" indent="-433106">
              <a:spcBef>
                <a:spcPts val="0"/>
              </a:spcBef>
              <a:spcAft>
                <a:spcPts val="0"/>
              </a:spcAft>
              <a:buFont typeface="Arial" panose="020B0604020202020204" pitchFamily="34" charset="0"/>
              <a:buChar char="•"/>
            </a:pPr>
            <a:r>
              <a:rPr lang="en-US" sz="2800" dirty="0">
                <a:latin typeface="Calibri" pitchFamily="34" charset="0"/>
                <a:cs typeface="Calibri" pitchFamily="34" charset="0"/>
              </a:rPr>
              <a:t>S</a:t>
            </a:r>
            <a:r>
              <a:rPr lang="en-US" sz="2800" dirty="0" smtClean="0">
                <a:latin typeface="Calibri" pitchFamily="34" charset="0"/>
                <a:cs typeface="Calibri" pitchFamily="34" charset="0"/>
              </a:rPr>
              <a:t>uperior </a:t>
            </a:r>
            <a:r>
              <a:rPr lang="en-US" sz="2800" dirty="0">
                <a:latin typeface="Calibri" pitchFamily="34" charset="0"/>
                <a:cs typeface="Calibri" pitchFamily="34" charset="0"/>
              </a:rPr>
              <a:t>mesenteric artery (</a:t>
            </a:r>
            <a:r>
              <a:rPr lang="en-US" sz="2800" dirty="0" smtClean="0">
                <a:latin typeface="Calibri" pitchFamily="34" charset="0"/>
                <a:cs typeface="Calibri" pitchFamily="34" charset="0"/>
              </a:rPr>
              <a:t>SMA)</a:t>
            </a:r>
          </a:p>
          <a:p>
            <a:pPr marL="1457853" lvl="3" indent="-433106">
              <a:spcBef>
                <a:spcPts val="0"/>
              </a:spcBef>
              <a:spcAft>
                <a:spcPts val="0"/>
              </a:spcAft>
              <a:buFont typeface="Arial" panose="020B0604020202020204" pitchFamily="34" charset="0"/>
              <a:buChar char="•"/>
            </a:pPr>
            <a:r>
              <a:rPr lang="en-US" sz="2800" dirty="0">
                <a:latin typeface="Calibri" pitchFamily="34" charset="0"/>
                <a:cs typeface="Calibri" pitchFamily="34" charset="0"/>
              </a:rPr>
              <a:t>C</a:t>
            </a:r>
            <a:r>
              <a:rPr lang="en-US" sz="2800" dirty="0" smtClean="0">
                <a:latin typeface="Calibri" pitchFamily="34" charset="0"/>
                <a:cs typeface="Calibri" pitchFamily="34" charset="0"/>
              </a:rPr>
              <a:t>eliac </a:t>
            </a:r>
            <a:r>
              <a:rPr lang="en-US" sz="2800" dirty="0">
                <a:latin typeface="Calibri" pitchFamily="34" charset="0"/>
                <a:cs typeface="Calibri" pitchFamily="34" charset="0"/>
              </a:rPr>
              <a:t>artery (CA</a:t>
            </a:r>
            <a:r>
              <a:rPr lang="en-US" sz="2800" dirty="0" smtClean="0">
                <a:latin typeface="Calibri" pitchFamily="34" charset="0"/>
                <a:cs typeface="Calibri" pitchFamily="34" charset="0"/>
              </a:rPr>
              <a:t>)</a:t>
            </a:r>
          </a:p>
          <a:p>
            <a:pPr marL="1457853" lvl="3" indent="-433106">
              <a:spcBef>
                <a:spcPts val="0"/>
              </a:spcBef>
              <a:spcAft>
                <a:spcPts val="0"/>
              </a:spcAft>
              <a:buFont typeface="Arial" panose="020B0604020202020204" pitchFamily="34" charset="0"/>
              <a:buChar char="•"/>
            </a:pPr>
            <a:r>
              <a:rPr lang="en-US" sz="2800" dirty="0">
                <a:latin typeface="Calibri" pitchFamily="34" charset="0"/>
                <a:cs typeface="Calibri" pitchFamily="34" charset="0"/>
              </a:rPr>
              <a:t>R</a:t>
            </a:r>
            <a:r>
              <a:rPr lang="en-US" sz="2800" dirty="0" smtClean="0">
                <a:latin typeface="Calibri" pitchFamily="34" charset="0"/>
                <a:cs typeface="Calibri" pitchFamily="34" charset="0"/>
              </a:rPr>
              <a:t>ight </a:t>
            </a:r>
            <a:r>
              <a:rPr lang="en-US" sz="2800" dirty="0">
                <a:latin typeface="Calibri" pitchFamily="34" charset="0"/>
                <a:cs typeface="Calibri" pitchFamily="34" charset="0"/>
              </a:rPr>
              <a:t>renal artery (RRA</a:t>
            </a:r>
            <a:r>
              <a:rPr lang="en-US" sz="2800" dirty="0" smtClean="0">
                <a:latin typeface="Calibri" pitchFamily="34" charset="0"/>
                <a:cs typeface="Calibri" pitchFamily="34" charset="0"/>
              </a:rPr>
              <a:t>)</a:t>
            </a:r>
          </a:p>
          <a:p>
            <a:pPr marL="1457853" lvl="3" indent="-433106">
              <a:spcBef>
                <a:spcPts val="0"/>
              </a:spcBef>
              <a:spcAft>
                <a:spcPts val="0"/>
              </a:spcAft>
              <a:buFont typeface="Arial" panose="020B0604020202020204" pitchFamily="34" charset="0"/>
              <a:buChar char="•"/>
            </a:pPr>
            <a:r>
              <a:rPr lang="en-US" sz="2800" dirty="0">
                <a:latin typeface="Calibri" pitchFamily="34" charset="0"/>
                <a:cs typeface="Calibri" pitchFamily="34" charset="0"/>
              </a:rPr>
              <a:t>L</a:t>
            </a:r>
            <a:r>
              <a:rPr lang="en-US" sz="2800" dirty="0" smtClean="0">
                <a:latin typeface="Calibri" pitchFamily="34" charset="0"/>
                <a:cs typeface="Calibri" pitchFamily="34" charset="0"/>
              </a:rPr>
              <a:t>eft </a:t>
            </a:r>
            <a:r>
              <a:rPr lang="en-US" sz="2800" dirty="0">
                <a:latin typeface="Calibri" pitchFamily="34" charset="0"/>
                <a:cs typeface="Calibri" pitchFamily="34" charset="0"/>
              </a:rPr>
              <a:t>renal artery (LRA</a:t>
            </a:r>
            <a:r>
              <a:rPr lang="en-US" sz="2800" dirty="0" smtClean="0">
                <a:latin typeface="Calibri" pitchFamily="34" charset="0"/>
                <a:cs typeface="Calibri" pitchFamily="34" charset="0"/>
              </a:rPr>
              <a:t>)</a:t>
            </a:r>
            <a:endParaRPr lang="en-US" sz="2800" dirty="0">
              <a:latin typeface="Calibri" pitchFamily="34" charset="0"/>
              <a:cs typeface="Calibri" pitchFamily="34" charset="0"/>
            </a:endParaRPr>
          </a:p>
          <a:p>
            <a:pPr marL="1115783" lvl="2" indent="-433106">
              <a:spcBef>
                <a:spcPts val="0"/>
              </a:spcBef>
              <a:spcAft>
                <a:spcPts val="0"/>
              </a:spcAft>
              <a:buFont typeface="Arial" panose="020B0604020202020204" pitchFamily="34" charset="0"/>
              <a:buChar char="•"/>
            </a:pPr>
            <a:r>
              <a:rPr lang="en-US" sz="2800" u="sng" dirty="0">
                <a:latin typeface="Calibri" pitchFamily="34" charset="0"/>
                <a:cs typeface="Calibri" pitchFamily="34" charset="0"/>
              </a:rPr>
              <a:t>Portal Vessels</a:t>
            </a:r>
            <a:r>
              <a:rPr lang="en-US" sz="2800" dirty="0">
                <a:latin typeface="Calibri" pitchFamily="34" charset="0"/>
                <a:cs typeface="Calibri" pitchFamily="34" charset="0"/>
              </a:rPr>
              <a:t>: </a:t>
            </a:r>
            <a:endParaRPr lang="en-US" sz="2800" dirty="0" smtClean="0">
              <a:latin typeface="Calibri" pitchFamily="34" charset="0"/>
              <a:cs typeface="Calibri" pitchFamily="34" charset="0"/>
            </a:endParaRPr>
          </a:p>
          <a:p>
            <a:pPr marL="1457853" lvl="3" indent="-433106">
              <a:spcBef>
                <a:spcPts val="0"/>
              </a:spcBef>
              <a:spcAft>
                <a:spcPts val="0"/>
              </a:spcAft>
              <a:buFont typeface="Arial" panose="020B0604020202020204" pitchFamily="34" charset="0"/>
              <a:buChar char="•"/>
            </a:pPr>
            <a:r>
              <a:rPr lang="en-US" sz="2800" dirty="0">
                <a:latin typeface="Calibri" pitchFamily="34" charset="0"/>
                <a:cs typeface="Calibri" pitchFamily="34" charset="0"/>
              </a:rPr>
              <a:t>P</a:t>
            </a:r>
            <a:r>
              <a:rPr lang="en-US" sz="2800" dirty="0" smtClean="0">
                <a:latin typeface="Calibri" pitchFamily="34" charset="0"/>
                <a:cs typeface="Calibri" pitchFamily="34" charset="0"/>
              </a:rPr>
              <a:t>ortal </a:t>
            </a:r>
            <a:r>
              <a:rPr lang="en-US" sz="2800" dirty="0">
                <a:latin typeface="Calibri" pitchFamily="34" charset="0"/>
                <a:cs typeface="Calibri" pitchFamily="34" charset="0"/>
              </a:rPr>
              <a:t>vein (</a:t>
            </a:r>
            <a:r>
              <a:rPr lang="en-US" sz="2800" dirty="0" smtClean="0">
                <a:latin typeface="Calibri" pitchFamily="34" charset="0"/>
                <a:cs typeface="Calibri" pitchFamily="34" charset="0"/>
              </a:rPr>
              <a:t>PV)</a:t>
            </a:r>
          </a:p>
          <a:p>
            <a:pPr marL="1457853" lvl="3" indent="-433106">
              <a:spcBef>
                <a:spcPts val="0"/>
              </a:spcBef>
              <a:spcAft>
                <a:spcPts val="0"/>
              </a:spcAft>
              <a:buFont typeface="Arial" panose="020B0604020202020204" pitchFamily="34" charset="0"/>
              <a:buChar char="•"/>
            </a:pPr>
            <a:r>
              <a:rPr lang="en-US" sz="2800" dirty="0">
                <a:latin typeface="Calibri" pitchFamily="34" charset="0"/>
                <a:cs typeface="Calibri" pitchFamily="34" charset="0"/>
              </a:rPr>
              <a:t>S</a:t>
            </a:r>
            <a:r>
              <a:rPr lang="en-US" sz="2800" dirty="0" smtClean="0">
                <a:latin typeface="Calibri" pitchFamily="34" charset="0"/>
                <a:cs typeface="Calibri" pitchFamily="34" charset="0"/>
              </a:rPr>
              <a:t>plenic </a:t>
            </a:r>
            <a:r>
              <a:rPr lang="en-US" sz="2800" dirty="0">
                <a:latin typeface="Calibri" pitchFamily="34" charset="0"/>
                <a:cs typeface="Calibri" pitchFamily="34" charset="0"/>
              </a:rPr>
              <a:t>vein (</a:t>
            </a:r>
            <a:r>
              <a:rPr lang="en-US" sz="2800" dirty="0" smtClean="0">
                <a:latin typeface="Calibri" pitchFamily="34" charset="0"/>
                <a:cs typeface="Calibri" pitchFamily="34" charset="0"/>
              </a:rPr>
              <a:t>SV)</a:t>
            </a:r>
          </a:p>
          <a:p>
            <a:pPr marL="1457853" lvl="3" indent="-433106">
              <a:spcBef>
                <a:spcPts val="0"/>
              </a:spcBef>
              <a:spcAft>
                <a:spcPts val="0"/>
              </a:spcAft>
              <a:buFont typeface="Arial" panose="020B0604020202020204" pitchFamily="34" charset="0"/>
              <a:buChar char="•"/>
            </a:pPr>
            <a:r>
              <a:rPr lang="en-US" sz="2800" dirty="0">
                <a:latin typeface="Calibri" pitchFamily="34" charset="0"/>
                <a:cs typeface="Calibri" pitchFamily="34" charset="0"/>
              </a:rPr>
              <a:t>S</a:t>
            </a:r>
            <a:r>
              <a:rPr lang="en-US" sz="2800" dirty="0" smtClean="0">
                <a:latin typeface="Calibri" pitchFamily="34" charset="0"/>
                <a:cs typeface="Calibri" pitchFamily="34" charset="0"/>
              </a:rPr>
              <a:t>uperior </a:t>
            </a:r>
            <a:r>
              <a:rPr lang="en-US" sz="2800" dirty="0">
                <a:latin typeface="Calibri" pitchFamily="34" charset="0"/>
                <a:cs typeface="Calibri" pitchFamily="34" charset="0"/>
              </a:rPr>
              <a:t>mesenteric vein (SMV</a:t>
            </a:r>
            <a:r>
              <a:rPr lang="en-US" sz="2800" dirty="0" smtClean="0">
                <a:latin typeface="Calibri" pitchFamily="34" charset="0"/>
                <a:cs typeface="Calibri" pitchFamily="34" charset="0"/>
              </a:rPr>
              <a:t>)</a:t>
            </a:r>
            <a:endParaRPr lang="en-US" sz="2800" dirty="0">
              <a:latin typeface="Calibri" pitchFamily="34" charset="0"/>
              <a:cs typeface="Calibri" pitchFamily="34" charset="0"/>
            </a:endParaRPr>
          </a:p>
        </p:txBody>
      </p:sp>
      <p:sp>
        <p:nvSpPr>
          <p:cNvPr id="8" name="Rectangle 7"/>
          <p:cNvSpPr/>
          <p:nvPr/>
        </p:nvSpPr>
        <p:spPr>
          <a:xfrm>
            <a:off x="10049679" y="23917681"/>
            <a:ext cx="6924864" cy="4961358"/>
          </a:xfrm>
          <a:prstGeom prst="rect">
            <a:avLst/>
          </a:prstGeom>
        </p:spPr>
        <p:txBody>
          <a:bodyPr wrap="square">
            <a:spAutoFit/>
          </a:bodyPr>
          <a:lstStyle/>
          <a:p>
            <a:pPr marL="433106" indent="-433106">
              <a:buFont typeface="Arial" panose="020B0604020202020204" pitchFamily="34" charset="0"/>
              <a:buChar char="•"/>
            </a:pPr>
            <a:r>
              <a:rPr lang="en-US" sz="2800" dirty="0">
                <a:latin typeface="Calibri" pitchFamily="34" charset="0"/>
                <a:cs typeface="Calibri" pitchFamily="34" charset="0"/>
              </a:rPr>
              <a:t>Magnitude and velocity vector data </a:t>
            </a:r>
            <a:r>
              <a:rPr lang="en-US" sz="2800" dirty="0" smtClean="0">
                <a:latin typeface="Calibri" pitchFamily="34" charset="0"/>
                <a:cs typeface="Calibri" pitchFamily="34" charset="0"/>
              </a:rPr>
              <a:t>were exported </a:t>
            </a:r>
            <a:r>
              <a:rPr lang="en-US" sz="2800" dirty="0">
                <a:latin typeface="Calibri" pitchFamily="34" charset="0"/>
                <a:cs typeface="Calibri" pitchFamily="34" charset="0"/>
              </a:rPr>
              <a:t>and analyzed in a customized software package that allowed for manual vessel segmentation over all frames of the cardiac cycle</a:t>
            </a:r>
            <a:r>
              <a:rPr lang="en-US" sz="2800" dirty="0" smtClean="0">
                <a:latin typeface="Calibri" pitchFamily="34" charset="0"/>
                <a:cs typeface="Calibri" pitchFamily="34" charset="0"/>
              </a:rPr>
              <a:t>.</a:t>
            </a:r>
          </a:p>
          <a:p>
            <a:pPr marL="433106" indent="-433106">
              <a:buFont typeface="Arial" panose="020B0604020202020204" pitchFamily="34" charset="0"/>
              <a:buChar char="•"/>
            </a:pPr>
            <a:r>
              <a:rPr lang="en-US" sz="2800" dirty="0">
                <a:latin typeface="Calibri" pitchFamily="34" charset="0"/>
                <a:cs typeface="Calibri" pitchFamily="34" charset="0"/>
              </a:rPr>
              <a:t>After flow analysis, the clinical diagnosis for each patient was provided and the suspected ischemia group was further subcategorized into 2 groups.</a:t>
            </a:r>
          </a:p>
          <a:p>
            <a:pPr marL="773714" lvl="1" indent="-433106">
              <a:spcBef>
                <a:spcPts val="0"/>
              </a:spcBef>
              <a:spcAft>
                <a:spcPts val="0"/>
              </a:spcAft>
              <a:buFont typeface="Arial" panose="020B0604020202020204" pitchFamily="34" charset="0"/>
              <a:buChar char="•"/>
            </a:pPr>
            <a:r>
              <a:rPr lang="en-US" sz="2800" dirty="0">
                <a:latin typeface="Calibri" pitchFamily="34" charset="0"/>
                <a:cs typeface="Calibri" pitchFamily="34" charset="0"/>
              </a:rPr>
              <a:t> Ischemia (positive diagnosis of ischemia)</a:t>
            </a:r>
          </a:p>
          <a:p>
            <a:pPr marL="773714" lvl="1" indent="-433106">
              <a:spcBef>
                <a:spcPts val="0"/>
              </a:spcBef>
              <a:spcAft>
                <a:spcPts val="0"/>
              </a:spcAft>
              <a:buFont typeface="Arial" panose="020B0604020202020204" pitchFamily="34" charset="0"/>
              <a:buChar char="•"/>
            </a:pPr>
            <a:r>
              <a:rPr lang="en-US" sz="2800" dirty="0">
                <a:latin typeface="Calibri" pitchFamily="34" charset="0"/>
                <a:cs typeface="Calibri" pitchFamily="34" charset="0"/>
              </a:rPr>
              <a:t> Negative </a:t>
            </a:r>
            <a:r>
              <a:rPr lang="en-US" sz="2800" dirty="0" smtClean="0">
                <a:latin typeface="Calibri" pitchFamily="34" charset="0"/>
                <a:cs typeface="Calibri" pitchFamily="34" charset="0"/>
              </a:rPr>
              <a:t>Diagnosis</a:t>
            </a:r>
            <a:endParaRPr lang="en-US" sz="2800" dirty="0">
              <a:latin typeface="Calibri" pitchFamily="34" charset="0"/>
              <a:cs typeface="Calibri" pitchFamily="34" charset="0"/>
            </a:endParaRPr>
          </a:p>
        </p:txBody>
      </p:sp>
      <p:sp>
        <p:nvSpPr>
          <p:cNvPr id="44" name="Rectangle 87"/>
          <p:cNvSpPr>
            <a:spLocks noChangeArrowheads="1"/>
          </p:cNvSpPr>
          <p:nvPr/>
        </p:nvSpPr>
        <p:spPr bwMode="auto">
          <a:xfrm>
            <a:off x="265551" y="29167351"/>
            <a:ext cx="16188189" cy="717940"/>
          </a:xfrm>
          <a:prstGeom prst="rect">
            <a:avLst/>
          </a:prstGeom>
          <a:gradFill rotWithShape="1">
            <a:gsLst>
              <a:gs pos="50000">
                <a:srgbClr val="A50021"/>
              </a:gs>
              <a:gs pos="100000">
                <a:srgbClr val="FFFFFF">
                  <a:alpha val="0"/>
                </a:srgbClr>
              </a:gs>
            </a:gsLst>
            <a:lin ang="0" scaled="1"/>
          </a:gradFill>
          <a:ln w="9525">
            <a:noFill/>
            <a:miter lim="800000"/>
            <a:headEnd/>
            <a:tailEnd/>
          </a:ln>
        </p:spPr>
        <p:txBody>
          <a:bodyPr wrap="none" lIns="126304" tIns="31576" rIns="63152" bIns="31576" anchor="ctr"/>
          <a:lstStyle/>
          <a:p>
            <a:pPr defTabSz="751384">
              <a:spcBef>
                <a:spcPct val="0"/>
              </a:spcBef>
              <a:spcAft>
                <a:spcPct val="0"/>
              </a:spcAft>
            </a:pPr>
            <a:r>
              <a:rPr lang="en-US" sz="3400" b="1" dirty="0" smtClean="0">
                <a:solidFill>
                  <a:schemeClr val="bg1"/>
                </a:solidFill>
                <a:latin typeface="Helvetica" pitchFamily="34" charset="0"/>
              </a:rPr>
              <a:t>RESULTS</a:t>
            </a:r>
            <a:endParaRPr lang="en-US" sz="3400" b="1" dirty="0">
              <a:solidFill>
                <a:schemeClr val="bg1"/>
              </a:solidFill>
              <a:latin typeface="Helvetica" pitchFamily="34" charset="0"/>
            </a:endParaRPr>
          </a:p>
        </p:txBody>
      </p:sp>
      <p:pic>
        <p:nvPicPr>
          <p:cNvPr id="54" name="Picture 53"/>
          <p:cNvPicPr>
            <a:picLocks noChangeAspect="1"/>
          </p:cNvPicPr>
          <p:nvPr/>
        </p:nvPicPr>
        <p:blipFill>
          <a:blip r:embed="rId7"/>
          <a:stretch>
            <a:fillRect/>
          </a:stretch>
        </p:blipFill>
        <p:spPr>
          <a:xfrm>
            <a:off x="17732521" y="11967363"/>
            <a:ext cx="6908939" cy="3386413"/>
          </a:xfrm>
          <a:prstGeom prst="rect">
            <a:avLst/>
          </a:prstGeom>
        </p:spPr>
      </p:pic>
      <p:pic>
        <p:nvPicPr>
          <p:cNvPr id="55" name="Picture 54"/>
          <p:cNvPicPr>
            <a:picLocks noChangeAspect="1"/>
          </p:cNvPicPr>
          <p:nvPr/>
        </p:nvPicPr>
        <p:blipFill>
          <a:blip r:embed="rId8"/>
          <a:stretch>
            <a:fillRect/>
          </a:stretch>
        </p:blipFill>
        <p:spPr>
          <a:xfrm>
            <a:off x="25129036" y="11984374"/>
            <a:ext cx="6999317" cy="2191609"/>
          </a:xfrm>
          <a:prstGeom prst="rect">
            <a:avLst/>
          </a:prstGeom>
        </p:spPr>
      </p:pic>
      <p:pic>
        <p:nvPicPr>
          <p:cNvPr id="12" name="Picture 11"/>
          <p:cNvPicPr>
            <a:picLocks noChangeAspect="1"/>
          </p:cNvPicPr>
          <p:nvPr/>
        </p:nvPicPr>
        <p:blipFill rotWithShape="1">
          <a:blip r:embed="rId9">
            <a:extLst>
              <a:ext uri="{28A0092B-C50C-407E-A947-70E740481C1C}">
                <a14:useLocalDpi xmlns:a14="http://schemas.microsoft.com/office/drawing/2010/main" val="0"/>
              </a:ext>
            </a:extLst>
          </a:blip>
          <a:srcRect r="24501" b="42159"/>
          <a:stretch/>
        </p:blipFill>
        <p:spPr>
          <a:xfrm>
            <a:off x="19183584" y="17636886"/>
            <a:ext cx="9990122" cy="4305108"/>
          </a:xfrm>
          <a:prstGeom prst="rect">
            <a:avLst/>
          </a:prstGeom>
        </p:spPr>
      </p:pic>
      <p:sp>
        <p:nvSpPr>
          <p:cNvPr id="57" name="Rectangle 56"/>
          <p:cNvSpPr/>
          <p:nvPr/>
        </p:nvSpPr>
        <p:spPr>
          <a:xfrm>
            <a:off x="213803" y="29947806"/>
            <a:ext cx="16855890" cy="2936188"/>
          </a:xfrm>
          <a:prstGeom prst="rect">
            <a:avLst/>
          </a:prstGeom>
        </p:spPr>
        <p:txBody>
          <a:bodyPr wrap="square">
            <a:spAutoFit/>
          </a:bodyPr>
          <a:lstStyle/>
          <a:p>
            <a:pPr marL="433106" indent="-433106">
              <a:buFont typeface="Arial" panose="020B0604020202020204" pitchFamily="34" charset="0"/>
              <a:buChar char="•"/>
            </a:pPr>
            <a:r>
              <a:rPr lang="en-US" sz="2800" dirty="0" smtClean="0">
                <a:latin typeface="Calibri" pitchFamily="34" charset="0"/>
                <a:cs typeface="Calibri" pitchFamily="34" charset="0"/>
              </a:rPr>
              <a:t>4D flow data were successfully obtained for all 82 flow scans.</a:t>
            </a:r>
          </a:p>
          <a:p>
            <a:pPr marL="433106" indent="-433106">
              <a:buFont typeface="Arial" panose="020B0604020202020204" pitchFamily="34" charset="0"/>
              <a:buChar char="•"/>
            </a:pPr>
            <a:r>
              <a:rPr lang="en-US" sz="2800" dirty="0" smtClean="0">
                <a:latin typeface="Calibri" pitchFamily="34" charset="0"/>
                <a:cs typeface="Calibri" pitchFamily="34" charset="0"/>
              </a:rPr>
              <a:t>Flow changes between pre- and post-meal are shown in Figure 2 and Table 1.</a:t>
            </a:r>
          </a:p>
          <a:p>
            <a:pPr marL="433106" indent="-433106">
              <a:buFont typeface="Arial" panose="020B0604020202020204" pitchFamily="34" charset="0"/>
              <a:buChar char="•"/>
            </a:pPr>
            <a:r>
              <a:rPr lang="en-US" sz="2800" dirty="0" smtClean="0">
                <a:latin typeface="Calibri" pitchFamily="34" charset="0"/>
                <a:cs typeface="Calibri" pitchFamily="34" charset="0"/>
              </a:rPr>
              <a:t>Cross comparing the flow difference between the control group and the ischemic group show a statistically significant difference in the SCAo (p=0.022), SMA (p=0.003), SMV (p=0.008), and PV (p=0.018).</a:t>
            </a:r>
          </a:p>
          <a:p>
            <a:pPr marL="433106" indent="-433106">
              <a:buFont typeface="Arial" panose="020B0604020202020204" pitchFamily="34" charset="0"/>
              <a:buChar char="•"/>
            </a:pPr>
            <a:r>
              <a:rPr lang="en-US" sz="2800" dirty="0" smtClean="0">
                <a:latin typeface="Calibri" pitchFamily="34" charset="0"/>
                <a:cs typeface="Calibri" pitchFamily="34" charset="0"/>
              </a:rPr>
              <a:t>There was no statistically significant difference in flow difference between the negative diagnosis group and the control group.</a:t>
            </a:r>
            <a:endParaRPr lang="en-US" sz="2800" dirty="0">
              <a:latin typeface="Calibri" pitchFamily="34" charset="0"/>
              <a:cs typeface="Calibri" pitchFamily="34" charset="0"/>
            </a:endParaRPr>
          </a:p>
        </p:txBody>
      </p:sp>
      <p:cxnSp>
        <p:nvCxnSpPr>
          <p:cNvPr id="14" name="Straight Connector 13"/>
          <p:cNvCxnSpPr/>
          <p:nvPr/>
        </p:nvCxnSpPr>
        <p:spPr bwMode="auto">
          <a:xfrm flipH="1">
            <a:off x="17009271" y="3650790"/>
            <a:ext cx="124944" cy="29267610"/>
          </a:xfrm>
          <a:prstGeom prst="line">
            <a:avLst/>
          </a:prstGeom>
          <a:noFill/>
          <a:ln w="3175" cap="flat" cmpd="sng" algn="ctr">
            <a:solidFill>
              <a:schemeClr val="tx1"/>
            </a:solidFill>
            <a:prstDash val="dashDot"/>
            <a:round/>
            <a:headEnd type="none" w="med" len="med"/>
            <a:tailEnd type="none" w="med" len="med"/>
          </a:ln>
          <a:effectLst/>
        </p:spPr>
      </p:cxnSp>
      <p:sp>
        <p:nvSpPr>
          <p:cNvPr id="58" name="Rectangle 57"/>
          <p:cNvSpPr/>
          <p:nvPr/>
        </p:nvSpPr>
        <p:spPr>
          <a:xfrm>
            <a:off x="17168943" y="16950671"/>
            <a:ext cx="16855890" cy="523220"/>
          </a:xfrm>
          <a:prstGeom prst="rect">
            <a:avLst/>
          </a:prstGeom>
        </p:spPr>
        <p:txBody>
          <a:bodyPr wrap="square">
            <a:spAutoFit/>
          </a:bodyPr>
          <a:lstStyle/>
          <a:p>
            <a:pPr marL="433106" indent="-433106">
              <a:buFont typeface="Arial" panose="020B0604020202020204" pitchFamily="34" charset="0"/>
              <a:buChar char="•"/>
            </a:pPr>
            <a:r>
              <a:rPr lang="en-US" sz="2800" dirty="0" smtClean="0">
                <a:latin typeface="Calibri" pitchFamily="34" charset="0"/>
                <a:cs typeface="Calibri" pitchFamily="34" charset="0"/>
              </a:rPr>
              <a:t>One subject with MALS was studied before and after median arcuate ligament release surgery.</a:t>
            </a:r>
          </a:p>
        </p:txBody>
      </p:sp>
    </p:spTree>
    <p:extLst>
      <p:ext uri="{BB962C8B-B14F-4D97-AF65-F5344CB8AC3E}">
        <p14:creationId xmlns:p14="http://schemas.microsoft.com/office/powerpoint/2010/main" val="973957722"/>
      </p:ext>
    </p:extLst>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dashDot"/>
          <a:round/>
          <a:headEnd type="none" w="med" len="med"/>
          <a:tailEnd type="none" w="med" len="med"/>
        </a:ln>
        <a:effectLst/>
      </a:spPr>
      <a:bodyPr vert="horz" wrap="square" lIns="0" tIns="45720" rIns="274320" bIns="45720" numCol="1" anchor="t" anchorCtr="0" compatLnSpc="1">
        <a:prstTxWarp prst="textNoShape">
          <a:avLst/>
        </a:prstTxWarp>
        <a:spAutoFit/>
      </a:bodyPr>
      <a:lstStyle>
        <a:defPPr marL="342900" marR="0" indent="-342900" algn="just" defTabSz="1089025" rtl="0" eaLnBrk="1" fontAlgn="base" latinLnBrk="0" hangingPunct="1">
          <a:lnSpc>
            <a:spcPct val="100000"/>
          </a:lnSpc>
          <a:spcBef>
            <a:spcPct val="10000"/>
          </a:spcBef>
          <a:spcAft>
            <a:spcPct val="10000"/>
          </a:spcAft>
          <a:buClrTx/>
          <a:buSzTx/>
          <a:buFontTx/>
          <a:buNone/>
          <a:tabLst/>
          <a:defRPr kumimoji="0" lang="de-DE" sz="3200" b="0" i="0" u="none" strike="noStrike" cap="none" normalizeH="0" baseline="0" smtClean="0">
            <a:ln>
              <a:noFill/>
            </a:ln>
            <a:solidFill>
              <a:schemeClr val="tx1"/>
            </a:solidFill>
            <a:effectLst/>
            <a:latin typeface="Palatino" pitchFamily="18" charset="0"/>
          </a:defRPr>
        </a:defPPr>
      </a:lstStyle>
    </a:spDef>
    <a:lnDef>
      <a:spPr bwMode="auto">
        <a:xfrm>
          <a:off x="0" y="0"/>
          <a:ext cx="1" cy="1"/>
        </a:xfrm>
        <a:custGeom>
          <a:avLst/>
          <a:gdLst/>
          <a:ahLst/>
          <a:cxnLst/>
          <a:rect l="0" t="0" r="0" b="0"/>
          <a:pathLst/>
        </a:custGeom>
        <a:noFill/>
        <a:ln w="3175" cap="flat" cmpd="sng" algn="ctr">
          <a:solidFill>
            <a:schemeClr val="tx1"/>
          </a:solidFill>
          <a:prstDash val="dashDot"/>
          <a:round/>
          <a:headEnd type="none" w="med" len="med"/>
          <a:tailEnd type="none" w="med" len="med"/>
        </a:ln>
        <a:effectLst/>
      </a:spPr>
      <a:bodyPr vert="horz" wrap="square" lIns="0" tIns="45720" rIns="274320" bIns="45720" numCol="1" anchor="t" anchorCtr="0" compatLnSpc="1">
        <a:prstTxWarp prst="textNoShape">
          <a:avLst/>
        </a:prstTxWarp>
        <a:spAutoFit/>
      </a:bodyPr>
      <a:lstStyle>
        <a:defPPr marL="342900" marR="0" indent="-342900" algn="just" defTabSz="1089025" rtl="0" eaLnBrk="1" fontAlgn="base" latinLnBrk="0" hangingPunct="1">
          <a:lnSpc>
            <a:spcPct val="100000"/>
          </a:lnSpc>
          <a:spcBef>
            <a:spcPct val="10000"/>
          </a:spcBef>
          <a:spcAft>
            <a:spcPct val="10000"/>
          </a:spcAft>
          <a:buClrTx/>
          <a:buSzTx/>
          <a:buFontTx/>
          <a:buNone/>
          <a:tabLst/>
          <a:defRPr kumimoji="0" lang="de-DE" sz="3200" b="0" i="0" u="none" strike="noStrike" cap="none" normalizeH="0" baseline="0" smtClean="0">
            <a:ln>
              <a:noFill/>
            </a:ln>
            <a:solidFill>
              <a:schemeClr val="tx1"/>
            </a:solidFill>
            <a:effectLst/>
            <a:latin typeface="Palatino" pitchFamily="18" charset="0"/>
          </a:defRPr>
        </a:defPPr>
      </a:lstStyle>
    </a:lnDef>
    <a:txDef>
      <a:spPr>
        <a:noFill/>
      </a:spPr>
      <a:bodyPr wrap="square" rtlCol="0">
        <a:spAutoFit/>
      </a:bodyPr>
      <a:lstStyle>
        <a:defPPr>
          <a:defRPr dirty="0" err="1" smtClean="0"/>
        </a:defPPr>
      </a:lstStyle>
    </a:tx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Balance</Template>
  <TotalTime>131692</TotalTime>
  <Words>2159</Words>
  <Application>Microsoft Office PowerPoint</Application>
  <PresentationFormat>Custom</PresentationFormat>
  <Paragraphs>165</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Helvetica</vt:lpstr>
      <vt:lpstr>Palatino</vt:lpstr>
      <vt:lpstr>Standarddesign</vt:lpstr>
      <vt:lpstr>PowerPoint Presentation</vt:lpstr>
      <vt:lpstr>PowerPoint Presentation</vt:lpstr>
    </vt:vector>
  </TitlesOfParts>
  <Company>UW Madison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Benjamin Titz</dc:creator>
  <cp:lastModifiedBy>Grant Roberts</cp:lastModifiedBy>
  <cp:revision>1007</cp:revision>
  <dcterms:created xsi:type="dcterms:W3CDTF">2006-01-13T03:24:31Z</dcterms:created>
  <dcterms:modified xsi:type="dcterms:W3CDTF">2018-06-06T20:14:48Z</dcterms:modified>
</cp:coreProperties>
</file>