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04100" cy="201041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312" y="-3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636" cy="351517"/>
          </a:xfrm>
          <a:prstGeom prst="rect">
            <a:avLst/>
          </a:prstGeom>
        </p:spPr>
        <p:txBody>
          <a:bodyPr vert="horz" lIns="37079" tIns="18539" rIns="37079" bIns="18539" rtlCol="0"/>
          <a:lstStyle>
            <a:lvl1pPr algn="l">
              <a:defRPr sz="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562" y="0"/>
            <a:ext cx="4028636" cy="351517"/>
          </a:xfrm>
          <a:prstGeom prst="rect">
            <a:avLst/>
          </a:prstGeom>
        </p:spPr>
        <p:txBody>
          <a:bodyPr vert="horz" lIns="37079" tIns="18539" rIns="37079" bIns="18539" rtlCol="0"/>
          <a:lstStyle>
            <a:lvl1pPr algn="r">
              <a:defRPr sz="500"/>
            </a:lvl1pPr>
          </a:lstStyle>
          <a:p>
            <a:fld id="{795B5287-6AD5-4DAD-BFB0-C30E3C4D9C5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5513" y="876300"/>
            <a:ext cx="23653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7079" tIns="18539" rIns="37079" bIns="185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347" y="3374004"/>
            <a:ext cx="7437707" cy="2760096"/>
          </a:xfrm>
          <a:prstGeom prst="rect">
            <a:avLst/>
          </a:prstGeom>
        </p:spPr>
        <p:txBody>
          <a:bodyPr vert="horz" lIns="37079" tIns="18539" rIns="37079" bIns="1853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884"/>
            <a:ext cx="4028636" cy="351516"/>
          </a:xfrm>
          <a:prstGeom prst="rect">
            <a:avLst/>
          </a:prstGeom>
        </p:spPr>
        <p:txBody>
          <a:bodyPr vert="horz" lIns="37079" tIns="18539" rIns="37079" bIns="18539" rtlCol="0" anchor="b"/>
          <a:lstStyle>
            <a:lvl1pPr algn="l">
              <a:defRPr sz="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562" y="6658884"/>
            <a:ext cx="4028636" cy="351516"/>
          </a:xfrm>
          <a:prstGeom prst="rect">
            <a:avLst/>
          </a:prstGeom>
        </p:spPr>
        <p:txBody>
          <a:bodyPr vert="horz" lIns="37079" tIns="18539" rIns="37079" bIns="18539" rtlCol="0" anchor="b"/>
          <a:lstStyle>
            <a:lvl1pPr algn="r">
              <a:defRPr sz="500"/>
            </a:lvl1pPr>
          </a:lstStyle>
          <a:p>
            <a:fld id="{0CFE0D37-637B-46B0-8A99-4052D793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0D37-637B-46B0-8A99-4052D79393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6232271"/>
            <a:ext cx="17088486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11258296"/>
            <a:ext cx="1407287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231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8863" y="262609"/>
            <a:ext cx="1666565" cy="1836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086917" y="262609"/>
            <a:ext cx="1666566" cy="1836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804164"/>
            <a:ext cx="1809369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623943"/>
            <a:ext cx="180936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8696814"/>
            <a:ext cx="64333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112" y="0"/>
            <a:ext cx="17093490" cy="2161489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sz="3700" b="1" spc="-25" dirty="0" smtClean="0">
                <a:solidFill>
                  <a:srgbClr val="FFFFFF"/>
                </a:solidFill>
                <a:latin typeface="Gotham Narrow"/>
                <a:cs typeface="Gotham Narrow"/>
              </a:rPr>
              <a:t>Non-Invasive </a:t>
            </a:r>
            <a:r>
              <a:rPr sz="3700" b="1" spc="-10" dirty="0" smtClean="0">
                <a:solidFill>
                  <a:srgbClr val="FFFFFF"/>
                </a:solidFill>
                <a:latin typeface="Gotham Narrow"/>
                <a:cs typeface="Gotham Narrow"/>
              </a:rPr>
              <a:t>Assessment of Mesenteric </a:t>
            </a:r>
            <a:r>
              <a:rPr sz="3700" b="1" dirty="0" smtClean="0">
                <a:solidFill>
                  <a:srgbClr val="FFFFFF"/>
                </a:solidFill>
                <a:latin typeface="Gotham Narrow"/>
                <a:cs typeface="Gotham Narrow"/>
              </a:rPr>
              <a:t>Hemodynamics with 4D </a:t>
            </a:r>
            <a:r>
              <a:rPr sz="3700" b="1" spc="-25" dirty="0" smtClean="0">
                <a:solidFill>
                  <a:srgbClr val="FFFFFF"/>
                </a:solidFill>
                <a:latin typeface="Gotham Narrow"/>
                <a:cs typeface="Gotham Narrow"/>
              </a:rPr>
              <a:t>flow</a:t>
            </a:r>
            <a:r>
              <a:rPr sz="3700" b="1" spc="30" dirty="0" smtClean="0">
                <a:solidFill>
                  <a:srgbClr val="FFFFFF"/>
                </a:solidFill>
                <a:latin typeface="Gotham Narrow"/>
                <a:cs typeface="Gotham Narrow"/>
              </a:rPr>
              <a:t> </a:t>
            </a:r>
            <a:r>
              <a:rPr sz="3700" b="1" dirty="0" smtClean="0">
                <a:solidFill>
                  <a:srgbClr val="FFFFFF"/>
                </a:solidFill>
                <a:latin typeface="Gotham Narrow"/>
                <a:cs typeface="Gotham Narrow"/>
              </a:rPr>
              <a:t>MRI</a:t>
            </a:r>
            <a:endParaRPr lang="en-US" sz="3700" b="1" dirty="0">
              <a:solidFill>
                <a:srgbClr val="FFFFFF"/>
              </a:solidFill>
              <a:latin typeface="Gotham Narrow"/>
              <a:cs typeface="Gotham Narrow"/>
            </a:endParaRPr>
          </a:p>
          <a:p>
            <a:pPr marL="127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b="1" dirty="0" smtClean="0">
              <a:solidFill>
                <a:srgbClr val="FFFFFF"/>
              </a:solidFill>
              <a:latin typeface="Gotham Narrow"/>
              <a:cs typeface="Gotham Narrow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G. </a:t>
            </a:r>
            <a:r>
              <a:rPr sz="2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Roberts</a:t>
            </a:r>
            <a:r>
              <a:rPr sz="2000" spc="-15" baseline="31111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1</a:t>
            </a:r>
            <a:r>
              <a:rPr sz="2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, 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A. </a:t>
            </a:r>
            <a:r>
              <a:rPr sz="2400" spc="-1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Roldán-Alzate</a:t>
            </a:r>
            <a:r>
              <a:rPr sz="2000" spc="-22" baseline="31111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2</a:t>
            </a:r>
            <a:r>
              <a:rPr sz="2400" spc="-1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, </a:t>
            </a:r>
            <a:r>
              <a:rPr sz="2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C.J. </a:t>
            </a:r>
            <a:r>
              <a:rPr sz="2400" spc="-1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Francois</a:t>
            </a:r>
            <a:r>
              <a:rPr sz="2000" spc="-22" baseline="31111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2</a:t>
            </a:r>
            <a:r>
              <a:rPr sz="2400" spc="-1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, 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and </a:t>
            </a:r>
            <a:r>
              <a:rPr sz="2400" spc="-3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O. </a:t>
            </a:r>
            <a:r>
              <a:rPr sz="2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Wieben</a:t>
            </a:r>
            <a:r>
              <a:rPr sz="2000" spc="-15" baseline="31111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1,2 </a:t>
            </a:r>
            <a:r>
              <a:rPr sz="1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 </a:t>
            </a:r>
            <a:endParaRPr lang="en-US" sz="1400" spc="-10" dirty="0" smtClean="0">
              <a:solidFill>
                <a:srgbClr val="FFFFFF"/>
              </a:solidFill>
              <a:latin typeface="GothamNarrow-Medium"/>
              <a:cs typeface="GothamNarrow-Medium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Departments of </a:t>
            </a:r>
            <a:r>
              <a:rPr sz="2000" spc="-7" baseline="31111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1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Medical </a:t>
            </a:r>
            <a:r>
              <a:rPr sz="2400" spc="-1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Physics 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and </a:t>
            </a:r>
            <a:r>
              <a:rPr sz="2000" spc="-30" baseline="31111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2</a:t>
            </a:r>
            <a:r>
              <a:rPr sz="2400" spc="-2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Radiology, </a:t>
            </a:r>
            <a:r>
              <a:rPr sz="2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University 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of </a:t>
            </a:r>
            <a:r>
              <a:rPr sz="2400" spc="-1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Wisconsin 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-</a:t>
            </a:r>
            <a:r>
              <a:rPr sz="2400" spc="100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 </a:t>
            </a:r>
            <a:r>
              <a:rPr sz="2400" spc="-5" dirty="0" smtClean="0">
                <a:solidFill>
                  <a:srgbClr val="FFFFFF"/>
                </a:solidFill>
                <a:latin typeface="GothamNarrow-Medium"/>
                <a:cs typeface="GothamNarrow-Medium"/>
              </a:rPr>
              <a:t>Madison</a:t>
            </a:r>
            <a:endParaRPr sz="2400" dirty="0">
              <a:latin typeface="GothamNarrow-Medium"/>
              <a:cs typeface="GothamNarrow-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593" y="2806063"/>
            <a:ext cx="6242050" cy="73866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1760"/>
              </a:lnSpc>
              <a:spcBef>
                <a:spcPts val="359"/>
              </a:spcBef>
            </a:pPr>
            <a:r>
              <a:rPr sz="1650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This study </a:t>
            </a:r>
            <a:r>
              <a:rPr sz="1650" b="1" spc="0" dirty="0">
                <a:solidFill>
                  <a:srgbClr val="231F20"/>
                </a:solidFill>
                <a:latin typeface="GothamNarrow-Book"/>
                <a:cs typeface="GothamNarrow-Book"/>
              </a:rPr>
              <a:t>investigates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 use </a:t>
            </a:r>
            <a:r>
              <a:rPr sz="1650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4D </a:t>
            </a:r>
            <a:r>
              <a:rPr sz="1650" b="1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MRI </a:t>
            </a:r>
            <a:r>
              <a:rPr sz="1650" b="1" spc="0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non-invasively  </a:t>
            </a:r>
            <a:r>
              <a:rPr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assess </a:t>
            </a:r>
            <a:r>
              <a:rPr sz="1650" b="1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the hemodynamics </a:t>
            </a:r>
            <a:r>
              <a:rPr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of </a:t>
            </a:r>
            <a:r>
              <a:rPr sz="1650" b="1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mesenteric </a:t>
            </a:r>
            <a:r>
              <a:rPr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circulation in </a:t>
            </a:r>
            <a:r>
              <a:rPr sz="1650" b="1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both </a:t>
            </a:r>
            <a:r>
              <a:rPr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healthy  </a:t>
            </a:r>
            <a:r>
              <a:rPr sz="1650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patients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patients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 </a:t>
            </a:r>
            <a:r>
              <a:rPr sz="1650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chronic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</a:t>
            </a:r>
            <a:r>
              <a:rPr sz="1650" b="1" spc="20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b="1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ischemia</a:t>
            </a:r>
            <a:r>
              <a:rPr sz="1650" b="1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b="1" dirty="0">
              <a:latin typeface="GothamNarrow-Book"/>
              <a:cs typeface="GothamNarrow-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019" y="4006610"/>
            <a:ext cx="6239510" cy="579132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533400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Chronic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ischemia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(CMI)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disease caused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by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inadequate blood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to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</a:t>
            </a:r>
            <a:r>
              <a:rPr sz="1650" spc="14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intestines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Most cases (~90%) are caused by atherosclerosis.</a:t>
            </a:r>
          </a:p>
          <a:p>
            <a:pPr marL="151130" marR="533400" indent="-138430">
              <a:lnSpc>
                <a:spcPts val="1760"/>
              </a:lnSpc>
              <a:spcBef>
                <a:spcPts val="359"/>
              </a:spcBef>
              <a:buFontTx/>
              <a:buChar char="•"/>
              <a:tabLst>
                <a:tab pos="151765" algn="l"/>
              </a:tabLst>
            </a:pP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Rare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conditions such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as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median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arcuate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ligament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syndrome 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(MALS) and aortic dissection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may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also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result in</a:t>
            </a:r>
            <a:r>
              <a:rPr lang="en-US" sz="1650" spc="23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CMI</a:t>
            </a:r>
            <a:r>
              <a:rPr lang="en-US" sz="1425" spc="7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1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  <a:p>
            <a:pPr marL="151130" marR="1841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healthy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individuals,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an increase in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blood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observed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within minutes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meal.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patients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 CMI, this  meal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response is</a:t>
            </a:r>
            <a:r>
              <a:rPr sz="1650" spc="7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compromised</a:t>
            </a: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  <a:p>
            <a:pPr marL="151130" marR="191135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Due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to collateral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circulation, patients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may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not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experience  symptoms until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2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3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major mesenteric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vessels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are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involved</a:t>
            </a:r>
            <a:r>
              <a:rPr sz="1425" spc="0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1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  <a:p>
            <a:pPr marL="151130" indent="-138430">
              <a:lnSpc>
                <a:spcPts val="1870"/>
              </a:lnSpc>
              <a:spcBef>
                <a:spcPts val="300"/>
              </a:spcBef>
              <a:buChar char="•"/>
              <a:tabLst>
                <a:tab pos="15176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Typical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symptoms</a:t>
            </a:r>
            <a:r>
              <a:rPr sz="1650" spc="6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include: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760"/>
              </a:lnSpc>
              <a:buChar char="•"/>
              <a:tabLst>
                <a:tab pos="498475" algn="l"/>
              </a:tabLst>
            </a:pP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Severe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postprandial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abdominal pain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</a:t>
            </a:r>
            <a:r>
              <a:rPr sz="1650" spc="20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meal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760"/>
              </a:lnSpc>
              <a:buChar char="•"/>
              <a:tabLst>
                <a:tab pos="49847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Weight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loss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760"/>
              </a:lnSpc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Nausea/Vomiting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870"/>
              </a:lnSpc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Fear of</a:t>
            </a:r>
            <a:r>
              <a:rPr sz="1650" spc="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eating</a:t>
            </a:r>
            <a:endParaRPr sz="1650" dirty="0">
              <a:latin typeface="GothamNarrow-Book"/>
              <a:cs typeface="GothamNarrow-Book"/>
            </a:endParaRPr>
          </a:p>
          <a:p>
            <a:pPr marL="151130" marR="5778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Functional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assessment of mesenteric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has been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traditionally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accomplished with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invasive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interventional angiography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duplex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sonography.</a:t>
            </a:r>
            <a:endParaRPr sz="1650" dirty="0">
              <a:latin typeface="GothamNarrow-Book"/>
              <a:cs typeface="GothamNarrow-Book"/>
            </a:endParaRPr>
          </a:p>
          <a:p>
            <a:pPr marL="151130" marR="5080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4D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MRI has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previously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been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proposed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anatomically and  functionally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evaluate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</a:t>
            </a:r>
            <a:r>
              <a:rPr sz="1650" spc="8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vasculature</a:t>
            </a:r>
            <a:r>
              <a:rPr sz="1425" spc="7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2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lang="en-US" sz="1650" spc="5" dirty="0" smtClean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151130" marR="5080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Purpose: To evaluate the diagnostic capability of 4D flow MRI by comparing post-prandial blood </a:t>
            </a: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response </a:t>
            </a: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ischemic patients </a:t>
            </a: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and healthy </a:t>
            </a:r>
            <a:r>
              <a:rPr lang="en-US" sz="1650" b="1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volunteers.</a:t>
            </a:r>
            <a:endParaRPr sz="1650" b="1" dirty="0">
              <a:latin typeface="GothamNarrow-Book"/>
              <a:cs typeface="GothamNarrow-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593" y="10425736"/>
            <a:ext cx="6256655" cy="591700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17780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21 patients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suspicion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ischemia,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referred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from  vascular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surgery,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imaged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1.5T 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3.0T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scanners (Signa 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Excite,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GE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Healthcare,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Waukesha,</a:t>
            </a:r>
            <a:r>
              <a:rPr sz="1650" spc="11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WI).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00"/>
              </a:spcBef>
              <a:buChar char="•"/>
              <a:tabLst>
                <a:tab pos="498475" algn="l"/>
              </a:tabLst>
            </a:pP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Average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age: 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4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8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3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[21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–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86</a:t>
            </a:r>
            <a:r>
              <a:rPr sz="1650" spc="204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years]</a:t>
            </a:r>
            <a:endParaRPr sz="1650" dirty="0">
              <a:latin typeface="GothamNarrow-Book"/>
              <a:cs typeface="GothamNarrow-Book"/>
            </a:endParaRPr>
          </a:p>
          <a:p>
            <a:pPr marL="151130" indent="-138430">
              <a:lnSpc>
                <a:spcPct val="100000"/>
              </a:lnSpc>
              <a:spcBef>
                <a:spcPts val="325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20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healthy</a:t>
            </a:r>
            <a:r>
              <a:rPr sz="1650" spc="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volunteers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were also imaged.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25"/>
              </a:spcBef>
              <a:buChar char="•"/>
              <a:tabLst>
                <a:tab pos="498475" algn="l"/>
              </a:tabLst>
            </a:pP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Average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age: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44.4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[19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–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73</a:t>
            </a:r>
            <a:r>
              <a:rPr sz="1650" spc="204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years]</a:t>
            </a:r>
            <a:endParaRPr sz="1650" dirty="0">
              <a:latin typeface="GothamNarrow-Book"/>
              <a:cs typeface="GothamNarrow-Book"/>
            </a:endParaRPr>
          </a:p>
          <a:p>
            <a:pPr marL="151130" marR="447675" indent="-138430">
              <a:lnSpc>
                <a:spcPts val="1760"/>
              </a:lnSpc>
              <a:spcBef>
                <a:spcPts val="565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Hemodynamic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parameters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measured before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meal challenge.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All patients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received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two</a:t>
            </a:r>
            <a:r>
              <a:rPr sz="1650" spc="18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scans.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00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The first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scan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performed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5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hours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</a:t>
            </a:r>
            <a:r>
              <a:rPr sz="1650" spc="27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fasting.</a:t>
            </a:r>
            <a:endParaRPr sz="1650" dirty="0">
              <a:latin typeface="GothamNarrow-Book"/>
              <a:cs typeface="GothamNarrow-Book"/>
            </a:endParaRPr>
          </a:p>
          <a:p>
            <a:pPr marL="497840" marR="5080" lvl="1" indent="-139065">
              <a:lnSpc>
                <a:spcPts val="1760"/>
              </a:lnSpc>
              <a:spcBef>
                <a:spcPts val="570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second scan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performed 20 minutes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ingestion of  </a:t>
            </a:r>
            <a:r>
              <a:rPr sz="1650" spc="-45" dirty="0">
                <a:solidFill>
                  <a:srgbClr val="231F20"/>
                </a:solidFill>
                <a:latin typeface="GothamNarrow-Book"/>
                <a:cs typeface="GothamNarrow-Book"/>
              </a:rPr>
              <a:t>574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EnSure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Plus (Abbott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Laboratories,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Columbus,</a:t>
            </a:r>
            <a:r>
              <a:rPr sz="1650" spc="36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5" dirty="0">
                <a:solidFill>
                  <a:srgbClr val="231F20"/>
                </a:solidFill>
                <a:latin typeface="GothamNarrow-Book"/>
                <a:cs typeface="GothamNarrow-Book"/>
              </a:rPr>
              <a:t>OH)</a:t>
            </a:r>
            <a:endParaRPr sz="1650" dirty="0">
              <a:latin typeface="GothamNarrow-Book"/>
              <a:cs typeface="GothamNarrow-Book"/>
            </a:endParaRPr>
          </a:p>
          <a:p>
            <a:pPr marL="151130" marR="415290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4D PC MR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data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acquired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using 5-point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PC-VIPR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acquisi-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tion</a:t>
            </a:r>
            <a:r>
              <a:rPr sz="1425" spc="7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3,4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cardiac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respiratory</a:t>
            </a:r>
            <a:r>
              <a:rPr sz="1650" spc="1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gating.</a:t>
            </a:r>
            <a:endParaRPr sz="1650" dirty="0">
              <a:latin typeface="GothamNarrow-Book"/>
              <a:cs typeface="GothamNarrow-Book"/>
            </a:endParaRPr>
          </a:p>
          <a:p>
            <a:pPr marL="151130" indent="-138430">
              <a:lnSpc>
                <a:spcPct val="100000"/>
              </a:lnSpc>
              <a:spcBef>
                <a:spcPts val="305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Complete volumetric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coverage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 abdomen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</a:t>
            </a:r>
            <a:r>
              <a:rPr sz="1650" spc="28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acquired.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25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32x32x24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cm spherical, 1.25 mm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isotropic</a:t>
            </a:r>
            <a:r>
              <a:rPr sz="1650" spc="1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resolution</a:t>
            </a:r>
            <a:endParaRPr sz="1650" dirty="0">
              <a:latin typeface="GothamNarrow-Book"/>
              <a:cs typeface="GothamNarrow-Book"/>
            </a:endParaRPr>
          </a:p>
          <a:p>
            <a:pPr marL="151130" marR="50165" indent="-138430">
              <a:lnSpc>
                <a:spcPts val="1760"/>
              </a:lnSpc>
              <a:spcBef>
                <a:spcPts val="565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3D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vessel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segmentation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performed semi-automatically using  Mimics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(Materialize, Leuven,</a:t>
            </a:r>
            <a:r>
              <a:rPr sz="1650" spc="8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Belgium).</a:t>
            </a:r>
            <a:endParaRPr sz="1650" dirty="0">
              <a:latin typeface="GothamNarrow-Book"/>
              <a:cs typeface="GothamNarrow-Book"/>
            </a:endParaRPr>
          </a:p>
          <a:p>
            <a:pPr marL="151130" marR="41275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visualization and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analysis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plane placement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accom-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plished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EnSight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(ANSYS,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Canonsburg,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PA)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seen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Figure</a:t>
            </a:r>
            <a:r>
              <a:rPr sz="1650" spc="3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1.</a:t>
            </a:r>
            <a:endParaRPr sz="1650" dirty="0">
              <a:latin typeface="GothamNarrow-Book"/>
              <a:cs typeface="GothamNarrow-Book"/>
            </a:endParaRPr>
          </a:p>
          <a:p>
            <a:pPr marL="151130" marR="40005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Magnitude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velocity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vector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data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from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these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9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planes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-40" dirty="0">
                <a:solidFill>
                  <a:srgbClr val="231F20"/>
                </a:solidFill>
                <a:latin typeface="GothamNarrow-Book"/>
                <a:cs typeface="GothamNarrow-Book"/>
              </a:rPr>
              <a:t>ex- 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ported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analyzed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customized </a:t>
            </a:r>
            <a:r>
              <a:rPr sz="165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software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package that</a:t>
            </a:r>
            <a:r>
              <a:rPr sz="1650" spc="-19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allowed 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for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manual </a:t>
            </a:r>
            <a:r>
              <a:rPr sz="165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vessel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segmentation </a:t>
            </a:r>
            <a:r>
              <a:rPr sz="1650" spc="-30" dirty="0">
                <a:solidFill>
                  <a:srgbClr val="231F20"/>
                </a:solidFill>
                <a:latin typeface="GothamNarrow-Book"/>
                <a:cs typeface="GothamNarrow-Book"/>
              </a:rPr>
              <a:t>over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all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frames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of the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cardiac</a:t>
            </a:r>
            <a:r>
              <a:rPr sz="1650" spc="-13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cycle.</a:t>
            </a:r>
            <a:endParaRPr sz="1650" dirty="0">
              <a:latin typeface="GothamNarrow-Book"/>
              <a:cs typeface="GothamNarrow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2133" y="18809172"/>
            <a:ext cx="6249518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40" dirty="0">
                <a:solidFill>
                  <a:srgbClr val="231F20"/>
                </a:solidFill>
                <a:latin typeface="Gotham Narrow"/>
                <a:cs typeface="Gotham Narrow"/>
              </a:rPr>
              <a:t>Table </a:t>
            </a:r>
            <a:r>
              <a:rPr sz="1400" b="1" spc="-5" dirty="0">
                <a:solidFill>
                  <a:srgbClr val="231F20"/>
                </a:solidFill>
                <a:latin typeface="Gotham Narrow"/>
                <a:cs typeface="Gotham Narrow"/>
              </a:rPr>
              <a:t>1: </a:t>
            </a:r>
            <a:r>
              <a:rPr sz="140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Average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percent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change of blood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response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meal challenge  is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shown for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all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three cohorts for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each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vessel. The negative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diagnosis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 ischemia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compared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control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data set using a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t-test. </a:t>
            </a:r>
            <a:r>
              <a:rPr sz="1400" spc="-30" dirty="0">
                <a:solidFill>
                  <a:srgbClr val="231F20"/>
                </a:solidFill>
                <a:latin typeface="GothamNarrow-Book"/>
                <a:cs typeface="GothamNarrow-Book"/>
              </a:rPr>
              <a:t>Yellow 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indicates statistical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significance (p &lt;</a:t>
            </a:r>
            <a:r>
              <a:rPr sz="1400" spc="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0.05).</a:t>
            </a:r>
            <a:endParaRPr sz="1400" dirty="0">
              <a:latin typeface="GothamNarrow-Book"/>
              <a:cs typeface="GothamNarrow-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7177" y="11156180"/>
            <a:ext cx="6049399" cy="3459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3473" y="11053502"/>
            <a:ext cx="6233160" cy="3693317"/>
          </a:xfrm>
          <a:custGeom>
            <a:avLst/>
            <a:gdLst/>
            <a:ahLst/>
            <a:cxnLst/>
            <a:rect l="l" t="t" r="r" b="b"/>
            <a:pathLst>
              <a:path w="6233159" h="3437890">
                <a:moveTo>
                  <a:pt x="0" y="3437261"/>
                </a:moveTo>
                <a:lnTo>
                  <a:pt x="6232571" y="3437261"/>
                </a:lnTo>
                <a:lnTo>
                  <a:pt x="6232571" y="0"/>
                </a:lnTo>
                <a:lnTo>
                  <a:pt x="0" y="0"/>
                </a:lnTo>
                <a:lnTo>
                  <a:pt x="0" y="3437261"/>
                </a:lnTo>
                <a:close/>
              </a:path>
            </a:pathLst>
          </a:custGeom>
          <a:ln w="613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22114" y="14892524"/>
            <a:ext cx="619950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solidFill>
                  <a:srgbClr val="231F20"/>
                </a:solidFill>
                <a:latin typeface="Gotham Narrow"/>
                <a:cs typeface="Gotham Narrow"/>
              </a:rPr>
              <a:t>Figure </a:t>
            </a:r>
            <a:r>
              <a:rPr sz="1400" b="1" dirty="0">
                <a:solidFill>
                  <a:srgbClr val="231F20"/>
                </a:solidFill>
                <a:latin typeface="Gotham Narrow"/>
                <a:cs typeface="Gotham Narrow"/>
              </a:rPr>
              <a:t>2: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Comparison of meal challenge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response between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control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 the ischemia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 group.</a:t>
            </a:r>
            <a:endParaRPr sz="1400" dirty="0">
              <a:latin typeface="GothamNarrow-Book"/>
              <a:cs typeface="GothamNarrow-Boo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019" y="16389029"/>
            <a:ext cx="6239510" cy="3264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2448" y="2761338"/>
            <a:ext cx="6239203" cy="2990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0214" y="5803333"/>
            <a:ext cx="6264275" cy="38465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solidFill>
                  <a:srgbClr val="231F20"/>
                </a:solidFill>
                <a:latin typeface="Gotham Narrow"/>
                <a:cs typeface="Gotham Narrow"/>
              </a:rPr>
              <a:t>Figure </a:t>
            </a:r>
            <a:r>
              <a:rPr sz="1400" b="1" spc="-5" dirty="0">
                <a:solidFill>
                  <a:srgbClr val="231F20"/>
                </a:solidFill>
                <a:latin typeface="Gotham Narrow"/>
                <a:cs typeface="Gotham Narrow"/>
              </a:rPr>
              <a:t>1: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4D arterial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MRI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streamline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images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for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control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subject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(figures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 and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b)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an ischemia subject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(figures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 and d) both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before (figures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and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c)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meal challenge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(figures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b and</a:t>
            </a:r>
            <a:r>
              <a:rPr sz="1400" spc="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</a:t>
            </a:r>
            <a:r>
              <a:rPr sz="1400" spc="-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)</a:t>
            </a:r>
            <a:r>
              <a:rPr lang="en-US" sz="1400" spc="-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400" dirty="0">
              <a:latin typeface="GothamNarrow-Book"/>
              <a:cs typeface="GothamNarrow-Book"/>
            </a:endParaRPr>
          </a:p>
          <a:p>
            <a:pPr marL="151130" marR="366395" indent="-138430">
              <a:lnSpc>
                <a:spcPts val="1760"/>
              </a:lnSpc>
              <a:spcBef>
                <a:spcPts val="710"/>
              </a:spcBef>
              <a:buChar char="•"/>
              <a:tabLst>
                <a:tab pos="151765" algn="l"/>
              </a:tabLst>
            </a:pPr>
            <a:r>
              <a:rPr sz="1650" spc="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analysis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conducted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6 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arterial and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3 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portal </a:t>
            </a:r>
            <a:r>
              <a:rPr sz="1650" spc="15" dirty="0">
                <a:solidFill>
                  <a:srgbClr val="231F20"/>
                </a:solidFill>
                <a:latin typeface="GothamNarrow-Book"/>
                <a:cs typeface="GothamNarrow-Book"/>
              </a:rPr>
              <a:t>vessel  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segments.</a:t>
            </a:r>
            <a:endParaRPr sz="1650" dirty="0">
              <a:latin typeface="GothamNarrow-Book"/>
              <a:cs typeface="GothamNarrow-Book"/>
            </a:endParaRPr>
          </a:p>
          <a:p>
            <a:pPr marL="497840" marR="154940" lvl="1" indent="-139065">
              <a:lnSpc>
                <a:spcPts val="1760"/>
              </a:lnSpc>
              <a:spcBef>
                <a:spcPts val="545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Arterial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vessels: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supraceliac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aorta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(SCAo), infrarenal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aorta 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(IRAo),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superior mesenteric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artery (SMA), celiac artery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(CA),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right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renal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artery (RRA),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left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renal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artery</a:t>
            </a:r>
            <a:r>
              <a:rPr sz="1650" spc="2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(LRA).</a:t>
            </a:r>
            <a:endParaRPr sz="1650" dirty="0">
              <a:latin typeface="GothamNarrow-Book"/>
              <a:cs typeface="GothamNarrow-Book"/>
            </a:endParaRPr>
          </a:p>
          <a:p>
            <a:pPr marL="497840" marR="768985" lvl="1" indent="-139065">
              <a:lnSpc>
                <a:spcPts val="1760"/>
              </a:lnSpc>
              <a:spcBef>
                <a:spcPts val="545"/>
              </a:spcBef>
              <a:buChar char="•"/>
              <a:tabLst>
                <a:tab pos="49847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Portal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Vessels: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portal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vein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(PV),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splenic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vein (SV),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 superior mesenteric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vein</a:t>
            </a:r>
            <a:r>
              <a:rPr sz="1650" spc="7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(SMV).</a:t>
            </a:r>
            <a:endParaRPr sz="1650" dirty="0">
              <a:latin typeface="GothamNarrow-Book"/>
              <a:cs typeface="GothamNarrow-Book"/>
            </a:endParaRPr>
          </a:p>
          <a:p>
            <a:pPr marL="151130" marR="40957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After flow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analysis,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 clinical diagnosis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for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each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patient was 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provided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the suspected ischemia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further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subcategorized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into 2</a:t>
            </a:r>
            <a:r>
              <a:rPr sz="1650" spc="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groups.</a:t>
            </a:r>
            <a:endParaRPr sz="1650" dirty="0">
              <a:latin typeface="GothamNarrow-Book"/>
              <a:cs typeface="GothamNarrow-Book"/>
            </a:endParaRPr>
          </a:p>
          <a:p>
            <a:pPr marL="554355" lvl="1" indent="-195580">
              <a:lnSpc>
                <a:spcPct val="100000"/>
              </a:lnSpc>
              <a:spcBef>
                <a:spcPts val="300"/>
              </a:spcBef>
              <a:buChar char="•"/>
              <a:tabLst>
                <a:tab pos="554990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Ischemia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(positive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diagnosis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</a:t>
            </a:r>
            <a:r>
              <a:rPr sz="1650" spc="11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ischemia)</a:t>
            </a:r>
            <a:endParaRPr sz="1650" dirty="0">
              <a:latin typeface="GothamNarrow-Book"/>
              <a:cs typeface="GothamNarrow-Book"/>
            </a:endParaRPr>
          </a:p>
          <a:p>
            <a:pPr marL="554355" lvl="1" indent="-195580">
              <a:lnSpc>
                <a:spcPct val="100000"/>
              </a:lnSpc>
              <a:spcBef>
                <a:spcPts val="385"/>
              </a:spcBef>
              <a:buChar char="•"/>
              <a:tabLst>
                <a:tab pos="554990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Negative</a:t>
            </a:r>
            <a:r>
              <a:rPr sz="1650" spc="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Diagnosis</a:t>
            </a:r>
            <a:endParaRPr sz="1650" dirty="0">
              <a:latin typeface="GothamNarrow-Book"/>
              <a:cs typeface="GothamNarrow-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00191" y="3415581"/>
            <a:ext cx="6239203" cy="2692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94923" y="2775957"/>
            <a:ext cx="5796915" cy="5111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51130" marR="5080" indent="-138430">
              <a:lnSpc>
                <a:spcPts val="1820"/>
              </a:lnSpc>
              <a:spcBef>
                <a:spcPts val="310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One subject with MALS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studied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before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median 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arcuate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ligament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release</a:t>
            </a:r>
            <a:r>
              <a:rPr sz="1650" spc="8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surgery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2141" y="2383192"/>
            <a:ext cx="6239510" cy="345440"/>
          </a:xfrm>
          <a:prstGeom prst="rect">
            <a:avLst/>
          </a:prstGeom>
          <a:solidFill>
            <a:srgbClr val="B6182B"/>
          </a:solidFill>
        </p:spPr>
        <p:txBody>
          <a:bodyPr vert="horz" wrap="square" lIns="0" tIns="3556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80"/>
              </a:spcBef>
            </a:pP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METHODS</a:t>
            </a:r>
            <a:r>
              <a:rPr sz="1700" b="1" spc="-30" dirty="0">
                <a:solidFill>
                  <a:srgbClr val="FFFFFF"/>
                </a:solidFill>
                <a:latin typeface="Gotham Narrow"/>
                <a:cs typeface="Gotham Narrow"/>
              </a:rPr>
              <a:t> </a:t>
            </a:r>
            <a:r>
              <a:rPr sz="1700" i="1" spc="-10" dirty="0">
                <a:solidFill>
                  <a:srgbClr val="FFFFFF"/>
                </a:solidFill>
                <a:latin typeface="GothamNarrow-BookItalic"/>
                <a:cs typeface="GothamNarrow-BookItalic"/>
              </a:rPr>
              <a:t>(Cont.)</a:t>
            </a:r>
            <a:endParaRPr sz="1700" dirty="0">
              <a:latin typeface="GothamNarrow-BookItalic"/>
              <a:cs typeface="GothamNarrow-BookIt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019" y="2388698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39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860" y="2435119"/>
            <a:ext cx="12303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0" dirty="0">
                <a:solidFill>
                  <a:srgbClr val="FFFFFF"/>
                </a:solidFill>
                <a:latin typeface="Gotham Narrow"/>
                <a:cs typeface="Gotham Narrow"/>
              </a:rPr>
              <a:t>S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YNOPSIS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609" y="3612804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39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5860" y="3632758"/>
            <a:ext cx="16875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INTRODUCTION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609" y="10008686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40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5860" y="10028641"/>
            <a:ext cx="12303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METHO</a:t>
            </a: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D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S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8662" y="9692317"/>
            <a:ext cx="6239510" cy="345440"/>
          </a:xfrm>
          <a:prstGeom prst="rect">
            <a:avLst/>
          </a:prstGeom>
          <a:solidFill>
            <a:srgbClr val="B6182B"/>
          </a:solidFill>
        </p:spPr>
        <p:txBody>
          <a:bodyPr vert="horz" wrap="square" lIns="0" tIns="32384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54"/>
              </a:spcBef>
            </a:pP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RESULTS</a:t>
            </a:r>
            <a:endParaRPr sz="1700">
              <a:latin typeface="Gotham Narrow"/>
              <a:cs typeface="Gotham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396196" y="2388698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39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1446" y="2411888"/>
            <a:ext cx="1848404" cy="280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RESULTS</a:t>
            </a:r>
            <a:r>
              <a:rPr sz="1700" b="1" spc="-95" dirty="0">
                <a:solidFill>
                  <a:srgbClr val="FFFFFF"/>
                </a:solidFill>
                <a:latin typeface="Gotham Narrow"/>
                <a:cs typeface="Gotham Narrow"/>
              </a:rPr>
              <a:t> </a:t>
            </a:r>
            <a:r>
              <a:rPr sz="1700" i="1" spc="-10" dirty="0">
                <a:solidFill>
                  <a:srgbClr val="FFFFFF"/>
                </a:solidFill>
                <a:latin typeface="GothamNarrow-BookItalic"/>
                <a:cs typeface="GothamNarrow-BookItalic"/>
              </a:rPr>
              <a:t>(Cont.)</a:t>
            </a:r>
            <a:endParaRPr sz="1700" dirty="0">
              <a:latin typeface="GothamNarrow-BookItalic"/>
              <a:cs typeface="GothamNarrow-BookIt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96196" y="6200664"/>
            <a:ext cx="6140450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solidFill>
                  <a:srgbClr val="231F20"/>
                </a:solidFill>
                <a:latin typeface="Gotham Narrow"/>
                <a:cs typeface="Gotham Narrow"/>
              </a:rPr>
              <a:t>Figure </a:t>
            </a:r>
            <a:r>
              <a:rPr sz="1400" b="1" dirty="0">
                <a:solidFill>
                  <a:srgbClr val="231F20"/>
                </a:solidFill>
                <a:latin typeface="Gotham Narrow"/>
                <a:cs typeface="Gotham Narrow"/>
              </a:rPr>
              <a:t>3: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Patient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diagnosed with MALS. Images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are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shown before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a) and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b) 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median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arcuate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ligament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release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surgery.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Image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b)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shows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greatly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improved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after surgery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(CA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increase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of</a:t>
            </a:r>
            <a:r>
              <a:rPr sz="1400" spc="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156%).</a:t>
            </a:r>
            <a:endParaRPr sz="1400" dirty="0">
              <a:latin typeface="GothamNarrow-Book"/>
              <a:cs typeface="GothamNarrow-Book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408893" y="11183607"/>
            <a:ext cx="6239510" cy="345440"/>
            <a:chOff x="13486334" y="11546429"/>
            <a:chExt cx="6239510" cy="345440"/>
          </a:xfrm>
        </p:grpSpPr>
        <p:sp>
          <p:nvSpPr>
            <p:cNvPr id="27" name="object 27"/>
            <p:cNvSpPr/>
            <p:nvPr/>
          </p:nvSpPr>
          <p:spPr>
            <a:xfrm>
              <a:off x="13486334" y="11546429"/>
              <a:ext cx="6239510" cy="345440"/>
            </a:xfrm>
            <a:custGeom>
              <a:avLst/>
              <a:gdLst/>
              <a:ahLst/>
              <a:cxnLst/>
              <a:rect l="l" t="t" r="r" b="b"/>
              <a:pathLst>
                <a:path w="6239509" h="345440">
                  <a:moveTo>
                    <a:pt x="0" y="345389"/>
                  </a:moveTo>
                  <a:lnTo>
                    <a:pt x="6239202" y="345389"/>
                  </a:lnTo>
                  <a:lnTo>
                    <a:pt x="6239202" y="0"/>
                  </a:lnTo>
                  <a:lnTo>
                    <a:pt x="0" y="0"/>
                  </a:lnTo>
                  <a:lnTo>
                    <a:pt x="0" y="345389"/>
                  </a:lnTo>
                  <a:close/>
                </a:path>
              </a:pathLst>
            </a:custGeom>
            <a:solidFill>
              <a:srgbClr val="B61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3553857" y="11599814"/>
              <a:ext cx="3419543" cy="2737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700" b="1" spc="-5" dirty="0">
                  <a:solidFill>
                    <a:srgbClr val="FFFFFF"/>
                  </a:solidFill>
                  <a:latin typeface="Gotham Narrow"/>
                  <a:cs typeface="Gotham Narrow"/>
                </a:rPr>
                <a:t>DISCUSSION &amp;</a:t>
              </a:r>
              <a:r>
                <a:rPr sz="1700" b="1" spc="-60" dirty="0">
                  <a:solidFill>
                    <a:srgbClr val="FFFFFF"/>
                  </a:solidFill>
                  <a:latin typeface="Gotham Narrow"/>
                  <a:cs typeface="Gotham Narrow"/>
                </a:rPr>
                <a:t> </a:t>
              </a:r>
              <a:r>
                <a:rPr sz="1700" b="1" spc="-10" dirty="0">
                  <a:solidFill>
                    <a:srgbClr val="FFFFFF"/>
                  </a:solidFill>
                  <a:latin typeface="Gotham Narrow"/>
                  <a:cs typeface="Gotham Narrow"/>
                </a:rPr>
                <a:t>CONCLUSION</a:t>
              </a:r>
              <a:endParaRPr sz="1700" dirty="0">
                <a:latin typeface="Gotham Narrow"/>
                <a:cs typeface="Gotham Narrow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408892" y="11570802"/>
            <a:ext cx="6273801" cy="376513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ischemia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50" spc="-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showed</a:t>
            </a:r>
            <a:r>
              <a:rPr lang="en-US" sz="1650" spc="-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overall</a:t>
            </a:r>
            <a:r>
              <a:rPr sz="1650" spc="-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lower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values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than the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control 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in the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supraceliac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aorta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(SCAo)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and splenic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vein (SV).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This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  most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likely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due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globally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compromised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cardiovascular</a:t>
            </a:r>
            <a:r>
              <a:rPr sz="1650" spc="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health.</a:t>
            </a:r>
            <a:endParaRPr sz="1650" dirty="0">
              <a:latin typeface="GothamNarrow-Book"/>
              <a:cs typeface="GothamNarrow-Book"/>
            </a:endParaRP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20637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ischemia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showed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stunted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response 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meal  challenge, particularly in the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SCAo,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SMA, </a:t>
            </a:r>
            <a:r>
              <a:rPr sz="1650" spc="-35" dirty="0">
                <a:solidFill>
                  <a:srgbClr val="231F20"/>
                </a:solidFill>
                <a:latin typeface="GothamNarrow-Book"/>
                <a:cs typeface="GothamNarrow-Book"/>
              </a:rPr>
              <a:t>SMV,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-55" dirty="0">
                <a:solidFill>
                  <a:srgbClr val="231F20"/>
                </a:solidFill>
                <a:latin typeface="GothamNarrow-Book"/>
                <a:cs typeface="GothamNarrow-Book"/>
              </a:rPr>
              <a:t>PV.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This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 most 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likely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due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the intrinsic pathology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preventing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vessels  from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fulfilling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demand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for increased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blood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to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the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abdomen</a:t>
            </a:r>
            <a:r>
              <a:rPr sz="1650" spc="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lang="en-US" sz="1650" spc="0" dirty="0" smtClean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206375" algn="l"/>
              </a:tabLst>
            </a:pP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The flow values in the CA for the negative diagnosis group is likely lower due to narrowing of the CA present in some patients.</a:t>
            </a: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20637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Visualization of anatomy and flow patterns can further aid in diagnosis by identifying patient-specific </a:t>
            </a:r>
            <a:r>
              <a:rPr lang="en-US" sz="1650" dirty="0" smtClean="0">
                <a:latin typeface="GothamNarrow-Book"/>
                <a:cs typeface="GothamNarrow-Book"/>
              </a:rPr>
              <a:t>pathology (Figure 3).</a:t>
            </a: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FontTx/>
              <a:buChar char="•"/>
              <a:tabLst>
                <a:tab pos="206375" algn="l"/>
              </a:tabLst>
            </a:pP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This study demonstrates a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quantifiable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difference in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blood flow response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between ischemic and healthy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patients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after a meal challenge, supporting 4D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MRI as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potential diagnostic tool.</a:t>
            </a:r>
            <a:endParaRPr lang="en-US" sz="1650" dirty="0">
              <a:latin typeface="GothamNarrow-Book"/>
              <a:cs typeface="GothamNarrow-Boo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3394922" y="15438191"/>
            <a:ext cx="6239510" cy="345440"/>
            <a:chOff x="13411284" y="15869924"/>
            <a:chExt cx="6239510" cy="345440"/>
          </a:xfrm>
        </p:grpSpPr>
        <p:sp>
          <p:nvSpPr>
            <p:cNvPr id="30" name="object 30"/>
            <p:cNvSpPr/>
            <p:nvPr/>
          </p:nvSpPr>
          <p:spPr>
            <a:xfrm>
              <a:off x="13411284" y="15869924"/>
              <a:ext cx="6239510" cy="345440"/>
            </a:xfrm>
            <a:custGeom>
              <a:avLst/>
              <a:gdLst/>
              <a:ahLst/>
              <a:cxnLst/>
              <a:rect l="l" t="t" r="r" b="b"/>
              <a:pathLst>
                <a:path w="6239509" h="345440">
                  <a:moveTo>
                    <a:pt x="0" y="345389"/>
                  </a:moveTo>
                  <a:lnTo>
                    <a:pt x="6239202" y="345389"/>
                  </a:lnTo>
                  <a:lnTo>
                    <a:pt x="6239202" y="0"/>
                  </a:lnTo>
                  <a:lnTo>
                    <a:pt x="0" y="0"/>
                  </a:lnTo>
                  <a:lnTo>
                    <a:pt x="0" y="345389"/>
                  </a:lnTo>
                  <a:close/>
                </a:path>
              </a:pathLst>
            </a:custGeom>
            <a:solidFill>
              <a:srgbClr val="B61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3493102" y="15886279"/>
              <a:ext cx="1561944" cy="2737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700" b="1" spc="-5" dirty="0">
                  <a:solidFill>
                    <a:srgbClr val="FFFFFF"/>
                  </a:solidFill>
                  <a:latin typeface="Gotham Narrow"/>
                  <a:cs typeface="Gotham Narrow"/>
                </a:rPr>
                <a:t>REFERENCES</a:t>
              </a:r>
              <a:endParaRPr sz="1700" dirty="0">
                <a:latin typeface="Gotham Narrow"/>
                <a:cs typeface="Gotham Narrow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408893" y="15819455"/>
            <a:ext cx="6259830" cy="3305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15900" indent="-190500">
              <a:lnSpc>
                <a:spcPct val="104700"/>
              </a:lnSpc>
              <a:spcBef>
                <a:spcPts val="100"/>
              </a:spcBef>
              <a:buAutoNum type="arabicPeriod"/>
              <a:tabLst>
                <a:tab pos="195580" algn="l"/>
              </a:tabLst>
            </a:pP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Wilkins LR,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Stone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JR.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Chronic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ischemia. </a:t>
            </a:r>
            <a:r>
              <a:rPr sz="1600" spc="-35" dirty="0">
                <a:solidFill>
                  <a:srgbClr val="231F20"/>
                </a:solidFill>
                <a:latin typeface="GothamNarrow-Book"/>
                <a:cs typeface="GothamNarrow-Book"/>
              </a:rPr>
              <a:t>Tech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Vasc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Interv Radiol. 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2015;18(1):31-37.doi:10.1053/j.tvir.2014.12.005</a:t>
            </a:r>
            <a:endParaRPr sz="1600" dirty="0">
              <a:latin typeface="GothamNarrow-Book"/>
              <a:cs typeface="GothamNarrow-Book"/>
            </a:endParaRPr>
          </a:p>
          <a:p>
            <a:pPr marL="203200" marR="168910" indent="-190500">
              <a:lnSpc>
                <a:spcPct val="104700"/>
              </a:lnSpc>
              <a:spcBef>
                <a:spcPts val="545"/>
              </a:spcBef>
              <a:buAutoNum type="arabicPeriod"/>
              <a:tabLst>
                <a:tab pos="195580" algn="l"/>
              </a:tabLst>
            </a:pP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Roldan-Alzate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A,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Frydrychowicz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A, Said A, et al.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Impaired regulation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of  portal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venous flow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response to a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meal challenge as quantified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by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4D flow 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MRI.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J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Magn Reson Imaging.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2015;42(4):1009-1017.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doi:10.1002/jmri.24886</a:t>
            </a:r>
            <a:endParaRPr sz="1600" dirty="0">
              <a:latin typeface="GothamNarrow-Book"/>
              <a:cs typeface="GothamNarrow-Book"/>
            </a:endParaRPr>
          </a:p>
          <a:p>
            <a:pPr marL="203200" marR="154940" indent="-190500">
              <a:lnSpc>
                <a:spcPct val="104700"/>
              </a:lnSpc>
              <a:spcBef>
                <a:spcPts val="545"/>
              </a:spcBef>
              <a:buAutoNum type="arabicPeriod"/>
              <a:tabLst>
                <a:tab pos="196215" algn="l"/>
              </a:tabLst>
            </a:pP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Gu </a:t>
            </a:r>
            <a:r>
              <a:rPr sz="1600" spc="-55" dirty="0">
                <a:solidFill>
                  <a:srgbClr val="231F20"/>
                </a:solidFill>
                <a:latin typeface="GothamNarrow-Book"/>
                <a:cs typeface="GothamNarrow-Book"/>
              </a:rPr>
              <a:t>T,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Korosec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FR, Block </a:t>
            </a:r>
            <a:r>
              <a:rPr sz="1600" spc="-40" dirty="0">
                <a:solidFill>
                  <a:srgbClr val="231F20"/>
                </a:solidFill>
                <a:latin typeface="GothamNarrow-Book"/>
                <a:cs typeface="GothamNarrow-Book"/>
              </a:rPr>
              <a:t>WF,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et al.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PC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VIPR: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high-speed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3D phase-contrast 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method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for flow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quantification and high-resolution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angiography.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Am J  Neuroradiol.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2005;26(4):743-749.</a:t>
            </a:r>
            <a:r>
              <a:rPr sz="1600" spc="5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doi:26/4/743</a:t>
            </a:r>
            <a:endParaRPr sz="1600" dirty="0">
              <a:latin typeface="GothamNarrow-Book"/>
              <a:cs typeface="GothamNarrow-Book"/>
            </a:endParaRPr>
          </a:p>
          <a:p>
            <a:pPr marL="203200" marR="5080" indent="-190500">
              <a:lnSpc>
                <a:spcPct val="106500"/>
              </a:lnSpc>
              <a:spcBef>
                <a:spcPts val="515"/>
              </a:spcBef>
              <a:buAutoNum type="arabicPeriod"/>
              <a:tabLst>
                <a:tab pos="205740" algn="l"/>
              </a:tabLst>
            </a:pP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Johnson KM, Lum </a:t>
            </a:r>
            <a:r>
              <a:rPr sz="1600" spc="-50" dirty="0">
                <a:solidFill>
                  <a:srgbClr val="231F20"/>
                </a:solidFill>
                <a:latin typeface="GothamNarrow-Book"/>
                <a:cs typeface="GothamNarrow-Book"/>
              </a:rPr>
              <a:t>DP,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Turski </a:t>
            </a:r>
            <a:r>
              <a:rPr sz="1600" spc="-30" dirty="0">
                <a:solidFill>
                  <a:srgbClr val="231F20"/>
                </a:solidFill>
                <a:latin typeface="GothamNarrow-Book"/>
                <a:cs typeface="GothamNarrow-Book"/>
              </a:rPr>
              <a:t>PA,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et al.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Improved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3D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Phase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Contrast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MRI with 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Off-resonance Corrected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Dual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Echo 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VIPR. Magn Reson Med. 2008;60(6):</a:t>
            </a:r>
            <a:r>
              <a:rPr sz="160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1329-1336</a:t>
            </a:r>
            <a:r>
              <a:rPr sz="1600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r>
              <a:rPr sz="160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doi:10.1002/mrm.21763.Improved</a:t>
            </a:r>
            <a:endParaRPr sz="1600" dirty="0">
              <a:latin typeface="GothamNarrow-Book"/>
              <a:cs typeface="GothamNarrow-Boo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394922" y="19182269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40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487752" y="19218092"/>
            <a:ext cx="282630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solidFill>
                  <a:srgbClr val="FFFFFF"/>
                </a:solidFill>
                <a:latin typeface="Gotham Narrow"/>
                <a:cs typeface="Gotham Narrow"/>
              </a:rPr>
              <a:t>A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CKN</a:t>
            </a:r>
            <a:r>
              <a:rPr sz="1700" b="1" spc="-60" dirty="0">
                <a:solidFill>
                  <a:srgbClr val="FFFFFF"/>
                </a:solidFill>
                <a:latin typeface="Gotham Narrow"/>
                <a:cs typeface="Gotham Narrow"/>
              </a:rPr>
              <a:t>O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WLEDGEMEN</a:t>
            </a: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T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S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94921" y="19563532"/>
            <a:ext cx="604075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2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We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acknowledge GE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Healthcare for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their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assistance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</a:t>
            </a:r>
            <a:r>
              <a:rPr sz="1650" spc="4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support.</a:t>
            </a:r>
            <a:endParaRPr sz="1650" dirty="0">
              <a:latin typeface="GothamNarrow-Book"/>
              <a:cs typeface="GothamNarrow-Book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488" y="15489079"/>
            <a:ext cx="6249518" cy="3241406"/>
          </a:xfrm>
          <a:prstGeom prst="rect">
            <a:avLst/>
          </a:prstGeom>
        </p:spPr>
      </p:pic>
      <p:sp>
        <p:nvSpPr>
          <p:cNvPr id="38" name="object 29"/>
          <p:cNvSpPr txBox="1"/>
          <p:nvPr/>
        </p:nvSpPr>
        <p:spPr>
          <a:xfrm>
            <a:off x="6937488" y="10132493"/>
            <a:ext cx="6267450" cy="78995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4D flow data were successfully obtained for all 82 flow scans.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Flow changes between pre- and post-meal are shown in Figure 2 and Table 1</a:t>
            </a:r>
            <a:r>
              <a:rPr lang="en-US" sz="1650" dirty="0" smtClean="0">
                <a:latin typeface="GothamNarrow-Book"/>
                <a:cs typeface="GothamNarrow-Book"/>
              </a:rPr>
              <a:t>.</a:t>
            </a:r>
            <a:endParaRPr lang="en-US" sz="1650" dirty="0">
              <a:latin typeface="GothamNarrow-Book"/>
              <a:cs typeface="GothamNarrow-Book"/>
            </a:endParaRPr>
          </a:p>
        </p:txBody>
      </p:sp>
      <p:sp>
        <p:nvSpPr>
          <p:cNvPr id="41" name="object 29"/>
          <p:cNvSpPr txBox="1"/>
          <p:nvPr/>
        </p:nvSpPr>
        <p:spPr>
          <a:xfrm>
            <a:off x="13394922" y="6972735"/>
            <a:ext cx="6239510" cy="41242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 smtClean="0">
                <a:latin typeface="GothamNarrow-Book"/>
                <a:cs typeface="GothamNarrow-Book"/>
              </a:rPr>
              <a:t>Using a paired t-test, the SCAo, SMA, SMV, and SV showed a statistically significant flow response (p-values &lt; 0.01) in both the control and negative diagnosis group. No vessels in the ischemia group showed a statistically significant flow response after a meal.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 smtClean="0">
                <a:latin typeface="GothamNarrow-Book"/>
                <a:cs typeface="GothamNarrow-Book"/>
              </a:rPr>
              <a:t>Cross </a:t>
            </a:r>
            <a:r>
              <a:rPr lang="en-US" sz="1650" dirty="0">
                <a:latin typeface="GothamNarrow-Book"/>
                <a:cs typeface="GothamNarrow-Book"/>
              </a:rPr>
              <a:t>comparing </a:t>
            </a:r>
            <a:r>
              <a:rPr lang="en-US" sz="1650" dirty="0" smtClean="0">
                <a:latin typeface="GothamNarrow-Book"/>
                <a:cs typeface="GothamNarrow-Book"/>
              </a:rPr>
              <a:t>the percent </a:t>
            </a:r>
            <a:r>
              <a:rPr lang="en-US" sz="1650" dirty="0">
                <a:latin typeface="GothamNarrow-Book"/>
                <a:cs typeface="GothamNarrow-Book"/>
              </a:rPr>
              <a:t>flow </a:t>
            </a:r>
            <a:r>
              <a:rPr lang="en-US" sz="1650" dirty="0" smtClean="0">
                <a:latin typeface="GothamNarrow-Book"/>
                <a:cs typeface="GothamNarrow-Book"/>
              </a:rPr>
              <a:t>change </a:t>
            </a:r>
            <a:r>
              <a:rPr lang="en-US" sz="1650" dirty="0">
                <a:latin typeface="GothamNarrow-Book"/>
                <a:cs typeface="GothamNarrow-Book"/>
              </a:rPr>
              <a:t>between the control group and the ischemic group </a:t>
            </a:r>
            <a:r>
              <a:rPr lang="en-US" sz="1650" dirty="0" smtClean="0">
                <a:latin typeface="GothamNarrow-Book"/>
                <a:cs typeface="GothamNarrow-Book"/>
              </a:rPr>
              <a:t>shows </a:t>
            </a:r>
            <a:r>
              <a:rPr lang="en-US" sz="1650" dirty="0">
                <a:latin typeface="GothamNarrow-Book"/>
                <a:cs typeface="GothamNarrow-Book"/>
              </a:rPr>
              <a:t>a statistically significant difference in the SCAo (p=0.022), SMA (p=0.003), SMV (p=0.008), and PV (p=0.018</a:t>
            </a:r>
            <a:r>
              <a:rPr lang="en-US" sz="1650" dirty="0" smtClean="0">
                <a:latin typeface="GothamNarrow-Book"/>
                <a:cs typeface="GothamNarrow-Book"/>
              </a:rPr>
              <a:t>) as seen in Table 1. The RRA (p=0.080) and LRA (p=0.060) also showed a notable difference, but not significant.</a:t>
            </a:r>
            <a:r>
              <a:rPr lang="en-US" sz="1650" dirty="0">
                <a:latin typeface="GothamNarrow-Book"/>
                <a:cs typeface="GothamNarrow-Book"/>
              </a:rPr>
              <a:t> </a:t>
            </a:r>
            <a:r>
              <a:rPr lang="en-US" sz="1650" dirty="0" smtClean="0">
                <a:latin typeface="GothamNarrow-Book"/>
                <a:cs typeface="GothamNarrow-Book"/>
              </a:rPr>
              <a:t>There </a:t>
            </a:r>
            <a:r>
              <a:rPr lang="en-US" sz="1650" dirty="0">
                <a:latin typeface="GothamNarrow-Book"/>
                <a:cs typeface="GothamNarrow-Book"/>
              </a:rPr>
              <a:t>was no statistically significant difference in </a:t>
            </a:r>
            <a:r>
              <a:rPr lang="en-US" sz="1650" dirty="0" smtClean="0">
                <a:latin typeface="GothamNarrow-Book"/>
                <a:cs typeface="GothamNarrow-Book"/>
              </a:rPr>
              <a:t>percent flow change between </a:t>
            </a:r>
            <a:r>
              <a:rPr lang="en-US" sz="1650" dirty="0">
                <a:latin typeface="GothamNarrow-Book"/>
                <a:cs typeface="GothamNarrow-Book"/>
              </a:rPr>
              <a:t>the negative diagnosis group and the </a:t>
            </a:r>
            <a:r>
              <a:rPr lang="en-US" sz="1650" dirty="0" smtClean="0">
                <a:latin typeface="GothamNarrow-Book"/>
                <a:cs typeface="GothamNarrow-Book"/>
              </a:rPr>
              <a:t>controls.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 smtClean="0">
                <a:latin typeface="GothamNarrow-Book"/>
                <a:cs typeface="GothamNarrow-Book"/>
              </a:rPr>
              <a:t>Additionally, both the pre- and post-prandial flow values in the SCAo for the ischemia group were less than that of the controls (p=0.034 and p=0.001 respectively).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 smtClean="0">
                <a:latin typeface="GothamNarrow-Book"/>
                <a:cs typeface="GothamNarrow-Book"/>
              </a:rPr>
              <a:t>Interestingly, the </a:t>
            </a:r>
            <a:r>
              <a:rPr lang="en-US" sz="1650" dirty="0">
                <a:latin typeface="GothamNarrow-Book"/>
                <a:cs typeface="GothamNarrow-Book"/>
              </a:rPr>
              <a:t>pre- and post-prandial flow values in the </a:t>
            </a:r>
            <a:r>
              <a:rPr lang="en-US" sz="1650" dirty="0" smtClean="0">
                <a:latin typeface="GothamNarrow-Book"/>
                <a:cs typeface="GothamNarrow-Book"/>
              </a:rPr>
              <a:t>CA for the negative diagnosis group were less than that of the controls (p=0.003 and p=0.008 respectively).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1265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Gotham Narrow</vt:lpstr>
      <vt:lpstr>GothamNarrow-Book</vt:lpstr>
      <vt:lpstr>GothamNarrow-BookItalic</vt:lpstr>
      <vt:lpstr>GothamNarrow-Medium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Grant Roberts</cp:lastModifiedBy>
  <cp:revision>17</cp:revision>
  <cp:lastPrinted>2018-06-06T19:53:58Z</cp:lastPrinted>
  <dcterms:created xsi:type="dcterms:W3CDTF">2018-06-06T16:49:10Z</dcterms:created>
  <dcterms:modified xsi:type="dcterms:W3CDTF">2018-06-06T20:40:15Z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2018-06-06T00:00:00Z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2018-06-06T00:00:00Z</vt:filetime>
  </property>
</Properties>
</file>