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918400" cy="32918400"/>
  <p:notesSz cx="9296400" cy="7010400"/>
  <p:defaultTextStyle>
    <a:defPPr>
      <a:defRPr lang="de-DE"/>
    </a:defPPr>
    <a:lvl1pPr algn="just" rtl="0" fontAlgn="base">
      <a:spcBef>
        <a:spcPct val="10000"/>
      </a:spcBef>
      <a:spcAft>
        <a:spcPct val="10000"/>
      </a:spcAft>
      <a:defRPr sz="2400" kern="1200">
        <a:solidFill>
          <a:schemeClr val="tx1"/>
        </a:solidFill>
        <a:latin typeface="Palatino" pitchFamily="18" charset="0"/>
        <a:ea typeface="+mn-ea"/>
        <a:cs typeface="+mn-cs"/>
      </a:defRPr>
    </a:lvl1pPr>
    <a:lvl2pPr marL="340608" indent="112563" algn="just" rtl="0" fontAlgn="base">
      <a:spcBef>
        <a:spcPct val="10000"/>
      </a:spcBef>
      <a:spcAft>
        <a:spcPct val="10000"/>
      </a:spcAft>
      <a:defRPr sz="2400" kern="1200">
        <a:solidFill>
          <a:schemeClr val="tx1"/>
        </a:solidFill>
        <a:latin typeface="Palatino" pitchFamily="18" charset="0"/>
        <a:ea typeface="+mn-ea"/>
        <a:cs typeface="+mn-cs"/>
      </a:defRPr>
    </a:lvl2pPr>
    <a:lvl3pPr marL="682677" indent="226585" algn="just" rtl="0" fontAlgn="base">
      <a:spcBef>
        <a:spcPct val="10000"/>
      </a:spcBef>
      <a:spcAft>
        <a:spcPct val="10000"/>
      </a:spcAft>
      <a:defRPr sz="2400" kern="1200">
        <a:solidFill>
          <a:schemeClr val="tx1"/>
        </a:solidFill>
        <a:latin typeface="Palatino" pitchFamily="18" charset="0"/>
        <a:ea typeface="+mn-ea"/>
        <a:cs typeface="+mn-cs"/>
      </a:defRPr>
    </a:lvl3pPr>
    <a:lvl4pPr marL="1024747" indent="340608" algn="just" rtl="0" fontAlgn="base">
      <a:spcBef>
        <a:spcPct val="10000"/>
      </a:spcBef>
      <a:spcAft>
        <a:spcPct val="10000"/>
      </a:spcAft>
      <a:defRPr sz="2400" kern="1200">
        <a:solidFill>
          <a:schemeClr val="tx1"/>
        </a:solidFill>
        <a:latin typeface="Palatino" pitchFamily="18" charset="0"/>
        <a:ea typeface="+mn-ea"/>
        <a:cs typeface="+mn-cs"/>
      </a:defRPr>
    </a:lvl4pPr>
    <a:lvl5pPr marL="1366817" indent="454631" algn="just" rtl="0" fontAlgn="base">
      <a:spcBef>
        <a:spcPct val="10000"/>
      </a:spcBef>
      <a:spcAft>
        <a:spcPct val="10000"/>
      </a:spcAft>
      <a:defRPr sz="2400" kern="1200">
        <a:solidFill>
          <a:schemeClr val="tx1"/>
        </a:solidFill>
        <a:latin typeface="Palatino" pitchFamily="18" charset="0"/>
        <a:ea typeface="+mn-ea"/>
        <a:cs typeface="+mn-cs"/>
      </a:defRPr>
    </a:lvl5pPr>
    <a:lvl6pPr marL="2105044" algn="l" defTabSz="842018" rtl="0" eaLnBrk="1" latinLnBrk="0" hangingPunct="1">
      <a:defRPr sz="2400" kern="1200">
        <a:solidFill>
          <a:schemeClr val="tx1"/>
        </a:solidFill>
        <a:latin typeface="Palatino" pitchFamily="18" charset="0"/>
        <a:ea typeface="+mn-ea"/>
        <a:cs typeface="+mn-cs"/>
      </a:defRPr>
    </a:lvl6pPr>
    <a:lvl7pPr marL="2526052" algn="l" defTabSz="842018" rtl="0" eaLnBrk="1" latinLnBrk="0" hangingPunct="1">
      <a:defRPr sz="2400" kern="1200">
        <a:solidFill>
          <a:schemeClr val="tx1"/>
        </a:solidFill>
        <a:latin typeface="Palatino" pitchFamily="18" charset="0"/>
        <a:ea typeface="+mn-ea"/>
        <a:cs typeface="+mn-cs"/>
      </a:defRPr>
    </a:lvl7pPr>
    <a:lvl8pPr marL="2947062" algn="l" defTabSz="842018" rtl="0" eaLnBrk="1" latinLnBrk="0" hangingPunct="1">
      <a:defRPr sz="2400" kern="1200">
        <a:solidFill>
          <a:schemeClr val="tx1"/>
        </a:solidFill>
        <a:latin typeface="Palatino" pitchFamily="18" charset="0"/>
        <a:ea typeface="+mn-ea"/>
        <a:cs typeface="+mn-cs"/>
      </a:defRPr>
    </a:lvl8pPr>
    <a:lvl9pPr marL="3368069" algn="l" defTabSz="842018" rtl="0" eaLnBrk="1" latinLnBrk="0" hangingPunct="1">
      <a:defRPr sz="2400" kern="1200">
        <a:solidFill>
          <a:schemeClr val="tx1"/>
        </a:solidFill>
        <a:latin typeface="Palatino" pitchFamily="18" charset="0"/>
        <a:ea typeface="+mn-ea"/>
        <a:cs typeface="+mn-cs"/>
      </a:defRPr>
    </a:lvl9pPr>
  </p:defaultTextStyle>
  <p:extLst>
    <p:ext uri="{EFAFB233-063F-42B5-8137-9DF3F51BA10A}">
      <p15:sldGuideLst xmlns:p15="http://schemas.microsoft.com/office/powerpoint/2012/main" xmlns="">
        <p15:guide id="1" orient="horz" pos="11232">
          <p15:clr>
            <a:srgbClr val="A4A3A4"/>
          </p15:clr>
        </p15:guide>
        <p15:guide id="2" pos="7118">
          <p15:clr>
            <a:srgbClr val="A4A3A4"/>
          </p15:clr>
        </p15:guide>
        <p15:guide id="3" orient="horz" pos="10368">
          <p15:clr>
            <a:srgbClr val="A4A3A4"/>
          </p15:clr>
        </p15:guide>
        <p15:guide id="4" pos="692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opher Francois" initials="CF"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F9F"/>
    <a:srgbClr val="FF8181"/>
    <a:srgbClr val="FF5050"/>
    <a:srgbClr val="FBD2D1"/>
    <a:srgbClr val="F57E7B"/>
    <a:srgbClr val="CC0000"/>
    <a:srgbClr val="A50021"/>
    <a:srgbClr val="FFFF00"/>
    <a:srgbClr val="0000FF"/>
    <a:srgbClr val="32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72" autoAdjust="0"/>
    <p:restoredTop sz="99768" autoAdjust="0"/>
  </p:normalViewPr>
  <p:slideViewPr>
    <p:cSldViewPr snapToObjects="1">
      <p:cViewPr>
        <p:scale>
          <a:sx n="30" d="100"/>
          <a:sy n="30" d="100"/>
        </p:scale>
        <p:origin x="-2250" y="-72"/>
      </p:cViewPr>
      <p:guideLst>
        <p:guide orient="horz" pos="11232"/>
        <p:guide orient="horz" pos="10368"/>
        <p:guide pos="7118"/>
        <p:guide pos="6926"/>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8780" cy="350008"/>
          </a:xfrm>
          <a:prstGeom prst="rect">
            <a:avLst/>
          </a:prstGeom>
          <a:noFill/>
          <a:ln w="9525">
            <a:noFill/>
            <a:miter lim="800000"/>
            <a:headEnd/>
            <a:tailEnd/>
          </a:ln>
          <a:effectLst/>
        </p:spPr>
        <p:txBody>
          <a:bodyPr vert="horz" wrap="square" lIns="93131" tIns="46566" rIns="93131" bIns="46566" numCol="1" anchor="t" anchorCtr="0" compatLnSpc="1">
            <a:prstTxWarp prst="textNoShape">
              <a:avLst/>
            </a:prstTxWarp>
          </a:bodyPr>
          <a:lstStyle>
            <a:lvl1pPr algn="l" defTabSz="931764">
              <a:spcBef>
                <a:spcPct val="0"/>
              </a:spcBef>
              <a:spcAft>
                <a:spcPct val="0"/>
              </a:spcAft>
              <a:defRPr sz="1300">
                <a:latin typeface="Arial" charset="0"/>
              </a:defRPr>
            </a:lvl1pPr>
          </a:lstStyle>
          <a:p>
            <a:pPr>
              <a:defRPr/>
            </a:pPr>
            <a:endParaRPr lang="en-US"/>
          </a:p>
        </p:txBody>
      </p:sp>
      <p:sp>
        <p:nvSpPr>
          <p:cNvPr id="4099" name="Rectangle 3"/>
          <p:cNvSpPr>
            <a:spLocks noGrp="1" noChangeArrowheads="1"/>
          </p:cNvSpPr>
          <p:nvPr>
            <p:ph type="dt" sz="quarter" idx="1"/>
          </p:nvPr>
        </p:nvSpPr>
        <p:spPr bwMode="auto">
          <a:xfrm>
            <a:off x="5266261" y="0"/>
            <a:ext cx="4028440" cy="350008"/>
          </a:xfrm>
          <a:prstGeom prst="rect">
            <a:avLst/>
          </a:prstGeom>
          <a:noFill/>
          <a:ln w="9525">
            <a:noFill/>
            <a:miter lim="800000"/>
            <a:headEnd/>
            <a:tailEnd/>
          </a:ln>
          <a:effectLst/>
        </p:spPr>
        <p:txBody>
          <a:bodyPr vert="horz" wrap="square" lIns="93131" tIns="46566" rIns="93131" bIns="46566" numCol="1" anchor="t" anchorCtr="0" compatLnSpc="1">
            <a:prstTxWarp prst="textNoShape">
              <a:avLst/>
            </a:prstTxWarp>
          </a:bodyPr>
          <a:lstStyle>
            <a:lvl1pPr algn="r" defTabSz="931764">
              <a:spcBef>
                <a:spcPct val="0"/>
              </a:spcBef>
              <a:spcAft>
                <a:spcPct val="0"/>
              </a:spcAft>
              <a:defRPr sz="1300">
                <a:latin typeface="Arial" charset="0"/>
              </a:defRPr>
            </a:lvl1pPr>
          </a:lstStyle>
          <a:p>
            <a:pPr>
              <a:defRPr/>
            </a:pPr>
            <a:endParaRPr lang="en-US"/>
          </a:p>
        </p:txBody>
      </p:sp>
      <p:sp>
        <p:nvSpPr>
          <p:cNvPr id="4100" name="Rectangle 4"/>
          <p:cNvSpPr>
            <a:spLocks noGrp="1" noChangeArrowheads="1"/>
          </p:cNvSpPr>
          <p:nvPr>
            <p:ph type="ftr" sz="quarter" idx="2"/>
          </p:nvPr>
        </p:nvSpPr>
        <p:spPr bwMode="auto">
          <a:xfrm>
            <a:off x="0" y="6658855"/>
            <a:ext cx="4028780" cy="350008"/>
          </a:xfrm>
          <a:prstGeom prst="rect">
            <a:avLst/>
          </a:prstGeom>
          <a:noFill/>
          <a:ln w="9525">
            <a:noFill/>
            <a:miter lim="800000"/>
            <a:headEnd/>
            <a:tailEnd/>
          </a:ln>
          <a:effectLst/>
        </p:spPr>
        <p:txBody>
          <a:bodyPr vert="horz" wrap="square" lIns="93131" tIns="46566" rIns="93131" bIns="46566" numCol="1" anchor="b" anchorCtr="0" compatLnSpc="1">
            <a:prstTxWarp prst="textNoShape">
              <a:avLst/>
            </a:prstTxWarp>
          </a:bodyPr>
          <a:lstStyle>
            <a:lvl1pPr algn="l" defTabSz="931764">
              <a:spcBef>
                <a:spcPct val="0"/>
              </a:spcBef>
              <a:spcAft>
                <a:spcPct val="0"/>
              </a:spcAft>
              <a:defRPr sz="1300">
                <a:latin typeface="Arial" charset="0"/>
              </a:defRPr>
            </a:lvl1pPr>
          </a:lstStyle>
          <a:p>
            <a:pPr>
              <a:defRPr/>
            </a:pPr>
            <a:endParaRPr lang="en-US"/>
          </a:p>
        </p:txBody>
      </p:sp>
      <p:sp>
        <p:nvSpPr>
          <p:cNvPr id="4101" name="Rectangle 5"/>
          <p:cNvSpPr>
            <a:spLocks noGrp="1" noChangeArrowheads="1"/>
          </p:cNvSpPr>
          <p:nvPr>
            <p:ph type="sldNum" sz="quarter" idx="3"/>
          </p:nvPr>
        </p:nvSpPr>
        <p:spPr bwMode="auto">
          <a:xfrm>
            <a:off x="5266261" y="6658855"/>
            <a:ext cx="4028440" cy="350008"/>
          </a:xfrm>
          <a:prstGeom prst="rect">
            <a:avLst/>
          </a:prstGeom>
          <a:noFill/>
          <a:ln w="9525">
            <a:noFill/>
            <a:miter lim="800000"/>
            <a:headEnd/>
            <a:tailEnd/>
          </a:ln>
          <a:effectLst/>
        </p:spPr>
        <p:txBody>
          <a:bodyPr vert="horz" wrap="square" lIns="93131" tIns="46566" rIns="93131" bIns="46566" numCol="1" anchor="b" anchorCtr="0" compatLnSpc="1">
            <a:prstTxWarp prst="textNoShape">
              <a:avLst/>
            </a:prstTxWarp>
          </a:bodyPr>
          <a:lstStyle>
            <a:lvl1pPr algn="r" defTabSz="931764">
              <a:spcBef>
                <a:spcPct val="0"/>
              </a:spcBef>
              <a:spcAft>
                <a:spcPct val="0"/>
              </a:spcAft>
              <a:defRPr sz="1300">
                <a:latin typeface="Arial" charset="0"/>
              </a:defRPr>
            </a:lvl1pPr>
          </a:lstStyle>
          <a:p>
            <a:pPr>
              <a:defRPr/>
            </a:pPr>
            <a:fld id="{F301BB9D-AE35-458D-A77C-FBC70C2CA409}" type="slidenum">
              <a:rPr lang="en-US"/>
              <a:pPr>
                <a:defRPr/>
              </a:pPr>
              <a:t>‹#›</a:t>
            </a:fld>
            <a:endParaRPr lang="en-US"/>
          </a:p>
        </p:txBody>
      </p:sp>
    </p:spTree>
    <p:extLst>
      <p:ext uri="{BB962C8B-B14F-4D97-AF65-F5344CB8AC3E}">
        <p14:creationId xmlns:p14="http://schemas.microsoft.com/office/powerpoint/2010/main" val="4188108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28780" cy="350008"/>
          </a:xfrm>
          <a:prstGeom prst="rect">
            <a:avLst/>
          </a:prstGeom>
          <a:noFill/>
          <a:ln w="9525">
            <a:noFill/>
            <a:miter lim="800000"/>
            <a:headEnd/>
            <a:tailEnd/>
          </a:ln>
          <a:effectLst/>
        </p:spPr>
        <p:txBody>
          <a:bodyPr vert="horz" wrap="square" lIns="93131" tIns="46566" rIns="93131" bIns="46566" numCol="1" anchor="t" anchorCtr="0" compatLnSpc="1">
            <a:prstTxWarp prst="textNoShape">
              <a:avLst/>
            </a:prstTxWarp>
          </a:bodyPr>
          <a:lstStyle>
            <a:lvl1pPr algn="l" defTabSz="931764">
              <a:spcBef>
                <a:spcPct val="0"/>
              </a:spcBef>
              <a:spcAft>
                <a:spcPct val="0"/>
              </a:spcAft>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266261" y="0"/>
            <a:ext cx="4028440" cy="350008"/>
          </a:xfrm>
          <a:prstGeom prst="rect">
            <a:avLst/>
          </a:prstGeom>
          <a:noFill/>
          <a:ln w="9525">
            <a:noFill/>
            <a:miter lim="800000"/>
            <a:headEnd/>
            <a:tailEnd/>
          </a:ln>
          <a:effectLst/>
        </p:spPr>
        <p:txBody>
          <a:bodyPr vert="horz" wrap="square" lIns="93131" tIns="46566" rIns="93131" bIns="46566" numCol="1" anchor="t" anchorCtr="0" compatLnSpc="1">
            <a:prstTxWarp prst="textNoShape">
              <a:avLst/>
            </a:prstTxWarp>
          </a:bodyPr>
          <a:lstStyle>
            <a:lvl1pPr algn="r" defTabSz="931764">
              <a:spcBef>
                <a:spcPct val="0"/>
              </a:spcBef>
              <a:spcAft>
                <a:spcPct val="0"/>
              </a:spcAft>
              <a:defRPr sz="13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3333750" y="527050"/>
            <a:ext cx="2628900" cy="26289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29980" y="3330197"/>
            <a:ext cx="7436440" cy="3153911"/>
          </a:xfrm>
          <a:prstGeom prst="rect">
            <a:avLst/>
          </a:prstGeom>
          <a:noFill/>
          <a:ln w="9525">
            <a:noFill/>
            <a:miter lim="800000"/>
            <a:headEnd/>
            <a:tailEnd/>
          </a:ln>
          <a:effectLst/>
        </p:spPr>
        <p:txBody>
          <a:bodyPr vert="horz" wrap="square" lIns="93131" tIns="46566" rIns="93131" bIns="46566" numCol="1" anchor="t" anchorCtr="0" compatLnSpc="1">
            <a:prstTxWarp prst="textNoShape">
              <a:avLst/>
            </a:prstTxWarp>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p>
        </p:txBody>
      </p:sp>
      <p:sp>
        <p:nvSpPr>
          <p:cNvPr id="5126" name="Rectangle 6"/>
          <p:cNvSpPr>
            <a:spLocks noGrp="1" noChangeArrowheads="1"/>
          </p:cNvSpPr>
          <p:nvPr>
            <p:ph type="ftr" sz="quarter" idx="4"/>
          </p:nvPr>
        </p:nvSpPr>
        <p:spPr bwMode="auto">
          <a:xfrm>
            <a:off x="0" y="6658855"/>
            <a:ext cx="4028780" cy="350008"/>
          </a:xfrm>
          <a:prstGeom prst="rect">
            <a:avLst/>
          </a:prstGeom>
          <a:noFill/>
          <a:ln w="9525">
            <a:noFill/>
            <a:miter lim="800000"/>
            <a:headEnd/>
            <a:tailEnd/>
          </a:ln>
          <a:effectLst/>
        </p:spPr>
        <p:txBody>
          <a:bodyPr vert="horz" wrap="square" lIns="93131" tIns="46566" rIns="93131" bIns="46566" numCol="1" anchor="b" anchorCtr="0" compatLnSpc="1">
            <a:prstTxWarp prst="textNoShape">
              <a:avLst/>
            </a:prstTxWarp>
          </a:bodyPr>
          <a:lstStyle>
            <a:lvl1pPr algn="l" defTabSz="931764">
              <a:spcBef>
                <a:spcPct val="0"/>
              </a:spcBef>
              <a:spcAft>
                <a:spcPct val="0"/>
              </a:spcAft>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266261" y="6658855"/>
            <a:ext cx="4028440" cy="350008"/>
          </a:xfrm>
          <a:prstGeom prst="rect">
            <a:avLst/>
          </a:prstGeom>
          <a:noFill/>
          <a:ln w="9525">
            <a:noFill/>
            <a:miter lim="800000"/>
            <a:headEnd/>
            <a:tailEnd/>
          </a:ln>
          <a:effectLst/>
        </p:spPr>
        <p:txBody>
          <a:bodyPr vert="horz" wrap="square" lIns="93131" tIns="46566" rIns="93131" bIns="46566" numCol="1" anchor="b" anchorCtr="0" compatLnSpc="1">
            <a:prstTxWarp prst="textNoShape">
              <a:avLst/>
            </a:prstTxWarp>
          </a:bodyPr>
          <a:lstStyle>
            <a:lvl1pPr algn="r" defTabSz="931764">
              <a:spcBef>
                <a:spcPct val="0"/>
              </a:spcBef>
              <a:spcAft>
                <a:spcPct val="0"/>
              </a:spcAft>
              <a:defRPr sz="1300">
                <a:latin typeface="Arial" charset="0"/>
              </a:defRPr>
            </a:lvl1pPr>
          </a:lstStyle>
          <a:p>
            <a:pPr>
              <a:defRPr/>
            </a:pPr>
            <a:fld id="{2853EC76-F560-4EC2-8FC4-BEB8E0128D2A}" type="slidenum">
              <a:rPr lang="en-US"/>
              <a:pPr>
                <a:defRPr/>
              </a:pPr>
              <a:t>‹#›</a:t>
            </a:fld>
            <a:endParaRPr lang="en-US"/>
          </a:p>
        </p:txBody>
      </p:sp>
    </p:spTree>
    <p:extLst>
      <p:ext uri="{BB962C8B-B14F-4D97-AF65-F5344CB8AC3E}">
        <p14:creationId xmlns:p14="http://schemas.microsoft.com/office/powerpoint/2010/main" val="2303514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mn-ea"/>
        <a:cs typeface="+mn-cs"/>
      </a:defRPr>
    </a:lvl1pPr>
    <a:lvl2pPr marL="340608" algn="l" rtl="0" eaLnBrk="0" fontAlgn="base" hangingPunct="0">
      <a:spcBef>
        <a:spcPct val="30000"/>
      </a:spcBef>
      <a:spcAft>
        <a:spcPct val="0"/>
      </a:spcAft>
      <a:defRPr sz="900" kern="1200">
        <a:solidFill>
          <a:schemeClr val="tx1"/>
        </a:solidFill>
        <a:latin typeface="Arial" charset="0"/>
        <a:ea typeface="+mn-ea"/>
        <a:cs typeface="+mn-cs"/>
      </a:defRPr>
    </a:lvl2pPr>
    <a:lvl3pPr marL="682677" algn="l" rtl="0" eaLnBrk="0" fontAlgn="base" hangingPunct="0">
      <a:spcBef>
        <a:spcPct val="30000"/>
      </a:spcBef>
      <a:spcAft>
        <a:spcPct val="0"/>
      </a:spcAft>
      <a:defRPr sz="900" kern="1200">
        <a:solidFill>
          <a:schemeClr val="tx1"/>
        </a:solidFill>
        <a:latin typeface="Arial" charset="0"/>
        <a:ea typeface="+mn-ea"/>
        <a:cs typeface="+mn-cs"/>
      </a:defRPr>
    </a:lvl3pPr>
    <a:lvl4pPr marL="1024747" algn="l" rtl="0" eaLnBrk="0" fontAlgn="base" hangingPunct="0">
      <a:spcBef>
        <a:spcPct val="30000"/>
      </a:spcBef>
      <a:spcAft>
        <a:spcPct val="0"/>
      </a:spcAft>
      <a:defRPr sz="900" kern="1200">
        <a:solidFill>
          <a:schemeClr val="tx1"/>
        </a:solidFill>
        <a:latin typeface="Arial" charset="0"/>
        <a:ea typeface="+mn-ea"/>
        <a:cs typeface="+mn-cs"/>
      </a:defRPr>
    </a:lvl4pPr>
    <a:lvl5pPr marL="1366817" algn="l" rtl="0" eaLnBrk="0" fontAlgn="base" hangingPunct="0">
      <a:spcBef>
        <a:spcPct val="30000"/>
      </a:spcBef>
      <a:spcAft>
        <a:spcPct val="0"/>
      </a:spcAft>
      <a:defRPr sz="900" kern="1200">
        <a:solidFill>
          <a:schemeClr val="tx1"/>
        </a:solidFill>
        <a:latin typeface="Arial" charset="0"/>
        <a:ea typeface="+mn-ea"/>
        <a:cs typeface="+mn-cs"/>
      </a:defRPr>
    </a:lvl5pPr>
    <a:lvl6pPr marL="1710295" algn="l" defTabSz="684118" rtl="0" eaLnBrk="1" latinLnBrk="0" hangingPunct="1">
      <a:defRPr sz="900" kern="1200">
        <a:solidFill>
          <a:schemeClr val="tx1"/>
        </a:solidFill>
        <a:latin typeface="+mn-lt"/>
        <a:ea typeface="+mn-ea"/>
        <a:cs typeface="+mn-cs"/>
      </a:defRPr>
    </a:lvl6pPr>
    <a:lvl7pPr marL="2052354" algn="l" defTabSz="684118" rtl="0" eaLnBrk="1" latinLnBrk="0" hangingPunct="1">
      <a:defRPr sz="900" kern="1200">
        <a:solidFill>
          <a:schemeClr val="tx1"/>
        </a:solidFill>
        <a:latin typeface="+mn-lt"/>
        <a:ea typeface="+mn-ea"/>
        <a:cs typeface="+mn-cs"/>
      </a:defRPr>
    </a:lvl7pPr>
    <a:lvl8pPr marL="2394413" algn="l" defTabSz="684118" rtl="0" eaLnBrk="1" latinLnBrk="0" hangingPunct="1">
      <a:defRPr sz="900" kern="1200">
        <a:solidFill>
          <a:schemeClr val="tx1"/>
        </a:solidFill>
        <a:latin typeface="+mn-lt"/>
        <a:ea typeface="+mn-ea"/>
        <a:cs typeface="+mn-cs"/>
      </a:defRPr>
    </a:lvl8pPr>
    <a:lvl9pPr marL="2736473" algn="l" defTabSz="684118"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p>
            <a:fld id="{3872551E-1CAC-4AF7-90DA-482FA83708A1}" type="slidenum">
              <a:rPr lang="en-US" smtClean="0"/>
              <a:pPr/>
              <a:t>1</a:t>
            </a:fld>
            <a:endParaRPr lang="en-US" smtClean="0"/>
          </a:p>
        </p:txBody>
      </p:sp>
      <p:sp>
        <p:nvSpPr>
          <p:cNvPr id="3075" name="Rectangle 2"/>
          <p:cNvSpPr>
            <a:spLocks noGrp="1" noRot="1" noChangeAspect="1" noChangeArrowheads="1" noTextEdit="1"/>
          </p:cNvSpPr>
          <p:nvPr>
            <p:ph type="sldImg"/>
          </p:nvPr>
        </p:nvSpPr>
        <p:spPr>
          <a:xfrm>
            <a:off x="3333750" y="527050"/>
            <a:ext cx="2628900" cy="2628900"/>
          </a:xfrm>
          <a:ln/>
        </p:spPr>
      </p:sp>
      <p:sp>
        <p:nvSpPr>
          <p:cNvPr id="30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65237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9" y="10226279"/>
            <a:ext cx="27979687" cy="7055644"/>
          </a:xfrm>
          <a:prstGeom prst="rect">
            <a:avLst/>
          </a:prstGeom>
        </p:spPr>
        <p:txBody>
          <a:bodyPr lIns="68412" tIns="34205" rIns="68412" bIns="34205"/>
          <a:lstStyle/>
          <a:p>
            <a:r>
              <a:rPr lang="en-US" smtClean="0"/>
              <a:t>Click to edit Master title style</a:t>
            </a:r>
            <a:endParaRPr lang="en-US"/>
          </a:p>
        </p:txBody>
      </p:sp>
      <p:sp>
        <p:nvSpPr>
          <p:cNvPr id="3" name="Subtitle 2"/>
          <p:cNvSpPr>
            <a:spLocks noGrp="1"/>
          </p:cNvSpPr>
          <p:nvPr>
            <p:ph type="subTitle" idx="1"/>
          </p:nvPr>
        </p:nvSpPr>
        <p:spPr>
          <a:xfrm>
            <a:off x="4937524" y="18653528"/>
            <a:ext cx="23043357" cy="8412956"/>
          </a:xfrm>
          <a:prstGeom prst="rect">
            <a:avLst/>
          </a:prstGeom>
        </p:spPr>
        <p:txBody>
          <a:bodyPr lIns="68412" tIns="34205" rIns="68412" bIns="34205"/>
          <a:lstStyle>
            <a:lvl1pPr marL="0" indent="0" algn="ctr">
              <a:buNone/>
              <a:defRPr/>
            </a:lvl1pPr>
            <a:lvl2pPr marL="342059" indent="0" algn="ctr">
              <a:buNone/>
              <a:defRPr/>
            </a:lvl2pPr>
            <a:lvl3pPr marL="684118" indent="0" algn="ctr">
              <a:buNone/>
              <a:defRPr/>
            </a:lvl3pPr>
            <a:lvl4pPr marL="1026177" indent="0" algn="ctr">
              <a:buNone/>
              <a:defRPr/>
            </a:lvl4pPr>
            <a:lvl5pPr marL="1368236" indent="0" algn="ctr">
              <a:buNone/>
              <a:defRPr/>
            </a:lvl5pPr>
            <a:lvl6pPr marL="1710295" indent="0" algn="ctr">
              <a:buNone/>
              <a:defRPr/>
            </a:lvl6pPr>
            <a:lvl7pPr marL="2052354" indent="0" algn="ctr">
              <a:buNone/>
              <a:defRPr/>
            </a:lvl7pPr>
            <a:lvl8pPr marL="2394413" indent="0" algn="ctr">
              <a:buNone/>
              <a:defRPr/>
            </a:lvl8pPr>
            <a:lvl9pPr marL="2736473"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448" y="1318023"/>
            <a:ext cx="29627514" cy="5486400"/>
          </a:xfrm>
          <a:prstGeom prst="rect">
            <a:avLst/>
          </a:prstGeom>
        </p:spPr>
        <p:txBody>
          <a:bodyPr lIns="68412" tIns="34205" rIns="68412" bIns="34205"/>
          <a:lstStyle/>
          <a:p>
            <a:r>
              <a:rPr lang="en-US" smtClean="0"/>
              <a:t>Click to edit Master title style</a:t>
            </a:r>
            <a:endParaRPr lang="en-US"/>
          </a:p>
        </p:txBody>
      </p:sp>
      <p:sp>
        <p:nvSpPr>
          <p:cNvPr id="3" name="Vertical Text Placeholder 2"/>
          <p:cNvSpPr>
            <a:spLocks noGrp="1"/>
          </p:cNvSpPr>
          <p:nvPr>
            <p:ph type="body" orient="vert" idx="1"/>
          </p:nvPr>
        </p:nvSpPr>
        <p:spPr>
          <a:xfrm>
            <a:off x="1645448" y="7680724"/>
            <a:ext cx="29627514" cy="21725335"/>
          </a:xfrm>
          <a:prstGeom prst="rect">
            <a:avLst/>
          </a:prstGeom>
        </p:spPr>
        <p:txBody>
          <a:bodyPr vert="eaVert" lIns="68412" tIns="34205" rIns="68412" bIns="3420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84" y="1318023"/>
            <a:ext cx="7406877" cy="28088034"/>
          </a:xfrm>
          <a:prstGeom prst="rect">
            <a:avLst/>
          </a:prstGeom>
        </p:spPr>
        <p:txBody>
          <a:bodyPr vert="eaVert" lIns="68412" tIns="34205" rIns="68412" bIns="34205"/>
          <a:lstStyle/>
          <a:p>
            <a:r>
              <a:rPr lang="en-US" smtClean="0"/>
              <a:t>Click to edit Master title style</a:t>
            </a:r>
            <a:endParaRPr lang="en-US"/>
          </a:p>
        </p:txBody>
      </p:sp>
      <p:sp>
        <p:nvSpPr>
          <p:cNvPr id="3" name="Vertical Text Placeholder 2"/>
          <p:cNvSpPr>
            <a:spLocks noGrp="1"/>
          </p:cNvSpPr>
          <p:nvPr>
            <p:ph type="body" orient="vert" idx="1"/>
          </p:nvPr>
        </p:nvSpPr>
        <p:spPr>
          <a:xfrm>
            <a:off x="1645447" y="1318023"/>
            <a:ext cx="22106335" cy="28088034"/>
          </a:xfrm>
          <a:prstGeom prst="rect">
            <a:avLst/>
          </a:prstGeom>
        </p:spPr>
        <p:txBody>
          <a:bodyPr vert="eaVert" lIns="68412" tIns="34205" rIns="68412" bIns="3420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448" y="1318023"/>
            <a:ext cx="29627514" cy="5486400"/>
          </a:xfrm>
          <a:prstGeom prst="rect">
            <a:avLst/>
          </a:prstGeom>
        </p:spPr>
        <p:txBody>
          <a:bodyPr lIns="68412" tIns="34205" rIns="68412" bIns="34205"/>
          <a:lstStyle/>
          <a:p>
            <a:r>
              <a:rPr lang="en-US" smtClean="0"/>
              <a:t>Click to edit Master title style</a:t>
            </a:r>
            <a:endParaRPr lang="en-US"/>
          </a:p>
        </p:txBody>
      </p:sp>
      <p:sp>
        <p:nvSpPr>
          <p:cNvPr id="3" name="Content Placeholder 2"/>
          <p:cNvSpPr>
            <a:spLocks noGrp="1"/>
          </p:cNvSpPr>
          <p:nvPr>
            <p:ph idx="1"/>
          </p:nvPr>
        </p:nvSpPr>
        <p:spPr>
          <a:xfrm>
            <a:off x="1645448" y="7680724"/>
            <a:ext cx="29627514" cy="21725335"/>
          </a:xfrm>
          <a:prstGeom prst="rect">
            <a:avLst/>
          </a:prstGeom>
        </p:spPr>
        <p:txBody>
          <a:bodyPr lIns="68412" tIns="34205" rIns="68412" bIns="3420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30" y="21152650"/>
            <a:ext cx="27980878" cy="6538912"/>
          </a:xfrm>
          <a:prstGeom prst="rect">
            <a:avLst/>
          </a:prstGeom>
        </p:spPr>
        <p:txBody>
          <a:bodyPr lIns="68412" tIns="34205" rIns="68412" bIns="34205"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30" y="13951747"/>
            <a:ext cx="27980878" cy="7200900"/>
          </a:xfrm>
          <a:prstGeom prst="rect">
            <a:avLst/>
          </a:prstGeom>
        </p:spPr>
        <p:txBody>
          <a:bodyPr lIns="68412" tIns="34205" rIns="68412" bIns="34205" anchor="b"/>
          <a:lstStyle>
            <a:lvl1pPr marL="0" indent="0">
              <a:buNone/>
              <a:defRPr sz="1500"/>
            </a:lvl1pPr>
            <a:lvl2pPr marL="342059" indent="0">
              <a:buNone/>
              <a:defRPr sz="1400"/>
            </a:lvl2pPr>
            <a:lvl3pPr marL="684118" indent="0">
              <a:buNone/>
              <a:defRPr sz="1200"/>
            </a:lvl3pPr>
            <a:lvl4pPr marL="1026177" indent="0">
              <a:buNone/>
              <a:defRPr sz="1100"/>
            </a:lvl4pPr>
            <a:lvl5pPr marL="1368236" indent="0">
              <a:buNone/>
              <a:defRPr sz="1100"/>
            </a:lvl5pPr>
            <a:lvl6pPr marL="1710295" indent="0">
              <a:buNone/>
              <a:defRPr sz="1100"/>
            </a:lvl6pPr>
            <a:lvl7pPr marL="2052354" indent="0">
              <a:buNone/>
              <a:defRPr sz="1100"/>
            </a:lvl7pPr>
            <a:lvl8pPr marL="2394413" indent="0">
              <a:buNone/>
              <a:defRPr sz="1100"/>
            </a:lvl8pPr>
            <a:lvl9pPr marL="2736473" indent="0">
              <a:buNone/>
              <a:defRPr sz="11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448" y="1318023"/>
            <a:ext cx="29627514" cy="5486400"/>
          </a:xfrm>
          <a:prstGeom prst="rect">
            <a:avLst/>
          </a:prstGeom>
        </p:spPr>
        <p:txBody>
          <a:bodyPr lIns="68412" tIns="34205" rIns="68412" bIns="34205"/>
          <a:lstStyle/>
          <a:p>
            <a:r>
              <a:rPr lang="en-US" smtClean="0"/>
              <a:t>Click to edit Master title style</a:t>
            </a:r>
            <a:endParaRPr lang="en-US"/>
          </a:p>
        </p:txBody>
      </p:sp>
      <p:sp>
        <p:nvSpPr>
          <p:cNvPr id="3" name="Content Placeholder 2"/>
          <p:cNvSpPr>
            <a:spLocks noGrp="1"/>
          </p:cNvSpPr>
          <p:nvPr>
            <p:ph sz="half" idx="1"/>
          </p:nvPr>
        </p:nvSpPr>
        <p:spPr>
          <a:xfrm>
            <a:off x="1645446" y="7680724"/>
            <a:ext cx="14756605" cy="21725335"/>
          </a:xfrm>
          <a:prstGeom prst="rect">
            <a:avLst/>
          </a:prstGeom>
        </p:spPr>
        <p:txBody>
          <a:bodyPr lIns="68412" tIns="34205" rIns="68412" bIns="34205"/>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8" y="7680724"/>
            <a:ext cx="14756605" cy="21725335"/>
          </a:xfrm>
          <a:prstGeom prst="rect">
            <a:avLst/>
          </a:prstGeom>
        </p:spPr>
        <p:txBody>
          <a:bodyPr lIns="68412" tIns="34205" rIns="68412" bIns="34205"/>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8" y="1318023"/>
            <a:ext cx="29627514" cy="5486400"/>
          </a:xfrm>
          <a:prstGeom prst="rect">
            <a:avLst/>
          </a:prstGeom>
        </p:spPr>
        <p:txBody>
          <a:bodyPr lIns="68412" tIns="34205" rIns="68412" bIns="3420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9" y="7368783"/>
            <a:ext cx="14544674" cy="3070622"/>
          </a:xfrm>
          <a:prstGeom prst="rect">
            <a:avLst/>
          </a:prstGeom>
        </p:spPr>
        <p:txBody>
          <a:bodyPr lIns="68412" tIns="34205" rIns="68412" bIns="34205" anchor="b"/>
          <a:lstStyle>
            <a:lvl1pPr marL="0" indent="0">
              <a:buNone/>
              <a:defRPr sz="1800" b="1"/>
            </a:lvl1pPr>
            <a:lvl2pPr marL="342059" indent="0">
              <a:buNone/>
              <a:defRPr sz="1500" b="1"/>
            </a:lvl2pPr>
            <a:lvl3pPr marL="684118" indent="0">
              <a:buNone/>
              <a:defRPr sz="1400" b="1"/>
            </a:lvl3pPr>
            <a:lvl4pPr marL="1026177" indent="0">
              <a:buNone/>
              <a:defRPr sz="1200" b="1"/>
            </a:lvl4pPr>
            <a:lvl5pPr marL="1368236" indent="0">
              <a:buNone/>
              <a:defRPr sz="1200" b="1"/>
            </a:lvl5pPr>
            <a:lvl6pPr marL="1710295" indent="0">
              <a:buNone/>
              <a:defRPr sz="1200" b="1"/>
            </a:lvl6pPr>
            <a:lvl7pPr marL="2052354" indent="0">
              <a:buNone/>
              <a:defRPr sz="1200" b="1"/>
            </a:lvl7pPr>
            <a:lvl8pPr marL="2394413" indent="0">
              <a:buNone/>
              <a:defRPr sz="1200" b="1"/>
            </a:lvl8pPr>
            <a:lvl9pPr marL="2736473"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645449" y="10439403"/>
            <a:ext cx="14544674" cy="18966657"/>
          </a:xfrm>
          <a:prstGeom prst="rect">
            <a:avLst/>
          </a:prstGeom>
        </p:spPr>
        <p:txBody>
          <a:bodyPr lIns="68412" tIns="34205" rIns="68412" bIns="34205"/>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30" y="7368783"/>
            <a:ext cx="14550628" cy="3070622"/>
          </a:xfrm>
          <a:prstGeom prst="rect">
            <a:avLst/>
          </a:prstGeom>
        </p:spPr>
        <p:txBody>
          <a:bodyPr lIns="68412" tIns="34205" rIns="68412" bIns="34205" anchor="b"/>
          <a:lstStyle>
            <a:lvl1pPr marL="0" indent="0">
              <a:buNone/>
              <a:defRPr sz="1800" b="1"/>
            </a:lvl1pPr>
            <a:lvl2pPr marL="342059" indent="0">
              <a:buNone/>
              <a:defRPr sz="1500" b="1"/>
            </a:lvl2pPr>
            <a:lvl3pPr marL="684118" indent="0">
              <a:buNone/>
              <a:defRPr sz="1400" b="1"/>
            </a:lvl3pPr>
            <a:lvl4pPr marL="1026177" indent="0">
              <a:buNone/>
              <a:defRPr sz="1200" b="1"/>
            </a:lvl4pPr>
            <a:lvl5pPr marL="1368236" indent="0">
              <a:buNone/>
              <a:defRPr sz="1200" b="1"/>
            </a:lvl5pPr>
            <a:lvl6pPr marL="1710295" indent="0">
              <a:buNone/>
              <a:defRPr sz="1200" b="1"/>
            </a:lvl6pPr>
            <a:lvl7pPr marL="2052354" indent="0">
              <a:buNone/>
              <a:defRPr sz="1200" b="1"/>
            </a:lvl7pPr>
            <a:lvl8pPr marL="2394413" indent="0">
              <a:buNone/>
              <a:defRPr sz="1200" b="1"/>
            </a:lvl8pPr>
            <a:lvl9pPr marL="2736473"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16722330" y="10439403"/>
            <a:ext cx="14550628" cy="18966657"/>
          </a:xfrm>
          <a:prstGeom prst="rect">
            <a:avLst/>
          </a:prstGeom>
        </p:spPr>
        <p:txBody>
          <a:bodyPr lIns="68412" tIns="34205" rIns="68412" bIns="34205"/>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448" y="1318023"/>
            <a:ext cx="29627514" cy="5486400"/>
          </a:xfrm>
          <a:prstGeom prst="rect">
            <a:avLst/>
          </a:prstGeom>
        </p:spPr>
        <p:txBody>
          <a:bodyPr lIns="68412" tIns="34205" rIns="68412" bIns="34205"/>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8" y="1310879"/>
            <a:ext cx="10829926" cy="5578078"/>
          </a:xfrm>
          <a:prstGeom prst="rect">
            <a:avLst/>
          </a:prstGeom>
        </p:spPr>
        <p:txBody>
          <a:bodyPr lIns="68412" tIns="34205" rIns="68412" bIns="34205"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12870659" y="1310888"/>
            <a:ext cx="18402300" cy="28095178"/>
          </a:xfrm>
          <a:prstGeom prst="rect">
            <a:avLst/>
          </a:prstGeom>
        </p:spPr>
        <p:txBody>
          <a:bodyPr lIns="68412" tIns="34205" rIns="68412" bIns="34205"/>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8" y="6888960"/>
            <a:ext cx="10829926" cy="22517100"/>
          </a:xfrm>
          <a:prstGeom prst="rect">
            <a:avLst/>
          </a:prstGeom>
        </p:spPr>
        <p:txBody>
          <a:bodyPr lIns="68412" tIns="34205" rIns="68412" bIns="34205"/>
          <a:lstStyle>
            <a:lvl1pPr marL="0" indent="0">
              <a:buNone/>
              <a:defRPr sz="1100"/>
            </a:lvl1pPr>
            <a:lvl2pPr marL="342059" indent="0">
              <a:buNone/>
              <a:defRPr sz="900"/>
            </a:lvl2pPr>
            <a:lvl3pPr marL="684118" indent="0">
              <a:buNone/>
              <a:defRPr sz="800"/>
            </a:lvl3pPr>
            <a:lvl4pPr marL="1026177" indent="0">
              <a:buNone/>
              <a:defRPr sz="700"/>
            </a:lvl4pPr>
            <a:lvl5pPr marL="1368236" indent="0">
              <a:buNone/>
              <a:defRPr sz="700"/>
            </a:lvl5pPr>
            <a:lvl6pPr marL="1710295" indent="0">
              <a:buNone/>
              <a:defRPr sz="700"/>
            </a:lvl6pPr>
            <a:lvl7pPr marL="2052354" indent="0">
              <a:buNone/>
              <a:defRPr sz="700"/>
            </a:lvl7pPr>
            <a:lvl8pPr marL="2394413" indent="0">
              <a:buNone/>
              <a:defRPr sz="700"/>
            </a:lvl8pPr>
            <a:lvl9pPr marL="2736473" indent="0">
              <a:buNone/>
              <a:defRPr sz="7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002" y="23043363"/>
            <a:ext cx="19751277" cy="2719389"/>
          </a:xfrm>
          <a:prstGeom prst="rect">
            <a:avLst/>
          </a:prstGeom>
        </p:spPr>
        <p:txBody>
          <a:bodyPr lIns="68412" tIns="34205" rIns="68412" bIns="34205"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6452002" y="2940850"/>
            <a:ext cx="19751277" cy="19751279"/>
          </a:xfrm>
          <a:prstGeom prst="rect">
            <a:avLst/>
          </a:prstGeom>
        </p:spPr>
        <p:txBody>
          <a:bodyPr lIns="68412" tIns="34205" rIns="68412" bIns="34205"/>
          <a:lstStyle>
            <a:lvl1pPr marL="0" indent="0">
              <a:buNone/>
              <a:defRPr sz="2400"/>
            </a:lvl1pPr>
            <a:lvl2pPr marL="342059" indent="0">
              <a:buNone/>
              <a:defRPr sz="2100"/>
            </a:lvl2pPr>
            <a:lvl3pPr marL="684118" indent="0">
              <a:buNone/>
              <a:defRPr sz="1800"/>
            </a:lvl3pPr>
            <a:lvl4pPr marL="1026177" indent="0">
              <a:buNone/>
              <a:defRPr sz="1500"/>
            </a:lvl4pPr>
            <a:lvl5pPr marL="1368236" indent="0">
              <a:buNone/>
              <a:defRPr sz="1500"/>
            </a:lvl5pPr>
            <a:lvl6pPr marL="1710295" indent="0">
              <a:buNone/>
              <a:defRPr sz="1500"/>
            </a:lvl6pPr>
            <a:lvl7pPr marL="2052354" indent="0">
              <a:buNone/>
              <a:defRPr sz="1500"/>
            </a:lvl7pPr>
            <a:lvl8pPr marL="2394413" indent="0">
              <a:buNone/>
              <a:defRPr sz="1500"/>
            </a:lvl8pPr>
            <a:lvl9pPr marL="2736473" indent="0">
              <a:buNone/>
              <a:defRPr sz="1500"/>
            </a:lvl9pPr>
          </a:lstStyle>
          <a:p>
            <a:pPr lvl="0"/>
            <a:endParaRPr lang="en-US" noProof="0" smtClean="0"/>
          </a:p>
        </p:txBody>
      </p:sp>
      <p:sp>
        <p:nvSpPr>
          <p:cNvPr id="4" name="Text Placeholder 3"/>
          <p:cNvSpPr>
            <a:spLocks noGrp="1"/>
          </p:cNvSpPr>
          <p:nvPr>
            <p:ph type="body" sz="half" idx="2"/>
          </p:nvPr>
        </p:nvSpPr>
        <p:spPr>
          <a:xfrm>
            <a:off x="6452002" y="25762747"/>
            <a:ext cx="19751277" cy="3863579"/>
          </a:xfrm>
          <a:prstGeom prst="rect">
            <a:avLst/>
          </a:prstGeom>
        </p:spPr>
        <p:txBody>
          <a:bodyPr lIns="68412" tIns="34205" rIns="68412" bIns="34205"/>
          <a:lstStyle>
            <a:lvl1pPr marL="0" indent="0">
              <a:buNone/>
              <a:defRPr sz="1100"/>
            </a:lvl1pPr>
            <a:lvl2pPr marL="342059" indent="0">
              <a:buNone/>
              <a:defRPr sz="900"/>
            </a:lvl2pPr>
            <a:lvl3pPr marL="684118" indent="0">
              <a:buNone/>
              <a:defRPr sz="800"/>
            </a:lvl3pPr>
            <a:lvl4pPr marL="1026177" indent="0">
              <a:buNone/>
              <a:defRPr sz="700"/>
            </a:lvl4pPr>
            <a:lvl5pPr marL="1368236" indent="0">
              <a:buNone/>
              <a:defRPr sz="700"/>
            </a:lvl5pPr>
            <a:lvl6pPr marL="1710295" indent="0">
              <a:buNone/>
              <a:defRPr sz="700"/>
            </a:lvl6pPr>
            <a:lvl7pPr marL="2052354" indent="0">
              <a:buNone/>
              <a:defRPr sz="700"/>
            </a:lvl7pPr>
            <a:lvl8pPr marL="2394413" indent="0">
              <a:buNone/>
              <a:defRPr sz="700"/>
            </a:lvl8pPr>
            <a:lvl9pPr marL="2736473" indent="0">
              <a:buNone/>
              <a:defRPr sz="7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12781" rtl="0" eaLnBrk="0" fontAlgn="base" hangingPunct="0">
        <a:spcBef>
          <a:spcPct val="0"/>
        </a:spcBef>
        <a:spcAft>
          <a:spcPct val="0"/>
        </a:spcAft>
        <a:defRPr sz="3700">
          <a:solidFill>
            <a:schemeClr val="tx2"/>
          </a:solidFill>
          <a:latin typeface="+mj-lt"/>
          <a:ea typeface="+mj-ea"/>
          <a:cs typeface="+mj-cs"/>
        </a:defRPr>
      </a:lvl1pPr>
      <a:lvl2pPr algn="ctr" defTabSz="812781" rtl="0" eaLnBrk="0" fontAlgn="base" hangingPunct="0">
        <a:spcBef>
          <a:spcPct val="0"/>
        </a:spcBef>
        <a:spcAft>
          <a:spcPct val="0"/>
        </a:spcAft>
        <a:defRPr sz="3700">
          <a:solidFill>
            <a:schemeClr val="tx2"/>
          </a:solidFill>
          <a:latin typeface="Arial" charset="0"/>
        </a:defRPr>
      </a:lvl2pPr>
      <a:lvl3pPr algn="ctr" defTabSz="812781" rtl="0" eaLnBrk="0" fontAlgn="base" hangingPunct="0">
        <a:spcBef>
          <a:spcPct val="0"/>
        </a:spcBef>
        <a:spcAft>
          <a:spcPct val="0"/>
        </a:spcAft>
        <a:defRPr sz="3700">
          <a:solidFill>
            <a:schemeClr val="tx2"/>
          </a:solidFill>
          <a:latin typeface="Arial" charset="0"/>
        </a:defRPr>
      </a:lvl3pPr>
      <a:lvl4pPr algn="ctr" defTabSz="812781" rtl="0" eaLnBrk="0" fontAlgn="base" hangingPunct="0">
        <a:spcBef>
          <a:spcPct val="0"/>
        </a:spcBef>
        <a:spcAft>
          <a:spcPct val="0"/>
        </a:spcAft>
        <a:defRPr sz="3700">
          <a:solidFill>
            <a:schemeClr val="tx2"/>
          </a:solidFill>
          <a:latin typeface="Arial" charset="0"/>
        </a:defRPr>
      </a:lvl4pPr>
      <a:lvl5pPr algn="ctr" defTabSz="812781" rtl="0" eaLnBrk="0" fontAlgn="base" hangingPunct="0">
        <a:spcBef>
          <a:spcPct val="0"/>
        </a:spcBef>
        <a:spcAft>
          <a:spcPct val="0"/>
        </a:spcAft>
        <a:defRPr sz="3700">
          <a:solidFill>
            <a:schemeClr val="tx2"/>
          </a:solidFill>
          <a:latin typeface="Arial" charset="0"/>
        </a:defRPr>
      </a:lvl5pPr>
      <a:lvl6pPr marL="342059" algn="ctr" defTabSz="814766" rtl="0" fontAlgn="base">
        <a:spcBef>
          <a:spcPct val="0"/>
        </a:spcBef>
        <a:spcAft>
          <a:spcPct val="0"/>
        </a:spcAft>
        <a:defRPr sz="3700">
          <a:solidFill>
            <a:schemeClr val="tx2"/>
          </a:solidFill>
          <a:latin typeface="Arial" charset="0"/>
        </a:defRPr>
      </a:lvl6pPr>
      <a:lvl7pPr marL="684118" algn="ctr" defTabSz="814766" rtl="0" fontAlgn="base">
        <a:spcBef>
          <a:spcPct val="0"/>
        </a:spcBef>
        <a:spcAft>
          <a:spcPct val="0"/>
        </a:spcAft>
        <a:defRPr sz="3700">
          <a:solidFill>
            <a:schemeClr val="tx2"/>
          </a:solidFill>
          <a:latin typeface="Arial" charset="0"/>
        </a:defRPr>
      </a:lvl7pPr>
      <a:lvl8pPr marL="1026177" algn="ctr" defTabSz="814766" rtl="0" fontAlgn="base">
        <a:spcBef>
          <a:spcPct val="0"/>
        </a:spcBef>
        <a:spcAft>
          <a:spcPct val="0"/>
        </a:spcAft>
        <a:defRPr sz="3700">
          <a:solidFill>
            <a:schemeClr val="tx2"/>
          </a:solidFill>
          <a:latin typeface="Arial" charset="0"/>
        </a:defRPr>
      </a:lvl8pPr>
      <a:lvl9pPr marL="1368236" algn="ctr" defTabSz="814766" rtl="0" fontAlgn="base">
        <a:spcBef>
          <a:spcPct val="0"/>
        </a:spcBef>
        <a:spcAft>
          <a:spcPct val="0"/>
        </a:spcAft>
        <a:defRPr sz="3700">
          <a:solidFill>
            <a:schemeClr val="tx2"/>
          </a:solidFill>
          <a:latin typeface="Arial" charset="0"/>
        </a:defRPr>
      </a:lvl9pPr>
    </p:titleStyle>
    <p:bodyStyle>
      <a:lvl1pPr marL="305524" indent="-305524" algn="l" defTabSz="812781" rtl="0" eaLnBrk="0" fontAlgn="base" hangingPunct="0">
        <a:spcBef>
          <a:spcPct val="20000"/>
        </a:spcBef>
        <a:spcAft>
          <a:spcPct val="0"/>
        </a:spcAft>
        <a:buChar char="•"/>
        <a:defRPr sz="2900">
          <a:solidFill>
            <a:schemeClr val="tx1"/>
          </a:solidFill>
          <a:latin typeface="+mn-lt"/>
          <a:ea typeface="+mn-ea"/>
          <a:cs typeface="+mn-cs"/>
        </a:defRPr>
      </a:lvl1pPr>
      <a:lvl2pPr marL="656364" indent="-252898" algn="l" defTabSz="812781" rtl="0" eaLnBrk="0" fontAlgn="base" hangingPunct="0">
        <a:spcBef>
          <a:spcPct val="20000"/>
        </a:spcBef>
        <a:spcAft>
          <a:spcPct val="0"/>
        </a:spcAft>
        <a:buChar char="–"/>
        <a:defRPr sz="2500">
          <a:solidFill>
            <a:schemeClr val="tx1"/>
          </a:solidFill>
          <a:latin typeface="+mn-lt"/>
        </a:defRPr>
      </a:lvl2pPr>
      <a:lvl3pPr marL="1015976" indent="-200272" algn="l" defTabSz="812781" rtl="0" eaLnBrk="0" fontAlgn="base" hangingPunct="0">
        <a:spcBef>
          <a:spcPct val="20000"/>
        </a:spcBef>
        <a:spcAft>
          <a:spcPct val="0"/>
        </a:spcAft>
        <a:buChar char="•"/>
        <a:defRPr sz="2000">
          <a:solidFill>
            <a:schemeClr val="tx1"/>
          </a:solidFill>
          <a:latin typeface="+mn-lt"/>
        </a:defRPr>
      </a:lvl3pPr>
      <a:lvl4pPr marL="1419443" indent="-200272" algn="l" defTabSz="812781" rtl="0" eaLnBrk="0" fontAlgn="base" hangingPunct="0">
        <a:spcBef>
          <a:spcPct val="20000"/>
        </a:spcBef>
        <a:spcAft>
          <a:spcPct val="0"/>
        </a:spcAft>
        <a:buChar char="–"/>
        <a:defRPr>
          <a:solidFill>
            <a:schemeClr val="tx1"/>
          </a:solidFill>
          <a:latin typeface="+mn-lt"/>
        </a:defRPr>
      </a:lvl4pPr>
      <a:lvl5pPr marL="1828757" indent="-200272" algn="l" defTabSz="812781" rtl="0" eaLnBrk="0" fontAlgn="base" hangingPunct="0">
        <a:spcBef>
          <a:spcPct val="20000"/>
        </a:spcBef>
        <a:spcAft>
          <a:spcPct val="0"/>
        </a:spcAft>
        <a:buChar char="»"/>
        <a:defRPr>
          <a:solidFill>
            <a:schemeClr val="tx1"/>
          </a:solidFill>
          <a:latin typeface="+mn-lt"/>
        </a:defRPr>
      </a:lvl5pPr>
      <a:lvl6pPr marL="2172314" indent="-201909" algn="l" defTabSz="814766" rtl="0" fontAlgn="base">
        <a:spcBef>
          <a:spcPct val="20000"/>
        </a:spcBef>
        <a:spcAft>
          <a:spcPct val="0"/>
        </a:spcAft>
        <a:buChar char="»"/>
        <a:defRPr sz="1700">
          <a:solidFill>
            <a:schemeClr val="tx1"/>
          </a:solidFill>
          <a:latin typeface="+mn-lt"/>
        </a:defRPr>
      </a:lvl6pPr>
      <a:lvl7pPr marL="2514372" indent="-201909" algn="l" defTabSz="814766" rtl="0" fontAlgn="base">
        <a:spcBef>
          <a:spcPct val="20000"/>
        </a:spcBef>
        <a:spcAft>
          <a:spcPct val="0"/>
        </a:spcAft>
        <a:buChar char="»"/>
        <a:defRPr sz="1700">
          <a:solidFill>
            <a:schemeClr val="tx1"/>
          </a:solidFill>
          <a:latin typeface="+mn-lt"/>
        </a:defRPr>
      </a:lvl7pPr>
      <a:lvl8pPr marL="2856433" indent="-201909" algn="l" defTabSz="814766" rtl="0" fontAlgn="base">
        <a:spcBef>
          <a:spcPct val="20000"/>
        </a:spcBef>
        <a:spcAft>
          <a:spcPct val="0"/>
        </a:spcAft>
        <a:buChar char="»"/>
        <a:defRPr sz="1700">
          <a:solidFill>
            <a:schemeClr val="tx1"/>
          </a:solidFill>
          <a:latin typeface="+mn-lt"/>
        </a:defRPr>
      </a:lvl8pPr>
      <a:lvl9pPr marL="3198490" indent="-201909" algn="l" defTabSz="814766" rtl="0" fontAlgn="base">
        <a:spcBef>
          <a:spcPct val="20000"/>
        </a:spcBef>
        <a:spcAft>
          <a:spcPct val="0"/>
        </a:spcAft>
        <a:buChar char="»"/>
        <a:defRPr sz="1700">
          <a:solidFill>
            <a:schemeClr val="tx1"/>
          </a:solidFill>
          <a:latin typeface="+mn-lt"/>
        </a:defRPr>
      </a:lvl9pPr>
    </p:bodyStyle>
    <p:otherStyle>
      <a:defPPr>
        <a:defRPr lang="en-US"/>
      </a:defPPr>
      <a:lvl1pPr marL="0" algn="l" defTabSz="684118" rtl="0" eaLnBrk="1" latinLnBrk="0" hangingPunct="1">
        <a:defRPr sz="1400" kern="1200">
          <a:solidFill>
            <a:schemeClr val="tx1"/>
          </a:solidFill>
          <a:latin typeface="+mn-lt"/>
          <a:ea typeface="+mn-ea"/>
          <a:cs typeface="+mn-cs"/>
        </a:defRPr>
      </a:lvl1pPr>
      <a:lvl2pPr marL="342059" algn="l" defTabSz="684118" rtl="0" eaLnBrk="1" latinLnBrk="0" hangingPunct="1">
        <a:defRPr sz="1400" kern="1200">
          <a:solidFill>
            <a:schemeClr val="tx1"/>
          </a:solidFill>
          <a:latin typeface="+mn-lt"/>
          <a:ea typeface="+mn-ea"/>
          <a:cs typeface="+mn-cs"/>
        </a:defRPr>
      </a:lvl2pPr>
      <a:lvl3pPr marL="684118" algn="l" defTabSz="684118" rtl="0" eaLnBrk="1" latinLnBrk="0" hangingPunct="1">
        <a:defRPr sz="1400" kern="1200">
          <a:solidFill>
            <a:schemeClr val="tx1"/>
          </a:solidFill>
          <a:latin typeface="+mn-lt"/>
          <a:ea typeface="+mn-ea"/>
          <a:cs typeface="+mn-cs"/>
        </a:defRPr>
      </a:lvl3pPr>
      <a:lvl4pPr marL="1026177" algn="l" defTabSz="684118" rtl="0" eaLnBrk="1" latinLnBrk="0" hangingPunct="1">
        <a:defRPr sz="1400" kern="1200">
          <a:solidFill>
            <a:schemeClr val="tx1"/>
          </a:solidFill>
          <a:latin typeface="+mn-lt"/>
          <a:ea typeface="+mn-ea"/>
          <a:cs typeface="+mn-cs"/>
        </a:defRPr>
      </a:lvl4pPr>
      <a:lvl5pPr marL="1368236" algn="l" defTabSz="684118" rtl="0" eaLnBrk="1" latinLnBrk="0" hangingPunct="1">
        <a:defRPr sz="1400" kern="1200">
          <a:solidFill>
            <a:schemeClr val="tx1"/>
          </a:solidFill>
          <a:latin typeface="+mn-lt"/>
          <a:ea typeface="+mn-ea"/>
          <a:cs typeface="+mn-cs"/>
        </a:defRPr>
      </a:lvl5pPr>
      <a:lvl6pPr marL="1710295" algn="l" defTabSz="684118" rtl="0" eaLnBrk="1" latinLnBrk="0" hangingPunct="1">
        <a:defRPr sz="1400" kern="1200">
          <a:solidFill>
            <a:schemeClr val="tx1"/>
          </a:solidFill>
          <a:latin typeface="+mn-lt"/>
          <a:ea typeface="+mn-ea"/>
          <a:cs typeface="+mn-cs"/>
        </a:defRPr>
      </a:lvl6pPr>
      <a:lvl7pPr marL="2052354" algn="l" defTabSz="684118" rtl="0" eaLnBrk="1" latinLnBrk="0" hangingPunct="1">
        <a:defRPr sz="1400" kern="1200">
          <a:solidFill>
            <a:schemeClr val="tx1"/>
          </a:solidFill>
          <a:latin typeface="+mn-lt"/>
          <a:ea typeface="+mn-ea"/>
          <a:cs typeface="+mn-cs"/>
        </a:defRPr>
      </a:lvl7pPr>
      <a:lvl8pPr marL="2394413" algn="l" defTabSz="684118" rtl="0" eaLnBrk="1" latinLnBrk="0" hangingPunct="1">
        <a:defRPr sz="1400" kern="1200">
          <a:solidFill>
            <a:schemeClr val="tx1"/>
          </a:solidFill>
          <a:latin typeface="+mn-lt"/>
          <a:ea typeface="+mn-ea"/>
          <a:cs typeface="+mn-cs"/>
        </a:defRPr>
      </a:lvl8pPr>
      <a:lvl9pPr marL="2736473" algn="l" defTabSz="68411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89"/>
          <p:cNvSpPr>
            <a:spLocks noChangeArrowheads="1"/>
          </p:cNvSpPr>
          <p:nvPr/>
        </p:nvSpPr>
        <p:spPr bwMode="auto">
          <a:xfrm>
            <a:off x="311487" y="4618947"/>
            <a:ext cx="10301027" cy="1910428"/>
          </a:xfrm>
          <a:prstGeom prst="rect">
            <a:avLst/>
          </a:prstGeom>
          <a:noFill/>
          <a:ln w="3175">
            <a:noFill/>
            <a:prstDash val="dashDot"/>
            <a:miter lim="800000"/>
            <a:headEnd/>
            <a:tailEnd/>
          </a:ln>
        </p:spPr>
        <p:txBody>
          <a:bodyPr wrap="square" lIns="0" tIns="31576" rIns="189454" bIns="31576">
            <a:spAutoFit/>
          </a:bodyPr>
          <a:lstStyle/>
          <a:p>
            <a:r>
              <a:rPr lang="en-US" sz="3000" b="1" dirty="0">
                <a:latin typeface="Calibri" pitchFamily="34" charset="0"/>
              </a:rPr>
              <a:t>To assess the effectiveness of outer volume spatial saturation pulses in 3D radial imaging as a means to improve apparent SNR  by suppressing streaking artifacts from anatomy outside of the imaging volume of interest. </a:t>
            </a:r>
          </a:p>
        </p:txBody>
      </p:sp>
      <p:pic>
        <p:nvPicPr>
          <p:cNvPr id="1049" name="Picture 485" descr="BannerBlack"/>
          <p:cNvPicPr>
            <a:picLocks noChangeAspect="1" noChangeArrowheads="1"/>
          </p:cNvPicPr>
          <p:nvPr/>
        </p:nvPicPr>
        <p:blipFill>
          <a:blip r:embed="rId3" cstate="print"/>
          <a:srcRect/>
          <a:stretch>
            <a:fillRect/>
          </a:stretch>
        </p:blipFill>
        <p:spPr bwMode="auto">
          <a:xfrm>
            <a:off x="0" y="1"/>
            <a:ext cx="32958763" cy="3796812"/>
          </a:xfrm>
          <a:prstGeom prst="rect">
            <a:avLst/>
          </a:prstGeom>
          <a:noFill/>
          <a:ln w="9525">
            <a:noFill/>
            <a:miter lim="800000"/>
            <a:headEnd/>
            <a:tailEnd/>
          </a:ln>
        </p:spPr>
      </p:pic>
      <p:sp>
        <p:nvSpPr>
          <p:cNvPr id="33" name="Text Box 67"/>
          <p:cNvSpPr txBox="1">
            <a:spLocks noChangeArrowheads="1"/>
          </p:cNvSpPr>
          <p:nvPr/>
        </p:nvSpPr>
        <p:spPr bwMode="auto">
          <a:xfrm>
            <a:off x="2797143" y="109859"/>
            <a:ext cx="27183992" cy="3577745"/>
          </a:xfrm>
          <a:prstGeom prst="rect">
            <a:avLst/>
          </a:prstGeom>
          <a:noFill/>
          <a:ln w="9525">
            <a:noFill/>
            <a:miter lim="800000"/>
            <a:headEnd/>
            <a:tailEnd/>
          </a:ln>
          <a:effectLst>
            <a:outerShdw dist="35921" dir="2700000" algn="ctr" rotWithShape="0">
              <a:schemeClr val="bg2">
                <a:alpha val="50000"/>
              </a:schemeClr>
            </a:outerShdw>
          </a:effectLst>
        </p:spPr>
        <p:txBody>
          <a:bodyPr wrap="square" lIns="75029" tIns="37514" rIns="75029" bIns="37514">
            <a:spAutoFit/>
          </a:bodyPr>
          <a:lstStyle/>
          <a:p>
            <a:pPr algn="ctr">
              <a:spcBef>
                <a:spcPts val="200"/>
              </a:spcBef>
              <a:spcAft>
                <a:spcPts val="0"/>
              </a:spcAft>
              <a:defRPr/>
            </a:pPr>
            <a:r>
              <a:rPr lang="en-US" altLang="en-US" sz="7200" b="1" dirty="0">
                <a:solidFill>
                  <a:schemeClr val="bg1"/>
                </a:solidFill>
                <a:latin typeface="Arial" charset="0"/>
              </a:rPr>
              <a:t>Artifact Reduction in 3D Radial Imaging with Outer Volume Saturation Pulses</a:t>
            </a:r>
          </a:p>
          <a:p>
            <a:pPr algn="ctr">
              <a:spcBef>
                <a:spcPts val="200"/>
              </a:spcBef>
              <a:defRPr/>
            </a:pPr>
            <a:r>
              <a:rPr lang="en-US" altLang="en-US" sz="4000" b="1" dirty="0">
                <a:solidFill>
                  <a:schemeClr val="bg1"/>
                </a:solidFill>
                <a:latin typeface="Arial" charset="0"/>
              </a:rPr>
              <a:t>J. Macdonald</a:t>
            </a:r>
            <a:r>
              <a:rPr lang="en-US" altLang="en-US" sz="4000" b="1" baseline="30000" dirty="0">
                <a:solidFill>
                  <a:schemeClr val="bg1"/>
                </a:solidFill>
                <a:latin typeface="Arial" charset="0"/>
              </a:rPr>
              <a:t>1</a:t>
            </a:r>
            <a:r>
              <a:rPr lang="en-US" altLang="en-US" sz="4000" b="1" dirty="0">
                <a:solidFill>
                  <a:schemeClr val="bg1"/>
                </a:solidFill>
                <a:latin typeface="Arial" charset="0"/>
              </a:rPr>
              <a:t>, O. Wieben</a:t>
            </a:r>
            <a:r>
              <a:rPr lang="en-US" altLang="en-US" sz="4000" b="1" baseline="30000" dirty="0">
                <a:solidFill>
                  <a:schemeClr val="bg1"/>
                </a:solidFill>
                <a:latin typeface="Arial" charset="0"/>
              </a:rPr>
              <a:t>1,2</a:t>
            </a:r>
            <a:r>
              <a:rPr lang="en-US" altLang="en-US" sz="4000" b="1" dirty="0">
                <a:solidFill>
                  <a:schemeClr val="bg1"/>
                </a:solidFill>
                <a:latin typeface="Arial" charset="0"/>
              </a:rPr>
              <a:t>, S.K. Nagle</a:t>
            </a:r>
            <a:r>
              <a:rPr lang="en-US" altLang="en-US" sz="4000" b="1" baseline="30000" dirty="0">
                <a:solidFill>
                  <a:schemeClr val="bg1"/>
                </a:solidFill>
                <a:latin typeface="Arial" charset="0"/>
              </a:rPr>
              <a:t>2</a:t>
            </a:r>
            <a:r>
              <a:rPr lang="en-US" altLang="en-US" sz="4000" b="1" dirty="0">
                <a:solidFill>
                  <a:schemeClr val="bg1"/>
                </a:solidFill>
                <a:latin typeface="Arial" charset="0"/>
              </a:rPr>
              <a:t>, and</a:t>
            </a:r>
            <a:r>
              <a:rPr lang="en-US" altLang="en-US" sz="4000" b="1" baseline="30000" dirty="0">
                <a:solidFill>
                  <a:schemeClr val="bg1"/>
                </a:solidFill>
                <a:latin typeface="Arial" charset="0"/>
              </a:rPr>
              <a:t> </a:t>
            </a:r>
            <a:r>
              <a:rPr lang="en-US" altLang="en-US" sz="4000" b="1" dirty="0">
                <a:solidFill>
                  <a:schemeClr val="bg1"/>
                </a:solidFill>
                <a:latin typeface="Arial" charset="0"/>
              </a:rPr>
              <a:t>K.M. Johnson</a:t>
            </a:r>
            <a:r>
              <a:rPr lang="en-US" altLang="en-US" sz="4000" b="1" baseline="30000" dirty="0">
                <a:solidFill>
                  <a:schemeClr val="bg1"/>
                </a:solidFill>
                <a:latin typeface="Arial" charset="0"/>
              </a:rPr>
              <a:t>1</a:t>
            </a:r>
          </a:p>
          <a:p>
            <a:pPr algn="ctr">
              <a:lnSpc>
                <a:spcPct val="80000"/>
              </a:lnSpc>
              <a:spcBef>
                <a:spcPts val="1137"/>
              </a:spcBef>
              <a:spcAft>
                <a:spcPts val="1137"/>
              </a:spcAft>
              <a:defRPr/>
            </a:pPr>
            <a:r>
              <a:rPr lang="en-US" altLang="en-US" sz="3800" b="1" dirty="0">
                <a:solidFill>
                  <a:schemeClr val="bg1"/>
                </a:solidFill>
                <a:latin typeface="Arial" charset="0"/>
              </a:rPr>
              <a:t>Departments of </a:t>
            </a:r>
            <a:r>
              <a:rPr lang="en-US" altLang="en-US" sz="3800" b="1" baseline="30000" dirty="0">
                <a:solidFill>
                  <a:schemeClr val="bg1"/>
                </a:solidFill>
                <a:latin typeface="Arial" charset="0"/>
              </a:rPr>
              <a:t>1</a:t>
            </a:r>
            <a:r>
              <a:rPr lang="en-US" altLang="en-US" sz="3800" b="1" dirty="0">
                <a:solidFill>
                  <a:schemeClr val="bg1"/>
                </a:solidFill>
                <a:latin typeface="Arial" charset="0"/>
              </a:rPr>
              <a:t>Medical Physics and </a:t>
            </a:r>
            <a:r>
              <a:rPr lang="en-US" altLang="en-US" sz="3800" b="1" baseline="30000" dirty="0">
                <a:solidFill>
                  <a:schemeClr val="bg1"/>
                </a:solidFill>
                <a:latin typeface="Arial" charset="0"/>
              </a:rPr>
              <a:t>2</a:t>
            </a:r>
            <a:r>
              <a:rPr lang="en-US" altLang="en-US" sz="3800" b="1" dirty="0">
                <a:solidFill>
                  <a:schemeClr val="bg1"/>
                </a:solidFill>
                <a:latin typeface="Arial" charset="0"/>
              </a:rPr>
              <a:t>Radiology, University of Wisconsin - Madison</a:t>
            </a:r>
            <a:endParaRPr lang="en-US" sz="3800" b="1" dirty="0">
              <a:solidFill>
                <a:schemeClr val="bg1"/>
              </a:solidFill>
              <a:latin typeface="Arial" charset="0"/>
            </a:endParaRPr>
          </a:p>
        </p:txBody>
      </p:sp>
      <p:sp>
        <p:nvSpPr>
          <p:cNvPr id="1029" name="Rectangle 86"/>
          <p:cNvSpPr>
            <a:spLocks noChangeArrowheads="1"/>
          </p:cNvSpPr>
          <p:nvPr/>
        </p:nvSpPr>
        <p:spPr bwMode="auto">
          <a:xfrm>
            <a:off x="299658" y="3901006"/>
            <a:ext cx="10312857" cy="620664"/>
          </a:xfrm>
          <a:prstGeom prst="rect">
            <a:avLst/>
          </a:prstGeom>
          <a:gradFill rotWithShape="1">
            <a:gsLst>
              <a:gs pos="50000">
                <a:srgbClr val="A50021"/>
              </a:gs>
              <a:gs pos="100000">
                <a:srgbClr val="FFFFFF">
                  <a:alpha val="0"/>
                </a:srgbClr>
              </a:gs>
            </a:gsLst>
            <a:lin ang="0" scaled="1"/>
          </a:gradFill>
          <a:ln w="9525">
            <a:noFill/>
            <a:miter lim="800000"/>
            <a:headEnd/>
            <a:tailEnd/>
          </a:ln>
        </p:spPr>
        <p:txBody>
          <a:bodyPr wrap="none" lIns="126304" tIns="63152" rIns="63152" bIns="63152" anchor="ctr"/>
          <a:lstStyle/>
          <a:p>
            <a:pPr defTabSz="751384">
              <a:spcBef>
                <a:spcPct val="0"/>
              </a:spcBef>
              <a:spcAft>
                <a:spcPct val="0"/>
              </a:spcAft>
            </a:pPr>
            <a:r>
              <a:rPr lang="en-US" sz="3400" b="1" dirty="0">
                <a:solidFill>
                  <a:schemeClr val="bg1"/>
                </a:solidFill>
                <a:latin typeface="Helvetica" pitchFamily="34" charset="0"/>
              </a:rPr>
              <a:t>STUDY OBJECTIVE</a:t>
            </a:r>
            <a:endParaRPr lang="en-US" sz="3400" b="1" i="1" dirty="0">
              <a:solidFill>
                <a:schemeClr val="bg1"/>
              </a:solidFill>
              <a:latin typeface="Helvetica" pitchFamily="34" charset="0"/>
            </a:endParaRPr>
          </a:p>
        </p:txBody>
      </p:sp>
      <p:sp>
        <p:nvSpPr>
          <p:cNvPr id="1030" name="Rectangle 88"/>
          <p:cNvSpPr>
            <a:spLocks noChangeArrowheads="1"/>
          </p:cNvSpPr>
          <p:nvPr/>
        </p:nvSpPr>
        <p:spPr bwMode="auto">
          <a:xfrm>
            <a:off x="278992" y="6647808"/>
            <a:ext cx="10299234" cy="633046"/>
          </a:xfrm>
          <a:prstGeom prst="rect">
            <a:avLst/>
          </a:prstGeom>
          <a:gradFill rotWithShape="1">
            <a:gsLst>
              <a:gs pos="50000">
                <a:srgbClr val="A50021"/>
              </a:gs>
              <a:gs pos="100000">
                <a:srgbClr val="F8FBFF">
                  <a:alpha val="0"/>
                </a:srgbClr>
              </a:gs>
            </a:gsLst>
            <a:lin ang="0" scaled="1"/>
          </a:gradFill>
          <a:ln w="9525">
            <a:noFill/>
            <a:miter lim="800000"/>
            <a:headEnd/>
            <a:tailEnd/>
          </a:ln>
        </p:spPr>
        <p:txBody>
          <a:bodyPr wrap="none" lIns="126304" tIns="37891" rIns="63152" bIns="63152"/>
          <a:lstStyle/>
          <a:p>
            <a:pPr defTabSz="751384">
              <a:lnSpc>
                <a:spcPct val="120000"/>
              </a:lnSpc>
              <a:spcBef>
                <a:spcPct val="0"/>
              </a:spcBef>
              <a:spcAft>
                <a:spcPct val="0"/>
              </a:spcAft>
            </a:pPr>
            <a:r>
              <a:rPr lang="en-US" sz="3400" b="1" dirty="0">
                <a:solidFill>
                  <a:schemeClr val="bg1"/>
                </a:solidFill>
                <a:latin typeface="Helvetica" pitchFamily="34" charset="0"/>
              </a:rPr>
              <a:t>BACKGROUND</a:t>
            </a:r>
          </a:p>
        </p:txBody>
      </p:sp>
      <p:sp>
        <p:nvSpPr>
          <p:cNvPr id="1032" name="Rectangle 94"/>
          <p:cNvSpPr>
            <a:spLocks noChangeArrowheads="1"/>
          </p:cNvSpPr>
          <p:nvPr/>
        </p:nvSpPr>
        <p:spPr bwMode="auto">
          <a:xfrm>
            <a:off x="22062801" y="14263794"/>
            <a:ext cx="10515607" cy="621792"/>
          </a:xfrm>
          <a:prstGeom prst="rect">
            <a:avLst/>
          </a:prstGeom>
          <a:gradFill rotWithShape="1">
            <a:gsLst>
              <a:gs pos="50000">
                <a:srgbClr val="A50021"/>
              </a:gs>
              <a:gs pos="100000">
                <a:schemeClr val="bg1">
                  <a:alpha val="0"/>
                </a:schemeClr>
              </a:gs>
            </a:gsLst>
            <a:lin ang="0" scaled="1"/>
          </a:gradFill>
          <a:ln w="9525">
            <a:noFill/>
            <a:miter lim="800000"/>
            <a:headEnd/>
            <a:tailEnd/>
          </a:ln>
        </p:spPr>
        <p:txBody>
          <a:bodyPr wrap="none" lIns="126304" tIns="31576" rIns="63152" bIns="31576" anchor="ctr"/>
          <a:lstStyle/>
          <a:p>
            <a:pPr defTabSz="751384">
              <a:spcBef>
                <a:spcPct val="0"/>
              </a:spcBef>
              <a:spcAft>
                <a:spcPct val="0"/>
              </a:spcAft>
            </a:pPr>
            <a:r>
              <a:rPr lang="en-US" sz="3400" b="1" dirty="0">
                <a:solidFill>
                  <a:schemeClr val="bg1"/>
                </a:solidFill>
                <a:latin typeface="Helvetica" pitchFamily="34" charset="0"/>
              </a:rPr>
              <a:t>DISCUSSION &amp; CONCLUSION</a:t>
            </a:r>
            <a:endParaRPr lang="en-US" sz="3400" b="1" dirty="0">
              <a:solidFill>
                <a:srgbClr val="FF0000"/>
              </a:solidFill>
              <a:latin typeface="Helvetica" pitchFamily="34" charset="0"/>
            </a:endParaRPr>
          </a:p>
        </p:txBody>
      </p:sp>
      <p:sp>
        <p:nvSpPr>
          <p:cNvPr id="1034" name="Rectangle 165"/>
          <p:cNvSpPr>
            <a:spLocks noChangeArrowheads="1"/>
          </p:cNvSpPr>
          <p:nvPr/>
        </p:nvSpPr>
        <p:spPr bwMode="auto">
          <a:xfrm>
            <a:off x="22139153" y="25164954"/>
            <a:ext cx="10481912" cy="621792"/>
          </a:xfrm>
          <a:prstGeom prst="rect">
            <a:avLst/>
          </a:prstGeom>
          <a:gradFill rotWithShape="1">
            <a:gsLst>
              <a:gs pos="50000">
                <a:srgbClr val="A50021"/>
              </a:gs>
              <a:gs pos="100000">
                <a:schemeClr val="bg1">
                  <a:alpha val="0"/>
                </a:schemeClr>
              </a:gs>
            </a:gsLst>
            <a:lin ang="0" scaled="1"/>
          </a:gradFill>
          <a:ln w="9525">
            <a:noFill/>
            <a:miter lim="800000"/>
            <a:headEnd/>
            <a:tailEnd/>
          </a:ln>
        </p:spPr>
        <p:txBody>
          <a:bodyPr wrap="none" lIns="126304" tIns="31576" rIns="63152" bIns="31576" anchor="ctr"/>
          <a:lstStyle/>
          <a:p>
            <a:pPr defTabSz="751384">
              <a:spcBef>
                <a:spcPct val="0"/>
              </a:spcBef>
              <a:spcAft>
                <a:spcPct val="0"/>
              </a:spcAft>
            </a:pPr>
            <a:r>
              <a:rPr lang="en-US" sz="3200" b="1" dirty="0">
                <a:solidFill>
                  <a:schemeClr val="bg1"/>
                </a:solidFill>
                <a:latin typeface="Helvetica" pitchFamily="34" charset="0"/>
              </a:rPr>
              <a:t>REFERENCES</a:t>
            </a:r>
            <a:endParaRPr lang="en-US" sz="1800" b="1" i="1" dirty="0">
              <a:solidFill>
                <a:schemeClr val="bg1"/>
              </a:solidFill>
              <a:latin typeface="Helvetica" pitchFamily="34" charset="0"/>
            </a:endParaRPr>
          </a:p>
        </p:txBody>
      </p:sp>
      <p:sp>
        <p:nvSpPr>
          <p:cNvPr id="30" name="Rectangle 332"/>
          <p:cNvSpPr>
            <a:spLocks noChangeArrowheads="1"/>
          </p:cNvSpPr>
          <p:nvPr/>
        </p:nvSpPr>
        <p:spPr bwMode="auto">
          <a:xfrm>
            <a:off x="188270" y="19472225"/>
            <a:ext cx="10302567" cy="658384"/>
          </a:xfrm>
          <a:prstGeom prst="rect">
            <a:avLst/>
          </a:prstGeom>
          <a:gradFill rotWithShape="1">
            <a:gsLst>
              <a:gs pos="50000">
                <a:srgbClr val="A50021"/>
              </a:gs>
              <a:gs pos="100000">
                <a:srgbClr val="F8FBFF">
                  <a:alpha val="0"/>
                </a:srgbClr>
              </a:gs>
            </a:gsLst>
            <a:lin ang="0" scaled="1"/>
          </a:gradFill>
          <a:ln w="9525">
            <a:noFill/>
            <a:miter lim="800000"/>
            <a:headEnd/>
            <a:tailEnd/>
          </a:ln>
        </p:spPr>
        <p:txBody>
          <a:bodyPr wrap="none" lIns="126304" tIns="37891" rIns="63152" bIns="63152"/>
          <a:lstStyle/>
          <a:p>
            <a:pPr defTabSz="751384">
              <a:lnSpc>
                <a:spcPct val="120000"/>
              </a:lnSpc>
              <a:spcBef>
                <a:spcPct val="0"/>
              </a:spcBef>
              <a:spcAft>
                <a:spcPct val="0"/>
              </a:spcAft>
            </a:pPr>
            <a:r>
              <a:rPr lang="en-US" sz="3400" b="1" dirty="0">
                <a:solidFill>
                  <a:schemeClr val="bg1"/>
                </a:solidFill>
                <a:latin typeface="Helvetica" pitchFamily="34" charset="0"/>
              </a:rPr>
              <a:t>METHODS</a:t>
            </a:r>
          </a:p>
        </p:txBody>
      </p:sp>
      <p:sp>
        <p:nvSpPr>
          <p:cNvPr id="32" name="Rectangle 332"/>
          <p:cNvSpPr>
            <a:spLocks noChangeArrowheads="1"/>
          </p:cNvSpPr>
          <p:nvPr/>
        </p:nvSpPr>
        <p:spPr bwMode="auto">
          <a:xfrm>
            <a:off x="10978250" y="3901006"/>
            <a:ext cx="10696548" cy="686239"/>
          </a:xfrm>
          <a:prstGeom prst="rect">
            <a:avLst/>
          </a:prstGeom>
          <a:gradFill rotWithShape="1">
            <a:gsLst>
              <a:gs pos="50000">
                <a:srgbClr val="A50021"/>
              </a:gs>
              <a:gs pos="100000">
                <a:srgbClr val="F8FBFF">
                  <a:alpha val="0"/>
                </a:srgbClr>
              </a:gs>
            </a:gsLst>
            <a:lin ang="0" scaled="1"/>
          </a:gradFill>
          <a:ln w="9525">
            <a:noFill/>
            <a:miter lim="800000"/>
            <a:headEnd/>
            <a:tailEnd/>
          </a:ln>
        </p:spPr>
        <p:txBody>
          <a:bodyPr wrap="none" lIns="126304" tIns="37891" rIns="63152" bIns="63152"/>
          <a:lstStyle/>
          <a:p>
            <a:pPr defTabSz="751384">
              <a:lnSpc>
                <a:spcPct val="120000"/>
              </a:lnSpc>
              <a:spcBef>
                <a:spcPct val="0"/>
              </a:spcBef>
              <a:spcAft>
                <a:spcPct val="0"/>
              </a:spcAft>
            </a:pPr>
            <a:r>
              <a:rPr lang="en-US" sz="3400" b="1" dirty="0">
                <a:solidFill>
                  <a:schemeClr val="bg1"/>
                </a:solidFill>
                <a:latin typeface="Helvetica" pitchFamily="34" charset="0"/>
              </a:rPr>
              <a:t>RESULTS</a:t>
            </a:r>
          </a:p>
        </p:txBody>
      </p:sp>
      <p:sp>
        <p:nvSpPr>
          <p:cNvPr id="35" name="Rectangle 89"/>
          <p:cNvSpPr>
            <a:spLocks noChangeArrowheads="1"/>
          </p:cNvSpPr>
          <p:nvPr/>
        </p:nvSpPr>
        <p:spPr bwMode="auto">
          <a:xfrm>
            <a:off x="311487" y="7357836"/>
            <a:ext cx="10302567" cy="4495751"/>
          </a:xfrm>
          <a:prstGeom prst="rect">
            <a:avLst/>
          </a:prstGeom>
          <a:noFill/>
          <a:ln w="3175">
            <a:noFill/>
            <a:prstDash val="dashDot"/>
            <a:miter lim="800000"/>
            <a:headEnd/>
            <a:tailEnd/>
          </a:ln>
        </p:spPr>
        <p:txBody>
          <a:bodyPr wrap="square" lIns="0" tIns="31576" rIns="189454" bIns="31576">
            <a:spAutoFit/>
          </a:bodyPr>
          <a:lstStyle/>
          <a:p>
            <a:pPr marL="433106" indent="-433106">
              <a:buFont typeface="Arial" panose="020B0604020202020204" pitchFamily="34" charset="0"/>
              <a:buChar char="•"/>
            </a:pPr>
            <a:r>
              <a:rPr lang="en-US" sz="3000" dirty="0">
                <a:latin typeface="Calibri" pitchFamily="34" charset="0"/>
                <a:cs typeface="Calibri" pitchFamily="34" charset="0"/>
              </a:rPr>
              <a:t>Undersampling artifacts and data inconsistencies in radial imaging manifest as relatively benign, incoherent streaking artifacts in high contrast images</a:t>
            </a:r>
            <a:r>
              <a:rPr lang="en-US" sz="3000" baseline="30000" dirty="0">
                <a:latin typeface="Calibri" pitchFamily="34" charset="0"/>
                <a:cs typeface="Calibri" pitchFamily="34" charset="0"/>
              </a:rPr>
              <a:t>1</a:t>
            </a:r>
            <a:r>
              <a:rPr lang="en-US" sz="3000" dirty="0">
                <a:latin typeface="Calibri" pitchFamily="34" charset="0"/>
                <a:cs typeface="Calibri" pitchFamily="34" charset="0"/>
              </a:rPr>
              <a:t>.</a:t>
            </a:r>
          </a:p>
          <a:p>
            <a:pPr marL="433106" indent="-433106">
              <a:buFont typeface="Arial" panose="020B0604020202020204" pitchFamily="34" charset="0"/>
              <a:buChar char="•"/>
            </a:pPr>
            <a:r>
              <a:rPr lang="en-US" sz="3000" dirty="0">
                <a:latin typeface="Calibri" pitchFamily="34" charset="0"/>
                <a:cs typeface="Calibri" pitchFamily="34" charset="0"/>
              </a:rPr>
              <a:t>In regions with naturally low signal, such as the lungs, streaking artifacts can lead to decreased apparent SNR and errors in derived parameter maps.</a:t>
            </a:r>
          </a:p>
          <a:p>
            <a:pPr marL="433106" indent="-433106">
              <a:buFont typeface="Arial" panose="020B0604020202020204" pitchFamily="34" charset="0"/>
              <a:buChar char="•"/>
            </a:pPr>
            <a:r>
              <a:rPr lang="en-US" sz="3000" dirty="0">
                <a:latin typeface="Calibri" pitchFamily="34" charset="0"/>
                <a:cs typeface="Calibri" pitchFamily="34" charset="0"/>
              </a:rPr>
              <a:t>Anatomy outside of the imaging volume of interest can be a source of streaking artifacts  (Figure 1).</a:t>
            </a:r>
          </a:p>
          <a:p>
            <a:endParaRPr lang="en-US" sz="3000" dirty="0">
              <a:latin typeface="Calibri" pitchFamily="34" charset="0"/>
              <a:cs typeface="Calibri" pitchFamily="34" charset="0"/>
            </a:endParaRPr>
          </a:p>
        </p:txBody>
      </p:sp>
      <p:sp>
        <p:nvSpPr>
          <p:cNvPr id="46" name="TextBox 45"/>
          <p:cNvSpPr txBox="1"/>
          <p:nvPr/>
        </p:nvSpPr>
        <p:spPr>
          <a:xfrm>
            <a:off x="22113964" y="25786746"/>
            <a:ext cx="10441865" cy="3508437"/>
          </a:xfrm>
          <a:prstGeom prst="rect">
            <a:avLst/>
          </a:prstGeom>
          <a:noFill/>
        </p:spPr>
        <p:txBody>
          <a:bodyPr wrap="square" lIns="91226" tIns="45613" rIns="91226" bIns="45613" rtlCol="0">
            <a:spAutoFit/>
          </a:bodyPr>
          <a:lstStyle/>
          <a:p>
            <a:r>
              <a:rPr lang="en-US" sz="3000" dirty="0">
                <a:latin typeface="Calibri" pitchFamily="34" charset="0"/>
                <a:cs typeface="Calibri" pitchFamily="34" charset="0"/>
              </a:rPr>
              <a:t>[1] Block WF, Barger AV, </a:t>
            </a:r>
            <a:r>
              <a:rPr lang="en-US" sz="3000" dirty="0" err="1">
                <a:latin typeface="Calibri" pitchFamily="34" charset="0"/>
                <a:cs typeface="Calibri" pitchFamily="34" charset="0"/>
              </a:rPr>
              <a:t>Mistretta</a:t>
            </a:r>
            <a:r>
              <a:rPr lang="en-US" sz="3000" dirty="0">
                <a:latin typeface="Calibri" pitchFamily="34" charset="0"/>
                <a:cs typeface="Calibri" pitchFamily="34" charset="0"/>
              </a:rPr>
              <a:t> CA. Vastly Undersampled Isotropic Projection Imaging. Proceedings from the International Society of Magnetic Resonance in Medicine. 2000; 8: 161.</a:t>
            </a:r>
          </a:p>
          <a:p>
            <a:r>
              <a:rPr lang="en-US" sz="3000" dirty="0">
                <a:latin typeface="Calibri" pitchFamily="34" charset="0"/>
                <a:cs typeface="Calibri" pitchFamily="34" charset="0"/>
              </a:rPr>
              <a:t>[2] Johnson KM, Fain SB, </a:t>
            </a:r>
            <a:r>
              <a:rPr lang="en-US" sz="3000" dirty="0" err="1">
                <a:latin typeface="Calibri" pitchFamily="34" charset="0"/>
                <a:cs typeface="Calibri" pitchFamily="34" charset="0"/>
              </a:rPr>
              <a:t>Shiebler</a:t>
            </a:r>
            <a:r>
              <a:rPr lang="en-US" sz="3000" dirty="0">
                <a:latin typeface="Calibri" pitchFamily="34" charset="0"/>
                <a:cs typeface="Calibri" pitchFamily="34" charset="0"/>
              </a:rPr>
              <a:t> ML, Nagle S. Optimized 3D Echo Time Pulmonary MRI. Magnetic Resonance in Medicine. 2013; 70(5): 1241-1250.</a:t>
            </a:r>
          </a:p>
          <a:p>
            <a:endParaRPr lang="en-US" sz="3000" dirty="0">
              <a:latin typeface="Calibri" pitchFamily="34" charset="0"/>
              <a:cs typeface="Calibri" pitchFamily="34" charset="0"/>
            </a:endParaRPr>
          </a:p>
        </p:txBody>
      </p:sp>
      <p:sp>
        <p:nvSpPr>
          <p:cNvPr id="47" name="TextBox 46"/>
          <p:cNvSpPr txBox="1"/>
          <p:nvPr/>
        </p:nvSpPr>
        <p:spPr>
          <a:xfrm>
            <a:off x="22062801" y="30393618"/>
            <a:ext cx="10544193" cy="1015447"/>
          </a:xfrm>
          <a:prstGeom prst="rect">
            <a:avLst/>
          </a:prstGeom>
          <a:noFill/>
        </p:spPr>
        <p:txBody>
          <a:bodyPr wrap="square" lIns="91226" tIns="45613" rIns="91226" bIns="45613" rtlCol="0">
            <a:spAutoFit/>
          </a:bodyPr>
          <a:lstStyle/>
          <a:p>
            <a:r>
              <a:rPr lang="en-US" sz="3000" dirty="0">
                <a:latin typeface="Calibri" pitchFamily="34" charset="0"/>
                <a:cs typeface="Calibri" pitchFamily="34" charset="0"/>
              </a:rPr>
              <a:t>We gratefully acknowledge GE Healthcare for their assistance and support. </a:t>
            </a:r>
          </a:p>
        </p:txBody>
      </p:sp>
      <p:sp>
        <p:nvSpPr>
          <p:cNvPr id="45" name="Rectangle 89"/>
          <p:cNvSpPr>
            <a:spLocks noChangeArrowheads="1"/>
          </p:cNvSpPr>
          <p:nvPr/>
        </p:nvSpPr>
        <p:spPr bwMode="auto">
          <a:xfrm>
            <a:off x="228326" y="20217917"/>
            <a:ext cx="10222453" cy="13359716"/>
          </a:xfrm>
          <a:prstGeom prst="rect">
            <a:avLst/>
          </a:prstGeom>
          <a:noFill/>
          <a:ln w="3175">
            <a:noFill/>
            <a:prstDash val="dashDot"/>
            <a:miter lim="800000"/>
            <a:headEnd/>
            <a:tailEnd/>
          </a:ln>
        </p:spPr>
        <p:txBody>
          <a:bodyPr wrap="square" lIns="0" tIns="31576" rIns="189454" bIns="31576">
            <a:spAutoFit/>
          </a:bodyPr>
          <a:lstStyle/>
          <a:p>
            <a:pPr marL="433106" indent="-433106">
              <a:buFont typeface="Arial" panose="020B0604020202020204" pitchFamily="34" charset="0"/>
              <a:buChar char="•"/>
            </a:pPr>
            <a:r>
              <a:rPr lang="en-US" sz="3000" dirty="0">
                <a:latin typeface="Calibri" pitchFamily="34" charset="0"/>
                <a:cs typeface="Calibri" pitchFamily="34" charset="0"/>
              </a:rPr>
              <a:t>Four healthy volunteers were imaged on a 3.0 T scanner (Discovery MR750, GE Healthcare, Waukesha, WI) with a 32 channel torso coil.</a:t>
            </a:r>
          </a:p>
          <a:p>
            <a:pPr marL="433106" indent="-433106">
              <a:buFont typeface="Arial" panose="020B0604020202020204" pitchFamily="34" charset="0"/>
              <a:buChar char="•"/>
            </a:pPr>
            <a:r>
              <a:rPr lang="en-US" sz="3000" dirty="0" smtClean="0">
                <a:latin typeface="Calibri" pitchFamily="34" charset="0"/>
                <a:cs typeface="Calibri" pitchFamily="34" charset="0"/>
              </a:rPr>
              <a:t>The lungs were imaged due to their naturally low signal and susceptibility to SNR loss from streaking artifacts.</a:t>
            </a:r>
            <a:endParaRPr lang="en-US" sz="3000" dirty="0">
              <a:latin typeface="Calibri" pitchFamily="34" charset="0"/>
              <a:cs typeface="Calibri" pitchFamily="34" charset="0"/>
            </a:endParaRPr>
          </a:p>
          <a:p>
            <a:pPr marL="433106" indent="-433106">
              <a:buFont typeface="Arial" panose="020B0604020202020204" pitchFamily="34" charset="0"/>
              <a:buChar char="•"/>
            </a:pPr>
            <a:r>
              <a:rPr lang="en-US" sz="3000" dirty="0">
                <a:latin typeface="Calibri" pitchFamily="34" charset="0"/>
                <a:cs typeface="Calibri" pitchFamily="34" charset="0"/>
              </a:rPr>
              <a:t>Respiratory gated imaging was performed with a 3D radial ultrashort echo time (UTE) sequence</a:t>
            </a:r>
            <a:r>
              <a:rPr lang="en-US" sz="3000" baseline="30000" dirty="0">
                <a:latin typeface="Calibri" pitchFamily="34" charset="0"/>
                <a:cs typeface="Calibri" pitchFamily="34" charset="0"/>
              </a:rPr>
              <a:t>2</a:t>
            </a:r>
            <a:r>
              <a:rPr lang="en-US" sz="3000" dirty="0">
                <a:latin typeface="Calibri" pitchFamily="34" charset="0"/>
                <a:cs typeface="Calibri" pitchFamily="34" charset="0"/>
              </a:rPr>
              <a:t>: TR/TE = 2.9/0.1 </a:t>
            </a:r>
            <a:r>
              <a:rPr lang="en-US" sz="3000" dirty="0" err="1">
                <a:latin typeface="Calibri" pitchFamily="34" charset="0"/>
                <a:cs typeface="Calibri" pitchFamily="34" charset="0"/>
              </a:rPr>
              <a:t>ms</a:t>
            </a:r>
            <a:r>
              <a:rPr lang="en-US" sz="3000" dirty="0">
                <a:latin typeface="Calibri" pitchFamily="34" charset="0"/>
                <a:cs typeface="Calibri" pitchFamily="34" charset="0"/>
              </a:rPr>
              <a:t>, FA = 4°, spatial resolution = 1.25 mm isotropic, 40,000 projections, axial slab </a:t>
            </a:r>
            <a:r>
              <a:rPr lang="en-US" sz="3000" dirty="0" smtClean="0">
                <a:latin typeface="Calibri" pitchFamily="34" charset="0"/>
                <a:cs typeface="Calibri" pitchFamily="34" charset="0"/>
              </a:rPr>
              <a:t>excitation with 30 cm FOV of interest.</a:t>
            </a:r>
          </a:p>
          <a:p>
            <a:pPr marL="433106" indent="-433106">
              <a:buFont typeface="Arial" panose="020B0604020202020204" pitchFamily="34" charset="0"/>
              <a:buChar char="•"/>
            </a:pPr>
            <a:r>
              <a:rPr lang="en-US" sz="3000" dirty="0" smtClean="0">
                <a:latin typeface="Calibri" pitchFamily="34" charset="0"/>
                <a:cs typeface="Calibri" pitchFamily="34" charset="0"/>
              </a:rPr>
              <a:t>Two </a:t>
            </a:r>
            <a:r>
              <a:rPr lang="en-US" sz="3000" dirty="0">
                <a:latin typeface="Calibri" pitchFamily="34" charset="0"/>
                <a:cs typeface="Calibri" pitchFamily="34" charset="0"/>
              </a:rPr>
              <a:t>successive quadratic phase 90° saturation pulses (TR = 12.6 </a:t>
            </a:r>
            <a:r>
              <a:rPr lang="en-US" sz="3000" dirty="0" err="1">
                <a:latin typeface="Calibri" pitchFamily="34" charset="0"/>
                <a:cs typeface="Calibri" pitchFamily="34" charset="0"/>
              </a:rPr>
              <a:t>ms</a:t>
            </a:r>
            <a:r>
              <a:rPr lang="en-US" sz="3000" dirty="0">
                <a:latin typeface="Calibri" pitchFamily="34" charset="0"/>
                <a:cs typeface="Calibri" pitchFamily="34" charset="0"/>
              </a:rPr>
              <a:t>, BW = 12.5 kHz, PW = 10 </a:t>
            </a:r>
            <a:r>
              <a:rPr lang="en-US" sz="3000" dirty="0" err="1">
                <a:latin typeface="Calibri" pitchFamily="34" charset="0"/>
                <a:cs typeface="Calibri" pitchFamily="34" charset="0"/>
              </a:rPr>
              <a:t>ms</a:t>
            </a:r>
            <a:r>
              <a:rPr lang="en-US" sz="3000" dirty="0">
                <a:latin typeface="Calibri" pitchFamily="34" charset="0"/>
                <a:cs typeface="Calibri" pitchFamily="34" charset="0"/>
              </a:rPr>
              <a:t>) were played to the right and left of the field of view of interest to provide outer volume saturation on the arms.</a:t>
            </a:r>
          </a:p>
          <a:p>
            <a:pPr marL="433106" indent="-433106">
              <a:buFont typeface="Arial" panose="020B0604020202020204" pitchFamily="34" charset="0"/>
              <a:buChar char="•"/>
            </a:pPr>
            <a:r>
              <a:rPr lang="en-US" sz="3000" dirty="0">
                <a:latin typeface="Calibri" pitchFamily="34" charset="0"/>
                <a:cs typeface="Calibri" pitchFamily="34" charset="0"/>
              </a:rPr>
              <a:t>Saturation pulses were played every 80 TRs, the minimum time allowable to stay below SAR limitations.</a:t>
            </a:r>
          </a:p>
          <a:p>
            <a:pPr marL="433106" indent="-433106">
              <a:buFont typeface="Arial" panose="020B0604020202020204" pitchFamily="34" charset="0"/>
              <a:buChar char="•"/>
            </a:pPr>
            <a:r>
              <a:rPr lang="en-US" sz="3000" dirty="0">
                <a:latin typeface="Calibri" pitchFamily="34" charset="0"/>
                <a:cs typeface="Calibri" pitchFamily="34" charset="0"/>
              </a:rPr>
              <a:t>Each subject was scanned with and without outer volume saturation bands. </a:t>
            </a:r>
          </a:p>
          <a:p>
            <a:pPr marL="433106" indent="-433106">
              <a:buFont typeface="Arial" panose="020B0604020202020204" pitchFamily="34" charset="0"/>
              <a:buChar char="•"/>
            </a:pPr>
            <a:r>
              <a:rPr lang="en-US" sz="3000" dirty="0">
                <a:latin typeface="Calibri" pitchFamily="34" charset="0"/>
                <a:cs typeface="Calibri" pitchFamily="34" charset="0"/>
              </a:rPr>
              <a:t>Scan times were 3:54 (</a:t>
            </a:r>
            <a:r>
              <a:rPr lang="en-US" sz="3000" dirty="0" err="1">
                <a:latin typeface="Calibri" pitchFamily="34" charset="0"/>
                <a:cs typeface="Calibri" pitchFamily="34" charset="0"/>
              </a:rPr>
              <a:t>min:sec</a:t>
            </a:r>
            <a:r>
              <a:rPr lang="en-US" sz="3000" dirty="0">
                <a:latin typeface="Calibri" pitchFamily="34" charset="0"/>
                <a:cs typeface="Calibri" pitchFamily="34" charset="0"/>
              </a:rPr>
              <a:t>) without saturation and 4:07 with saturation.</a:t>
            </a:r>
          </a:p>
          <a:p>
            <a:pPr marL="433106" indent="-433106">
              <a:buFont typeface="Arial" panose="020B0604020202020204" pitchFamily="34" charset="0"/>
              <a:buChar char="•"/>
            </a:pPr>
            <a:r>
              <a:rPr lang="en-US" sz="3000" dirty="0">
                <a:latin typeface="Calibri" pitchFamily="34" charset="0"/>
                <a:cs typeface="Calibri" pitchFamily="34" charset="0"/>
              </a:rPr>
              <a:t>Scans were repeated with each volunteer instructed to move their upper arms throughout the duration of the scan, introducing increased artifacts from motion.</a:t>
            </a:r>
          </a:p>
          <a:p>
            <a:pPr marL="433106" indent="-433106">
              <a:buFont typeface="Arial" panose="020B0604020202020204" pitchFamily="34" charset="0"/>
              <a:buChar char="•"/>
            </a:pPr>
            <a:r>
              <a:rPr lang="en-US" sz="3000" dirty="0">
                <a:latin typeface="Calibri" pitchFamily="34" charset="0"/>
                <a:cs typeface="Calibri" pitchFamily="34" charset="0"/>
              </a:rPr>
              <a:t>An experienced cardiothoracic radiologist ranked the images by overall image quality for each subject from best to worst (1=best, 4=worst).</a:t>
            </a:r>
          </a:p>
          <a:p>
            <a:pPr marL="433106" indent="-433106">
              <a:buFont typeface="Arial" panose="020B0604020202020204" pitchFamily="34" charset="0"/>
              <a:buChar char="•"/>
            </a:pPr>
            <a:endParaRPr lang="en-US" sz="3000" dirty="0">
              <a:latin typeface="Calibri" pitchFamily="34" charset="0"/>
              <a:cs typeface="Calibri" pitchFamily="34" charset="0"/>
            </a:endParaRPr>
          </a:p>
        </p:txBody>
      </p:sp>
      <p:sp>
        <p:nvSpPr>
          <p:cNvPr id="112" name="TextBox 111"/>
          <p:cNvSpPr txBox="1"/>
          <p:nvPr/>
        </p:nvSpPr>
        <p:spPr>
          <a:xfrm>
            <a:off x="11199170" y="10610042"/>
            <a:ext cx="10621390" cy="2585107"/>
          </a:xfrm>
          <a:prstGeom prst="rect">
            <a:avLst/>
          </a:prstGeom>
          <a:noFill/>
        </p:spPr>
        <p:txBody>
          <a:bodyPr wrap="square" lIns="91226" tIns="45613" rIns="91226" bIns="45613" rtlCol="0">
            <a:spAutoFit/>
          </a:bodyPr>
          <a:lstStyle/>
          <a:p>
            <a:r>
              <a:rPr lang="en-US" sz="2700" b="1" dirty="0">
                <a:latin typeface="Calibri" pitchFamily="34" charset="0"/>
                <a:cs typeface="Calibri" pitchFamily="34" charset="0"/>
              </a:rPr>
              <a:t>Figure 2: </a:t>
            </a:r>
            <a:r>
              <a:rPr lang="en-US" sz="2700" b="1" dirty="0" smtClean="0">
                <a:latin typeface="Calibri" pitchFamily="34" charset="0"/>
                <a:cs typeface="Calibri" pitchFamily="34" charset="0"/>
              </a:rPr>
              <a:t>Logarithmic grayscale images of </a:t>
            </a:r>
            <a:r>
              <a:rPr lang="en-US" sz="2700" b="1" dirty="0">
                <a:latin typeface="Calibri" pitchFamily="34" charset="0"/>
                <a:cs typeface="Calibri" pitchFamily="34" charset="0"/>
              </a:rPr>
              <a:t>subject 2 moving their arms with (A) no saturation pulses and (B) saturation every 80 TRs. </a:t>
            </a:r>
            <a:r>
              <a:rPr lang="en-US" sz="2700" b="1" dirty="0" smtClean="0">
                <a:latin typeface="Calibri" pitchFamily="34" charset="0"/>
                <a:cs typeface="Calibri" pitchFamily="34" charset="0"/>
              </a:rPr>
              <a:t>The red arrow shows</a:t>
            </a:r>
            <a:r>
              <a:rPr lang="en-US" sz="2700" b="1" dirty="0" smtClean="0">
                <a:latin typeface="Calibri" pitchFamily="34" charset="0"/>
                <a:cs typeface="Calibri" pitchFamily="34" charset="0"/>
              </a:rPr>
              <a:t> </a:t>
            </a:r>
            <a:r>
              <a:rPr lang="en-US" sz="2700" b="1" dirty="0">
                <a:latin typeface="Calibri" pitchFamily="34" charset="0"/>
                <a:cs typeface="Calibri" pitchFamily="34" charset="0"/>
              </a:rPr>
              <a:t>streaking artifacts </a:t>
            </a:r>
            <a:r>
              <a:rPr lang="en-US" sz="2700" b="1" dirty="0" smtClean="0">
                <a:latin typeface="Calibri" pitchFamily="34" charset="0"/>
                <a:cs typeface="Calibri" pitchFamily="34" charset="0"/>
              </a:rPr>
              <a:t>from the surface of the arm. The </a:t>
            </a:r>
            <a:r>
              <a:rPr lang="en-US" sz="2700" b="1" dirty="0">
                <a:latin typeface="Calibri" pitchFamily="34" charset="0"/>
                <a:cs typeface="Calibri" pitchFamily="34" charset="0"/>
              </a:rPr>
              <a:t>blue arrow shows effective suppression of most tissue in the arms</a:t>
            </a:r>
            <a:r>
              <a:rPr lang="en-US" sz="2700" b="1" dirty="0" smtClean="0">
                <a:latin typeface="Calibri" pitchFamily="34" charset="0"/>
                <a:cs typeface="Calibri" pitchFamily="34" charset="0"/>
              </a:rPr>
              <a:t>. </a:t>
            </a:r>
            <a:r>
              <a:rPr lang="en-US" sz="2700" b="1" dirty="0" smtClean="0">
                <a:latin typeface="Calibri" pitchFamily="34" charset="0"/>
                <a:cs typeface="Calibri" pitchFamily="34" charset="0"/>
              </a:rPr>
              <a:t>Some tissue saturation is also apparent on the edge of the torso, but fat is not completely suppressed.</a:t>
            </a:r>
            <a:endParaRPr lang="en-US" sz="2700" b="1" dirty="0">
              <a:solidFill>
                <a:srgbClr val="00B0F0"/>
              </a:solidFill>
              <a:latin typeface="Calibri" pitchFamily="34" charset="0"/>
            </a:endParaRPr>
          </a:p>
        </p:txBody>
      </p:sp>
      <p:pic>
        <p:nvPicPr>
          <p:cNvPr id="73" name="Picture 493" descr="UW_logo_justWhite"/>
          <p:cNvPicPr>
            <a:picLocks noChangeAspect="1" noChangeArrowheads="1"/>
          </p:cNvPicPr>
          <p:nvPr/>
        </p:nvPicPr>
        <p:blipFill>
          <a:blip r:embed="rId4" cstate="print"/>
          <a:srcRect/>
          <a:stretch>
            <a:fillRect/>
          </a:stretch>
        </p:blipFill>
        <p:spPr bwMode="auto">
          <a:xfrm>
            <a:off x="271012" y="141080"/>
            <a:ext cx="3213788" cy="3540932"/>
          </a:xfrm>
          <a:prstGeom prst="rect">
            <a:avLst/>
          </a:prstGeom>
          <a:noFill/>
          <a:ln w="9525">
            <a:noFill/>
            <a:miter lim="800000"/>
            <a:headEnd/>
            <a:tailEnd/>
          </a:ln>
        </p:spPr>
      </p:pic>
      <p:pic>
        <p:nvPicPr>
          <p:cNvPr id="74" name="Picture 493" descr="UW_logo_justWhite"/>
          <p:cNvPicPr>
            <a:picLocks noChangeAspect="1" noChangeArrowheads="1"/>
          </p:cNvPicPr>
          <p:nvPr/>
        </p:nvPicPr>
        <p:blipFill>
          <a:blip r:embed="rId4" cstate="print"/>
          <a:srcRect/>
          <a:stretch>
            <a:fillRect/>
          </a:stretch>
        </p:blipFill>
        <p:spPr bwMode="auto">
          <a:xfrm>
            <a:off x="29296772" y="109858"/>
            <a:ext cx="3376830" cy="3540932"/>
          </a:xfrm>
          <a:prstGeom prst="rect">
            <a:avLst/>
          </a:prstGeom>
          <a:noFill/>
          <a:ln w="9525">
            <a:noFill/>
            <a:miter lim="800000"/>
            <a:headEnd/>
            <a:tailEnd/>
          </a:ln>
        </p:spPr>
      </p:pic>
      <p:sp>
        <p:nvSpPr>
          <p:cNvPr id="34" name="Rectangle 89"/>
          <p:cNvSpPr>
            <a:spLocks noChangeArrowheads="1"/>
          </p:cNvSpPr>
          <p:nvPr/>
        </p:nvSpPr>
        <p:spPr bwMode="auto">
          <a:xfrm>
            <a:off x="11060595" y="4640939"/>
            <a:ext cx="10657086" cy="1448763"/>
          </a:xfrm>
          <a:prstGeom prst="rect">
            <a:avLst/>
          </a:prstGeom>
          <a:noFill/>
          <a:ln w="3175">
            <a:noFill/>
            <a:prstDash val="dashDot"/>
            <a:miter lim="800000"/>
            <a:headEnd/>
            <a:tailEnd/>
          </a:ln>
        </p:spPr>
        <p:txBody>
          <a:bodyPr wrap="square" lIns="0" tIns="31576" rIns="189454" bIns="31576">
            <a:spAutoFit/>
          </a:bodyPr>
          <a:lstStyle/>
          <a:p>
            <a:pPr marL="433106" indent="-433106">
              <a:buFont typeface="Arial" panose="020B0604020202020204" pitchFamily="34" charset="0"/>
              <a:buChar char="•"/>
            </a:pPr>
            <a:r>
              <a:rPr lang="en-US" sz="3000" dirty="0">
                <a:latin typeface="Calibri" pitchFamily="34" charset="0"/>
              </a:rPr>
              <a:t>Outer volume saturation pulses proved to be effective at suppressing most tissue signal in the arms and reducing corresponding streaking artifacts (Figure 2).</a:t>
            </a:r>
          </a:p>
        </p:txBody>
      </p:sp>
      <p:sp>
        <p:nvSpPr>
          <p:cNvPr id="1038" name="Rectangle 87"/>
          <p:cNvSpPr>
            <a:spLocks noChangeArrowheads="1"/>
          </p:cNvSpPr>
          <p:nvPr/>
        </p:nvSpPr>
        <p:spPr bwMode="auto">
          <a:xfrm>
            <a:off x="22121307" y="3901007"/>
            <a:ext cx="10483203" cy="598223"/>
          </a:xfrm>
          <a:prstGeom prst="rect">
            <a:avLst/>
          </a:prstGeom>
          <a:gradFill rotWithShape="1">
            <a:gsLst>
              <a:gs pos="50000">
                <a:srgbClr val="A50021"/>
              </a:gs>
              <a:gs pos="100000">
                <a:srgbClr val="FFFFFF">
                  <a:alpha val="0"/>
                </a:srgbClr>
              </a:gs>
            </a:gsLst>
            <a:lin ang="0" scaled="1"/>
          </a:gradFill>
          <a:ln w="9525">
            <a:noFill/>
            <a:miter lim="800000"/>
            <a:headEnd/>
            <a:tailEnd/>
          </a:ln>
        </p:spPr>
        <p:txBody>
          <a:bodyPr wrap="none" lIns="126304" tIns="31576" rIns="63152" bIns="31576" anchor="ctr"/>
          <a:lstStyle/>
          <a:p>
            <a:pPr defTabSz="751384">
              <a:spcBef>
                <a:spcPct val="0"/>
              </a:spcBef>
              <a:spcAft>
                <a:spcPct val="0"/>
              </a:spcAft>
            </a:pPr>
            <a:r>
              <a:rPr lang="en-US" sz="3400" b="1" dirty="0">
                <a:solidFill>
                  <a:schemeClr val="bg1"/>
                </a:solidFill>
                <a:latin typeface="Helvetica" pitchFamily="34" charset="0"/>
              </a:rPr>
              <a:t>RESULTS cont.</a:t>
            </a:r>
          </a:p>
        </p:txBody>
      </p:sp>
      <p:sp>
        <p:nvSpPr>
          <p:cNvPr id="54" name="TextBox 53"/>
          <p:cNvSpPr txBox="1"/>
          <p:nvPr/>
        </p:nvSpPr>
        <p:spPr>
          <a:xfrm>
            <a:off x="22139154" y="12302048"/>
            <a:ext cx="10621390" cy="1338612"/>
          </a:xfrm>
          <a:prstGeom prst="rect">
            <a:avLst/>
          </a:prstGeom>
          <a:noFill/>
        </p:spPr>
        <p:txBody>
          <a:bodyPr wrap="square" lIns="91226" tIns="45613" rIns="91226" bIns="45613" rtlCol="0">
            <a:spAutoFit/>
          </a:bodyPr>
          <a:lstStyle/>
          <a:p>
            <a:r>
              <a:rPr lang="en-US" sz="2700" b="1" dirty="0">
                <a:latin typeface="Calibri" pitchFamily="34" charset="0"/>
                <a:cs typeface="Calibri" pitchFamily="34" charset="0"/>
              </a:rPr>
              <a:t>Figure 4: Coronal slices of the lung in subject 3 under all 4 imaging conditions. The red box identifies an area where effect of the saturation bands on the SNR of the lung vasculature is especially noticeable.</a:t>
            </a:r>
            <a:endParaRPr lang="en-US" sz="2700" b="1" dirty="0">
              <a:latin typeface="Calibri" pitchFamily="34" charset="0"/>
            </a:endParaRPr>
          </a:p>
        </p:txBody>
      </p:sp>
      <p:sp>
        <p:nvSpPr>
          <p:cNvPr id="65" name="Rectangle 89"/>
          <p:cNvSpPr>
            <a:spLocks noChangeArrowheads="1"/>
          </p:cNvSpPr>
          <p:nvPr/>
        </p:nvSpPr>
        <p:spPr bwMode="auto">
          <a:xfrm>
            <a:off x="22345616" y="22228066"/>
            <a:ext cx="10657086" cy="525434"/>
          </a:xfrm>
          <a:prstGeom prst="rect">
            <a:avLst/>
          </a:prstGeom>
          <a:noFill/>
          <a:ln w="3175">
            <a:noFill/>
            <a:prstDash val="dashDot"/>
            <a:miter lim="800000"/>
            <a:headEnd/>
            <a:tailEnd/>
          </a:ln>
        </p:spPr>
        <p:txBody>
          <a:bodyPr wrap="square" lIns="0" tIns="31576" rIns="189454" bIns="31576">
            <a:spAutoFit/>
          </a:bodyPr>
          <a:lstStyle/>
          <a:p>
            <a:endParaRPr lang="en-US" sz="3000" dirty="0">
              <a:latin typeface="Calibri" pitchFamily="34" charset="0"/>
            </a:endParaRPr>
          </a:p>
        </p:txBody>
      </p:sp>
      <p:sp>
        <p:nvSpPr>
          <p:cNvPr id="66" name="Rectangle 89"/>
          <p:cNvSpPr>
            <a:spLocks noChangeArrowheads="1"/>
          </p:cNvSpPr>
          <p:nvPr/>
        </p:nvSpPr>
        <p:spPr bwMode="auto">
          <a:xfrm>
            <a:off x="22034364" y="15000373"/>
            <a:ext cx="10657086" cy="10405061"/>
          </a:xfrm>
          <a:prstGeom prst="rect">
            <a:avLst/>
          </a:prstGeom>
          <a:noFill/>
          <a:ln w="3175">
            <a:noFill/>
            <a:prstDash val="dashDot"/>
            <a:miter lim="800000"/>
            <a:headEnd/>
            <a:tailEnd/>
          </a:ln>
        </p:spPr>
        <p:txBody>
          <a:bodyPr wrap="square" lIns="0" tIns="31576" rIns="189454" bIns="31576">
            <a:spAutoFit/>
          </a:bodyPr>
          <a:lstStyle/>
          <a:p>
            <a:pPr marL="433106" indent="-433106">
              <a:buFont typeface="Arial" panose="020B0604020202020204" pitchFamily="34" charset="0"/>
              <a:buChar char="•"/>
            </a:pPr>
            <a:r>
              <a:rPr lang="en-US" sz="3000" dirty="0">
                <a:latin typeface="Calibri" pitchFamily="34" charset="0"/>
              </a:rPr>
              <a:t>Saturation pulses were effective at reducing streaking artifacts from the arms outside of the image volume of interest.</a:t>
            </a:r>
          </a:p>
          <a:p>
            <a:pPr marL="433106" indent="-433106">
              <a:buFont typeface="Arial" panose="020B0604020202020204" pitchFamily="34" charset="0"/>
              <a:buChar char="•"/>
            </a:pPr>
            <a:r>
              <a:rPr lang="en-US" sz="3000" dirty="0">
                <a:latin typeface="Calibri" pitchFamily="34" charset="0"/>
              </a:rPr>
              <a:t>Outer volume saturation improved image quality and SNR in cases with outer volume motion, but had minimal impact on cases with no motion.</a:t>
            </a:r>
          </a:p>
          <a:p>
            <a:pPr marL="433106" indent="-433106">
              <a:buFont typeface="Arial" panose="020B0604020202020204" pitchFamily="34" charset="0"/>
              <a:buChar char="•"/>
            </a:pPr>
            <a:r>
              <a:rPr lang="en-US" sz="3000" dirty="0">
                <a:latin typeface="Calibri" pitchFamily="34" charset="0"/>
              </a:rPr>
              <a:t>The scan time penalty of the saturation pulses was minimal, increasing the scan duration by only 13 s (5%).</a:t>
            </a:r>
          </a:p>
          <a:p>
            <a:pPr marL="433106" indent="-433106">
              <a:buFont typeface="Arial" panose="020B0604020202020204" pitchFamily="34" charset="0"/>
              <a:buChar char="•"/>
            </a:pPr>
            <a:r>
              <a:rPr lang="en-US" sz="3000" dirty="0">
                <a:latin typeface="Calibri" pitchFamily="34" charset="0"/>
              </a:rPr>
              <a:t>The short T1 of fat allowed for regrowth between successive saturation pulses and resulted in considerable signal relative to the rest of the tissue in the arm, as shown in Figure 2.</a:t>
            </a:r>
          </a:p>
          <a:p>
            <a:pPr marL="433106" indent="-433106">
              <a:buFont typeface="Arial" panose="020B0604020202020204" pitchFamily="34" charset="0"/>
              <a:buChar char="•"/>
            </a:pPr>
            <a:r>
              <a:rPr lang="en-US" sz="3000" dirty="0">
                <a:latin typeface="Calibri" pitchFamily="34" charset="0"/>
              </a:rPr>
              <a:t>This suggests the need for either fat suppression or more frequent saturation, both of which would increase SAR, which is already near the allowable limit.</a:t>
            </a:r>
          </a:p>
          <a:p>
            <a:pPr marL="433106" indent="-433106">
              <a:buFont typeface="Arial" panose="020B0604020202020204" pitchFamily="34" charset="0"/>
              <a:buChar char="•"/>
            </a:pPr>
            <a:r>
              <a:rPr lang="en-US" sz="3000" dirty="0">
                <a:latin typeface="Calibri" pitchFamily="34" charset="0"/>
              </a:rPr>
              <a:t>SAR minimized suppression pulses could substantially increase the efficacy of saturation, which is ~60% with the 257 </a:t>
            </a:r>
            <a:r>
              <a:rPr lang="en-US" sz="3000" dirty="0" err="1">
                <a:latin typeface="Calibri" pitchFamily="34" charset="0"/>
              </a:rPr>
              <a:t>ms</a:t>
            </a:r>
            <a:r>
              <a:rPr lang="en-US" sz="3000" dirty="0">
                <a:latin typeface="Calibri" pitchFamily="34" charset="0"/>
              </a:rPr>
              <a:t> spacing between pulses.</a:t>
            </a:r>
          </a:p>
          <a:p>
            <a:pPr marL="433106" indent="-433106">
              <a:buFont typeface="Arial" panose="020B0604020202020204" pitchFamily="34" charset="0"/>
              <a:buChar char="•"/>
            </a:pPr>
            <a:r>
              <a:rPr lang="en-US" sz="3000" dirty="0">
                <a:latin typeface="Calibri" pitchFamily="34" charset="0"/>
              </a:rPr>
              <a:t>Given the small increase in scan time and improvement in image quality, these saturation pulses are worth implementing in 3D radial acquisitions if the extra SAR can be tolerated, especially in cases with motion.</a:t>
            </a:r>
          </a:p>
          <a:p>
            <a:pPr marL="433106" indent="-433106">
              <a:buFont typeface="Arial" panose="020B0604020202020204" pitchFamily="34" charset="0"/>
              <a:buChar char="•"/>
            </a:pPr>
            <a:endParaRPr lang="en-US" sz="3000" dirty="0">
              <a:latin typeface="Calibri" pitchFamily="34" charset="0"/>
            </a:endParaRPr>
          </a:p>
        </p:txBody>
      </p:sp>
      <p:sp>
        <p:nvSpPr>
          <p:cNvPr id="67" name="Rectangle 165"/>
          <p:cNvSpPr>
            <a:spLocks noChangeArrowheads="1"/>
          </p:cNvSpPr>
          <p:nvPr/>
        </p:nvSpPr>
        <p:spPr bwMode="auto">
          <a:xfrm>
            <a:off x="22077094" y="29514585"/>
            <a:ext cx="10481912" cy="621792"/>
          </a:xfrm>
          <a:prstGeom prst="rect">
            <a:avLst/>
          </a:prstGeom>
          <a:gradFill rotWithShape="1">
            <a:gsLst>
              <a:gs pos="50000">
                <a:srgbClr val="A50021"/>
              </a:gs>
              <a:gs pos="100000">
                <a:schemeClr val="bg1">
                  <a:alpha val="0"/>
                </a:schemeClr>
              </a:gs>
            </a:gsLst>
            <a:lin ang="0" scaled="1"/>
          </a:gradFill>
          <a:ln w="9525">
            <a:noFill/>
            <a:miter lim="800000"/>
            <a:headEnd/>
            <a:tailEnd/>
          </a:ln>
        </p:spPr>
        <p:txBody>
          <a:bodyPr wrap="none" lIns="126304" tIns="31576" rIns="63152" bIns="31576" anchor="ctr"/>
          <a:lstStyle/>
          <a:p>
            <a:pPr defTabSz="751384">
              <a:spcBef>
                <a:spcPct val="0"/>
              </a:spcBef>
              <a:spcAft>
                <a:spcPct val="0"/>
              </a:spcAft>
            </a:pPr>
            <a:r>
              <a:rPr lang="en-US" sz="3200" b="1" dirty="0">
                <a:solidFill>
                  <a:schemeClr val="bg1"/>
                </a:solidFill>
                <a:latin typeface="Helvetica" pitchFamily="34" charset="0"/>
              </a:rPr>
              <a:t>ACKNOWLEDGEMENTS</a:t>
            </a:r>
            <a:endParaRPr lang="en-US" sz="1800" b="1" i="1" dirty="0">
              <a:solidFill>
                <a:schemeClr val="bg1"/>
              </a:solidFill>
              <a:latin typeface="Helvetica" pitchFamily="34" charset="0"/>
            </a:endParaRPr>
          </a:p>
        </p:txBody>
      </p:sp>
      <p:sp>
        <p:nvSpPr>
          <p:cNvPr id="68" name="TextBox 67"/>
          <p:cNvSpPr txBox="1"/>
          <p:nvPr/>
        </p:nvSpPr>
        <p:spPr>
          <a:xfrm>
            <a:off x="330878" y="15842236"/>
            <a:ext cx="10263782" cy="1737551"/>
          </a:xfrm>
          <a:prstGeom prst="rect">
            <a:avLst/>
          </a:prstGeom>
          <a:noFill/>
        </p:spPr>
        <p:txBody>
          <a:bodyPr wrap="square" lIns="91226" tIns="45613" rIns="91226" bIns="45613" rtlCol="0">
            <a:spAutoFit/>
          </a:bodyPr>
          <a:lstStyle/>
          <a:p>
            <a:r>
              <a:rPr lang="en-US" sz="2700" b="1" dirty="0">
                <a:latin typeface="Calibri" pitchFamily="34" charset="0"/>
                <a:cs typeface="Calibri" pitchFamily="34" charset="0"/>
              </a:rPr>
              <a:t>Figure 1: </a:t>
            </a:r>
            <a:r>
              <a:rPr lang="en-US" sz="2700" b="1" dirty="0">
                <a:latin typeface="Calibri" pitchFamily="34" charset="0"/>
              </a:rPr>
              <a:t>Coronal abdominal slice of a subject displaying prominent streaking artifacts (red arrow) originating at the arms outside of the imaging volume of interest and continuing into the body, reducing apparent SNR in this region.</a:t>
            </a:r>
            <a:endParaRPr lang="en-US" sz="2700" b="1" dirty="0">
              <a:solidFill>
                <a:srgbClr val="FFC000"/>
              </a:solidFill>
              <a:latin typeface="Calibri" pitchFamily="34" charset="0"/>
              <a:cs typeface="Calibri" pitchFamily="34" charset="0"/>
            </a:endParaRPr>
          </a:p>
        </p:txBody>
      </p:sp>
      <p:sp>
        <p:nvSpPr>
          <p:cNvPr id="69" name="Rectangle 89"/>
          <p:cNvSpPr>
            <a:spLocks noChangeArrowheads="1"/>
          </p:cNvSpPr>
          <p:nvPr/>
        </p:nvSpPr>
        <p:spPr bwMode="auto">
          <a:xfrm>
            <a:off x="304802" y="17712790"/>
            <a:ext cx="10302567" cy="1448763"/>
          </a:xfrm>
          <a:prstGeom prst="rect">
            <a:avLst/>
          </a:prstGeom>
          <a:noFill/>
          <a:ln w="3175">
            <a:noFill/>
            <a:prstDash val="dashDot"/>
            <a:miter lim="800000"/>
            <a:headEnd/>
            <a:tailEnd/>
          </a:ln>
        </p:spPr>
        <p:txBody>
          <a:bodyPr wrap="square" lIns="0" tIns="31576" rIns="189454" bIns="31576">
            <a:spAutoFit/>
          </a:bodyPr>
          <a:lstStyle/>
          <a:p>
            <a:pPr marL="433106" indent="-433106">
              <a:buFont typeface="Arial" panose="020B0604020202020204" pitchFamily="34" charset="0"/>
              <a:buChar char="•"/>
            </a:pPr>
            <a:r>
              <a:rPr lang="en-US" sz="3000" dirty="0">
                <a:latin typeface="Calibri" pitchFamily="34" charset="0"/>
                <a:cs typeface="Calibri" pitchFamily="34" charset="0"/>
              </a:rPr>
              <a:t>Outer volume suppression may reduce streaking artifacts originating outside of the imaging volume of interest and improve apparent SNR.</a:t>
            </a:r>
          </a:p>
        </p:txBody>
      </p:sp>
      <p:sp>
        <p:nvSpPr>
          <p:cNvPr id="71" name="Rectangle 89"/>
          <p:cNvSpPr>
            <a:spLocks noChangeArrowheads="1"/>
          </p:cNvSpPr>
          <p:nvPr/>
        </p:nvSpPr>
        <p:spPr bwMode="auto">
          <a:xfrm>
            <a:off x="11181321" y="13390117"/>
            <a:ext cx="10657086" cy="987098"/>
          </a:xfrm>
          <a:prstGeom prst="rect">
            <a:avLst/>
          </a:prstGeom>
          <a:noFill/>
          <a:ln w="3175">
            <a:noFill/>
            <a:prstDash val="dashDot"/>
            <a:miter lim="800000"/>
            <a:headEnd/>
            <a:tailEnd/>
          </a:ln>
        </p:spPr>
        <p:txBody>
          <a:bodyPr wrap="square" lIns="0" tIns="31576" rIns="189454" bIns="31576">
            <a:spAutoFit/>
          </a:bodyPr>
          <a:lstStyle/>
          <a:p>
            <a:pPr marL="433106" indent="-433106">
              <a:buFont typeface="Arial" panose="020B0604020202020204" pitchFamily="34" charset="0"/>
              <a:buChar char="•"/>
            </a:pPr>
            <a:r>
              <a:rPr lang="en-US" sz="3000" dirty="0">
                <a:latin typeface="Calibri" pitchFamily="34" charset="0"/>
              </a:rPr>
              <a:t>The image rankings performed for each subjects by the radiologist are shown in Table 1.</a:t>
            </a:r>
          </a:p>
        </p:txBody>
      </p:sp>
      <p:graphicFrame>
        <p:nvGraphicFramePr>
          <p:cNvPr id="3" name="Table 2"/>
          <p:cNvGraphicFramePr>
            <a:graphicFrameLocks noGrp="1"/>
          </p:cNvGraphicFramePr>
          <p:nvPr>
            <p:extLst>
              <p:ext uri="{D42A27DB-BD31-4B8C-83A1-F6EECF244321}">
                <p14:modId xmlns:p14="http://schemas.microsoft.com/office/powerpoint/2010/main" val="3350788516"/>
              </p:ext>
            </p:extLst>
          </p:nvPr>
        </p:nvGraphicFramePr>
        <p:xfrm>
          <a:off x="11232365" y="14713418"/>
          <a:ext cx="10442430" cy="5039367"/>
        </p:xfrm>
        <a:graphic>
          <a:graphicData uri="http://schemas.openxmlformats.org/drawingml/2006/table">
            <a:tbl>
              <a:tblPr firstRow="1" bandRow="1">
                <a:tableStyleId>{5C22544A-7EE6-4342-B048-85BDC9FD1C3A}</a:tableStyleId>
              </a:tblPr>
              <a:tblGrid>
                <a:gridCol w="2088486">
                  <a:extLst>
                    <a:ext uri="{9D8B030D-6E8A-4147-A177-3AD203B41FA5}">
                      <a16:colId xmlns:a16="http://schemas.microsoft.com/office/drawing/2014/main" xmlns="" val="20000"/>
                    </a:ext>
                  </a:extLst>
                </a:gridCol>
                <a:gridCol w="2088486">
                  <a:extLst>
                    <a:ext uri="{9D8B030D-6E8A-4147-A177-3AD203B41FA5}">
                      <a16:colId xmlns:a16="http://schemas.microsoft.com/office/drawing/2014/main" xmlns="" val="20001"/>
                    </a:ext>
                  </a:extLst>
                </a:gridCol>
                <a:gridCol w="2088486">
                  <a:extLst>
                    <a:ext uri="{9D8B030D-6E8A-4147-A177-3AD203B41FA5}">
                      <a16:colId xmlns:a16="http://schemas.microsoft.com/office/drawing/2014/main" xmlns="" val="20002"/>
                    </a:ext>
                  </a:extLst>
                </a:gridCol>
                <a:gridCol w="2088486">
                  <a:extLst>
                    <a:ext uri="{9D8B030D-6E8A-4147-A177-3AD203B41FA5}">
                      <a16:colId xmlns:a16="http://schemas.microsoft.com/office/drawing/2014/main" xmlns="" val="20003"/>
                    </a:ext>
                  </a:extLst>
                </a:gridCol>
                <a:gridCol w="2088486">
                  <a:extLst>
                    <a:ext uri="{9D8B030D-6E8A-4147-A177-3AD203B41FA5}">
                      <a16:colId xmlns:a16="http://schemas.microsoft.com/office/drawing/2014/main" xmlns="" val="20004"/>
                    </a:ext>
                  </a:extLst>
                </a:gridCol>
              </a:tblGrid>
              <a:tr h="703385">
                <a:tc>
                  <a:txBody>
                    <a:bodyPr/>
                    <a:lstStyle/>
                    <a:p>
                      <a:pPr algn="ctr"/>
                      <a:endParaRPr lang="en-US" sz="1400" dirty="0"/>
                    </a:p>
                  </a:txBody>
                  <a:tcPr marL="88969" marR="88969" marT="42203" marB="42203" anchor="ctr">
                    <a:noFill/>
                  </a:tcPr>
                </a:tc>
                <a:tc>
                  <a:txBody>
                    <a:bodyPr/>
                    <a:lstStyle/>
                    <a:p>
                      <a:pPr algn="ctr"/>
                      <a:r>
                        <a:rPr lang="en-US" sz="2000" dirty="0" smtClean="0">
                          <a:solidFill>
                            <a:schemeClr val="bg1"/>
                          </a:solidFill>
                        </a:rPr>
                        <a:t>No Saturation</a:t>
                      </a:r>
                    </a:p>
                    <a:p>
                      <a:pPr algn="ctr"/>
                      <a:r>
                        <a:rPr lang="en-US" sz="2000" dirty="0" smtClean="0">
                          <a:solidFill>
                            <a:schemeClr val="bg1"/>
                          </a:solidFill>
                        </a:rPr>
                        <a:t>No Movement</a:t>
                      </a:r>
                      <a:endParaRPr lang="en-US" sz="2000" dirty="0">
                        <a:solidFill>
                          <a:schemeClr val="bg1"/>
                        </a:solidFill>
                      </a:endParaRPr>
                    </a:p>
                  </a:txBody>
                  <a:tcPr marL="88969" marR="88969" marT="42203" marB="42203" anchor="ctr">
                    <a:solidFill>
                      <a:srgbClr val="C00000"/>
                    </a:solidFill>
                  </a:tcPr>
                </a:tc>
                <a:tc>
                  <a:txBody>
                    <a:bodyPr/>
                    <a:lstStyle/>
                    <a:p>
                      <a:pPr algn="ctr"/>
                      <a:r>
                        <a:rPr lang="en-US" sz="2000" dirty="0" smtClean="0">
                          <a:solidFill>
                            <a:schemeClr val="bg1"/>
                          </a:solidFill>
                        </a:rPr>
                        <a:t>Saturation</a:t>
                      </a:r>
                    </a:p>
                    <a:p>
                      <a:pPr algn="ctr"/>
                      <a:r>
                        <a:rPr lang="en-US" sz="2000" dirty="0" smtClean="0">
                          <a:solidFill>
                            <a:schemeClr val="bg1"/>
                          </a:solidFill>
                        </a:rPr>
                        <a:t>No Movement</a:t>
                      </a:r>
                    </a:p>
                  </a:txBody>
                  <a:tcPr marL="88969" marR="88969" marT="42203" marB="42203" anchor="ctr">
                    <a:solidFill>
                      <a:srgbClr val="C00000"/>
                    </a:solidFill>
                  </a:tcPr>
                </a:tc>
                <a:tc>
                  <a:txBody>
                    <a:bodyPr/>
                    <a:lstStyle/>
                    <a:p>
                      <a:pPr algn="ctr"/>
                      <a:r>
                        <a:rPr lang="en-US" sz="2000" dirty="0" smtClean="0">
                          <a:solidFill>
                            <a:schemeClr val="bg1"/>
                          </a:solidFill>
                        </a:rPr>
                        <a:t>No Saturation</a:t>
                      </a:r>
                    </a:p>
                    <a:p>
                      <a:pPr algn="ctr"/>
                      <a:r>
                        <a:rPr lang="en-US" sz="2000" dirty="0" smtClean="0">
                          <a:solidFill>
                            <a:schemeClr val="bg1"/>
                          </a:solidFill>
                        </a:rPr>
                        <a:t>Movement</a:t>
                      </a:r>
                    </a:p>
                  </a:txBody>
                  <a:tcPr marL="88969" marR="88969" marT="42203" marB="42203" anchor="ctr">
                    <a:solidFill>
                      <a:srgbClr val="C00000"/>
                    </a:solidFill>
                  </a:tcPr>
                </a:tc>
                <a:tc>
                  <a:txBody>
                    <a:bodyPr/>
                    <a:lstStyle/>
                    <a:p>
                      <a:pPr algn="ctr"/>
                      <a:r>
                        <a:rPr lang="en-US" sz="2000" dirty="0" smtClean="0">
                          <a:solidFill>
                            <a:schemeClr val="bg1"/>
                          </a:solidFill>
                        </a:rPr>
                        <a:t>Saturation</a:t>
                      </a:r>
                    </a:p>
                    <a:p>
                      <a:pPr algn="ctr"/>
                      <a:r>
                        <a:rPr lang="en-US" sz="2000" dirty="0" smtClean="0">
                          <a:solidFill>
                            <a:schemeClr val="bg1"/>
                          </a:solidFill>
                        </a:rPr>
                        <a:t>Movement</a:t>
                      </a:r>
                    </a:p>
                  </a:txBody>
                  <a:tcPr marL="88969" marR="88969" marT="42203" marB="42203" anchor="ctr">
                    <a:solidFill>
                      <a:srgbClr val="C00000"/>
                    </a:solidFill>
                  </a:tcPr>
                </a:tc>
                <a:extLst>
                  <a:ext uri="{0D108BD9-81ED-4DB2-BD59-A6C34878D82A}">
                    <a16:rowId xmlns:a16="http://schemas.microsoft.com/office/drawing/2014/main" xmlns="" val="10000"/>
                  </a:ext>
                </a:extLst>
              </a:tr>
              <a:tr h="619426">
                <a:tc>
                  <a:txBody>
                    <a:bodyPr/>
                    <a:lstStyle/>
                    <a:p>
                      <a:pPr algn="ctr"/>
                      <a:r>
                        <a:rPr lang="en-US" sz="2000" b="1" dirty="0" smtClean="0">
                          <a:solidFill>
                            <a:schemeClr val="bg1"/>
                          </a:solidFill>
                        </a:rPr>
                        <a:t>Subject 1</a:t>
                      </a:r>
                    </a:p>
                  </a:txBody>
                  <a:tcPr marL="88969" marR="88969" marT="42203" marB="42203" anchor="ctr">
                    <a:solidFill>
                      <a:srgbClr val="C00000"/>
                    </a:solidFill>
                  </a:tcPr>
                </a:tc>
                <a:tc>
                  <a:txBody>
                    <a:bodyPr/>
                    <a:lstStyle/>
                    <a:p>
                      <a:pPr algn="ctr"/>
                      <a:r>
                        <a:rPr lang="en-US" sz="3000" dirty="0" smtClean="0"/>
                        <a:t>2</a:t>
                      </a:r>
                      <a:endParaRPr lang="en-US" sz="3000" dirty="0"/>
                    </a:p>
                  </a:txBody>
                  <a:tcPr marL="88969" marR="88969" marT="42203" marB="42203" anchor="ctr">
                    <a:solidFill>
                      <a:srgbClr val="FBD2D1"/>
                    </a:solidFill>
                  </a:tcPr>
                </a:tc>
                <a:tc>
                  <a:txBody>
                    <a:bodyPr/>
                    <a:lstStyle/>
                    <a:p>
                      <a:pPr algn="ctr"/>
                      <a:r>
                        <a:rPr lang="en-US" sz="3000" dirty="0" smtClean="0"/>
                        <a:t>1</a:t>
                      </a:r>
                      <a:endParaRPr lang="en-US" sz="3000" dirty="0"/>
                    </a:p>
                  </a:txBody>
                  <a:tcPr marL="88969" marR="88969" marT="42203" marB="42203" anchor="ctr">
                    <a:solidFill>
                      <a:srgbClr val="FF9F9F"/>
                    </a:solidFill>
                  </a:tcPr>
                </a:tc>
                <a:tc>
                  <a:txBody>
                    <a:bodyPr/>
                    <a:lstStyle/>
                    <a:p>
                      <a:pPr algn="ctr"/>
                      <a:r>
                        <a:rPr lang="en-US" sz="3000" dirty="0" smtClean="0"/>
                        <a:t>4</a:t>
                      </a:r>
                      <a:endParaRPr lang="en-US" sz="3000" dirty="0"/>
                    </a:p>
                  </a:txBody>
                  <a:tcPr marL="88969" marR="88969" marT="42203" marB="42203" anchor="ctr">
                    <a:solidFill>
                      <a:srgbClr val="FBD2D1"/>
                    </a:solidFill>
                  </a:tcPr>
                </a:tc>
                <a:tc>
                  <a:txBody>
                    <a:bodyPr/>
                    <a:lstStyle/>
                    <a:p>
                      <a:pPr algn="ctr"/>
                      <a:r>
                        <a:rPr lang="en-US" sz="3000" dirty="0" smtClean="0"/>
                        <a:t>3</a:t>
                      </a:r>
                      <a:endParaRPr lang="en-US" sz="3000" dirty="0"/>
                    </a:p>
                  </a:txBody>
                  <a:tcPr marL="88969" marR="88969" marT="42203" marB="42203" anchor="ctr">
                    <a:solidFill>
                      <a:srgbClr val="FF9F9F"/>
                    </a:solidFill>
                  </a:tcPr>
                </a:tc>
                <a:extLst>
                  <a:ext uri="{0D108BD9-81ED-4DB2-BD59-A6C34878D82A}">
                    <a16:rowId xmlns:a16="http://schemas.microsoft.com/office/drawing/2014/main" xmlns="" val="10001"/>
                  </a:ext>
                </a:extLst>
              </a:tr>
              <a:tr h="619426">
                <a:tc>
                  <a:txBody>
                    <a:bodyPr/>
                    <a:lstStyle/>
                    <a:p>
                      <a:pPr algn="ctr"/>
                      <a:r>
                        <a:rPr lang="en-US" sz="2000" b="1" dirty="0" smtClean="0">
                          <a:solidFill>
                            <a:schemeClr val="bg1"/>
                          </a:solidFill>
                        </a:rPr>
                        <a:t>Subject 2</a:t>
                      </a:r>
                      <a:endParaRPr lang="en-US" sz="2000" b="1" dirty="0">
                        <a:solidFill>
                          <a:schemeClr val="bg1"/>
                        </a:solidFill>
                      </a:endParaRPr>
                    </a:p>
                  </a:txBody>
                  <a:tcPr marL="88969" marR="88969" marT="42203" marB="42203" anchor="ctr">
                    <a:solidFill>
                      <a:srgbClr val="C00000"/>
                    </a:solidFill>
                  </a:tcPr>
                </a:tc>
                <a:tc>
                  <a:txBody>
                    <a:bodyPr/>
                    <a:lstStyle/>
                    <a:p>
                      <a:pPr algn="ctr"/>
                      <a:r>
                        <a:rPr lang="en-US" sz="3000" dirty="0" smtClean="0"/>
                        <a:t>1</a:t>
                      </a:r>
                      <a:endParaRPr lang="en-US" sz="3000" dirty="0"/>
                    </a:p>
                  </a:txBody>
                  <a:tcPr marL="88969" marR="88969" marT="42203" marB="42203" anchor="ctr">
                    <a:solidFill>
                      <a:srgbClr val="FBD2D1"/>
                    </a:solidFill>
                  </a:tcPr>
                </a:tc>
                <a:tc>
                  <a:txBody>
                    <a:bodyPr/>
                    <a:lstStyle/>
                    <a:p>
                      <a:pPr algn="ctr"/>
                      <a:r>
                        <a:rPr lang="en-US" sz="3000" dirty="0" smtClean="0"/>
                        <a:t>2</a:t>
                      </a:r>
                      <a:endParaRPr lang="en-US" sz="3000" dirty="0"/>
                    </a:p>
                  </a:txBody>
                  <a:tcPr marL="88969" marR="88969" marT="42203" marB="42203" anchor="ctr">
                    <a:solidFill>
                      <a:srgbClr val="FF9F9F"/>
                    </a:solidFill>
                  </a:tcPr>
                </a:tc>
                <a:tc>
                  <a:txBody>
                    <a:bodyPr/>
                    <a:lstStyle/>
                    <a:p>
                      <a:pPr algn="ctr"/>
                      <a:r>
                        <a:rPr lang="en-US" sz="3000" dirty="0" smtClean="0"/>
                        <a:t>4</a:t>
                      </a:r>
                      <a:endParaRPr lang="en-US" sz="3000" dirty="0"/>
                    </a:p>
                  </a:txBody>
                  <a:tcPr marL="88969" marR="88969" marT="42203" marB="42203" anchor="ctr">
                    <a:solidFill>
                      <a:srgbClr val="FBD2D1"/>
                    </a:solidFill>
                  </a:tcPr>
                </a:tc>
                <a:tc>
                  <a:txBody>
                    <a:bodyPr/>
                    <a:lstStyle/>
                    <a:p>
                      <a:pPr algn="ctr"/>
                      <a:r>
                        <a:rPr lang="en-US" sz="3000" dirty="0" smtClean="0"/>
                        <a:t>3</a:t>
                      </a:r>
                      <a:endParaRPr lang="en-US" sz="3000" dirty="0"/>
                    </a:p>
                  </a:txBody>
                  <a:tcPr marL="88969" marR="88969" marT="42203" marB="42203" anchor="ctr">
                    <a:solidFill>
                      <a:srgbClr val="FF9F9F"/>
                    </a:solidFill>
                  </a:tcPr>
                </a:tc>
                <a:extLst>
                  <a:ext uri="{0D108BD9-81ED-4DB2-BD59-A6C34878D82A}">
                    <a16:rowId xmlns:a16="http://schemas.microsoft.com/office/drawing/2014/main" xmlns="" val="10002"/>
                  </a:ext>
                </a:extLst>
              </a:tr>
              <a:tr h="619426">
                <a:tc>
                  <a:txBody>
                    <a:bodyPr/>
                    <a:lstStyle/>
                    <a:p>
                      <a:pPr algn="ctr"/>
                      <a:r>
                        <a:rPr lang="en-US" sz="2000" b="1" dirty="0" smtClean="0">
                          <a:solidFill>
                            <a:schemeClr val="bg1"/>
                          </a:solidFill>
                        </a:rPr>
                        <a:t>Subject 3</a:t>
                      </a:r>
                      <a:endParaRPr lang="en-US" sz="2000" b="1" dirty="0">
                        <a:solidFill>
                          <a:schemeClr val="bg1"/>
                        </a:solidFill>
                      </a:endParaRPr>
                    </a:p>
                  </a:txBody>
                  <a:tcPr marL="88969" marR="88969" marT="42203" marB="42203" anchor="ctr">
                    <a:solidFill>
                      <a:srgbClr val="C00000"/>
                    </a:solidFill>
                  </a:tcPr>
                </a:tc>
                <a:tc>
                  <a:txBody>
                    <a:bodyPr/>
                    <a:lstStyle/>
                    <a:p>
                      <a:pPr algn="ctr"/>
                      <a:r>
                        <a:rPr lang="en-US" sz="3000" dirty="0" smtClean="0"/>
                        <a:t>1</a:t>
                      </a:r>
                      <a:endParaRPr lang="en-US" sz="3000" dirty="0"/>
                    </a:p>
                  </a:txBody>
                  <a:tcPr marL="88969" marR="88969" marT="42203" marB="42203" anchor="ctr">
                    <a:solidFill>
                      <a:srgbClr val="FBD2D1"/>
                    </a:solidFill>
                  </a:tcPr>
                </a:tc>
                <a:tc>
                  <a:txBody>
                    <a:bodyPr/>
                    <a:lstStyle/>
                    <a:p>
                      <a:pPr algn="ctr"/>
                      <a:r>
                        <a:rPr lang="en-US" sz="3000" dirty="0" smtClean="0"/>
                        <a:t>2</a:t>
                      </a:r>
                      <a:endParaRPr lang="en-US" sz="3000" dirty="0"/>
                    </a:p>
                  </a:txBody>
                  <a:tcPr marL="88969" marR="88969" marT="42203" marB="42203" anchor="ctr">
                    <a:solidFill>
                      <a:srgbClr val="FF9F9F"/>
                    </a:solidFill>
                  </a:tcPr>
                </a:tc>
                <a:tc>
                  <a:txBody>
                    <a:bodyPr/>
                    <a:lstStyle/>
                    <a:p>
                      <a:pPr algn="ctr"/>
                      <a:r>
                        <a:rPr lang="en-US" sz="3000" dirty="0" smtClean="0"/>
                        <a:t>4</a:t>
                      </a:r>
                      <a:endParaRPr lang="en-US" sz="3000" dirty="0"/>
                    </a:p>
                  </a:txBody>
                  <a:tcPr marL="88969" marR="88969" marT="42203" marB="42203" anchor="ctr">
                    <a:solidFill>
                      <a:srgbClr val="FBD2D1"/>
                    </a:solidFill>
                  </a:tcPr>
                </a:tc>
                <a:tc>
                  <a:txBody>
                    <a:bodyPr/>
                    <a:lstStyle/>
                    <a:p>
                      <a:pPr algn="ctr"/>
                      <a:r>
                        <a:rPr lang="en-US" sz="3000" dirty="0" smtClean="0"/>
                        <a:t>3</a:t>
                      </a:r>
                      <a:endParaRPr lang="en-US" sz="3000" dirty="0"/>
                    </a:p>
                  </a:txBody>
                  <a:tcPr marL="88969" marR="88969" marT="42203" marB="42203" anchor="ctr">
                    <a:solidFill>
                      <a:srgbClr val="FF9F9F"/>
                    </a:solidFill>
                  </a:tcPr>
                </a:tc>
                <a:extLst>
                  <a:ext uri="{0D108BD9-81ED-4DB2-BD59-A6C34878D82A}">
                    <a16:rowId xmlns:a16="http://schemas.microsoft.com/office/drawing/2014/main" xmlns="" val="10003"/>
                  </a:ext>
                </a:extLst>
              </a:tr>
              <a:tr h="619426">
                <a:tc>
                  <a:txBody>
                    <a:bodyPr/>
                    <a:lstStyle/>
                    <a:p>
                      <a:pPr algn="ctr"/>
                      <a:r>
                        <a:rPr lang="en-US" sz="2000" b="1" dirty="0" smtClean="0">
                          <a:solidFill>
                            <a:schemeClr val="bg1"/>
                          </a:solidFill>
                        </a:rPr>
                        <a:t>Subject 4</a:t>
                      </a:r>
                      <a:endParaRPr lang="en-US" sz="2000" b="1" dirty="0">
                        <a:solidFill>
                          <a:schemeClr val="bg1"/>
                        </a:solidFill>
                      </a:endParaRPr>
                    </a:p>
                  </a:txBody>
                  <a:tcPr marL="88969" marR="88969" marT="42203" marB="42203" anchor="ctr">
                    <a:solidFill>
                      <a:srgbClr val="C00000"/>
                    </a:solidFill>
                  </a:tcPr>
                </a:tc>
                <a:tc>
                  <a:txBody>
                    <a:bodyPr/>
                    <a:lstStyle/>
                    <a:p>
                      <a:pPr algn="ctr"/>
                      <a:r>
                        <a:rPr lang="en-US" sz="3000" dirty="0" smtClean="0"/>
                        <a:t>4</a:t>
                      </a:r>
                      <a:endParaRPr lang="en-US" sz="3000" dirty="0"/>
                    </a:p>
                  </a:txBody>
                  <a:tcPr marL="88969" marR="88969" marT="42203" marB="42203" anchor="ctr">
                    <a:solidFill>
                      <a:srgbClr val="FBD2D1"/>
                    </a:solidFill>
                  </a:tcPr>
                </a:tc>
                <a:tc>
                  <a:txBody>
                    <a:bodyPr/>
                    <a:lstStyle/>
                    <a:p>
                      <a:pPr algn="ctr"/>
                      <a:r>
                        <a:rPr lang="en-US" sz="3000" dirty="0" smtClean="0"/>
                        <a:t>2</a:t>
                      </a:r>
                      <a:endParaRPr lang="en-US" sz="3000" dirty="0"/>
                    </a:p>
                  </a:txBody>
                  <a:tcPr marL="88969" marR="88969" marT="42203" marB="42203" anchor="ctr">
                    <a:solidFill>
                      <a:srgbClr val="FF9F9F"/>
                    </a:solidFill>
                  </a:tcPr>
                </a:tc>
                <a:tc>
                  <a:txBody>
                    <a:bodyPr/>
                    <a:lstStyle/>
                    <a:p>
                      <a:pPr algn="ctr"/>
                      <a:r>
                        <a:rPr lang="en-US" sz="3000" dirty="0" smtClean="0"/>
                        <a:t>3</a:t>
                      </a:r>
                      <a:endParaRPr lang="en-US" sz="3000" dirty="0"/>
                    </a:p>
                  </a:txBody>
                  <a:tcPr marL="88969" marR="88969" marT="42203" marB="42203" anchor="ctr">
                    <a:solidFill>
                      <a:srgbClr val="FBD2D1"/>
                    </a:solidFill>
                  </a:tcPr>
                </a:tc>
                <a:tc>
                  <a:txBody>
                    <a:bodyPr/>
                    <a:lstStyle/>
                    <a:p>
                      <a:pPr algn="ctr"/>
                      <a:r>
                        <a:rPr lang="en-US" sz="3000" dirty="0" smtClean="0"/>
                        <a:t>1</a:t>
                      </a:r>
                      <a:endParaRPr lang="en-US" sz="3000" dirty="0"/>
                    </a:p>
                  </a:txBody>
                  <a:tcPr marL="88969" marR="88969" marT="42203" marB="42203" anchor="ctr">
                    <a:solidFill>
                      <a:srgbClr val="FF9F9F"/>
                    </a:solidFill>
                  </a:tcPr>
                </a:tc>
                <a:extLst>
                  <a:ext uri="{0D108BD9-81ED-4DB2-BD59-A6C34878D82A}">
                    <a16:rowId xmlns:a16="http://schemas.microsoft.com/office/drawing/2014/main" xmlns="" val="10004"/>
                  </a:ext>
                </a:extLst>
              </a:tr>
              <a:tr h="619426">
                <a:tc>
                  <a:txBody>
                    <a:bodyPr/>
                    <a:lstStyle/>
                    <a:p>
                      <a:pPr algn="ctr"/>
                      <a:endParaRPr lang="en-US" sz="2000" dirty="0">
                        <a:solidFill>
                          <a:schemeClr val="bg1"/>
                        </a:solidFill>
                      </a:endParaRPr>
                    </a:p>
                  </a:txBody>
                  <a:tcPr marL="88969" marR="88969" marT="42203" marB="42203" anchor="ctr">
                    <a:noFill/>
                  </a:tcPr>
                </a:tc>
                <a:tc>
                  <a:txBody>
                    <a:bodyPr/>
                    <a:lstStyle/>
                    <a:p>
                      <a:pPr algn="ctr"/>
                      <a:endParaRPr lang="en-US" sz="3000" dirty="0"/>
                    </a:p>
                  </a:txBody>
                  <a:tcPr marL="88969" marR="88969" marT="42203" marB="42203" anchor="ctr">
                    <a:noFill/>
                  </a:tcPr>
                </a:tc>
                <a:tc>
                  <a:txBody>
                    <a:bodyPr/>
                    <a:lstStyle/>
                    <a:p>
                      <a:pPr algn="ctr"/>
                      <a:endParaRPr lang="en-US" sz="3000" dirty="0"/>
                    </a:p>
                  </a:txBody>
                  <a:tcPr marL="88969" marR="88969" marT="42203" marB="42203" anchor="ctr">
                    <a:noFill/>
                  </a:tcPr>
                </a:tc>
                <a:tc>
                  <a:txBody>
                    <a:bodyPr/>
                    <a:lstStyle/>
                    <a:p>
                      <a:pPr algn="ctr"/>
                      <a:endParaRPr lang="en-US" sz="3000" dirty="0"/>
                    </a:p>
                  </a:txBody>
                  <a:tcPr marL="88969" marR="88969" marT="42203" marB="42203" anchor="ctr">
                    <a:noFill/>
                  </a:tcPr>
                </a:tc>
                <a:tc>
                  <a:txBody>
                    <a:bodyPr/>
                    <a:lstStyle/>
                    <a:p>
                      <a:pPr algn="ctr"/>
                      <a:endParaRPr lang="en-US" sz="3000" dirty="0"/>
                    </a:p>
                  </a:txBody>
                  <a:tcPr marL="88969" marR="88969" marT="42203" marB="42203" anchor="ctr">
                    <a:noFill/>
                  </a:tcPr>
                </a:tc>
                <a:extLst>
                  <a:ext uri="{0D108BD9-81ED-4DB2-BD59-A6C34878D82A}">
                    <a16:rowId xmlns:a16="http://schemas.microsoft.com/office/drawing/2014/main" xmlns="" val="10005"/>
                  </a:ext>
                </a:extLst>
              </a:tr>
              <a:tr h="619426">
                <a:tc>
                  <a:txBody>
                    <a:bodyPr/>
                    <a:lstStyle/>
                    <a:p>
                      <a:pPr algn="ctr"/>
                      <a:r>
                        <a:rPr lang="en-US" sz="2000" dirty="0" smtClean="0">
                          <a:solidFill>
                            <a:schemeClr val="bg1"/>
                          </a:solidFill>
                        </a:rPr>
                        <a:t>Mean Score</a:t>
                      </a:r>
                      <a:endParaRPr lang="en-US" sz="2000" dirty="0">
                        <a:solidFill>
                          <a:schemeClr val="bg1"/>
                        </a:solidFill>
                      </a:endParaRPr>
                    </a:p>
                  </a:txBody>
                  <a:tcPr marL="88969" marR="88969" marT="42203" marB="42203" anchor="ctr">
                    <a:solidFill>
                      <a:srgbClr val="C00000"/>
                    </a:solidFill>
                  </a:tcPr>
                </a:tc>
                <a:tc>
                  <a:txBody>
                    <a:bodyPr/>
                    <a:lstStyle/>
                    <a:p>
                      <a:pPr algn="ctr"/>
                      <a:r>
                        <a:rPr lang="en-US" sz="3000" dirty="0" smtClean="0"/>
                        <a:t>2</a:t>
                      </a:r>
                      <a:endParaRPr lang="en-US" sz="3000" dirty="0"/>
                    </a:p>
                  </a:txBody>
                  <a:tcPr marL="88969" marR="88969" marT="42203" marB="42203" anchor="ctr">
                    <a:solidFill>
                      <a:srgbClr val="FBD2D1"/>
                    </a:solidFill>
                  </a:tcPr>
                </a:tc>
                <a:tc>
                  <a:txBody>
                    <a:bodyPr/>
                    <a:lstStyle/>
                    <a:p>
                      <a:pPr algn="ctr"/>
                      <a:r>
                        <a:rPr lang="en-US" sz="3000" dirty="0" smtClean="0"/>
                        <a:t>1.75</a:t>
                      </a:r>
                      <a:endParaRPr lang="en-US" sz="3000" dirty="0"/>
                    </a:p>
                  </a:txBody>
                  <a:tcPr marL="88969" marR="88969" marT="42203" marB="42203" anchor="ctr">
                    <a:solidFill>
                      <a:srgbClr val="FF9F9F"/>
                    </a:solidFill>
                  </a:tcPr>
                </a:tc>
                <a:tc>
                  <a:txBody>
                    <a:bodyPr/>
                    <a:lstStyle/>
                    <a:p>
                      <a:pPr algn="ctr"/>
                      <a:r>
                        <a:rPr lang="en-US" sz="3000" dirty="0" smtClean="0"/>
                        <a:t>3.75</a:t>
                      </a:r>
                      <a:endParaRPr lang="en-US" sz="3000" dirty="0"/>
                    </a:p>
                  </a:txBody>
                  <a:tcPr marL="88969" marR="88969" marT="42203" marB="42203" anchor="ctr">
                    <a:solidFill>
                      <a:srgbClr val="FBD2D1"/>
                    </a:solidFill>
                  </a:tcPr>
                </a:tc>
                <a:tc>
                  <a:txBody>
                    <a:bodyPr/>
                    <a:lstStyle/>
                    <a:p>
                      <a:pPr algn="ctr"/>
                      <a:r>
                        <a:rPr lang="en-US" sz="3000" dirty="0" smtClean="0"/>
                        <a:t>2.5</a:t>
                      </a:r>
                      <a:endParaRPr lang="en-US" sz="3000" dirty="0"/>
                    </a:p>
                  </a:txBody>
                  <a:tcPr marL="88969" marR="88969" marT="42203" marB="42203" anchor="ctr">
                    <a:solidFill>
                      <a:srgbClr val="FF9F9F"/>
                    </a:solidFill>
                  </a:tcPr>
                </a:tc>
                <a:extLst>
                  <a:ext uri="{0D108BD9-81ED-4DB2-BD59-A6C34878D82A}">
                    <a16:rowId xmlns:a16="http://schemas.microsoft.com/office/drawing/2014/main" xmlns="" val="10006"/>
                  </a:ext>
                </a:extLst>
              </a:tr>
              <a:tr h="619426">
                <a:tc>
                  <a:txBody>
                    <a:bodyPr/>
                    <a:lstStyle/>
                    <a:p>
                      <a:pPr algn="ctr"/>
                      <a:r>
                        <a:rPr lang="en-US" sz="2000" dirty="0" smtClean="0">
                          <a:solidFill>
                            <a:schemeClr val="bg1"/>
                          </a:solidFill>
                        </a:rPr>
                        <a:t>Std.</a:t>
                      </a:r>
                      <a:r>
                        <a:rPr lang="en-US" sz="2000" baseline="0" dirty="0" smtClean="0">
                          <a:solidFill>
                            <a:schemeClr val="bg1"/>
                          </a:solidFill>
                        </a:rPr>
                        <a:t> Dev.</a:t>
                      </a:r>
                      <a:endParaRPr lang="en-US" sz="2000" dirty="0">
                        <a:solidFill>
                          <a:schemeClr val="bg1"/>
                        </a:solidFill>
                      </a:endParaRPr>
                    </a:p>
                  </a:txBody>
                  <a:tcPr marL="88969" marR="88969" marT="42203" marB="42203" anchor="ctr">
                    <a:solidFill>
                      <a:srgbClr val="C00000"/>
                    </a:solidFill>
                  </a:tcPr>
                </a:tc>
                <a:tc>
                  <a:txBody>
                    <a:bodyPr/>
                    <a:lstStyle/>
                    <a:p>
                      <a:pPr algn="ctr"/>
                      <a:r>
                        <a:rPr lang="en-US" sz="3000" dirty="0" smtClean="0"/>
                        <a:t>1.41</a:t>
                      </a:r>
                      <a:endParaRPr lang="en-US" sz="3000" dirty="0"/>
                    </a:p>
                  </a:txBody>
                  <a:tcPr marL="88969" marR="88969" marT="42203" marB="42203" anchor="ctr">
                    <a:solidFill>
                      <a:srgbClr val="FBD2D1"/>
                    </a:solidFill>
                  </a:tcPr>
                </a:tc>
                <a:tc>
                  <a:txBody>
                    <a:bodyPr/>
                    <a:lstStyle/>
                    <a:p>
                      <a:pPr algn="ctr"/>
                      <a:r>
                        <a:rPr lang="en-US" sz="3000" dirty="0" smtClean="0"/>
                        <a:t>0.5</a:t>
                      </a:r>
                      <a:endParaRPr lang="en-US" sz="3000" dirty="0"/>
                    </a:p>
                  </a:txBody>
                  <a:tcPr marL="88969" marR="88969" marT="42203" marB="42203" anchor="ctr">
                    <a:solidFill>
                      <a:srgbClr val="FF9F9F"/>
                    </a:solidFill>
                  </a:tcPr>
                </a:tc>
                <a:tc>
                  <a:txBody>
                    <a:bodyPr/>
                    <a:lstStyle/>
                    <a:p>
                      <a:pPr algn="ctr"/>
                      <a:r>
                        <a:rPr lang="en-US" sz="3000" dirty="0" smtClean="0"/>
                        <a:t>0.5</a:t>
                      </a:r>
                      <a:endParaRPr lang="en-US" sz="3000" dirty="0"/>
                    </a:p>
                  </a:txBody>
                  <a:tcPr marL="88969" marR="88969" marT="42203" marB="42203" anchor="ctr">
                    <a:solidFill>
                      <a:srgbClr val="FBD2D1"/>
                    </a:solidFill>
                  </a:tcPr>
                </a:tc>
                <a:tc>
                  <a:txBody>
                    <a:bodyPr/>
                    <a:lstStyle/>
                    <a:p>
                      <a:pPr algn="ctr"/>
                      <a:r>
                        <a:rPr lang="en-US" sz="3000" dirty="0" smtClean="0"/>
                        <a:t>1</a:t>
                      </a:r>
                      <a:endParaRPr lang="en-US" sz="3000" dirty="0"/>
                    </a:p>
                  </a:txBody>
                  <a:tcPr marL="88969" marR="88969" marT="42203" marB="42203" anchor="ctr">
                    <a:solidFill>
                      <a:srgbClr val="FF9F9F"/>
                    </a:solidFill>
                  </a:tcPr>
                </a:tc>
                <a:extLst>
                  <a:ext uri="{0D108BD9-81ED-4DB2-BD59-A6C34878D82A}">
                    <a16:rowId xmlns:a16="http://schemas.microsoft.com/office/drawing/2014/main" xmlns="" val="10007"/>
                  </a:ext>
                </a:extLst>
              </a:tr>
            </a:tbl>
          </a:graphicData>
        </a:graphic>
      </p:graphicFrame>
      <p:sp>
        <p:nvSpPr>
          <p:cNvPr id="72" name="TextBox 71"/>
          <p:cNvSpPr txBox="1"/>
          <p:nvPr/>
        </p:nvSpPr>
        <p:spPr>
          <a:xfrm>
            <a:off x="11096291" y="19882314"/>
            <a:ext cx="10621390" cy="923114"/>
          </a:xfrm>
          <a:prstGeom prst="rect">
            <a:avLst/>
          </a:prstGeom>
          <a:noFill/>
        </p:spPr>
        <p:txBody>
          <a:bodyPr wrap="square" lIns="91226" tIns="45613" rIns="91226" bIns="45613" rtlCol="0">
            <a:spAutoFit/>
          </a:bodyPr>
          <a:lstStyle/>
          <a:p>
            <a:r>
              <a:rPr lang="en-US" sz="2700" b="1" dirty="0">
                <a:latin typeface="Calibri" pitchFamily="34" charset="0"/>
                <a:cs typeface="Calibri" pitchFamily="34" charset="0"/>
              </a:rPr>
              <a:t>Table 1: Radiologist scoring on image quality from best (1) to worst (4) for the four different acquisitions in each subject. </a:t>
            </a:r>
            <a:endParaRPr lang="en-US" sz="2700" b="1" dirty="0">
              <a:latin typeface="Calibri" pitchFamily="34" charset="0"/>
            </a:endParaRPr>
          </a:p>
        </p:txBody>
      </p:sp>
      <p:sp>
        <p:nvSpPr>
          <p:cNvPr id="76" name="Rectangle 89"/>
          <p:cNvSpPr>
            <a:spLocks noChangeArrowheads="1"/>
          </p:cNvSpPr>
          <p:nvPr/>
        </p:nvSpPr>
        <p:spPr bwMode="auto">
          <a:xfrm>
            <a:off x="11060595" y="21216737"/>
            <a:ext cx="10657086" cy="1910428"/>
          </a:xfrm>
          <a:prstGeom prst="rect">
            <a:avLst/>
          </a:prstGeom>
          <a:noFill/>
          <a:ln w="3175">
            <a:noFill/>
            <a:prstDash val="dashDot"/>
            <a:miter lim="800000"/>
            <a:headEnd/>
            <a:tailEnd/>
          </a:ln>
        </p:spPr>
        <p:txBody>
          <a:bodyPr wrap="square" lIns="0" tIns="31576" rIns="189454" bIns="31576">
            <a:spAutoFit/>
          </a:bodyPr>
          <a:lstStyle/>
          <a:p>
            <a:pPr marL="433106" indent="-433106">
              <a:buFont typeface="Arial" panose="020B0604020202020204" pitchFamily="34" charset="0"/>
              <a:buChar char="•"/>
            </a:pPr>
            <a:r>
              <a:rPr lang="en-US" sz="3000" dirty="0">
                <a:latin typeface="Calibri" pitchFamily="34" charset="0"/>
              </a:rPr>
              <a:t>Axial slices through the lung showed comparable results between images with and without saturation when no motion was present. There was a noticeable improvement in the images with saturation when motion was present (Figure 3). </a:t>
            </a:r>
          </a:p>
        </p:txBody>
      </p:sp>
      <p:sp>
        <p:nvSpPr>
          <p:cNvPr id="78" name="TextBox 77"/>
          <p:cNvSpPr txBox="1"/>
          <p:nvPr/>
        </p:nvSpPr>
        <p:spPr>
          <a:xfrm>
            <a:off x="11015829" y="28447739"/>
            <a:ext cx="10621390" cy="1737551"/>
          </a:xfrm>
          <a:prstGeom prst="rect">
            <a:avLst/>
          </a:prstGeom>
          <a:noFill/>
        </p:spPr>
        <p:txBody>
          <a:bodyPr wrap="square" lIns="91226" tIns="45613" rIns="91226" bIns="45613" rtlCol="0">
            <a:spAutoFit/>
          </a:bodyPr>
          <a:lstStyle/>
          <a:p>
            <a:r>
              <a:rPr lang="en-US" sz="2700" b="1" dirty="0">
                <a:latin typeface="Calibri" pitchFamily="34" charset="0"/>
                <a:cs typeface="Calibri" pitchFamily="34" charset="0"/>
              </a:rPr>
              <a:t>Figure 3: Axial slices of the lung in subject 2 under all four imaging conditions. The red box identifies an area where the effect of the saturation bands on the SNR of the lung vasculature is especially noticeable.</a:t>
            </a:r>
            <a:endParaRPr lang="en-US" sz="2700" b="1" dirty="0">
              <a:latin typeface="Calibri" pitchFamily="34" charset="0"/>
            </a:endParaRPr>
          </a:p>
        </p:txBody>
      </p:sp>
      <p:sp>
        <p:nvSpPr>
          <p:cNvPr id="79" name="Rectangle 89"/>
          <p:cNvSpPr>
            <a:spLocks noChangeArrowheads="1"/>
          </p:cNvSpPr>
          <p:nvPr/>
        </p:nvSpPr>
        <p:spPr bwMode="auto">
          <a:xfrm>
            <a:off x="22121306" y="4640939"/>
            <a:ext cx="10657086" cy="987098"/>
          </a:xfrm>
          <a:prstGeom prst="rect">
            <a:avLst/>
          </a:prstGeom>
          <a:noFill/>
          <a:ln w="3175">
            <a:noFill/>
            <a:prstDash val="dashDot"/>
            <a:miter lim="800000"/>
            <a:headEnd/>
            <a:tailEnd/>
          </a:ln>
        </p:spPr>
        <p:txBody>
          <a:bodyPr wrap="square" lIns="0" tIns="31576" rIns="189454" bIns="31576">
            <a:spAutoFit/>
          </a:bodyPr>
          <a:lstStyle/>
          <a:p>
            <a:pPr marL="433106" indent="-433106">
              <a:buFont typeface="Arial" panose="020B0604020202020204" pitchFamily="34" charset="0"/>
              <a:buChar char="•"/>
            </a:pPr>
            <a:r>
              <a:rPr lang="en-US" sz="3000" dirty="0">
                <a:latin typeface="Calibri" pitchFamily="34" charset="0"/>
              </a:rPr>
              <a:t>Coronal views also showed improvement in image quality with outer volume saturation in the cases with motion (Figure 4).</a:t>
            </a:r>
          </a:p>
        </p:txBody>
      </p:sp>
      <p:pic>
        <p:nvPicPr>
          <p:cNvPr id="36" name="Picture 35"/>
          <p:cNvPicPr/>
          <p:nvPr/>
        </p:nvPicPr>
        <p:blipFill>
          <a:blip r:embed="rId5">
            <a:extLst>
              <a:ext uri="{28A0092B-C50C-407E-A947-70E740481C1C}">
                <a14:useLocalDpi xmlns:a14="http://schemas.microsoft.com/office/drawing/2010/main" val="0"/>
              </a:ext>
            </a:extLst>
          </a:blip>
          <a:srcRect/>
          <a:stretch>
            <a:fillRect/>
          </a:stretch>
        </p:blipFill>
        <p:spPr bwMode="auto">
          <a:xfrm>
            <a:off x="11295695" y="6266589"/>
            <a:ext cx="10310386" cy="4332830"/>
          </a:xfrm>
          <a:prstGeom prst="rect">
            <a:avLst/>
          </a:prstGeom>
          <a:noFill/>
          <a:ln>
            <a:noFill/>
          </a:ln>
        </p:spPr>
      </p:pic>
      <p:pic>
        <p:nvPicPr>
          <p:cNvPr id="37" name="Picture 36"/>
          <p:cNvPicPr/>
          <p:nvPr/>
        </p:nvPicPr>
        <p:blipFill>
          <a:blip r:embed="rId6">
            <a:extLst>
              <a:ext uri="{28A0092B-C50C-407E-A947-70E740481C1C}">
                <a14:useLocalDpi xmlns:a14="http://schemas.microsoft.com/office/drawing/2010/main" val="0"/>
              </a:ext>
            </a:extLst>
          </a:blip>
          <a:srcRect t="21136" r="33521" b="21764"/>
          <a:stretch>
            <a:fillRect/>
          </a:stretch>
        </p:blipFill>
        <p:spPr bwMode="auto">
          <a:xfrm>
            <a:off x="296592" y="11382222"/>
            <a:ext cx="10255715" cy="4460014"/>
          </a:xfrm>
          <a:prstGeom prst="rect">
            <a:avLst/>
          </a:prstGeom>
          <a:noFill/>
          <a:ln>
            <a:noFill/>
          </a:ln>
        </p:spPr>
      </p:pic>
      <p:pic>
        <p:nvPicPr>
          <p:cNvPr id="38" name="Picture 37" descr="C:\Users\jacob\Box Sync\ISMRM images\Sat\axial_comparison_3.PNG"/>
          <p:cNvPicPr/>
          <p:nvPr/>
        </p:nvPicPr>
        <p:blipFill>
          <a:blip r:embed="rId7">
            <a:extLst>
              <a:ext uri="{28A0092B-C50C-407E-A947-70E740481C1C}">
                <a14:useLocalDpi xmlns:a14="http://schemas.microsoft.com/office/drawing/2010/main" val="0"/>
              </a:ext>
            </a:extLst>
          </a:blip>
          <a:srcRect/>
          <a:stretch>
            <a:fillRect/>
          </a:stretch>
        </p:blipFill>
        <p:spPr bwMode="auto">
          <a:xfrm>
            <a:off x="10925659" y="23395448"/>
            <a:ext cx="10801729" cy="5052291"/>
          </a:xfrm>
          <a:prstGeom prst="rect">
            <a:avLst/>
          </a:prstGeom>
          <a:noFill/>
          <a:ln>
            <a:noFill/>
          </a:ln>
        </p:spPr>
      </p:pic>
      <p:pic>
        <p:nvPicPr>
          <p:cNvPr id="39" name="Picture 38" descr="C:\Users\jacob\Box Sync\ISMRM images\Sat\coronal_comparison_2.PNG"/>
          <p:cNvPicPr/>
          <p:nvPr/>
        </p:nvPicPr>
        <p:blipFill>
          <a:blip r:embed="rId8">
            <a:extLst>
              <a:ext uri="{28A0092B-C50C-407E-A947-70E740481C1C}">
                <a14:useLocalDpi xmlns:a14="http://schemas.microsoft.com/office/drawing/2010/main" val="0"/>
              </a:ext>
            </a:extLst>
          </a:blip>
          <a:srcRect/>
          <a:stretch>
            <a:fillRect/>
          </a:stretch>
        </p:blipFill>
        <p:spPr bwMode="auto">
          <a:xfrm>
            <a:off x="22113965" y="6089702"/>
            <a:ext cx="10664428" cy="6019929"/>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dashDot"/>
          <a:round/>
          <a:headEnd type="none" w="med" len="med"/>
          <a:tailEnd type="none" w="med" len="med"/>
        </a:ln>
        <a:effectLst/>
      </a:spPr>
      <a:bodyPr vert="horz" wrap="square" lIns="0" tIns="45720" rIns="274320" bIns="45720" numCol="1" anchor="t" anchorCtr="0" compatLnSpc="1">
        <a:prstTxWarp prst="textNoShape">
          <a:avLst/>
        </a:prstTxWarp>
        <a:spAutoFit/>
      </a:bodyPr>
      <a:lstStyle>
        <a:defPPr marL="342900" marR="0" indent="-342900" algn="just" defTabSz="1089025" rtl="0" eaLnBrk="1" fontAlgn="base" latinLnBrk="0" hangingPunct="1">
          <a:lnSpc>
            <a:spcPct val="100000"/>
          </a:lnSpc>
          <a:spcBef>
            <a:spcPct val="10000"/>
          </a:spcBef>
          <a:spcAft>
            <a:spcPct val="10000"/>
          </a:spcAft>
          <a:buClrTx/>
          <a:buSzTx/>
          <a:buFontTx/>
          <a:buNone/>
          <a:tabLst/>
          <a:defRPr kumimoji="0" lang="de-DE" sz="3200" b="0" i="0" u="none" strike="noStrike" cap="none" normalizeH="0" baseline="0" smtClean="0">
            <a:ln>
              <a:noFill/>
            </a:ln>
            <a:solidFill>
              <a:schemeClr val="tx1"/>
            </a:solidFill>
            <a:effectLst/>
            <a:latin typeface="Palatino" pitchFamily="18" charset="0"/>
          </a:defRPr>
        </a:defPPr>
      </a:lstStyle>
    </a:spDef>
    <a:lnDef>
      <a:spPr bwMode="auto">
        <a:xfrm>
          <a:off x="0" y="0"/>
          <a:ext cx="1" cy="1"/>
        </a:xfrm>
        <a:custGeom>
          <a:avLst/>
          <a:gdLst/>
          <a:ahLst/>
          <a:cxnLst/>
          <a:rect l="0" t="0" r="0" b="0"/>
          <a:pathLst/>
        </a:custGeom>
        <a:noFill/>
        <a:ln w="3175" cap="flat" cmpd="sng" algn="ctr">
          <a:solidFill>
            <a:schemeClr val="tx1"/>
          </a:solidFill>
          <a:prstDash val="dashDot"/>
          <a:round/>
          <a:headEnd type="none" w="med" len="med"/>
          <a:tailEnd type="none" w="med" len="med"/>
        </a:ln>
        <a:effectLst/>
      </a:spPr>
      <a:bodyPr vert="horz" wrap="square" lIns="0" tIns="45720" rIns="274320" bIns="45720" numCol="1" anchor="t" anchorCtr="0" compatLnSpc="1">
        <a:prstTxWarp prst="textNoShape">
          <a:avLst/>
        </a:prstTxWarp>
        <a:spAutoFit/>
      </a:bodyPr>
      <a:lstStyle>
        <a:defPPr marL="342900" marR="0" indent="-342900" algn="just" defTabSz="1089025" rtl="0" eaLnBrk="1" fontAlgn="base" latinLnBrk="0" hangingPunct="1">
          <a:lnSpc>
            <a:spcPct val="100000"/>
          </a:lnSpc>
          <a:spcBef>
            <a:spcPct val="10000"/>
          </a:spcBef>
          <a:spcAft>
            <a:spcPct val="10000"/>
          </a:spcAft>
          <a:buClrTx/>
          <a:buSzTx/>
          <a:buFontTx/>
          <a:buNone/>
          <a:tabLst/>
          <a:defRPr kumimoji="0" lang="de-DE" sz="3200" b="0" i="0" u="none" strike="noStrike" cap="none" normalizeH="0" baseline="0" smtClean="0">
            <a:ln>
              <a:noFill/>
            </a:ln>
            <a:solidFill>
              <a:schemeClr val="tx1"/>
            </a:solidFill>
            <a:effectLst/>
            <a:latin typeface="Palatino" pitchFamily="18" charset="0"/>
          </a:defRPr>
        </a:defPPr>
      </a:lstStyle>
    </a:lnDef>
    <a:txDef>
      <a:spPr>
        <a:noFill/>
      </a:spPr>
      <a:bodyPr wrap="square" rtlCol="0">
        <a:spAutoFit/>
      </a:bodyPr>
      <a:lstStyle>
        <a:defPPr>
          <a:defRPr dirty="0" err="1" smtClean="0"/>
        </a:defPPr>
      </a:lstStyle>
    </a:tx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Balance</Template>
  <TotalTime>127152</TotalTime>
  <Words>1049</Words>
  <Application>Microsoft Office PowerPoint</Application>
  <PresentationFormat>Custom</PresentationFormat>
  <Paragraphs>83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Standarddesign</vt:lpstr>
      <vt:lpstr>PowerPoint Presentation</vt:lpstr>
    </vt:vector>
  </TitlesOfParts>
  <Company>UW Madison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Benjamin Titz</dc:creator>
  <cp:lastModifiedBy>Jacob Macdonald</cp:lastModifiedBy>
  <cp:revision>927</cp:revision>
  <dcterms:created xsi:type="dcterms:W3CDTF">2006-01-13T03:24:31Z</dcterms:created>
  <dcterms:modified xsi:type="dcterms:W3CDTF">2016-04-29T21:50:51Z</dcterms:modified>
</cp:coreProperties>
</file>