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C80000"/>
    <a:srgbClr val="00D800"/>
    <a:srgbClr val="00FF00"/>
    <a:srgbClr val="FF0000"/>
    <a:srgbClr val="2FA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14CC-2E94-41D6-BAA0-7A6B4ADB235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F680-A965-4DB7-B34D-5BDC5857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31920" y="3009157"/>
            <a:ext cx="1733756" cy="933458"/>
          </a:xfrm>
          <a:prstGeom prst="rect">
            <a:avLst/>
          </a:prstGeom>
          <a:solidFill>
            <a:srgbClr val="C800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105198" y="3509116"/>
            <a:ext cx="112420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870610" y="4512964"/>
            <a:ext cx="1746566" cy="933458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932692" y="4552997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0.48 ± 0.19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1.04 </a:t>
            </a:r>
            <a:r>
              <a:rPr lang="en-US" sz="1200" b="1" dirty="0" smtClean="0"/>
              <a:t>± 0.38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Supraceliac Aorta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866472" y="1319304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914799" y="1319303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59852" y="1475528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701199" y="1973130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39151" y="2759493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65036" y="3119344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70900" y="4629543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66212" y="1015299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Celiac Artery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007" y="616490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Infrarenal Aorta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48378" y="3905816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Renal Artery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862" y="3881931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Renal Artery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2044661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76984" y="4629543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921534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75357" y="2360734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</a:t>
            </a:r>
            <a:r>
              <a:rPr lang="en-US" dirty="0"/>
              <a:t>c</a:t>
            </a:r>
            <a:r>
              <a:rPr lang="en-US" dirty="0" smtClean="0"/>
              <a:t> Artery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321297" y="1479928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321297" y="289926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40306" y="1412954"/>
            <a:ext cx="1466335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85016" y="1008450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Bowel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32493" y="108417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Portal Vein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70610" y="5418880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Mesenteric Vein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229404" y="2627162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Splenic Vein</a:t>
            </a:r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 rot="7373283">
            <a:off x="491015" y="534046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517962">
            <a:off x="4203536" y="5339241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383828" y="167579"/>
            <a:ext cx="316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Group (N = 20)</a:t>
            </a:r>
            <a:endParaRPr lang="en-US" sz="2400" b="1" dirty="0"/>
          </a:p>
        </p:txBody>
      </p:sp>
      <p:sp>
        <p:nvSpPr>
          <p:cNvPr id="90" name="Rectangle 89"/>
          <p:cNvSpPr/>
          <p:nvPr/>
        </p:nvSpPr>
        <p:spPr>
          <a:xfrm>
            <a:off x="3417736" y="1349866"/>
            <a:ext cx="1733756" cy="933458"/>
          </a:xfrm>
          <a:prstGeom prst="rect">
            <a:avLst/>
          </a:prstGeom>
          <a:solidFill>
            <a:srgbClr val="C80000">
              <a:alpha val="549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53954" y="2965258"/>
            <a:ext cx="1733756" cy="933458"/>
          </a:xfrm>
          <a:prstGeom prst="rect">
            <a:avLst/>
          </a:prstGeom>
          <a:solidFill>
            <a:srgbClr val="00C800">
              <a:alpha val="9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81466" y="3024866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0.43 ± 0.16 </a:t>
            </a:r>
            <a:r>
              <a:rPr lang="en-US" sz="1200" dirty="0" smtClean="0"/>
              <a:t>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0.79 </a:t>
            </a:r>
            <a:r>
              <a:rPr lang="en-US" sz="1200" b="1" dirty="0" smtClean="0"/>
              <a:t>± 0.32 </a:t>
            </a:r>
            <a:r>
              <a:rPr lang="en-US" sz="1200" dirty="0" smtClean="0"/>
              <a:t>L/s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538146" y="4233283"/>
            <a:ext cx="1733756" cy="933458"/>
          </a:xfrm>
          <a:prstGeom prst="rect">
            <a:avLst/>
          </a:prstGeom>
          <a:solidFill>
            <a:srgbClr val="FF0000">
              <a:alpha val="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9575" y="4300792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0.35 ± 0.16 </a:t>
            </a:r>
            <a:r>
              <a:rPr lang="en-US" sz="1200" dirty="0" smtClean="0"/>
              <a:t>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0.35 </a:t>
            </a:r>
            <a:r>
              <a:rPr lang="en-US" sz="1200" b="1" dirty="0" smtClean="0"/>
              <a:t>± 0.14 </a:t>
            </a:r>
            <a:r>
              <a:rPr lang="en-US" sz="1200" dirty="0" smtClean="0"/>
              <a:t>L/s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43228" y="4232773"/>
            <a:ext cx="1733756" cy="933458"/>
          </a:xfrm>
          <a:prstGeom prst="rect">
            <a:avLst/>
          </a:prstGeom>
          <a:solidFill>
            <a:srgbClr val="00FF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5310" y="429793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0.35 ± 0.16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0.37 </a:t>
            </a:r>
            <a:r>
              <a:rPr lang="en-US" sz="1200" b="1" dirty="0" smtClean="0"/>
              <a:t>± 0.13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1835470" y="5267022"/>
            <a:ext cx="1733756" cy="933458"/>
          </a:xfrm>
          <a:prstGeom prst="rect">
            <a:avLst/>
          </a:prstGeom>
          <a:solidFill>
            <a:srgbClr val="FF0000">
              <a:alpha val="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97552" y="5332183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1.06 ± 0.46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0.98 </a:t>
            </a:r>
            <a:r>
              <a:rPr lang="en-US" sz="1200" b="1" dirty="0" smtClean="0"/>
              <a:t>± 0.53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341679" y="435870"/>
            <a:ext cx="1884749" cy="895893"/>
          </a:xfrm>
          <a:prstGeom prst="rect">
            <a:avLst/>
          </a:prstGeom>
          <a:solidFill>
            <a:srgbClr val="00FF00">
              <a:alpha val="1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04926" y="451766"/>
            <a:ext cx="20425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 (Pre)</a:t>
            </a:r>
            <a:endParaRPr lang="en-US" sz="1200" b="1" u="sng" dirty="0"/>
          </a:p>
          <a:p>
            <a:r>
              <a:rPr lang="en-US" sz="1200" b="1" dirty="0" smtClean="0"/>
              <a:t>3.44 ± 0.67 </a:t>
            </a:r>
            <a:r>
              <a:rPr lang="en-US" sz="1200" dirty="0" smtClean="0"/>
              <a:t>L/s</a:t>
            </a:r>
          </a:p>
          <a:p>
            <a:r>
              <a:rPr lang="en-US" sz="1200" u="sng" dirty="0" smtClean="0"/>
              <a:t>Postprandial Avg. Flow (Post)</a:t>
            </a:r>
            <a:endParaRPr lang="en-US" sz="1200" b="1" u="sng" dirty="0"/>
          </a:p>
          <a:p>
            <a:r>
              <a:rPr lang="en-US" sz="1200" b="1" dirty="0" smtClean="0"/>
              <a:t>3.95 </a:t>
            </a:r>
            <a:r>
              <a:rPr lang="en-US" sz="1200" b="1" dirty="0" smtClean="0"/>
              <a:t>± 0.86 </a:t>
            </a:r>
            <a:r>
              <a:rPr lang="en-US" sz="1200" dirty="0" smtClean="0"/>
              <a:t>L/s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8152570" y="484851"/>
            <a:ext cx="1733756" cy="933458"/>
          </a:xfrm>
          <a:prstGeom prst="rect">
            <a:avLst/>
          </a:prstGeom>
          <a:solidFill>
            <a:srgbClr val="00C800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8217360" y="51839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1.02 ± 0.33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1.51 </a:t>
            </a:r>
            <a:r>
              <a:rPr lang="en-US" sz="1200" b="1" dirty="0" smtClean="0"/>
              <a:t>± 0.46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294002" y="3074318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0.46 ± 0.22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0.42 </a:t>
            </a:r>
            <a:r>
              <a:rPr lang="en-US" sz="1200" b="1" dirty="0" smtClean="0"/>
              <a:t>± 0.15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498701" y="1393757"/>
            <a:ext cx="16361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 </a:t>
            </a:r>
            <a:r>
              <a:rPr lang="en-US" sz="1200" b="1" dirty="0" smtClean="0"/>
              <a:t>0.80 ± 0.36 </a:t>
            </a:r>
            <a:r>
              <a:rPr lang="en-US" sz="1200" dirty="0" smtClean="0"/>
              <a:t>L/s</a:t>
            </a:r>
          </a:p>
          <a:p>
            <a:r>
              <a:rPr lang="en-US" sz="1200" u="sng" dirty="0" smtClean="0"/>
              <a:t>Postprandial Avg. Flow </a:t>
            </a:r>
            <a:r>
              <a:rPr lang="en-US" sz="1200" b="1" dirty="0" smtClean="0"/>
              <a:t>0.74 </a:t>
            </a:r>
            <a:r>
              <a:rPr lang="en-US" sz="1200" b="1" dirty="0" smtClean="0"/>
              <a:t>± 0.32 </a:t>
            </a:r>
            <a:r>
              <a:rPr lang="en-US" sz="1200" dirty="0" smtClean="0"/>
              <a:t>L/s</a:t>
            </a:r>
            <a:endParaRPr lang="en-US" sz="1200" dirty="0"/>
          </a:p>
        </p:txBody>
      </p:sp>
      <p:sp>
        <p:nvSpPr>
          <p:cNvPr id="128" name="Freeform 127"/>
          <p:cNvSpPr/>
          <p:nvPr/>
        </p:nvSpPr>
        <p:spPr>
          <a:xfrm>
            <a:off x="2892101" y="1643754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84779" y="3152656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98500" y="2203761"/>
            <a:ext cx="2112023" cy="15912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-18206" y="742084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 Response (Percent Change)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8618" y="2152518"/>
            <a:ext cx="477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0 %</a:t>
            </a:r>
            <a:endParaRPr lang="en-US" sz="105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7460" y="3134043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-100 %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66038" y="1171340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smtClean="0"/>
              <a:t>100 %</a:t>
            </a:r>
            <a:endParaRPr lang="en-US" sz="105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482657" y="1393757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39151" y="3777531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807560" y="1793090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62608" y="3272897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2001779" y="4426267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96549" y="4465116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62875" y="3481814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9644557" y="3259263"/>
            <a:ext cx="514574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9102340" y="1714673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1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31920" y="3009157"/>
            <a:ext cx="1733756" cy="933458"/>
          </a:xfrm>
          <a:prstGeom prst="rect">
            <a:avLst/>
          </a:prstGeom>
          <a:solidFill>
            <a:srgbClr val="C800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9095297" y="3509116"/>
            <a:ext cx="1134107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855426" y="4512964"/>
            <a:ext cx="1746566" cy="933458"/>
          </a:xfrm>
          <a:prstGeom prst="rect">
            <a:avLst/>
          </a:prstGeom>
          <a:solidFill>
            <a:srgbClr val="00C80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917508" y="4552997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0.666 ± 0.292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0.902 </a:t>
            </a:r>
            <a:r>
              <a:rPr lang="en-US" sz="1200" b="1" dirty="0" smtClean="0"/>
              <a:t>± 0.389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Supraceliac Aorta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866472" y="1319304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914799" y="1319303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59852" y="1475528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701199" y="1973130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39151" y="2759493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65036" y="3119344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70900" y="4629543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66212" y="1015299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Celiac Artery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007" y="616490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Infrarenal Aorta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48378" y="3905816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Renal Artery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862" y="3881931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Renal Artery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2044661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76984" y="4629543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921534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75357" y="2360734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</a:t>
            </a:r>
            <a:r>
              <a:rPr lang="en-US" dirty="0"/>
              <a:t>c</a:t>
            </a:r>
            <a:r>
              <a:rPr lang="en-US" dirty="0" smtClean="0"/>
              <a:t> Artery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321297" y="1479928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321297" y="289926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40306" y="1412954"/>
            <a:ext cx="1466335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482754" y="1015299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Bowel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32493" y="108417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Portal Vein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55426" y="5418880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Mesenteric Vein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229404" y="2627162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Splenic Vein</a:t>
            </a:r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 rot="7373283">
            <a:off x="491015" y="534046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517962">
            <a:off x="4203536" y="5339241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235403" y="183954"/>
            <a:ext cx="309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Ischemia Group (N = 6)</a:t>
            </a:r>
            <a:endParaRPr lang="en-US" sz="2400" b="1" dirty="0"/>
          </a:p>
        </p:txBody>
      </p:sp>
      <p:sp>
        <p:nvSpPr>
          <p:cNvPr id="90" name="Rectangle 89"/>
          <p:cNvSpPr/>
          <p:nvPr/>
        </p:nvSpPr>
        <p:spPr>
          <a:xfrm>
            <a:off x="3417736" y="1349866"/>
            <a:ext cx="1733756" cy="933458"/>
          </a:xfrm>
          <a:prstGeom prst="rect">
            <a:avLst/>
          </a:prstGeom>
          <a:solidFill>
            <a:srgbClr val="00C8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53954" y="2965258"/>
            <a:ext cx="1733756" cy="933458"/>
          </a:xfrm>
          <a:prstGeom prst="rect">
            <a:avLst/>
          </a:prstGeom>
          <a:solidFill>
            <a:srgbClr val="00C800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81466" y="3024866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0.481 ± 0.262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0.578 </a:t>
            </a:r>
            <a:r>
              <a:rPr lang="en-US" sz="1200" b="1" dirty="0" smtClean="0"/>
              <a:t>± 0.309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538146" y="4233283"/>
            <a:ext cx="1733756" cy="933458"/>
          </a:xfrm>
          <a:prstGeom prst="rect">
            <a:avLst/>
          </a:prstGeom>
          <a:solidFill>
            <a:srgbClr val="C8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9575" y="4300792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0.384 ± 0.394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0.364 </a:t>
            </a:r>
            <a:r>
              <a:rPr lang="en-US" sz="1200" b="1" dirty="0" smtClean="0"/>
              <a:t>± 0.433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43228" y="4232773"/>
            <a:ext cx="1733756" cy="933458"/>
          </a:xfrm>
          <a:prstGeom prst="rect">
            <a:avLst/>
          </a:prstGeom>
          <a:solidFill>
            <a:srgbClr val="C80000">
              <a:alpha val="3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5310" y="429793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0.305 ± 0.274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0.194 </a:t>
            </a:r>
            <a:r>
              <a:rPr lang="en-US" sz="1200" b="1" dirty="0" smtClean="0"/>
              <a:t>± 0.186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1835470" y="5267022"/>
            <a:ext cx="1733756" cy="933458"/>
          </a:xfrm>
          <a:prstGeom prst="rect">
            <a:avLst/>
          </a:prstGeom>
          <a:solidFill>
            <a:srgbClr val="C800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97552" y="5332183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1.229 ± 0.554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1.163 </a:t>
            </a:r>
            <a:r>
              <a:rPr lang="en-US" sz="1200" b="1" dirty="0" smtClean="0"/>
              <a:t>± 0.484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492672" y="435870"/>
            <a:ext cx="1733756" cy="895893"/>
          </a:xfrm>
          <a:prstGeom prst="rect">
            <a:avLst/>
          </a:prstGeom>
          <a:solidFill>
            <a:srgbClr val="C80000">
              <a:alpha val="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540357" y="477749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2.419 ± 0.867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2.296 </a:t>
            </a:r>
            <a:r>
              <a:rPr lang="en-US" sz="1200" b="1" dirty="0" smtClean="0"/>
              <a:t>± 0.634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8152570" y="484851"/>
            <a:ext cx="1733756" cy="933458"/>
          </a:xfrm>
          <a:prstGeom prst="rect">
            <a:avLst/>
          </a:prstGeom>
          <a:solidFill>
            <a:srgbClr val="00C800">
              <a:alpha val="1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8217360" y="51839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1.082 ± 0.344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1.250 </a:t>
            </a:r>
            <a:r>
              <a:rPr lang="en-US" sz="1200" b="1" dirty="0" smtClean="0"/>
              <a:t>± 0.585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294002" y="3074318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0.323 ± 0.146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0.282 </a:t>
            </a:r>
            <a:r>
              <a:rPr lang="en-US" sz="1200" b="1" dirty="0" smtClean="0"/>
              <a:t>± 0.155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498701" y="1393757"/>
            <a:ext cx="163617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0.511± 0.376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0.539 </a:t>
            </a:r>
            <a:r>
              <a:rPr lang="en-US" sz="1200" b="1" dirty="0" smtClean="0"/>
              <a:t>± 0.417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28" name="Freeform 127"/>
          <p:cNvSpPr/>
          <p:nvPr/>
        </p:nvSpPr>
        <p:spPr>
          <a:xfrm>
            <a:off x="2892101" y="1643754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84779" y="3152656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98500" y="2203761"/>
            <a:ext cx="2112023" cy="15912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-18206" y="742084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 Response (Percent Change)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8618" y="2152518"/>
            <a:ext cx="477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0 %</a:t>
            </a:r>
            <a:endParaRPr lang="en-US" sz="105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7460" y="3134043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-100 %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66038" y="1171340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smtClean="0"/>
              <a:t>100 %</a:t>
            </a:r>
            <a:endParaRPr lang="en-US" sz="105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82657" y="1393757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3956" y="3871528"/>
            <a:ext cx="0" cy="938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07560" y="1793090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62608" y="3272897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001779" y="4426267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96549" y="4465116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689253" y="3513203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621447" y="3275593"/>
            <a:ext cx="529758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9125153" y="1652764"/>
            <a:ext cx="40367" cy="9743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31920" y="3009157"/>
            <a:ext cx="1733756" cy="933458"/>
          </a:xfrm>
          <a:prstGeom prst="rect">
            <a:avLst/>
          </a:prstGeom>
          <a:solidFill>
            <a:srgbClr val="C800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9095297" y="3509116"/>
            <a:ext cx="1134107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855426" y="4512964"/>
            <a:ext cx="1746566" cy="933458"/>
          </a:xfrm>
          <a:prstGeom prst="rect">
            <a:avLst/>
          </a:prstGeom>
          <a:solidFill>
            <a:srgbClr val="00C80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917508" y="4552997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0.666 ± 0.292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0.902 </a:t>
            </a:r>
            <a:r>
              <a:rPr lang="en-US" sz="1200" b="1" dirty="0" smtClean="0"/>
              <a:t>± 0.389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Supraceliac Aorta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866472" y="1319304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914799" y="1319303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59852" y="1475528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701199" y="1973130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39151" y="2759493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65036" y="3119344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70900" y="4629543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66212" y="1015299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Celiac Artery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007" y="616490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Infrarenal Aorta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48378" y="3905816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Renal Artery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862" y="3881931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Renal Artery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2044661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76984" y="4629543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921534" y="4629543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75357" y="2360734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</a:t>
            </a:r>
            <a:r>
              <a:rPr lang="en-US" dirty="0"/>
              <a:t>c</a:t>
            </a:r>
            <a:r>
              <a:rPr lang="en-US" dirty="0" smtClean="0"/>
              <a:t> Artery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321297" y="1479928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321297" y="289926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40306" y="1412954"/>
            <a:ext cx="1466335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85016" y="1008450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Bowel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32493" y="108417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Portal Vein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55426" y="5418880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Superior Mesenteric Vein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229404" y="2627162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Splenic Vein</a:t>
            </a:r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 rot="7373283">
            <a:off x="491015" y="534046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517962">
            <a:off x="4203536" y="5339241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235403" y="183954"/>
            <a:ext cx="3096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Negative Diagnosis Group (N = 8)</a:t>
            </a:r>
            <a:endParaRPr lang="en-US" sz="2400" b="1" dirty="0"/>
          </a:p>
        </p:txBody>
      </p:sp>
      <p:sp>
        <p:nvSpPr>
          <p:cNvPr id="90" name="Rectangle 89"/>
          <p:cNvSpPr/>
          <p:nvPr/>
        </p:nvSpPr>
        <p:spPr>
          <a:xfrm>
            <a:off x="3417736" y="1349866"/>
            <a:ext cx="1733756" cy="933458"/>
          </a:xfrm>
          <a:prstGeom prst="rect">
            <a:avLst/>
          </a:prstGeom>
          <a:solidFill>
            <a:srgbClr val="00C8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53954" y="2965258"/>
            <a:ext cx="1733756" cy="933458"/>
          </a:xfrm>
          <a:prstGeom prst="rect">
            <a:avLst/>
          </a:prstGeom>
          <a:solidFill>
            <a:srgbClr val="00C800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81466" y="3024866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0.481 ± 0.262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0.578 </a:t>
            </a:r>
            <a:r>
              <a:rPr lang="en-US" sz="1200" b="1" dirty="0" smtClean="0"/>
              <a:t>± 0.309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538146" y="4233283"/>
            <a:ext cx="1733756" cy="933458"/>
          </a:xfrm>
          <a:prstGeom prst="rect">
            <a:avLst/>
          </a:prstGeom>
          <a:solidFill>
            <a:srgbClr val="C8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9575" y="4300792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0.384 ± 0.394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0.364 </a:t>
            </a:r>
            <a:r>
              <a:rPr lang="en-US" sz="1200" b="1" dirty="0" smtClean="0"/>
              <a:t>± 0.433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43228" y="4232773"/>
            <a:ext cx="1733756" cy="933458"/>
          </a:xfrm>
          <a:prstGeom prst="rect">
            <a:avLst/>
          </a:prstGeom>
          <a:solidFill>
            <a:srgbClr val="C80000">
              <a:alpha val="3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5310" y="429793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0.305 ± 0.274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0.194 </a:t>
            </a:r>
            <a:r>
              <a:rPr lang="en-US" sz="1200" b="1" dirty="0" smtClean="0"/>
              <a:t>± 0.186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1835470" y="5267022"/>
            <a:ext cx="1733756" cy="933458"/>
          </a:xfrm>
          <a:prstGeom prst="rect">
            <a:avLst/>
          </a:prstGeom>
          <a:solidFill>
            <a:srgbClr val="C800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97552" y="5332183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1.229 ± 0.554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1.163 </a:t>
            </a:r>
            <a:r>
              <a:rPr lang="en-US" sz="1200" b="1" dirty="0" smtClean="0"/>
              <a:t>± 0.484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492672" y="435870"/>
            <a:ext cx="1733756" cy="895893"/>
          </a:xfrm>
          <a:prstGeom prst="rect">
            <a:avLst/>
          </a:prstGeom>
          <a:solidFill>
            <a:srgbClr val="C80000">
              <a:alpha val="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540357" y="477749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2.419 ± 0.867 </a:t>
            </a:r>
            <a:r>
              <a:rPr lang="en-US" sz="1200" dirty="0" smtClean="0"/>
              <a:t>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2.296 </a:t>
            </a:r>
            <a:r>
              <a:rPr lang="en-US" sz="1200" b="1" dirty="0" smtClean="0"/>
              <a:t>± 0.634 </a:t>
            </a:r>
            <a:r>
              <a:rPr lang="en-US" sz="1200" dirty="0" smtClean="0"/>
              <a:t>L/s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8152570" y="484851"/>
            <a:ext cx="1733756" cy="933458"/>
          </a:xfrm>
          <a:prstGeom prst="rect">
            <a:avLst/>
          </a:prstGeom>
          <a:solidFill>
            <a:srgbClr val="00C800">
              <a:alpha val="1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8217360" y="518394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1.082 ± 0.344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1.250 </a:t>
            </a:r>
            <a:r>
              <a:rPr lang="en-US" sz="1200" b="1" dirty="0" smtClean="0"/>
              <a:t>± 0.585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294002" y="3074318"/>
            <a:ext cx="168448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0.323 ± 0.146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0.282 </a:t>
            </a:r>
            <a:r>
              <a:rPr lang="en-US" sz="1200" b="1" dirty="0" smtClean="0"/>
              <a:t>± 0.155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498701" y="1393757"/>
            <a:ext cx="1636174" cy="844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Preprandial Avg. Flow</a:t>
            </a:r>
            <a:endParaRPr lang="en-US" sz="1200" b="1" u="sng" dirty="0"/>
          </a:p>
          <a:p>
            <a:r>
              <a:rPr lang="en-US" sz="1200" b="1" dirty="0" smtClean="0"/>
              <a:t>0.511± 0.376 </a:t>
            </a:r>
            <a:r>
              <a:rPr lang="en-US" sz="1200" dirty="0" smtClean="0"/>
              <a:t>mL/s</a:t>
            </a:r>
          </a:p>
          <a:p>
            <a:r>
              <a:rPr lang="en-US" sz="1200" u="sng" dirty="0" smtClean="0"/>
              <a:t>Postprandial Avg. Flow</a:t>
            </a:r>
            <a:endParaRPr lang="en-US" sz="1200" b="1" u="sng" dirty="0"/>
          </a:p>
          <a:p>
            <a:r>
              <a:rPr lang="en-US" sz="1200" b="1" dirty="0" smtClean="0"/>
              <a:t>0.539 </a:t>
            </a:r>
            <a:r>
              <a:rPr lang="en-US" sz="1200" b="1" dirty="0" smtClean="0"/>
              <a:t>± 0.417 </a:t>
            </a:r>
            <a:r>
              <a:rPr lang="en-US" sz="1200" dirty="0" smtClean="0"/>
              <a:t>mL/s</a:t>
            </a:r>
            <a:endParaRPr lang="en-US" sz="1200" dirty="0"/>
          </a:p>
        </p:txBody>
      </p:sp>
      <p:sp>
        <p:nvSpPr>
          <p:cNvPr id="128" name="Freeform 127"/>
          <p:cNvSpPr/>
          <p:nvPr/>
        </p:nvSpPr>
        <p:spPr>
          <a:xfrm>
            <a:off x="2892101" y="1643754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84779" y="3152656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98500" y="2203761"/>
            <a:ext cx="2112023" cy="15912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-18206" y="742084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 Response (Percent Change)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8618" y="2152518"/>
            <a:ext cx="477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0 %</a:t>
            </a:r>
            <a:endParaRPr lang="en-US" sz="105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7460" y="3134043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-100 %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66038" y="1171340"/>
            <a:ext cx="58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smtClean="0"/>
              <a:t>100 %</a:t>
            </a:r>
            <a:endParaRPr lang="en-US" sz="105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82657" y="1393757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3956" y="3871528"/>
            <a:ext cx="0" cy="938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07560" y="1793090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62608" y="3272897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001779" y="4426267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96549" y="4465116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689253" y="3513203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621447" y="3275593"/>
            <a:ext cx="529758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9125153" y="1652764"/>
            <a:ext cx="40367" cy="9743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571</Words>
  <Application>Microsoft Office PowerPoint</Application>
  <PresentationFormat>Widescreen</PresentationFormat>
  <Paragraphs>151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25</cp:revision>
  <dcterms:created xsi:type="dcterms:W3CDTF">2018-06-03T01:21:56Z</dcterms:created>
  <dcterms:modified xsi:type="dcterms:W3CDTF">2018-06-03T19:45:11Z</dcterms:modified>
</cp:coreProperties>
</file>