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82296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4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346836"/>
            <a:ext cx="6995160" cy="286512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4322446"/>
            <a:ext cx="6172200" cy="1986914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BA48-A28C-4479-AF68-3001F59757D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7A3-88DC-4B28-9BF6-06527716A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9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BA48-A28C-4479-AF68-3001F59757D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7A3-88DC-4B28-9BF6-06527716A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03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438150"/>
            <a:ext cx="1774508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438150"/>
            <a:ext cx="5220653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BA48-A28C-4479-AF68-3001F59757D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7A3-88DC-4B28-9BF6-06527716A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6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BA48-A28C-4479-AF68-3001F59757D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7A3-88DC-4B28-9BF6-06527716A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5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2051688"/>
            <a:ext cx="7098030" cy="3423284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5507358"/>
            <a:ext cx="7098030" cy="1800224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BA48-A28C-4479-AF68-3001F59757D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7A3-88DC-4B28-9BF6-06527716A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4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2190750"/>
            <a:ext cx="349758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2190750"/>
            <a:ext cx="349758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BA48-A28C-4479-AF68-3001F59757D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7A3-88DC-4B28-9BF6-06527716A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9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38152"/>
            <a:ext cx="709803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2017396"/>
            <a:ext cx="3481506" cy="98869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3006090"/>
            <a:ext cx="348150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2017396"/>
            <a:ext cx="3498652" cy="98869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3006090"/>
            <a:ext cx="3498652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BA48-A28C-4479-AF68-3001F59757D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7A3-88DC-4B28-9BF6-06527716A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6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BA48-A28C-4479-AF68-3001F59757D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7A3-88DC-4B28-9BF6-06527716A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BA48-A28C-4479-AF68-3001F59757D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7A3-88DC-4B28-9BF6-06527716A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548640"/>
            <a:ext cx="2654260" cy="192024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1184912"/>
            <a:ext cx="4166235" cy="5848350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468880"/>
            <a:ext cx="2654260" cy="4573906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BA48-A28C-4479-AF68-3001F59757D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7A3-88DC-4B28-9BF6-06527716A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548640"/>
            <a:ext cx="2654260" cy="192024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1184912"/>
            <a:ext cx="4166235" cy="5848350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468880"/>
            <a:ext cx="2654260" cy="4573906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BA48-A28C-4479-AF68-3001F59757D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7A3-88DC-4B28-9BF6-06527716A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438152"/>
            <a:ext cx="709803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2190750"/>
            <a:ext cx="709803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7627622"/>
            <a:ext cx="18516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BBA48-A28C-4479-AF68-3001F59757D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7627622"/>
            <a:ext cx="277749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7627622"/>
            <a:ext cx="18516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F97A3-88DC-4B28-9BF6-06527716A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93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3826EC85-72ED-4213-B0B8-B7865ACB1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701"/>
            <a:ext cx="5263877" cy="231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1722" tIns="30861" rIns="61722" bIns="30861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2:</a:t>
            </a:r>
            <a:r>
              <a:rPr lang="en-US" altLang="en-US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1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Summarized Clinical, Diagnostic, and Follow-Up Findings for CMI- subjects</a:t>
            </a:r>
            <a:endParaRPr lang="en-US" altLang="en-US" sz="110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B1AF645-6BF8-40D5-AE42-94864CA32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217750"/>
              </p:ext>
            </p:extLst>
          </p:nvPr>
        </p:nvGraphicFramePr>
        <p:xfrm>
          <a:off x="77470" y="282035"/>
          <a:ext cx="7336789" cy="4122928"/>
        </p:xfrm>
        <a:graphic>
          <a:graphicData uri="http://schemas.openxmlformats.org/drawingml/2006/table">
            <a:tbl>
              <a:tblPr firstRow="1" firstCol="1" bandRow="1"/>
              <a:tblGrid>
                <a:gridCol w="258804">
                  <a:extLst>
                    <a:ext uri="{9D8B030D-6E8A-4147-A177-3AD203B41FA5}">
                      <a16:colId xmlns:a16="http://schemas.microsoft.com/office/drawing/2014/main" val="415926339"/>
                    </a:ext>
                  </a:extLst>
                </a:gridCol>
                <a:gridCol w="1802238">
                  <a:extLst>
                    <a:ext uri="{9D8B030D-6E8A-4147-A177-3AD203B41FA5}">
                      <a16:colId xmlns:a16="http://schemas.microsoft.com/office/drawing/2014/main" val="2531155131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1344139460"/>
                    </a:ext>
                  </a:extLst>
                </a:gridCol>
                <a:gridCol w="892249">
                  <a:extLst>
                    <a:ext uri="{9D8B030D-6E8A-4147-A177-3AD203B41FA5}">
                      <a16:colId xmlns:a16="http://schemas.microsoft.com/office/drawing/2014/main" val="133415350"/>
                    </a:ext>
                  </a:extLst>
                </a:gridCol>
                <a:gridCol w="1447425">
                  <a:extLst>
                    <a:ext uri="{9D8B030D-6E8A-4147-A177-3AD203B41FA5}">
                      <a16:colId xmlns:a16="http://schemas.microsoft.com/office/drawing/2014/main" val="2049863994"/>
                    </a:ext>
                  </a:extLst>
                </a:gridCol>
                <a:gridCol w="916773">
                  <a:extLst>
                    <a:ext uri="{9D8B030D-6E8A-4147-A177-3AD203B41FA5}">
                      <a16:colId xmlns:a16="http://schemas.microsoft.com/office/drawing/2014/main" val="2777906166"/>
                    </a:ext>
                  </a:extLst>
                </a:gridCol>
              </a:tblGrid>
              <a:tr h="24027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8" marR="545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Clinical Findings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8" marR="5452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Diagnostic Test Findings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8" marR="54528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Procedures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8" marR="54528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Follow-Up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8" marR="54528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How was suspicion raised?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8" marR="54528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6698526"/>
                  </a:ext>
                </a:extLst>
              </a:tr>
              <a:tr h="36347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8" marR="545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Unexplained weight loss and nausea.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8" marR="545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Endoscopy</a:t>
                      </a: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Choledocholithiasis.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MRI</a:t>
                      </a: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Choledocholithiasis.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8" marR="5452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Diagnostic testing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8" marR="5452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Symptom relief after ERCP with sphincterotomy, bile duct stone removal.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8" marR="5452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Symptoms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8" marR="5452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125600"/>
                  </a:ext>
                </a:extLst>
              </a:tr>
              <a:tr h="36347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8" marR="545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Intermittent nausea, vomiting, weight loss (~3 weeks). Denies abdominal pain or diarrhea.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8" marR="545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EGD</a:t>
                      </a: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Esophagitis.</a:t>
                      </a:r>
                      <a:b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800" u="sng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CT</a:t>
                      </a: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Ectatic aorta. Moderate to severe stenosis of CA. Tortuous SMA.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8" marR="5452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Diagnostic testing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8" marR="5452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Conservative therapy. Symptoms improved on itself.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8" marR="5452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Symptoms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8" marR="5452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920177"/>
                  </a:ext>
                </a:extLst>
              </a:tr>
              <a:tr h="60986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8" marR="545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Postprandial RUQ pain (&gt;1 year). No weight loss or fear of eating. Underwent cholecystectomy for pain with no improvements.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8" marR="545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MRCP</a:t>
                      </a: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Status post cholecystectomy, no new pathological findings.</a:t>
                      </a:r>
                      <a:b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8" marR="5452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Diagnostic testing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8" marR="5452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Conservative therapy. History of irritable bowel syndrome, abdominal pain, peptic ulcer, esophageal reflux, difficulty passing stool.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8" marR="5452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Symptoms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8" marR="5452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820008"/>
                  </a:ext>
                </a:extLst>
              </a:tr>
              <a:tr h="48666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8" marR="545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Postprandial abdominal pain.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History of abdominal aortic aneurysm post endovascular repair complicated by graft infection.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8" marR="545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MRI</a:t>
                      </a: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Stable postoperative changes from distal aortic resection and right axillary to bifemoral bypass graft.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8" marR="5452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Diagnostic testing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8" marR="5452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Patient continued to have abdominal pain; additional testing revealed that these were linked to inguinal hernia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8" marR="5452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Symptoms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8" marR="5452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273539"/>
                  </a:ext>
                </a:extLst>
              </a:tr>
              <a:tr h="73305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8" marR="545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Abdominal pain with occasional nausea. History of laparotomy with median arcuate ligament release, total pancreatectomy, and celiac plexus block. 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8" marR="545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CT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Incomplete opacification of SMV may represent partial thrombosis. Moderate narrowing of CA. Prominent collaterals between mesenteric vessels.</a:t>
                      </a:r>
                      <a:b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800" u="sn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MRI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SMV patent. Unchanged CA narrowing.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EGD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Bile gastritis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8" marR="5452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Diagnostic testing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8" marR="5452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Conservative therapy of bile gastritis. Given imaging findings, patient would not likely benefit from further release of arcuate ligament.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8" marR="5452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Symptoms/Imaging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8" marR="5452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747128"/>
                  </a:ext>
                </a:extLst>
              </a:tr>
              <a:tr h="36347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8" marR="545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Nausea, constipation, diarrhea. Patient must lay down for couple of hours, otherwise postprandial pain and vomiting.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8" marR="545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CT</a:t>
                      </a: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Focal narrowing of SMA may represent nonocclusive thrombus.</a:t>
                      </a:r>
                      <a:br>
                        <a:rPr lang="en-US" sz="800" u="sng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800" u="sng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MRI</a:t>
                      </a: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SMA patent.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8" marR="5452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Diagnostic testing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8" marR="5452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Conservative therapy. Chronic sphincter of Oddi pain persisted.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8" marR="5452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Symptoms/Imaging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8" marR="5452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4640164"/>
                  </a:ext>
                </a:extLst>
              </a:tr>
              <a:tr h="60986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8" marR="545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Follow-up examination in patient with mesenteric steal phenomenon, secondary to hemolytic anemia. History of thoracoabdominal aneurysm repair, occlusion of SMA.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8" marR="545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MRI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Patient reimplanted CA and IMA and occluded SMA with collateral circulation. Spleen size decreased.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8" marR="5452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N/A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8" marR="5452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 symptoms indicating mesenteric ischemia.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8" marR="5452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Imaging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8" marR="5452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82266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0F70E0F1-C22E-4C5D-9617-3639879D9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889638"/>
              </p:ext>
            </p:extLst>
          </p:nvPr>
        </p:nvGraphicFramePr>
        <p:xfrm>
          <a:off x="77470" y="4402169"/>
          <a:ext cx="7336791" cy="3607562"/>
        </p:xfrm>
        <a:graphic>
          <a:graphicData uri="http://schemas.openxmlformats.org/drawingml/2006/table">
            <a:tbl>
              <a:tblPr firstRow="1" firstCol="1" bandRow="1"/>
              <a:tblGrid>
                <a:gridCol w="258529">
                  <a:extLst>
                    <a:ext uri="{9D8B030D-6E8A-4147-A177-3AD203B41FA5}">
                      <a16:colId xmlns:a16="http://schemas.microsoft.com/office/drawing/2014/main" val="618238827"/>
                    </a:ext>
                  </a:extLst>
                </a:gridCol>
                <a:gridCol w="1801361">
                  <a:extLst>
                    <a:ext uri="{9D8B030D-6E8A-4147-A177-3AD203B41FA5}">
                      <a16:colId xmlns:a16="http://schemas.microsoft.com/office/drawing/2014/main" val="565133375"/>
                    </a:ext>
                  </a:extLst>
                </a:gridCol>
                <a:gridCol w="2019233">
                  <a:extLst>
                    <a:ext uri="{9D8B030D-6E8A-4147-A177-3AD203B41FA5}">
                      <a16:colId xmlns:a16="http://schemas.microsoft.com/office/drawing/2014/main" val="1381555602"/>
                    </a:ext>
                  </a:extLst>
                </a:gridCol>
                <a:gridCol w="893383">
                  <a:extLst>
                    <a:ext uri="{9D8B030D-6E8A-4147-A177-3AD203B41FA5}">
                      <a16:colId xmlns:a16="http://schemas.microsoft.com/office/drawing/2014/main" val="1814042771"/>
                    </a:ext>
                  </a:extLst>
                </a:gridCol>
                <a:gridCol w="1448489">
                  <a:extLst>
                    <a:ext uri="{9D8B030D-6E8A-4147-A177-3AD203B41FA5}">
                      <a16:colId xmlns:a16="http://schemas.microsoft.com/office/drawing/2014/main" val="4045266684"/>
                    </a:ext>
                  </a:extLst>
                </a:gridCol>
                <a:gridCol w="915796">
                  <a:extLst>
                    <a:ext uri="{9D8B030D-6E8A-4147-A177-3AD203B41FA5}">
                      <a16:colId xmlns:a16="http://schemas.microsoft.com/office/drawing/2014/main" val="2877890855"/>
                    </a:ext>
                  </a:extLst>
                </a:gridCol>
              </a:tblGrid>
              <a:tr h="4861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0" marR="54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Chronic abdominal pain, weight loss. History of median arcuate ligament release, with persistence of symptoms. Possibility of irritable bowel syndrome.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0" marR="54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MRI</a:t>
                      </a: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Repaired median arcuate ligament. CA patent without any dynamic compression. SMA and IMA patent.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0" marR="544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Diagnostic testing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0" marR="544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N/A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0" marR="544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Symptoms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0" marR="5447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563928"/>
                  </a:ext>
                </a:extLst>
              </a:tr>
              <a:tr h="36308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0" marR="54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Irritable bowel syndrome symptoms. Diagnostic testing ordered to exclude CMI as a differential diagnosis.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0" marR="54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MRI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Marked compression of proximal celiac axis with expiration that is only partially relieved with inspiration.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0" marR="544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Diagnostic testing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0" marR="544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N/A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0" marR="544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Symptoms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0" marR="5447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57888"/>
                  </a:ext>
                </a:extLst>
              </a:tr>
              <a:tr h="4861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0" marR="54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Abdominal pain, nausea, vomiting, and weight loss. On imaging, concerns for CA compression syndrome.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0" marR="54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MRI</a:t>
                      </a: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Focal compression of CA and signs of hemodynamically significant stenosis from the median arcuate ligament syndrome. Cholelithiasis.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0" marR="544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Median arcuate ligament surgical release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0" marR="544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Postprocedural, no significant improvement of symptoms, persistence of abdominal pain.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0" marR="544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Symptoms/Imaging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0" marR="5447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0573502"/>
                  </a:ext>
                </a:extLst>
              </a:tr>
              <a:tr h="4861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0" marR="54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Right-side abdominal pain radiating to groin. Diagnostic testing ordered to exclude CMI as a differential diagnosis.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0" marR="54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MRI</a:t>
                      </a: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~50% CA stenosis, possible median arcuate ligament compression.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 abdominal</a:t>
                      </a: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No testicular mass, probable small fat-containing left inguinal hernia.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0" marR="544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Diagnostic testing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0" marR="544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Findings on MRI were considered incidental with no clinical significance. Symptoms not consistent with MALS.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0" marR="544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Symptoms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0" marR="5447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13780"/>
                  </a:ext>
                </a:extLst>
              </a:tr>
              <a:tr h="60921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0" marR="54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Chronic abdominal pain.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0" marR="54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MRI</a:t>
                      </a: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High-grade stenosis of CA at origin, partially mitigated during inspiration. Post-stenotic CA dilatation, prominent pancreaticoduodenal arcade. Findings suggest MALS; other etiologies should be considered.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0" marR="544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Diagnostic testing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0" marR="544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Abdominal pain largely resolved. Conservative management of obstructive bowl symptoms with bowel rest and nasogastric tube decompression.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0" marR="544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Symptoms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0" marR="5447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9921011"/>
                  </a:ext>
                </a:extLst>
              </a:tr>
              <a:tr h="60921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0" marR="54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Abdominal pain, nausea. History of gastric ulcer.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0" marR="54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MRI</a:t>
                      </a: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Decreased distance and angle between SMA and aorta suggests SMA syndrome.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EGD</a:t>
                      </a: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Hiatal hernia, suggestion of extrinsic compression of duodenum, at the approximate location of the SMA.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0" marR="544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N/A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0" marR="544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N/A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0" marR="544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Symptoms/Imaging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0" marR="5447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298976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Abbreviations: CMI=chronic mesenteric ischemia; CA=celiac artery; SMA=superior mesenteric artery; IMA=inferior mesenteric artery; CT=computed tomography; 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MRI=magnetic resonance imaging; MRA=magnetic resonance angiography; US=ultrasound; MALS=median arcuate ligament syndrome; EGD=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esophagogastroduodenoscopy; 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ERCP=endoscopic retrograde cholangiopancreatography; MRCP=Magnetic resonance cholangiopancreatography; RUQ=Right upper quadrant; N/A=Not applicable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0" marR="54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843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901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833</Words>
  <Application>Microsoft Office PowerPoint</Application>
  <PresentationFormat>Custom</PresentationFormat>
  <Paragraphs>92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 Steven Roberts</dc:creator>
  <cp:lastModifiedBy>Grant Steven Roberts</cp:lastModifiedBy>
  <cp:revision>3</cp:revision>
  <dcterms:created xsi:type="dcterms:W3CDTF">2020-11-11T02:07:54Z</dcterms:created>
  <dcterms:modified xsi:type="dcterms:W3CDTF">2020-11-11T02:33:53Z</dcterms:modified>
</cp:coreProperties>
</file>