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oberts\Documents\MCH%20Ischemia\Data\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oberts\Documents\MCH%20Ischemia\Data\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oberts\Documents\MCH%20Ischemia\Data\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3000" b="1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Average Flow Augmentation</a:t>
            </a:r>
          </a:p>
        </c:rich>
      </c:tx>
      <c:layout>
        <c:manualLayout>
          <c:xMode val="edge"/>
          <c:yMode val="edge"/>
          <c:x val="0.15168671242665346"/>
          <c:y val="4.493728633807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9317860136593"/>
          <c:y val="0.17957036549889502"/>
          <c:w val="0.87278216940814335"/>
          <c:h val="0.74079883637570121"/>
        </c:manualLayout>
      </c:layout>
      <c:barChart>
        <c:barDir val="col"/>
        <c:grouping val="clustered"/>
        <c:varyColors val="0"/>
        <c:ser>
          <c:idx val="2"/>
          <c:order val="0"/>
          <c:tx>
            <c:v>Healthy Controls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'T-test (kg)'!$BB$85:$BJ$85</c:f>
                <c:numCache>
                  <c:formatCode>General</c:formatCode>
                  <c:ptCount val="9"/>
                  <c:pt idx="0">
                    <c:v>14.848089005587161</c:v>
                  </c:pt>
                  <c:pt idx="1">
                    <c:v>24.365798101423671</c:v>
                  </c:pt>
                  <c:pt idx="2">
                    <c:v>15.438430622802706</c:v>
                  </c:pt>
                  <c:pt idx="3">
                    <c:v>17.545750192422997</c:v>
                  </c:pt>
                  <c:pt idx="4">
                    <c:v>80.720638429129266</c:v>
                  </c:pt>
                  <c:pt idx="5">
                    <c:v>18.910746646057525</c:v>
                  </c:pt>
                  <c:pt idx="6">
                    <c:v>80.173291965198445</c:v>
                  </c:pt>
                  <c:pt idx="7">
                    <c:v>32.26803628273445</c:v>
                  </c:pt>
                  <c:pt idx="8">
                    <c:v>47.900799340885122</c:v>
                  </c:pt>
                </c:numCache>
              </c:numRef>
            </c:plus>
            <c:minus>
              <c:numRef>
                <c:f>'T-test (kg)'!$BB$85:$BJ$85</c:f>
                <c:numCache>
                  <c:formatCode>General</c:formatCode>
                  <c:ptCount val="9"/>
                  <c:pt idx="0">
                    <c:v>14.848089005587161</c:v>
                  </c:pt>
                  <c:pt idx="1">
                    <c:v>24.365798101423671</c:v>
                  </c:pt>
                  <c:pt idx="2">
                    <c:v>15.438430622802706</c:v>
                  </c:pt>
                  <c:pt idx="3">
                    <c:v>17.545750192422997</c:v>
                  </c:pt>
                  <c:pt idx="4">
                    <c:v>80.720638429129266</c:v>
                  </c:pt>
                  <c:pt idx="5">
                    <c:v>18.910746646057525</c:v>
                  </c:pt>
                  <c:pt idx="6">
                    <c:v>80.173291965198445</c:v>
                  </c:pt>
                  <c:pt idx="7">
                    <c:v>32.26803628273445</c:v>
                  </c:pt>
                  <c:pt idx="8">
                    <c:v>47.900799340885122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'T-test (kg)'!$BB$62:$BJ$62</c:f>
              <c:strCache>
                <c:ptCount val="9"/>
                <c:pt idx="0">
                  <c:v>SCAo</c:v>
                </c:pt>
                <c:pt idx="1">
                  <c:v>IRAo</c:v>
                </c:pt>
                <c:pt idx="2">
                  <c:v>LRA</c:v>
                </c:pt>
                <c:pt idx="3">
                  <c:v>RRA</c:v>
                </c:pt>
                <c:pt idx="4">
                  <c:v>SMA</c:v>
                </c:pt>
                <c:pt idx="5">
                  <c:v>CA</c:v>
                </c:pt>
                <c:pt idx="6">
                  <c:v>SMV</c:v>
                </c:pt>
                <c:pt idx="7">
                  <c:v>SV</c:v>
                </c:pt>
                <c:pt idx="8">
                  <c:v>PV</c:v>
                </c:pt>
              </c:strCache>
            </c:strRef>
          </c:cat>
          <c:val>
            <c:numRef>
              <c:f>'T-test (kg)'!$BB$84:$BJ$84</c:f>
              <c:numCache>
                <c:formatCode>0.000</c:formatCode>
                <c:ptCount val="9"/>
                <c:pt idx="0">
                  <c:v>15.728720953037771</c:v>
                </c:pt>
                <c:pt idx="1">
                  <c:v>-7.0268427601319523</c:v>
                </c:pt>
                <c:pt idx="2">
                  <c:v>3.5814968072892741</c:v>
                </c:pt>
                <c:pt idx="3">
                  <c:v>6.9664152824614307</c:v>
                </c:pt>
                <c:pt idx="4">
                  <c:v>98.78647688757367</c:v>
                </c:pt>
                <c:pt idx="5">
                  <c:v>-3.7269733620193701</c:v>
                </c:pt>
                <c:pt idx="6">
                  <c:v>132.46498861738141</c:v>
                </c:pt>
                <c:pt idx="7">
                  <c:v>-4.7551900391175073</c:v>
                </c:pt>
                <c:pt idx="8">
                  <c:v>56.691126629985106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4-49DB-8A69-341118F79296}"/>
            </c:ext>
          </c:extLst>
        </c:ser>
        <c:ser>
          <c:idx val="1"/>
          <c:order val="1"/>
          <c:tx>
            <c:v>Negative Diagnosis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'T-test (kg)'!$CA$79:$CI$79</c:f>
                <c:numCache>
                  <c:formatCode>General</c:formatCode>
                  <c:ptCount val="9"/>
                  <c:pt idx="0">
                    <c:v>16.600509452658244</c:v>
                  </c:pt>
                  <c:pt idx="1">
                    <c:v>31.080744376603306</c:v>
                  </c:pt>
                  <c:pt idx="2">
                    <c:v>20.990169443937479</c:v>
                  </c:pt>
                  <c:pt idx="3">
                    <c:v>18.965463755187674</c:v>
                  </c:pt>
                  <c:pt idx="4">
                    <c:v>69.264654835951475</c:v>
                  </c:pt>
                  <c:pt idx="5">
                    <c:v>35.568193742179957</c:v>
                  </c:pt>
                  <c:pt idx="6">
                    <c:v>146.74679505376105</c:v>
                  </c:pt>
                  <c:pt idx="7">
                    <c:v>35.984225472268811</c:v>
                  </c:pt>
                  <c:pt idx="8">
                    <c:v>50.430785220336531</c:v>
                  </c:pt>
                </c:numCache>
              </c:numRef>
            </c:plus>
            <c:minus>
              <c:numRef>
                <c:f>'T-test (kg)'!$CA$79:$CI$79</c:f>
                <c:numCache>
                  <c:formatCode>General</c:formatCode>
                  <c:ptCount val="9"/>
                  <c:pt idx="0">
                    <c:v>16.600509452658244</c:v>
                  </c:pt>
                  <c:pt idx="1">
                    <c:v>31.080744376603306</c:v>
                  </c:pt>
                  <c:pt idx="2">
                    <c:v>20.990169443937479</c:v>
                  </c:pt>
                  <c:pt idx="3">
                    <c:v>18.965463755187674</c:v>
                  </c:pt>
                  <c:pt idx="4">
                    <c:v>69.264654835951475</c:v>
                  </c:pt>
                  <c:pt idx="5">
                    <c:v>35.568193742179957</c:v>
                  </c:pt>
                  <c:pt idx="6">
                    <c:v>146.74679505376105</c:v>
                  </c:pt>
                  <c:pt idx="7">
                    <c:v>35.984225472268811</c:v>
                  </c:pt>
                  <c:pt idx="8">
                    <c:v>50.430785220336531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'T-test (kg)'!$BB$62:$BJ$62</c:f>
              <c:strCache>
                <c:ptCount val="9"/>
                <c:pt idx="0">
                  <c:v>SCAo</c:v>
                </c:pt>
                <c:pt idx="1">
                  <c:v>IRAo</c:v>
                </c:pt>
                <c:pt idx="2">
                  <c:v>LRA</c:v>
                </c:pt>
                <c:pt idx="3">
                  <c:v>RRA</c:v>
                </c:pt>
                <c:pt idx="4">
                  <c:v>SMA</c:v>
                </c:pt>
                <c:pt idx="5">
                  <c:v>CA</c:v>
                </c:pt>
                <c:pt idx="6">
                  <c:v>SMV</c:v>
                </c:pt>
                <c:pt idx="7">
                  <c:v>SV</c:v>
                </c:pt>
                <c:pt idx="8">
                  <c:v>PV</c:v>
                </c:pt>
              </c:strCache>
            </c:strRef>
          </c:cat>
          <c:val>
            <c:numRef>
              <c:f>'T-test (kg)'!$CA$78:$CI$78</c:f>
              <c:numCache>
                <c:formatCode>0.000</c:formatCode>
                <c:ptCount val="9"/>
                <c:pt idx="0">
                  <c:v>21.061867112072402</c:v>
                </c:pt>
                <c:pt idx="1">
                  <c:v>12.999412344770805</c:v>
                </c:pt>
                <c:pt idx="2">
                  <c:v>2.0246274090058316</c:v>
                </c:pt>
                <c:pt idx="3">
                  <c:v>-0.95039758319374945</c:v>
                </c:pt>
                <c:pt idx="4">
                  <c:v>59.151176437206111</c:v>
                </c:pt>
                <c:pt idx="5">
                  <c:v>0.93035849721834774</c:v>
                </c:pt>
                <c:pt idx="6">
                  <c:v>177.59172994329492</c:v>
                </c:pt>
                <c:pt idx="7">
                  <c:v>-3.7647817249007955</c:v>
                </c:pt>
                <c:pt idx="8">
                  <c:v>72.128332012941982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54-49DB-8A69-341118F79296}"/>
            </c:ext>
          </c:extLst>
        </c:ser>
        <c:ser>
          <c:idx val="0"/>
          <c:order val="2"/>
          <c:tx>
            <c:v>CMI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'T-test (kg)'!$BO$70:$BW$70</c:f>
                <c:numCache>
                  <c:formatCode>General</c:formatCode>
                  <c:ptCount val="9"/>
                  <c:pt idx="0">
                    <c:v>12.087481756030144</c:v>
                  </c:pt>
                  <c:pt idx="1">
                    <c:v>27.120529507400768</c:v>
                  </c:pt>
                  <c:pt idx="2">
                    <c:v>26.088136125177627</c:v>
                  </c:pt>
                  <c:pt idx="3">
                    <c:v>37.089336431282874</c:v>
                  </c:pt>
                  <c:pt idx="4">
                    <c:v>32.693347609879353</c:v>
                  </c:pt>
                  <c:pt idx="5">
                    <c:v>8.5246164713674872</c:v>
                  </c:pt>
                  <c:pt idx="6">
                    <c:v>55.57751630127742</c:v>
                  </c:pt>
                  <c:pt idx="7">
                    <c:v>19.38155279428382</c:v>
                  </c:pt>
                  <c:pt idx="8">
                    <c:v>30.935571579267805</c:v>
                  </c:pt>
                </c:numCache>
              </c:numRef>
            </c:plus>
            <c:minus>
              <c:numRef>
                <c:f>'T-test (kg)'!$BO$70:$BW$70</c:f>
                <c:numCache>
                  <c:formatCode>General</c:formatCode>
                  <c:ptCount val="9"/>
                  <c:pt idx="0">
                    <c:v>12.087481756030144</c:v>
                  </c:pt>
                  <c:pt idx="1">
                    <c:v>27.120529507400768</c:v>
                  </c:pt>
                  <c:pt idx="2">
                    <c:v>26.088136125177627</c:v>
                  </c:pt>
                  <c:pt idx="3">
                    <c:v>37.089336431282874</c:v>
                  </c:pt>
                  <c:pt idx="4">
                    <c:v>32.693347609879353</c:v>
                  </c:pt>
                  <c:pt idx="5">
                    <c:v>8.5246164713674872</c:v>
                  </c:pt>
                  <c:pt idx="6">
                    <c:v>55.57751630127742</c:v>
                  </c:pt>
                  <c:pt idx="7">
                    <c:v>19.38155279428382</c:v>
                  </c:pt>
                  <c:pt idx="8">
                    <c:v>30.935571579267805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'T-test (kg)'!$BB$62:$BJ$62</c:f>
              <c:strCache>
                <c:ptCount val="9"/>
                <c:pt idx="0">
                  <c:v>SCAo</c:v>
                </c:pt>
                <c:pt idx="1">
                  <c:v>IRAo</c:v>
                </c:pt>
                <c:pt idx="2">
                  <c:v>LRA</c:v>
                </c:pt>
                <c:pt idx="3">
                  <c:v>RRA</c:v>
                </c:pt>
                <c:pt idx="4">
                  <c:v>SMA</c:v>
                </c:pt>
                <c:pt idx="5">
                  <c:v>CA</c:v>
                </c:pt>
                <c:pt idx="6">
                  <c:v>SMV</c:v>
                </c:pt>
                <c:pt idx="7">
                  <c:v>SV</c:v>
                </c:pt>
                <c:pt idx="8">
                  <c:v>PV</c:v>
                </c:pt>
              </c:strCache>
            </c:strRef>
          </c:cat>
          <c:val>
            <c:numRef>
              <c:f>'T-test (kg)'!$BO$69:$BW$69</c:f>
              <c:numCache>
                <c:formatCode>0.000</c:formatCode>
                <c:ptCount val="9"/>
                <c:pt idx="0">
                  <c:v>-2.5729498722366708</c:v>
                </c:pt>
                <c:pt idx="1">
                  <c:v>-3.1625067125502442</c:v>
                </c:pt>
                <c:pt idx="2">
                  <c:v>-19.884636513817611</c:v>
                </c:pt>
                <c:pt idx="3">
                  <c:v>-35.665599347210076</c:v>
                </c:pt>
                <c:pt idx="4">
                  <c:v>23.483638883763486</c:v>
                </c:pt>
                <c:pt idx="5">
                  <c:v>4.5205497785659619</c:v>
                </c:pt>
                <c:pt idx="6">
                  <c:v>40.337982422593953</c:v>
                </c:pt>
                <c:pt idx="7">
                  <c:v>-11.670314491628062</c:v>
                </c:pt>
                <c:pt idx="8">
                  <c:v>11.771005062720553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54-49DB-8A69-341118F79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6"/>
        <c:overlap val="-12"/>
        <c:axId val="465849512"/>
        <c:axId val="465855744"/>
      </c:barChart>
      <c:catAx>
        <c:axId val="46584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65855744"/>
        <c:crosses val="autoZero"/>
        <c:auto val="1"/>
        <c:lblAlgn val="ctr"/>
        <c:lblOffset val="100"/>
        <c:noMultiLvlLbl val="0"/>
      </c:catAx>
      <c:valAx>
        <c:axId val="465855744"/>
        <c:scaling>
          <c:orientation val="minMax"/>
          <c:max val="2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sz="2600" baseline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Percent Change in Flow (%)</a:t>
                </a:r>
              </a:p>
            </c:rich>
          </c:tx>
          <c:layout>
            <c:manualLayout>
              <c:xMode val="edge"/>
              <c:yMode val="edge"/>
              <c:x val="9.0248004012587445E-3"/>
              <c:y val="0.21109723728100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46584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1340747000866"/>
          <c:y val="0.24179597471309316"/>
          <c:w val="0.2918063170768575"/>
          <c:h val="0.216570092959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26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Arterial Conservation of Flow</a:t>
            </a:r>
          </a:p>
        </c:rich>
      </c:tx>
      <c:layout>
        <c:manualLayout>
          <c:xMode val="edge"/>
          <c:yMode val="edge"/>
          <c:x val="0.21202142837715368"/>
          <c:y val="2.38426348552099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84532019836763"/>
          <c:y val="0.11370120766700287"/>
          <c:w val="0.77317957346730659"/>
          <c:h val="0.72259548044395483"/>
        </c:manualLayout>
      </c:layout>
      <c:scatterChart>
        <c:scatterStyle val="lineMarker"/>
        <c:varyColors val="0"/>
        <c:ser>
          <c:idx val="0"/>
          <c:order val="0"/>
          <c:tx>
            <c:v>TOTAL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571595549862611E-2"/>
                  <c:y val="0.3751081640529725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200" b="0" i="0" u="none" strike="noStrike" kern="1200" baseline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pPr>
                    <a:r>
                      <a:rPr lang="en-US" sz="2200" baseline="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y = 0.74x + 2.92</a:t>
                    </a:r>
                    <a:br>
                      <a:rPr lang="en-US" sz="2200" baseline="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</a:br>
                    <a:r>
                      <a:rPr lang="en-US" sz="2200" baseline="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R² = 0.859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'Linear Regression'!$C$195:$C$290</c:f>
              <c:numCache>
                <c:formatCode>0.000</c:formatCode>
                <c:ptCount val="96"/>
                <c:pt idx="0">
                  <c:v>30.963613675070427</c:v>
                </c:pt>
                <c:pt idx="1">
                  <c:v>27.343081820484421</c:v>
                </c:pt>
                <c:pt idx="2">
                  <c:v>28.284404717512206</c:v>
                </c:pt>
                <c:pt idx="3">
                  <c:v>22.880000812500029</c:v>
                </c:pt>
                <c:pt idx="4">
                  <c:v>35.953615664904127</c:v>
                </c:pt>
                <c:pt idx="5">
                  <c:v>25.878840060614412</c:v>
                </c:pt>
                <c:pt idx="8">
                  <c:v>20.309945917159435</c:v>
                </c:pt>
                <c:pt idx="10">
                  <c:v>75.143341942479992</c:v>
                </c:pt>
                <c:pt idx="11">
                  <c:v>56.759109126406138</c:v>
                </c:pt>
                <c:pt idx="12">
                  <c:v>35.836721372286782</c:v>
                </c:pt>
                <c:pt idx="14">
                  <c:v>36.967364658254915</c:v>
                </c:pt>
                <c:pt idx="15">
                  <c:v>24.577721418447389</c:v>
                </c:pt>
                <c:pt idx="16">
                  <c:v>30.897063795893086</c:v>
                </c:pt>
                <c:pt idx="17">
                  <c:v>52.875566886255136</c:v>
                </c:pt>
                <c:pt idx="18">
                  <c:v>28.999955062782735</c:v>
                </c:pt>
                <c:pt idx="19">
                  <c:v>36.675802310950218</c:v>
                </c:pt>
                <c:pt idx="21">
                  <c:v>10.018916420387807</c:v>
                </c:pt>
                <c:pt idx="23">
                  <c:v>21.957599999999999</c:v>
                </c:pt>
                <c:pt idx="24">
                  <c:v>33.778005562775327</c:v>
                </c:pt>
                <c:pt idx="25">
                  <c:v>20.445616289739917</c:v>
                </c:pt>
                <c:pt idx="28">
                  <c:v>30.12532625172225</c:v>
                </c:pt>
                <c:pt idx="29">
                  <c:v>16.758302876211665</c:v>
                </c:pt>
                <c:pt idx="30">
                  <c:v>21.198176680045833</c:v>
                </c:pt>
                <c:pt idx="32">
                  <c:v>24.709520910647488</c:v>
                </c:pt>
                <c:pt idx="33">
                  <c:v>30.31893004115226</c:v>
                </c:pt>
                <c:pt idx="34">
                  <c:v>38.645564821804342</c:v>
                </c:pt>
                <c:pt idx="36">
                  <c:v>19.936196797563028</c:v>
                </c:pt>
                <c:pt idx="38">
                  <c:v>28.509027667603569</c:v>
                </c:pt>
                <c:pt idx="40">
                  <c:v>30.923840031636789</c:v>
                </c:pt>
                <c:pt idx="41">
                  <c:v>53.586773799524281</c:v>
                </c:pt>
                <c:pt idx="42">
                  <c:v>20.867088271722864</c:v>
                </c:pt>
                <c:pt idx="44">
                  <c:v>27.047385085723192</c:v>
                </c:pt>
                <c:pt idx="45">
                  <c:v>44.039638496908204</c:v>
                </c:pt>
                <c:pt idx="46">
                  <c:v>28.079498759855994</c:v>
                </c:pt>
                <c:pt idx="47">
                  <c:v>29.333831516410115</c:v>
                </c:pt>
                <c:pt idx="48">
                  <c:v>49.740889885632889</c:v>
                </c:pt>
                <c:pt idx="49">
                  <c:v>26.695882011642247</c:v>
                </c:pt>
                <c:pt idx="50">
                  <c:v>43.006476695116788</c:v>
                </c:pt>
                <c:pt idx="51">
                  <c:v>39.02991773402001</c:v>
                </c:pt>
                <c:pt idx="52">
                  <c:v>43.14365573942186</c:v>
                </c:pt>
                <c:pt idx="53">
                  <c:v>36.252981837896442</c:v>
                </c:pt>
                <c:pt idx="56">
                  <c:v>22.908035427164485</c:v>
                </c:pt>
                <c:pt idx="57">
                  <c:v>18.381492897032679</c:v>
                </c:pt>
                <c:pt idx="58">
                  <c:v>90.765619733019108</c:v>
                </c:pt>
                <c:pt idx="59">
                  <c:v>61.112181070274296</c:v>
                </c:pt>
                <c:pt idx="60">
                  <c:v>52.702875424223251</c:v>
                </c:pt>
                <c:pt idx="62">
                  <c:v>44.334388457090768</c:v>
                </c:pt>
                <c:pt idx="63">
                  <c:v>31.377437229181727</c:v>
                </c:pt>
                <c:pt idx="64">
                  <c:v>34.139655636513297</c:v>
                </c:pt>
                <c:pt idx="65">
                  <c:v>61.123183427462905</c:v>
                </c:pt>
                <c:pt idx="66">
                  <c:v>34.168072457556072</c:v>
                </c:pt>
                <c:pt idx="67">
                  <c:v>53.368780385047145</c:v>
                </c:pt>
                <c:pt idx="69">
                  <c:v>12.740381911189036</c:v>
                </c:pt>
                <c:pt idx="71">
                  <c:v>21.437795591182358</c:v>
                </c:pt>
                <c:pt idx="72">
                  <c:v>40.254585781493269</c:v>
                </c:pt>
                <c:pt idx="73">
                  <c:v>22.588423862431327</c:v>
                </c:pt>
                <c:pt idx="76">
                  <c:v>37.007163513771062</c:v>
                </c:pt>
                <c:pt idx="77">
                  <c:v>20.976473201496759</c:v>
                </c:pt>
                <c:pt idx="78">
                  <c:v>34.605897225920863</c:v>
                </c:pt>
                <c:pt idx="80">
                  <c:v>38.727462701763699</c:v>
                </c:pt>
                <c:pt idx="81">
                  <c:v>30.019191919191915</c:v>
                </c:pt>
                <c:pt idx="82">
                  <c:v>56.193133226435471</c:v>
                </c:pt>
                <c:pt idx="84">
                  <c:v>23.695187504120828</c:v>
                </c:pt>
                <c:pt idx="86">
                  <c:v>35.375058539177331</c:v>
                </c:pt>
                <c:pt idx="88">
                  <c:v>38.36957780795899</c:v>
                </c:pt>
                <c:pt idx="89">
                  <c:v>83.248786790287284</c:v>
                </c:pt>
                <c:pt idx="90">
                  <c:v>29.835822252152717</c:v>
                </c:pt>
                <c:pt idx="92">
                  <c:v>35.450578307966055</c:v>
                </c:pt>
                <c:pt idx="93">
                  <c:v>61.007372235411715</c:v>
                </c:pt>
                <c:pt idx="94">
                  <c:v>35.692249008140188</c:v>
                </c:pt>
                <c:pt idx="95">
                  <c:v>35.138132857405324</c:v>
                </c:pt>
              </c:numCache>
            </c:numRef>
          </c:xVal>
          <c:yVal>
            <c:numRef>
              <c:f>'Linear Regression'!$D$195:$D$290</c:f>
              <c:numCache>
                <c:formatCode>0.000</c:formatCode>
                <c:ptCount val="96"/>
                <c:pt idx="0">
                  <c:v>27.406500409496925</c:v>
                </c:pt>
                <c:pt idx="1">
                  <c:v>18.177459678871962</c:v>
                </c:pt>
                <c:pt idx="2">
                  <c:v>22.106147272274253</c:v>
                </c:pt>
                <c:pt idx="3">
                  <c:v>22.647728076978979</c:v>
                </c:pt>
                <c:pt idx="4">
                  <c:v>31.480874652506174</c:v>
                </c:pt>
                <c:pt idx="5">
                  <c:v>20.835721173715388</c:v>
                </c:pt>
                <c:pt idx="8">
                  <c:v>16.075077597951129</c:v>
                </c:pt>
                <c:pt idx="10">
                  <c:v>68.880233921805313</c:v>
                </c:pt>
                <c:pt idx="11">
                  <c:v>44.919958528672566</c:v>
                </c:pt>
                <c:pt idx="12">
                  <c:v>32.024467258692944</c:v>
                </c:pt>
                <c:pt idx="14">
                  <c:v>30.580969939359669</c:v>
                </c:pt>
                <c:pt idx="15">
                  <c:v>18.777379626956773</c:v>
                </c:pt>
                <c:pt idx="16">
                  <c:v>15.424114588888312</c:v>
                </c:pt>
                <c:pt idx="17">
                  <c:v>42.025583779900543</c:v>
                </c:pt>
                <c:pt idx="18">
                  <c:v>25.226458718133557</c:v>
                </c:pt>
                <c:pt idx="19">
                  <c:v>35.278157106726269</c:v>
                </c:pt>
                <c:pt idx="21">
                  <c:v>9.7325064203979359</c:v>
                </c:pt>
                <c:pt idx="23">
                  <c:v>25.500399999999999</c:v>
                </c:pt>
                <c:pt idx="24">
                  <c:v>24.336855623267734</c:v>
                </c:pt>
                <c:pt idx="25">
                  <c:v>19.960683639686785</c:v>
                </c:pt>
                <c:pt idx="28">
                  <c:v>25.839100705150088</c:v>
                </c:pt>
                <c:pt idx="29">
                  <c:v>19.974339507153747</c:v>
                </c:pt>
                <c:pt idx="30">
                  <c:v>23.35003272664132</c:v>
                </c:pt>
                <c:pt idx="32">
                  <c:v>23.21134924698331</c:v>
                </c:pt>
                <c:pt idx="33">
                  <c:v>21.367181069958846</c:v>
                </c:pt>
                <c:pt idx="34">
                  <c:v>36.535922805168525</c:v>
                </c:pt>
                <c:pt idx="36">
                  <c:v>17.783108350583483</c:v>
                </c:pt>
                <c:pt idx="38">
                  <c:v>21.811470989173571</c:v>
                </c:pt>
                <c:pt idx="40">
                  <c:v>33.661594702503507</c:v>
                </c:pt>
                <c:pt idx="41">
                  <c:v>53.069460504120244</c:v>
                </c:pt>
                <c:pt idx="42">
                  <c:v>22.349005065230116</c:v>
                </c:pt>
                <c:pt idx="44">
                  <c:v>20.124845254413973</c:v>
                </c:pt>
                <c:pt idx="45">
                  <c:v>31.93630093546853</c:v>
                </c:pt>
                <c:pt idx="46">
                  <c:v>17.409533806074737</c:v>
                </c:pt>
                <c:pt idx="47">
                  <c:v>32.796427531908833</c:v>
                </c:pt>
                <c:pt idx="48">
                  <c:v>35.599368552829262</c:v>
                </c:pt>
                <c:pt idx="49">
                  <c:v>21.964036680709338</c:v>
                </c:pt>
                <c:pt idx="50">
                  <c:v>27.974249346111193</c:v>
                </c:pt>
                <c:pt idx="51">
                  <c:v>36.540273902169119</c:v>
                </c:pt>
                <c:pt idx="52">
                  <c:v>36.538214809384158</c:v>
                </c:pt>
                <c:pt idx="53">
                  <c:v>29.477432908647327</c:v>
                </c:pt>
                <c:pt idx="56">
                  <c:v>16.254936456749739</c:v>
                </c:pt>
                <c:pt idx="57">
                  <c:v>17.531464237810518</c:v>
                </c:pt>
                <c:pt idx="58">
                  <c:v>70.100483380717037</c:v>
                </c:pt>
                <c:pt idx="59">
                  <c:v>46.501027026573354</c:v>
                </c:pt>
                <c:pt idx="60">
                  <c:v>42.855182294505994</c:v>
                </c:pt>
                <c:pt idx="62">
                  <c:v>33.549184165082934</c:v>
                </c:pt>
                <c:pt idx="63">
                  <c:v>23.184805515162665</c:v>
                </c:pt>
                <c:pt idx="64">
                  <c:v>14.682570945525105</c:v>
                </c:pt>
                <c:pt idx="65">
                  <c:v>46.198433399065159</c:v>
                </c:pt>
                <c:pt idx="66">
                  <c:v>24.519948025952409</c:v>
                </c:pt>
                <c:pt idx="67">
                  <c:v>48.234106596643109</c:v>
                </c:pt>
                <c:pt idx="69">
                  <c:v>10.158848096179064</c:v>
                </c:pt>
                <c:pt idx="71">
                  <c:v>23.425490981963929</c:v>
                </c:pt>
                <c:pt idx="72">
                  <c:v>27.385761495784593</c:v>
                </c:pt>
                <c:pt idx="73">
                  <c:v>22.219933708786151</c:v>
                </c:pt>
                <c:pt idx="76">
                  <c:v>23.15440942762536</c:v>
                </c:pt>
                <c:pt idx="77">
                  <c:v>22.905251694521159</c:v>
                </c:pt>
                <c:pt idx="78">
                  <c:v>34.249458146010682</c:v>
                </c:pt>
                <c:pt idx="80">
                  <c:v>23.460020160494384</c:v>
                </c:pt>
                <c:pt idx="81">
                  <c:v>18.068911335578001</c:v>
                </c:pt>
                <c:pt idx="82">
                  <c:v>46.596910725299878</c:v>
                </c:pt>
                <c:pt idx="84">
                  <c:v>19.505279212252685</c:v>
                </c:pt>
                <c:pt idx="86">
                  <c:v>25.465503021863583</c:v>
                </c:pt>
                <c:pt idx="88">
                  <c:v>32.177664868916366</c:v>
                </c:pt>
                <c:pt idx="89">
                  <c:v>58.351714310946001</c:v>
                </c:pt>
                <c:pt idx="90">
                  <c:v>27.940800623560477</c:v>
                </c:pt>
                <c:pt idx="92">
                  <c:v>31.502262625448957</c:v>
                </c:pt>
                <c:pt idx="93">
                  <c:v>46.435711608146939</c:v>
                </c:pt>
                <c:pt idx="94">
                  <c:v>27.745565710092155</c:v>
                </c:pt>
                <c:pt idx="95">
                  <c:v>32.526232907272771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95-4EB3-B92B-F68C2F04E700}"/>
            </c:ext>
          </c:extLst>
        </c:ser>
        <c:ser>
          <c:idx val="1"/>
          <c:order val="1"/>
          <c:tx>
            <c:v>CoM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bg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'Linear Regression'!$R$255:$R$256</c:f>
              <c:numCache>
                <c:formatCode>General</c:formatCode>
                <c:ptCount val="2"/>
                <c:pt idx="0">
                  <c:v>-1</c:v>
                </c:pt>
                <c:pt idx="1">
                  <c:v>101</c:v>
                </c:pt>
              </c:numCache>
            </c:numRef>
          </c:xVal>
          <c:yVal>
            <c:numRef>
              <c:f>'Linear Regression'!$S$255:$S$256</c:f>
              <c:numCache>
                <c:formatCode>General</c:formatCode>
                <c:ptCount val="2"/>
                <c:pt idx="0">
                  <c:v>-1</c:v>
                </c:pt>
                <c:pt idx="1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95-4EB3-B92B-F68C2F04E700}"/>
            </c:ext>
          </c:extLst>
        </c:ser>
        <c:ser>
          <c:idx val="2"/>
          <c:order val="2"/>
          <c:tx>
            <c:v>Preprandial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'Linear Regression'!$C$195:$C$242</c:f>
              <c:numCache>
                <c:formatCode>0.000</c:formatCode>
                <c:ptCount val="48"/>
                <c:pt idx="0">
                  <c:v>30.963613675070427</c:v>
                </c:pt>
                <c:pt idx="1">
                  <c:v>27.343081820484421</c:v>
                </c:pt>
                <c:pt idx="2">
                  <c:v>28.284404717512206</c:v>
                </c:pt>
                <c:pt idx="3">
                  <c:v>22.880000812500029</c:v>
                </c:pt>
                <c:pt idx="4">
                  <c:v>35.953615664904127</c:v>
                </c:pt>
                <c:pt idx="5">
                  <c:v>25.878840060614412</c:v>
                </c:pt>
                <c:pt idx="8">
                  <c:v>20.309945917159435</c:v>
                </c:pt>
                <c:pt idx="10">
                  <c:v>75.143341942479992</c:v>
                </c:pt>
                <c:pt idx="11">
                  <c:v>56.759109126406138</c:v>
                </c:pt>
                <c:pt idx="12">
                  <c:v>35.836721372286782</c:v>
                </c:pt>
                <c:pt idx="14">
                  <c:v>36.967364658254915</c:v>
                </c:pt>
                <c:pt idx="15">
                  <c:v>24.577721418447389</c:v>
                </c:pt>
                <c:pt idx="16">
                  <c:v>30.897063795893086</c:v>
                </c:pt>
                <c:pt idx="17">
                  <c:v>52.875566886255136</c:v>
                </c:pt>
                <c:pt idx="18">
                  <c:v>28.999955062782735</c:v>
                </c:pt>
                <c:pt idx="19">
                  <c:v>36.675802310950218</c:v>
                </c:pt>
                <c:pt idx="21">
                  <c:v>10.018916420387807</c:v>
                </c:pt>
                <c:pt idx="23">
                  <c:v>21.957599999999999</c:v>
                </c:pt>
                <c:pt idx="24">
                  <c:v>33.778005562775327</c:v>
                </c:pt>
                <c:pt idx="25">
                  <c:v>20.445616289739917</c:v>
                </c:pt>
                <c:pt idx="28">
                  <c:v>30.12532625172225</c:v>
                </c:pt>
                <c:pt idx="29">
                  <c:v>16.758302876211665</c:v>
                </c:pt>
                <c:pt idx="30">
                  <c:v>21.198176680045833</c:v>
                </c:pt>
                <c:pt idx="32">
                  <c:v>24.709520910647488</c:v>
                </c:pt>
                <c:pt idx="33">
                  <c:v>30.31893004115226</c:v>
                </c:pt>
                <c:pt idx="34">
                  <c:v>38.645564821804342</c:v>
                </c:pt>
                <c:pt idx="36">
                  <c:v>19.936196797563028</c:v>
                </c:pt>
                <c:pt idx="38">
                  <c:v>28.509027667603569</c:v>
                </c:pt>
                <c:pt idx="40">
                  <c:v>30.923840031636789</c:v>
                </c:pt>
                <c:pt idx="41">
                  <c:v>53.586773799524281</c:v>
                </c:pt>
                <c:pt idx="42">
                  <c:v>20.867088271722864</c:v>
                </c:pt>
                <c:pt idx="44">
                  <c:v>27.047385085723192</c:v>
                </c:pt>
                <c:pt idx="45">
                  <c:v>44.039638496908204</c:v>
                </c:pt>
                <c:pt idx="46">
                  <c:v>28.079498759855994</c:v>
                </c:pt>
                <c:pt idx="47">
                  <c:v>29.333831516410115</c:v>
                </c:pt>
              </c:numCache>
            </c:numRef>
          </c:xVal>
          <c:yVal>
            <c:numRef>
              <c:f>'Linear Regression'!$D$195:$D$242</c:f>
              <c:numCache>
                <c:formatCode>0.000</c:formatCode>
                <c:ptCount val="48"/>
                <c:pt idx="0">
                  <c:v>27.406500409496925</c:v>
                </c:pt>
                <c:pt idx="1">
                  <c:v>18.177459678871962</c:v>
                </c:pt>
                <c:pt idx="2">
                  <c:v>22.106147272274253</c:v>
                </c:pt>
                <c:pt idx="3">
                  <c:v>22.647728076978979</c:v>
                </c:pt>
                <c:pt idx="4">
                  <c:v>31.480874652506174</c:v>
                </c:pt>
                <c:pt idx="5">
                  <c:v>20.835721173715388</c:v>
                </c:pt>
                <c:pt idx="8">
                  <c:v>16.075077597951129</c:v>
                </c:pt>
                <c:pt idx="10">
                  <c:v>68.880233921805313</c:v>
                </c:pt>
                <c:pt idx="11">
                  <c:v>44.919958528672566</c:v>
                </c:pt>
                <c:pt idx="12">
                  <c:v>32.024467258692944</c:v>
                </c:pt>
                <c:pt idx="14">
                  <c:v>30.580969939359669</c:v>
                </c:pt>
                <c:pt idx="15">
                  <c:v>18.777379626956773</c:v>
                </c:pt>
                <c:pt idx="16">
                  <c:v>15.424114588888312</c:v>
                </c:pt>
                <c:pt idx="17">
                  <c:v>42.025583779900543</c:v>
                </c:pt>
                <c:pt idx="18">
                  <c:v>25.226458718133557</c:v>
                </c:pt>
                <c:pt idx="19">
                  <c:v>35.278157106726269</c:v>
                </c:pt>
                <c:pt idx="21">
                  <c:v>9.7325064203979359</c:v>
                </c:pt>
                <c:pt idx="23">
                  <c:v>25.500399999999999</c:v>
                </c:pt>
                <c:pt idx="24">
                  <c:v>24.336855623267734</c:v>
                </c:pt>
                <c:pt idx="25">
                  <c:v>19.960683639686785</c:v>
                </c:pt>
                <c:pt idx="28">
                  <c:v>25.839100705150088</c:v>
                </c:pt>
                <c:pt idx="29">
                  <c:v>19.974339507153747</c:v>
                </c:pt>
                <c:pt idx="30">
                  <c:v>23.35003272664132</c:v>
                </c:pt>
                <c:pt idx="32">
                  <c:v>23.21134924698331</c:v>
                </c:pt>
                <c:pt idx="33">
                  <c:v>21.367181069958846</c:v>
                </c:pt>
                <c:pt idx="34">
                  <c:v>36.535922805168525</c:v>
                </c:pt>
                <c:pt idx="36">
                  <c:v>17.783108350583483</c:v>
                </c:pt>
                <c:pt idx="38">
                  <c:v>21.811470989173571</c:v>
                </c:pt>
                <c:pt idx="40">
                  <c:v>33.661594702503507</c:v>
                </c:pt>
                <c:pt idx="41">
                  <c:v>53.069460504120244</c:v>
                </c:pt>
                <c:pt idx="42">
                  <c:v>22.349005065230116</c:v>
                </c:pt>
                <c:pt idx="44">
                  <c:v>20.124845254413973</c:v>
                </c:pt>
                <c:pt idx="45">
                  <c:v>31.93630093546853</c:v>
                </c:pt>
                <c:pt idx="46">
                  <c:v>17.409533806074737</c:v>
                </c:pt>
                <c:pt idx="47">
                  <c:v>32.796427531908833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95-4EB3-B92B-F68C2F04E700}"/>
            </c:ext>
          </c:extLst>
        </c:ser>
        <c:ser>
          <c:idx val="3"/>
          <c:order val="3"/>
          <c:tx>
            <c:v>Postprandial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lumMod val="75000"/>
                  <a:alpha val="98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'Linear Regression'!$C$243:$C$290</c:f>
              <c:numCache>
                <c:formatCode>0.000</c:formatCode>
                <c:ptCount val="48"/>
                <c:pt idx="0">
                  <c:v>49.740889885632889</c:v>
                </c:pt>
                <c:pt idx="1">
                  <c:v>26.695882011642247</c:v>
                </c:pt>
                <c:pt idx="2">
                  <c:v>43.006476695116788</c:v>
                </c:pt>
                <c:pt idx="3">
                  <c:v>39.02991773402001</c:v>
                </c:pt>
                <c:pt idx="4">
                  <c:v>43.14365573942186</c:v>
                </c:pt>
                <c:pt idx="5">
                  <c:v>36.252981837896442</c:v>
                </c:pt>
                <c:pt idx="8">
                  <c:v>22.908035427164485</c:v>
                </c:pt>
                <c:pt idx="9">
                  <c:v>18.381492897032679</c:v>
                </c:pt>
                <c:pt idx="10">
                  <c:v>90.765619733019108</c:v>
                </c:pt>
                <c:pt idx="11">
                  <c:v>61.112181070274296</c:v>
                </c:pt>
                <c:pt idx="12">
                  <c:v>52.702875424223251</c:v>
                </c:pt>
                <c:pt idx="14">
                  <c:v>44.334388457090768</c:v>
                </c:pt>
                <c:pt idx="15">
                  <c:v>31.377437229181727</c:v>
                </c:pt>
                <c:pt idx="16">
                  <c:v>34.139655636513297</c:v>
                </c:pt>
                <c:pt idx="17">
                  <c:v>61.123183427462905</c:v>
                </c:pt>
                <c:pt idx="18">
                  <c:v>34.168072457556072</c:v>
                </c:pt>
                <c:pt idx="19">
                  <c:v>53.368780385047145</c:v>
                </c:pt>
                <c:pt idx="21">
                  <c:v>12.740381911189036</c:v>
                </c:pt>
                <c:pt idx="23">
                  <c:v>21.437795591182358</c:v>
                </c:pt>
                <c:pt idx="24">
                  <c:v>40.254585781493269</c:v>
                </c:pt>
                <c:pt idx="25">
                  <c:v>22.588423862431327</c:v>
                </c:pt>
                <c:pt idx="28">
                  <c:v>37.007163513771062</c:v>
                </c:pt>
                <c:pt idx="29">
                  <c:v>20.976473201496759</c:v>
                </c:pt>
                <c:pt idx="30">
                  <c:v>34.605897225920863</c:v>
                </c:pt>
                <c:pt idx="32">
                  <c:v>38.727462701763699</c:v>
                </c:pt>
                <c:pt idx="33">
                  <c:v>30.019191919191915</c:v>
                </c:pt>
                <c:pt idx="34">
                  <c:v>56.193133226435471</c:v>
                </c:pt>
                <c:pt idx="36">
                  <c:v>23.695187504120828</c:v>
                </c:pt>
                <c:pt idx="38">
                  <c:v>35.375058539177331</c:v>
                </c:pt>
                <c:pt idx="40">
                  <c:v>38.36957780795899</c:v>
                </c:pt>
                <c:pt idx="41">
                  <c:v>83.248786790287284</c:v>
                </c:pt>
                <c:pt idx="42">
                  <c:v>29.835822252152717</c:v>
                </c:pt>
                <c:pt idx="44">
                  <c:v>35.450578307966055</c:v>
                </c:pt>
                <c:pt idx="45">
                  <c:v>61.007372235411715</c:v>
                </c:pt>
                <c:pt idx="46">
                  <c:v>35.692249008140188</c:v>
                </c:pt>
                <c:pt idx="47">
                  <c:v>35.138132857405324</c:v>
                </c:pt>
              </c:numCache>
            </c:numRef>
          </c:xVal>
          <c:yVal>
            <c:numRef>
              <c:f>'Linear Regression'!$D$243:$D$290</c:f>
              <c:numCache>
                <c:formatCode>0.000</c:formatCode>
                <c:ptCount val="48"/>
                <c:pt idx="0">
                  <c:v>35.599368552829262</c:v>
                </c:pt>
                <c:pt idx="1">
                  <c:v>21.964036680709338</c:v>
                </c:pt>
                <c:pt idx="2">
                  <c:v>27.974249346111193</c:v>
                </c:pt>
                <c:pt idx="3">
                  <c:v>36.540273902169119</c:v>
                </c:pt>
                <c:pt idx="4">
                  <c:v>36.538214809384158</c:v>
                </c:pt>
                <c:pt idx="5">
                  <c:v>29.477432908647327</c:v>
                </c:pt>
                <c:pt idx="8">
                  <c:v>16.254936456749739</c:v>
                </c:pt>
                <c:pt idx="9">
                  <c:v>17.531464237810518</c:v>
                </c:pt>
                <c:pt idx="10">
                  <c:v>70.100483380717037</c:v>
                </c:pt>
                <c:pt idx="11">
                  <c:v>46.501027026573354</c:v>
                </c:pt>
                <c:pt idx="12">
                  <c:v>42.855182294505994</c:v>
                </c:pt>
                <c:pt idx="14">
                  <c:v>33.549184165082934</c:v>
                </c:pt>
                <c:pt idx="15">
                  <c:v>23.184805515162665</c:v>
                </c:pt>
                <c:pt idx="16">
                  <c:v>14.682570945525105</c:v>
                </c:pt>
                <c:pt idx="17">
                  <c:v>46.198433399065159</c:v>
                </c:pt>
                <c:pt idx="18">
                  <c:v>24.519948025952409</c:v>
                </c:pt>
                <c:pt idx="19">
                  <c:v>48.234106596643109</c:v>
                </c:pt>
                <c:pt idx="21">
                  <c:v>10.158848096179064</c:v>
                </c:pt>
                <c:pt idx="23">
                  <c:v>23.425490981963929</c:v>
                </c:pt>
                <c:pt idx="24">
                  <c:v>27.385761495784593</c:v>
                </c:pt>
                <c:pt idx="25">
                  <c:v>22.219933708786151</c:v>
                </c:pt>
                <c:pt idx="28">
                  <c:v>23.15440942762536</c:v>
                </c:pt>
                <c:pt idx="29">
                  <c:v>22.905251694521159</c:v>
                </c:pt>
                <c:pt idx="30">
                  <c:v>34.249458146010682</c:v>
                </c:pt>
                <c:pt idx="32">
                  <c:v>23.460020160494384</c:v>
                </c:pt>
                <c:pt idx="33">
                  <c:v>18.068911335578001</c:v>
                </c:pt>
                <c:pt idx="34">
                  <c:v>46.596910725299878</c:v>
                </c:pt>
                <c:pt idx="36">
                  <c:v>19.505279212252685</c:v>
                </c:pt>
                <c:pt idx="38">
                  <c:v>25.465503021863583</c:v>
                </c:pt>
                <c:pt idx="40">
                  <c:v>32.177664868916366</c:v>
                </c:pt>
                <c:pt idx="41">
                  <c:v>58.351714310946001</c:v>
                </c:pt>
                <c:pt idx="42">
                  <c:v>27.940800623560477</c:v>
                </c:pt>
                <c:pt idx="44">
                  <c:v>31.502262625448957</c:v>
                </c:pt>
                <c:pt idx="45">
                  <c:v>46.435711608146939</c:v>
                </c:pt>
                <c:pt idx="46">
                  <c:v>27.745565710092155</c:v>
                </c:pt>
                <c:pt idx="47">
                  <c:v>32.526232907272771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95-4EB3-B92B-F68C2F04E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694367"/>
        <c:axId val="2043689375"/>
      </c:scatterChart>
      <c:valAx>
        <c:axId val="2043694367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𝑄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𝑙𝑜𝑠𝑠</a:t>
                </a: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(mL/min/kg)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  </a:t>
                </a:r>
                <a:endParaRPr 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370248953445928"/>
              <c:y val="0.922243128854578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43689375"/>
        <c:crosses val="autoZero"/>
        <c:crossBetween val="midCat"/>
        <c:majorUnit val="20"/>
      </c:valAx>
      <c:valAx>
        <c:axId val="204368937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𝑄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𝑏𝑟𝑎𝑛𝑐ℎ</a:t>
                </a: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 (mL/min/kg)</a:t>
                </a:r>
                <a:endParaRPr 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27043899703860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436943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3572717678700319"/>
          <c:y val="0.16998278087814175"/>
          <c:w val="0.37746323586777819"/>
          <c:h val="0.14588388251771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26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Venous Conservation of Flow</a:t>
            </a:r>
          </a:p>
        </c:rich>
      </c:tx>
      <c:layout>
        <c:manualLayout>
          <c:xMode val="edge"/>
          <c:yMode val="edge"/>
          <c:x val="0.25830863236130863"/>
          <c:y val="2.38426348552099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28586462946216"/>
          <c:y val="0.1153846153846154"/>
          <c:w val="0.76077384652314739"/>
          <c:h val="0.72072984120085526"/>
        </c:manualLayout>
      </c:layout>
      <c:scatterChart>
        <c:scatterStyle val="lineMarker"/>
        <c:varyColors val="0"/>
        <c:ser>
          <c:idx val="0"/>
          <c:order val="0"/>
          <c:tx>
            <c:v>Preprandial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'Linear Regression'!$F$195:$F$242</c:f>
              <c:numCache>
                <c:formatCode>0.000</c:formatCode>
                <c:ptCount val="48"/>
                <c:pt idx="0">
                  <c:v>12.57803870746508</c:v>
                </c:pt>
                <c:pt idx="1">
                  <c:v>4.9228392824114868</c:v>
                </c:pt>
                <c:pt idx="2">
                  <c:v>12.49827144583784</c:v>
                </c:pt>
                <c:pt idx="3">
                  <c:v>10.027386719722539</c:v>
                </c:pt>
                <c:pt idx="4">
                  <c:v>15.812651409117283</c:v>
                </c:pt>
                <c:pt idx="5">
                  <c:v>14.873536299765806</c:v>
                </c:pt>
                <c:pt idx="8">
                  <c:v>11.755669481577433</c:v>
                </c:pt>
                <c:pt idx="9">
                  <c:v>16.439709262687025</c:v>
                </c:pt>
                <c:pt idx="10">
                  <c:v>21.965709990404584</c:v>
                </c:pt>
                <c:pt idx="11">
                  <c:v>30.940985866817687</c:v>
                </c:pt>
                <c:pt idx="12">
                  <c:v>16.776426161729713</c:v>
                </c:pt>
                <c:pt idx="13">
                  <c:v>15.343306837045725</c:v>
                </c:pt>
                <c:pt idx="14">
                  <c:v>16.181969286810617</c:v>
                </c:pt>
                <c:pt idx="16">
                  <c:v>14.789899948033799</c:v>
                </c:pt>
                <c:pt idx="18">
                  <c:v>12.825990841362218</c:v>
                </c:pt>
                <c:pt idx="19">
                  <c:v>10.81500394312118</c:v>
                </c:pt>
                <c:pt idx="20">
                  <c:v>9.7989267330179342</c:v>
                </c:pt>
                <c:pt idx="21">
                  <c:v>8.413354122805444</c:v>
                </c:pt>
                <c:pt idx="22">
                  <c:v>18.398684444797109</c:v>
                </c:pt>
                <c:pt idx="23">
                  <c:v>20.317866666666671</c:v>
                </c:pt>
                <c:pt idx="24">
                  <c:v>25.853023339526558</c:v>
                </c:pt>
                <c:pt idx="25">
                  <c:v>15.954212873122858</c:v>
                </c:pt>
                <c:pt idx="26">
                  <c:v>17.518054538511461</c:v>
                </c:pt>
                <c:pt idx="28">
                  <c:v>21.748530433318702</c:v>
                </c:pt>
                <c:pt idx="29">
                  <c:v>10.060443408608037</c:v>
                </c:pt>
                <c:pt idx="30">
                  <c:v>9.2675374654494078</c:v>
                </c:pt>
                <c:pt idx="31">
                  <c:v>12.327881546071326</c:v>
                </c:pt>
                <c:pt idx="32">
                  <c:v>11.629076699659404</c:v>
                </c:pt>
                <c:pt idx="33">
                  <c:v>7.8180041152263371</c:v>
                </c:pt>
                <c:pt idx="34">
                  <c:v>15.590944940947651</c:v>
                </c:pt>
                <c:pt idx="35">
                  <c:v>19.741948529027798</c:v>
                </c:pt>
                <c:pt idx="36">
                  <c:v>7.2634318137653482</c:v>
                </c:pt>
                <c:pt idx="38">
                  <c:v>13.397338581959415</c:v>
                </c:pt>
                <c:pt idx="39">
                  <c:v>16.053874241350272</c:v>
                </c:pt>
                <c:pt idx="40">
                  <c:v>13.314876200150346</c:v>
                </c:pt>
                <c:pt idx="41">
                  <c:v>18.414058781605732</c:v>
                </c:pt>
                <c:pt idx="42">
                  <c:v>12.908478795643671</c:v>
                </c:pt>
                <c:pt idx="44">
                  <c:v>10.127162478668795</c:v>
                </c:pt>
                <c:pt idx="45">
                  <c:v>11.46238306643412</c:v>
                </c:pt>
                <c:pt idx="46">
                  <c:v>16.447029416418555</c:v>
                </c:pt>
                <c:pt idx="47">
                  <c:v>21.932871206600787</c:v>
                </c:pt>
              </c:numCache>
            </c:numRef>
          </c:xVal>
          <c:yVal>
            <c:numRef>
              <c:f>'Linear Regression'!$E$195:$E$242</c:f>
              <c:numCache>
                <c:formatCode>0.000</c:formatCode>
                <c:ptCount val="48"/>
                <c:pt idx="0">
                  <c:v>12.054155793501632</c:v>
                </c:pt>
                <c:pt idx="1">
                  <c:v>5.8401121904724604</c:v>
                </c:pt>
                <c:pt idx="2">
                  <c:v>12.483479457452251</c:v>
                </c:pt>
                <c:pt idx="3">
                  <c:v>9.4016480611380686</c:v>
                </c:pt>
                <c:pt idx="4">
                  <c:v>13.538457652318002</c:v>
                </c:pt>
                <c:pt idx="5">
                  <c:v>14.475478716076594</c:v>
                </c:pt>
                <c:pt idx="8">
                  <c:v>9.8437178758898209</c:v>
                </c:pt>
                <c:pt idx="9">
                  <c:v>14.337690275135206</c:v>
                </c:pt>
                <c:pt idx="10">
                  <c:v>17.009556295731805</c:v>
                </c:pt>
                <c:pt idx="11">
                  <c:v>26.847920734035256</c:v>
                </c:pt>
                <c:pt idx="12">
                  <c:v>15.195789807029108</c:v>
                </c:pt>
                <c:pt idx="13">
                  <c:v>14.232057770845184</c:v>
                </c:pt>
                <c:pt idx="14">
                  <c:v>16.311424369047568</c:v>
                </c:pt>
                <c:pt idx="16">
                  <c:v>12.634005868323538</c:v>
                </c:pt>
                <c:pt idx="18">
                  <c:v>14.478204550030087</c:v>
                </c:pt>
                <c:pt idx="19">
                  <c:v>10.114347931456219</c:v>
                </c:pt>
                <c:pt idx="20">
                  <c:v>8.6246546026473467</c:v>
                </c:pt>
                <c:pt idx="21">
                  <c:v>7.7230480646510955</c:v>
                </c:pt>
                <c:pt idx="22">
                  <c:v>18.272316336662485</c:v>
                </c:pt>
                <c:pt idx="23">
                  <c:v>15.930533333333333</c:v>
                </c:pt>
                <c:pt idx="24">
                  <c:v>21.54517877866104</c:v>
                </c:pt>
                <c:pt idx="25">
                  <c:v>13.422365244470482</c:v>
                </c:pt>
                <c:pt idx="26">
                  <c:v>18.521940828998083</c:v>
                </c:pt>
                <c:pt idx="28">
                  <c:v>19.300404550544734</c:v>
                </c:pt>
                <c:pt idx="29">
                  <c:v>7.4490762811118749</c:v>
                </c:pt>
                <c:pt idx="30">
                  <c:v>9.3328882082305675</c:v>
                </c:pt>
                <c:pt idx="31">
                  <c:v>12.131127229753986</c:v>
                </c:pt>
                <c:pt idx="32">
                  <c:v>11.230802615879503</c:v>
                </c:pt>
                <c:pt idx="33">
                  <c:v>5.4914609053497934</c:v>
                </c:pt>
                <c:pt idx="34">
                  <c:v>15.874732323700776</c:v>
                </c:pt>
                <c:pt idx="35">
                  <c:v>19.499683031799592</c:v>
                </c:pt>
                <c:pt idx="36">
                  <c:v>7.0746596333999143</c:v>
                </c:pt>
                <c:pt idx="38">
                  <c:v>9.8552438122315635</c:v>
                </c:pt>
                <c:pt idx="39">
                  <c:v>16.427930954304273</c:v>
                </c:pt>
                <c:pt idx="40">
                  <c:v>14.694046796088577</c:v>
                </c:pt>
                <c:pt idx="41">
                  <c:v>24.809552990108873</c:v>
                </c:pt>
                <c:pt idx="42">
                  <c:v>9.1354227985077667</c:v>
                </c:pt>
                <c:pt idx="44">
                  <c:v>8.5595332182721204</c:v>
                </c:pt>
                <c:pt idx="45">
                  <c:v>9.8998335183129846</c:v>
                </c:pt>
                <c:pt idx="46">
                  <c:v>14.937925458735007</c:v>
                </c:pt>
                <c:pt idx="47">
                  <c:v>20.261102291986205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8A-4737-9107-A6CDEBD59F43}"/>
            </c:ext>
          </c:extLst>
        </c:ser>
        <c:ser>
          <c:idx val="1"/>
          <c:order val="1"/>
          <c:tx>
            <c:v>CoM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47625" cap="rnd">
                <a:solidFill>
                  <a:schemeClr val="bg2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'Linear Regression'!$R$255:$R$256</c:f>
              <c:numCache>
                <c:formatCode>General</c:formatCode>
                <c:ptCount val="2"/>
                <c:pt idx="0">
                  <c:v>-1</c:v>
                </c:pt>
                <c:pt idx="1">
                  <c:v>101</c:v>
                </c:pt>
              </c:numCache>
            </c:numRef>
          </c:xVal>
          <c:yVal>
            <c:numRef>
              <c:f>'Linear Regression'!$S$255:$S$256</c:f>
              <c:numCache>
                <c:formatCode>General</c:formatCode>
                <c:ptCount val="2"/>
                <c:pt idx="0">
                  <c:v>-1</c:v>
                </c:pt>
                <c:pt idx="1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8A-4737-9107-A6CDEBD59F43}"/>
            </c:ext>
          </c:extLst>
        </c:ser>
        <c:ser>
          <c:idx val="2"/>
          <c:order val="2"/>
          <c:tx>
            <c:v>Postprandial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'Linear Regression'!$F$243:$F$290</c:f>
              <c:numCache>
                <c:formatCode>0.000</c:formatCode>
                <c:ptCount val="48"/>
                <c:pt idx="0">
                  <c:v>27.887643642467488</c:v>
                </c:pt>
                <c:pt idx="1">
                  <c:v>12.685944517505622</c:v>
                </c:pt>
                <c:pt idx="2">
                  <c:v>26.195181432089427</c:v>
                </c:pt>
                <c:pt idx="3">
                  <c:v>25.820787432006728</c:v>
                </c:pt>
                <c:pt idx="4">
                  <c:v>22.823300691244235</c:v>
                </c:pt>
                <c:pt idx="5">
                  <c:v>23.370222282461373</c:v>
                </c:pt>
                <c:pt idx="8">
                  <c:v>16.509645510688575</c:v>
                </c:pt>
                <c:pt idx="9">
                  <c:v>20.904390236343954</c:v>
                </c:pt>
                <c:pt idx="10">
                  <c:v>24.728957174285281</c:v>
                </c:pt>
                <c:pt idx="11">
                  <c:v>30.863012328927759</c:v>
                </c:pt>
                <c:pt idx="12">
                  <c:v>28.641455374114347</c:v>
                </c:pt>
                <c:pt idx="13">
                  <c:v>15.642106567809739</c:v>
                </c:pt>
                <c:pt idx="14">
                  <c:v>22.804066308482632</c:v>
                </c:pt>
                <c:pt idx="16">
                  <c:v>17.55090094192618</c:v>
                </c:pt>
                <c:pt idx="18">
                  <c:v>16.288004414319097</c:v>
                </c:pt>
                <c:pt idx="19">
                  <c:v>19.327303741332042</c:v>
                </c:pt>
                <c:pt idx="20">
                  <c:v>13.823445938751645</c:v>
                </c:pt>
                <c:pt idx="21">
                  <c:v>5.7870437872101395</c:v>
                </c:pt>
                <c:pt idx="22">
                  <c:v>25.445150003899862</c:v>
                </c:pt>
                <c:pt idx="23">
                  <c:v>16.012905811623245</c:v>
                </c:pt>
                <c:pt idx="24">
                  <c:v>36.953703150302346</c:v>
                </c:pt>
                <c:pt idx="25">
                  <c:v>18.945476520171297</c:v>
                </c:pt>
                <c:pt idx="26">
                  <c:v>21.555022477206716</c:v>
                </c:pt>
                <c:pt idx="28">
                  <c:v>24.983996204125084</c:v>
                </c:pt>
                <c:pt idx="29">
                  <c:v>14.685663172805336</c:v>
                </c:pt>
                <c:pt idx="30">
                  <c:v>21.029730818193975</c:v>
                </c:pt>
                <c:pt idx="31">
                  <c:v>19.915754328443217</c:v>
                </c:pt>
                <c:pt idx="32">
                  <c:v>22.552804446258456</c:v>
                </c:pt>
                <c:pt idx="33">
                  <c:v>12.049158249158246</c:v>
                </c:pt>
                <c:pt idx="34">
                  <c:v>30.852080734031244</c:v>
                </c:pt>
                <c:pt idx="35">
                  <c:v>23.872334746822986</c:v>
                </c:pt>
                <c:pt idx="36">
                  <c:v>21.757784359681029</c:v>
                </c:pt>
                <c:pt idx="38">
                  <c:v>18.408266211437514</c:v>
                </c:pt>
                <c:pt idx="39">
                  <c:v>20.813552772038936</c:v>
                </c:pt>
                <c:pt idx="40">
                  <c:v>24.321053536725515</c:v>
                </c:pt>
                <c:pt idx="41">
                  <c:v>31.713263917528309</c:v>
                </c:pt>
                <c:pt idx="42">
                  <c:v>25.70963181173537</c:v>
                </c:pt>
                <c:pt idx="44">
                  <c:v>22.462064218222299</c:v>
                </c:pt>
                <c:pt idx="45">
                  <c:v>31.260652255404224</c:v>
                </c:pt>
                <c:pt idx="46">
                  <c:v>23.619111590709021</c:v>
                </c:pt>
                <c:pt idx="47">
                  <c:v>22.352799139130205</c:v>
                </c:pt>
              </c:numCache>
            </c:numRef>
          </c:xVal>
          <c:yVal>
            <c:numRef>
              <c:f>'Linear Regression'!$E$243:$E$290</c:f>
              <c:numCache>
                <c:formatCode>0.000</c:formatCode>
                <c:ptCount val="48"/>
                <c:pt idx="0">
                  <c:v>24.534709082298093</c:v>
                </c:pt>
                <c:pt idx="1">
                  <c:v>12.892070039061224</c:v>
                </c:pt>
                <c:pt idx="2">
                  <c:v>23.065481619037435</c:v>
                </c:pt>
                <c:pt idx="3">
                  <c:v>25.362173365133359</c:v>
                </c:pt>
                <c:pt idx="4">
                  <c:v>21.057354943443649</c:v>
                </c:pt>
                <c:pt idx="5">
                  <c:v>25.139129845486579</c:v>
                </c:pt>
                <c:pt idx="8">
                  <c:v>16.014440078492022</c:v>
                </c:pt>
                <c:pt idx="9">
                  <c:v>17.789811117988116</c:v>
                </c:pt>
                <c:pt idx="10">
                  <c:v>21.835088679614429</c:v>
                </c:pt>
                <c:pt idx="11">
                  <c:v>28.131548085797029</c:v>
                </c:pt>
                <c:pt idx="12">
                  <c:v>22.886491255513285</c:v>
                </c:pt>
                <c:pt idx="13">
                  <c:v>15.27963318638119</c:v>
                </c:pt>
                <c:pt idx="14">
                  <c:v>22.6078194901303</c:v>
                </c:pt>
                <c:pt idx="16">
                  <c:v>15.089636485137301</c:v>
                </c:pt>
                <c:pt idx="18">
                  <c:v>18.476408027951912</c:v>
                </c:pt>
                <c:pt idx="19">
                  <c:v>21.978757507884378</c:v>
                </c:pt>
                <c:pt idx="20">
                  <c:v>13.499579361199782</c:v>
                </c:pt>
                <c:pt idx="21">
                  <c:v>5.9461403332558458</c:v>
                </c:pt>
                <c:pt idx="22">
                  <c:v>28.143979382541968</c:v>
                </c:pt>
                <c:pt idx="23">
                  <c:v>15.544208416833667</c:v>
                </c:pt>
                <c:pt idx="24">
                  <c:v>33.901764347927426</c:v>
                </c:pt>
                <c:pt idx="25">
                  <c:v>16.588297412452441</c:v>
                </c:pt>
                <c:pt idx="26">
                  <c:v>19.387216669555336</c:v>
                </c:pt>
                <c:pt idx="28">
                  <c:v>21.676429364208417</c:v>
                </c:pt>
                <c:pt idx="29">
                  <c:v>13.811447202668381</c:v>
                </c:pt>
                <c:pt idx="30">
                  <c:v>19.639391041086057</c:v>
                </c:pt>
                <c:pt idx="31">
                  <c:v>18.878001953671326</c:v>
                </c:pt>
                <c:pt idx="32">
                  <c:v>19.33944017426505</c:v>
                </c:pt>
                <c:pt idx="33">
                  <c:v>10.278226711560045</c:v>
                </c:pt>
                <c:pt idx="34">
                  <c:v>29.678383496889573</c:v>
                </c:pt>
                <c:pt idx="35">
                  <c:v>24.880907467727166</c:v>
                </c:pt>
                <c:pt idx="36">
                  <c:v>19.682244505242842</c:v>
                </c:pt>
                <c:pt idx="38">
                  <c:v>17.581080731430692</c:v>
                </c:pt>
                <c:pt idx="39">
                  <c:v>20.568112338018661</c:v>
                </c:pt>
                <c:pt idx="40">
                  <c:v>24.824518904809064</c:v>
                </c:pt>
                <c:pt idx="41">
                  <c:v>38.104077080025895</c:v>
                </c:pt>
                <c:pt idx="42">
                  <c:v>24.794372079410724</c:v>
                </c:pt>
                <c:pt idx="44">
                  <c:v>21.962505984001385</c:v>
                </c:pt>
                <c:pt idx="45">
                  <c:v>23.893539922529051</c:v>
                </c:pt>
                <c:pt idx="46">
                  <c:v>20.641174911411792</c:v>
                </c:pt>
                <c:pt idx="47">
                  <c:v>18.207238655153407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8A-4737-9107-A6CDEBD59F43}"/>
            </c:ext>
          </c:extLst>
        </c:ser>
        <c:ser>
          <c:idx val="3"/>
          <c:order val="3"/>
          <c:tx>
            <c:v>TOTAL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5">
                    <a:lumMod val="50000"/>
                  </a:schemeClr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9017316926760717E-2"/>
                  <c:y val="0.4807158610312314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200" b="0" i="0" u="none" strike="noStrike" kern="1200" baseline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pPr>
                    <a:r>
                      <a:rPr lang="en-US" sz="2200" i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y = 0.92x + 0.24</a:t>
                    </a:r>
                    <a:br>
                      <a:rPr lang="en-US" sz="2200" i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sz="2200" i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R² = 0.894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'Linear Regression'!$F$195:$F$290</c:f>
              <c:numCache>
                <c:formatCode>0.000</c:formatCode>
                <c:ptCount val="96"/>
                <c:pt idx="0">
                  <c:v>12.57803870746508</c:v>
                </c:pt>
                <c:pt idx="1">
                  <c:v>4.9228392824114868</c:v>
                </c:pt>
                <c:pt idx="2">
                  <c:v>12.49827144583784</c:v>
                </c:pt>
                <c:pt idx="3">
                  <c:v>10.027386719722539</c:v>
                </c:pt>
                <c:pt idx="4">
                  <c:v>15.812651409117283</c:v>
                </c:pt>
                <c:pt idx="5">
                  <c:v>14.873536299765806</c:v>
                </c:pt>
                <c:pt idx="8">
                  <c:v>11.755669481577433</c:v>
                </c:pt>
                <c:pt idx="9">
                  <c:v>16.439709262687025</c:v>
                </c:pt>
                <c:pt idx="10">
                  <c:v>21.965709990404584</c:v>
                </c:pt>
                <c:pt idx="11">
                  <c:v>30.940985866817687</c:v>
                </c:pt>
                <c:pt idx="12">
                  <c:v>16.776426161729713</c:v>
                </c:pt>
                <c:pt idx="13">
                  <c:v>15.343306837045725</c:v>
                </c:pt>
                <c:pt idx="14">
                  <c:v>16.181969286810617</c:v>
                </c:pt>
                <c:pt idx="16">
                  <c:v>14.789899948033799</c:v>
                </c:pt>
                <c:pt idx="18">
                  <c:v>12.825990841362218</c:v>
                </c:pt>
                <c:pt idx="19">
                  <c:v>10.81500394312118</c:v>
                </c:pt>
                <c:pt idx="20">
                  <c:v>9.7989267330179342</c:v>
                </c:pt>
                <c:pt idx="21">
                  <c:v>8.413354122805444</c:v>
                </c:pt>
                <c:pt idx="22">
                  <c:v>18.398684444797109</c:v>
                </c:pt>
                <c:pt idx="23">
                  <c:v>20.317866666666671</c:v>
                </c:pt>
                <c:pt idx="24">
                  <c:v>25.853023339526558</c:v>
                </c:pt>
                <c:pt idx="25">
                  <c:v>15.954212873122858</c:v>
                </c:pt>
                <c:pt idx="26">
                  <c:v>17.518054538511461</c:v>
                </c:pt>
                <c:pt idx="28">
                  <c:v>21.748530433318702</c:v>
                </c:pt>
                <c:pt idx="29">
                  <c:v>10.060443408608037</c:v>
                </c:pt>
                <c:pt idx="30">
                  <c:v>9.2675374654494078</c:v>
                </c:pt>
                <c:pt idx="31">
                  <c:v>12.327881546071326</c:v>
                </c:pt>
                <c:pt idx="32">
                  <c:v>11.629076699659404</c:v>
                </c:pt>
                <c:pt idx="33">
                  <c:v>7.8180041152263371</c:v>
                </c:pt>
                <c:pt idx="34">
                  <c:v>15.590944940947651</c:v>
                </c:pt>
                <c:pt idx="35">
                  <c:v>19.741948529027798</c:v>
                </c:pt>
                <c:pt idx="36">
                  <c:v>7.2634318137653482</c:v>
                </c:pt>
                <c:pt idx="38">
                  <c:v>13.397338581959415</c:v>
                </c:pt>
                <c:pt idx="39">
                  <c:v>16.053874241350272</c:v>
                </c:pt>
                <c:pt idx="40">
                  <c:v>13.314876200150346</c:v>
                </c:pt>
                <c:pt idx="41">
                  <c:v>18.414058781605732</c:v>
                </c:pt>
                <c:pt idx="42">
                  <c:v>12.908478795643671</c:v>
                </c:pt>
                <c:pt idx="44">
                  <c:v>10.127162478668795</c:v>
                </c:pt>
                <c:pt idx="45">
                  <c:v>11.46238306643412</c:v>
                </c:pt>
                <c:pt idx="46">
                  <c:v>16.447029416418555</c:v>
                </c:pt>
                <c:pt idx="47">
                  <c:v>21.932871206600787</c:v>
                </c:pt>
                <c:pt idx="48">
                  <c:v>27.887643642467488</c:v>
                </c:pt>
                <c:pt idx="49">
                  <c:v>12.685944517505622</c:v>
                </c:pt>
                <c:pt idx="50">
                  <c:v>26.195181432089427</c:v>
                </c:pt>
                <c:pt idx="51">
                  <c:v>25.820787432006728</c:v>
                </c:pt>
                <c:pt idx="52">
                  <c:v>22.823300691244235</c:v>
                </c:pt>
                <c:pt idx="53">
                  <c:v>23.370222282461373</c:v>
                </c:pt>
                <c:pt idx="56">
                  <c:v>16.509645510688575</c:v>
                </c:pt>
                <c:pt idx="57">
                  <c:v>20.904390236343954</c:v>
                </c:pt>
                <c:pt idx="58">
                  <c:v>24.728957174285281</c:v>
                </c:pt>
                <c:pt idx="59">
                  <c:v>30.863012328927759</c:v>
                </c:pt>
                <c:pt idx="60">
                  <c:v>28.641455374114347</c:v>
                </c:pt>
                <c:pt idx="61">
                  <c:v>15.642106567809739</c:v>
                </c:pt>
                <c:pt idx="62">
                  <c:v>22.804066308482632</c:v>
                </c:pt>
                <c:pt idx="64">
                  <c:v>17.55090094192618</c:v>
                </c:pt>
                <c:pt idx="66">
                  <c:v>16.288004414319097</c:v>
                </c:pt>
                <c:pt idx="67">
                  <c:v>19.327303741332042</c:v>
                </c:pt>
                <c:pt idx="68">
                  <c:v>13.823445938751645</c:v>
                </c:pt>
                <c:pt idx="69">
                  <c:v>5.7870437872101395</c:v>
                </c:pt>
                <c:pt idx="70">
                  <c:v>25.445150003899862</c:v>
                </c:pt>
                <c:pt idx="71">
                  <c:v>16.012905811623245</c:v>
                </c:pt>
                <c:pt idx="72">
                  <c:v>36.953703150302346</c:v>
                </c:pt>
                <c:pt idx="73">
                  <c:v>18.945476520171297</c:v>
                </c:pt>
                <c:pt idx="74">
                  <c:v>21.555022477206716</c:v>
                </c:pt>
                <c:pt idx="76">
                  <c:v>24.983996204125084</c:v>
                </c:pt>
                <c:pt idx="77">
                  <c:v>14.685663172805336</c:v>
                </c:pt>
                <c:pt idx="78">
                  <c:v>21.029730818193975</c:v>
                </c:pt>
                <c:pt idx="79">
                  <c:v>19.915754328443217</c:v>
                </c:pt>
                <c:pt idx="80">
                  <c:v>22.552804446258456</c:v>
                </c:pt>
                <c:pt idx="81">
                  <c:v>12.049158249158246</c:v>
                </c:pt>
                <c:pt idx="82">
                  <c:v>30.852080734031244</c:v>
                </c:pt>
                <c:pt idx="83">
                  <c:v>23.872334746822986</c:v>
                </c:pt>
                <c:pt idx="84">
                  <c:v>21.757784359681029</c:v>
                </c:pt>
                <c:pt idx="86">
                  <c:v>18.408266211437514</c:v>
                </c:pt>
                <c:pt idx="87">
                  <c:v>20.813552772038936</c:v>
                </c:pt>
                <c:pt idx="88">
                  <c:v>24.321053536725515</c:v>
                </c:pt>
                <c:pt idx="89">
                  <c:v>31.713263917528309</c:v>
                </c:pt>
                <c:pt idx="90">
                  <c:v>25.70963181173537</c:v>
                </c:pt>
                <c:pt idx="92">
                  <c:v>22.462064218222299</c:v>
                </c:pt>
                <c:pt idx="93">
                  <c:v>31.260652255404224</c:v>
                </c:pt>
                <c:pt idx="94">
                  <c:v>23.619111590709021</c:v>
                </c:pt>
                <c:pt idx="95">
                  <c:v>22.352799139130205</c:v>
                </c:pt>
              </c:numCache>
            </c:numRef>
          </c:xVal>
          <c:yVal>
            <c:numRef>
              <c:f>'Linear Regression'!$E$195:$E$290</c:f>
              <c:numCache>
                <c:formatCode>0.000</c:formatCode>
                <c:ptCount val="96"/>
                <c:pt idx="0">
                  <c:v>12.054155793501632</c:v>
                </c:pt>
                <c:pt idx="1">
                  <c:v>5.8401121904724604</c:v>
                </c:pt>
                <c:pt idx="2">
                  <c:v>12.483479457452251</c:v>
                </c:pt>
                <c:pt idx="3">
                  <c:v>9.4016480611380686</c:v>
                </c:pt>
                <c:pt idx="4">
                  <c:v>13.538457652318002</c:v>
                </c:pt>
                <c:pt idx="5">
                  <c:v>14.475478716076594</c:v>
                </c:pt>
                <c:pt idx="8">
                  <c:v>9.8437178758898209</c:v>
                </c:pt>
                <c:pt idx="9">
                  <c:v>14.337690275135206</c:v>
                </c:pt>
                <c:pt idx="10">
                  <c:v>17.009556295731805</c:v>
                </c:pt>
                <c:pt idx="11">
                  <c:v>26.847920734035256</c:v>
                </c:pt>
                <c:pt idx="12">
                  <c:v>15.195789807029108</c:v>
                </c:pt>
                <c:pt idx="13">
                  <c:v>14.232057770845184</c:v>
                </c:pt>
                <c:pt idx="14">
                  <c:v>16.311424369047568</c:v>
                </c:pt>
                <c:pt idx="16">
                  <c:v>12.634005868323538</c:v>
                </c:pt>
                <c:pt idx="18">
                  <c:v>14.478204550030087</c:v>
                </c:pt>
                <c:pt idx="19">
                  <c:v>10.114347931456219</c:v>
                </c:pt>
                <c:pt idx="20">
                  <c:v>8.6246546026473467</c:v>
                </c:pt>
                <c:pt idx="21">
                  <c:v>7.7230480646510955</c:v>
                </c:pt>
                <c:pt idx="22">
                  <c:v>18.272316336662485</c:v>
                </c:pt>
                <c:pt idx="23">
                  <c:v>15.930533333333333</c:v>
                </c:pt>
                <c:pt idx="24">
                  <c:v>21.54517877866104</c:v>
                </c:pt>
                <c:pt idx="25">
                  <c:v>13.422365244470482</c:v>
                </c:pt>
                <c:pt idx="26">
                  <c:v>18.521940828998083</c:v>
                </c:pt>
                <c:pt idx="28">
                  <c:v>19.300404550544734</c:v>
                </c:pt>
                <c:pt idx="29">
                  <c:v>7.4490762811118749</c:v>
                </c:pt>
                <c:pt idx="30">
                  <c:v>9.3328882082305675</c:v>
                </c:pt>
                <c:pt idx="31">
                  <c:v>12.131127229753986</c:v>
                </c:pt>
                <c:pt idx="32">
                  <c:v>11.230802615879503</c:v>
                </c:pt>
                <c:pt idx="33">
                  <c:v>5.4914609053497934</c:v>
                </c:pt>
                <c:pt idx="34">
                  <c:v>15.874732323700776</c:v>
                </c:pt>
                <c:pt idx="35">
                  <c:v>19.499683031799592</c:v>
                </c:pt>
                <c:pt idx="36">
                  <c:v>7.0746596333999143</c:v>
                </c:pt>
                <c:pt idx="38">
                  <c:v>9.8552438122315635</c:v>
                </c:pt>
                <c:pt idx="39">
                  <c:v>16.427930954304273</c:v>
                </c:pt>
                <c:pt idx="40">
                  <c:v>14.694046796088577</c:v>
                </c:pt>
                <c:pt idx="41">
                  <c:v>24.809552990108873</c:v>
                </c:pt>
                <c:pt idx="42">
                  <c:v>9.1354227985077667</c:v>
                </c:pt>
                <c:pt idx="44">
                  <c:v>8.5595332182721204</c:v>
                </c:pt>
                <c:pt idx="45">
                  <c:v>9.8998335183129846</c:v>
                </c:pt>
                <c:pt idx="46">
                  <c:v>14.937925458735007</c:v>
                </c:pt>
                <c:pt idx="47">
                  <c:v>20.261102291986205</c:v>
                </c:pt>
                <c:pt idx="48">
                  <c:v>24.534709082298093</c:v>
                </c:pt>
                <c:pt idx="49">
                  <c:v>12.892070039061224</c:v>
                </c:pt>
                <c:pt idx="50">
                  <c:v>23.065481619037435</c:v>
                </c:pt>
                <c:pt idx="51">
                  <c:v>25.362173365133359</c:v>
                </c:pt>
                <c:pt idx="52">
                  <c:v>21.057354943443649</c:v>
                </c:pt>
                <c:pt idx="53">
                  <c:v>25.139129845486579</c:v>
                </c:pt>
                <c:pt idx="56">
                  <c:v>16.014440078492022</c:v>
                </c:pt>
                <c:pt idx="57">
                  <c:v>17.789811117988116</c:v>
                </c:pt>
                <c:pt idx="58">
                  <c:v>21.835088679614429</c:v>
                </c:pt>
                <c:pt idx="59">
                  <c:v>28.131548085797029</c:v>
                </c:pt>
                <c:pt idx="60">
                  <c:v>22.886491255513285</c:v>
                </c:pt>
                <c:pt idx="61">
                  <c:v>15.27963318638119</c:v>
                </c:pt>
                <c:pt idx="62">
                  <c:v>22.6078194901303</c:v>
                </c:pt>
                <c:pt idx="64">
                  <c:v>15.089636485137301</c:v>
                </c:pt>
                <c:pt idx="66">
                  <c:v>18.476408027951912</c:v>
                </c:pt>
                <c:pt idx="67">
                  <c:v>21.978757507884378</c:v>
                </c:pt>
                <c:pt idx="68">
                  <c:v>13.499579361199782</c:v>
                </c:pt>
                <c:pt idx="69">
                  <c:v>5.9461403332558458</c:v>
                </c:pt>
                <c:pt idx="70">
                  <c:v>28.143979382541968</c:v>
                </c:pt>
                <c:pt idx="71">
                  <c:v>15.544208416833667</c:v>
                </c:pt>
                <c:pt idx="72">
                  <c:v>33.901764347927426</c:v>
                </c:pt>
                <c:pt idx="73">
                  <c:v>16.588297412452441</c:v>
                </c:pt>
                <c:pt idx="74">
                  <c:v>19.387216669555336</c:v>
                </c:pt>
                <c:pt idx="76">
                  <c:v>21.676429364208417</c:v>
                </c:pt>
                <c:pt idx="77">
                  <c:v>13.811447202668381</c:v>
                </c:pt>
                <c:pt idx="78">
                  <c:v>19.639391041086057</c:v>
                </c:pt>
                <c:pt idx="79">
                  <c:v>18.878001953671326</c:v>
                </c:pt>
                <c:pt idx="80">
                  <c:v>19.33944017426505</c:v>
                </c:pt>
                <c:pt idx="81">
                  <c:v>10.278226711560045</c:v>
                </c:pt>
                <c:pt idx="82">
                  <c:v>29.678383496889573</c:v>
                </c:pt>
                <c:pt idx="83">
                  <c:v>24.880907467727166</c:v>
                </c:pt>
                <c:pt idx="84">
                  <c:v>19.682244505242842</c:v>
                </c:pt>
                <c:pt idx="86">
                  <c:v>17.581080731430692</c:v>
                </c:pt>
                <c:pt idx="87">
                  <c:v>20.568112338018661</c:v>
                </c:pt>
                <c:pt idx="88">
                  <c:v>24.824518904809064</c:v>
                </c:pt>
                <c:pt idx="89">
                  <c:v>38.104077080025895</c:v>
                </c:pt>
                <c:pt idx="90">
                  <c:v>24.794372079410724</c:v>
                </c:pt>
                <c:pt idx="92">
                  <c:v>21.962505984001385</c:v>
                </c:pt>
                <c:pt idx="93">
                  <c:v>23.893539922529051</c:v>
                </c:pt>
                <c:pt idx="94">
                  <c:v>20.641174911411792</c:v>
                </c:pt>
                <c:pt idx="95">
                  <c:v>18.207238655153407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58A-4737-9107-A6CDEBD59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793391"/>
        <c:axId val="2052797967"/>
      </c:scatterChart>
      <c:valAx>
        <c:axId val="2052793391"/>
        <c:scaling>
          <c:orientation val="minMax"/>
          <c:max val="4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𝑄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𝑃𝑉</a:t>
                </a: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(mL/min/kg)</a:t>
                </a:r>
                <a:endParaRPr 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0169856568449852"/>
              <c:y val="0.91744753642533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52797967"/>
        <c:crosses val="autoZero"/>
        <c:crossBetween val="midCat"/>
      </c:valAx>
      <c:valAx>
        <c:axId val="205279796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𝑄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𝑆𝑉</a:t>
                </a: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𝑄</a:t>
                </a:r>
                <a:r>
                  <a:rPr lang="en-US" sz="24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𝑆𝑀𝑉</a:t>
                </a:r>
                <a:r>
                  <a:rPr lang="en-US" sz="2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(mL/min/kg)</a:t>
                </a:r>
                <a:endParaRPr 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6078623168984615E-2"/>
              <c:y val="0.257425674418808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527933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3802169601540554"/>
          <c:y val="0.16860372430091722"/>
          <c:w val="0.41078401767483147"/>
          <c:h val="0.149205288331001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0.7127</cdr:x>
      <cdr:y>0.13077</cdr:y>
    </cdr:from>
    <cdr:to>
      <cdr:x>0.78469</cdr:x>
      <cdr:y>0.17592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538911D1-54BA-4819-AF10-F61B846DF2CE}"/>
            </a:ext>
          </a:extLst>
        </cdr:cNvPr>
        <cdr:cNvSpPr txBox="1"/>
      </cdr:nvSpPr>
      <cdr:spPr>
        <a:xfrm xmlns:a="http://schemas.openxmlformats.org/drawingml/2006/main">
          <a:off x="8298197" y="882861"/>
          <a:ext cx="838206" cy="3048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[324%]</a:t>
          </a:r>
        </a:p>
      </cdr:txBody>
    </cdr:sp>
  </cdr:relSizeAnchor>
  <cdr:relSizeAnchor xmlns:cdr="http://schemas.openxmlformats.org/drawingml/2006/chartDrawing">
    <cdr:from>
      <cdr:x>0.52369</cdr:x>
      <cdr:y>0.24508</cdr:y>
    </cdr:from>
    <cdr:to>
      <cdr:x>0.58165</cdr:x>
      <cdr:y>0.26841</cdr:y>
    </cdr:to>
    <cdr:sp macro="" textlink="">
      <cdr:nvSpPr>
        <cdr:cNvPr id="14" name="Left Bracket 13">
          <a:extLst xmlns:a="http://schemas.openxmlformats.org/drawingml/2006/main">
            <a:ext uri="{FF2B5EF4-FFF2-40B4-BE49-F238E27FC236}">
              <a16:creationId xmlns:a16="http://schemas.microsoft.com/office/drawing/2014/main" id="{3C02BB57-A8E8-42BA-A3D1-2E77FE066BA2}"/>
            </a:ext>
          </a:extLst>
        </cdr:cNvPr>
        <cdr:cNvSpPr/>
      </cdr:nvSpPr>
      <cdr:spPr>
        <a:xfrm xmlns:a="http://schemas.openxmlformats.org/drawingml/2006/main" rot="5400000">
          <a:off x="6356171" y="1395918"/>
          <a:ext cx="157477" cy="674911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0.90844</cdr:x>
      <cdr:y>0.36445</cdr:y>
    </cdr:from>
    <cdr:to>
      <cdr:x>0.9664</cdr:x>
      <cdr:y>0.38778</cdr:y>
    </cdr:to>
    <cdr:sp macro="" textlink="">
      <cdr:nvSpPr>
        <cdr:cNvPr id="18" name="Left Bracket 17">
          <a:extLst xmlns:a="http://schemas.openxmlformats.org/drawingml/2006/main">
            <a:ext uri="{FF2B5EF4-FFF2-40B4-BE49-F238E27FC236}">
              <a16:creationId xmlns:a16="http://schemas.microsoft.com/office/drawing/2014/main" id="{8E64DD37-6C1F-4E44-986A-4DFF35DE0B0F}"/>
            </a:ext>
          </a:extLst>
        </cdr:cNvPr>
        <cdr:cNvSpPr/>
      </cdr:nvSpPr>
      <cdr:spPr>
        <a:xfrm xmlns:a="http://schemas.openxmlformats.org/drawingml/2006/main" rot="5400000">
          <a:off x="10836004" y="2201821"/>
          <a:ext cx="157477" cy="674911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0.93493</cdr:x>
      <cdr:y>0.40847</cdr:y>
    </cdr:from>
    <cdr:to>
      <cdr:x>0.96983</cdr:x>
      <cdr:y>0.42782</cdr:y>
    </cdr:to>
    <cdr:sp macro="" textlink="">
      <cdr:nvSpPr>
        <cdr:cNvPr id="19" name="Left Bracket 18">
          <a:extLst xmlns:a="http://schemas.openxmlformats.org/drawingml/2006/main">
            <a:ext uri="{FF2B5EF4-FFF2-40B4-BE49-F238E27FC236}">
              <a16:creationId xmlns:a16="http://schemas.microsoft.com/office/drawing/2014/main" id="{58BDB97D-9E6F-4629-B41B-9C22A23503B2}"/>
            </a:ext>
          </a:extLst>
        </cdr:cNvPr>
        <cdr:cNvSpPr/>
      </cdr:nvSpPr>
      <cdr:spPr>
        <a:xfrm xmlns:a="http://schemas.openxmlformats.org/drawingml/2006/main" rot="5400000">
          <a:off x="11023602" y="2619835"/>
          <a:ext cx="130623" cy="406399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0.13619</cdr:x>
      <cdr:y>0.59341</cdr:y>
    </cdr:from>
    <cdr:to>
      <cdr:x>0.19415</cdr:x>
      <cdr:y>0.61674</cdr:y>
    </cdr:to>
    <cdr:sp macro="" textlink="">
      <cdr:nvSpPr>
        <cdr:cNvPr id="20" name="Left Bracket 19">
          <a:extLst xmlns:a="http://schemas.openxmlformats.org/drawingml/2006/main">
            <a:ext uri="{FF2B5EF4-FFF2-40B4-BE49-F238E27FC236}">
              <a16:creationId xmlns:a16="http://schemas.microsoft.com/office/drawing/2014/main" id="{5C78621B-E3D2-4A15-A828-224CACC5118E}"/>
            </a:ext>
          </a:extLst>
        </cdr:cNvPr>
        <cdr:cNvSpPr/>
      </cdr:nvSpPr>
      <cdr:spPr>
        <a:xfrm xmlns:a="http://schemas.openxmlformats.org/drawingml/2006/main" rot="5400000">
          <a:off x="1844404" y="3747592"/>
          <a:ext cx="157477" cy="674911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0.16268</cdr:x>
      <cdr:y>0.63743</cdr:y>
    </cdr:from>
    <cdr:to>
      <cdr:x>0.19758</cdr:x>
      <cdr:y>0.65678</cdr:y>
    </cdr:to>
    <cdr:sp macro="" textlink="">
      <cdr:nvSpPr>
        <cdr:cNvPr id="21" name="Left Bracket 20">
          <a:extLst xmlns:a="http://schemas.openxmlformats.org/drawingml/2006/main">
            <a:ext uri="{FF2B5EF4-FFF2-40B4-BE49-F238E27FC236}">
              <a16:creationId xmlns:a16="http://schemas.microsoft.com/office/drawing/2014/main" id="{17F9B6FB-07FD-40F5-96BA-DAD38853E540}"/>
            </a:ext>
          </a:extLst>
        </cdr:cNvPr>
        <cdr:cNvSpPr/>
      </cdr:nvSpPr>
      <cdr:spPr>
        <a:xfrm xmlns:a="http://schemas.openxmlformats.org/drawingml/2006/main" rot="5400000">
          <a:off x="2032002" y="4165606"/>
          <a:ext cx="130623" cy="406399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0.71862</cdr:x>
      <cdr:y>0.06282</cdr:y>
    </cdr:from>
    <cdr:to>
      <cdr:x>0.77659</cdr:x>
      <cdr:y>0.08615</cdr:y>
    </cdr:to>
    <cdr:sp macro="" textlink="">
      <cdr:nvSpPr>
        <cdr:cNvPr id="22" name="Left Bracket 21">
          <a:extLst xmlns:a="http://schemas.openxmlformats.org/drawingml/2006/main">
            <a:ext uri="{FF2B5EF4-FFF2-40B4-BE49-F238E27FC236}">
              <a16:creationId xmlns:a16="http://schemas.microsoft.com/office/drawing/2014/main" id="{6459087E-06FF-42CA-ABD5-5547425D8EC7}"/>
            </a:ext>
          </a:extLst>
        </cdr:cNvPr>
        <cdr:cNvSpPr/>
      </cdr:nvSpPr>
      <cdr:spPr>
        <a:xfrm xmlns:a="http://schemas.openxmlformats.org/drawingml/2006/main" rot="5400000">
          <a:off x="8625855" y="165380"/>
          <a:ext cx="157508" cy="674965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0.73997</cdr:x>
      <cdr:y>0.10362</cdr:y>
    </cdr:from>
    <cdr:to>
      <cdr:x>0.77487</cdr:x>
      <cdr:y>0.12297</cdr:y>
    </cdr:to>
    <cdr:sp macro="" textlink="">
      <cdr:nvSpPr>
        <cdr:cNvPr id="23" name="Left Bracket 22">
          <a:extLst xmlns:a="http://schemas.openxmlformats.org/drawingml/2006/main">
            <a:ext uri="{FF2B5EF4-FFF2-40B4-BE49-F238E27FC236}">
              <a16:creationId xmlns:a16="http://schemas.microsoft.com/office/drawing/2014/main" id="{3CB57ED6-40C6-4275-B62E-07087B4A13E6}"/>
            </a:ext>
          </a:extLst>
        </cdr:cNvPr>
        <cdr:cNvSpPr/>
      </cdr:nvSpPr>
      <cdr:spPr>
        <a:xfrm xmlns:a="http://schemas.openxmlformats.org/drawingml/2006/main" rot="5400000">
          <a:off x="8753569" y="561705"/>
          <a:ext cx="130638" cy="406354"/>
        </a:xfrm>
        <a:prstGeom xmlns:a="http://schemas.openxmlformats.org/drawingml/2006/main" prst="leftBracket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0.12603</cdr:x>
      <cdr:y>0.54176</cdr:y>
    </cdr:from>
    <cdr:to>
      <cdr:x>0.16467</cdr:x>
      <cdr:y>0.59121</cdr:y>
    </cdr:to>
    <cdr:sp macro="" textlink="">
      <cdr:nvSpPr>
        <cdr:cNvPr id="24" name="TextBox 23">
          <a:extLst xmlns:a="http://schemas.openxmlformats.org/drawingml/2006/main">
            <a:ext uri="{FF2B5EF4-FFF2-40B4-BE49-F238E27FC236}">
              <a16:creationId xmlns:a16="http://schemas.microsoft.com/office/drawing/2014/main" id="{196E9794-4790-4EF3-979F-BBFFE75B3E4D}"/>
            </a:ext>
          </a:extLst>
        </cdr:cNvPr>
        <cdr:cNvSpPr txBox="1"/>
      </cdr:nvSpPr>
      <cdr:spPr>
        <a:xfrm xmlns:a="http://schemas.openxmlformats.org/drawingml/2006/main">
          <a:off x="1467394" y="3657599"/>
          <a:ext cx="449943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0.15034</cdr:x>
      <cdr:y>0.58583</cdr:y>
    </cdr:from>
    <cdr:to>
      <cdr:x>0.18898</cdr:x>
      <cdr:y>0.63528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0AAA4B8-7F31-42CC-A818-73C0E3AF13FB}"/>
            </a:ext>
          </a:extLst>
        </cdr:cNvPr>
        <cdr:cNvSpPr txBox="1"/>
      </cdr:nvSpPr>
      <cdr:spPr>
        <a:xfrm xmlns:a="http://schemas.openxmlformats.org/drawingml/2006/main">
          <a:off x="1750423" y="3955143"/>
          <a:ext cx="449943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0.5</cdr:x>
      <cdr:y>0.19713</cdr:y>
    </cdr:from>
    <cdr:to>
      <cdr:x>0.53109</cdr:x>
      <cdr:y>0.24657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C5EECEB1-6743-4513-B0E5-46D2C53DEADF}"/>
            </a:ext>
          </a:extLst>
        </cdr:cNvPr>
        <cdr:cNvSpPr txBox="1"/>
      </cdr:nvSpPr>
      <cdr:spPr>
        <a:xfrm xmlns:a="http://schemas.openxmlformats.org/drawingml/2006/main">
          <a:off x="5821680" y="1330866"/>
          <a:ext cx="361950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0.68836</cdr:x>
      <cdr:y>0.03386</cdr:y>
    </cdr:from>
    <cdr:to>
      <cdr:x>0.727</cdr:x>
      <cdr:y>0.08331</cdr:y>
    </cdr:to>
    <cdr:sp macro="" textlink="">
      <cdr:nvSpPr>
        <cdr:cNvPr id="28" name="TextBox 1">
          <a:extLst xmlns:a="http://schemas.openxmlformats.org/drawingml/2006/main">
            <a:ext uri="{FF2B5EF4-FFF2-40B4-BE49-F238E27FC236}">
              <a16:creationId xmlns:a16="http://schemas.microsoft.com/office/drawing/2014/main" id="{3E59372B-3925-43A8-A7FB-1FCC47E09850}"/>
            </a:ext>
          </a:extLst>
        </cdr:cNvPr>
        <cdr:cNvSpPr txBox="1"/>
      </cdr:nvSpPr>
      <cdr:spPr>
        <a:xfrm xmlns:a="http://schemas.openxmlformats.org/drawingml/2006/main">
          <a:off x="8014798" y="228591"/>
          <a:ext cx="449899" cy="3338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0.70896</cdr:x>
      <cdr:y>0.07309</cdr:y>
    </cdr:from>
    <cdr:to>
      <cdr:x>0.7476</cdr:x>
      <cdr:y>0.12254</cdr:y>
    </cdr:to>
    <cdr:sp macro="" textlink="">
      <cdr:nvSpPr>
        <cdr:cNvPr id="29" name="TextBox 1">
          <a:extLst xmlns:a="http://schemas.openxmlformats.org/drawingml/2006/main">
            <a:ext uri="{FF2B5EF4-FFF2-40B4-BE49-F238E27FC236}">
              <a16:creationId xmlns:a16="http://schemas.microsoft.com/office/drawing/2014/main" id="{0C132AA1-DB7F-4997-B09D-8DBDD6C378FD}"/>
            </a:ext>
          </a:extLst>
        </cdr:cNvPr>
        <cdr:cNvSpPr txBox="1"/>
      </cdr:nvSpPr>
      <cdr:spPr>
        <a:xfrm xmlns:a="http://schemas.openxmlformats.org/drawingml/2006/main">
          <a:off x="8254651" y="493445"/>
          <a:ext cx="449899" cy="3338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0.88067</cdr:x>
      <cdr:y>0.32504</cdr:y>
    </cdr:from>
    <cdr:to>
      <cdr:x>0.91176</cdr:x>
      <cdr:y>0.37449</cdr:y>
    </cdr:to>
    <cdr:sp macro="" textlink="">
      <cdr:nvSpPr>
        <cdr:cNvPr id="30" name="TextBox 1">
          <a:extLst xmlns:a="http://schemas.openxmlformats.org/drawingml/2006/main">
            <a:ext uri="{FF2B5EF4-FFF2-40B4-BE49-F238E27FC236}">
              <a16:creationId xmlns:a16="http://schemas.microsoft.com/office/drawing/2014/main" id="{3748DAD8-A1E0-48A9-9185-49D47D0B0293}"/>
            </a:ext>
          </a:extLst>
        </cdr:cNvPr>
        <cdr:cNvSpPr txBox="1"/>
      </cdr:nvSpPr>
      <cdr:spPr>
        <a:xfrm xmlns:a="http://schemas.openxmlformats.org/drawingml/2006/main">
          <a:off x="10253980" y="2194466"/>
          <a:ext cx="361950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  <cdr:relSizeAnchor xmlns:cdr="http://schemas.openxmlformats.org/drawingml/2006/chartDrawing">
    <cdr:from>
      <cdr:x>0.90794</cdr:x>
      <cdr:y>0.37207</cdr:y>
    </cdr:from>
    <cdr:to>
      <cdr:x>0.93903</cdr:x>
      <cdr:y>0.42152</cdr:y>
    </cdr:to>
    <cdr:sp macro="" textlink="">
      <cdr:nvSpPr>
        <cdr:cNvPr id="31" name="TextBox 1">
          <a:extLst xmlns:a="http://schemas.openxmlformats.org/drawingml/2006/main">
            <a:ext uri="{FF2B5EF4-FFF2-40B4-BE49-F238E27FC236}">
              <a16:creationId xmlns:a16="http://schemas.microsoft.com/office/drawing/2014/main" id="{1E12EB02-3790-44EF-B8D3-BAE7A2CAEF31}"/>
            </a:ext>
          </a:extLst>
        </cdr:cNvPr>
        <cdr:cNvSpPr txBox="1"/>
      </cdr:nvSpPr>
      <cdr:spPr>
        <a:xfrm xmlns:a="http://schemas.openxmlformats.org/drawingml/2006/main">
          <a:off x="10571480" y="2511966"/>
          <a:ext cx="361950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0A8F-ABE2-4350-BF9A-DA0DAF53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10276-012C-4044-8927-D96256D6C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08F0-98A7-4D18-AAFE-5A5A2482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D86F-86F2-4C01-BBA7-87381AF5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22D4-76B1-4653-B093-471A189E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466B-05CC-4514-ABA3-F527572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969A-72FA-4C9D-BC32-450F7F21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9F14-E8B9-462B-8DA6-7A004892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A7BE-CF48-4F83-B1F6-7B067CBA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6D40-B1BD-4779-97BD-60E4ADCB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3511C-D379-412D-94D8-D5DCA349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6C9A-E04F-4431-848B-8C38BDAE7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3C1D-7634-4EDA-888E-6A035C4E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59BE-D4CD-4530-8B0E-23001E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E0E6-B6E5-43A6-A854-403CB5C7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C244-D786-44F3-96A9-B6CCB5C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A608-E7D3-4A26-897A-FB1654CE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D4FE-B6E8-49E9-A3BB-69E74CFC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9A21-512F-4738-A09D-D4ABE653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435F-14F8-487A-B1BA-4DD517B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20A8-59DE-4F92-889A-AAECFA23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1D457-38AB-4542-B897-714FC6E1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3DAC-49AF-48F0-96E1-9626A53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4D1-9D69-4E7D-8572-918F2AF6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0C9B-5BDA-46B0-ADB1-8A1568E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6225-8BF7-4D00-99D9-55C87D4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469B-3E6A-4890-9C0E-8058651E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3F46-BC05-4FBA-BB32-368B06123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E8EE5-5F72-4ED5-A651-F69930A8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649A-14BC-4979-BD74-2064C502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27E66-1DFA-49EA-B746-77084126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4B7A-25FD-4959-A39C-7081ABD1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73A6-F3CA-4943-8F85-E72D8710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8936-BC7F-4C46-88FA-9A9EE91D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39ABF-61B4-413B-8327-1B4473426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87846-DB16-4BFF-BD11-0E4893C94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60836-F924-4838-8830-48F7CDD3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85010-8F1D-454D-B129-108D52DA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4E71C-023B-4F98-BE5B-DA26FA1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181A-8A2D-47F8-A1C1-0F3F9062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75E4A-C62B-46C8-A486-E3A571C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4EB8-EBC5-43B9-B9B4-85CA45A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F1FD5-7F5A-4FAF-803A-6EC105A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43211-AF35-4E6C-A7AB-80ADBA11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D18C6-DD6E-46CD-8BAD-5F1EFB8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E9714-2CB9-4BE1-81EB-A0CBA4A6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2F50-62EC-4FB3-8BE5-077F5436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CBB0-252A-490D-99B3-C0932EB2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D2389-87C8-4897-AC19-6520A5A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F514-F7F8-4F63-BEA2-C25208AD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AF6A5-4310-425B-A8EB-14F82E30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F5DD-E6FF-44CE-9D6A-BCBD921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24DD-2975-4CAC-A489-E3D043C2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D81B5-536A-4404-8AA1-E6C1F6210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433A9-960C-4C6C-9865-4244A5F32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63CA-48E9-415B-878C-64E35B53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1B97-2166-4B1F-8B42-F66CCD55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CD21-7665-4776-85AC-D9728E57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946D-7391-4CBB-8944-AE812316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2530-68BC-4B63-8277-E45E430A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A5DD-8E41-41D9-8E7E-7E8DC2728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8FBA-E9FC-4E82-8B15-23A678FD470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21A2-CEB2-441B-B52B-E48544765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6B1D-35AD-418F-9F7A-7C6AE4AD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1476-452B-4805-8428-EE68631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391E52-1AAE-4245-B388-75D8B0128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87843"/>
              </p:ext>
            </p:extLst>
          </p:nvPr>
        </p:nvGraphicFramePr>
        <p:xfrm>
          <a:off x="1889760" y="722788"/>
          <a:ext cx="8412479" cy="4297680"/>
        </p:xfrm>
        <a:graphic>
          <a:graphicData uri="http://schemas.openxmlformats.org/drawingml/2006/table">
            <a:tbl>
              <a:tblPr firstRow="1" firstCol="1" bandRow="1"/>
              <a:tblGrid>
                <a:gridCol w="1198601">
                  <a:extLst>
                    <a:ext uri="{9D8B030D-6E8A-4147-A177-3AD203B41FA5}">
                      <a16:colId xmlns:a16="http://schemas.microsoft.com/office/drawing/2014/main" val="3362052283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44329604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1971924089"/>
                    </a:ext>
                  </a:extLst>
                </a:gridCol>
                <a:gridCol w="805253">
                  <a:extLst>
                    <a:ext uri="{9D8B030D-6E8A-4147-A177-3AD203B41FA5}">
                      <a16:colId xmlns:a16="http://schemas.microsoft.com/office/drawing/2014/main" val="1832215843"/>
                    </a:ext>
                  </a:extLst>
                </a:gridCol>
                <a:gridCol w="797831">
                  <a:extLst>
                    <a:ext uri="{9D8B030D-6E8A-4147-A177-3AD203B41FA5}">
                      <a16:colId xmlns:a16="http://schemas.microsoft.com/office/drawing/2014/main" val="2652433973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1404064108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2563500421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3164943348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4231197015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4014642344"/>
                    </a:ext>
                  </a:extLst>
                </a:gridCol>
              </a:tblGrid>
              <a:tr h="807720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1:  Average Preprandial Volumetric Flow Rates (mL/min/kg)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138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71069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48.2 ± 17.6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± 7.81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 ± 3.40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4.85 ± 2.42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5.97 ± 3.15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 ± 7.88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6.61 ± 2.66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6.52 ± 4.18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± 5.57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950922"/>
                  </a:ext>
                </a:extLst>
              </a:tr>
              <a:tr h="669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CMI-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 ± 15.6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± 6.50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6.40 ± 2.73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6.18 ± 2.99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8.04 ± 4.35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6.72 ± 3.54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6.89 ± 4.14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6.46 ± 3.63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± 4.40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001304"/>
                  </a:ext>
                </a:extLst>
              </a:tr>
              <a:tr h="682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CMI+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36.5 ± 10.4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 ± 3.88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6.68 ± 8.44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6.01 ± 6.37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7.59 ± 3.13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7.80 ± 3.51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± 3.64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5.21 ± 1.89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± 5.71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943916"/>
                  </a:ext>
                </a:extLst>
              </a:tr>
              <a:tr h="993648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Volumetric flow rates are expressed as mean ± 1 standard deviation.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Bold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compared to controls. </a:t>
                      </a:r>
                      <a:r>
                        <a:rPr lang="en-US" sz="1200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Underline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between CMI and Neg. Diag. group. SCAo = supraceliac aorta, IRAo = infrarenal aorta, LRA = left renal artery, RRA = right renal artery, SMA = superior mesenteric artery, CA = celiac artery, SMV = superior mesenteric vein, SV = splenic vein, and PV = portal vein.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5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4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0F7BB0-70E1-4411-88D8-D7EABE531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67205"/>
              </p:ext>
            </p:extLst>
          </p:nvPr>
        </p:nvGraphicFramePr>
        <p:xfrm>
          <a:off x="1889760" y="723328"/>
          <a:ext cx="8412480" cy="4297680"/>
        </p:xfrm>
        <a:graphic>
          <a:graphicData uri="http://schemas.openxmlformats.org/drawingml/2006/table">
            <a:tbl>
              <a:tblPr firstRow="1" firstCol="1" bandRow="1"/>
              <a:tblGrid>
                <a:gridCol w="1198602">
                  <a:extLst>
                    <a:ext uri="{9D8B030D-6E8A-4147-A177-3AD203B41FA5}">
                      <a16:colId xmlns:a16="http://schemas.microsoft.com/office/drawing/2014/main" val="621971322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1643310187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2274935201"/>
                    </a:ext>
                  </a:extLst>
                </a:gridCol>
                <a:gridCol w="805253">
                  <a:extLst>
                    <a:ext uri="{9D8B030D-6E8A-4147-A177-3AD203B41FA5}">
                      <a16:colId xmlns:a16="http://schemas.microsoft.com/office/drawing/2014/main" val="2810212976"/>
                    </a:ext>
                  </a:extLst>
                </a:gridCol>
                <a:gridCol w="797831">
                  <a:extLst>
                    <a:ext uri="{9D8B030D-6E8A-4147-A177-3AD203B41FA5}">
                      <a16:colId xmlns:a16="http://schemas.microsoft.com/office/drawing/2014/main" val="1548609238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3245840420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2306478466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1346088436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250621239"/>
                    </a:ext>
                  </a:extLst>
                </a:gridCol>
                <a:gridCol w="801542">
                  <a:extLst>
                    <a:ext uri="{9D8B030D-6E8A-4147-A177-3AD203B41FA5}">
                      <a16:colId xmlns:a16="http://schemas.microsoft.com/office/drawing/2014/main" val="2866310902"/>
                    </a:ext>
                  </a:extLst>
                </a:gridCol>
              </a:tblGrid>
              <a:tr h="810333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2:  Average Postprandial Volumetric Flow Rates (mL/min/kg)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54953"/>
                  </a:ext>
                </a:extLst>
              </a:tr>
              <a:tr h="5371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866732"/>
                  </a:ext>
                </a:extLst>
              </a:tr>
              <a:tr h="626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55.3 ± 19.9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 ± 6.15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4.94 ± 2.91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5.21 ± 2.72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 ± 5.00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± 7.00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± 4.56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5.80 ± 2.52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 ± 5.91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890812"/>
                  </a:ext>
                </a:extLst>
              </a:tr>
              <a:tr h="67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54.2 ± 22.3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 ± 6.93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6.33 ± 2.74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6.33 ± 3.70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 ± 6.40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7.00 ± 4.42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 ± 7.23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5.94 ± 3.85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23.1 ± 6.56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83337"/>
                  </a:ext>
                </a:extLst>
              </a:tr>
              <a:tr h="67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CMI+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 ± 11.3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18.6 ± 7.00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6.37 ± 9.29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3.82 ± 4.18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9.37 ± 4.52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8.17 ± 3.96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± 8.60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4.46 ± 1.67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± 10.3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050171"/>
                  </a:ext>
                </a:extLst>
              </a:tr>
              <a:tr h="982683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Volumetric flow rates are expressed as mean ± 1 standard deviation.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Bold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compared to controls. </a:t>
                      </a:r>
                      <a:r>
                        <a:rPr lang="en-US" sz="1200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Underline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between the CMI- and CMI+ group. SCAo = supraceliac aorta, IRAo = infrarenal aorta, LRA = left renal artery, RRA = right renal artery, SMA = superior mesenteric artery, CA = celiac artery, SMV = superior mesenteric vein, SV = splenic vein, and PV = portal vein.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4B13E-1177-417E-9B9F-6F95F2C3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96826"/>
              </p:ext>
            </p:extLst>
          </p:nvPr>
        </p:nvGraphicFramePr>
        <p:xfrm>
          <a:off x="1889758" y="650938"/>
          <a:ext cx="8412483" cy="4297680"/>
        </p:xfrm>
        <a:graphic>
          <a:graphicData uri="http://schemas.openxmlformats.org/drawingml/2006/table">
            <a:tbl>
              <a:tblPr firstRow="1" firstCol="1" bandRow="1"/>
              <a:tblGrid>
                <a:gridCol w="967489">
                  <a:extLst>
                    <a:ext uri="{9D8B030D-6E8A-4147-A177-3AD203B41FA5}">
                      <a16:colId xmlns:a16="http://schemas.microsoft.com/office/drawing/2014/main" val="2420379564"/>
                    </a:ext>
                  </a:extLst>
                </a:gridCol>
                <a:gridCol w="841608">
                  <a:extLst>
                    <a:ext uri="{9D8B030D-6E8A-4147-A177-3AD203B41FA5}">
                      <a16:colId xmlns:a16="http://schemas.microsoft.com/office/drawing/2014/main" val="628280224"/>
                    </a:ext>
                  </a:extLst>
                </a:gridCol>
                <a:gridCol w="841608">
                  <a:extLst>
                    <a:ext uri="{9D8B030D-6E8A-4147-A177-3AD203B41FA5}">
                      <a16:colId xmlns:a16="http://schemas.microsoft.com/office/drawing/2014/main" val="1176272012"/>
                    </a:ext>
                  </a:extLst>
                </a:gridCol>
                <a:gridCol w="841608">
                  <a:extLst>
                    <a:ext uri="{9D8B030D-6E8A-4147-A177-3AD203B41FA5}">
                      <a16:colId xmlns:a16="http://schemas.microsoft.com/office/drawing/2014/main" val="829107488"/>
                    </a:ext>
                  </a:extLst>
                </a:gridCol>
                <a:gridCol w="906347">
                  <a:extLst>
                    <a:ext uri="{9D8B030D-6E8A-4147-A177-3AD203B41FA5}">
                      <a16:colId xmlns:a16="http://schemas.microsoft.com/office/drawing/2014/main" val="2300643820"/>
                    </a:ext>
                  </a:extLst>
                </a:gridCol>
                <a:gridCol w="776869">
                  <a:extLst>
                    <a:ext uri="{9D8B030D-6E8A-4147-A177-3AD203B41FA5}">
                      <a16:colId xmlns:a16="http://schemas.microsoft.com/office/drawing/2014/main" val="1004659558"/>
                    </a:ext>
                  </a:extLst>
                </a:gridCol>
                <a:gridCol w="841608">
                  <a:extLst>
                    <a:ext uri="{9D8B030D-6E8A-4147-A177-3AD203B41FA5}">
                      <a16:colId xmlns:a16="http://schemas.microsoft.com/office/drawing/2014/main" val="2119907277"/>
                    </a:ext>
                  </a:extLst>
                </a:gridCol>
                <a:gridCol w="776869">
                  <a:extLst>
                    <a:ext uri="{9D8B030D-6E8A-4147-A177-3AD203B41FA5}">
                      <a16:colId xmlns:a16="http://schemas.microsoft.com/office/drawing/2014/main" val="3457118210"/>
                    </a:ext>
                  </a:extLst>
                </a:gridCol>
                <a:gridCol w="841608">
                  <a:extLst>
                    <a:ext uri="{9D8B030D-6E8A-4147-A177-3AD203B41FA5}">
                      <a16:colId xmlns:a16="http://schemas.microsoft.com/office/drawing/2014/main" val="982002539"/>
                    </a:ext>
                  </a:extLst>
                </a:gridCol>
                <a:gridCol w="776869">
                  <a:extLst>
                    <a:ext uri="{9D8B030D-6E8A-4147-A177-3AD203B41FA5}">
                      <a16:colId xmlns:a16="http://schemas.microsoft.com/office/drawing/2014/main" val="8645624"/>
                    </a:ext>
                  </a:extLst>
                </a:gridCol>
              </a:tblGrid>
              <a:tr h="810333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3:  Average Percent Change in Flow (%)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83052"/>
                  </a:ext>
                </a:extLst>
              </a:tr>
              <a:tr h="5371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21696"/>
                  </a:ext>
                </a:extLst>
              </a:tr>
              <a:tr h="626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 ± 14.8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-7.03 ± 24.4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3.58 ± 15.4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6.97 ± 17.5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98.8 ± 80.7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-3.73 ± 18.9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 ± 80.7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-4.76 ± 32.3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56.7 ± 47.9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83028"/>
                  </a:ext>
                </a:extLst>
              </a:tr>
              <a:tr h="67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21.1 ± 16.6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13.0 ± 31.1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 ± 21.0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-0.950 ± 19.0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62.7 ± 66.5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0.930 ± 35.6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 ± 147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-3.77 ± 36.0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72.1 ± 50.4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52193"/>
                  </a:ext>
                </a:extLst>
              </a:tr>
              <a:tr h="67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CMI+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-2.57 ± 12.1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-3.16 ± 27.1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-19.9 ± 26.1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-35.7 ± 37.1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 ± 32.7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4.52 ± 8.53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40.3 ± 55.6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-11.7 ± 19.4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± 30.9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76609"/>
                  </a:ext>
                </a:extLst>
              </a:tr>
              <a:tr h="982683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 change values are expressed as mean ± 1 standard deviation.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Bold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compared to controls. </a:t>
                      </a:r>
                      <a:r>
                        <a:rPr lang="en-US" sz="1200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Underline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indicates statistical significance (p &lt; 0.05) between the CMI- and CMI+ group. SCAo = supraceliac aorta, IRAo = infrarenal aorta, LRA = left renal artery, RRA = right renal artery, SMA = superior mesenteric artery, CA = celiac artery, SMV = superior mesenteric vein, SV = splenic vein, and PV = portal vein.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4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1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B4B8C-BC43-49AC-B6A4-1D71EF4755D1}"/>
              </a:ext>
            </a:extLst>
          </p:cNvPr>
          <p:cNvGrpSpPr/>
          <p:nvPr/>
        </p:nvGrpSpPr>
        <p:grpSpPr>
          <a:xfrm>
            <a:off x="186413" y="181580"/>
            <a:ext cx="11819174" cy="5685820"/>
            <a:chOff x="0" y="-234672"/>
            <a:chExt cx="5868198" cy="26356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0EB743-E021-471C-A1F5-ADF968BBF489}"/>
                </a:ext>
              </a:extLst>
            </p:cNvPr>
            <p:cNvGrpSpPr/>
            <p:nvPr/>
          </p:nvGrpSpPr>
          <p:grpSpPr>
            <a:xfrm>
              <a:off x="0" y="0"/>
              <a:ext cx="5868198" cy="2400935"/>
              <a:chOff x="0" y="0"/>
              <a:chExt cx="5868198" cy="24009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30C1F8A-F292-4FBD-AEFD-780F26CCAC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5842" r="8820"/>
              <a:stretch/>
            </p:blipFill>
            <p:spPr bwMode="auto">
              <a:xfrm>
                <a:off x="1876508" y="0"/>
                <a:ext cx="1963420" cy="240093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03A9448-7015-4499-BA15-9645496FB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0" y="0"/>
                <a:ext cx="1854835" cy="240093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4184BB-4899-4FD8-BA8B-C7FE28DDA4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857153" y="0"/>
                <a:ext cx="2011045" cy="239966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4" name="Text Box 49">
              <a:extLst>
                <a:ext uri="{FF2B5EF4-FFF2-40B4-BE49-F238E27FC236}">
                  <a16:creationId xmlns:a16="http://schemas.microsoft.com/office/drawing/2014/main" id="{4A6DA5E4-B6BD-4604-9597-5538C6B869B3}"/>
                </a:ext>
              </a:extLst>
            </p:cNvPr>
            <p:cNvSpPr txBox="1"/>
            <p:nvPr/>
          </p:nvSpPr>
          <p:spPr>
            <a:xfrm>
              <a:off x="0" y="-234672"/>
              <a:ext cx="255846" cy="23467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a)</a:t>
              </a:r>
              <a:endPara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 Box 49">
            <a:extLst>
              <a:ext uri="{FF2B5EF4-FFF2-40B4-BE49-F238E27FC236}">
                <a16:creationId xmlns:a16="http://schemas.microsoft.com/office/drawing/2014/main" id="{8E8C3AB2-EE95-4F2A-B342-46BAC3ED3181}"/>
              </a:ext>
            </a:extLst>
          </p:cNvPr>
          <p:cNvSpPr txBox="1"/>
          <p:nvPr/>
        </p:nvSpPr>
        <p:spPr>
          <a:xfrm>
            <a:off x="4050459" y="181580"/>
            <a:ext cx="528202" cy="5333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6281B21A-B9D8-4C3D-906D-2A79F5AACCDF}"/>
              </a:ext>
            </a:extLst>
          </p:cNvPr>
          <p:cNvSpPr txBox="1"/>
          <p:nvPr/>
        </p:nvSpPr>
        <p:spPr>
          <a:xfrm>
            <a:off x="8141542" y="184468"/>
            <a:ext cx="515301" cy="5333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5D8821-03CB-4AE8-9C25-8DC7F64A4A0D}"/>
              </a:ext>
            </a:extLst>
          </p:cNvPr>
          <p:cNvGrpSpPr/>
          <p:nvPr/>
        </p:nvGrpSpPr>
        <p:grpSpPr>
          <a:xfrm>
            <a:off x="320121" y="62515"/>
            <a:ext cx="11593291" cy="6668167"/>
            <a:chOff x="0" y="-324"/>
            <a:chExt cx="7507604" cy="43183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611D32-8788-48A0-804D-6D644285F1AA}"/>
                </a:ext>
              </a:extLst>
            </p:cNvPr>
            <p:cNvGrpSpPr/>
            <p:nvPr/>
          </p:nvGrpSpPr>
          <p:grpSpPr>
            <a:xfrm>
              <a:off x="0" y="-324"/>
              <a:ext cx="7507604" cy="4318324"/>
              <a:chOff x="0" y="-319964"/>
              <a:chExt cx="7507604" cy="431855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7860B76-7E8C-4F39-96E9-9755BF4DF8A8}"/>
                  </a:ext>
                </a:extLst>
              </p:cNvPr>
              <p:cNvGrpSpPr/>
              <p:nvPr/>
            </p:nvGrpSpPr>
            <p:grpSpPr>
              <a:xfrm>
                <a:off x="0" y="-319964"/>
                <a:ext cx="7507604" cy="4318559"/>
                <a:chOff x="0" y="-319964"/>
                <a:chExt cx="7507604" cy="431855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53B3A3D-1ED3-4D75-8A98-7B65C954E76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7507604" cy="3998595"/>
                  <a:chOff x="0" y="0"/>
                  <a:chExt cx="7508183" cy="3998595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2503CF70-CC57-4F38-A5CB-B26027796B4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217035" cy="3998595"/>
                    <a:chOff x="0" y="0"/>
                    <a:chExt cx="4231797" cy="3924300"/>
                  </a:xfrm>
                </p:grpSpPr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2246CD48-26FE-434C-9C4A-4C82602C1F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18197" r="10593"/>
                    <a:stretch/>
                  </p:blipFill>
                  <p:spPr bwMode="auto">
                    <a:xfrm>
                      <a:off x="0" y="0"/>
                      <a:ext cx="4231797" cy="392430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BC2F6D22-CB66-465B-925F-4AB0351A9B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717483" y="103367"/>
                      <a:ext cx="223738" cy="285702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 Box 11">
                      <a:extLst>
                        <a:ext uri="{FF2B5EF4-FFF2-40B4-BE49-F238E27FC236}">
                          <a16:creationId xmlns:a16="http://schemas.microsoft.com/office/drawing/2014/main" id="{930FC73E-BB1B-4F04-9CAB-F07FBA933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7483" y="389069"/>
                      <a:ext cx="779227" cy="28624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SCAo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" name="Text Box 12">
                      <a:extLst>
                        <a:ext uri="{FF2B5EF4-FFF2-40B4-BE49-F238E27FC236}">
                          <a16:creationId xmlns:a16="http://schemas.microsoft.com/office/drawing/2014/main" id="{F3197C4D-5D97-4535-8A6E-E4B53FE9B7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16" y="2584978"/>
                      <a:ext cx="572494" cy="28624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3" name="Text Box 13">
                      <a:extLst>
                        <a:ext uri="{FF2B5EF4-FFF2-40B4-BE49-F238E27FC236}">
                          <a16:creationId xmlns:a16="http://schemas.microsoft.com/office/drawing/2014/main" id="{D6CA0E4D-97FD-4CEE-A3E9-C6F65037DA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626" y="3136775"/>
                      <a:ext cx="750089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IRAo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" name="Text Box 14">
                      <a:extLst>
                        <a:ext uri="{FF2B5EF4-FFF2-40B4-BE49-F238E27FC236}">
                          <a16:creationId xmlns:a16="http://schemas.microsoft.com/office/drawing/2014/main" id="{878EB1A0-CA9D-46D8-8759-9C98110AA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052" y="1463040"/>
                      <a:ext cx="572494" cy="28624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LRA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" name="Text Box 15">
                      <a:extLst>
                        <a:ext uri="{FF2B5EF4-FFF2-40B4-BE49-F238E27FC236}">
                          <a16:creationId xmlns:a16="http://schemas.microsoft.com/office/drawing/2014/main" id="{CA473A69-F06A-4253-9179-66FC718986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2774" y="2411078"/>
                      <a:ext cx="562527" cy="2857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SMA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51A43F6C-D906-4904-9B19-499FEE04D15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242268" y="2401294"/>
                      <a:ext cx="254442" cy="103367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>
                      <a:extLst>
                        <a:ext uri="{FF2B5EF4-FFF2-40B4-BE49-F238E27FC236}">
                          <a16:creationId xmlns:a16="http://schemas.microsoft.com/office/drawing/2014/main" id="{585EB2B0-0704-4E80-80F7-690CC40B0B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6591" y="1728904"/>
                      <a:ext cx="45719" cy="270344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5A883D9-2B2F-4156-A4BA-6636EA14C69E}"/>
                        </a:ext>
                      </a:extLst>
                    </p:cNvPr>
                    <p:cNvCxnSpPr>
                      <a:cxnSpLocks/>
                      <a:stCxn id="32" idx="3"/>
                    </p:cNvCxnSpPr>
                    <p:nvPr/>
                  </p:nvCxnSpPr>
                  <p:spPr>
                    <a:xfrm flipV="1">
                      <a:off x="602310" y="2536466"/>
                      <a:ext cx="510873" cy="191636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AF092BC8-6E6F-4A80-8C0B-4FD9301E04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18695" y="2885888"/>
                      <a:ext cx="305132" cy="236225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EFA6A18-5320-46E0-910B-AAF96D4DF8CE}"/>
                      </a:ext>
                    </a:extLst>
                  </p:cNvPr>
                  <p:cNvGrpSpPr/>
                  <p:nvPr/>
                </p:nvGrpSpPr>
                <p:grpSpPr>
                  <a:xfrm>
                    <a:off x="4245417" y="0"/>
                    <a:ext cx="3262766" cy="3998595"/>
                    <a:chOff x="1160332" y="-27686"/>
                    <a:chExt cx="3442335" cy="3923665"/>
                  </a:xfrm>
                </p:grpSpPr>
                <p:pic>
                  <p:nvPicPr>
                    <p:cNvPr id="22" name="Picture 21">
                      <a:extLst>
                        <a:ext uri="{FF2B5EF4-FFF2-40B4-BE49-F238E27FC236}">
                          <a16:creationId xmlns:a16="http://schemas.microsoft.com/office/drawing/2014/main" id="{B7F22D80-6CBF-4D33-870D-A514A0B854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rightnessContrast bright="20000" contrast="-2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l="39598" r="2457"/>
                    <a:stretch/>
                  </p:blipFill>
                  <p:spPr bwMode="auto">
                    <a:xfrm>
                      <a:off x="1160332" y="-27686"/>
                      <a:ext cx="3442335" cy="392366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DD850FB5-43A5-4BD6-83B9-B8C680D6408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97996" y="676641"/>
                      <a:ext cx="198782" cy="310764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EF1E4DCC-9C97-4AE9-9194-ABEA3B8236E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392013" y="1044968"/>
                      <a:ext cx="349858" cy="207396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A56EA674-90EC-4170-A942-AE2C9A03831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75721" y="2604172"/>
                      <a:ext cx="230919" cy="294198"/>
                    </a:xfrm>
                    <a:prstGeom prst="straightConnector1">
                      <a:avLst/>
                    </a:prstGeom>
                    <a:ln w="3810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30">
                      <a:extLst>
                        <a:ext uri="{FF2B5EF4-FFF2-40B4-BE49-F238E27FC236}">
                          <a16:creationId xmlns:a16="http://schemas.microsoft.com/office/drawing/2014/main" id="{6744A091-A41E-4BD3-B27E-EBB2585BBB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7386" y="388509"/>
                      <a:ext cx="450141" cy="23182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" name="Text Box 31">
                      <a:extLst>
                        <a:ext uri="{FF2B5EF4-FFF2-40B4-BE49-F238E27FC236}">
                          <a16:creationId xmlns:a16="http://schemas.microsoft.com/office/drawing/2014/main" id="{7627333D-58F8-42BC-994C-422226AAAC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2147" y="776732"/>
                      <a:ext cx="438588" cy="26815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" name="Text Box 32">
                      <a:extLst>
                        <a:ext uri="{FF2B5EF4-FFF2-40B4-BE49-F238E27FC236}">
                          <a16:creationId xmlns:a16="http://schemas.microsoft.com/office/drawing/2014/main" id="{8315B716-966E-4944-8B20-F3EE2FC6B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3949" y="2908629"/>
                      <a:ext cx="610717" cy="28624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SMV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8" name="Text Box 33">
                  <a:extLst>
                    <a:ext uri="{FF2B5EF4-FFF2-40B4-BE49-F238E27FC236}">
                      <a16:creationId xmlns:a16="http://schemas.microsoft.com/office/drawing/2014/main" id="{29AC00C6-C914-4C89-8B08-FEA2E5046C97}"/>
                    </a:ext>
                  </a:extLst>
                </p:cNvPr>
                <p:cNvSpPr txBox="1"/>
                <p:nvPr/>
              </p:nvSpPr>
              <p:spPr>
                <a:xfrm>
                  <a:off x="0" y="-319964"/>
                  <a:ext cx="343814" cy="31996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b="1" dirty="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a)</a:t>
                  </a:r>
                  <a:endParaRPr lang="en-US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ABA94E-9340-4422-86F4-DAC35B9CD482}"/>
                  </a:ext>
                </a:extLst>
              </p:cNvPr>
              <p:cNvGrpSpPr/>
              <p:nvPr/>
            </p:nvGrpSpPr>
            <p:grpSpPr>
              <a:xfrm>
                <a:off x="1994109" y="60288"/>
                <a:ext cx="2016757" cy="1219035"/>
                <a:chOff x="-46831" y="9081"/>
                <a:chExt cx="2016757" cy="121903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6DD97AE-7A10-411A-B90B-8EEA8B237EB9}"/>
                    </a:ext>
                  </a:extLst>
                </p:cNvPr>
                <p:cNvGrpSpPr/>
                <p:nvPr/>
              </p:nvGrpSpPr>
              <p:grpSpPr>
                <a:xfrm>
                  <a:off x="36567" y="9081"/>
                  <a:ext cx="1933359" cy="1162187"/>
                  <a:chOff x="-9" y="9081"/>
                  <a:chExt cx="1933359" cy="1162187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8036D43E-3A91-4366-98E4-99EC9CC1AF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613757" y="9081"/>
                    <a:ext cx="1303528" cy="1154807"/>
                  </a:xfrm>
                  <a:prstGeom prst="rect">
                    <a:avLst/>
                  </a:prstGeom>
                  <a:ln w="9525">
                    <a:solidFill>
                      <a:schemeClr val="bg1"/>
                    </a:solidFill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ABAF8E2-B8CF-43BA-B173-5DCCCBC59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7" y="9081"/>
                    <a:ext cx="592149" cy="115182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1F52BEA5-CDBA-491C-B2D8-A4D3BEEC2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" y="1166992"/>
                    <a:ext cx="624011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 Box 57">
                    <a:extLst>
                      <a:ext uri="{FF2B5EF4-FFF2-40B4-BE49-F238E27FC236}">
                        <a16:creationId xmlns:a16="http://schemas.microsoft.com/office/drawing/2014/main" id="{AA1D15B1-4708-4DE6-808E-21F9378AF5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170" y="951519"/>
                    <a:ext cx="450180" cy="21974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0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rPr>
                      <a:t>ROI</a:t>
                    </a:r>
                    <a:endParaRPr lang="en-US" sz="3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77D9EBAB-66D7-460E-9929-88501F548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63227" y="666570"/>
                    <a:ext cx="188795" cy="299358"/>
                  </a:xfrm>
                  <a:prstGeom prst="straightConnector1">
                    <a:avLst/>
                  </a:prstGeom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Flowchart: Connector 8">
                  <a:extLst>
                    <a:ext uri="{FF2B5EF4-FFF2-40B4-BE49-F238E27FC236}">
                      <a16:creationId xmlns:a16="http://schemas.microsoft.com/office/drawing/2014/main" id="{3F3C15A2-D918-4D51-AE7A-9F319148C8A7}"/>
                    </a:ext>
                  </a:extLst>
                </p:cNvPr>
                <p:cNvSpPr/>
                <p:nvPr/>
              </p:nvSpPr>
              <p:spPr>
                <a:xfrm flipV="1">
                  <a:off x="-46831" y="1109676"/>
                  <a:ext cx="118430" cy="1184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A4CA2CE-38C1-44AB-9CA5-1BB16EE2AD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665" y="1600657"/>
              <a:ext cx="1019707" cy="3554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76F40025-69E1-4A7A-A482-6B75017D7F89}"/>
                </a:ext>
              </a:extLst>
            </p:cNvPr>
            <p:cNvSpPr txBox="1"/>
            <p:nvPr/>
          </p:nvSpPr>
          <p:spPr>
            <a:xfrm>
              <a:off x="3211372" y="1861734"/>
              <a:ext cx="429370" cy="2914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CA</a:t>
              </a:r>
              <a:endPara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0" name="Text Box 33">
            <a:extLst>
              <a:ext uri="{FF2B5EF4-FFF2-40B4-BE49-F238E27FC236}">
                <a16:creationId xmlns:a16="http://schemas.microsoft.com/office/drawing/2014/main" id="{1C73E201-9513-4F9E-9139-B527CB4E8F4A}"/>
              </a:ext>
            </a:extLst>
          </p:cNvPr>
          <p:cNvSpPr txBox="1"/>
          <p:nvPr/>
        </p:nvSpPr>
        <p:spPr>
          <a:xfrm>
            <a:off x="6831592" y="62515"/>
            <a:ext cx="530920" cy="49404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4BE555-4CE7-435C-8D0C-E243937A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494010"/>
              </p:ext>
            </p:extLst>
          </p:nvPr>
        </p:nvGraphicFramePr>
        <p:xfrm>
          <a:off x="274320" y="0"/>
          <a:ext cx="11643360" cy="675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5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A00-00000B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937237"/>
              </p:ext>
            </p:extLst>
          </p:nvPr>
        </p:nvGraphicFramePr>
        <p:xfrm>
          <a:off x="0" y="207008"/>
          <a:ext cx="5956214" cy="6391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A00-00000C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521134"/>
              </p:ext>
            </p:extLst>
          </p:nvPr>
        </p:nvGraphicFramePr>
        <p:xfrm>
          <a:off x="5956214" y="233044"/>
          <a:ext cx="6113866" cy="6391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16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3595850" y="-237831"/>
            <a:ext cx="707262" cy="169248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9034" y="-1630401"/>
            <a:ext cx="405909" cy="314149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6744730" y="-1027234"/>
            <a:ext cx="400005" cy="755632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75886" y="-2628964"/>
            <a:ext cx="545252" cy="326284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509692" y="-1445721"/>
            <a:ext cx="250415" cy="293885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16819" y="-2779199"/>
            <a:ext cx="567485" cy="521463"/>
          </a:xfrm>
          <a:prstGeom prst="ellipse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744730" y="-2427703"/>
            <a:ext cx="1382837" cy="329928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53755" y="2357274"/>
            <a:ext cx="364913" cy="597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F618B-EBE9-49F9-A51A-67ACDE34783D}"/>
              </a:ext>
            </a:extLst>
          </p:cNvPr>
          <p:cNvGrpSpPr/>
          <p:nvPr/>
        </p:nvGrpSpPr>
        <p:grpSpPr>
          <a:xfrm>
            <a:off x="87084" y="567735"/>
            <a:ext cx="5897102" cy="5247174"/>
            <a:chOff x="87084" y="567735"/>
            <a:chExt cx="5897102" cy="5247174"/>
          </a:xfrm>
        </p:grpSpPr>
        <p:pic>
          <p:nvPicPr>
            <p:cNvPr id="9" name="Picture 8" descr="A picture containing indoor, table, small, toy&#10;&#10;Description automatically generated">
              <a:extLst>
                <a:ext uri="{FF2B5EF4-FFF2-40B4-BE49-F238E27FC236}">
                  <a16:creationId xmlns:a16="http://schemas.microsoft.com/office/drawing/2014/main" id="{ADA9BD94-A672-45BE-B63E-623F3F1C9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465" r="9337"/>
            <a:stretch/>
          </p:blipFill>
          <p:spPr>
            <a:xfrm>
              <a:off x="87084" y="567735"/>
              <a:ext cx="5897102" cy="52471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9496" y="653466"/>
              <a:ext cx="1497702" cy="127915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CA52B5-5C76-4143-B2A7-12658F33AE77}"/>
              </a:ext>
            </a:extLst>
          </p:cNvPr>
          <p:cNvGrpSpPr/>
          <p:nvPr/>
        </p:nvGrpSpPr>
        <p:grpSpPr>
          <a:xfrm>
            <a:off x="6017830" y="571563"/>
            <a:ext cx="6062082" cy="5247174"/>
            <a:chOff x="6017830" y="571563"/>
            <a:chExt cx="6062082" cy="5247174"/>
          </a:xfrm>
        </p:grpSpPr>
        <p:pic>
          <p:nvPicPr>
            <p:cNvPr id="4" name="Picture 3" descr="A picture containing sitting, light, looking, cake&#10;&#10;Description automatically generated">
              <a:extLst>
                <a:ext uri="{FF2B5EF4-FFF2-40B4-BE49-F238E27FC236}">
                  <a16:creationId xmlns:a16="http://schemas.microsoft.com/office/drawing/2014/main" id="{A2C80AF8-E09F-438E-9217-AD81F7F7A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067" r="8659"/>
            <a:stretch/>
          </p:blipFill>
          <p:spPr>
            <a:xfrm>
              <a:off x="6017830" y="571563"/>
              <a:ext cx="6062082" cy="5247174"/>
            </a:xfrm>
            <a:prstGeom prst="rect">
              <a:avLst/>
            </a:prstGeom>
          </p:spPr>
        </p:pic>
        <p:pic>
          <p:nvPicPr>
            <p:cNvPr id="3" name="Picture 2" descr="A picture containing cake, person, indoor, woman&#10;&#10;Description automatically generated">
              <a:extLst>
                <a:ext uri="{FF2B5EF4-FFF2-40B4-BE49-F238E27FC236}">
                  <a16:creationId xmlns:a16="http://schemas.microsoft.com/office/drawing/2014/main" id="{F680B9B6-BB08-4BDF-9094-ABF284E45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85304" y="653466"/>
              <a:ext cx="1482590" cy="1879308"/>
            </a:xfrm>
            <a:prstGeom prst="rect">
              <a:avLst/>
            </a:prstGeom>
          </p:spPr>
        </p:pic>
      </p:grpSp>
      <p:sp>
        <p:nvSpPr>
          <p:cNvPr id="27" name="Text Box 49">
            <a:extLst>
              <a:ext uri="{FF2B5EF4-FFF2-40B4-BE49-F238E27FC236}">
                <a16:creationId xmlns:a16="http://schemas.microsoft.com/office/drawing/2014/main" id="{C0318F10-C1F2-4416-946D-A21E1CAA7739}"/>
              </a:ext>
            </a:extLst>
          </p:cNvPr>
          <p:cNvSpPr txBox="1"/>
          <p:nvPr/>
        </p:nvSpPr>
        <p:spPr>
          <a:xfrm>
            <a:off x="87084" y="0"/>
            <a:ext cx="515301" cy="506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3AE1577A-429C-4D45-AE8C-301304E098FF}"/>
              </a:ext>
            </a:extLst>
          </p:cNvPr>
          <p:cNvSpPr txBox="1"/>
          <p:nvPr/>
        </p:nvSpPr>
        <p:spPr>
          <a:xfrm>
            <a:off x="5991255" y="0"/>
            <a:ext cx="545252" cy="5062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64B11E-AD54-45C1-9405-EA4994599201}"/>
              </a:ext>
            </a:extLst>
          </p:cNvPr>
          <p:cNvSpPr/>
          <p:nvPr/>
        </p:nvSpPr>
        <p:spPr>
          <a:xfrm>
            <a:off x="4760686" y="653466"/>
            <a:ext cx="856343" cy="79796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A3CA0EE-93D8-4C7D-A086-0BAA8B30FAB9}"/>
              </a:ext>
            </a:extLst>
          </p:cNvPr>
          <p:cNvSpPr/>
          <p:nvPr/>
        </p:nvSpPr>
        <p:spPr>
          <a:xfrm rot="19230945">
            <a:off x="2060190" y="1006218"/>
            <a:ext cx="3082472" cy="1618374"/>
          </a:xfrm>
          <a:prstGeom prst="arc">
            <a:avLst/>
          </a:prstGeom>
          <a:ln w="381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0F64B0-EDA0-4443-A929-FFC15E5E5C0C}"/>
              </a:ext>
            </a:extLst>
          </p:cNvPr>
          <p:cNvCxnSpPr>
            <a:cxnSpLocks/>
          </p:cNvCxnSpPr>
          <p:nvPr/>
        </p:nvCxnSpPr>
        <p:spPr>
          <a:xfrm flipV="1">
            <a:off x="9666514" y="769257"/>
            <a:ext cx="1219200" cy="68217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0E974A-104F-4187-8649-B6CEC80E0BB5}"/>
              </a:ext>
            </a:extLst>
          </p:cNvPr>
          <p:cNvCxnSpPr>
            <a:cxnSpLocks/>
          </p:cNvCxnSpPr>
          <p:nvPr/>
        </p:nvCxnSpPr>
        <p:spPr>
          <a:xfrm>
            <a:off x="9772960" y="2532774"/>
            <a:ext cx="111275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98EB05A-6089-44DF-900B-276315FCB6F7}"/>
              </a:ext>
            </a:extLst>
          </p:cNvPr>
          <p:cNvSpPr/>
          <p:nvPr/>
        </p:nvSpPr>
        <p:spPr>
          <a:xfrm>
            <a:off x="8212202" y="1815405"/>
            <a:ext cx="1078904" cy="90239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77176D-ABFE-4F2C-9999-73B5881ADE39}"/>
              </a:ext>
            </a:extLst>
          </p:cNvPr>
          <p:cNvSpPr/>
          <p:nvPr/>
        </p:nvSpPr>
        <p:spPr>
          <a:xfrm>
            <a:off x="9403124" y="1451429"/>
            <a:ext cx="606746" cy="108134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8F4A20-0117-4BD0-B80D-A81CCDF4AE7F}"/>
              </a:ext>
            </a:extLst>
          </p:cNvPr>
          <p:cNvSpPr txBox="1"/>
          <p:nvPr/>
        </p:nvSpPr>
        <p:spPr>
          <a:xfrm>
            <a:off x="4247879" y="2501230"/>
            <a:ext cx="1823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Splenic Artery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DA8EAE-F449-46A0-A8E8-EA66057EE47F}"/>
              </a:ext>
            </a:extLst>
          </p:cNvPr>
          <p:cNvSpPr txBox="1"/>
          <p:nvPr/>
        </p:nvSpPr>
        <p:spPr>
          <a:xfrm>
            <a:off x="4243043" y="3070840"/>
            <a:ext cx="705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12BC74-136D-4C27-AE75-FBFC1A21A0D0}"/>
              </a:ext>
            </a:extLst>
          </p:cNvPr>
          <p:cNvSpPr txBox="1"/>
          <p:nvPr/>
        </p:nvSpPr>
        <p:spPr>
          <a:xfrm>
            <a:off x="15399" y="1523017"/>
            <a:ext cx="21385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Pancreatico-duodenal Arcade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B391D6-9B73-4A9A-9E17-92C43F0AA1C7}"/>
              </a:ext>
            </a:extLst>
          </p:cNvPr>
          <p:cNvSpPr txBox="1"/>
          <p:nvPr/>
        </p:nvSpPr>
        <p:spPr>
          <a:xfrm>
            <a:off x="4315069" y="1883238"/>
            <a:ext cx="17608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Compression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F664FC-DC3A-49B7-8E67-9A3B8E9F62DE}"/>
              </a:ext>
            </a:extLst>
          </p:cNvPr>
          <p:cNvSpPr txBox="1"/>
          <p:nvPr/>
        </p:nvSpPr>
        <p:spPr>
          <a:xfrm>
            <a:off x="1917946" y="599980"/>
            <a:ext cx="705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950947-916B-41BD-A60F-F43AA2B02785}"/>
              </a:ext>
            </a:extLst>
          </p:cNvPr>
          <p:cNvCxnSpPr>
            <a:cxnSpLocks/>
          </p:cNvCxnSpPr>
          <p:nvPr/>
        </p:nvCxnSpPr>
        <p:spPr>
          <a:xfrm flipH="1" flipV="1">
            <a:off x="3530699" y="2434522"/>
            <a:ext cx="706397" cy="7568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D44192-980D-41B0-A11E-65023DF05456}"/>
              </a:ext>
            </a:extLst>
          </p:cNvPr>
          <p:cNvCxnSpPr>
            <a:cxnSpLocks/>
          </p:cNvCxnSpPr>
          <p:nvPr/>
        </p:nvCxnSpPr>
        <p:spPr>
          <a:xfrm flipH="1" flipV="1">
            <a:off x="3971986" y="1888200"/>
            <a:ext cx="483794" cy="61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E0D9C-5054-4897-A207-AEA88AC2A314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2270942" y="969312"/>
            <a:ext cx="309700" cy="6238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B961AF-F84D-4D91-9A00-92B98FBF75D7}"/>
              </a:ext>
            </a:extLst>
          </p:cNvPr>
          <p:cNvCxnSpPr>
            <a:cxnSpLocks/>
          </p:cNvCxnSpPr>
          <p:nvPr/>
        </p:nvCxnSpPr>
        <p:spPr>
          <a:xfrm>
            <a:off x="378321" y="2107792"/>
            <a:ext cx="0" cy="18839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E2E178-02ED-4DB9-8382-0B8C02F61785}"/>
              </a:ext>
            </a:extLst>
          </p:cNvPr>
          <p:cNvCxnSpPr>
            <a:cxnSpLocks/>
          </p:cNvCxnSpPr>
          <p:nvPr/>
        </p:nvCxnSpPr>
        <p:spPr>
          <a:xfrm>
            <a:off x="378321" y="2107792"/>
            <a:ext cx="533825" cy="1511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2CFCD0-1842-437B-9F4E-C47D435397DE}"/>
              </a:ext>
            </a:extLst>
          </p:cNvPr>
          <p:cNvCxnSpPr>
            <a:cxnSpLocks/>
          </p:cNvCxnSpPr>
          <p:nvPr/>
        </p:nvCxnSpPr>
        <p:spPr>
          <a:xfrm>
            <a:off x="389105" y="2107792"/>
            <a:ext cx="719515" cy="7627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88B9B9-AD8D-4600-B0A8-814BF817236B}"/>
              </a:ext>
            </a:extLst>
          </p:cNvPr>
          <p:cNvSpPr txBox="1"/>
          <p:nvPr/>
        </p:nvSpPr>
        <p:spPr>
          <a:xfrm>
            <a:off x="10379706" y="2491405"/>
            <a:ext cx="17608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Aortic Narrowing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AD9BD-C191-4BEC-9DC9-3FDC5B9B628A}"/>
              </a:ext>
            </a:extLst>
          </p:cNvPr>
          <p:cNvSpPr txBox="1"/>
          <p:nvPr/>
        </p:nvSpPr>
        <p:spPr>
          <a:xfrm>
            <a:off x="6161567" y="3668613"/>
            <a:ext cx="8479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Distal SMA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7FC1B1-6198-405B-B1B5-6EBD04CD93C8}"/>
              </a:ext>
            </a:extLst>
          </p:cNvPr>
          <p:cNvSpPr txBox="1"/>
          <p:nvPr/>
        </p:nvSpPr>
        <p:spPr>
          <a:xfrm>
            <a:off x="6628333" y="826858"/>
            <a:ext cx="705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8A9DCD-90EE-44F2-9A4A-77CEDBEDEC54}"/>
              </a:ext>
            </a:extLst>
          </p:cNvPr>
          <p:cNvSpPr txBox="1"/>
          <p:nvPr/>
        </p:nvSpPr>
        <p:spPr>
          <a:xfrm>
            <a:off x="8415739" y="642192"/>
            <a:ext cx="705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DED5CF-83A3-47FD-8D82-E94CCF81A9AC}"/>
              </a:ext>
            </a:extLst>
          </p:cNvPr>
          <p:cNvSpPr txBox="1"/>
          <p:nvPr/>
        </p:nvSpPr>
        <p:spPr>
          <a:xfrm>
            <a:off x="6394248" y="4518507"/>
            <a:ext cx="9400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of Riolan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1487E8-2E4B-4A08-B2B3-0E50E4364FED}"/>
              </a:ext>
            </a:extLst>
          </p:cNvPr>
          <p:cNvSpPr txBox="1"/>
          <p:nvPr/>
        </p:nvSpPr>
        <p:spPr>
          <a:xfrm>
            <a:off x="7610828" y="5362428"/>
            <a:ext cx="705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F16F57-B98D-4574-AC0C-9E518DA29E8C}"/>
              </a:ext>
            </a:extLst>
          </p:cNvPr>
          <p:cNvCxnSpPr>
            <a:cxnSpLocks/>
          </p:cNvCxnSpPr>
          <p:nvPr/>
        </p:nvCxnSpPr>
        <p:spPr>
          <a:xfrm flipV="1">
            <a:off x="8212202" y="5326989"/>
            <a:ext cx="909528" cy="2201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6F80E2-A290-453F-AACC-BB63E7BFB768}"/>
              </a:ext>
            </a:extLst>
          </p:cNvPr>
          <p:cNvCxnSpPr>
            <a:cxnSpLocks/>
          </p:cNvCxnSpPr>
          <p:nvPr/>
        </p:nvCxnSpPr>
        <p:spPr>
          <a:xfrm flipV="1">
            <a:off x="6944732" y="3382835"/>
            <a:ext cx="1216937" cy="4579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46A88-6CD7-4454-8CB4-B79CC1214AA4}"/>
              </a:ext>
            </a:extLst>
          </p:cNvPr>
          <p:cNvCxnSpPr>
            <a:cxnSpLocks/>
          </p:cNvCxnSpPr>
          <p:nvPr/>
        </p:nvCxnSpPr>
        <p:spPr>
          <a:xfrm>
            <a:off x="7009482" y="1196190"/>
            <a:ext cx="247054" cy="3213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3AABC8-9AD2-4CED-9113-3214BF5CFC70}"/>
              </a:ext>
            </a:extLst>
          </p:cNvPr>
          <p:cNvCxnSpPr>
            <a:cxnSpLocks/>
          </p:cNvCxnSpPr>
          <p:nvPr/>
        </p:nvCxnSpPr>
        <p:spPr>
          <a:xfrm>
            <a:off x="8671552" y="984397"/>
            <a:ext cx="52691" cy="5322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395AE2-5B81-49E3-9B18-6448774BA5DA}"/>
              </a:ext>
            </a:extLst>
          </p:cNvPr>
          <p:cNvCxnSpPr>
            <a:cxnSpLocks/>
          </p:cNvCxnSpPr>
          <p:nvPr/>
        </p:nvCxnSpPr>
        <p:spPr>
          <a:xfrm flipV="1">
            <a:off x="7256536" y="3440172"/>
            <a:ext cx="2710432" cy="13096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E7B332-247A-434B-B623-FAEA441C3FFA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9133104" y="2585643"/>
            <a:ext cx="1617853" cy="83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1EAED8A-5DEA-4B6F-8194-8A9B42650525}"/>
              </a:ext>
            </a:extLst>
          </p:cNvPr>
          <p:cNvSpPr txBox="1"/>
          <p:nvPr/>
        </p:nvSpPr>
        <p:spPr>
          <a:xfrm>
            <a:off x="10750957" y="3223604"/>
            <a:ext cx="12169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 Occlusion</a:t>
            </a:r>
          </a:p>
        </p:txBody>
      </p:sp>
    </p:spTree>
    <p:extLst>
      <p:ext uri="{BB962C8B-B14F-4D97-AF65-F5344CB8AC3E}">
        <p14:creationId xmlns:p14="http://schemas.microsoft.com/office/powerpoint/2010/main" val="34973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716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Steven Roberts</dc:creator>
  <cp:lastModifiedBy>Grant Steven Roberts</cp:lastModifiedBy>
  <cp:revision>18</cp:revision>
  <dcterms:created xsi:type="dcterms:W3CDTF">2020-03-26T13:44:26Z</dcterms:created>
  <dcterms:modified xsi:type="dcterms:W3CDTF">2020-03-26T17:32:04Z</dcterms:modified>
</cp:coreProperties>
</file>