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483bddc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483bddc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We have been introduced to the concept of image segmentation throughout the course. Segmentation is a process by which an image is divided into logical, homogeneous, and non-overlapping regions. For instance, we can segment a brain MRI slice into 3 different tissue types, like white matter, gray matter, and CSF.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Some challenges facing segmentation are imaging artifacts, like motion, and things like partial voluming effects and complex shapes of the regions of interest, and of course noise. The addition of noise creates a situation where assigning pixel values becomes probabilistic by nature.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For these reasons, image segmentation can become a very difficult problem where certain situations need a different approach than others. There are many different methods to use like: intensity, atlas, and surface-based methods, and of course manual segmentation. Each one being more appropriate than others in certain situations and having their own layers of complexity.</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483bddc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483bddc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Given the need for many different approaches, our motivation is to find and test an optimization method that performs well when our solution space is non-convex. Specifically, we can compare the gradient-based methods we have discussed in class to a genetic algorithm using the Pott’s model as out cost function formulation.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483bddc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483bddc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formulation that we decided to use is the Pott’s Model, which is a fairly common formulation used for segmentation. This is the formulation, where we are hoping to minimize the L2 norm of the data consistency (which is the second term in this equation) as well as the L0 norm of the gradient of the proposed solution x (which is the first term in the equation). Essentially, the first term causes the solution to be piecewise constant by enforcing a “jump” penalty. The second term is simply the data consistency term that we are familiar with. Since there is an L0 term in the formulation, our solution space will be non-convex.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483bddc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483bddc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talk briefly about gradient-based optimization strategies, since many of you are already familiar with this technique. But essentially how it works is by taking iterative steps proportional to the gradient of the cost function. And this will lead the solution downhill to a local minima. Some of the common gradient-based algorithms are steepest descent, conjugate gradients, Newtons method, and Quasi-Newton methods. The advantages of this technique is that it is intuitive and fairly simple to implement, and it can also handle a large variety of cost functions. However, it can converge slowly and it is sensitive to local minima.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483bddc8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483bddc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method of optimization that we will use will be a genetic algorithm based method for minimizing our objective function. This method uses stochastic processes to find a global minimum to a non-convex function. They are conceptualized using </a:t>
            </a:r>
            <a:r>
              <a:rPr lang="en"/>
              <a:t>evolutionary</a:t>
            </a:r>
            <a:r>
              <a:rPr lang="en"/>
              <a:t> biology. First a random set of solutions is initialized. Each solution is evaluated against the objective </a:t>
            </a:r>
            <a:r>
              <a:rPr lang="en"/>
              <a:t>function</a:t>
            </a:r>
            <a:r>
              <a:rPr lang="en"/>
              <a:t>. The best solutions are passed through and altered using crossover and mutation to form a new set of solutions. The process is repeated until an adequate solution is obtained.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83bddc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83bddc8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 of the GA will be done using a shepp logan phantom. Both the Gradient based and GA will be used to create segmentations, with a ground-truth segmentation being known. The primary metrics will be computation time and the dice coefficent. We will also analyze the results on a qualitative basis.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83bddc8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83bddc8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483bddc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483bddc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01700"/>
            <a:ext cx="8520600" cy="165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Optimization-based Segmentation </a:t>
            </a:r>
            <a:r>
              <a:rPr lang="en" sz="3600"/>
              <a:t>of Brain U</a:t>
            </a:r>
            <a:r>
              <a:rPr lang="en" sz="3600"/>
              <a:t>sing a Genetic Algorithm</a:t>
            </a:r>
            <a:endParaRPr sz="3600"/>
          </a:p>
        </p:txBody>
      </p:sp>
      <p:sp>
        <p:nvSpPr>
          <p:cNvPr id="55" name="Google Shape;55;p13"/>
          <p:cNvSpPr txBox="1"/>
          <p:nvPr>
            <p:ph idx="1" type="subTitle"/>
          </p:nvPr>
        </p:nvSpPr>
        <p:spPr>
          <a:xfrm>
            <a:off x="311700" y="20134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 Ruesink, Grant Roberts, Lawrence Lechuga</a:t>
            </a:r>
            <a:endParaRPr/>
          </a:p>
        </p:txBody>
      </p:sp>
      <p:pic>
        <p:nvPicPr>
          <p:cNvPr id="56" name="Google Shape;56;p13"/>
          <p:cNvPicPr preferRelativeResize="0"/>
          <p:nvPr/>
        </p:nvPicPr>
        <p:blipFill>
          <a:blip r:embed="rId3">
            <a:alphaModFix/>
          </a:blip>
          <a:stretch>
            <a:fillRect/>
          </a:stretch>
        </p:blipFill>
        <p:spPr>
          <a:xfrm>
            <a:off x="2136388" y="2725276"/>
            <a:ext cx="4871231" cy="205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2" name="Google Shape;62;p14"/>
          <p:cNvSpPr txBox="1"/>
          <p:nvPr>
            <p:ph idx="1" type="body"/>
          </p:nvPr>
        </p:nvSpPr>
        <p:spPr>
          <a:xfrm>
            <a:off x="311700" y="1017725"/>
            <a:ext cx="8694300" cy="20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Segmentation:</a:t>
            </a:r>
            <a:r>
              <a:rPr lang="en"/>
              <a:t> </a:t>
            </a:r>
            <a:r>
              <a:rPr lang="en"/>
              <a:t>Divide an image into set of meaningful, homogenous, and non-overlapping regions, based on attributes in the image.</a:t>
            </a:r>
            <a:endParaRPr/>
          </a:p>
          <a:p>
            <a:pPr indent="0" lvl="0" marL="0" rtl="0" algn="l">
              <a:spcBef>
                <a:spcPts val="1600"/>
              </a:spcBef>
              <a:spcAft>
                <a:spcPts val="0"/>
              </a:spcAft>
              <a:buNone/>
            </a:pPr>
            <a:r>
              <a:rPr b="1" lang="en"/>
              <a:t>Challenges: </a:t>
            </a:r>
            <a:r>
              <a:rPr lang="en"/>
              <a:t>Partial volume effect, artifacts (motion, etc), complex geometry of objects in question, and noise adds uncertainty to the process. </a:t>
            </a:r>
            <a:endParaRPr/>
          </a:p>
          <a:p>
            <a:pPr indent="0" lvl="0" marL="0" rtl="0" algn="l">
              <a:spcBef>
                <a:spcPts val="1600"/>
              </a:spcBef>
              <a:spcAft>
                <a:spcPts val="0"/>
              </a:spcAft>
              <a:buClr>
                <a:schemeClr val="dk1"/>
              </a:buClr>
              <a:buSzPts val="1100"/>
              <a:buFont typeface="Arial"/>
              <a:buNone/>
            </a:pPr>
            <a:r>
              <a:rPr b="1" lang="en"/>
              <a:t>Common Methods: </a:t>
            </a:r>
            <a:r>
              <a:rPr lang="en"/>
              <a:t>Thresholding, k-means clustering, atlas, and manual methods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1157750" y="3175450"/>
            <a:ext cx="6223300" cy="1968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an optimization method that performs well in a non-convex solution space.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Specifically, we want to compare a </a:t>
            </a:r>
            <a:r>
              <a:rPr lang="en" u="sng"/>
              <a:t>gradient-based approach</a:t>
            </a:r>
            <a:r>
              <a:rPr lang="en"/>
              <a:t> to a </a:t>
            </a:r>
            <a:r>
              <a:rPr lang="en" u="sng"/>
              <a:t>genetic algorithm approach</a:t>
            </a:r>
            <a:r>
              <a:rPr lang="en"/>
              <a:t> using the Pott’s model as our formulation.</a:t>
            </a:r>
            <a:endParaRPr/>
          </a:p>
          <a:p>
            <a:pPr indent="0" lvl="0" marL="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994825" y="1607513"/>
            <a:ext cx="2438775" cy="206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Function: Potts Model</a:t>
            </a:r>
            <a:endParaRPr/>
          </a:p>
        </p:txBody>
      </p:sp>
      <p:sp>
        <p:nvSpPr>
          <p:cNvPr id="76" name="Google Shape;76;p16"/>
          <p:cNvSpPr txBox="1"/>
          <p:nvPr>
            <p:ph idx="1" type="body"/>
          </p:nvPr>
        </p:nvSpPr>
        <p:spPr>
          <a:xfrm>
            <a:off x="311700" y="13415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Formulation: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Jump Penalty: Forces Piecewise constant solutions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Data term: Couples minimizing candidate </a:t>
            </a:r>
            <a:r>
              <a:rPr b="1" lang="en"/>
              <a:t>x</a:t>
            </a:r>
            <a:r>
              <a:rPr lang="en"/>
              <a:t> to data </a:t>
            </a:r>
            <a:r>
              <a:rPr b="1" lang="en"/>
              <a:t>y</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7" name="Google Shape;77;p16"/>
          <p:cNvPicPr preferRelativeResize="0"/>
          <p:nvPr/>
        </p:nvPicPr>
        <p:blipFill>
          <a:blip r:embed="rId3">
            <a:alphaModFix/>
          </a:blip>
          <a:stretch>
            <a:fillRect/>
          </a:stretch>
        </p:blipFill>
        <p:spPr>
          <a:xfrm>
            <a:off x="2272250" y="1093650"/>
            <a:ext cx="4876800" cy="781050"/>
          </a:xfrm>
          <a:prstGeom prst="rect">
            <a:avLst/>
          </a:prstGeom>
          <a:noFill/>
          <a:ln>
            <a:noFill/>
          </a:ln>
        </p:spPr>
      </p:pic>
      <p:pic>
        <p:nvPicPr>
          <p:cNvPr id="78" name="Google Shape;78;p16"/>
          <p:cNvPicPr preferRelativeResize="0"/>
          <p:nvPr/>
        </p:nvPicPr>
        <p:blipFill rotWithShape="1">
          <a:blip r:embed="rId3">
            <a:alphaModFix/>
          </a:blip>
          <a:srcRect b="0" l="34159" r="39731" t="0"/>
          <a:stretch/>
        </p:blipFill>
        <p:spPr>
          <a:xfrm>
            <a:off x="6211088" y="2146138"/>
            <a:ext cx="1273275" cy="781050"/>
          </a:xfrm>
          <a:prstGeom prst="rect">
            <a:avLst/>
          </a:prstGeom>
          <a:noFill/>
          <a:ln>
            <a:noFill/>
          </a:ln>
        </p:spPr>
      </p:pic>
      <p:pic>
        <p:nvPicPr>
          <p:cNvPr id="79" name="Google Shape;79;p16"/>
          <p:cNvPicPr preferRelativeResize="0"/>
          <p:nvPr/>
        </p:nvPicPr>
        <p:blipFill rotWithShape="1">
          <a:blip r:embed="rId3">
            <a:alphaModFix/>
          </a:blip>
          <a:srcRect b="0" l="66414" r="0" t="0"/>
          <a:stretch/>
        </p:blipFill>
        <p:spPr>
          <a:xfrm>
            <a:off x="6441967" y="3198650"/>
            <a:ext cx="1637900" cy="781050"/>
          </a:xfrm>
          <a:prstGeom prst="rect">
            <a:avLst/>
          </a:prstGeom>
          <a:noFill/>
          <a:ln>
            <a:noFill/>
          </a:ln>
        </p:spPr>
      </p:pic>
      <p:sp>
        <p:nvSpPr>
          <p:cNvPr id="80" name="Google Shape;80;p16"/>
          <p:cNvSpPr txBox="1"/>
          <p:nvPr/>
        </p:nvSpPr>
        <p:spPr>
          <a:xfrm>
            <a:off x="3424700" y="4097150"/>
            <a:ext cx="25719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Non-Convex</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Gradient-Based Optimization Segmentation</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do Gradient-Based Methods work? </a:t>
            </a:r>
            <a:r>
              <a:rPr lang="en"/>
              <a:t>Take a step proportional to the gradient of the cost function.</a:t>
            </a:r>
            <a:endParaRPr/>
          </a:p>
          <a:p>
            <a:pPr indent="0" lvl="0" marL="0" rtl="0" algn="l">
              <a:spcBef>
                <a:spcPts val="1600"/>
              </a:spcBef>
              <a:spcAft>
                <a:spcPts val="0"/>
              </a:spcAft>
              <a:buClr>
                <a:schemeClr val="dk1"/>
              </a:buClr>
              <a:buSzPts val="1100"/>
              <a:buFont typeface="Arial"/>
              <a:buNone/>
            </a:pPr>
            <a:r>
              <a:rPr b="1" lang="en"/>
              <a:t>What are common gradient-based methods?</a:t>
            </a:r>
            <a:r>
              <a:rPr lang="en"/>
              <a:t> Steepest descent, conjugate gradients, Newton’s method, Quasi-Newton</a:t>
            </a:r>
            <a:endParaRPr/>
          </a:p>
          <a:p>
            <a:pPr indent="0" lvl="0" marL="0" rtl="0" algn="l">
              <a:spcBef>
                <a:spcPts val="1600"/>
              </a:spcBef>
              <a:spcAft>
                <a:spcPts val="0"/>
              </a:spcAft>
              <a:buNone/>
            </a:pPr>
            <a:r>
              <a:rPr b="1" lang="en"/>
              <a:t>Advantages</a:t>
            </a:r>
            <a:r>
              <a:rPr lang="en"/>
              <a:t>: Generality and simplicity, can handle many </a:t>
            </a:r>
            <a:br>
              <a:rPr lang="en"/>
            </a:br>
            <a:r>
              <a:rPr lang="en"/>
              <a:t>types of cost functions</a:t>
            </a:r>
            <a:endParaRPr/>
          </a:p>
          <a:p>
            <a:pPr indent="0" lvl="0" marL="0" rtl="0" algn="l">
              <a:spcBef>
                <a:spcPts val="1600"/>
              </a:spcBef>
              <a:spcAft>
                <a:spcPts val="0"/>
              </a:spcAft>
              <a:buNone/>
            </a:pPr>
            <a:r>
              <a:rPr b="1" lang="en"/>
              <a:t>Drawbacks: </a:t>
            </a:r>
            <a:r>
              <a:rPr lang="en"/>
              <a:t>Converge slowly, sensitive to local minima</a:t>
            </a:r>
            <a:endParaRPr/>
          </a:p>
          <a:p>
            <a:pPr indent="0" lvl="0" marL="0" rtl="0" algn="l">
              <a:spcBef>
                <a:spcPts val="160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6463525" y="2435225"/>
            <a:ext cx="2368775" cy="26163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Genetic Algorithm Segmentation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are genetic algorithms?</a:t>
            </a:r>
            <a:r>
              <a:rPr lang="en"/>
              <a:t> Used to find global minimum solution for non-linear or non-convex </a:t>
            </a:r>
            <a:r>
              <a:rPr lang="en"/>
              <a:t>optimization</a:t>
            </a:r>
            <a:r>
              <a:rPr lang="en"/>
              <a:t> problems</a:t>
            </a:r>
            <a:endParaRPr/>
          </a:p>
          <a:p>
            <a:pPr indent="0" lvl="0" marL="0" rtl="0" algn="l">
              <a:spcBef>
                <a:spcPts val="1600"/>
              </a:spcBef>
              <a:spcAft>
                <a:spcPts val="1600"/>
              </a:spcAft>
              <a:buNone/>
            </a:pPr>
            <a:r>
              <a:rPr b="1" lang="en"/>
              <a:t>How do Genetic algorithms work? </a:t>
            </a:r>
            <a:r>
              <a:rPr lang="en"/>
              <a:t>Conceptualized using evolutionary biology</a:t>
            </a:r>
            <a:endParaRPr/>
          </a:p>
        </p:txBody>
      </p:sp>
      <p:pic>
        <p:nvPicPr>
          <p:cNvPr id="94" name="Google Shape;94;p18"/>
          <p:cNvPicPr preferRelativeResize="0"/>
          <p:nvPr/>
        </p:nvPicPr>
        <p:blipFill>
          <a:blip r:embed="rId3">
            <a:alphaModFix/>
          </a:blip>
          <a:stretch>
            <a:fillRect/>
          </a:stretch>
        </p:blipFill>
        <p:spPr>
          <a:xfrm>
            <a:off x="879625" y="2453275"/>
            <a:ext cx="2976375" cy="2494725"/>
          </a:xfrm>
          <a:prstGeom prst="rect">
            <a:avLst/>
          </a:prstGeom>
          <a:noFill/>
          <a:ln>
            <a:noFill/>
          </a:ln>
        </p:spPr>
      </p:pic>
      <p:sp>
        <p:nvSpPr>
          <p:cNvPr id="95" name="Google Shape;95;p18"/>
          <p:cNvSpPr txBox="1"/>
          <p:nvPr/>
        </p:nvSpPr>
        <p:spPr>
          <a:xfrm>
            <a:off x="4055525" y="2641075"/>
            <a:ext cx="37857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Selection</a:t>
            </a:r>
            <a:r>
              <a:rPr lang="en"/>
              <a:t>: Keep best performing Solutions (Parents)</a:t>
            </a:r>
            <a:endParaRPr/>
          </a:p>
        </p:txBody>
      </p:sp>
      <p:sp>
        <p:nvSpPr>
          <p:cNvPr id="96" name="Google Shape;96;p18"/>
          <p:cNvSpPr txBox="1"/>
          <p:nvPr/>
        </p:nvSpPr>
        <p:spPr>
          <a:xfrm>
            <a:off x="4055525" y="3237275"/>
            <a:ext cx="37857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Crossover</a:t>
            </a:r>
            <a:r>
              <a:rPr lang="en"/>
              <a:t>: Create new solutions (Children) from the </a:t>
            </a:r>
            <a:r>
              <a:rPr lang="en"/>
              <a:t>Successful Parents</a:t>
            </a:r>
            <a:r>
              <a:rPr lang="en"/>
              <a:t> </a:t>
            </a:r>
            <a:endParaRPr/>
          </a:p>
        </p:txBody>
      </p:sp>
      <p:sp>
        <p:nvSpPr>
          <p:cNvPr id="97" name="Google Shape;97;p18"/>
          <p:cNvSpPr txBox="1"/>
          <p:nvPr/>
        </p:nvSpPr>
        <p:spPr>
          <a:xfrm>
            <a:off x="4055525" y="3833475"/>
            <a:ext cx="37857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Mutation</a:t>
            </a:r>
            <a:r>
              <a:rPr lang="en"/>
              <a:t>: Create new solutions (Children) by taking successful parent and mutating certain variable to take on random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Comparison</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Shepp-Logan Phantom segmentation using:</a:t>
            </a:r>
            <a:endParaRPr/>
          </a:p>
          <a:p>
            <a:pPr indent="-317500" lvl="1" marL="914400" rtl="0" algn="l">
              <a:spcBef>
                <a:spcPts val="0"/>
              </a:spcBef>
              <a:spcAft>
                <a:spcPts val="0"/>
              </a:spcAft>
              <a:buSzPts val="1400"/>
              <a:buAutoNum type="alphaLcPeriod"/>
            </a:pPr>
            <a:r>
              <a:rPr lang="en"/>
              <a:t>Gradient-Based Algorithm</a:t>
            </a:r>
            <a:endParaRPr/>
          </a:p>
          <a:p>
            <a:pPr indent="-317500" lvl="1" marL="914400" rtl="0" algn="l">
              <a:spcBef>
                <a:spcPts val="0"/>
              </a:spcBef>
              <a:spcAft>
                <a:spcPts val="0"/>
              </a:spcAft>
              <a:buSzPts val="1400"/>
              <a:buAutoNum type="alphaLcPeriod"/>
            </a:pPr>
            <a:r>
              <a:rPr lang="en"/>
              <a:t>Genetic Algorithm</a:t>
            </a:r>
            <a:endParaRPr/>
          </a:p>
          <a:p>
            <a:pPr indent="-342900" lvl="0" marL="457200" rtl="0" algn="l">
              <a:spcBef>
                <a:spcPts val="0"/>
              </a:spcBef>
              <a:spcAft>
                <a:spcPts val="0"/>
              </a:spcAft>
              <a:buSzPts val="1800"/>
              <a:buAutoNum type="arabicPeriod"/>
            </a:pPr>
            <a:r>
              <a:rPr lang="en"/>
              <a:t>Computational Time</a:t>
            </a:r>
            <a:endParaRPr/>
          </a:p>
          <a:p>
            <a:pPr indent="-342900" lvl="0" marL="457200" rtl="0" algn="l">
              <a:spcBef>
                <a:spcPts val="0"/>
              </a:spcBef>
              <a:spcAft>
                <a:spcPts val="0"/>
              </a:spcAft>
              <a:buSzPts val="1800"/>
              <a:buAutoNum type="arabicPeriod"/>
            </a:pPr>
            <a:r>
              <a:rPr lang="en"/>
              <a:t>Performance/Correctness</a:t>
            </a:r>
            <a:endParaRPr/>
          </a:p>
          <a:p>
            <a:pPr indent="-317500" lvl="1" marL="914400" rtl="0" algn="l">
              <a:spcBef>
                <a:spcPts val="0"/>
              </a:spcBef>
              <a:spcAft>
                <a:spcPts val="0"/>
              </a:spcAft>
              <a:buSzPts val="1400"/>
              <a:buAutoNum type="alphaLcPeriod"/>
            </a:pPr>
            <a:r>
              <a:rPr lang="en"/>
              <a:t>Qualitative</a:t>
            </a:r>
            <a:r>
              <a:rPr lang="en"/>
              <a:t> Results</a:t>
            </a:r>
            <a:endParaRPr/>
          </a:p>
          <a:p>
            <a:pPr indent="-317500" lvl="1" marL="914400" rtl="0" algn="l">
              <a:spcBef>
                <a:spcPts val="0"/>
              </a:spcBef>
              <a:spcAft>
                <a:spcPts val="0"/>
              </a:spcAft>
              <a:buSzPts val="1400"/>
              <a:buAutoNum type="alphaLcPeriod"/>
            </a:pPr>
            <a:r>
              <a:rPr lang="en"/>
              <a:t>DICE </a:t>
            </a:r>
            <a:r>
              <a:rPr lang="en"/>
              <a:t>Coefficient</a:t>
            </a:r>
            <a:endParaRPr/>
          </a:p>
        </p:txBody>
      </p:sp>
      <p:pic>
        <p:nvPicPr>
          <p:cNvPr id="104" name="Google Shape;104;p19"/>
          <p:cNvPicPr preferRelativeResize="0"/>
          <p:nvPr/>
        </p:nvPicPr>
        <p:blipFill>
          <a:blip r:embed="rId3">
            <a:alphaModFix/>
          </a:blip>
          <a:stretch>
            <a:fillRect/>
          </a:stretch>
        </p:blipFill>
        <p:spPr>
          <a:xfrm>
            <a:off x="5051050" y="1726550"/>
            <a:ext cx="2760851" cy="2760851"/>
          </a:xfrm>
          <a:prstGeom prst="rect">
            <a:avLst/>
          </a:prstGeom>
          <a:noFill/>
          <a:ln>
            <a:noFill/>
          </a:ln>
        </p:spPr>
      </p:pic>
      <p:pic>
        <p:nvPicPr>
          <p:cNvPr id="105" name="Google Shape;105;p19"/>
          <p:cNvPicPr preferRelativeResize="0"/>
          <p:nvPr/>
        </p:nvPicPr>
        <p:blipFill>
          <a:blip r:embed="rId4">
            <a:alphaModFix/>
          </a:blip>
          <a:stretch>
            <a:fillRect/>
          </a:stretch>
        </p:blipFill>
        <p:spPr>
          <a:xfrm>
            <a:off x="999000" y="3297975"/>
            <a:ext cx="2152625" cy="106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Understanding and modeling the segmentation problem using the Potts Model (Definition of cost function)</a:t>
            </a:r>
            <a:endParaRPr/>
          </a:p>
          <a:p>
            <a:pPr indent="-342900" lvl="0" marL="457200" rtl="0" algn="l">
              <a:spcBef>
                <a:spcPts val="0"/>
              </a:spcBef>
              <a:spcAft>
                <a:spcPts val="0"/>
              </a:spcAft>
              <a:buSzPts val="1800"/>
              <a:buAutoNum type="arabicPeriod"/>
            </a:pPr>
            <a:r>
              <a:rPr lang="en"/>
              <a:t>Learn how to implement a Gradient-Based Algorithm for segmentation optimization</a:t>
            </a:r>
            <a:endParaRPr/>
          </a:p>
          <a:p>
            <a:pPr indent="-342900" lvl="0" marL="457200" rtl="0" algn="l">
              <a:spcBef>
                <a:spcPts val="0"/>
              </a:spcBef>
              <a:spcAft>
                <a:spcPts val="0"/>
              </a:spcAft>
              <a:buSzPts val="1800"/>
              <a:buAutoNum type="arabicPeriod"/>
            </a:pPr>
            <a:r>
              <a:rPr lang="en"/>
              <a:t>Learn how to implement a Genetic Algorithm for segmentation optimization</a:t>
            </a:r>
            <a:endParaRPr/>
          </a:p>
          <a:p>
            <a:pPr indent="-342900" lvl="0" marL="457200" rtl="0" algn="l">
              <a:spcBef>
                <a:spcPts val="0"/>
              </a:spcBef>
              <a:spcAft>
                <a:spcPts val="0"/>
              </a:spcAft>
              <a:buSzPts val="1800"/>
              <a:buAutoNum type="arabicPeriod"/>
            </a:pPr>
            <a:r>
              <a:rPr lang="en"/>
              <a:t>Use both algorithm for a realistic medical imaging application</a:t>
            </a:r>
            <a:endParaRPr/>
          </a:p>
          <a:p>
            <a:pPr indent="-342900" lvl="0" marL="457200" rtl="0" algn="l">
              <a:spcBef>
                <a:spcPts val="0"/>
              </a:spcBef>
              <a:spcAft>
                <a:spcPts val="0"/>
              </a:spcAft>
              <a:buSzPts val="1800"/>
              <a:buAutoNum type="arabicPeriod"/>
            </a:pPr>
            <a:r>
              <a:rPr lang="en"/>
              <a:t>Compare the performance of each algorithm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