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sldIdLst>
    <p:sldId id="256" r:id="rId2"/>
    <p:sldId id="257" r:id="rId3"/>
    <p:sldId id="259" r:id="rId4"/>
    <p:sldId id="258" r:id="rId5"/>
    <p:sldId id="260" r:id="rId6"/>
    <p:sldId id="285" r:id="rId7"/>
    <p:sldId id="264" r:id="rId8"/>
    <p:sldId id="284" r:id="rId9"/>
    <p:sldId id="275" r:id="rId10"/>
    <p:sldId id="274" r:id="rId11"/>
    <p:sldId id="276" r:id="rId12"/>
    <p:sldId id="261" r:id="rId13"/>
    <p:sldId id="282" r:id="rId14"/>
    <p:sldId id="262" r:id="rId15"/>
    <p:sldId id="263" r:id="rId16"/>
    <p:sldId id="286" r:id="rId17"/>
    <p:sldId id="278" r:id="rId18"/>
    <p:sldId id="277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81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5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5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87"/>
  </p:normalViewPr>
  <p:slideViewPr>
    <p:cSldViewPr>
      <p:cViewPr varScale="1">
        <p:scale>
          <a:sx n="153" d="100"/>
          <a:sy n="153" d="100"/>
        </p:scale>
        <p:origin x="12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/>
              <a:pPr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/>
              <a:pPr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/>
              <a:pPr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EE211-B851-473F-B7A3-1353DE03C2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/>
              <a:pPr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/>
              <a:pPr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/>
              <a:pPr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/>
              <a:pPr/>
              <a:t>4/3/19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/>
              <a:pPr/>
              <a:t>4/3/19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/>
              <a:pPr/>
              <a:t>4/3/19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/>
              <a:pPr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/>
              <a:pPr/>
              <a:t>4/3/19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6E3B-8092-46FF-8003-39C507A89CD6}" type="datetimeFigureOut">
              <a:rPr lang="en-US" smtClean="0"/>
              <a:pPr/>
              <a:t>4/3/19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76CF-26B5-4AAD-9797-7736B6188E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5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Lecture 2: </a:t>
            </a:r>
            <a:br>
              <a:rPr lang="en-US" dirty="0"/>
            </a:br>
            <a:r>
              <a:rPr lang="en-US" dirty="0"/>
              <a:t>Computer representation, data classes and </a:t>
            </a:r>
            <a:r>
              <a:rPr lang="en-US" dirty="0" err="1"/>
              <a:t>Matlab</a:t>
            </a:r>
            <a:r>
              <a:rPr lang="en-US" dirty="0"/>
              <a:t> fundamentals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MP574</a:t>
            </a:r>
          </a:p>
          <a:p>
            <a:pPr eaLnBrk="1" hangingPunct="1">
              <a:defRPr/>
            </a:pPr>
            <a:r>
              <a:rPr lang="en-US" dirty="0"/>
              <a:t>Jan 24,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Byte swap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31800" y="1592263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24580" name="Picture 4" descr="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238" y="2025650"/>
            <a:ext cx="403225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 descr="ct_sw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35488" y="2024063"/>
            <a:ext cx="403225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Why use integers?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Pros</a:t>
            </a:r>
          </a:p>
          <a:p>
            <a:pPr lvl="1" eaLnBrk="1" hangingPunct="1">
              <a:defRPr/>
            </a:pPr>
            <a:r>
              <a:rPr lang="en-US" dirty="0"/>
              <a:t>Small memory and storage</a:t>
            </a:r>
          </a:p>
          <a:p>
            <a:pPr lvl="1" eaLnBrk="1" hangingPunct="1">
              <a:defRPr/>
            </a:pPr>
            <a:r>
              <a:rPr lang="en-US" dirty="0"/>
              <a:t>“Fast” computationally </a:t>
            </a:r>
          </a:p>
          <a:p>
            <a:pPr lvl="1" eaLnBrk="1" hangingPunct="1">
              <a:defRPr/>
            </a:pPr>
            <a:r>
              <a:rPr lang="en-US" dirty="0"/>
              <a:t>Well defined by IEEE</a:t>
            </a:r>
          </a:p>
          <a:p>
            <a:pPr eaLnBrk="1" hangingPunct="1">
              <a:defRPr/>
            </a:pPr>
            <a:r>
              <a:rPr lang="en-US" dirty="0"/>
              <a:t>Cons</a:t>
            </a:r>
          </a:p>
          <a:p>
            <a:pPr lvl="1" eaLnBrk="1" hangingPunct="1">
              <a:defRPr/>
            </a:pPr>
            <a:r>
              <a:rPr lang="en-US" dirty="0"/>
              <a:t>Using only integers is very limiting</a:t>
            </a:r>
          </a:p>
          <a:p>
            <a:pPr lvl="1" eaLnBrk="1" hangingPunct="1">
              <a:defRPr/>
            </a:pPr>
            <a:r>
              <a:rPr lang="en-US" dirty="0"/>
              <a:t>Wraparound for mathematical operations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Single and Double precision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X=</a:t>
            </a:r>
            <a:r>
              <a:rPr lang="en-US" dirty="0">
                <a:cs typeface="Arial" charset="0"/>
              </a:rPr>
              <a:t>(-1)</a:t>
            </a:r>
            <a:r>
              <a:rPr lang="en-US" baseline="30000" dirty="0">
                <a:cs typeface="Arial" charset="0"/>
              </a:rPr>
              <a:t>s</a:t>
            </a:r>
            <a:r>
              <a:rPr lang="en-US" dirty="0">
                <a:cs typeface="Arial" charset="0"/>
              </a:rPr>
              <a:t>•(1+f)•2</a:t>
            </a:r>
            <a:r>
              <a:rPr lang="en-US" baseline="30000" dirty="0">
                <a:cs typeface="Arial" charset="0"/>
              </a:rPr>
              <a:t>e</a:t>
            </a:r>
          </a:p>
          <a:p>
            <a:pPr lvl="1" eaLnBrk="1" hangingPunct="1">
              <a:defRPr/>
            </a:pPr>
            <a:r>
              <a:rPr lang="en-US" dirty="0">
                <a:cs typeface="Arial" charset="0"/>
              </a:rPr>
              <a:t>s=sign (1=negative, 0=positive)</a:t>
            </a:r>
          </a:p>
          <a:p>
            <a:pPr lvl="1" eaLnBrk="1" hangingPunct="1">
              <a:defRPr/>
            </a:pPr>
            <a:r>
              <a:rPr lang="en-US" dirty="0">
                <a:cs typeface="Arial" charset="0"/>
              </a:rPr>
              <a:t>f=mantissa 0≤f&lt;1</a:t>
            </a:r>
          </a:p>
          <a:p>
            <a:pPr lvl="1" eaLnBrk="1" hangingPunct="1">
              <a:defRPr/>
            </a:pPr>
            <a:r>
              <a:rPr lang="en-US" dirty="0">
                <a:cs typeface="Arial" charset="0"/>
              </a:rPr>
              <a:t>e=exponent (bias 127 or 1023)</a:t>
            </a:r>
          </a:p>
          <a:p>
            <a:pPr eaLnBrk="1" hangingPunct="1">
              <a:defRPr/>
            </a:pPr>
            <a:r>
              <a:rPr lang="en-US" dirty="0">
                <a:cs typeface="Arial" charset="0"/>
              </a:rPr>
              <a:t>Scientific notation</a:t>
            </a:r>
          </a:p>
          <a:p>
            <a:pPr lvl="1" eaLnBrk="1" hangingPunct="1">
              <a:defRPr/>
            </a:pPr>
            <a:r>
              <a:rPr lang="en-US" dirty="0">
                <a:cs typeface="Arial" charset="0"/>
              </a:rPr>
              <a:t>1.126x10</a:t>
            </a:r>
            <a:r>
              <a:rPr lang="en-US" baseline="30000" dirty="0">
                <a:cs typeface="Arial" charset="0"/>
              </a:rPr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Floating point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X=</a:t>
            </a:r>
            <a:r>
              <a:rPr lang="en-US" dirty="0">
                <a:cs typeface="Arial" charset="0"/>
              </a:rPr>
              <a:t>(-1)</a:t>
            </a:r>
            <a:r>
              <a:rPr lang="en-US" baseline="30000" dirty="0">
                <a:cs typeface="Arial" charset="0"/>
              </a:rPr>
              <a:t>s</a:t>
            </a:r>
            <a:r>
              <a:rPr lang="en-US" dirty="0">
                <a:cs typeface="Arial" charset="0"/>
              </a:rPr>
              <a:t>•(1+f)•2</a:t>
            </a:r>
            <a:r>
              <a:rPr lang="en-US" baseline="30000" dirty="0">
                <a:cs typeface="Arial" charset="0"/>
              </a:rPr>
              <a:t>e</a:t>
            </a:r>
          </a:p>
          <a:p>
            <a:pPr lvl="1">
              <a:defRPr/>
            </a:pPr>
            <a:r>
              <a:rPr lang="en-US" dirty="0">
                <a:cs typeface="Arial" charset="0"/>
              </a:rPr>
              <a:t>5.126*10</a:t>
            </a:r>
            <a:r>
              <a:rPr lang="en-US" baseline="30000" dirty="0">
                <a:cs typeface="Arial" charset="0"/>
              </a:rPr>
              <a:t>3 </a:t>
            </a:r>
            <a:r>
              <a:rPr lang="en-US" dirty="0">
                <a:cs typeface="Arial" charset="0"/>
              </a:rPr>
              <a:t>rather than:</a:t>
            </a:r>
            <a:endParaRPr lang="en-US" baseline="30000" dirty="0">
              <a:cs typeface="Arial" charset="0"/>
            </a:endParaRPr>
          </a:p>
          <a:p>
            <a:pPr lvl="2">
              <a:defRPr/>
            </a:pPr>
            <a:r>
              <a:rPr lang="en-US" dirty="0">
                <a:cs typeface="Arial" charset="0"/>
              </a:rPr>
              <a:t>51.26*10</a:t>
            </a:r>
            <a:r>
              <a:rPr lang="en-US" baseline="30000" dirty="0">
                <a:cs typeface="Arial" charset="0"/>
              </a:rPr>
              <a:t>2</a:t>
            </a:r>
            <a:r>
              <a:rPr lang="en-US" dirty="0">
                <a:cs typeface="Arial" charset="0"/>
              </a:rPr>
              <a:t> or 0.5126*10</a:t>
            </a:r>
            <a:r>
              <a:rPr lang="en-US" baseline="30000" dirty="0">
                <a:cs typeface="Arial" charset="0"/>
              </a:rPr>
              <a:t>4</a:t>
            </a:r>
          </a:p>
          <a:p>
            <a:pPr lvl="2">
              <a:defRPr/>
            </a:pPr>
            <a:r>
              <a:rPr lang="en-US" dirty="0">
                <a:cs typeface="Arial" charset="0"/>
              </a:rPr>
              <a:t>Is called normalization</a:t>
            </a:r>
          </a:p>
          <a:p>
            <a:pPr>
              <a:defRPr/>
            </a:pPr>
            <a:r>
              <a:rPr lang="en-US" dirty="0">
                <a:cs typeface="Arial" charset="0"/>
              </a:rPr>
              <a:t>Floating point numbers directly represent some integers</a:t>
            </a:r>
          </a:p>
          <a:p>
            <a:pPr>
              <a:defRPr/>
            </a:pPr>
            <a:r>
              <a:rPr lang="en-US" dirty="0"/>
              <a:t>http://steve.hollasch.net/cgindex/coding/ieeefloat.html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Single precision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32 bit (4 bytes)</a:t>
            </a:r>
          </a:p>
          <a:p>
            <a:pPr lvl="1" eaLnBrk="1" hangingPunct="1">
              <a:defRPr/>
            </a:pPr>
            <a:r>
              <a:rPr lang="en-US"/>
              <a:t>1 bit sign</a:t>
            </a:r>
          </a:p>
          <a:p>
            <a:pPr lvl="1" eaLnBrk="1" hangingPunct="1">
              <a:defRPr/>
            </a:pPr>
            <a:r>
              <a:rPr lang="en-US"/>
              <a:t>23 bit mantissa</a:t>
            </a:r>
          </a:p>
          <a:p>
            <a:pPr lvl="1" eaLnBrk="1" hangingPunct="1">
              <a:defRPr/>
            </a:pPr>
            <a:r>
              <a:rPr lang="en-US"/>
              <a:t>8 bit exponent </a:t>
            </a:r>
            <a:r>
              <a:rPr lang="en-US">
                <a:cs typeface="Arial" charset="0"/>
              </a:rPr>
              <a:t>(-127≤e≤128)</a:t>
            </a:r>
          </a:p>
          <a:p>
            <a:pPr lvl="1" eaLnBrk="1" hangingPunct="1">
              <a:defRPr/>
            </a:pPr>
            <a:r>
              <a:rPr lang="en-US">
                <a:cs typeface="Arial" charset="0"/>
              </a:rPr>
              <a:t>±~10</a:t>
            </a:r>
            <a:r>
              <a:rPr lang="en-US" baseline="30000">
                <a:cs typeface="Arial" charset="0"/>
              </a:rPr>
              <a:t>-44.85</a:t>
            </a:r>
            <a:r>
              <a:rPr lang="en-US">
                <a:cs typeface="Arial" charset="0"/>
              </a:rPr>
              <a:t> to ~10</a:t>
            </a:r>
            <a:r>
              <a:rPr lang="en-US" baseline="30000">
                <a:cs typeface="Arial" charset="0"/>
              </a:rPr>
              <a:t>38.53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Double precision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64 bit (8 bytes)</a:t>
            </a:r>
          </a:p>
          <a:p>
            <a:pPr lvl="1" eaLnBrk="1" hangingPunct="1">
              <a:defRPr/>
            </a:pPr>
            <a:r>
              <a:rPr lang="en-US"/>
              <a:t>1 bit sign</a:t>
            </a:r>
          </a:p>
          <a:p>
            <a:pPr lvl="1" eaLnBrk="1" hangingPunct="1">
              <a:defRPr/>
            </a:pPr>
            <a:r>
              <a:rPr lang="en-US"/>
              <a:t>52 bit mantissa</a:t>
            </a:r>
          </a:p>
          <a:p>
            <a:pPr lvl="1" eaLnBrk="1" hangingPunct="1">
              <a:defRPr/>
            </a:pPr>
            <a:r>
              <a:rPr lang="en-US"/>
              <a:t>11 bit exponent </a:t>
            </a:r>
            <a:r>
              <a:rPr lang="en-US">
                <a:cs typeface="Arial" charset="0"/>
              </a:rPr>
              <a:t>(-1023≤e≤1024</a:t>
            </a:r>
            <a:r>
              <a:rPr lang="en-US"/>
              <a:t>)</a:t>
            </a:r>
          </a:p>
          <a:p>
            <a:pPr lvl="1" eaLnBrk="1" hangingPunct="1">
              <a:defRPr/>
            </a:pPr>
            <a:r>
              <a:rPr lang="en-US">
                <a:cs typeface="Arial" charset="0"/>
              </a:rPr>
              <a:t>±~10</a:t>
            </a:r>
            <a:r>
              <a:rPr lang="en-US" baseline="30000">
                <a:cs typeface="Arial" charset="0"/>
              </a:rPr>
              <a:t>-323.3</a:t>
            </a:r>
            <a:r>
              <a:rPr lang="en-US">
                <a:cs typeface="Arial" charset="0"/>
              </a:rPr>
              <a:t> to ~10</a:t>
            </a:r>
            <a:r>
              <a:rPr lang="en-US" baseline="30000">
                <a:cs typeface="Arial" charset="0"/>
              </a:rPr>
              <a:t>308.3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Quick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Bias (offset for exponent) of 4 in these examples</a:t>
            </a:r>
          </a:p>
          <a:p>
            <a:pPr>
              <a:defRPr/>
            </a:pPr>
            <a:r>
              <a:rPr lang="en-US" dirty="0"/>
              <a:t>s:[0] f:[0 0 0] e:[0 0 0]</a:t>
            </a:r>
          </a:p>
          <a:p>
            <a:pPr lvl="1">
              <a:defRPr/>
            </a:pPr>
            <a:r>
              <a:rPr lang="en-US" dirty="0"/>
              <a:t>+	1+0	*	2</a:t>
            </a:r>
            <a:r>
              <a:rPr lang="en-US" baseline="30000" dirty="0"/>
              <a:t>-4</a:t>
            </a:r>
            <a:r>
              <a:rPr lang="en-US" dirty="0"/>
              <a:t>	= 1/16</a:t>
            </a:r>
          </a:p>
          <a:p>
            <a:pPr lvl="2">
              <a:defRPr/>
            </a:pPr>
            <a:r>
              <a:rPr lang="en-US" dirty="0"/>
              <a:t>Smallest positive number</a:t>
            </a:r>
          </a:p>
          <a:p>
            <a:pPr>
              <a:defRPr/>
            </a:pPr>
            <a:r>
              <a:rPr lang="en-US" dirty="0"/>
              <a:t>s:[0] f:[1 1 1] e:[1 1 1]</a:t>
            </a:r>
          </a:p>
          <a:p>
            <a:pPr lvl="1">
              <a:defRPr/>
            </a:pPr>
            <a:r>
              <a:rPr lang="en-US" dirty="0"/>
              <a:t>+	1+7/8*	2</a:t>
            </a:r>
            <a:r>
              <a:rPr lang="en-US" baseline="30000" dirty="0"/>
              <a:t>3</a:t>
            </a:r>
            <a:r>
              <a:rPr lang="en-US" dirty="0"/>
              <a:t>	= 15</a:t>
            </a:r>
          </a:p>
          <a:p>
            <a:pPr lvl="2">
              <a:defRPr/>
            </a:pPr>
            <a:r>
              <a:rPr lang="en-US" dirty="0"/>
              <a:t>Largest number</a:t>
            </a:r>
          </a:p>
          <a:p>
            <a:pPr>
              <a:defRPr/>
            </a:pPr>
            <a:r>
              <a:rPr lang="en-US" dirty="0"/>
              <a:t>s:[0] f:[1 1 0] e:[1 1 1]</a:t>
            </a:r>
          </a:p>
          <a:p>
            <a:pPr lvl="1">
              <a:defRPr/>
            </a:pPr>
            <a:r>
              <a:rPr lang="en-US" dirty="0"/>
              <a:t>+	1+6/8*	2</a:t>
            </a:r>
            <a:r>
              <a:rPr lang="en-US" baseline="30000" dirty="0"/>
              <a:t>3</a:t>
            </a:r>
            <a:r>
              <a:rPr lang="en-US" dirty="0"/>
              <a:t>	= 14</a:t>
            </a:r>
          </a:p>
          <a:p>
            <a:pPr lvl="2">
              <a:defRPr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largest number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Fundamental Resolution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Machine epsilon (eps)</a:t>
            </a:r>
          </a:p>
          <a:p>
            <a:pPr lvl="1">
              <a:defRPr/>
            </a:pPr>
            <a:r>
              <a:rPr lang="en-US" dirty="0"/>
              <a:t>Difference between 1 and smallest number &gt;1</a:t>
            </a:r>
          </a:p>
          <a:p>
            <a:pPr eaLnBrk="1" hangingPunct="1">
              <a:defRPr/>
            </a:pPr>
            <a:r>
              <a:rPr lang="en-US" dirty="0"/>
              <a:t>S:[0] f:[0 0 0] e:[1 0 0]</a:t>
            </a:r>
          </a:p>
          <a:p>
            <a:pPr lvl="1" eaLnBrk="1" hangingPunct="1">
              <a:defRPr/>
            </a:pPr>
            <a:r>
              <a:rPr lang="en-US" dirty="0"/>
              <a:t>(1+0)=1</a:t>
            </a:r>
          </a:p>
          <a:p>
            <a:pPr eaLnBrk="1" hangingPunct="1">
              <a:defRPr/>
            </a:pPr>
            <a:r>
              <a:rPr lang="en-US" dirty="0"/>
              <a:t>S:[0] f:[0 0 1] e:[1 0 0]</a:t>
            </a:r>
          </a:p>
          <a:p>
            <a:pPr lvl="1" eaLnBrk="1" hangingPunct="1">
              <a:defRPr/>
            </a:pPr>
            <a:r>
              <a:rPr lang="en-US" dirty="0"/>
              <a:t>(1+2</a:t>
            </a:r>
            <a:r>
              <a:rPr lang="en-US" baseline="30000" dirty="0"/>
              <a:t>-3</a:t>
            </a:r>
            <a:r>
              <a:rPr lang="en-US" dirty="0"/>
              <a:t>)=1.125</a:t>
            </a:r>
          </a:p>
          <a:p>
            <a:pPr eaLnBrk="1" hangingPunct="1">
              <a:defRPr/>
            </a:pPr>
            <a:r>
              <a:rPr lang="en-US" dirty="0"/>
              <a:t>Fundamental resolution of 0.125 for this case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Floating point number line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35844" name="Picture 4" descr="denormaliz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4005263"/>
            <a:ext cx="76327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 descr="normaliz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700213"/>
            <a:ext cx="7451725" cy="210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Complex Data</a:t>
            </a:r>
          </a:p>
        </p:txBody>
      </p:sp>
      <p:sp>
        <p:nvSpPr>
          <p:cNvPr id="2560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Is really simple, just store 2 numbers, one for the real the other for imaginary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How computers work with data</a:t>
            </a:r>
          </a:p>
          <a:p>
            <a:pPr lvl="1" eaLnBrk="1" hangingPunct="1">
              <a:defRPr/>
            </a:pPr>
            <a:r>
              <a:rPr lang="en-US" dirty="0"/>
              <a:t>Number representation and data classes</a:t>
            </a:r>
          </a:p>
          <a:p>
            <a:pPr lvl="1" eaLnBrk="1" hangingPunct="1">
              <a:defRPr/>
            </a:pPr>
            <a:r>
              <a:rPr lang="en-US" dirty="0"/>
              <a:t>Data storage</a:t>
            </a:r>
          </a:p>
          <a:p>
            <a:pPr lvl="1" eaLnBrk="1" hangingPunct="1">
              <a:defRPr/>
            </a:pPr>
            <a:r>
              <a:rPr lang="en-US" dirty="0"/>
              <a:t>Complex number representation</a:t>
            </a:r>
          </a:p>
          <a:p>
            <a:pPr eaLnBrk="1" hangingPunct="1">
              <a:defRPr/>
            </a:pPr>
            <a:r>
              <a:rPr lang="en-US" dirty="0"/>
              <a:t>How </a:t>
            </a:r>
            <a:r>
              <a:rPr lang="en-US" dirty="0" err="1"/>
              <a:t>matlab</a:t>
            </a:r>
            <a:r>
              <a:rPr lang="en-US" dirty="0"/>
              <a:t> works</a:t>
            </a:r>
          </a:p>
          <a:p>
            <a:pPr lvl="1" eaLnBrk="1" hangingPunct="1">
              <a:defRPr/>
            </a:pPr>
            <a:r>
              <a:rPr lang="en-US" dirty="0"/>
              <a:t>Create matrices and perform basic operations</a:t>
            </a:r>
          </a:p>
          <a:p>
            <a:pPr lvl="1" eaLnBrk="1" hangingPunct="1">
              <a:defRPr/>
            </a:pPr>
            <a:r>
              <a:rPr lang="en-US" dirty="0"/>
              <a:t>Basic image display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Matlab Operations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Matlab operates on matricies by default</a:t>
            </a:r>
          </a:p>
          <a:p>
            <a:pPr eaLnBrk="1" hangingPunct="1">
              <a:defRPr/>
            </a:pPr>
            <a:r>
              <a:rPr lang="en-US"/>
              <a:t>A=[1 2 3; 4 5 6; 7 8 9];</a:t>
            </a:r>
          </a:p>
          <a:p>
            <a:pPr eaLnBrk="1" hangingPunct="1">
              <a:defRPr/>
            </a:pPr>
            <a:r>
              <a:rPr lang="en-US"/>
              <a:t>B=[1 2; 3 4]+i*[4 3; 2 1];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Matlab Operators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A=[1,2;3,4]</a:t>
            </a:r>
          </a:p>
          <a:p>
            <a:pPr eaLnBrk="1" hangingPunct="1">
              <a:defRPr/>
            </a:pPr>
            <a:r>
              <a:rPr lang="en-US"/>
              <a:t>A*A=[7,10;15,22]</a:t>
            </a:r>
          </a:p>
          <a:p>
            <a:pPr eaLnBrk="1" hangingPunct="1">
              <a:defRPr/>
            </a:pPr>
            <a:r>
              <a:rPr lang="en-US"/>
              <a:t>A.*A=[1,4;9,16]</a:t>
            </a:r>
          </a:p>
          <a:p>
            <a:pPr eaLnBrk="1" hangingPunct="1">
              <a:defRPr/>
            </a:pPr>
            <a:r>
              <a:rPr lang="en-US"/>
              <a:t>A+A=[2,4;6,8]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Matlab Operators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1800"/>
              <a:t>help '*’ </a:t>
            </a:r>
          </a:p>
          <a:p>
            <a:pPr eaLnBrk="1" hangingPunct="1">
              <a:defRPr/>
            </a:pPr>
            <a:r>
              <a:rPr lang="en-US" sz="1800"/>
              <a:t>Operators and special characters.     Arithmetic operators.    </a:t>
            </a:r>
          </a:p>
          <a:p>
            <a:pPr eaLnBrk="1" hangingPunct="1">
              <a:defRPr/>
            </a:pPr>
            <a:r>
              <a:rPr lang="en-US" sz="1800"/>
              <a:t>plus       - Plus                               +         </a:t>
            </a:r>
          </a:p>
          <a:p>
            <a:pPr eaLnBrk="1" hangingPunct="1">
              <a:defRPr/>
            </a:pPr>
            <a:r>
              <a:rPr lang="en-US" sz="1800"/>
              <a:t>uplus      - Unary plus                         +        </a:t>
            </a:r>
          </a:p>
          <a:p>
            <a:pPr eaLnBrk="1" hangingPunct="1">
              <a:defRPr/>
            </a:pPr>
            <a:r>
              <a:rPr lang="en-US" sz="1800"/>
              <a:t> minus      - Minus                              -        </a:t>
            </a:r>
          </a:p>
          <a:p>
            <a:pPr eaLnBrk="1" hangingPunct="1">
              <a:defRPr/>
            </a:pPr>
            <a:r>
              <a:rPr lang="en-US" sz="1800"/>
              <a:t> uminus     - Unary minus                        -         </a:t>
            </a:r>
          </a:p>
          <a:p>
            <a:pPr eaLnBrk="1" hangingPunct="1">
              <a:defRPr/>
            </a:pPr>
            <a:r>
              <a:rPr lang="en-US" sz="1800"/>
              <a:t>mtimes     - Matrix multiply                    *         </a:t>
            </a:r>
          </a:p>
          <a:p>
            <a:pPr eaLnBrk="1" hangingPunct="1">
              <a:defRPr/>
            </a:pPr>
            <a:r>
              <a:rPr lang="en-US" sz="1800"/>
              <a:t>times      - Array multiply                    .*        </a:t>
            </a:r>
          </a:p>
          <a:p>
            <a:pPr eaLnBrk="1" hangingPunct="1">
              <a:defRPr/>
            </a:pPr>
            <a:r>
              <a:rPr lang="en-US" sz="1800"/>
              <a:t> mpower     - Matrix power                       ^        </a:t>
            </a:r>
          </a:p>
          <a:p>
            <a:pPr eaLnBrk="1" hangingPunct="1">
              <a:defRPr/>
            </a:pPr>
            <a:r>
              <a:rPr lang="en-US" sz="1800"/>
              <a:t> power      - Array power                       .^         </a:t>
            </a:r>
          </a:p>
          <a:p>
            <a:pPr eaLnBrk="1" hangingPunct="1">
              <a:defRPr/>
            </a:pPr>
            <a:r>
              <a:rPr lang="en-US" sz="1800"/>
              <a:t>mldivide   - Backslash or left matrix divide    \         </a:t>
            </a:r>
          </a:p>
          <a:p>
            <a:pPr eaLnBrk="1" hangingPunct="1">
              <a:defRPr/>
            </a:pPr>
            <a:r>
              <a:rPr lang="en-US" sz="1800"/>
              <a:t>mrdivide   - Slash or right matrix divide       /         </a:t>
            </a:r>
          </a:p>
          <a:p>
            <a:pPr eaLnBrk="1" hangingPunct="1">
              <a:defRPr/>
            </a:pPr>
            <a:r>
              <a:rPr lang="en-US" sz="1800"/>
              <a:t>ldivide    - Left array divide                 .\         </a:t>
            </a:r>
          </a:p>
          <a:p>
            <a:pPr eaLnBrk="1" hangingPunct="1">
              <a:defRPr/>
            </a:pPr>
            <a:r>
              <a:rPr lang="en-US" sz="1800"/>
              <a:t>rdivide    - Right array divide                ./        </a:t>
            </a:r>
          </a:p>
          <a:p>
            <a:pPr eaLnBrk="1" hangingPunct="1">
              <a:defRPr/>
            </a:pPr>
            <a:r>
              <a:rPr lang="en-US" sz="1800"/>
              <a:t> kron       - Kronecker tensor product         kron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Image Display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A=magic(128);</a:t>
            </a:r>
          </a:p>
          <a:p>
            <a:pPr eaLnBrk="1" hangingPunct="1">
              <a:defRPr/>
            </a:pPr>
            <a:r>
              <a:rPr lang="en-US"/>
              <a:t>figure();</a:t>
            </a:r>
          </a:p>
          <a:p>
            <a:pPr eaLnBrk="1" hangingPunct="1">
              <a:defRPr/>
            </a:pPr>
            <a:r>
              <a:rPr lang="en-US"/>
              <a:t>image(A);</a:t>
            </a:r>
          </a:p>
        </p:txBody>
      </p:sp>
      <p:pic>
        <p:nvPicPr>
          <p:cNvPr id="37892" name="Picture 3" descr="im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438400"/>
            <a:ext cx="55372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" descr="imshow.jpg"/>
          <p:cNvPicPr>
            <a:picLocks noChangeAspect="1"/>
          </p:cNvPicPr>
          <p:nvPr/>
        </p:nvPicPr>
        <p:blipFill>
          <a:blip r:embed="rId2"/>
          <a:srcRect l="23860" t="8298" r="24365" b="22668"/>
          <a:stretch>
            <a:fillRect/>
          </a:stretch>
        </p:blipFill>
        <p:spPr bwMode="auto">
          <a:xfrm>
            <a:off x="4718050" y="2735263"/>
            <a:ext cx="3103563" cy="310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Image Display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A=magic(128);</a:t>
            </a:r>
          </a:p>
          <a:p>
            <a:pPr eaLnBrk="1" hangingPunct="1">
              <a:defRPr/>
            </a:pPr>
            <a:r>
              <a:rPr lang="en-US"/>
              <a:t>figure();</a:t>
            </a:r>
          </a:p>
          <a:p>
            <a:pPr eaLnBrk="1" hangingPunct="1">
              <a:defRPr/>
            </a:pPr>
            <a:r>
              <a:rPr lang="en-US"/>
              <a:t>imshow(A,[]);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 descr="imshow_norescal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7864" y="2348880"/>
            <a:ext cx="55880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Image Display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A=magic(128);</a:t>
            </a:r>
          </a:p>
          <a:p>
            <a:pPr eaLnBrk="1" hangingPunct="1">
              <a:defRPr/>
            </a:pPr>
            <a:r>
              <a:rPr lang="en-US" dirty="0"/>
              <a:t>figure();</a:t>
            </a:r>
          </a:p>
          <a:p>
            <a:pPr eaLnBrk="1" hangingPunct="1">
              <a:defRPr/>
            </a:pPr>
            <a:r>
              <a:rPr lang="en-US" dirty="0" err="1"/>
              <a:t>imshow</a:t>
            </a:r>
            <a:r>
              <a:rPr lang="en-US" dirty="0"/>
              <a:t>(A);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Image Display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A=magic(128);</a:t>
            </a:r>
          </a:p>
          <a:p>
            <a:pPr eaLnBrk="1" hangingPunct="1">
              <a:defRPr/>
            </a:pPr>
            <a:r>
              <a:rPr lang="en-US"/>
              <a:t>figure();</a:t>
            </a:r>
          </a:p>
          <a:p>
            <a:pPr eaLnBrk="1" hangingPunct="1">
              <a:defRPr/>
            </a:pPr>
            <a:r>
              <a:rPr lang="en-US"/>
              <a:t>imagesc(A);</a:t>
            </a:r>
          </a:p>
          <a:p>
            <a:pPr eaLnBrk="1" hangingPunct="1">
              <a:defRPr/>
            </a:pPr>
            <a:endParaRPr lang="en-US"/>
          </a:p>
        </p:txBody>
      </p:sp>
      <p:pic>
        <p:nvPicPr>
          <p:cNvPr id="40964" name="Picture 3" descr="imagesc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4400" y="2362200"/>
            <a:ext cx="568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Image Display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A=magic(128)+</a:t>
            </a:r>
            <a:r>
              <a:rPr lang="en-US" dirty="0" err="1"/>
              <a:t>i</a:t>
            </a:r>
            <a:r>
              <a:rPr lang="en-US" dirty="0"/>
              <a:t>*magic(128);</a:t>
            </a:r>
          </a:p>
          <a:p>
            <a:pPr eaLnBrk="1" hangingPunct="1">
              <a:defRPr/>
            </a:pPr>
            <a:r>
              <a:rPr lang="en-US" dirty="0" err="1"/>
              <a:t>imagesc</a:t>
            </a:r>
            <a:r>
              <a:rPr lang="en-US" dirty="0"/>
              <a:t>(A);</a:t>
            </a:r>
          </a:p>
          <a:p>
            <a:pPr eaLnBrk="1" hangingPunct="1">
              <a:defRPr/>
            </a:pPr>
            <a:r>
              <a:rPr lang="en-US" dirty="0"/>
              <a:t>??? Error using ==&gt; image</a:t>
            </a:r>
          </a:p>
          <a:p>
            <a:pPr eaLnBrk="1" hangingPunct="1">
              <a:defRPr/>
            </a:pPr>
            <a:r>
              <a:rPr lang="en-US" dirty="0"/>
              <a:t>Error using ==&gt; image</a:t>
            </a:r>
          </a:p>
          <a:p>
            <a:pPr eaLnBrk="1" hangingPunct="1">
              <a:defRPr/>
            </a:pPr>
            <a:r>
              <a:rPr lang="en-US" dirty="0"/>
              <a:t>Image </a:t>
            </a:r>
            <a:r>
              <a:rPr lang="en-US" dirty="0" err="1"/>
              <a:t>CData</a:t>
            </a:r>
            <a:r>
              <a:rPr lang="en-US" dirty="0"/>
              <a:t> can not be complex..</a:t>
            </a:r>
          </a:p>
          <a:p>
            <a:pPr lvl="1" eaLnBrk="1" hangingPunct="1">
              <a:defRPr/>
            </a:pPr>
            <a:r>
              <a:rPr lang="en-US" dirty="0"/>
              <a:t>Either use </a:t>
            </a:r>
            <a:r>
              <a:rPr lang="en-US" dirty="0" err="1"/>
              <a:t>imag</a:t>
            </a:r>
            <a:r>
              <a:rPr lang="en-US" dirty="0"/>
              <a:t>(), real(), angle(), or abs() to display components of the image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Take Home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Computers have a finite numerical precision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Different operations call for differing precision (i.e. Fourier transform operation vs. Image display)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Except for special math toolboxes</a:t>
            </a:r>
          </a:p>
          <a:p>
            <a:pPr lvl="1" eaLnBrk="1" hangingPunct="1">
              <a:lnSpc>
                <a:spcPct val="110000"/>
              </a:lnSpc>
              <a:buFontTx/>
              <a:buNone/>
              <a:defRPr/>
            </a:pPr>
            <a:endParaRPr lang="en-US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err="1"/>
              <a:t>Matlab</a:t>
            </a:r>
            <a:r>
              <a:rPr lang="en-US" dirty="0"/>
              <a:t> is a powerful toolbox for matrix operations including image processing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Idiosyncrasies of image display and complex number representation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Experiment with image display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GUI tools on the website: Volume viewer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Number Representation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IEEE-754 standard</a:t>
            </a:r>
          </a:p>
          <a:p>
            <a:pPr eaLnBrk="1" hangingPunct="1">
              <a:defRPr/>
            </a:pPr>
            <a:r>
              <a:rPr lang="en-US" dirty="0" err="1"/>
              <a:t>Matlab</a:t>
            </a:r>
            <a:r>
              <a:rPr lang="en-US" dirty="0"/>
              <a:t> defaults to ‘double’ (double precision floating point)</a:t>
            </a:r>
          </a:p>
          <a:p>
            <a:pPr eaLnBrk="1" hangingPunct="1">
              <a:defRPr/>
            </a:pPr>
            <a:r>
              <a:rPr lang="en-US" dirty="0"/>
              <a:t>Most real numbers are not computable</a:t>
            </a:r>
          </a:p>
          <a:p>
            <a:pPr lvl="1" eaLnBrk="1" hangingPunct="1">
              <a:defRPr/>
            </a:pPr>
            <a:r>
              <a:rPr lang="en-US" dirty="0"/>
              <a:t>This would require infinite precision and unlimited memory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Data Classes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Matlab</a:t>
            </a:r>
            <a:r>
              <a:rPr lang="en-US" dirty="0"/>
              <a:t> Syntax</a:t>
            </a:r>
          </a:p>
          <a:p>
            <a:pPr lvl="1" eaLnBrk="1" hangingPunct="1">
              <a:defRPr/>
            </a:pPr>
            <a:r>
              <a:rPr lang="en-US" dirty="0"/>
              <a:t>logical, (u)int8, (u)int16, (u)int32, single, double</a:t>
            </a:r>
          </a:p>
          <a:p>
            <a:pPr eaLnBrk="1" hangingPunct="1">
              <a:defRPr/>
            </a:pPr>
            <a:r>
              <a:rPr lang="en-US" dirty="0"/>
              <a:t>C Syntax</a:t>
            </a:r>
          </a:p>
          <a:p>
            <a:pPr lvl="1" eaLnBrk="1" hangingPunct="1">
              <a:defRPr/>
            </a:pPr>
            <a:r>
              <a:rPr lang="en-US" dirty="0"/>
              <a:t>char, char, short, </a:t>
            </a:r>
            <a:r>
              <a:rPr lang="en-US" dirty="0" err="1"/>
              <a:t>int</a:t>
            </a:r>
            <a:r>
              <a:rPr lang="en-US" dirty="0"/>
              <a:t>, float, double</a:t>
            </a:r>
          </a:p>
          <a:p>
            <a:pPr eaLnBrk="1" hangingPunct="1">
              <a:defRPr/>
            </a:pPr>
            <a:r>
              <a:rPr lang="en-US" dirty="0"/>
              <a:t>Byte Count (1 Byte = 8 bits)</a:t>
            </a:r>
          </a:p>
          <a:p>
            <a:pPr lvl="1" eaLnBrk="1" hangingPunct="1">
              <a:defRPr/>
            </a:pPr>
            <a:r>
              <a:rPr lang="en-US" dirty="0"/>
              <a:t>1,1, 2, 4, 4, 8</a:t>
            </a:r>
          </a:p>
          <a:p>
            <a:pPr eaLnBrk="1" hangingPunct="1">
              <a:defRPr/>
            </a:pPr>
            <a:r>
              <a:rPr lang="en-US" dirty="0"/>
              <a:t>Medical images are often shorts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Integers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Uint8 range 0 to 255</a:t>
            </a:r>
          </a:p>
          <a:p>
            <a:pPr eaLnBrk="1" hangingPunct="1">
              <a:defRPr/>
            </a:pPr>
            <a:r>
              <a:rPr lang="en-US" dirty="0"/>
              <a:t>[1 1 1 1 1 1 1 1]</a:t>
            </a:r>
          </a:p>
          <a:p>
            <a:pPr lvl="1" eaLnBrk="1" hangingPunct="1">
              <a:defRPr/>
            </a:pPr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+2</a:t>
            </a:r>
            <a:r>
              <a:rPr lang="en-US" baseline="30000" dirty="0"/>
              <a:t>6</a:t>
            </a:r>
            <a:r>
              <a:rPr lang="en-US" dirty="0"/>
              <a:t>+2</a:t>
            </a:r>
            <a:r>
              <a:rPr lang="en-US" baseline="30000" dirty="0"/>
              <a:t>5</a:t>
            </a:r>
            <a:r>
              <a:rPr lang="en-US" dirty="0"/>
              <a:t>+2</a:t>
            </a:r>
            <a:r>
              <a:rPr lang="en-US" baseline="30000" dirty="0"/>
              <a:t>4</a:t>
            </a:r>
            <a:r>
              <a:rPr lang="en-US" dirty="0"/>
              <a:t>+2</a:t>
            </a:r>
            <a:r>
              <a:rPr lang="en-US" baseline="30000" dirty="0"/>
              <a:t>3</a:t>
            </a:r>
            <a:r>
              <a:rPr lang="en-US" dirty="0"/>
              <a:t>+2</a:t>
            </a:r>
            <a:r>
              <a:rPr lang="en-US" baseline="30000" dirty="0"/>
              <a:t>2</a:t>
            </a:r>
            <a:r>
              <a:rPr lang="en-US" dirty="0"/>
              <a:t>+2</a:t>
            </a:r>
            <a:r>
              <a:rPr lang="en-US" baseline="30000" dirty="0"/>
              <a:t>1</a:t>
            </a:r>
            <a:r>
              <a:rPr lang="en-US" dirty="0"/>
              <a:t>+2</a:t>
            </a:r>
            <a:r>
              <a:rPr lang="en-US" baseline="30000" dirty="0"/>
              <a:t>0</a:t>
            </a:r>
            <a:r>
              <a:rPr lang="en-US" dirty="0"/>
              <a:t>=255</a:t>
            </a:r>
          </a:p>
          <a:p>
            <a:pPr eaLnBrk="1" hangingPunct="1">
              <a:defRPr/>
            </a:pPr>
            <a:r>
              <a:rPr lang="en-US" dirty="0"/>
              <a:t>[0 0 0 0 0 0 0 1]</a:t>
            </a:r>
          </a:p>
          <a:p>
            <a:pPr lvl="1" eaLnBrk="1" hangingPunct="1">
              <a:defRPr/>
            </a:pPr>
            <a:r>
              <a:rPr lang="en-US" dirty="0"/>
              <a:t>2</a:t>
            </a:r>
            <a:r>
              <a:rPr lang="en-US" baseline="30000" dirty="0"/>
              <a:t>0</a:t>
            </a:r>
            <a:r>
              <a:rPr lang="en-US" dirty="0"/>
              <a:t>=1</a:t>
            </a:r>
          </a:p>
          <a:p>
            <a:pPr eaLnBrk="1" hangingPunct="1">
              <a:defRPr/>
            </a:pPr>
            <a:r>
              <a:rPr lang="en-US" dirty="0"/>
              <a:t>Int8 range -128 to 127</a:t>
            </a:r>
          </a:p>
          <a:p>
            <a:pPr eaLnBrk="1" hangingPunct="1">
              <a:defRPr/>
            </a:pPr>
            <a:r>
              <a:rPr lang="en-US" dirty="0"/>
              <a:t>Two’s complement used when signed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Two’s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Initial bit can be </a:t>
            </a:r>
            <a:r>
              <a:rPr lang="en-US" i="1" dirty="0"/>
              <a:t>considered</a:t>
            </a:r>
            <a:r>
              <a:rPr lang="en-US" dirty="0"/>
              <a:t> a sign bit, but it isn’t that easy</a:t>
            </a:r>
          </a:p>
          <a:p>
            <a:pPr lvl="1">
              <a:defRPr/>
            </a:pPr>
            <a:r>
              <a:rPr lang="en-US" dirty="0"/>
              <a:t>0 is positive, 1 is negative</a:t>
            </a:r>
          </a:p>
          <a:p>
            <a:pPr>
              <a:defRPr/>
            </a:pPr>
            <a:r>
              <a:rPr lang="en-US" dirty="0"/>
              <a:t>Unsigned:[1 0 0 1]=9</a:t>
            </a:r>
          </a:p>
          <a:p>
            <a:pPr>
              <a:defRPr/>
            </a:pPr>
            <a:r>
              <a:rPr lang="en-US" dirty="0"/>
              <a:t>Signed:[1 0 0 1]=-7</a:t>
            </a:r>
          </a:p>
          <a:p>
            <a:pPr>
              <a:defRPr/>
            </a:pPr>
            <a:r>
              <a:rPr lang="en-US" dirty="0"/>
              <a:t>Algorithm:[1 0 0 1]</a:t>
            </a:r>
          </a:p>
          <a:p>
            <a:pPr lvl="1">
              <a:defRPr/>
            </a:pPr>
            <a:r>
              <a:rPr lang="en-US" dirty="0"/>
              <a:t>Complement:[0 1 1 0]</a:t>
            </a:r>
          </a:p>
          <a:p>
            <a:pPr lvl="1">
              <a:defRPr/>
            </a:pPr>
            <a:r>
              <a:rPr lang="en-US" dirty="0"/>
              <a:t>Add 1:[0 1 1 1]=-7</a:t>
            </a:r>
          </a:p>
          <a:p>
            <a:pPr lvl="2">
              <a:defRPr/>
            </a:pPr>
            <a:r>
              <a:rPr lang="en-US" dirty="0"/>
              <a:t>Remember minus sign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Memory Storage (integers)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Big </a:t>
            </a:r>
            <a:r>
              <a:rPr lang="en-US" dirty="0" err="1"/>
              <a:t>endian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little </a:t>
            </a:r>
            <a:r>
              <a:rPr lang="en-US" dirty="0" err="1"/>
              <a:t>endian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Little </a:t>
            </a:r>
            <a:r>
              <a:rPr lang="en-US" dirty="0" err="1"/>
              <a:t>endian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Least significant to most significant</a:t>
            </a:r>
          </a:p>
          <a:p>
            <a:pPr lvl="1" eaLnBrk="1" hangingPunct="1">
              <a:defRPr/>
            </a:pPr>
            <a:r>
              <a:rPr lang="en-US" dirty="0"/>
              <a:t>X86 (</a:t>
            </a:r>
            <a:r>
              <a:rPr lang="en-US" dirty="0" err="1"/>
              <a:t>intel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Big </a:t>
            </a:r>
            <a:r>
              <a:rPr lang="en-US" dirty="0" err="1"/>
              <a:t>endian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Most significant to least significant</a:t>
            </a:r>
          </a:p>
          <a:p>
            <a:pPr lvl="1" eaLnBrk="1" hangingPunct="1">
              <a:defRPr/>
            </a:pPr>
            <a:r>
              <a:rPr lang="en-US" dirty="0"/>
              <a:t>PPC, SPARC, network</a:t>
            </a:r>
          </a:p>
        </p:txBody>
      </p:sp>
      <p:sp>
        <p:nvSpPr>
          <p:cNvPr id="24580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21509" name="Picture 5" descr="gulliv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600200"/>
            <a:ext cx="3770313" cy="492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Integer Storage Ambiguities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Using 4 bit atomic size</a:t>
            </a:r>
          </a:p>
          <a:p>
            <a:pPr>
              <a:defRPr/>
            </a:pPr>
            <a:r>
              <a:rPr lang="en-US" dirty="0"/>
              <a:t>Unsigned:[1 1 1 1 1 1 1 0]=254</a:t>
            </a:r>
          </a:p>
          <a:p>
            <a:pPr>
              <a:defRPr/>
            </a:pPr>
            <a:r>
              <a:rPr lang="en-US" dirty="0"/>
              <a:t>(</a:t>
            </a:r>
            <a:r>
              <a:rPr lang="en-US"/>
              <a:t>two’s complement) Signed</a:t>
            </a:r>
            <a:r>
              <a:rPr lang="en-US" dirty="0"/>
              <a:t>:[1 1 1 1 1 1 1 0]=-2</a:t>
            </a:r>
          </a:p>
          <a:p>
            <a:pPr>
              <a:defRPr/>
            </a:pPr>
            <a:r>
              <a:rPr lang="en-US" dirty="0"/>
              <a:t>Big </a:t>
            </a:r>
            <a:r>
              <a:rPr lang="en-US" dirty="0" err="1"/>
              <a:t>Endian</a:t>
            </a:r>
            <a:r>
              <a:rPr lang="en-US" dirty="0"/>
              <a:t>:[1 1 1 1 1 1 1 0]</a:t>
            </a:r>
          </a:p>
          <a:p>
            <a:pPr lvl="1">
              <a:defRPr/>
            </a:pPr>
            <a:r>
              <a:rPr lang="en-US" dirty="0"/>
              <a:t>English spoken system</a:t>
            </a:r>
          </a:p>
          <a:p>
            <a:pPr>
              <a:defRPr/>
            </a:pPr>
            <a:r>
              <a:rPr lang="en-US" dirty="0"/>
              <a:t>Little </a:t>
            </a:r>
            <a:r>
              <a:rPr lang="en-US" dirty="0" err="1"/>
              <a:t>Endian</a:t>
            </a:r>
            <a:r>
              <a:rPr lang="en-US" dirty="0"/>
              <a:t>:[1 1 1 0 1 1 1 1]</a:t>
            </a:r>
          </a:p>
          <a:p>
            <a:pPr lvl="1">
              <a:defRPr/>
            </a:pPr>
            <a:r>
              <a:rPr lang="en-US" dirty="0"/>
              <a:t>Reversed byte order</a:t>
            </a:r>
          </a:p>
          <a:p>
            <a:pPr>
              <a:defRPr/>
            </a:pPr>
            <a:r>
              <a:rPr lang="en-US" dirty="0"/>
              <a:t>Wraparound at the ends of the storage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Signed status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23556" name="Picture 4" descr="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012950"/>
            <a:ext cx="4103687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ct_sign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006600"/>
            <a:ext cx="4103688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3869</TotalTime>
  <Words>956</Words>
  <Application>Microsoft Macintosh PowerPoint</Application>
  <PresentationFormat>On-screen Show (4:3)</PresentationFormat>
  <Paragraphs>174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ＭＳ Ｐゴシック</vt:lpstr>
      <vt:lpstr>Arial</vt:lpstr>
      <vt:lpstr>Calibri</vt:lpstr>
      <vt:lpstr>Custom Design</vt:lpstr>
      <vt:lpstr>Lecture 2:  Computer representation, data classes and Matlab fundamentals</vt:lpstr>
      <vt:lpstr>Objectives</vt:lpstr>
      <vt:lpstr>Number Representation</vt:lpstr>
      <vt:lpstr>Data Classes</vt:lpstr>
      <vt:lpstr>Integers</vt:lpstr>
      <vt:lpstr>Two’s Complement</vt:lpstr>
      <vt:lpstr>Memory Storage (integers)</vt:lpstr>
      <vt:lpstr>Integer Storage Ambiguities</vt:lpstr>
      <vt:lpstr>Signed status</vt:lpstr>
      <vt:lpstr>Byte swap</vt:lpstr>
      <vt:lpstr>Why use integers?</vt:lpstr>
      <vt:lpstr>Single and Double precision</vt:lpstr>
      <vt:lpstr>Floating point representation</vt:lpstr>
      <vt:lpstr>Single precision</vt:lpstr>
      <vt:lpstr>Double precision</vt:lpstr>
      <vt:lpstr>Quick exercises</vt:lpstr>
      <vt:lpstr>Fundamental Resolution</vt:lpstr>
      <vt:lpstr>Floating point number line</vt:lpstr>
      <vt:lpstr>Complex Data</vt:lpstr>
      <vt:lpstr>Matlab Operations</vt:lpstr>
      <vt:lpstr>Matlab Operators</vt:lpstr>
      <vt:lpstr>Matlab Operators</vt:lpstr>
      <vt:lpstr>Image Display</vt:lpstr>
      <vt:lpstr>Image Display</vt:lpstr>
      <vt:lpstr>Image Display</vt:lpstr>
      <vt:lpstr>Image Display</vt:lpstr>
      <vt:lpstr>Image Display</vt:lpstr>
      <vt:lpstr>Take Home Points</vt:lpstr>
    </vt:vector>
  </TitlesOfParts>
  <Company>UW-Madison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Fundamentals</dc:title>
  <dc:creator>peterson</dc:creator>
  <cp:lastModifiedBy>SEAN B FAIN</cp:lastModifiedBy>
  <cp:revision>90</cp:revision>
  <dcterms:created xsi:type="dcterms:W3CDTF">2009-01-23T00:44:04Z</dcterms:created>
  <dcterms:modified xsi:type="dcterms:W3CDTF">2019-04-03T15:10:34Z</dcterms:modified>
</cp:coreProperties>
</file>