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  <p:sldMasterId id="2147483809" r:id="rId2"/>
  </p:sldMasterIdLst>
  <p:notesMasterIdLst>
    <p:notesMasterId r:id="rId30"/>
  </p:notesMasterIdLst>
  <p:handoutMasterIdLst>
    <p:handoutMasterId r:id="rId31"/>
  </p:handoutMasterIdLst>
  <p:sldIdLst>
    <p:sldId id="256" r:id="rId3"/>
    <p:sldId id="258" r:id="rId4"/>
    <p:sldId id="283" r:id="rId5"/>
    <p:sldId id="279" r:id="rId6"/>
    <p:sldId id="296" r:id="rId7"/>
    <p:sldId id="280" r:id="rId8"/>
    <p:sldId id="281" r:id="rId9"/>
    <p:sldId id="263" r:id="rId10"/>
    <p:sldId id="264" r:id="rId11"/>
    <p:sldId id="286" r:id="rId12"/>
    <p:sldId id="266" r:id="rId13"/>
    <p:sldId id="290" r:id="rId14"/>
    <p:sldId id="291" r:id="rId15"/>
    <p:sldId id="292" r:id="rId16"/>
    <p:sldId id="293" r:id="rId17"/>
    <p:sldId id="294" r:id="rId18"/>
    <p:sldId id="268" r:id="rId19"/>
    <p:sldId id="269" r:id="rId20"/>
    <p:sldId id="284" r:id="rId21"/>
    <p:sldId id="273" r:id="rId22"/>
    <p:sldId id="295" r:id="rId23"/>
    <p:sldId id="297" r:id="rId24"/>
    <p:sldId id="282" r:id="rId25"/>
    <p:sldId id="298" r:id="rId26"/>
    <p:sldId id="275" r:id="rId27"/>
    <p:sldId id="276" r:id="rId28"/>
    <p:sldId id="259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9644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3" autoAdjust="0"/>
    <p:restoredTop sz="94687"/>
  </p:normalViewPr>
  <p:slideViewPr>
    <p:cSldViewPr>
      <p:cViewPr varScale="1">
        <p:scale>
          <a:sx n="153" d="100"/>
          <a:sy n="153" d="100"/>
        </p:scale>
        <p:origin x="12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F2BD480-C7CE-4F15-9623-6FCBF850972E}" type="datetimeFigureOut">
              <a:rPr lang="en-US"/>
              <a:pPr>
                <a:defRPr/>
              </a:pPr>
              <a:t>4/3/19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E1BFEC4-EABB-43CB-826E-BBF2D2A48A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05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589D0-3238-44B0-B94A-B3FA85C3E245}" type="datetimeFigureOut">
              <a:rPr lang="en-US" smtClean="0"/>
              <a:pPr/>
              <a:t>4/3/19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6EEEE-BE4E-4615-B7F8-7B9F7E4171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89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6EEEE-BE4E-4615-B7F8-7B9F7E4171E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4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6EEEE-BE4E-4615-B7F8-7B9F7E4171E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6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E3FAD-E042-4F5A-B5B2-13D71F0A86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BBD6B-F7E5-44C6-8406-35D4C7CE1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7F3CB-74A0-4C79-AA00-E1B13AA06A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FCD13-27CC-4B8B-9B68-36ED5E096D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6E3B-8092-46FF-8003-39C507A89CD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76CF-26B5-4AAD-9797-7736B6188E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6E3B-8092-46FF-8003-39C507A89CD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76CF-26B5-4AAD-9797-7736B6188E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6E3B-8092-46FF-8003-39C507A89CD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76CF-26B5-4AAD-9797-7736B6188E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6E3B-8092-46FF-8003-39C507A89CD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76CF-26B5-4AAD-9797-7736B6188E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6E3B-8092-46FF-8003-39C507A89CD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76CF-26B5-4AAD-9797-7736B6188E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6E3B-8092-46FF-8003-39C507A89CD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76CF-26B5-4AAD-9797-7736B6188E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6E3B-8092-46FF-8003-39C507A89CD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76CF-26B5-4AAD-9797-7736B6188E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133E6-F2B1-4068-8B2E-9DF40873C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6E3B-8092-46FF-8003-39C507A89CD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76CF-26B5-4AAD-9797-7736B6188E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6E3B-8092-46FF-8003-39C507A89CD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76CF-26B5-4AAD-9797-7736B6188E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6E3B-8092-46FF-8003-39C507A89CD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76CF-26B5-4AAD-9797-7736B6188E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6E3B-8092-46FF-8003-39C507A89CD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4/3/19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76CF-26B5-4AAD-9797-7736B6188E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EE211-B851-473F-B7A3-1353DE03C2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A5081-A388-4F03-8555-0144E60BDF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F3B89-7C4B-4FAD-A950-6E45D7CB69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251F5-E75F-466F-9E2E-5B6BFD4D67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F4ACB-A887-4A8D-8620-E58260238B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84782-0A39-455C-8D1B-D79DEC136E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3406D-5BB4-46F1-A395-9693810CD0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51EE6-BD77-4BD9-9965-30AE56B5B5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2338860-D15C-4C9E-8B94-97B97EB336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797" r:id="rId2"/>
    <p:sldLayoutId id="2147483803" r:id="rId3"/>
    <p:sldLayoutId id="2147483798" r:id="rId4"/>
    <p:sldLayoutId id="2147483799" r:id="rId5"/>
    <p:sldLayoutId id="2147483804" r:id="rId6"/>
    <p:sldLayoutId id="2147483805" r:id="rId7"/>
    <p:sldLayoutId id="2147483806" r:id="rId8"/>
    <p:sldLayoutId id="2147483807" r:id="rId9"/>
    <p:sldLayoutId id="2147483800" r:id="rId10"/>
    <p:sldLayoutId id="2147483808" r:id="rId11"/>
    <p:sldLayoutId id="214748380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hangingPunct="1"/>
            <a:fld id="{D9C26E3B-8092-46FF-8003-39C507A89CD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53" charset="-128"/>
              </a:rPr>
              <a:pPr eaLnBrk="1" hangingPunct="1"/>
              <a:t>4/3/19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pitchFamily="53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hangingPunct="1"/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pitchFamily="53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hangingPunct="1"/>
            <a:fld id="{AEA776CF-26B5-4AAD-9797-7736B6188E8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pitchFamily="53" charset="-128"/>
              </a:rPr>
              <a:pPr eaLnBrk="1" hangingPunct="1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ea typeface="ＭＳ Ｐゴシック" pitchFamily="53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works.com/help/toolbox/images/ref/f3-23960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emf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fiji.sc/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j.net/Welcome" TargetMode="External"/><Relationship Id="rId2" Type="http://schemas.openxmlformats.org/officeDocument/2006/relationships/hyperlink" Target="https://www.slicer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tksnap.org/pmwiki/pmwiki.ph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-psych.nmsu.edu/~jkroger/lab/Manuals/MATLAB_commands.htm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-psych.nmsu.edu/~jkroger/lab/Manuals/MATLAB_commands.htm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914400"/>
            <a:ext cx="8382000" cy="1981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b="1" dirty="0"/>
              <a:t>Lecture 4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Display Tools: MATLAB, </a:t>
            </a:r>
            <a:br>
              <a:rPr lang="en-US" sz="3600" b="1" dirty="0"/>
            </a:br>
            <a:r>
              <a:rPr lang="en-US" sz="3600" b="1" dirty="0"/>
              <a:t>Volume Viewer (MATLAB) and Image J/Fiji</a:t>
            </a:r>
            <a:r>
              <a:rPr lang="en-US" dirty="0"/>
              <a:t> </a:t>
            </a:r>
            <a:br>
              <a:rPr lang="en-US" dirty="0"/>
            </a:br>
            <a:br>
              <a:rPr lang="en-US" sz="3600" b="1" dirty="0"/>
            </a:br>
            <a:r>
              <a:rPr lang="en-US" sz="2700" b="1" dirty="0"/>
              <a:t>David Mummy</a:t>
            </a:r>
            <a:br>
              <a:rPr lang="en-US" sz="2700" b="1" dirty="0"/>
            </a:br>
            <a:r>
              <a:rPr lang="en-US" sz="2700" b="1" dirty="0"/>
              <a:t>mummy@wisc.edu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>
            <a:normAutofit/>
          </a:bodyPr>
          <a:lstStyle/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en-US" sz="2400" b="1" dirty="0"/>
              <a:t>Medical Physics/Biomedical Engineering 574 </a:t>
            </a:r>
          </a:p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None/>
              <a:defRPr/>
            </a:pPr>
            <a:endParaRPr lang="en-US" sz="2400" b="1" dirty="0"/>
          </a:p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en-US" sz="2400" b="1" dirty="0"/>
              <a:t>1022 WIMR, 9:55-10:45 am, MWF</a:t>
            </a:r>
            <a:br>
              <a:rPr lang="en-US" sz="2400" b="1" dirty="0"/>
            </a:br>
            <a:r>
              <a:rPr lang="en-US" sz="2400" b="1" dirty="0"/>
              <a:t>Spring 2018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Image Processing Tools in MATLAB</a:t>
            </a:r>
          </a:p>
        </p:txBody>
      </p:sp>
      <p:sp>
        <p:nvSpPr>
          <p:cNvPr id="17411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/>
              <a:t>Import </a:t>
            </a:r>
          </a:p>
          <a:p>
            <a:pPr eaLnBrk="1" hangingPunct="1"/>
            <a:r>
              <a:rPr lang="en-US"/>
              <a:t>Export</a:t>
            </a:r>
          </a:p>
          <a:p>
            <a:pPr eaLnBrk="1" hangingPunct="1"/>
            <a:r>
              <a:rPr lang="en-US"/>
              <a:t>Get image information</a:t>
            </a:r>
          </a:p>
          <a:p>
            <a:pPr eaLnBrk="1" hangingPunct="1"/>
            <a:r>
              <a:rPr lang="en-US" sz="3500" b="1"/>
              <a:t>View images</a:t>
            </a:r>
            <a:endParaRPr lang="en-US" b="1"/>
          </a:p>
          <a:p>
            <a:pPr lvl="1" eaLnBrk="1" hangingPunct="1"/>
            <a:r>
              <a:rPr lang="en-US" b="1"/>
              <a:t>imshow</a:t>
            </a:r>
          </a:p>
          <a:p>
            <a:pPr lvl="1" eaLnBrk="1" hangingPunct="1"/>
            <a:r>
              <a:rPr lang="en-US" b="1"/>
              <a:t>imagesc</a:t>
            </a:r>
          </a:p>
          <a:p>
            <a:pPr lvl="1" eaLnBrk="1" hangingPunct="1"/>
            <a:r>
              <a:rPr lang="en-US" b="1"/>
              <a:t>volumeviewer</a:t>
            </a:r>
          </a:p>
          <a:p>
            <a:pPr lvl="1" eaLnBrk="1" hangingPunct="1"/>
            <a:r>
              <a:rPr lang="en-US" b="1"/>
              <a:t>imagescn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4059238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Import/Export MAT data (Example 1)</a:t>
            </a:r>
          </a:p>
        </p:txBody>
      </p:sp>
      <p:pic>
        <p:nvPicPr>
          <p:cNvPr id="18436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371600"/>
            <a:ext cx="344487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Arrow Connector 13"/>
          <p:cNvCxnSpPr/>
          <p:nvPr/>
        </p:nvCxnSpPr>
        <p:spPr>
          <a:xfrm flipV="1">
            <a:off x="1219200" y="2895600"/>
            <a:ext cx="46482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33600" y="4114800"/>
            <a:ext cx="36576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Import/Export raw data (Example 2)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2057400"/>
            <a:ext cx="2971800" cy="293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295400"/>
            <a:ext cx="492442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5105400"/>
            <a:ext cx="3048000" cy="14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3429000" y="3657600"/>
            <a:ext cx="24384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114800" y="4800600"/>
            <a:ext cx="9906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971800" y="5562600"/>
            <a:ext cx="21336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46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24200" y="6248400"/>
            <a:ext cx="20097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Straight Arrow Connector 19"/>
          <p:cNvCxnSpPr/>
          <p:nvPr/>
        </p:nvCxnSpPr>
        <p:spPr>
          <a:xfrm flipV="1">
            <a:off x="1905000" y="6553200"/>
            <a:ext cx="11430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5000625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Import/Export image files (Example 3)</a:t>
            </a: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5410200"/>
            <a:ext cx="413385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1371600"/>
            <a:ext cx="2389188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2209800" y="2003425"/>
            <a:ext cx="3352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066800" y="2590800"/>
            <a:ext cx="41910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62000" y="2819400"/>
            <a:ext cx="449580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048000" y="5943600"/>
            <a:ext cx="17526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490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7800" y="3429000"/>
            <a:ext cx="3608388" cy="142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Arrow Connector 18"/>
          <p:cNvCxnSpPr/>
          <p:nvPr/>
        </p:nvCxnSpPr>
        <p:spPr>
          <a:xfrm>
            <a:off x="1828800" y="3657600"/>
            <a:ext cx="33528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Image Info (Example 1-3)</a:t>
            </a:r>
          </a:p>
        </p:txBody>
      </p:sp>
      <p:sp>
        <p:nvSpPr>
          <p:cNvPr id="21507" name="Content Placeholder 1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dirty="0"/>
              <a:t>For image files, use MATLAB function </a:t>
            </a:r>
            <a:r>
              <a:rPr lang="en-US" i="1" dirty="0" err="1"/>
              <a:t>imfinfo</a:t>
            </a:r>
            <a:r>
              <a:rPr lang="en-US" i="1" dirty="0"/>
              <a:t> </a:t>
            </a:r>
            <a:r>
              <a:rPr lang="en-US" dirty="0"/>
              <a:t>displays info without reading into workspace (reads the header)</a:t>
            </a:r>
          </a:p>
          <a:p>
            <a:pPr lvl="1"/>
            <a:r>
              <a:rPr lang="en-US" dirty="0" err="1"/>
              <a:t>imfinfo</a:t>
            </a:r>
            <a:r>
              <a:rPr lang="en-US" dirty="0"/>
              <a:t>(‘name.jpg’)</a:t>
            </a:r>
          </a:p>
          <a:p>
            <a:r>
              <a:rPr lang="en-US" dirty="0"/>
              <a:t>For </a:t>
            </a:r>
            <a:r>
              <a:rPr lang="en-US" dirty="0" err="1"/>
              <a:t>dicom</a:t>
            </a:r>
            <a:r>
              <a:rPr lang="en-US" dirty="0"/>
              <a:t> files, use MATLAB function </a:t>
            </a:r>
            <a:r>
              <a:rPr lang="en-US" i="1" dirty="0" err="1"/>
              <a:t>dicominfo</a:t>
            </a:r>
            <a:r>
              <a:rPr lang="en-US" dirty="0"/>
              <a:t> displays info without reading into workspace (reads the header)</a:t>
            </a:r>
          </a:p>
          <a:p>
            <a:pPr lvl="1"/>
            <a:r>
              <a:rPr lang="en-US" dirty="0" err="1"/>
              <a:t>dicominfo</a:t>
            </a:r>
            <a:r>
              <a:rPr lang="en-US" dirty="0"/>
              <a:t>(‘name.dcm’)</a:t>
            </a:r>
          </a:p>
          <a:p>
            <a:r>
              <a:rPr lang="en-US" dirty="0"/>
              <a:t>Read image into workspace (see previous slides)</a:t>
            </a:r>
          </a:p>
          <a:p>
            <a:r>
              <a:rPr lang="en-US" dirty="0"/>
              <a:t>Once image is read into workspace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whos</a:t>
            </a:r>
            <a:r>
              <a:rPr lang="en-US" dirty="0"/>
              <a:t>’ sees information about the data in your workspace</a:t>
            </a:r>
          </a:p>
          <a:p>
            <a:pPr lvl="1"/>
            <a:r>
              <a:rPr lang="en-US" dirty="0"/>
              <a:t>‘size(X)’ gives you the size of variable X</a:t>
            </a:r>
          </a:p>
          <a:p>
            <a:pPr lvl="1"/>
            <a:r>
              <a:rPr lang="en-US" dirty="0"/>
              <a:t>‘max(X)’ gives max value of 1D array X</a:t>
            </a:r>
          </a:p>
          <a:p>
            <a:pPr lvl="1"/>
            <a:r>
              <a:rPr lang="en-US" dirty="0"/>
              <a:t>‘max(max(X))’ or ‘max(X(</a:t>
            </a:r>
            <a:r>
              <a:rPr lang="en-US" dirty="0">
                <a:sym typeface="Wingdings" panose="05000000000000000000" pitchFamily="2" charset="2"/>
              </a:rPr>
              <a:t>:))’ </a:t>
            </a:r>
            <a:r>
              <a:rPr lang="en-US" dirty="0"/>
              <a:t>gives max value of 2D array X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Image Processing Tools in MATLAB</a:t>
            </a:r>
          </a:p>
        </p:txBody>
      </p:sp>
      <p:sp>
        <p:nvSpPr>
          <p:cNvPr id="17411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Import 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Export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Get image information</a:t>
            </a:r>
          </a:p>
          <a:p>
            <a:pPr eaLnBrk="1" hangingPunct="1">
              <a:defRPr/>
            </a:pPr>
            <a:r>
              <a:rPr lang="en-US" sz="3500" b="1" dirty="0"/>
              <a:t>View images</a:t>
            </a:r>
          </a:p>
          <a:p>
            <a:pPr lvl="1" eaLnBrk="1" hangingPunct="1">
              <a:defRPr/>
            </a:pPr>
            <a:r>
              <a:rPr lang="en-US" b="1" dirty="0" err="1"/>
              <a:t>imshow</a:t>
            </a:r>
            <a:r>
              <a:rPr lang="en-US" b="1" dirty="0"/>
              <a:t>			(</a:t>
            </a:r>
            <a:r>
              <a:rPr lang="en-US" b="1" dirty="0" err="1"/>
              <a:t>Matlab</a:t>
            </a:r>
            <a:r>
              <a:rPr lang="en-US" b="1" dirty="0"/>
              <a:t>)</a:t>
            </a:r>
          </a:p>
          <a:p>
            <a:pPr lvl="1" eaLnBrk="1" hangingPunct="1">
              <a:defRPr/>
            </a:pPr>
            <a:r>
              <a:rPr lang="en-US" b="1" dirty="0" err="1"/>
              <a:t>imagesc</a:t>
            </a:r>
            <a:r>
              <a:rPr lang="en-US" b="1" dirty="0"/>
              <a:t>			(</a:t>
            </a:r>
            <a:r>
              <a:rPr lang="en-US" b="1" dirty="0" err="1"/>
              <a:t>Matlab</a:t>
            </a:r>
            <a:r>
              <a:rPr lang="en-US" b="1" dirty="0"/>
              <a:t>)</a:t>
            </a:r>
          </a:p>
          <a:p>
            <a:pPr lvl="1" eaLnBrk="1" hangingPunct="1">
              <a:defRPr/>
            </a:pPr>
            <a:r>
              <a:rPr lang="en-US" b="1" dirty="0" err="1"/>
              <a:t>volumeviewer</a:t>
            </a:r>
            <a:r>
              <a:rPr lang="en-US" b="1" dirty="0"/>
              <a:t>		(custom GUI)</a:t>
            </a:r>
          </a:p>
          <a:p>
            <a:pPr lvl="1" eaLnBrk="1" hangingPunct="1">
              <a:defRPr/>
            </a:pPr>
            <a:r>
              <a:rPr lang="en-US" b="1" dirty="0" err="1"/>
              <a:t>imagescn</a:t>
            </a:r>
            <a:r>
              <a:rPr lang="en-US" b="1" dirty="0"/>
              <a:t>			(custom toolbox)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Image Processing Tools in MATLAB</a:t>
            </a:r>
          </a:p>
        </p:txBody>
      </p:sp>
      <p:sp>
        <p:nvSpPr>
          <p:cNvPr id="23555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http://www.mathworks.com/help/toolbox/images/ref/f3-23960.html</a:t>
            </a:r>
            <a:endParaRPr lang="en-US" dirty="0"/>
          </a:p>
          <a:p>
            <a:r>
              <a:rPr lang="en-US" dirty="0"/>
              <a:t>LOTS OF FUNCTIONS!</a:t>
            </a:r>
          </a:p>
          <a:p>
            <a:r>
              <a:rPr lang="en-US" dirty="0"/>
              <a:t>Don’t waste time doing it yourself, there’s probably a function that does it for you!</a:t>
            </a:r>
          </a:p>
          <a:p>
            <a:r>
              <a:rPr lang="en-US" dirty="0"/>
              <a:t>However,  they might not be perfect….performance, efficiency, etc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imshow</a:t>
            </a:r>
            <a:r>
              <a:rPr lang="en-US" dirty="0"/>
              <a:t> scales image from 0 to 1, might not be desirable</a:t>
            </a:r>
          </a:p>
          <a:p>
            <a:r>
              <a:rPr lang="en-US" dirty="0"/>
              <a:t>Good to know how they work</a:t>
            </a:r>
          </a:p>
          <a:p>
            <a:r>
              <a:rPr lang="en-US" dirty="0"/>
              <a:t>Use ‘Help’ in </a:t>
            </a:r>
            <a:r>
              <a:rPr lang="en-US" dirty="0" err="1"/>
              <a:t>Matlab</a:t>
            </a:r>
            <a:r>
              <a:rPr lang="en-US" dirty="0"/>
              <a:t>, it’s wonderful documentation on how the functions work.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73050" indent="-273050" eaLnBrk="1" hangingPunct="1"/>
            <a:r>
              <a:rPr lang="en-US"/>
              <a:t> imread() and imfinfo()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648200" cy="2743200"/>
          </a:xfrm>
        </p:spPr>
        <p:txBody>
          <a:bodyPr>
            <a:normAutofit fontScale="70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/>
              <a:t>(saw some of these already)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/>
              <a:t> 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/>
              <a:t> </a:t>
            </a:r>
          </a:p>
          <a:p>
            <a:pPr marL="548640" lvl="1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solidFill>
                  <a:srgbClr val="009644"/>
                </a:solidFill>
              </a:rPr>
              <a:t>% reads in images of most </a:t>
            </a:r>
            <a:r>
              <a:rPr lang="en-US" dirty="0" err="1">
                <a:solidFill>
                  <a:srgbClr val="009644"/>
                </a:solidFill>
              </a:rPr>
              <a:t>filetypes</a:t>
            </a:r>
            <a:endParaRPr lang="en-US" dirty="0">
              <a:solidFill>
                <a:srgbClr val="009644"/>
              </a:solidFill>
            </a:endParaRPr>
          </a:p>
          <a:p>
            <a:pPr marL="548640" lvl="1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solidFill>
                  <a:srgbClr val="009644"/>
                </a:solidFill>
              </a:rPr>
              <a:t>% Data concerning image size, compression, </a:t>
            </a:r>
            <a:r>
              <a:rPr lang="en-US" dirty="0" err="1">
                <a:solidFill>
                  <a:srgbClr val="009644"/>
                </a:solidFill>
              </a:rPr>
              <a:t>colormap</a:t>
            </a:r>
            <a:r>
              <a:rPr lang="en-US" dirty="0">
                <a:solidFill>
                  <a:srgbClr val="009644"/>
                </a:solidFill>
              </a:rPr>
              <a:t> read from the header</a:t>
            </a:r>
          </a:p>
          <a:p>
            <a:pPr marL="548640" lvl="1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solidFill>
                  <a:srgbClr val="009644"/>
                </a:solidFill>
              </a:rPr>
              <a:t>% data are 8 bit unsigned but note the 3 color channels, red, green, blue.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/>
              <a:t> </a:t>
            </a:r>
          </a:p>
        </p:txBody>
      </p:sp>
      <p:pic>
        <p:nvPicPr>
          <p:cNvPr id="24580" name="Picture 14"/>
          <p:cNvPicPr>
            <a:picLocks noChangeAspect="1" noChangeArrowheads="1"/>
          </p:cNvPicPr>
          <p:nvPr/>
        </p:nvPicPr>
        <p:blipFill>
          <a:blip r:embed="rId2" cstate="print"/>
          <a:srcRect b="72726"/>
          <a:stretch>
            <a:fillRect/>
          </a:stretch>
        </p:blipFill>
        <p:spPr bwMode="auto">
          <a:xfrm>
            <a:off x="609600" y="16002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12"/>
          <p:cNvPicPr>
            <a:picLocks noChangeAspect="1" noChangeArrowheads="1"/>
          </p:cNvPicPr>
          <p:nvPr/>
        </p:nvPicPr>
        <p:blipFill>
          <a:blip r:embed="rId3" cstate="print"/>
          <a:srcRect r="39706"/>
          <a:stretch>
            <a:fillRect/>
          </a:stretch>
        </p:blipFill>
        <p:spPr bwMode="auto">
          <a:xfrm>
            <a:off x="6019800" y="1371600"/>
            <a:ext cx="3124200" cy="484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2743200" y="1752600"/>
            <a:ext cx="34290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58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114800"/>
            <a:ext cx="59817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imwrite()</a:t>
            </a:r>
          </a:p>
        </p:txBody>
      </p:sp>
      <p:sp>
        <p:nvSpPr>
          <p:cNvPr id="25603" name="Content Placeholder 1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/>
              <a:t>Can generate different image formats automatically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5605" name="Picture 14"/>
          <p:cNvPicPr>
            <a:picLocks noChangeAspect="1" noChangeArrowheads="1"/>
          </p:cNvPicPr>
          <p:nvPr/>
        </p:nvPicPr>
        <p:blipFill>
          <a:blip r:embed="rId2" cstate="print"/>
          <a:srcRect t="50000" b="9091"/>
          <a:stretch>
            <a:fillRect/>
          </a:stretch>
        </p:blipFill>
        <p:spPr bwMode="auto">
          <a:xfrm>
            <a:off x="533400" y="1828800"/>
            <a:ext cx="3124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876800"/>
            <a:ext cx="2667000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Straight Arrow Connector 22"/>
          <p:cNvCxnSpPr/>
          <p:nvPr/>
        </p:nvCxnSpPr>
        <p:spPr>
          <a:xfrm flipH="1">
            <a:off x="3581400" y="62484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581400" y="6400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581400" y="6553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610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" y="2419350"/>
            <a:ext cx="88582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pPr eaLnBrk="1" hangingPunct="1"/>
            <a:r>
              <a:rPr lang="en-US"/>
              <a:t>Consider compression ratios…</a:t>
            </a:r>
          </a:p>
        </p:txBody>
      </p:sp>
      <p:sp>
        <p:nvSpPr>
          <p:cNvPr id="26627" name="TextBox 6"/>
          <p:cNvSpPr txBox="1">
            <a:spLocks noChangeArrowheads="1"/>
          </p:cNvSpPr>
          <p:nvPr/>
        </p:nvSpPr>
        <p:spPr bwMode="auto">
          <a:xfrm>
            <a:off x="1143000" y="12954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JPG</a:t>
            </a:r>
          </a:p>
        </p:txBody>
      </p:sp>
      <p:sp>
        <p:nvSpPr>
          <p:cNvPr id="26628" name="TextBox 7"/>
          <p:cNvSpPr txBox="1">
            <a:spLocks noChangeArrowheads="1"/>
          </p:cNvSpPr>
          <p:nvPr/>
        </p:nvSpPr>
        <p:spPr bwMode="auto">
          <a:xfrm>
            <a:off x="3810000" y="1230313"/>
            <a:ext cx="990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BMP</a:t>
            </a:r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2" cstate="print"/>
          <a:srcRect b="46281"/>
          <a:stretch>
            <a:fillRect/>
          </a:stretch>
        </p:blipFill>
        <p:spPr bwMode="auto">
          <a:xfrm>
            <a:off x="228600" y="1625600"/>
            <a:ext cx="258445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4"/>
          <p:cNvPicPr>
            <a:picLocks noChangeAspect="1" noChangeArrowheads="1"/>
          </p:cNvPicPr>
          <p:nvPr/>
        </p:nvPicPr>
        <p:blipFill>
          <a:blip r:embed="rId3" cstate="print"/>
          <a:srcRect b="76747"/>
          <a:stretch>
            <a:fillRect/>
          </a:stretch>
        </p:blipFill>
        <p:spPr bwMode="auto">
          <a:xfrm>
            <a:off x="5715000" y="1651000"/>
            <a:ext cx="3197225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3"/>
          <p:cNvPicPr>
            <a:picLocks noChangeAspect="1" noChangeArrowheads="1"/>
          </p:cNvPicPr>
          <p:nvPr/>
        </p:nvPicPr>
        <p:blipFill>
          <a:blip r:embed="rId4" cstate="print"/>
          <a:srcRect r="20110" b="68315"/>
          <a:stretch>
            <a:fillRect/>
          </a:stretch>
        </p:blipFill>
        <p:spPr bwMode="auto">
          <a:xfrm>
            <a:off x="2895600" y="1657350"/>
            <a:ext cx="28194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2" name="TextBox 7"/>
          <p:cNvSpPr txBox="1">
            <a:spLocks noChangeArrowheads="1"/>
          </p:cNvSpPr>
          <p:nvPr/>
        </p:nvSpPr>
        <p:spPr bwMode="auto">
          <a:xfrm>
            <a:off x="7162800" y="12954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TIFF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9600" y="1981200"/>
            <a:ext cx="78486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634" name="Rectangle 4"/>
          <p:cNvSpPr>
            <a:spLocks noChangeArrowheads="1"/>
          </p:cNvSpPr>
          <p:nvPr/>
        </p:nvSpPr>
        <p:spPr bwMode="auto">
          <a:xfrm>
            <a:off x="4419600" y="5791200"/>
            <a:ext cx="4419600" cy="646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Calculated Matrix Size </a:t>
            </a:r>
          </a:p>
          <a:p>
            <a:r>
              <a:rPr lang="en-US"/>
              <a:t>= 732 X 486 X 3 bytes = 1.07 MB</a:t>
            </a:r>
          </a:p>
        </p:txBody>
      </p:sp>
      <p:pic>
        <p:nvPicPr>
          <p:cNvPr id="26635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2667000"/>
            <a:ext cx="8610600" cy="193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>
          <a:xfrm>
            <a:off x="3048000" y="1143000"/>
            <a:ext cx="0" cy="358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96000" y="1143000"/>
            <a:ext cx="0" cy="358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38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19200" y="4652963"/>
            <a:ext cx="2895600" cy="220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eaLnBrk="1" hangingPunct="1"/>
            <a:r>
              <a:rPr lang="en-US" dirty="0" err="1"/>
              <a:t>Matlab</a:t>
            </a:r>
            <a:r>
              <a:rPr lang="en-US" dirty="0"/>
              <a:t> basics</a:t>
            </a:r>
          </a:p>
          <a:p>
            <a:pPr lvl="1" eaLnBrk="1" hangingPunct="1"/>
            <a:r>
              <a:rPr lang="en-US" dirty="0"/>
              <a:t>Brief review of image header concept</a:t>
            </a:r>
          </a:p>
          <a:p>
            <a:pPr lvl="1" eaLnBrk="1" hangingPunct="1"/>
            <a:r>
              <a:rPr lang="en-US" dirty="0"/>
              <a:t>Image i/o basics</a:t>
            </a:r>
          </a:p>
          <a:p>
            <a:pPr lvl="1" eaLnBrk="1" hangingPunct="1"/>
            <a:r>
              <a:rPr lang="en-US" dirty="0"/>
              <a:t>Built-in image display tools in </a:t>
            </a:r>
            <a:r>
              <a:rPr lang="en-US" dirty="0" err="1"/>
              <a:t>Matlab</a:t>
            </a:r>
            <a:r>
              <a:rPr lang="en-US" dirty="0"/>
              <a:t> </a:t>
            </a:r>
          </a:p>
          <a:p>
            <a:pPr lvl="1" eaLnBrk="1" hangingPunct="1"/>
            <a:r>
              <a:rPr lang="en-US" dirty="0"/>
              <a:t>Volume Viewer 		(custom </a:t>
            </a:r>
            <a:r>
              <a:rPr lang="en-US" dirty="0" err="1"/>
              <a:t>Matlab</a:t>
            </a:r>
            <a:r>
              <a:rPr lang="en-US" dirty="0"/>
              <a:t> GUI)</a:t>
            </a:r>
          </a:p>
          <a:p>
            <a:pPr lvl="1" eaLnBrk="1" hangingPunct="1"/>
            <a:r>
              <a:rPr lang="en-US" dirty="0" err="1"/>
              <a:t>Imagescn</a:t>
            </a:r>
            <a:r>
              <a:rPr lang="en-US" dirty="0"/>
              <a:t> 			(custom </a:t>
            </a:r>
            <a:r>
              <a:rPr lang="en-US" dirty="0" err="1"/>
              <a:t>Matlab</a:t>
            </a:r>
            <a:r>
              <a:rPr lang="en-US" dirty="0"/>
              <a:t> toolbox)</a:t>
            </a:r>
          </a:p>
          <a:p>
            <a:pPr eaLnBrk="1" hangingPunct="1"/>
            <a:r>
              <a:rPr lang="en-US" dirty="0" err="1"/>
              <a:t>ImageJ</a:t>
            </a:r>
            <a:r>
              <a:rPr lang="en-US" dirty="0"/>
              <a:t> and Fiji basics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5400"/>
            <a:ext cx="45720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Display Tools in Matlab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343400" y="2819400"/>
            <a:ext cx="1371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114800" y="3657600"/>
            <a:ext cx="15240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00200" y="3810000"/>
            <a:ext cx="3810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7655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371600"/>
            <a:ext cx="2667000" cy="235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3886200"/>
            <a:ext cx="2743200" cy="267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7" name="Picture 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8800" y="4495800"/>
            <a:ext cx="29718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imagescn toolbox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/>
              <a:t>Developed by NIH, but not supported</a:t>
            </a:r>
          </a:p>
          <a:p>
            <a:r>
              <a:rPr lang="en-US"/>
              <a:t>W/L</a:t>
            </a:r>
          </a:p>
          <a:p>
            <a:r>
              <a:rPr lang="en-US"/>
              <a:t>ROI</a:t>
            </a:r>
          </a:p>
          <a:p>
            <a:r>
              <a:rPr lang="en-US"/>
              <a:t>Distance</a:t>
            </a:r>
          </a:p>
          <a:p>
            <a:r>
              <a:rPr lang="en-US"/>
              <a:t>Movies</a:t>
            </a:r>
          </a:p>
          <a:p>
            <a:r>
              <a:rPr lang="en-US"/>
              <a:t>Point Measure</a:t>
            </a:r>
          </a:p>
          <a:p>
            <a:r>
              <a:rPr lang="en-US"/>
              <a:t>Image Rotation</a:t>
            </a:r>
          </a:p>
          <a:p>
            <a:r>
              <a:rPr lang="en-US"/>
              <a:t>Crop</a:t>
            </a: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828800"/>
            <a:ext cx="5486400" cy="482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467600" y="2133600"/>
            <a:ext cx="1447800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750" name="TextBox 5"/>
          <p:cNvSpPr txBox="1">
            <a:spLocks noChangeArrowheads="1"/>
          </p:cNvSpPr>
          <p:nvPr/>
        </p:nvSpPr>
        <p:spPr bwMode="auto">
          <a:xfrm>
            <a:off x="7340600" y="1371600"/>
            <a:ext cx="180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imagesc tools</a:t>
            </a:r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>
          <a:xfrm flipH="1">
            <a:off x="8191500" y="1740932"/>
            <a:ext cx="50651" cy="3926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imagescn</a:t>
            </a:r>
            <a:r>
              <a:rPr lang="en-US" dirty="0"/>
              <a:t>: Easy to Use Basic ROI Tools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600200"/>
            <a:ext cx="5910177" cy="468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2209800" y="4724400"/>
            <a:ext cx="5181600" cy="990600"/>
          </a:xfrm>
        </p:spPr>
        <p:txBody>
          <a:bodyPr/>
          <a:lstStyle/>
          <a:p>
            <a:pPr algn="ctr" eaLnBrk="1" hangingPunct="1"/>
            <a:r>
              <a:rPr lang="en-US" dirty="0"/>
              <a:t>All of these examples can be replicated line by line (</a:t>
            </a:r>
            <a:r>
              <a:rPr lang="en-US" dirty="0" err="1"/>
              <a:t>Matlab</a:t>
            </a:r>
            <a:r>
              <a:rPr lang="en-US"/>
              <a:t> R2016a)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Tutorial for Volume Viewer and Image J on </a:t>
            </a:r>
            <a:r>
              <a:rPr lang="en-US" dirty="0" err="1"/>
              <a:t>Learn@UW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F318-9068-784B-8B68-FC1A1707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into the workspace a single </a:t>
            </a:r>
            <a:r>
              <a:rPr lang="en-US" dirty="0" err="1"/>
              <a:t>dicom</a:t>
            </a:r>
            <a:r>
              <a:rPr lang="en-US" dirty="0"/>
              <a:t> image: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16CB7-DB43-CF4E-8A0B-DB272EAA72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% load in a single image if the brain using </a:t>
            </a:r>
            <a:r>
              <a:rPr lang="en-US" dirty="0" err="1"/>
              <a:t>dicomread</a:t>
            </a:r>
            <a:r>
              <a:rPr lang="en-US" dirty="0"/>
              <a:t> %</a:t>
            </a:r>
          </a:p>
          <a:p>
            <a:r>
              <a:rPr lang="en-US" dirty="0"/>
              <a:t>brain2 = </a:t>
            </a:r>
            <a:r>
              <a:rPr lang="en-US" dirty="0" err="1"/>
              <a:t>dicomread</a:t>
            </a:r>
            <a:r>
              <a:rPr lang="en-US" dirty="0"/>
              <a:t>('brain__5’);</a:t>
            </a:r>
          </a:p>
          <a:p>
            <a:endParaRPr lang="en-US" dirty="0"/>
          </a:p>
          <a:p>
            <a:r>
              <a:rPr lang="en-US" dirty="0"/>
              <a:t>% Alternatively if you reshape </a:t>
            </a:r>
            <a:r>
              <a:rPr lang="en-US" dirty="0" err="1"/>
              <a:t>brain_bin</a:t>
            </a:r>
            <a:r>
              <a:rPr lang="en-US" dirty="0"/>
              <a:t> %</a:t>
            </a:r>
          </a:p>
          <a:p>
            <a:r>
              <a:rPr lang="en-US" dirty="0"/>
              <a:t>brain3 = reshape(brain_bin,128, 128, 36);</a:t>
            </a:r>
          </a:p>
          <a:p>
            <a:r>
              <a:rPr lang="en-US" dirty="0"/>
              <a:t>% one can then load in the matrix as a time series in volume viewer as a matrix, for example: %</a:t>
            </a:r>
          </a:p>
          <a:p>
            <a:r>
              <a:rPr lang="en-US" dirty="0"/>
              <a:t>brain3(:, : , </a:t>
            </a:r>
            <a:r>
              <a:rPr lang="en-US" dirty="0">
                <a:sym typeface="Wingdings" pitchFamily="2" charset="2"/>
              </a:rPr>
              <a:t>:)</a:t>
            </a:r>
          </a:p>
          <a:p>
            <a:r>
              <a:rPr lang="en-US" dirty="0">
                <a:sym typeface="Wingdings" pitchFamily="2" charset="2"/>
              </a:rPr>
              <a:t>% This is a time series of contrast perfusion in the brain 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15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Volume Viewer: Matlab GUI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80930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TextBox 3"/>
          <p:cNvSpPr txBox="1">
            <a:spLocks noChangeArrowheads="1"/>
          </p:cNvSpPr>
          <p:nvPr/>
        </p:nvSpPr>
        <p:spPr bwMode="auto">
          <a:xfrm>
            <a:off x="6096000" y="6477000"/>
            <a:ext cx="2895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Developed by Dr. Rafael O’Halloran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ImageJ</a:t>
            </a:r>
            <a:r>
              <a:rPr lang="en-US" dirty="0"/>
              <a:t>/Fiji (</a:t>
            </a:r>
            <a:r>
              <a:rPr lang="en-US" dirty="0">
                <a:hlinkClick r:id="rId2"/>
              </a:rPr>
              <a:t>http://fiji.sc/</a:t>
            </a:r>
            <a:r>
              <a:rPr lang="en-US" dirty="0"/>
              <a:t>): Stand Alone Windows/Mac Program from NIH</a:t>
            </a:r>
          </a:p>
        </p:txBody>
      </p:sp>
      <p:sp>
        <p:nvSpPr>
          <p:cNvPr id="32771" name="Text Placeholder 6"/>
          <p:cNvSpPr>
            <a:spLocks noGrp="1"/>
          </p:cNvSpPr>
          <p:nvPr>
            <p:ph type="body" sz="half" idx="3"/>
          </p:nvPr>
        </p:nvSpPr>
        <p:spPr>
          <a:xfrm>
            <a:off x="6096000" y="1524000"/>
            <a:ext cx="2514600" cy="685800"/>
          </a:xfrm>
        </p:spPr>
        <p:txBody>
          <a:bodyPr/>
          <a:lstStyle/>
          <a:p>
            <a:pPr eaLnBrk="1" hangingPunct="1"/>
            <a:r>
              <a:rPr lang="en-US" dirty="0"/>
              <a:t>Functionality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791200" y="2209800"/>
            <a:ext cx="3124200" cy="4038600"/>
          </a:xfrm>
        </p:spPr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Window and Level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ROI measurement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ROI measurement through image series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Plot line profile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Play as a movie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Rotate &amp; Zoom images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Mathematical operations on images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Apply filters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Fourier Transform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And the list goes on….</a:t>
            </a:r>
          </a:p>
        </p:txBody>
      </p:sp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828800"/>
            <a:ext cx="5486400" cy="454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4" name="TextBox 3"/>
          <p:cNvSpPr txBox="1">
            <a:spLocks noChangeArrowheads="1"/>
          </p:cNvSpPr>
          <p:nvPr/>
        </p:nvSpPr>
        <p:spPr bwMode="auto">
          <a:xfrm>
            <a:off x="609600" y="1295400"/>
            <a:ext cx="792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Unique from the rest of this presentation b/c it’s NOT </a:t>
            </a:r>
            <a:r>
              <a:rPr lang="en-US" dirty="0" err="1">
                <a:solidFill>
                  <a:srgbClr val="0070C0"/>
                </a:solidFill>
              </a:rPr>
              <a:t>Matlab</a:t>
            </a:r>
            <a:r>
              <a:rPr lang="en-US" dirty="0">
                <a:solidFill>
                  <a:srgbClr val="0070C0"/>
                </a:solidFill>
              </a:rPr>
              <a:t> based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Assignment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971550" lvl="1" indent="-514350" eaLnBrk="1" hangingPunct="1">
              <a:buFontTx/>
              <a:buAutoNum type="arabicPeriod"/>
            </a:pPr>
            <a:r>
              <a:rPr lang="en-US" dirty="0" err="1"/>
              <a:t>ImageJ</a:t>
            </a:r>
            <a:r>
              <a:rPr lang="en-US" dirty="0"/>
              <a:t>/Fiji, </a:t>
            </a:r>
            <a:r>
              <a:rPr lang="en-US" dirty="0" err="1"/>
              <a:t>volumeviewer</a:t>
            </a:r>
            <a:r>
              <a:rPr lang="en-US" dirty="0"/>
              <a:t>, and </a:t>
            </a:r>
            <a:r>
              <a:rPr lang="en-US" dirty="0" err="1"/>
              <a:t>imagescn</a:t>
            </a:r>
            <a:endParaRPr lang="en-US" dirty="0"/>
          </a:p>
          <a:p>
            <a:pPr marL="971550" lvl="1" indent="-514350" eaLnBrk="1" hangingPunct="1">
              <a:buFontTx/>
              <a:buAutoNum type="arabicPeriod"/>
            </a:pPr>
            <a:r>
              <a:rPr lang="en-US" dirty="0"/>
              <a:t>See tutorial for </a:t>
            </a:r>
            <a:r>
              <a:rPr lang="en-US" dirty="0" err="1"/>
              <a:t>ImageJ</a:t>
            </a:r>
            <a:r>
              <a:rPr lang="en-US" dirty="0"/>
              <a:t>/Fiji and </a:t>
            </a:r>
            <a:r>
              <a:rPr lang="en-US" dirty="0" err="1"/>
              <a:t>volumeviewer</a:t>
            </a:r>
            <a:r>
              <a:rPr lang="en-US" dirty="0"/>
              <a:t> on </a:t>
            </a:r>
            <a:r>
              <a:rPr lang="en-US" dirty="0" err="1"/>
              <a:t>Learn@UW</a:t>
            </a:r>
            <a:endParaRPr lang="en-US" dirty="0"/>
          </a:p>
          <a:p>
            <a:pPr marL="971550" lvl="1" indent="-514350" eaLnBrk="1" hangingPunct="1">
              <a:buFontTx/>
              <a:buAutoNum type="arabicPeriod"/>
            </a:pPr>
            <a:r>
              <a:rPr lang="en-US" dirty="0"/>
              <a:t>“Brain” image data set: 2D dynamic perfusion MR images</a:t>
            </a:r>
          </a:p>
          <a:p>
            <a:pPr marL="1371600" lvl="2" indent="-514350" eaLnBrk="1" hangingPunct="1"/>
            <a:r>
              <a:rPr lang="en-US" dirty="0" err="1"/>
              <a:t>imginfo</a:t>
            </a:r>
            <a:r>
              <a:rPr lang="en-US" dirty="0"/>
              <a:t> text file describes file size and data types</a:t>
            </a:r>
          </a:p>
          <a:p>
            <a:pPr marL="1371600" lvl="2" indent="-514350" eaLnBrk="1" hangingPunct="1"/>
            <a:r>
              <a:rPr lang="en-US" dirty="0"/>
              <a:t>brain binary file on </a:t>
            </a:r>
            <a:r>
              <a:rPr lang="en-US" dirty="0" err="1"/>
              <a:t>Learn@UW</a:t>
            </a:r>
            <a:endParaRPr lang="en-US" dirty="0"/>
          </a:p>
          <a:p>
            <a:pPr marL="977900" lvl="1" indent="-514350" eaLnBrk="1" hangingPunct="1">
              <a:buFont typeface="+mj-lt"/>
              <a:buAutoNum type="arabicPeriod"/>
            </a:pPr>
            <a:r>
              <a:rPr lang="en-US" dirty="0"/>
              <a:t>Links to software sites online:</a:t>
            </a:r>
          </a:p>
          <a:p>
            <a:pPr marL="1527175" lvl="3" indent="-514350" eaLnBrk="1" hangingPunct="1"/>
            <a:r>
              <a:rPr lang="en-US" dirty="0">
                <a:hlinkClick r:id="rId2"/>
              </a:rPr>
              <a:t>https://www.slicer.org</a:t>
            </a:r>
            <a:endParaRPr lang="en-US" dirty="0"/>
          </a:p>
          <a:p>
            <a:pPr marL="1527175" lvl="3" indent="-514350" eaLnBrk="1" hangingPunct="1"/>
            <a:r>
              <a:rPr lang="en-US" dirty="0">
                <a:hlinkClick r:id="rId3"/>
              </a:rPr>
              <a:t>https://imagej.net/Welcome</a:t>
            </a:r>
            <a:endParaRPr lang="en-US" dirty="0"/>
          </a:p>
          <a:p>
            <a:pPr marL="1527175" lvl="3" indent="-514350" eaLnBrk="1" hangingPunct="1"/>
            <a:endParaRPr lang="en-US" dirty="0"/>
          </a:p>
          <a:p>
            <a:pPr marL="1527175" lvl="3" indent="-514350" eaLnBrk="1" hangingPunct="1"/>
            <a:r>
              <a:rPr lang="en-US" dirty="0">
                <a:hlinkClick r:id="rId4"/>
              </a:rPr>
              <a:t>http://www.itksnap.org/pmwiki/pmwiki.php</a:t>
            </a:r>
            <a:endParaRPr lang="en-US" dirty="0"/>
          </a:p>
          <a:p>
            <a:pPr marL="1527175" lvl="3" indent="-514350" eaLnBrk="1" hangingPunct="1"/>
            <a:endParaRPr lang="en-US" dirty="0"/>
          </a:p>
          <a:p>
            <a:pPr marL="1371600" lvl="2" indent="-514350" eaLnBrk="1" hangingPunct="1"/>
            <a:endParaRPr lang="en-US" dirty="0"/>
          </a:p>
          <a:p>
            <a:pPr marL="971550" lvl="1" indent="-514350" eaLnBrk="1" hangingPunct="1">
              <a:buFontTx/>
              <a:buNone/>
            </a:pPr>
            <a:endParaRPr lang="en-US" dirty="0"/>
          </a:p>
          <a:p>
            <a:pPr marL="971550" lvl="1" indent="-514350" eaLnBrk="1" hangingPunct="1">
              <a:buFontTx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MATLAB – Does matrix manipulation well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371600"/>
            <a:ext cx="854868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BRIEF LIST OF MATLAB COMMANDS</a:t>
            </a:r>
          </a:p>
        </p:txBody>
      </p:sp>
      <p:sp>
        <p:nvSpPr>
          <p:cNvPr id="12291" name="Text Placeholder 4"/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4040188" cy="685800"/>
          </a:xfrm>
        </p:spPr>
        <p:txBody>
          <a:bodyPr/>
          <a:lstStyle/>
          <a:p>
            <a:pPr algn="ctr" eaLnBrk="1" hangingPunct="1"/>
            <a:r>
              <a:rPr lang="en-US" sz="1800"/>
              <a:t>Some Basic Commands (Note command syntax is case-sensitive!)</a:t>
            </a:r>
          </a:p>
        </p:txBody>
      </p:sp>
      <p:sp>
        <p:nvSpPr>
          <p:cNvPr id="12292" name="Text Placeholder 5"/>
          <p:cNvSpPr>
            <a:spLocks noGrp="1"/>
          </p:cNvSpPr>
          <p:nvPr>
            <p:ph type="body" sz="half" idx="3"/>
          </p:nvPr>
        </p:nvSpPr>
        <p:spPr>
          <a:xfrm>
            <a:off x="4648200" y="990600"/>
            <a:ext cx="4041775" cy="685800"/>
          </a:xfrm>
        </p:spPr>
        <p:txBody>
          <a:bodyPr/>
          <a:lstStyle/>
          <a:p>
            <a:pPr algn="ctr" eaLnBrk="1" hangingPunct="1"/>
            <a:r>
              <a:rPr lang="en-US" sz="1800"/>
              <a:t>Commands Useful in Plotting.</a:t>
            </a:r>
          </a:p>
        </p:txBody>
      </p:sp>
      <p:sp>
        <p:nvSpPr>
          <p:cNvPr id="12293" name="Content Placeholder 2"/>
          <p:cNvSpPr>
            <a:spLocks noGrp="1"/>
          </p:cNvSpPr>
          <p:nvPr>
            <p:ph sz="quarter" idx="2"/>
          </p:nvPr>
        </p:nvSpPr>
        <p:spPr>
          <a:xfrm>
            <a:off x="152400" y="1828800"/>
            <a:ext cx="4343400" cy="4876800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sz="1000"/>
              <a:t>     </a:t>
            </a:r>
            <a:r>
              <a:rPr lang="en-US" sz="1000" b="1"/>
              <a:t>matlab</a:t>
            </a:r>
            <a:r>
              <a:rPr lang="en-US" sz="1000"/>
              <a:t>    loads the program matlab into your workspace.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/>
              <a:t>     </a:t>
            </a:r>
            <a:r>
              <a:rPr lang="en-US" sz="1000" b="1"/>
              <a:t>quit </a:t>
            </a:r>
            <a:r>
              <a:rPr lang="en-US" sz="1000"/>
              <a:t>     quits matlab, returning you to the operating system.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/>
              <a:t>     </a:t>
            </a:r>
            <a:r>
              <a:rPr lang="en-US" sz="1000" b="1"/>
              <a:t>exit   </a:t>
            </a:r>
            <a:r>
              <a:rPr lang="en-US" sz="1000"/>
              <a:t>   same as quit.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 b="1"/>
              <a:t>     who</a:t>
            </a:r>
            <a:r>
              <a:rPr lang="en-US" sz="1000"/>
              <a:t>       lists all of the variables in your matlab workspace.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 b="1"/>
              <a:t>     whos      </a:t>
            </a:r>
            <a:r>
              <a:rPr lang="en-US" sz="1000"/>
              <a:t>list the variables and describes their matrix size.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/>
              <a:t>     </a:t>
            </a:r>
            <a:r>
              <a:rPr lang="en-US" sz="1000" b="1"/>
              <a:t>clear</a:t>
            </a:r>
            <a:r>
              <a:rPr lang="en-US" sz="1000"/>
              <a:t>     deletes all matrices from active workspace.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 b="1"/>
              <a:t>     clear x   </a:t>
            </a:r>
            <a:r>
              <a:rPr lang="en-US" sz="1000"/>
              <a:t>deletes the matrix  x  from active workspace.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/>
              <a:t>     ...       the ellipsis defining a line continuation is three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/>
              <a:t>               successive periods.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 b="1"/>
              <a:t>     save      </a:t>
            </a:r>
            <a:r>
              <a:rPr lang="en-US" sz="1000"/>
              <a:t>saves all the matrices defined in the current     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/>
              <a:t>               session into the file, matlab.mat.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 b="1"/>
              <a:t>     load      </a:t>
            </a:r>
            <a:r>
              <a:rPr lang="en-US" sz="1000"/>
              <a:t>loads contents of matlab.mat into current workspace.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 b="1"/>
              <a:t>     save filename  </a:t>
            </a:r>
            <a:r>
              <a:rPr lang="en-US" sz="1000"/>
              <a:t>saves the contents of workspace into 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/>
              <a:t>                    filename.mat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/>
              <a:t>     </a:t>
            </a:r>
            <a:r>
              <a:rPr lang="en-US" sz="1000" b="1"/>
              <a:t>save filename x y z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/>
              <a:t>               saves the matrices x, y and z into the file titled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/>
              <a:t>               filename.mat.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 b="1"/>
              <a:t>     load filename  </a:t>
            </a:r>
            <a:r>
              <a:rPr lang="en-US" sz="1000"/>
              <a:t>loads the contents of filename into current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/>
              <a:t>                    workspace; the file can be a binary (.mat) file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/>
              <a:t>                    or an ASCII file.</a:t>
            </a:r>
          </a:p>
        </p:txBody>
      </p:sp>
      <p:sp>
        <p:nvSpPr>
          <p:cNvPr id="12294" name="Content Placeholder 6"/>
          <p:cNvSpPr>
            <a:spLocks noGrp="1"/>
          </p:cNvSpPr>
          <p:nvPr>
            <p:ph sz="quarter" idx="4"/>
          </p:nvPr>
        </p:nvSpPr>
        <p:spPr>
          <a:xfrm>
            <a:off x="4648200" y="1828800"/>
            <a:ext cx="4038600" cy="4038600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sz="1000"/>
              <a:t>     </a:t>
            </a:r>
            <a:r>
              <a:rPr lang="en-US" sz="1000" b="1"/>
              <a:t>plot(x,y)</a:t>
            </a:r>
            <a:r>
              <a:rPr lang="en-US" sz="1000"/>
              <a:t> creates an Cartesian plot of the vectors x &amp; y.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 b="1"/>
              <a:t>     plot(y)   </a:t>
            </a:r>
            <a:r>
              <a:rPr lang="en-US" sz="1000"/>
              <a:t>creates a plot of y vs. the numerical values of the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/>
              <a:t>               elements in the y-vector.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 b="1"/>
              <a:t>     title('text')  </a:t>
            </a:r>
            <a:r>
              <a:rPr lang="en-US" sz="1000"/>
              <a:t>places a title at top of graphics plot.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 b="1"/>
              <a:t>     xlabel('text') </a:t>
            </a:r>
            <a:r>
              <a:rPr lang="en-US" sz="1000"/>
              <a:t>writes 'text' beneath the x-axis of a plot.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/>
              <a:t>     </a:t>
            </a:r>
            <a:r>
              <a:rPr lang="en-US" sz="1000" b="1"/>
              <a:t>ylabel('text') </a:t>
            </a:r>
            <a:r>
              <a:rPr lang="en-US" sz="1000"/>
              <a:t>writes 'text' beside the y-axis of a plot.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/>
              <a:t>     </a:t>
            </a:r>
            <a:r>
              <a:rPr lang="en-US" sz="1000" b="1"/>
              <a:t>text(x,y,'text')    </a:t>
            </a:r>
            <a:r>
              <a:rPr lang="en-US" sz="1000"/>
              <a:t>writes 'text' at the location (x,y) .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/>
              <a:t>     </a:t>
            </a:r>
            <a:r>
              <a:rPr lang="en-US" sz="1000" b="1"/>
              <a:t>hold on   </a:t>
            </a:r>
            <a:r>
              <a:rPr lang="en-US" sz="1000"/>
              <a:t>maintains the current plot in the graphics window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/>
              <a:t>               while executing subsequent plotting     commands.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 b="1"/>
              <a:t>     hold off  </a:t>
            </a:r>
            <a:r>
              <a:rPr lang="en-US" sz="1000"/>
              <a:t>turns OFF the 'hold on' option.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 b="1"/>
              <a:t>     hist(x)   </a:t>
            </a:r>
            <a:r>
              <a:rPr lang="en-US" sz="1000"/>
              <a:t>creates a histogram. This differs from the bargraph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/>
              <a:t>               in that frequency is plotted on the vertical axis.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 b="1"/>
              <a:t>     mesh(z)   </a:t>
            </a:r>
            <a:r>
              <a:rPr lang="en-US" sz="1000"/>
              <a:t>creates a surface in xyz space where z is a matrix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/>
              <a:t>               of the values of the function z(x,y). z can be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/>
              <a:t>               interpreted to be the height of the surface above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/>
              <a:t>               some xy reference plane.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 b="1"/>
              <a:t>     surf(z)   </a:t>
            </a:r>
            <a:r>
              <a:rPr lang="en-US" sz="1000"/>
              <a:t>similar to mesh(z), only surface elements depict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/>
              <a:t>               the surface rather than a mesh grid.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 b="1"/>
              <a:t>     contour(z)     </a:t>
            </a:r>
            <a:r>
              <a:rPr lang="en-US" sz="1000"/>
              <a:t>draws a contour map in xy space of the function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/>
              <a:t>                    or surface z.</a:t>
            </a:r>
          </a:p>
        </p:txBody>
      </p:sp>
      <p:sp>
        <p:nvSpPr>
          <p:cNvPr id="12295" name="TextBox 3"/>
          <p:cNvSpPr txBox="1">
            <a:spLocks noChangeArrowheads="1"/>
          </p:cNvSpPr>
          <p:nvPr/>
        </p:nvSpPr>
        <p:spPr bwMode="auto">
          <a:xfrm>
            <a:off x="3810000" y="6477000"/>
            <a:ext cx="5181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000000"/>
                </a:solidFill>
                <a:hlinkClick r:id="rId2"/>
              </a:rPr>
              <a:t>http://www-psych.nmsu.edu/~jkroger/lab/Manuals/MATLAB_commands.htm</a:t>
            </a:r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-266700" y="2743200"/>
            <a:ext cx="533400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-228600" y="2971800"/>
            <a:ext cx="533400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-266700" y="5029200"/>
            <a:ext cx="533400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-266700" y="3886200"/>
            <a:ext cx="533400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267200" y="1828800"/>
            <a:ext cx="533400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267200" y="2514600"/>
            <a:ext cx="533400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267200" y="2743200"/>
            <a:ext cx="533400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267200" y="2971800"/>
            <a:ext cx="533400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File:Set Path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447800"/>
            <a:ext cx="66675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 BRIEF LIST OF MATLAB COMMANDS cont.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85800"/>
          </a:xfrm>
        </p:spPr>
        <p:txBody>
          <a:bodyPr/>
          <a:lstStyle/>
          <a:p>
            <a:pPr eaLnBrk="1" hangingPunct="1"/>
            <a:r>
              <a:rPr lang="en-US" b="0"/>
              <a:t>Data Analysis Commands</a:t>
            </a:r>
            <a:endParaRPr lang="en-US"/>
          </a:p>
        </p:txBody>
      </p:sp>
      <p:sp>
        <p:nvSpPr>
          <p:cNvPr id="13316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066800"/>
            <a:ext cx="4041775" cy="685800"/>
          </a:xfrm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3317" name="Content Placeholder 4"/>
          <p:cNvSpPr>
            <a:spLocks noGrp="1"/>
          </p:cNvSpPr>
          <p:nvPr>
            <p:ph sz="quarter" idx="2"/>
          </p:nvPr>
        </p:nvSpPr>
        <p:spPr>
          <a:xfrm>
            <a:off x="228600" y="1828800"/>
            <a:ext cx="4038600" cy="7391400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sz="1000"/>
              <a:t>     </a:t>
            </a:r>
            <a:r>
              <a:rPr lang="en-US" sz="1000" b="1"/>
              <a:t>max(x)    </a:t>
            </a:r>
            <a:r>
              <a:rPr lang="en-US" sz="1000"/>
              <a:t>returns the maximum value of the elements in a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/>
              <a:t>               vector or if x is a matrix, returns a row vector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/>
              <a:t>               whose elements are the maximum values from each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/>
              <a:t>               respective column of the matrix.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 b="1"/>
              <a:t>     min (x)   </a:t>
            </a:r>
            <a:r>
              <a:rPr lang="en-US" sz="1000"/>
              <a:t>returns the minimum of x (see max(x) for details).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/>
              <a:t>     </a:t>
            </a:r>
            <a:r>
              <a:rPr lang="en-US" sz="1000" b="1"/>
              <a:t>mean(x)</a:t>
            </a:r>
            <a:r>
              <a:rPr lang="en-US" sz="1000"/>
              <a:t>   returns the mean value of the elements of a vector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/>
              <a:t>               or if x is a matrix, returns a row vector whose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/>
              <a:t>               elements are the mean value of the elements from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/>
              <a:t>               each column of the matrix.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 b="1"/>
              <a:t>     median(x)</a:t>
            </a:r>
            <a:r>
              <a:rPr lang="en-US" sz="1000"/>
              <a:t> same as mean(x), only returns the median value.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 b="1"/>
              <a:t>     sum(x)    </a:t>
            </a:r>
            <a:r>
              <a:rPr lang="en-US" sz="1000"/>
              <a:t>returns the sum of the elements of a vector or if x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/>
              <a:t>               is a matrix, returns the sum of the elements from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/>
              <a:t>               each respective column of the matrix.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 b="1"/>
              <a:t>     prod(x)</a:t>
            </a:r>
            <a:r>
              <a:rPr lang="en-US" sz="1000"/>
              <a:t>   same as sum(x), only returns the product of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/>
              <a:t>               elements.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/>
              <a:t>     </a:t>
            </a:r>
            <a:r>
              <a:rPr lang="en-US" sz="1000" b="1"/>
              <a:t>std(x)    </a:t>
            </a:r>
            <a:r>
              <a:rPr lang="en-US" sz="1000"/>
              <a:t>returns the standard deviation of the elements of a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/>
              <a:t>               vector or if x is a matrix, a row vector whose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/>
              <a:t>               elements are the standard deviations of each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z="1000"/>
              <a:t>               column of the matrix.</a:t>
            </a:r>
          </a:p>
        </p:txBody>
      </p:sp>
      <p:sp>
        <p:nvSpPr>
          <p:cNvPr id="13318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1828800"/>
            <a:ext cx="4038600" cy="4038600"/>
          </a:xfrm>
        </p:spPr>
        <p:txBody>
          <a:bodyPr/>
          <a:lstStyle/>
          <a:p>
            <a:pPr eaLnBrk="1" hangingPunct="1">
              <a:buClr>
                <a:srgbClr val="727CA3"/>
              </a:buClr>
              <a:buFont typeface="Wingdings 3" pitchFamily="18" charset="2"/>
              <a:buNone/>
            </a:pPr>
            <a:r>
              <a:rPr lang="en-US" sz="1000">
                <a:solidFill>
                  <a:srgbClr val="000000"/>
                </a:solidFill>
              </a:rPr>
              <a:t> </a:t>
            </a:r>
            <a:r>
              <a:rPr lang="en-US" sz="1000" b="1"/>
              <a:t>sort(x)</a:t>
            </a:r>
            <a:r>
              <a:rPr lang="en-US" sz="1000">
                <a:solidFill>
                  <a:srgbClr val="000000"/>
                </a:solidFill>
              </a:rPr>
              <a:t>   sorts the values in the vector x or the columns of</a:t>
            </a:r>
          </a:p>
          <a:p>
            <a:pPr eaLnBrk="1" hangingPunct="1">
              <a:buClr>
                <a:srgbClr val="727CA3"/>
              </a:buClr>
              <a:buFont typeface="Wingdings 3" pitchFamily="18" charset="2"/>
              <a:buNone/>
            </a:pPr>
            <a:r>
              <a:rPr lang="en-US" sz="1000">
                <a:solidFill>
                  <a:srgbClr val="000000"/>
                </a:solidFill>
              </a:rPr>
              <a:t>               a matrix and places them in ascending order. Note</a:t>
            </a:r>
          </a:p>
          <a:p>
            <a:pPr eaLnBrk="1" hangingPunct="1">
              <a:buClr>
                <a:srgbClr val="727CA3"/>
              </a:buClr>
              <a:buFont typeface="Wingdings 3" pitchFamily="18" charset="2"/>
              <a:buNone/>
            </a:pPr>
            <a:r>
              <a:rPr lang="en-US" sz="1000">
                <a:solidFill>
                  <a:srgbClr val="000000"/>
                </a:solidFill>
              </a:rPr>
              <a:t>               that this command will destroy any association that</a:t>
            </a:r>
          </a:p>
          <a:p>
            <a:pPr eaLnBrk="1" hangingPunct="1">
              <a:buClr>
                <a:srgbClr val="727CA3"/>
              </a:buClr>
              <a:buFont typeface="Wingdings 3" pitchFamily="18" charset="2"/>
              <a:buNone/>
            </a:pPr>
            <a:r>
              <a:rPr lang="en-US" sz="1000">
                <a:solidFill>
                  <a:srgbClr val="000000"/>
                </a:solidFill>
              </a:rPr>
              <a:t>               may exist between the elements in a row of matrix x.</a:t>
            </a:r>
          </a:p>
          <a:p>
            <a:pPr eaLnBrk="1" hangingPunct="1">
              <a:buClr>
                <a:srgbClr val="727CA3"/>
              </a:buClr>
              <a:buFont typeface="Wingdings 3" pitchFamily="18" charset="2"/>
              <a:buNone/>
            </a:pPr>
            <a:r>
              <a:rPr lang="en-US" sz="1000" b="1"/>
              <a:t>fliplr(x)</a:t>
            </a:r>
            <a:r>
              <a:rPr lang="en-US" sz="1000">
                <a:solidFill>
                  <a:srgbClr val="000000"/>
                </a:solidFill>
              </a:rPr>
              <a:t> reverses the order of a vector. If x is a matrix,</a:t>
            </a:r>
          </a:p>
          <a:p>
            <a:pPr eaLnBrk="1" hangingPunct="1">
              <a:buClr>
                <a:srgbClr val="727CA3"/>
              </a:buClr>
              <a:buFont typeface="Wingdings 3" pitchFamily="18" charset="2"/>
              <a:buNone/>
            </a:pPr>
            <a:r>
              <a:rPr lang="en-US" sz="1000">
                <a:solidFill>
                  <a:srgbClr val="000000"/>
                </a:solidFill>
              </a:rPr>
              <a:t>               this reverse the order of the columns in the matrix.</a:t>
            </a:r>
          </a:p>
          <a:p>
            <a:pPr eaLnBrk="1" hangingPunct="1">
              <a:buClr>
                <a:srgbClr val="727CA3"/>
              </a:buClr>
              <a:buFont typeface="Wingdings 3" pitchFamily="18" charset="2"/>
              <a:buNone/>
            </a:pPr>
            <a:r>
              <a:rPr lang="en-US" sz="1000" b="1"/>
              <a:t>flipud(x)</a:t>
            </a:r>
            <a:r>
              <a:rPr lang="en-US" sz="1000">
                <a:solidFill>
                  <a:srgbClr val="000000"/>
                </a:solidFill>
              </a:rPr>
              <a:t> reverses the order of a matrix in the sense of</a:t>
            </a:r>
          </a:p>
          <a:p>
            <a:pPr eaLnBrk="1" hangingPunct="1">
              <a:buClr>
                <a:srgbClr val="727CA3"/>
              </a:buClr>
              <a:buFont typeface="Wingdings 3" pitchFamily="18" charset="2"/>
              <a:buNone/>
            </a:pPr>
            <a:r>
              <a:rPr lang="en-US" sz="1000">
                <a:solidFill>
                  <a:srgbClr val="000000"/>
                </a:solidFill>
              </a:rPr>
              <a:t>               exchanging or reversing the order of the matrix</a:t>
            </a:r>
          </a:p>
          <a:p>
            <a:pPr eaLnBrk="1" hangingPunct="1">
              <a:buClr>
                <a:srgbClr val="727CA3"/>
              </a:buClr>
              <a:buFont typeface="Wingdings 3" pitchFamily="18" charset="2"/>
              <a:buNone/>
            </a:pPr>
            <a:r>
              <a:rPr lang="en-US" sz="1000">
                <a:solidFill>
                  <a:srgbClr val="000000"/>
                </a:solidFill>
              </a:rPr>
              <a:t>               rows. This will not reverse a row vector!</a:t>
            </a:r>
          </a:p>
          <a:p>
            <a:pPr eaLnBrk="1" hangingPunct="1">
              <a:buClr>
                <a:srgbClr val="727CA3"/>
              </a:buClr>
              <a:buFont typeface="Wingdings 3" pitchFamily="18" charset="2"/>
              <a:buNone/>
            </a:pPr>
            <a:r>
              <a:rPr lang="en-US" sz="1000" b="1"/>
              <a:t>reshape(A,m,n)</a:t>
            </a:r>
            <a:r>
              <a:rPr lang="en-US" sz="1000">
                <a:solidFill>
                  <a:srgbClr val="000000"/>
                </a:solidFill>
              </a:rPr>
              <a:t>      reshapes the matrix A into an mxn matrix</a:t>
            </a:r>
          </a:p>
          <a:p>
            <a:pPr eaLnBrk="1" hangingPunct="1">
              <a:buClr>
                <a:srgbClr val="727CA3"/>
              </a:buClr>
              <a:buFont typeface="Wingdings 3" pitchFamily="18" charset="2"/>
              <a:buNone/>
            </a:pPr>
            <a:r>
              <a:rPr lang="en-US" sz="1000">
                <a:solidFill>
                  <a:srgbClr val="000000"/>
                </a:solidFill>
              </a:rPr>
              <a:t>               from element (1,1) working column-wise.</a:t>
            </a:r>
            <a:endParaRPr lang="en-US"/>
          </a:p>
        </p:txBody>
      </p:sp>
      <p:sp>
        <p:nvSpPr>
          <p:cNvPr id="13319" name="TextBox 6"/>
          <p:cNvSpPr txBox="1">
            <a:spLocks noChangeArrowheads="1"/>
          </p:cNvSpPr>
          <p:nvPr/>
        </p:nvSpPr>
        <p:spPr bwMode="auto">
          <a:xfrm>
            <a:off x="3810000" y="6477000"/>
            <a:ext cx="5181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solidFill>
                  <a:srgbClr val="000000"/>
                </a:solidFill>
                <a:hlinkClick r:id="rId2"/>
              </a:rPr>
              <a:t>http://www-psych.nmsu.edu/~jkroger/lab/Manuals/MATLAB_commands.htm</a:t>
            </a:r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114800" y="3886200"/>
            <a:ext cx="533400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 BRIEF LIST OF MATLAB COMMANDS cont.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85800"/>
          </a:xfrm>
        </p:spPr>
        <p:txBody>
          <a:bodyPr/>
          <a:lstStyle/>
          <a:p>
            <a:pPr eaLnBrk="1" hangingPunct="1"/>
            <a:r>
              <a:rPr lang="en-US"/>
              <a:t>SPECIAL MATRICES</a:t>
            </a:r>
          </a:p>
        </p:txBody>
      </p:sp>
      <p:sp>
        <p:nvSpPr>
          <p:cNvPr id="14340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066800"/>
            <a:ext cx="4041775" cy="685800"/>
          </a:xfrm>
        </p:spPr>
        <p:txBody>
          <a:bodyPr/>
          <a:lstStyle/>
          <a:p>
            <a:pPr eaLnBrk="1" hangingPunct="1"/>
            <a:r>
              <a:rPr lang="en-US"/>
              <a:t>ARRAY PRODUCTS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905000"/>
            <a:ext cx="4038600" cy="4267200"/>
          </a:xfrm>
        </p:spPr>
        <p:txBody>
          <a:bodyPr>
            <a:normAutofit fontScale="40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500" dirty="0"/>
              <a:t>     </a:t>
            </a:r>
            <a:r>
              <a:rPr lang="en-US" sz="2500" b="1" dirty="0"/>
              <a:t>zeros(n)  </a:t>
            </a:r>
            <a:r>
              <a:rPr lang="en-US" sz="2500" dirty="0"/>
              <a:t>creates</a:t>
            </a:r>
            <a:r>
              <a:rPr lang="en-US" dirty="0"/>
              <a:t> an </a:t>
            </a:r>
            <a:r>
              <a:rPr lang="en-US" dirty="0" err="1"/>
              <a:t>nxn</a:t>
            </a:r>
            <a:r>
              <a:rPr lang="en-US" dirty="0"/>
              <a:t> matrix whose elements are zero.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     </a:t>
            </a:r>
            <a:r>
              <a:rPr lang="en-US" sz="2500" b="1" dirty="0"/>
              <a:t>zeros(</a:t>
            </a:r>
            <a:r>
              <a:rPr lang="en-US" sz="2500" b="1" dirty="0" err="1"/>
              <a:t>m,n</a:t>
            </a:r>
            <a:r>
              <a:rPr lang="en-US" sz="2500" b="1" dirty="0"/>
              <a:t>)   </a:t>
            </a:r>
            <a:r>
              <a:rPr lang="en-US" dirty="0"/>
              <a:t>creates a  m-row, n-column matrix of zeros.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     </a:t>
            </a:r>
            <a:r>
              <a:rPr lang="en-US" sz="2500" b="1" dirty="0"/>
              <a:t>ones(n) </a:t>
            </a:r>
            <a:r>
              <a:rPr lang="en-US" dirty="0"/>
              <a:t>  creates a n x n square matrix whose elements are 1's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     </a:t>
            </a:r>
            <a:r>
              <a:rPr lang="en-US" sz="2500" b="1" dirty="0"/>
              <a:t>ones(</a:t>
            </a:r>
            <a:r>
              <a:rPr lang="en-US" sz="2500" b="1" dirty="0" err="1"/>
              <a:t>m,n</a:t>
            </a:r>
            <a:r>
              <a:rPr lang="en-US" sz="2500" b="1" dirty="0"/>
              <a:t>)' </a:t>
            </a:r>
            <a:r>
              <a:rPr lang="en-US" dirty="0"/>
              <a:t>creates a </a:t>
            </a:r>
            <a:r>
              <a:rPr lang="en-US" dirty="0" err="1"/>
              <a:t>mxn</a:t>
            </a:r>
            <a:r>
              <a:rPr lang="en-US" dirty="0"/>
              <a:t> matrix whose elements are 1's.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     </a:t>
            </a:r>
            <a:r>
              <a:rPr lang="en-US" sz="2500" b="1" dirty="0"/>
              <a:t>ones(A)   </a:t>
            </a:r>
            <a:r>
              <a:rPr lang="en-US" dirty="0"/>
              <a:t>creates an m x n matrix of 1's, where m and n are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               based on the size of an existing matrix, A.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     </a:t>
            </a:r>
            <a:r>
              <a:rPr lang="en-US" sz="2500" b="1" dirty="0"/>
              <a:t>zeros(A)  </a:t>
            </a:r>
            <a:r>
              <a:rPr lang="en-US" dirty="0"/>
              <a:t>creates an </a:t>
            </a:r>
            <a:r>
              <a:rPr lang="en-US" dirty="0" err="1"/>
              <a:t>mxn</a:t>
            </a:r>
            <a:r>
              <a:rPr lang="en-US" dirty="0"/>
              <a:t> matrix of 0's, where m and n are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               based on the size of the existing matrix, A.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     </a:t>
            </a:r>
            <a:r>
              <a:rPr lang="en-US" sz="2500" b="1" dirty="0"/>
              <a:t>eye(n)    </a:t>
            </a:r>
            <a:r>
              <a:rPr lang="en-US" dirty="0"/>
              <a:t>creates the </a:t>
            </a:r>
            <a:r>
              <a:rPr lang="en-US" dirty="0" err="1"/>
              <a:t>nxn</a:t>
            </a:r>
            <a:r>
              <a:rPr lang="en-US" dirty="0"/>
              <a:t> identity matrix with 1's on the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               diagonal.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    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500" b="1" dirty="0"/>
              <a:t>    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500" b="1" dirty="0"/>
              <a:t>     length(x) </a:t>
            </a:r>
            <a:r>
              <a:rPr lang="en-US" dirty="0"/>
              <a:t>returns the number elements in a vector.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500" b="1" dirty="0"/>
              <a:t>     size(x)   </a:t>
            </a:r>
            <a:r>
              <a:rPr lang="en-US" dirty="0"/>
              <a:t>returns the size m(rows) and n(columns) of matrix x.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500" b="1" dirty="0"/>
              <a:t>     rand      </a:t>
            </a:r>
            <a:r>
              <a:rPr lang="en-US" dirty="0"/>
              <a:t>returns a random number between 0 and 1.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500" b="1" dirty="0"/>
              <a:t>     rand(A)   </a:t>
            </a:r>
            <a:r>
              <a:rPr lang="en-US" dirty="0"/>
              <a:t>returns a matrix of size A of random numbers.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1828800"/>
            <a:ext cx="4038600" cy="4419600"/>
          </a:xfrm>
        </p:spPr>
        <p:txBody>
          <a:bodyPr>
            <a:normAutofit fontScale="40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Sometimes it is desired to simply multiply or divide each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element of an matrix by the corresponding element of another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matrix. These are called 'array operations" in '</a:t>
            </a:r>
            <a:r>
              <a:rPr lang="en-US" dirty="0" err="1"/>
              <a:t>matlab</a:t>
            </a:r>
            <a:r>
              <a:rPr lang="en-US" dirty="0"/>
              <a:t>'. Array or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element-by-element operations are executed when the operator is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preceded by a '.' (period). Thus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b="1" dirty="0"/>
              <a:t>     a .* b    </a:t>
            </a:r>
            <a:r>
              <a:rPr lang="en-US" dirty="0"/>
              <a:t>multiplies each element of a by the respective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               element of b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     </a:t>
            </a:r>
            <a:r>
              <a:rPr lang="en-US" b="1" dirty="0"/>
              <a:t>a ./ b    </a:t>
            </a:r>
            <a:r>
              <a:rPr lang="en-US" dirty="0"/>
              <a:t>divides each element of a by the respective element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               of b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b="1" dirty="0"/>
              <a:t>     a .\ b    </a:t>
            </a:r>
            <a:r>
              <a:rPr lang="en-US" dirty="0"/>
              <a:t>divides each element of b by the respective element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               of a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b="1" dirty="0"/>
              <a:t>     a .^ b    </a:t>
            </a:r>
            <a:r>
              <a:rPr lang="en-US" dirty="0"/>
              <a:t>raise each element of a by the respective b element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    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   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    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      </a:t>
            </a:r>
            <a:r>
              <a:rPr lang="en-US" b="1" dirty="0"/>
              <a:t>x'        </a:t>
            </a:r>
            <a:r>
              <a:rPr lang="en-US" dirty="0"/>
              <a:t>The transpose of a matrix is obtained by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               interchanging the rows and columns. The '</a:t>
            </a:r>
            <a:r>
              <a:rPr lang="en-US" dirty="0" err="1"/>
              <a:t>matlab</a:t>
            </a:r>
            <a:r>
              <a:rPr lang="en-US" dirty="0"/>
              <a:t>'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               operator that creates the transpose is the single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               quotation mark, '.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04800" y="3886200"/>
            <a:ext cx="5562600" cy="685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2400" b="1" dirty="0">
                <a:solidFill>
                  <a:schemeClr val="accent2"/>
                </a:solidFill>
                <a:latin typeface="+mn-lt"/>
              </a:rPr>
              <a:t>Miscellaneous Commands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4495800" y="4343400"/>
            <a:ext cx="4495800" cy="685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eaLnBrk="1" hangingPunct="1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en-US" sz="2400" b="1" dirty="0">
                <a:solidFill>
                  <a:schemeClr val="accent2"/>
                </a:solidFill>
                <a:latin typeface="+mn-lt"/>
              </a:rPr>
              <a:t>TRANSPOSE OF A MATRIX</a:t>
            </a:r>
          </a:p>
        </p:txBody>
      </p:sp>
      <p:sp>
        <p:nvSpPr>
          <p:cNvPr id="9" name="Right Arrow 8"/>
          <p:cNvSpPr/>
          <p:nvPr/>
        </p:nvSpPr>
        <p:spPr>
          <a:xfrm>
            <a:off x="0" y="4648200"/>
            <a:ext cx="533400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0" y="4876800"/>
            <a:ext cx="533400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/>
          </a:p>
        </p:txBody>
      </p:sp>
      <p:sp>
        <p:nvSpPr>
          <p:cNvPr id="11" name="Right Arrow 10"/>
          <p:cNvSpPr/>
          <p:nvPr/>
        </p:nvSpPr>
        <p:spPr>
          <a:xfrm>
            <a:off x="4267200" y="2971800"/>
            <a:ext cx="533400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/>
          </a:p>
        </p:txBody>
      </p:sp>
      <p:sp>
        <p:nvSpPr>
          <p:cNvPr id="12" name="Right Arrow 11"/>
          <p:cNvSpPr/>
          <p:nvPr/>
        </p:nvSpPr>
        <p:spPr>
          <a:xfrm>
            <a:off x="4267200" y="5181600"/>
            <a:ext cx="533400" cy="2286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Raw Images vs. Image File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6553200" cy="4937125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lnSpc>
                <a:spcPct val="12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“Raw” images have no header</a:t>
            </a:r>
          </a:p>
          <a:p>
            <a:pPr marL="548640" lvl="1" indent="-274320" eaLnBrk="1" fontAlgn="auto" hangingPunct="1">
              <a:lnSpc>
                <a:spcPct val="12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Generally a linear array of bytes containing only the signal intensities </a:t>
            </a:r>
          </a:p>
          <a:p>
            <a:pPr marL="274320" indent="-274320" eaLnBrk="1" fontAlgn="auto" hangingPunct="1">
              <a:lnSpc>
                <a:spcPct val="12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Most images (ex. JPEG, TIFF, DICOM) have extra data stored in the header</a:t>
            </a:r>
          </a:p>
          <a:p>
            <a:pPr marL="548640" lvl="1" indent="-274320" eaLnBrk="1" fontAlgn="auto" hangingPunct="1">
              <a:lnSpc>
                <a:spcPct val="12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Image data structure and size</a:t>
            </a:r>
          </a:p>
          <a:p>
            <a:pPr marL="548640" lvl="1" indent="-274320" eaLnBrk="1" fontAlgn="auto" hangingPunct="1">
              <a:lnSpc>
                <a:spcPct val="12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Image compression encoding</a:t>
            </a:r>
          </a:p>
          <a:p>
            <a:pPr marL="548640" lvl="1" indent="-274320" eaLnBrk="1" fontAlgn="auto" hangingPunct="1">
              <a:lnSpc>
                <a:spcPct val="12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Acquisition parameters</a:t>
            </a:r>
          </a:p>
          <a:p>
            <a:pPr marL="548640" lvl="1" indent="-274320" eaLnBrk="1" fontAlgn="auto" hangingPunct="1">
              <a:lnSpc>
                <a:spcPct val="12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Patient information (PHI – protected health information)</a:t>
            </a:r>
          </a:p>
          <a:p>
            <a:pPr marL="274320" indent="-274320" eaLnBrk="1" fontAlgn="auto" hangingPunct="1">
              <a:lnSpc>
                <a:spcPct val="12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…more in Lecture 6</a:t>
            </a:r>
          </a:p>
        </p:txBody>
      </p:sp>
      <p:sp>
        <p:nvSpPr>
          <p:cNvPr id="4" name="Rectangle 3"/>
          <p:cNvSpPr/>
          <p:nvPr/>
        </p:nvSpPr>
        <p:spPr>
          <a:xfrm>
            <a:off x="7467600" y="1524000"/>
            <a:ext cx="1066800" cy="1295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7315200" y="1219200"/>
            <a:ext cx="1447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/>
              <a:t>raw image file</a:t>
            </a:r>
          </a:p>
        </p:txBody>
      </p:sp>
      <p:sp>
        <p:nvSpPr>
          <p:cNvPr id="15366" name="TextBox 6"/>
          <p:cNvSpPr txBox="1">
            <a:spLocks noChangeArrowheads="1"/>
          </p:cNvSpPr>
          <p:nvPr/>
        </p:nvSpPr>
        <p:spPr bwMode="auto">
          <a:xfrm>
            <a:off x="7315200" y="3200400"/>
            <a:ext cx="1447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/>
              <a:t>image file</a:t>
            </a:r>
          </a:p>
        </p:txBody>
      </p:sp>
      <p:sp>
        <p:nvSpPr>
          <p:cNvPr id="8" name="Rectangle 7"/>
          <p:cNvSpPr/>
          <p:nvPr/>
        </p:nvSpPr>
        <p:spPr>
          <a:xfrm>
            <a:off x="7467600" y="3505200"/>
            <a:ext cx="1066800" cy="1676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467600" y="3505200"/>
            <a:ext cx="1066800" cy="3048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7332663" y="3462338"/>
            <a:ext cx="76200" cy="381000"/>
          </a:xfrm>
          <a:prstGeom prst="leftBrace">
            <a:avLst>
              <a:gd name="adj1" fmla="val 2916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00" y="3505200"/>
            <a:ext cx="8382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header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43800" y="4343400"/>
            <a:ext cx="838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image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0" y="1905000"/>
            <a:ext cx="838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image data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Image Header Example</a:t>
            </a:r>
          </a:p>
        </p:txBody>
      </p:sp>
      <p:pic>
        <p:nvPicPr>
          <p:cNvPr id="16387" name="Picture 2" descr="dic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76400"/>
            <a:ext cx="1319213" cy="391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1" descr="head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1752600"/>
            <a:ext cx="28194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90" name="Rectangle 4"/>
          <p:cNvSpPr>
            <a:spLocks noChangeArrowheads="1"/>
          </p:cNvSpPr>
          <p:nvPr/>
        </p:nvSpPr>
        <p:spPr bwMode="auto">
          <a:xfrm>
            <a:off x="0" y="2943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0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	</a:t>
            </a:r>
            <a:endParaRPr lang="en-US"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609600" y="5638800"/>
            <a:ext cx="6019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http://www.sph.sc.edu/comd/rorden/dicom.html#header</a:t>
            </a:r>
          </a:p>
        </p:txBody>
      </p:sp>
      <p:sp>
        <p:nvSpPr>
          <p:cNvPr id="16392" name="Rectangle 7"/>
          <p:cNvSpPr>
            <a:spLocks noChangeArrowheads="1"/>
          </p:cNvSpPr>
          <p:nvPr/>
        </p:nvSpPr>
        <p:spPr bwMode="auto">
          <a:xfrm>
            <a:off x="381000" y="1219200"/>
            <a:ext cx="708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*Digital Imaging and Communications in Medicine (DICOM)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2321</TotalTime>
  <Words>2006</Words>
  <Application>Microsoft Macintosh PowerPoint</Application>
  <PresentationFormat>On-screen Show (4:3)</PresentationFormat>
  <Paragraphs>263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ＭＳ Ｐゴシック</vt:lpstr>
      <vt:lpstr>Arial</vt:lpstr>
      <vt:lpstr>Bookman Old Style</vt:lpstr>
      <vt:lpstr>Calibri</vt:lpstr>
      <vt:lpstr>Courier New</vt:lpstr>
      <vt:lpstr>Gill Sans MT</vt:lpstr>
      <vt:lpstr>Times New Roman</vt:lpstr>
      <vt:lpstr>Verdana</vt:lpstr>
      <vt:lpstr>Wingdings</vt:lpstr>
      <vt:lpstr>Wingdings 3</vt:lpstr>
      <vt:lpstr>Origin</vt:lpstr>
      <vt:lpstr>Custom Design</vt:lpstr>
      <vt:lpstr>Lecture 4  Display Tools: MATLAB,  Volume Viewer (MATLAB) and Image J/Fiji   David Mummy mummy@wisc.edu</vt:lpstr>
      <vt:lpstr>Outline</vt:lpstr>
      <vt:lpstr>MATLAB – Does matrix manipulation well</vt:lpstr>
      <vt:lpstr>A BRIEF LIST OF MATLAB COMMANDS</vt:lpstr>
      <vt:lpstr>File:Set Path</vt:lpstr>
      <vt:lpstr>A BRIEF LIST OF MATLAB COMMANDS cont.</vt:lpstr>
      <vt:lpstr>A BRIEF LIST OF MATLAB COMMANDS cont.</vt:lpstr>
      <vt:lpstr>Raw Images vs. Image File Formats</vt:lpstr>
      <vt:lpstr>Image Header Example</vt:lpstr>
      <vt:lpstr>Image Processing Tools in MATLAB</vt:lpstr>
      <vt:lpstr>Import/Export MAT data (Example 1)</vt:lpstr>
      <vt:lpstr>Import/Export raw data (Example 2)</vt:lpstr>
      <vt:lpstr>Import/Export image files (Example 3)</vt:lpstr>
      <vt:lpstr>Image Info (Example 1-3)</vt:lpstr>
      <vt:lpstr>Image Processing Tools in MATLAB</vt:lpstr>
      <vt:lpstr>Image Processing Tools in MATLAB</vt:lpstr>
      <vt:lpstr> imread() and imfinfo()</vt:lpstr>
      <vt:lpstr>imwrite()</vt:lpstr>
      <vt:lpstr>Consider compression ratios…</vt:lpstr>
      <vt:lpstr>Display Tools in Matlab</vt:lpstr>
      <vt:lpstr>imagescn toolbox</vt:lpstr>
      <vt:lpstr>imagescn: Easy to Use Basic ROI Tools </vt:lpstr>
      <vt:lpstr>All of these examples can be replicated line by line (Matlab R2016a)  Tutorial for Volume Viewer and Image J on Learn@UW</vt:lpstr>
      <vt:lpstr>Load into the workspace a single dicom image:</vt:lpstr>
      <vt:lpstr>Volume Viewer: Matlab GUI</vt:lpstr>
      <vt:lpstr>ImageJ/Fiji (http://fiji.sc/): Stand Alone Windows/Mac Program from NIH</vt:lpstr>
      <vt:lpstr>Assignment</vt:lpstr>
    </vt:vector>
  </TitlesOfParts>
  <Company>UW-Madison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Image Science: Stochastic Aspects  Applications to Diagnosis and Evaluation of Disease</dc:title>
  <dc:creator>fains</dc:creator>
  <cp:lastModifiedBy>SEAN B FAIN</cp:lastModifiedBy>
  <cp:revision>158</cp:revision>
  <dcterms:created xsi:type="dcterms:W3CDTF">2009-01-21T14:12:18Z</dcterms:created>
  <dcterms:modified xsi:type="dcterms:W3CDTF">2019-04-03T15:24:41Z</dcterms:modified>
</cp:coreProperties>
</file>