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 id="2147483700" r:id="rId4"/>
    <p:sldMasterId id="2147483712" r:id="rId5"/>
    <p:sldMasterId id="2147483724" r:id="rId6"/>
    <p:sldMasterId id="2147483736" r:id="rId7"/>
    <p:sldMasterId id="2147483750" r:id="rId8"/>
    <p:sldMasterId id="2147483762" r:id="rId9"/>
    <p:sldMasterId id="2147483776" r:id="rId10"/>
    <p:sldMasterId id="2147483788" r:id="rId11"/>
    <p:sldMasterId id="2147483800" r:id="rId12"/>
  </p:sldMasterIdLst>
  <p:notesMasterIdLst>
    <p:notesMasterId r:id="rId28"/>
  </p:notesMasterIdLst>
  <p:sldIdLst>
    <p:sldId id="256" r:id="rId13"/>
    <p:sldId id="258" r:id="rId14"/>
    <p:sldId id="260" r:id="rId15"/>
    <p:sldId id="266" r:id="rId16"/>
    <p:sldId id="264" r:id="rId17"/>
    <p:sldId id="265" r:id="rId18"/>
    <p:sldId id="269" r:id="rId19"/>
    <p:sldId id="261" r:id="rId20"/>
    <p:sldId id="262" r:id="rId21"/>
    <p:sldId id="271" r:id="rId22"/>
    <p:sldId id="272" r:id="rId23"/>
    <p:sldId id="273" r:id="rId24"/>
    <p:sldId id="267" r:id="rId25"/>
    <p:sldId id="268" r:id="rId26"/>
    <p:sldId id="270" r:id="rId27"/>
  </p:sldIdLst>
  <p:sldSz cx="12192000" cy="6858000"/>
  <p:notesSz cx="6858000" cy="9144000"/>
  <p:defaultTextStyle>
    <a:defPPr>
      <a:defRPr lang="en-US"/>
    </a:defPPr>
    <a:lvl1pPr algn="l" rtl="0" fontAlgn="base">
      <a:spcBef>
        <a:spcPct val="50000"/>
      </a:spcBef>
      <a:spcAft>
        <a:spcPct val="0"/>
      </a:spcAft>
      <a:defRPr b="1" kern="1200">
        <a:solidFill>
          <a:schemeClr val="tx1"/>
        </a:solidFill>
        <a:latin typeface="Arial" charset="0"/>
        <a:ea typeface="+mn-ea"/>
        <a:cs typeface="+mn-cs"/>
      </a:defRPr>
    </a:lvl1pPr>
    <a:lvl2pPr marL="457200" algn="l" rtl="0" fontAlgn="base">
      <a:spcBef>
        <a:spcPct val="50000"/>
      </a:spcBef>
      <a:spcAft>
        <a:spcPct val="0"/>
      </a:spcAft>
      <a:defRPr b="1" kern="1200">
        <a:solidFill>
          <a:schemeClr val="tx1"/>
        </a:solidFill>
        <a:latin typeface="Arial" charset="0"/>
        <a:ea typeface="+mn-ea"/>
        <a:cs typeface="+mn-cs"/>
      </a:defRPr>
    </a:lvl2pPr>
    <a:lvl3pPr marL="914400" algn="l" rtl="0" fontAlgn="base">
      <a:spcBef>
        <a:spcPct val="50000"/>
      </a:spcBef>
      <a:spcAft>
        <a:spcPct val="0"/>
      </a:spcAft>
      <a:defRPr b="1" kern="1200">
        <a:solidFill>
          <a:schemeClr val="tx1"/>
        </a:solidFill>
        <a:latin typeface="Arial" charset="0"/>
        <a:ea typeface="+mn-ea"/>
        <a:cs typeface="+mn-cs"/>
      </a:defRPr>
    </a:lvl3pPr>
    <a:lvl4pPr marL="1371600" algn="l" rtl="0" fontAlgn="base">
      <a:spcBef>
        <a:spcPct val="50000"/>
      </a:spcBef>
      <a:spcAft>
        <a:spcPct val="0"/>
      </a:spcAft>
      <a:defRPr b="1" kern="1200">
        <a:solidFill>
          <a:schemeClr val="tx1"/>
        </a:solidFill>
        <a:latin typeface="Arial" charset="0"/>
        <a:ea typeface="+mn-ea"/>
        <a:cs typeface="+mn-cs"/>
      </a:defRPr>
    </a:lvl4pPr>
    <a:lvl5pPr marL="1828800" algn="l" rtl="0" fontAlgn="base">
      <a:spcBef>
        <a:spcPct val="5000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6" d="100"/>
          <a:sy n="116" d="100"/>
        </p:scale>
        <p:origin x="13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C7A14-4AF1-4949-87C7-41B7B5F516CF}"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B1DC2-E370-467C-801E-2EC2A621CA0E}" type="slidenum">
              <a:rPr lang="en-US" smtClean="0"/>
              <a:t>‹#›</a:t>
            </a:fld>
            <a:endParaRPr lang="en-US"/>
          </a:p>
        </p:txBody>
      </p:sp>
    </p:spTree>
    <p:extLst>
      <p:ext uri="{BB962C8B-B14F-4D97-AF65-F5344CB8AC3E}">
        <p14:creationId xmlns:p14="http://schemas.microsoft.com/office/powerpoint/2010/main" val="235534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Mechanic</a:t>
            </a:r>
            <a:r>
              <a:rPr lang="en-US" baseline="0" dirty="0" smtClean="0"/>
              <a:t>al properties of tissues, specifically stiffness, provide valuable information about disease processes. For years, physicians have been using sense of touch (palpation) to aid in diagnosis by literally feeling the stiffness of organs, most markedly in differentiating malignant tumors (harder) and benign tumors (softer). However, there are other disease which change tissue stiffness that cannot be palpated non-invasively, such as stiffness of the brain in Alzheimer patients or liver fibrosis. MRE provides a way to non-invasively and quantitatively assess mechanical properties of tissues. </a:t>
            </a:r>
            <a:endParaRPr lang="en-US" dirty="0"/>
          </a:p>
        </p:txBody>
      </p:sp>
      <p:sp>
        <p:nvSpPr>
          <p:cNvPr id="4" name="Slide Number Placeholder 3"/>
          <p:cNvSpPr>
            <a:spLocks noGrp="1"/>
          </p:cNvSpPr>
          <p:nvPr>
            <p:ph type="sldNum" sz="quarter" idx="10"/>
          </p:nvPr>
        </p:nvSpPr>
        <p:spPr/>
        <p:txBody>
          <a:bodyPr/>
          <a:lstStyle/>
          <a:p>
            <a:fld id="{B92B1DC2-E370-467C-801E-2EC2A621CA0E}" type="slidenum">
              <a:rPr lang="en-US" smtClean="0"/>
              <a:t>3</a:t>
            </a:fld>
            <a:endParaRPr lang="en-US"/>
          </a:p>
        </p:txBody>
      </p:sp>
    </p:spTree>
    <p:extLst>
      <p:ext uri="{BB962C8B-B14F-4D97-AF65-F5344CB8AC3E}">
        <p14:creationId xmlns:p14="http://schemas.microsoft.com/office/powerpoint/2010/main" val="71046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Liver</a:t>
            </a:r>
            <a:r>
              <a:rPr lang="en-US" baseline="0" dirty="0" smtClean="0"/>
              <a:t> fibrosis can be caused by a number of diseases, such as Hepatitis A,B,C, alcoholism, portal vein thrombosis, non-fatty liver disease, and many other diseases. If left untreated, this will eventually lead to non-reversible </a:t>
            </a:r>
            <a:r>
              <a:rPr lang="en-US" baseline="0" dirty="0" err="1" smtClean="0"/>
              <a:t>chirrosis</a:t>
            </a:r>
            <a:r>
              <a:rPr lang="en-US" baseline="0" dirty="0" smtClean="0"/>
              <a:t>. But, if detected early enough, can be reversible.</a:t>
            </a:r>
            <a:endParaRPr lang="en-US" dirty="0" smtClean="0"/>
          </a:p>
          <a:p>
            <a:endParaRPr lang="en-US" dirty="0"/>
          </a:p>
        </p:txBody>
      </p:sp>
      <p:sp>
        <p:nvSpPr>
          <p:cNvPr id="4" name="Slide Number Placeholder 3"/>
          <p:cNvSpPr>
            <a:spLocks noGrp="1"/>
          </p:cNvSpPr>
          <p:nvPr>
            <p:ph type="sldNum" sz="quarter" idx="10"/>
          </p:nvPr>
        </p:nvSpPr>
        <p:spPr/>
        <p:txBody>
          <a:bodyPr/>
          <a:lstStyle/>
          <a:p>
            <a:fld id="{B92B1DC2-E370-467C-801E-2EC2A621CA0E}" type="slidenum">
              <a:rPr lang="en-US" smtClean="0"/>
              <a:t>4</a:t>
            </a:fld>
            <a:endParaRPr lang="en-US"/>
          </a:p>
        </p:txBody>
      </p:sp>
    </p:spTree>
    <p:extLst>
      <p:ext uri="{BB962C8B-B14F-4D97-AF65-F5344CB8AC3E}">
        <p14:creationId xmlns:p14="http://schemas.microsoft.com/office/powerpoint/2010/main" val="138557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8" name="Title Placeholder 1"/>
          <p:cNvSpPr txBox="1">
            <a:spLocks/>
          </p:cNvSpPr>
          <p:nvPr/>
        </p:nvSpPr>
        <p:spPr bwMode="auto">
          <a:xfrm>
            <a:off x="609600" y="152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rtl="0" eaLnBrk="0" fontAlgn="base" hangingPunct="0">
              <a:lnSpc>
                <a:spcPct val="90000"/>
              </a:lnSpc>
              <a:spcBef>
                <a:spcPct val="0"/>
              </a:spcBef>
              <a:spcAft>
                <a:spcPct val="0"/>
              </a:spcAft>
              <a:defRPr sz="3000">
                <a:solidFill>
                  <a:schemeClr val="bg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000" b="0" kern="0" smtClean="0"/>
              <a:t>Click to edit Master title style</a:t>
            </a:r>
            <a:endParaRPr lang="en-US" sz="3000" b="0" kern="0" dirty="0"/>
          </a:p>
        </p:txBody>
      </p:sp>
    </p:spTree>
    <p:extLst>
      <p:ext uri="{BB962C8B-B14F-4D97-AF65-F5344CB8AC3E}">
        <p14:creationId xmlns:p14="http://schemas.microsoft.com/office/powerpoint/2010/main" val="362597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0" cy="111102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7130733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4FE4C03-8546-42F1-8782-D88FBFDCC344}" type="slidenum">
              <a:rPr lang="en-US"/>
              <a:pPr>
                <a:defRPr/>
              </a:pPr>
              <a:t>‹#›</a:t>
            </a:fld>
            <a:endParaRPr lang="en-US" dirty="0"/>
          </a:p>
        </p:txBody>
      </p:sp>
    </p:spTree>
    <p:extLst>
      <p:ext uri="{BB962C8B-B14F-4D97-AF65-F5344CB8AC3E}">
        <p14:creationId xmlns:p14="http://schemas.microsoft.com/office/powerpoint/2010/main" val="41364981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B93DEB3-F1BB-40B1-AC7C-DC0CA4EF72A3}" type="slidenum">
              <a:rPr lang="en-US"/>
              <a:pPr>
                <a:defRPr/>
              </a:pPr>
              <a:t>‹#›</a:t>
            </a:fld>
            <a:endParaRPr lang="en-US" dirty="0"/>
          </a:p>
        </p:txBody>
      </p:sp>
    </p:spTree>
    <p:extLst>
      <p:ext uri="{BB962C8B-B14F-4D97-AF65-F5344CB8AC3E}">
        <p14:creationId xmlns:p14="http://schemas.microsoft.com/office/powerpoint/2010/main" val="27876264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A3178A1-E943-4C9C-9216-E4B7D67F1E80}" type="slidenum">
              <a:rPr lang="en-US"/>
              <a:pPr>
                <a:defRPr/>
              </a:pPr>
              <a:t>‹#›</a:t>
            </a:fld>
            <a:endParaRPr lang="en-US" dirty="0"/>
          </a:p>
        </p:txBody>
      </p:sp>
    </p:spTree>
    <p:extLst>
      <p:ext uri="{BB962C8B-B14F-4D97-AF65-F5344CB8AC3E}">
        <p14:creationId xmlns:p14="http://schemas.microsoft.com/office/powerpoint/2010/main" val="15352057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2C1F8B7-081C-466F-B224-9C7EF8281762}" type="slidenum">
              <a:rPr lang="en-US"/>
              <a:pPr>
                <a:defRPr/>
              </a:pPr>
              <a:t>‹#›</a:t>
            </a:fld>
            <a:endParaRPr lang="en-US" dirty="0"/>
          </a:p>
        </p:txBody>
      </p:sp>
    </p:spTree>
    <p:extLst>
      <p:ext uri="{BB962C8B-B14F-4D97-AF65-F5344CB8AC3E}">
        <p14:creationId xmlns:p14="http://schemas.microsoft.com/office/powerpoint/2010/main" val="41336638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7C90C6F-36A0-49A1-9298-7A8E3B763DB1}" type="slidenum">
              <a:rPr lang="en-US"/>
              <a:pPr>
                <a:defRPr/>
              </a:pPr>
              <a:t>‹#›</a:t>
            </a:fld>
            <a:endParaRPr lang="en-US" dirty="0"/>
          </a:p>
        </p:txBody>
      </p:sp>
    </p:spTree>
    <p:extLst>
      <p:ext uri="{BB962C8B-B14F-4D97-AF65-F5344CB8AC3E}">
        <p14:creationId xmlns:p14="http://schemas.microsoft.com/office/powerpoint/2010/main" val="13615562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52DEAF-AA58-4BE2-A69E-72AE9CA5129D}" type="slidenum">
              <a:rPr lang="en-US"/>
              <a:pPr>
                <a:defRPr/>
              </a:pPr>
              <a:t>‹#›</a:t>
            </a:fld>
            <a:endParaRPr lang="en-US" dirty="0"/>
          </a:p>
        </p:txBody>
      </p:sp>
    </p:spTree>
    <p:extLst>
      <p:ext uri="{BB962C8B-B14F-4D97-AF65-F5344CB8AC3E}">
        <p14:creationId xmlns:p14="http://schemas.microsoft.com/office/powerpoint/2010/main" val="20998955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88E70D04-4246-4BA8-8DFE-5855E5A50D90}" type="slidenum">
              <a:rPr lang="en-US"/>
              <a:pPr>
                <a:defRPr/>
              </a:pPr>
              <a:t>‹#›</a:t>
            </a:fld>
            <a:endParaRPr lang="en-US" dirty="0"/>
          </a:p>
        </p:txBody>
      </p:sp>
    </p:spTree>
    <p:extLst>
      <p:ext uri="{BB962C8B-B14F-4D97-AF65-F5344CB8AC3E}">
        <p14:creationId xmlns:p14="http://schemas.microsoft.com/office/powerpoint/2010/main" val="20829990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600201"/>
            <a:ext cx="10972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11F5BBA-5204-4AD0-9725-33DD246811F4}" type="slidenum">
              <a:rPr lang="en-US"/>
              <a:pPr>
                <a:defRPr/>
              </a:pPr>
              <a:t>‹#›</a:t>
            </a:fld>
            <a:endParaRPr lang="en-US" dirty="0"/>
          </a:p>
        </p:txBody>
      </p:sp>
    </p:spTree>
    <p:extLst>
      <p:ext uri="{BB962C8B-B14F-4D97-AF65-F5344CB8AC3E}">
        <p14:creationId xmlns:p14="http://schemas.microsoft.com/office/powerpoint/2010/main" val="152406809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121268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EA7F2F-7DDD-1346-8635-EE0F06B5E4DB}" type="slidenum">
              <a:rPr lang="en-US" smtClean="0"/>
              <a:t>‹#›</a:t>
            </a:fld>
            <a:endParaRPr lang="en-US"/>
          </a:p>
        </p:txBody>
      </p:sp>
    </p:spTree>
    <p:extLst>
      <p:ext uri="{BB962C8B-B14F-4D97-AF65-F5344CB8AC3E}">
        <p14:creationId xmlns:p14="http://schemas.microsoft.com/office/powerpoint/2010/main" val="274776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0914511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883245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40371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191043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8CEA7F2F-7DDD-1346-8635-EE0F06B5E4DB}" type="slidenum">
              <a:rPr lang="en-US" smtClean="0"/>
              <a:t>‹#›</a:t>
            </a:fld>
            <a:endParaRPr lang="en-US"/>
          </a:p>
        </p:txBody>
      </p:sp>
    </p:spTree>
    <p:extLst>
      <p:ext uri="{BB962C8B-B14F-4D97-AF65-F5344CB8AC3E}">
        <p14:creationId xmlns:p14="http://schemas.microsoft.com/office/powerpoint/2010/main" val="8662294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552505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53841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14762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734278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3616418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9433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7"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8"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0460101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
        <p:nvSpPr>
          <p:cNvPr id="7" name="Rectangle 6"/>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2525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412411476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7345900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B8FCB3-7065-2545-85B8-477E09133F4C}"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9209651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8FCB3-7065-2545-85B8-477E09133F4C}"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41700503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8FCB3-7065-2545-85B8-477E09133F4C}"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71206171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41244532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1124627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74434245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15701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7088006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3713755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389588731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8514180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39312873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8A82E4-69B0-C94D-842E-F21802E959A1}"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7085345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A82E4-69B0-C94D-842E-F21802E959A1}"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3702075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A82E4-69B0-C94D-842E-F21802E959A1}"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40711376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5441880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37501752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362668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
        <p:nvSpPr>
          <p:cNvPr id="8" name="Title Placeholder 1"/>
          <p:cNvSpPr txBox="1">
            <a:spLocks/>
          </p:cNvSpPr>
          <p:nvPr userDrawn="1"/>
        </p:nvSpPr>
        <p:spPr>
          <a:xfrm>
            <a:off x="609600" y="152400"/>
            <a:ext cx="10972800" cy="1143000"/>
          </a:xfrm>
          <a:prstGeom prst="rect">
            <a:avLst/>
          </a:prstGeom>
        </p:spPr>
        <p:txBody>
          <a:bodyPr vert="horz" lIns="91440" tIns="45720" rIns="91440" bIns="45720" rtlCol="0" anchor="t">
            <a:normAutofit/>
          </a:bodyPr>
          <a:lst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a:lstStyle>
          <a:p>
            <a:pPr fontAlgn="auto">
              <a:spcAft>
                <a:spcPts val="0"/>
              </a:spcAft>
            </a:pPr>
            <a:r>
              <a:rPr lang="en-US" sz="3000" b="0" smtClean="0"/>
              <a:t>Click to edit Master title style</a:t>
            </a:r>
            <a:endParaRPr lang="en-US" sz="3000" b="0" dirty="0"/>
          </a:p>
        </p:txBody>
      </p:sp>
    </p:spTree>
    <p:extLst>
      <p:ext uri="{BB962C8B-B14F-4D97-AF65-F5344CB8AC3E}">
        <p14:creationId xmlns:p14="http://schemas.microsoft.com/office/powerpoint/2010/main" val="2610677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35389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4544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
        <p:nvSpPr>
          <p:cNvPr id="7" name="Title Placeholder 1"/>
          <p:cNvSpPr txBox="1">
            <a:spLocks/>
          </p:cNvSpPr>
          <p:nvPr userDrawn="1"/>
        </p:nvSpPr>
        <p:spPr>
          <a:xfrm>
            <a:off x="609600" y="152400"/>
            <a:ext cx="10972800" cy="1143000"/>
          </a:xfrm>
          <a:prstGeom prst="rect">
            <a:avLst/>
          </a:prstGeom>
        </p:spPr>
        <p:txBody>
          <a:bodyPr vert="horz" lIns="91440" tIns="45720" rIns="91440" bIns="45720" rtlCol="0" anchor="t">
            <a:normAutofit/>
          </a:bodyPr>
          <a:lst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a:lstStyle>
          <a:p>
            <a:pPr fontAlgn="auto">
              <a:spcAft>
                <a:spcPts val="0"/>
              </a:spcAft>
            </a:pPr>
            <a:r>
              <a:rPr lang="en-US" sz="3000" b="0" smtClean="0"/>
              <a:t>Click to edit Master title style</a:t>
            </a:r>
            <a:endParaRPr lang="en-US" sz="3000" b="0" dirty="0"/>
          </a:p>
        </p:txBody>
      </p:sp>
    </p:spTree>
    <p:extLst>
      <p:ext uri="{BB962C8B-B14F-4D97-AF65-F5344CB8AC3E}">
        <p14:creationId xmlns:p14="http://schemas.microsoft.com/office/powerpoint/2010/main" val="823552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49113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615A7-4A63-FF4E-BF08-5885279056B7}"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2996632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615A7-4A63-FF4E-BF08-5885279056B7}"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120947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Title Placeholder 1"/>
          <p:cNvSpPr>
            <a:spLocks noGrp="1"/>
          </p:cNvSpPr>
          <p:nvPr>
            <p:ph type="title"/>
          </p:nvPr>
        </p:nvSpPr>
        <p:spPr>
          <a:xfrm>
            <a:off x="609600" y="152400"/>
            <a:ext cx="109728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Tree>
    <p:extLst>
      <p:ext uri="{BB962C8B-B14F-4D97-AF65-F5344CB8AC3E}">
        <p14:creationId xmlns:p14="http://schemas.microsoft.com/office/powerpoint/2010/main" val="3874647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615A7-4A63-FF4E-BF08-5885279056B7}"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7523F-6AC9-8F4D-A3ED-C34058ED4304}" type="slidenum">
              <a:rPr lang="en-US" smtClean="0"/>
              <a:t>‹#›</a:t>
            </a:fld>
            <a:endParaRPr lang="en-US"/>
          </a:p>
        </p:txBody>
      </p:sp>
      <p:sp>
        <p:nvSpPr>
          <p:cNvPr id="5" name="Title Placeholder 1"/>
          <p:cNvSpPr>
            <a:spLocks noGrp="1"/>
          </p:cNvSpPr>
          <p:nvPr>
            <p:ph type="title"/>
          </p:nvPr>
        </p:nvSpPr>
        <p:spPr>
          <a:xfrm>
            <a:off x="609600" y="152400"/>
            <a:ext cx="109728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Tree>
    <p:extLst>
      <p:ext uri="{BB962C8B-B14F-4D97-AF65-F5344CB8AC3E}">
        <p14:creationId xmlns:p14="http://schemas.microsoft.com/office/powerpoint/2010/main" val="654310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238296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2170383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206044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1316268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42073E0-5806-4EB0-97EB-575A99B65702}" type="slidenum">
              <a:rPr lang="en-US"/>
              <a:pPr>
                <a:defRPr/>
              </a:pPr>
              <a:t>‹#›</a:t>
            </a:fld>
            <a:endParaRPr lang="en-US" dirty="0"/>
          </a:p>
        </p:txBody>
      </p:sp>
    </p:spTree>
    <p:extLst>
      <p:ext uri="{BB962C8B-B14F-4D97-AF65-F5344CB8AC3E}">
        <p14:creationId xmlns:p14="http://schemas.microsoft.com/office/powerpoint/2010/main" val="2823534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8C19A3-6657-485B-B566-54C51800900C}" type="slidenum">
              <a:rPr lang="en-US"/>
              <a:pPr>
                <a:defRPr/>
              </a:pPr>
              <a:t>‹#›</a:t>
            </a:fld>
            <a:endParaRPr lang="en-US" dirty="0"/>
          </a:p>
        </p:txBody>
      </p:sp>
    </p:spTree>
    <p:extLst>
      <p:ext uri="{BB962C8B-B14F-4D97-AF65-F5344CB8AC3E}">
        <p14:creationId xmlns:p14="http://schemas.microsoft.com/office/powerpoint/2010/main" val="164641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27D927-38E2-4B60-AC31-87237D05141F}" type="slidenum">
              <a:rPr lang="en-US"/>
              <a:pPr>
                <a:defRPr/>
              </a:pPr>
              <a:t>‹#›</a:t>
            </a:fld>
            <a:endParaRPr lang="en-US" dirty="0"/>
          </a:p>
        </p:txBody>
      </p:sp>
    </p:spTree>
    <p:extLst>
      <p:ext uri="{BB962C8B-B14F-4D97-AF65-F5344CB8AC3E}">
        <p14:creationId xmlns:p14="http://schemas.microsoft.com/office/powerpoint/2010/main" val="3121247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A5D0743-9C60-4A10-876C-A9F223F1DFAE}" type="slidenum">
              <a:rPr lang="en-US"/>
              <a:pPr>
                <a:defRPr/>
              </a:pPr>
              <a:t>‹#›</a:t>
            </a:fld>
            <a:endParaRPr lang="en-US" dirty="0"/>
          </a:p>
        </p:txBody>
      </p:sp>
    </p:spTree>
    <p:extLst>
      <p:ext uri="{BB962C8B-B14F-4D97-AF65-F5344CB8AC3E}">
        <p14:creationId xmlns:p14="http://schemas.microsoft.com/office/powerpoint/2010/main" val="2349651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8F273AE6-9A05-4D0D-8603-0CFE74E6A14E}" type="slidenum">
              <a:rPr lang="en-US"/>
              <a:pPr>
                <a:defRPr/>
              </a:pPr>
              <a:t>‹#›</a:t>
            </a:fld>
            <a:endParaRPr lang="en-US" dirty="0"/>
          </a:p>
        </p:txBody>
      </p:sp>
    </p:spTree>
    <p:extLst>
      <p:ext uri="{BB962C8B-B14F-4D97-AF65-F5344CB8AC3E}">
        <p14:creationId xmlns:p14="http://schemas.microsoft.com/office/powerpoint/2010/main" val="169391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244325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4FE4C03-8546-42F1-8782-D88FBFDCC344}" type="slidenum">
              <a:rPr lang="en-US"/>
              <a:pPr>
                <a:defRPr/>
              </a:pPr>
              <a:t>‹#›</a:t>
            </a:fld>
            <a:endParaRPr lang="en-US" dirty="0"/>
          </a:p>
        </p:txBody>
      </p:sp>
    </p:spTree>
    <p:extLst>
      <p:ext uri="{BB962C8B-B14F-4D97-AF65-F5344CB8AC3E}">
        <p14:creationId xmlns:p14="http://schemas.microsoft.com/office/powerpoint/2010/main" val="1234571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B93DEB3-F1BB-40B1-AC7C-DC0CA4EF72A3}" type="slidenum">
              <a:rPr lang="en-US"/>
              <a:pPr>
                <a:defRPr/>
              </a:pPr>
              <a:t>‹#›</a:t>
            </a:fld>
            <a:endParaRPr lang="en-US" dirty="0"/>
          </a:p>
        </p:txBody>
      </p:sp>
    </p:spTree>
    <p:extLst>
      <p:ext uri="{BB962C8B-B14F-4D97-AF65-F5344CB8AC3E}">
        <p14:creationId xmlns:p14="http://schemas.microsoft.com/office/powerpoint/2010/main" val="346434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A3178A1-E943-4C9C-9216-E4B7D67F1E80}" type="slidenum">
              <a:rPr lang="en-US"/>
              <a:pPr>
                <a:defRPr/>
              </a:pPr>
              <a:t>‹#›</a:t>
            </a:fld>
            <a:endParaRPr lang="en-US" dirty="0"/>
          </a:p>
        </p:txBody>
      </p:sp>
    </p:spTree>
    <p:extLst>
      <p:ext uri="{BB962C8B-B14F-4D97-AF65-F5344CB8AC3E}">
        <p14:creationId xmlns:p14="http://schemas.microsoft.com/office/powerpoint/2010/main" val="2997976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2C1F8B7-081C-466F-B224-9C7EF8281762}" type="slidenum">
              <a:rPr lang="en-US"/>
              <a:pPr>
                <a:defRPr/>
              </a:pPr>
              <a:t>‹#›</a:t>
            </a:fld>
            <a:endParaRPr lang="en-US" dirty="0"/>
          </a:p>
        </p:txBody>
      </p:sp>
    </p:spTree>
    <p:extLst>
      <p:ext uri="{BB962C8B-B14F-4D97-AF65-F5344CB8AC3E}">
        <p14:creationId xmlns:p14="http://schemas.microsoft.com/office/powerpoint/2010/main" val="5695190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7C90C6F-36A0-49A1-9298-7A8E3B763DB1}" type="slidenum">
              <a:rPr lang="en-US"/>
              <a:pPr>
                <a:defRPr/>
              </a:pPr>
              <a:t>‹#›</a:t>
            </a:fld>
            <a:endParaRPr lang="en-US" dirty="0"/>
          </a:p>
        </p:txBody>
      </p:sp>
    </p:spTree>
    <p:extLst>
      <p:ext uri="{BB962C8B-B14F-4D97-AF65-F5344CB8AC3E}">
        <p14:creationId xmlns:p14="http://schemas.microsoft.com/office/powerpoint/2010/main" val="34788815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52DEAF-AA58-4BE2-A69E-72AE9CA5129D}" type="slidenum">
              <a:rPr lang="en-US"/>
              <a:pPr>
                <a:defRPr/>
              </a:pPr>
              <a:t>‹#›</a:t>
            </a:fld>
            <a:endParaRPr lang="en-US" dirty="0"/>
          </a:p>
        </p:txBody>
      </p:sp>
    </p:spTree>
    <p:extLst>
      <p:ext uri="{BB962C8B-B14F-4D97-AF65-F5344CB8AC3E}">
        <p14:creationId xmlns:p14="http://schemas.microsoft.com/office/powerpoint/2010/main" val="26108419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88E70D04-4246-4BA8-8DFE-5855E5A50D90}" type="slidenum">
              <a:rPr lang="en-US"/>
              <a:pPr>
                <a:defRPr/>
              </a:pPr>
              <a:t>‹#›</a:t>
            </a:fld>
            <a:endParaRPr lang="en-US" dirty="0"/>
          </a:p>
        </p:txBody>
      </p:sp>
    </p:spTree>
    <p:extLst>
      <p:ext uri="{BB962C8B-B14F-4D97-AF65-F5344CB8AC3E}">
        <p14:creationId xmlns:p14="http://schemas.microsoft.com/office/powerpoint/2010/main" val="33814076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600201"/>
            <a:ext cx="10972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11F5BBA-5204-4AD0-9725-33DD246811F4}" type="slidenum">
              <a:rPr lang="en-US"/>
              <a:pPr>
                <a:defRPr/>
              </a:pPr>
              <a:t>‹#›</a:t>
            </a:fld>
            <a:endParaRPr lang="en-US" dirty="0"/>
          </a:p>
        </p:txBody>
      </p:sp>
    </p:spTree>
    <p:extLst>
      <p:ext uri="{BB962C8B-B14F-4D97-AF65-F5344CB8AC3E}">
        <p14:creationId xmlns:p14="http://schemas.microsoft.com/office/powerpoint/2010/main" val="290154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988348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EA7F2F-7DDD-1346-8635-EE0F06B5E4DB}" type="slidenum">
              <a:rPr lang="en-US" smtClean="0"/>
              <a:t>‹#›</a:t>
            </a:fld>
            <a:endParaRPr lang="en-US"/>
          </a:p>
        </p:txBody>
      </p:sp>
    </p:spTree>
    <p:extLst>
      <p:ext uri="{BB962C8B-B14F-4D97-AF65-F5344CB8AC3E}">
        <p14:creationId xmlns:p14="http://schemas.microsoft.com/office/powerpoint/2010/main" val="295668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4332273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8577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79329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90057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8CEA7F2F-7DDD-1346-8635-EE0F06B5E4DB}" type="slidenum">
              <a:rPr lang="en-US" smtClean="0"/>
              <a:t>‹#›</a:t>
            </a:fld>
            <a:endParaRPr lang="en-US"/>
          </a:p>
        </p:txBody>
      </p:sp>
    </p:spTree>
    <p:extLst>
      <p:ext uri="{BB962C8B-B14F-4D97-AF65-F5344CB8AC3E}">
        <p14:creationId xmlns:p14="http://schemas.microsoft.com/office/powerpoint/2010/main" val="1216392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82792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24914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910977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62533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04C849D-9CF7-3F4F-9AF7-49C86D8F7A74}"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460975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184243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0" cy="1111023"/>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9"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681601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
        <p:nvSpPr>
          <p:cNvPr id="7" name="Rectangle 6"/>
          <p:cNvSpPr/>
          <p:nvPr userDrawn="1"/>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507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4912380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94525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B8FCB3-7065-2545-85B8-477E09133F4C}"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6441842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8FCB3-7065-2545-85B8-477E09133F4C}"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13965114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8FCB3-7065-2545-85B8-477E09133F4C}"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949458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1400848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B8FCB3-7065-2545-85B8-477E09133F4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2391939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36417913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8FCB3-7065-2545-85B8-477E09133F4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6156-C08B-D64D-9850-322A4DBA2E2B}" type="slidenum">
              <a:rPr lang="en-US" smtClean="0"/>
              <a:t>‹#›</a:t>
            </a:fld>
            <a:endParaRPr lang="en-US"/>
          </a:p>
        </p:txBody>
      </p:sp>
    </p:spTree>
    <p:extLst>
      <p:ext uri="{BB962C8B-B14F-4D97-AF65-F5344CB8AC3E}">
        <p14:creationId xmlns:p14="http://schemas.microsoft.com/office/powerpoint/2010/main" val="44316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535869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0941772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42811979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3911673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3957809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8A82E4-69B0-C94D-842E-F21802E959A1}"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4140453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A82E4-69B0-C94D-842E-F21802E959A1}"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9799808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A82E4-69B0-C94D-842E-F21802E959A1}"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1870386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788610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8A82E4-69B0-C94D-842E-F21802E959A1}"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18196477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317616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40160207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A82E4-69B0-C94D-842E-F21802E959A1}"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3896A-E871-BB4B-8869-15DB707E724E}" type="slidenum">
              <a:rPr lang="en-US" smtClean="0"/>
              <a:t>‹#›</a:t>
            </a:fld>
            <a:endParaRPr lang="en-US"/>
          </a:p>
        </p:txBody>
      </p:sp>
    </p:spTree>
    <p:extLst>
      <p:ext uri="{BB962C8B-B14F-4D97-AF65-F5344CB8AC3E}">
        <p14:creationId xmlns:p14="http://schemas.microsoft.com/office/powerpoint/2010/main" val="2921911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8" name="Title Placeholder 1"/>
          <p:cNvSpPr txBox="1">
            <a:spLocks/>
          </p:cNvSpPr>
          <p:nvPr/>
        </p:nvSpPr>
        <p:spPr bwMode="auto">
          <a:xfrm>
            <a:off x="609600" y="152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rtl="0" eaLnBrk="0" fontAlgn="base" hangingPunct="0">
              <a:lnSpc>
                <a:spcPct val="90000"/>
              </a:lnSpc>
              <a:spcBef>
                <a:spcPct val="0"/>
              </a:spcBef>
              <a:spcAft>
                <a:spcPct val="0"/>
              </a:spcAft>
              <a:defRPr sz="3000">
                <a:solidFill>
                  <a:schemeClr val="bg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000" b="0" kern="0" smtClean="0"/>
              <a:t>Click to edit Master title style</a:t>
            </a:r>
            <a:endParaRPr lang="en-US" sz="3000" b="0" kern="0" dirty="0"/>
          </a:p>
        </p:txBody>
      </p:sp>
    </p:spTree>
    <p:extLst>
      <p:ext uri="{BB962C8B-B14F-4D97-AF65-F5344CB8AC3E}">
        <p14:creationId xmlns:p14="http://schemas.microsoft.com/office/powerpoint/2010/main" val="42085806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Title Placeholder 1"/>
          <p:cNvSpPr>
            <a:spLocks noGrp="1"/>
          </p:cNvSpPr>
          <p:nvPr>
            <p:ph type="title"/>
          </p:nvPr>
        </p:nvSpPr>
        <p:spPr>
          <a:xfrm>
            <a:off x="609600" y="152400"/>
            <a:ext cx="109728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Tree>
    <p:extLst>
      <p:ext uri="{BB962C8B-B14F-4D97-AF65-F5344CB8AC3E}">
        <p14:creationId xmlns:p14="http://schemas.microsoft.com/office/powerpoint/2010/main" val="38945249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2312911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6162498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0" cy="1111023"/>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9"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25978464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266774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10325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8273604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81204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369567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0" cy="111102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0335567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504C849D-9CF7-3F4F-9AF7-49C86D8F7A74}" type="datetimeFigureOut">
              <a:rPr lang="en-US" smtClean="0"/>
              <a:t>10/31/2018</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37233949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7"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8"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7278891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2063077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
        <p:nvSpPr>
          <p:cNvPr id="8" name="Title Placeholder 1"/>
          <p:cNvSpPr txBox="1">
            <a:spLocks/>
          </p:cNvSpPr>
          <p:nvPr/>
        </p:nvSpPr>
        <p:spPr>
          <a:xfrm>
            <a:off x="609600" y="152400"/>
            <a:ext cx="10972800" cy="1143000"/>
          </a:xfrm>
          <a:prstGeom prst="rect">
            <a:avLst/>
          </a:prstGeom>
        </p:spPr>
        <p:txBody>
          <a:bodyPr vert="horz" lIns="91440" tIns="45720" rIns="91440" bIns="45720" rtlCol="0" anchor="t">
            <a:normAutofit/>
          </a:bodyPr>
          <a:lst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a:lstStyle>
          <a:p>
            <a:pPr fontAlgn="auto">
              <a:spcAft>
                <a:spcPts val="0"/>
              </a:spcAft>
            </a:pPr>
            <a:r>
              <a:rPr lang="en-US" sz="3000" b="0" smtClean="0"/>
              <a:t>Click to edit Master title style</a:t>
            </a:r>
            <a:endParaRPr lang="en-US" sz="3000" b="0" dirty="0"/>
          </a:p>
        </p:txBody>
      </p:sp>
    </p:spTree>
    <p:extLst>
      <p:ext uri="{BB962C8B-B14F-4D97-AF65-F5344CB8AC3E}">
        <p14:creationId xmlns:p14="http://schemas.microsoft.com/office/powerpoint/2010/main" val="3120583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96547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
        <p:nvSpPr>
          <p:cNvPr id="7" name="Title Placeholder 1"/>
          <p:cNvSpPr txBox="1">
            <a:spLocks/>
          </p:cNvSpPr>
          <p:nvPr/>
        </p:nvSpPr>
        <p:spPr>
          <a:xfrm>
            <a:off x="609600" y="152400"/>
            <a:ext cx="10972800" cy="1143000"/>
          </a:xfrm>
          <a:prstGeom prst="rect">
            <a:avLst/>
          </a:prstGeom>
        </p:spPr>
        <p:txBody>
          <a:bodyPr vert="horz" lIns="91440" tIns="45720" rIns="91440" bIns="45720" rtlCol="0" anchor="t">
            <a:normAutofit/>
          </a:bodyPr>
          <a:lst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a:lstStyle>
          <a:p>
            <a:pPr fontAlgn="auto">
              <a:spcAft>
                <a:spcPts val="0"/>
              </a:spcAft>
            </a:pPr>
            <a:r>
              <a:rPr lang="en-US" sz="3000" b="0" smtClean="0"/>
              <a:t>Click to edit Master title style</a:t>
            </a:r>
            <a:endParaRPr lang="en-US" sz="3000" b="0" dirty="0"/>
          </a:p>
        </p:txBody>
      </p:sp>
    </p:spTree>
    <p:extLst>
      <p:ext uri="{BB962C8B-B14F-4D97-AF65-F5344CB8AC3E}">
        <p14:creationId xmlns:p14="http://schemas.microsoft.com/office/powerpoint/2010/main" val="35412467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037997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6615A7-4A63-FF4E-BF08-5885279056B7}"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410351735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6615A7-4A63-FF4E-BF08-5885279056B7}"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18455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fld id="{AA5A275E-2CFF-43A0-9D08-EC684083658F}" type="datetimeFigureOut">
              <a:rPr lang="en-US" smtClean="0"/>
              <a:t>10/31/2018</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7A2910D6-CD5A-45B3-B96A-703595D249C3}" type="slidenum">
              <a:rPr lang="en-US" smtClean="0"/>
              <a:t>‹#›</a:t>
            </a:fld>
            <a:endParaRPr lang="en-US"/>
          </a:p>
        </p:txBody>
      </p:sp>
    </p:spTree>
    <p:extLst>
      <p:ext uri="{BB962C8B-B14F-4D97-AF65-F5344CB8AC3E}">
        <p14:creationId xmlns:p14="http://schemas.microsoft.com/office/powerpoint/2010/main" val="19190853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615A7-4A63-FF4E-BF08-5885279056B7}"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7523F-6AC9-8F4D-A3ED-C34058ED4304}" type="slidenum">
              <a:rPr lang="en-US" smtClean="0"/>
              <a:t>‹#›</a:t>
            </a:fld>
            <a:endParaRPr lang="en-US"/>
          </a:p>
        </p:txBody>
      </p:sp>
      <p:sp>
        <p:nvSpPr>
          <p:cNvPr id="5" name="Title Placeholder 1"/>
          <p:cNvSpPr>
            <a:spLocks noGrp="1"/>
          </p:cNvSpPr>
          <p:nvPr>
            <p:ph type="title"/>
          </p:nvPr>
        </p:nvSpPr>
        <p:spPr>
          <a:xfrm>
            <a:off x="609600" y="152400"/>
            <a:ext cx="109728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Tree>
    <p:extLst>
      <p:ext uri="{BB962C8B-B14F-4D97-AF65-F5344CB8AC3E}">
        <p14:creationId xmlns:p14="http://schemas.microsoft.com/office/powerpoint/2010/main" val="6153136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7506384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6615A7-4A63-FF4E-BF08-5885279056B7}"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41436647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35683222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615A7-4A63-FF4E-BF08-5885279056B7}"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7523F-6AC9-8F4D-A3ED-C34058ED4304}" type="slidenum">
              <a:rPr lang="en-US" smtClean="0"/>
              <a:t>‹#›</a:t>
            </a:fld>
            <a:endParaRPr lang="en-US"/>
          </a:p>
        </p:txBody>
      </p:sp>
    </p:spTree>
    <p:extLst>
      <p:ext uri="{BB962C8B-B14F-4D97-AF65-F5344CB8AC3E}">
        <p14:creationId xmlns:p14="http://schemas.microsoft.com/office/powerpoint/2010/main" val="14879027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42073E0-5806-4EB0-97EB-575A99B65702}" type="slidenum">
              <a:rPr lang="en-US"/>
              <a:pPr>
                <a:defRPr/>
              </a:pPr>
              <a:t>‹#›</a:t>
            </a:fld>
            <a:endParaRPr lang="en-US" dirty="0"/>
          </a:p>
        </p:txBody>
      </p:sp>
    </p:spTree>
    <p:extLst>
      <p:ext uri="{BB962C8B-B14F-4D97-AF65-F5344CB8AC3E}">
        <p14:creationId xmlns:p14="http://schemas.microsoft.com/office/powerpoint/2010/main" val="15011117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8C19A3-6657-485B-B566-54C51800900C}" type="slidenum">
              <a:rPr lang="en-US"/>
              <a:pPr>
                <a:defRPr/>
              </a:pPr>
              <a:t>‹#›</a:t>
            </a:fld>
            <a:endParaRPr lang="en-US" dirty="0"/>
          </a:p>
        </p:txBody>
      </p:sp>
    </p:spTree>
    <p:extLst>
      <p:ext uri="{BB962C8B-B14F-4D97-AF65-F5344CB8AC3E}">
        <p14:creationId xmlns:p14="http://schemas.microsoft.com/office/powerpoint/2010/main" val="20350589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27D927-38E2-4B60-AC31-87237D05141F}" type="slidenum">
              <a:rPr lang="en-US"/>
              <a:pPr>
                <a:defRPr/>
              </a:pPr>
              <a:t>‹#›</a:t>
            </a:fld>
            <a:endParaRPr lang="en-US" dirty="0"/>
          </a:p>
        </p:txBody>
      </p:sp>
    </p:spTree>
    <p:extLst>
      <p:ext uri="{BB962C8B-B14F-4D97-AF65-F5344CB8AC3E}">
        <p14:creationId xmlns:p14="http://schemas.microsoft.com/office/powerpoint/2010/main" val="23772703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A5D0743-9C60-4A10-876C-A9F223F1DFAE}" type="slidenum">
              <a:rPr lang="en-US"/>
              <a:pPr>
                <a:defRPr/>
              </a:pPr>
              <a:t>‹#›</a:t>
            </a:fld>
            <a:endParaRPr lang="en-US" dirty="0"/>
          </a:p>
        </p:txBody>
      </p:sp>
    </p:spTree>
    <p:extLst>
      <p:ext uri="{BB962C8B-B14F-4D97-AF65-F5344CB8AC3E}">
        <p14:creationId xmlns:p14="http://schemas.microsoft.com/office/powerpoint/2010/main" val="11099715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8F273AE6-9A05-4D0D-8603-0CFE74E6A14E}" type="slidenum">
              <a:rPr lang="en-US"/>
              <a:pPr>
                <a:defRPr/>
              </a:pPr>
              <a:t>‹#›</a:t>
            </a:fld>
            <a:endParaRPr lang="en-US" dirty="0"/>
          </a:p>
        </p:txBody>
      </p:sp>
    </p:spTree>
    <p:extLst>
      <p:ext uri="{BB962C8B-B14F-4D97-AF65-F5344CB8AC3E}">
        <p14:creationId xmlns:p14="http://schemas.microsoft.com/office/powerpoint/2010/main" val="136725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image" Target="../media/image1.png"/><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image" Target="../media/image3.png"/><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2.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1.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3.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image" Target="../media/image2.png"/><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 y="1"/>
            <a:ext cx="12192000" cy="1388507"/>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27" name="Rectangle 3"/>
          <p:cNvSpPr>
            <a:spLocks noGrp="1" noChangeArrowheads="1"/>
          </p:cNvSpPr>
          <p:nvPr>
            <p:ph type="body" idx="1"/>
          </p:nvPr>
        </p:nvSpPr>
        <p:spPr bwMode="auto">
          <a:xfrm>
            <a:off x="609600" y="1524001"/>
            <a:ext cx="109728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27439" y="6033646"/>
            <a:ext cx="3108960" cy="685800"/>
          </a:xfrm>
          <a:prstGeom prst="rect">
            <a:avLst/>
          </a:prstGeom>
        </p:spPr>
      </p:pic>
      <p:sp>
        <p:nvSpPr>
          <p:cNvPr id="13" name="Rectangle 12"/>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93318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lnSpc>
          <a:spcPct val="90000"/>
        </a:lnSpc>
        <a:spcBef>
          <a:spcPct val="0"/>
        </a:spcBef>
        <a:spcAft>
          <a:spcPct val="0"/>
        </a:spcAft>
        <a:defRPr sz="30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304800"/>
            <a:ext cx="11379200" cy="11128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6400" y="1600201"/>
            <a:ext cx="11277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09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27439" y="6033646"/>
            <a:ext cx="3108960" cy="685800"/>
          </a:xfrm>
          <a:prstGeom prst="rect">
            <a:avLst/>
          </a:prstGeom>
        </p:spPr>
      </p:pic>
      <p:sp>
        <p:nvSpPr>
          <p:cNvPr id="10" name="Rectangle 9"/>
          <p:cNvSpPr/>
          <p:nvPr/>
        </p:nvSpPr>
        <p:spPr>
          <a:xfrm>
            <a:off x="406400" y="228600"/>
            <a:ext cx="11461136" cy="13716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53724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defTabSz="457200" rtl="0" eaLnBrk="1" latinLnBrk="0" hangingPunct="1">
        <a:lnSpc>
          <a:spcPct val="80000"/>
        </a:lnSpc>
        <a:spcBef>
          <a:spcPct val="0"/>
        </a:spcBef>
        <a:buNone/>
        <a:defRPr sz="3600" b="1" kern="1200">
          <a:solidFill>
            <a:srgbClr val="C5050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8FCB3-7065-2545-85B8-477E09133F4C}"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B6156-C08B-D64D-9850-322A4DBA2E2B}" type="slidenum">
              <a:rPr lang="en-US" smtClean="0"/>
              <a:t>‹#›</a:t>
            </a:fld>
            <a:endParaRPr lang="en-US"/>
          </a:p>
        </p:txBody>
      </p:sp>
      <p:sp>
        <p:nvSpPr>
          <p:cNvPr id="11" name="Rectangle 10"/>
          <p:cNvSpPr/>
          <p:nvPr/>
        </p:nvSpPr>
        <p:spPr>
          <a:xfrm>
            <a:off x="0" y="-13031"/>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31630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554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08000" y="439738"/>
            <a:ext cx="11277600" cy="6037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439738"/>
            <a:ext cx="10972800" cy="9779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A82E4-69B0-C94D-842E-F21802E959A1}"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3896A-E871-BB4B-8869-15DB707E724E}" type="slidenum">
              <a:rPr lang="en-US" smtClean="0"/>
              <a:t>‹#›</a:t>
            </a:fld>
            <a:endParaRPr lang="en-US"/>
          </a:p>
        </p:txBody>
      </p:sp>
      <p:pic>
        <p:nvPicPr>
          <p:cNvPr id="9" name="Picture 8" descr="Logo_UWHealth_2c.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40800" y="5867400"/>
            <a:ext cx="2405939" cy="359918"/>
          </a:xfrm>
          <a:prstGeom prst="rect">
            <a:avLst/>
          </a:prstGeom>
        </p:spPr>
      </p:pic>
    </p:spTree>
    <p:extLst>
      <p:ext uri="{BB962C8B-B14F-4D97-AF65-F5344CB8AC3E}">
        <p14:creationId xmlns:p14="http://schemas.microsoft.com/office/powerpoint/2010/main" val="25330361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ctr" defTabSz="457200" rtl="0" eaLnBrk="1" latinLnBrk="0" hangingPunct="1">
        <a:spcBef>
          <a:spcPct val="0"/>
        </a:spcBef>
        <a:buNone/>
        <a:defRPr sz="3600" b="1" i="0" kern="1200">
          <a:solidFill>
            <a:schemeClr val="accent1">
              <a:lumMod val="75000"/>
            </a:schemeClr>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
            <a:ext cx="12192000" cy="106680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152401"/>
            <a:ext cx="10972800" cy="91440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524000"/>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615A7-4A63-FF4E-BF08-5885279056B7}"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7523F-6AC9-8F4D-A3ED-C34058ED4304}" type="slidenum">
              <a:rPr lang="en-US" smtClean="0"/>
              <a:t>‹#›</a:t>
            </a:fld>
            <a:endParaRPr lang="en-US"/>
          </a:p>
        </p:txBody>
      </p:sp>
      <p:sp>
        <p:nvSpPr>
          <p:cNvPr id="9" name="Rectangle 8"/>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143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78400" y="412976"/>
            <a:ext cx="6807200" cy="111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a:t>
            </a:r>
          </a:p>
        </p:txBody>
      </p:sp>
      <p:sp>
        <p:nvSpPr>
          <p:cNvPr id="1027" name="Rectangle 3"/>
          <p:cNvSpPr>
            <a:spLocks noGrp="1" noChangeArrowheads="1"/>
          </p:cNvSpPr>
          <p:nvPr>
            <p:ph type="body" idx="1"/>
          </p:nvPr>
        </p:nvSpPr>
        <p:spPr bwMode="auto">
          <a:xfrm>
            <a:off x="609600" y="1752601"/>
            <a:ext cx="1097280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dirty="0"/>
            </a:lvl1pPr>
          </a:lstStyle>
          <a:p>
            <a:pPr>
              <a:defRPr/>
            </a:pPr>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200" b="0" dirty="0"/>
            </a:lvl1pPr>
          </a:lstStyle>
          <a:p>
            <a:pPr>
              <a:defRPr/>
            </a:pPr>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lvl1pPr>
          </a:lstStyle>
          <a:p>
            <a:pPr>
              <a:defRPr/>
            </a:pPr>
            <a:fld id="{EB800A0C-0898-4A5E-BA8E-CD07F2BAB195}" type="slidenum">
              <a:rPr lang="en-US" smtClean="0"/>
              <a:pPr>
                <a:defRPr/>
              </a:pPr>
              <a:t>‹#›</a:t>
            </a:fld>
            <a:endParaRPr lang="en-US" dirty="0"/>
          </a:p>
        </p:txBody>
      </p:sp>
      <p:sp>
        <p:nvSpPr>
          <p:cNvPr id="12" name="Rectangle 11"/>
          <p:cNvSpPr/>
          <p:nvPr/>
        </p:nvSpPr>
        <p:spPr>
          <a:xfrm>
            <a:off x="609600" y="6483350"/>
            <a:ext cx="10972800" cy="13716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0267" y="194987"/>
            <a:ext cx="4437888" cy="1200427"/>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8000" y="286818"/>
            <a:ext cx="4145280" cy="914400"/>
          </a:xfrm>
          <a:prstGeom prst="rect">
            <a:avLst/>
          </a:prstGeom>
        </p:spPr>
      </p:pic>
      <p:sp>
        <p:nvSpPr>
          <p:cNvPr id="17" name="Rectangle 16"/>
          <p:cNvSpPr/>
          <p:nvPr/>
        </p:nvSpPr>
        <p:spPr>
          <a:xfrm>
            <a:off x="440267" y="191985"/>
            <a:ext cx="11345333" cy="156873"/>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18327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1" fontAlgn="base" hangingPunct="1">
        <a:lnSpc>
          <a:spcPct val="90000"/>
        </a:lnSpc>
        <a:spcBef>
          <a:spcPct val="0"/>
        </a:spcBef>
        <a:spcAft>
          <a:spcPct val="0"/>
        </a:spcAft>
        <a:defRPr sz="3000">
          <a:solidFill>
            <a:srgbClr val="C5050C"/>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304800"/>
            <a:ext cx="11379200" cy="11128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6400" y="1600201"/>
            <a:ext cx="11277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09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27439" y="6033646"/>
            <a:ext cx="3108960" cy="685800"/>
          </a:xfrm>
          <a:prstGeom prst="rect">
            <a:avLst/>
          </a:prstGeom>
        </p:spPr>
      </p:pic>
      <p:sp>
        <p:nvSpPr>
          <p:cNvPr id="10" name="Rectangle 9"/>
          <p:cNvSpPr/>
          <p:nvPr/>
        </p:nvSpPr>
        <p:spPr>
          <a:xfrm>
            <a:off x="406400" y="228600"/>
            <a:ext cx="11461136" cy="13716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65853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457200" rtl="0" eaLnBrk="1" latinLnBrk="0" hangingPunct="1">
        <a:lnSpc>
          <a:spcPct val="80000"/>
        </a:lnSpc>
        <a:spcBef>
          <a:spcPct val="0"/>
        </a:spcBef>
        <a:buNone/>
        <a:defRPr sz="3600" b="1" kern="1200">
          <a:solidFill>
            <a:srgbClr val="C5050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8FCB3-7065-2545-85B8-477E09133F4C}"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B6156-C08B-D64D-9850-322A4DBA2E2B}" type="slidenum">
              <a:rPr lang="en-US" smtClean="0"/>
              <a:t>‹#›</a:t>
            </a:fld>
            <a:endParaRPr lang="en-US"/>
          </a:p>
        </p:txBody>
      </p:sp>
      <p:sp>
        <p:nvSpPr>
          <p:cNvPr id="11" name="Rectangle 10"/>
          <p:cNvSpPr/>
          <p:nvPr/>
        </p:nvSpPr>
        <p:spPr>
          <a:xfrm>
            <a:off x="0" y="-13031"/>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5179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554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08000" y="439738"/>
            <a:ext cx="11277600" cy="6037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439738"/>
            <a:ext cx="10972800" cy="9779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A82E4-69B0-C94D-842E-F21802E959A1}"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3896A-E871-BB4B-8869-15DB707E724E}" type="slidenum">
              <a:rPr lang="en-US" smtClean="0"/>
              <a:t>‹#›</a:t>
            </a:fld>
            <a:endParaRPr lang="en-US"/>
          </a:p>
        </p:txBody>
      </p:sp>
      <p:pic>
        <p:nvPicPr>
          <p:cNvPr id="9" name="Picture 8" descr="Logo_UWHealth_2c.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40800" y="5867400"/>
            <a:ext cx="2405939" cy="359918"/>
          </a:xfrm>
          <a:prstGeom prst="rect">
            <a:avLst/>
          </a:prstGeom>
        </p:spPr>
      </p:pic>
    </p:spTree>
    <p:extLst>
      <p:ext uri="{BB962C8B-B14F-4D97-AF65-F5344CB8AC3E}">
        <p14:creationId xmlns:p14="http://schemas.microsoft.com/office/powerpoint/2010/main" val="309184767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457200" rtl="0" eaLnBrk="1" latinLnBrk="0" hangingPunct="1">
        <a:spcBef>
          <a:spcPct val="0"/>
        </a:spcBef>
        <a:buNone/>
        <a:defRPr sz="3600" b="1" i="0" kern="1200">
          <a:solidFill>
            <a:schemeClr val="accent1">
              <a:lumMod val="75000"/>
            </a:schemeClr>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 y="1"/>
            <a:ext cx="12192000" cy="1388507"/>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27" name="Rectangle 3"/>
          <p:cNvSpPr>
            <a:spLocks noGrp="1" noChangeArrowheads="1"/>
          </p:cNvSpPr>
          <p:nvPr>
            <p:ph type="body" idx="1"/>
          </p:nvPr>
        </p:nvSpPr>
        <p:spPr bwMode="auto">
          <a:xfrm>
            <a:off x="609600" y="1524001"/>
            <a:ext cx="109728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27439" y="6033646"/>
            <a:ext cx="3108960" cy="685800"/>
          </a:xfrm>
          <a:prstGeom prst="rect">
            <a:avLst/>
          </a:prstGeom>
        </p:spPr>
      </p:pic>
      <p:sp>
        <p:nvSpPr>
          <p:cNvPr id="13" name="Rectangle 12"/>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0847213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Lst>
  <p:txStyles>
    <p:titleStyle>
      <a:lvl1pPr algn="l" rtl="0" eaLnBrk="1" fontAlgn="base" hangingPunct="1">
        <a:lnSpc>
          <a:spcPct val="90000"/>
        </a:lnSpc>
        <a:spcBef>
          <a:spcPct val="0"/>
        </a:spcBef>
        <a:spcAft>
          <a:spcPct val="0"/>
        </a:spcAft>
        <a:defRPr sz="30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
            <a:ext cx="12192000" cy="106680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152401"/>
            <a:ext cx="10972800" cy="91440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524000"/>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615A7-4A63-FF4E-BF08-5885279056B7}" type="datetimeFigureOut">
              <a:rPr lang="en-US" smtClean="0"/>
              <a:t>10/31/2018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7523F-6AC9-8F4D-A3ED-C34058ED4304}" type="slidenum">
              <a:rPr lang="en-US" smtClean="0"/>
              <a:t>‹#›</a:t>
            </a:fld>
            <a:endParaRPr lang="en-US"/>
          </a:p>
        </p:txBody>
      </p:sp>
      <p:sp>
        <p:nvSpPr>
          <p:cNvPr id="9" name="Rectangle 8"/>
          <p:cNvSpPr/>
          <p:nvPr/>
        </p:nvSpPr>
        <p:spPr>
          <a:xfrm>
            <a:off x="-1" y="6782390"/>
            <a:ext cx="12192000" cy="73152"/>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6438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lnSpc>
          <a:spcPct val="90000"/>
        </a:lnSpc>
        <a:spcBef>
          <a:spcPct val="0"/>
        </a:spcBef>
        <a:buNone/>
        <a:defRPr sz="30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78400" y="412976"/>
            <a:ext cx="6807200" cy="111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a:t>
            </a:r>
          </a:p>
        </p:txBody>
      </p:sp>
      <p:sp>
        <p:nvSpPr>
          <p:cNvPr id="1027" name="Rectangle 3"/>
          <p:cNvSpPr>
            <a:spLocks noGrp="1" noChangeArrowheads="1"/>
          </p:cNvSpPr>
          <p:nvPr>
            <p:ph type="body" idx="1"/>
          </p:nvPr>
        </p:nvSpPr>
        <p:spPr bwMode="auto">
          <a:xfrm>
            <a:off x="609600" y="1752601"/>
            <a:ext cx="1097280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dirty="0"/>
            </a:lvl1pPr>
          </a:lstStyle>
          <a:p>
            <a:pPr>
              <a:defRPr/>
            </a:pPr>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200" b="0" dirty="0"/>
            </a:lvl1pPr>
          </a:lstStyle>
          <a:p>
            <a:pPr>
              <a:defRPr/>
            </a:pPr>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lvl1pPr>
          </a:lstStyle>
          <a:p>
            <a:pPr>
              <a:defRPr/>
            </a:pPr>
            <a:fld id="{EB800A0C-0898-4A5E-BA8E-CD07F2BAB195}" type="slidenum">
              <a:rPr lang="en-US" smtClean="0"/>
              <a:pPr>
                <a:defRPr/>
              </a:pPr>
              <a:t>‹#›</a:t>
            </a:fld>
            <a:endParaRPr lang="en-US" dirty="0"/>
          </a:p>
        </p:txBody>
      </p:sp>
      <p:sp>
        <p:nvSpPr>
          <p:cNvPr id="12" name="Rectangle 11"/>
          <p:cNvSpPr/>
          <p:nvPr/>
        </p:nvSpPr>
        <p:spPr>
          <a:xfrm>
            <a:off x="609600" y="6483350"/>
            <a:ext cx="10972800" cy="137160"/>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0267" y="194987"/>
            <a:ext cx="4437888" cy="1200427"/>
          </a:xfrm>
          <a:prstGeom prst="rect">
            <a:avLst/>
          </a:prstGeom>
          <a:solidFill>
            <a:srgbClr val="C505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8000" y="286818"/>
            <a:ext cx="4145280" cy="914400"/>
          </a:xfrm>
          <a:prstGeom prst="rect">
            <a:avLst/>
          </a:prstGeom>
        </p:spPr>
      </p:pic>
      <p:sp>
        <p:nvSpPr>
          <p:cNvPr id="17" name="Rectangle 16"/>
          <p:cNvSpPr/>
          <p:nvPr/>
        </p:nvSpPr>
        <p:spPr>
          <a:xfrm>
            <a:off x="440267" y="191985"/>
            <a:ext cx="11345333" cy="156873"/>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2718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rtl="0" eaLnBrk="1" fontAlgn="base" hangingPunct="1">
        <a:lnSpc>
          <a:spcPct val="90000"/>
        </a:lnSpc>
        <a:spcBef>
          <a:spcPct val="0"/>
        </a:spcBef>
        <a:spcAft>
          <a:spcPct val="0"/>
        </a:spcAft>
        <a:defRPr sz="3000">
          <a:solidFill>
            <a:srgbClr val="C5050C"/>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MhzZLpY89b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1236" y="374822"/>
            <a:ext cx="10363200" cy="810226"/>
          </a:xfrm>
        </p:spPr>
        <p:txBody>
          <a:bodyPr/>
          <a:lstStyle/>
          <a:p>
            <a:pPr algn="ctr"/>
            <a:r>
              <a:rPr lang="en-US" b="0" dirty="0" smtClean="0"/>
              <a:t>MP/BME 710: Journal club</a:t>
            </a:r>
            <a:endParaRPr lang="en-US" b="0" dirty="0"/>
          </a:p>
        </p:txBody>
      </p:sp>
      <p:sp>
        <p:nvSpPr>
          <p:cNvPr id="7" name="Text Placeholder 6"/>
          <p:cNvSpPr>
            <a:spLocks noGrp="1"/>
          </p:cNvSpPr>
          <p:nvPr>
            <p:ph type="body" idx="1"/>
          </p:nvPr>
        </p:nvSpPr>
        <p:spPr>
          <a:xfrm>
            <a:off x="691236" y="2117123"/>
            <a:ext cx="10363200" cy="1146003"/>
          </a:xfrm>
        </p:spPr>
        <p:txBody>
          <a:bodyPr/>
          <a:lstStyle/>
          <a:p>
            <a:pPr algn="ctr"/>
            <a:r>
              <a:rPr lang="en-US" sz="2800" b="1" dirty="0" smtClean="0"/>
              <a:t>Magnetic Resonance Elastography of Liver:</a:t>
            </a:r>
          </a:p>
          <a:p>
            <a:pPr algn="ctr"/>
            <a:r>
              <a:rPr lang="en-US" sz="2800" b="1" dirty="0" smtClean="0"/>
              <a:t>Technique, Analysis, and Clinical Applications</a:t>
            </a:r>
            <a:endParaRPr lang="en-US" sz="2800" b="1" dirty="0"/>
          </a:p>
        </p:txBody>
      </p:sp>
      <p:sp>
        <p:nvSpPr>
          <p:cNvPr id="8" name="Text Placeholder 6"/>
          <p:cNvSpPr txBox="1">
            <a:spLocks/>
          </p:cNvSpPr>
          <p:nvPr/>
        </p:nvSpPr>
        <p:spPr bwMode="auto">
          <a:xfrm>
            <a:off x="691236" y="3468130"/>
            <a:ext cx="10363200" cy="40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1800">
                <a:solidFill>
                  <a:schemeClr val="tx1"/>
                </a:solidFill>
                <a:latin typeface="+mn-lt"/>
              </a:defRPr>
            </a:lvl2pPr>
            <a:lvl3pPr marL="914400" indent="0" algn="l" rtl="0" eaLnBrk="1" fontAlgn="base" hangingPunct="1">
              <a:spcBef>
                <a:spcPct val="20000"/>
              </a:spcBef>
              <a:spcAft>
                <a:spcPct val="0"/>
              </a:spcAft>
              <a:buNone/>
              <a:defRPr sz="1600">
                <a:solidFill>
                  <a:schemeClr val="tx1"/>
                </a:solidFill>
                <a:latin typeface="+mn-lt"/>
              </a:defRPr>
            </a:lvl3pPr>
            <a:lvl4pPr marL="1371600" indent="0" algn="l" rtl="0" eaLnBrk="1" fontAlgn="base" hangingPunct="1">
              <a:spcBef>
                <a:spcPct val="20000"/>
              </a:spcBef>
              <a:spcAft>
                <a:spcPct val="0"/>
              </a:spcAft>
              <a:buNone/>
              <a:defRPr sz="1400">
                <a:solidFill>
                  <a:schemeClr val="tx1"/>
                </a:solidFill>
                <a:latin typeface="+mn-lt"/>
              </a:defRPr>
            </a:lvl4pPr>
            <a:lvl5pPr marL="1828800" indent="0" algn="l" rtl="0" eaLnBrk="1" fontAlgn="base" hangingPunct="1">
              <a:spcBef>
                <a:spcPct val="20000"/>
              </a:spcBef>
              <a:spcAft>
                <a:spcPct val="0"/>
              </a:spcAft>
              <a:buNone/>
              <a:defRPr sz="1400">
                <a:solidFill>
                  <a:schemeClr val="tx1"/>
                </a:solidFill>
                <a:latin typeface="+mn-lt"/>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ctr"/>
            <a:r>
              <a:rPr lang="en-US" sz="1800" b="0" kern="0" dirty="0" smtClean="0"/>
              <a:t>Sudhakar K. Venkatesh, MD,  Meng Yin, PhD,  and Richard L. Ehman, MD</a:t>
            </a:r>
            <a:endParaRPr lang="en-US" sz="1800" b="0" kern="0" dirty="0"/>
          </a:p>
        </p:txBody>
      </p:sp>
      <p:sp>
        <p:nvSpPr>
          <p:cNvPr id="9" name="Text Placeholder 6"/>
          <p:cNvSpPr txBox="1">
            <a:spLocks/>
          </p:cNvSpPr>
          <p:nvPr/>
        </p:nvSpPr>
        <p:spPr bwMode="auto">
          <a:xfrm>
            <a:off x="777733" y="4675917"/>
            <a:ext cx="10363200" cy="80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1800">
                <a:solidFill>
                  <a:schemeClr val="tx1"/>
                </a:solidFill>
                <a:latin typeface="+mn-lt"/>
              </a:defRPr>
            </a:lvl2pPr>
            <a:lvl3pPr marL="914400" indent="0" algn="l" rtl="0" eaLnBrk="1" fontAlgn="base" hangingPunct="1">
              <a:spcBef>
                <a:spcPct val="20000"/>
              </a:spcBef>
              <a:spcAft>
                <a:spcPct val="0"/>
              </a:spcAft>
              <a:buNone/>
              <a:defRPr sz="1600">
                <a:solidFill>
                  <a:schemeClr val="tx1"/>
                </a:solidFill>
                <a:latin typeface="+mn-lt"/>
              </a:defRPr>
            </a:lvl3pPr>
            <a:lvl4pPr marL="1371600" indent="0" algn="l" rtl="0" eaLnBrk="1" fontAlgn="base" hangingPunct="1">
              <a:spcBef>
                <a:spcPct val="20000"/>
              </a:spcBef>
              <a:spcAft>
                <a:spcPct val="0"/>
              </a:spcAft>
              <a:buNone/>
              <a:defRPr sz="1400">
                <a:solidFill>
                  <a:schemeClr val="tx1"/>
                </a:solidFill>
                <a:latin typeface="+mn-lt"/>
              </a:defRPr>
            </a:lvl4pPr>
            <a:lvl5pPr marL="1828800" indent="0" algn="l" rtl="0" eaLnBrk="1" fontAlgn="base" hangingPunct="1">
              <a:spcBef>
                <a:spcPct val="20000"/>
              </a:spcBef>
              <a:spcAft>
                <a:spcPct val="0"/>
              </a:spcAft>
              <a:buNone/>
              <a:defRPr sz="1400">
                <a:solidFill>
                  <a:schemeClr val="tx1"/>
                </a:solidFill>
                <a:latin typeface="+mn-lt"/>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ctr">
              <a:lnSpc>
                <a:spcPct val="150000"/>
              </a:lnSpc>
            </a:pPr>
            <a:r>
              <a:rPr lang="en-US" sz="1600" b="0" kern="0" dirty="0" smtClean="0"/>
              <a:t>Grant Roberts</a:t>
            </a:r>
          </a:p>
          <a:p>
            <a:pPr algn="ctr"/>
            <a:r>
              <a:rPr lang="en-US" sz="1600" b="0" kern="0" dirty="0" smtClean="0"/>
              <a:t>Department of Medical Physics</a:t>
            </a:r>
            <a:endParaRPr lang="en-US" sz="1600" b="0" kern="0" dirty="0"/>
          </a:p>
        </p:txBody>
      </p:sp>
    </p:spTree>
    <p:extLst>
      <p:ext uri="{BB962C8B-B14F-4D97-AF65-F5344CB8AC3E}">
        <p14:creationId xmlns:p14="http://schemas.microsoft.com/office/powerpoint/2010/main" val="335002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2"/>
            <a:ext cx="10972800" cy="1161534"/>
          </a:xfrm>
        </p:spPr>
        <p:txBody>
          <a:bodyPr/>
          <a:lstStyle/>
          <a:p>
            <a:r>
              <a:rPr lang="en-US" dirty="0" smtClean="0"/>
              <a:t>Normal liver parenchyma </a:t>
            </a:r>
            <a:r>
              <a:rPr lang="en-US" dirty="0" smtClean="0"/>
              <a:t>has shear stiffness &lt; 3 </a:t>
            </a:r>
            <a:r>
              <a:rPr lang="en-US" dirty="0" err="1" smtClean="0"/>
              <a:t>kPa</a:t>
            </a:r>
            <a:endParaRPr lang="en-US" dirty="0" smtClean="0"/>
          </a:p>
          <a:p>
            <a:r>
              <a:rPr lang="en-US" dirty="0" smtClean="0"/>
              <a:t>Liver stiffness increases as histologic fibrosis increases</a:t>
            </a:r>
          </a:p>
          <a:p>
            <a:endParaRPr lang="en-US" dirty="0"/>
          </a:p>
        </p:txBody>
      </p:sp>
      <p:sp>
        <p:nvSpPr>
          <p:cNvPr id="5" name="Title 1"/>
          <p:cNvSpPr>
            <a:spLocks noGrp="1"/>
          </p:cNvSpPr>
          <p:nvPr>
            <p:ph type="title"/>
          </p:nvPr>
        </p:nvSpPr>
        <p:spPr>
          <a:xfrm>
            <a:off x="436606" y="407773"/>
            <a:ext cx="10972800" cy="506627"/>
          </a:xfrm>
        </p:spPr>
        <p:txBody>
          <a:bodyPr>
            <a:noAutofit/>
          </a:bodyPr>
          <a:lstStyle/>
          <a:p>
            <a:r>
              <a:rPr lang="en-US" sz="3200" dirty="0" smtClean="0"/>
              <a:t>Applying MRE to Liver </a:t>
            </a:r>
            <a:endParaRPr lang="en-US" sz="3200" dirty="0"/>
          </a:p>
        </p:txBody>
      </p:sp>
      <p:pic>
        <p:nvPicPr>
          <p:cNvPr id="6" name="Picture 5"/>
          <p:cNvPicPr>
            <a:picLocks noChangeAspect="1"/>
          </p:cNvPicPr>
          <p:nvPr/>
        </p:nvPicPr>
        <p:blipFill>
          <a:blip r:embed="rId2"/>
          <a:stretch>
            <a:fillRect/>
          </a:stretch>
        </p:blipFill>
        <p:spPr>
          <a:xfrm>
            <a:off x="436606" y="2842764"/>
            <a:ext cx="3476175" cy="3596438"/>
          </a:xfrm>
          <a:prstGeom prst="rect">
            <a:avLst/>
          </a:prstGeom>
        </p:spPr>
      </p:pic>
      <p:sp>
        <p:nvSpPr>
          <p:cNvPr id="7" name="Content Placeholder 1"/>
          <p:cNvSpPr txBox="1">
            <a:spLocks/>
          </p:cNvSpPr>
          <p:nvPr/>
        </p:nvSpPr>
        <p:spPr bwMode="auto">
          <a:xfrm>
            <a:off x="4407243" y="2622359"/>
            <a:ext cx="7175157" cy="116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b="0" kern="0" dirty="0" err="1" smtClean="0"/>
              <a:t>sfsf</a:t>
            </a:r>
            <a:endParaRPr lang="en-US" b="0" kern="0" dirty="0"/>
          </a:p>
        </p:txBody>
      </p:sp>
    </p:spTree>
    <p:extLst>
      <p:ext uri="{BB962C8B-B14F-4D97-AF65-F5344CB8AC3E}">
        <p14:creationId xmlns:p14="http://schemas.microsoft.com/office/powerpoint/2010/main" val="19007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5" name="Title 1"/>
          <p:cNvSpPr>
            <a:spLocks noGrp="1"/>
          </p:cNvSpPr>
          <p:nvPr>
            <p:ph type="title"/>
          </p:nvPr>
        </p:nvSpPr>
        <p:spPr>
          <a:xfrm>
            <a:off x="436606" y="407773"/>
            <a:ext cx="10972800" cy="506627"/>
          </a:xfrm>
        </p:spPr>
        <p:txBody>
          <a:bodyPr>
            <a:noAutofit/>
          </a:bodyPr>
          <a:lstStyle/>
          <a:p>
            <a:r>
              <a:rPr lang="en-US" sz="3200" dirty="0" smtClean="0"/>
              <a:t>Clinical Applications </a:t>
            </a:r>
            <a:endParaRPr lang="en-US" sz="3200" dirty="0"/>
          </a:p>
        </p:txBody>
      </p:sp>
    </p:spTree>
    <p:extLst>
      <p:ext uri="{BB962C8B-B14F-4D97-AF65-F5344CB8AC3E}">
        <p14:creationId xmlns:p14="http://schemas.microsoft.com/office/powerpoint/2010/main" val="52600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5" name="Title 1"/>
          <p:cNvSpPr>
            <a:spLocks noGrp="1"/>
          </p:cNvSpPr>
          <p:nvPr>
            <p:ph type="title"/>
          </p:nvPr>
        </p:nvSpPr>
        <p:spPr>
          <a:xfrm>
            <a:off x="436606" y="407773"/>
            <a:ext cx="10972800" cy="506627"/>
          </a:xfrm>
        </p:spPr>
        <p:txBody>
          <a:bodyPr>
            <a:noAutofit/>
          </a:bodyPr>
          <a:lstStyle/>
          <a:p>
            <a:r>
              <a:rPr lang="en-US" sz="3200" dirty="0" smtClean="0"/>
              <a:t>Clinical Applications </a:t>
            </a:r>
            <a:endParaRPr lang="en-US" sz="3200" dirty="0"/>
          </a:p>
        </p:txBody>
      </p:sp>
    </p:spTree>
    <p:extLst>
      <p:ext uri="{BB962C8B-B14F-4D97-AF65-F5344CB8AC3E}">
        <p14:creationId xmlns:p14="http://schemas.microsoft.com/office/powerpoint/2010/main" val="400028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u="sng" dirty="0" smtClean="0"/>
              <a:t>Benefits</a:t>
            </a:r>
          </a:p>
          <a:p>
            <a:r>
              <a:rPr lang="en-US" sz="2400" dirty="0" smtClean="0"/>
              <a:t>Quick scan</a:t>
            </a:r>
          </a:p>
          <a:p>
            <a:r>
              <a:rPr lang="en-US" sz="2400" dirty="0" smtClean="0"/>
              <a:t>Can </a:t>
            </a:r>
            <a:r>
              <a:rPr lang="en-US" sz="2400" dirty="0" smtClean="0"/>
              <a:t>be easily incorporated into liver protocols</a:t>
            </a:r>
          </a:p>
          <a:p>
            <a:pPr lvl="1"/>
            <a:r>
              <a:rPr lang="en-US" sz="2000" dirty="0" smtClean="0"/>
              <a:t>Dixon/IDEAL (measure fat)</a:t>
            </a:r>
          </a:p>
          <a:p>
            <a:pPr lvl="1"/>
            <a:r>
              <a:rPr lang="en-US" sz="2000" dirty="0" smtClean="0"/>
              <a:t>Diffusion Weighted (lesions, fibrosis)</a:t>
            </a:r>
          </a:p>
          <a:p>
            <a:pPr lvl="1"/>
            <a:r>
              <a:rPr lang="en-US" sz="2000" dirty="0" smtClean="0"/>
              <a:t>MRE (visualizing varices</a:t>
            </a:r>
          </a:p>
          <a:p>
            <a:pPr lvl="1"/>
            <a:r>
              <a:rPr lang="en-US" sz="2000" dirty="0" smtClean="0"/>
              <a:t>4D flow (flow in varices and portal hepatic system</a:t>
            </a:r>
            <a:r>
              <a:rPr lang="en-US" sz="2000" dirty="0" smtClean="0"/>
              <a:t>)</a:t>
            </a:r>
          </a:p>
          <a:p>
            <a:r>
              <a:rPr lang="en-US" sz="2400" dirty="0" smtClean="0"/>
              <a:t>Reproducible across vendors and field strengths</a:t>
            </a:r>
            <a:endParaRPr lang="en-US" sz="2400" dirty="0" smtClean="0"/>
          </a:p>
          <a:p>
            <a:pPr marL="0" indent="0">
              <a:buNone/>
            </a:pPr>
            <a:r>
              <a:rPr lang="en-US" sz="2400" u="sng" dirty="0" smtClean="0"/>
              <a:t>Downsides</a:t>
            </a:r>
            <a:endParaRPr lang="en-US" sz="2400" u="sng" dirty="0" smtClean="0"/>
          </a:p>
          <a:p>
            <a:r>
              <a:rPr lang="en-US" sz="2400" dirty="0" smtClean="0"/>
              <a:t>Lower resolution </a:t>
            </a:r>
          </a:p>
          <a:p>
            <a:r>
              <a:rPr lang="en-US" sz="2400" dirty="0" smtClean="0"/>
              <a:t>Require breath-hold</a:t>
            </a:r>
            <a:endParaRPr lang="en-US" sz="2400" dirty="0"/>
          </a:p>
        </p:txBody>
      </p:sp>
      <p:sp>
        <p:nvSpPr>
          <p:cNvPr id="5" name="Title 1"/>
          <p:cNvSpPr>
            <a:spLocks noGrp="1"/>
          </p:cNvSpPr>
          <p:nvPr>
            <p:ph type="title"/>
          </p:nvPr>
        </p:nvSpPr>
        <p:spPr>
          <a:xfrm>
            <a:off x="436606" y="407773"/>
            <a:ext cx="10972800" cy="506627"/>
          </a:xfrm>
        </p:spPr>
        <p:txBody>
          <a:bodyPr>
            <a:noAutofit/>
          </a:bodyPr>
          <a:lstStyle/>
          <a:p>
            <a:r>
              <a:rPr lang="en-US" sz="3200" dirty="0" smtClean="0"/>
              <a:t>Conclusion</a:t>
            </a:r>
            <a:endParaRPr lang="en-US" sz="3200" dirty="0"/>
          </a:p>
        </p:txBody>
      </p:sp>
    </p:spTree>
    <p:extLst>
      <p:ext uri="{BB962C8B-B14F-4D97-AF65-F5344CB8AC3E}">
        <p14:creationId xmlns:p14="http://schemas.microsoft.com/office/powerpoint/2010/main" val="197723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err="1">
                <a:latin typeface="Calibri" panose="020F0502020204030204" pitchFamily="34" charset="0"/>
                <a:ea typeface="Calibri" panose="020F0502020204030204" pitchFamily="34" charset="0"/>
                <a:cs typeface="Calibri" panose="020F0502020204030204" pitchFamily="34" charset="0"/>
              </a:rPr>
              <a:t>Venkatesh</a:t>
            </a:r>
            <a:r>
              <a:rPr lang="en-US" sz="1800" dirty="0">
                <a:latin typeface="Calibri" panose="020F0502020204030204" pitchFamily="34" charset="0"/>
                <a:ea typeface="Calibri" panose="020F0502020204030204" pitchFamily="34" charset="0"/>
                <a:cs typeface="Calibri" panose="020F0502020204030204" pitchFamily="34" charset="0"/>
              </a:rPr>
              <a:t> SK, Yin M, </a:t>
            </a:r>
            <a:r>
              <a:rPr lang="en-US" sz="1800" dirty="0" err="1">
                <a:latin typeface="Calibri" panose="020F0502020204030204" pitchFamily="34" charset="0"/>
                <a:ea typeface="Calibri" panose="020F0502020204030204" pitchFamily="34" charset="0"/>
                <a:cs typeface="Calibri" panose="020F0502020204030204" pitchFamily="34" charset="0"/>
              </a:rPr>
              <a:t>Ehman</a:t>
            </a:r>
            <a:r>
              <a:rPr lang="en-US" sz="1800" dirty="0">
                <a:latin typeface="Calibri" panose="020F0502020204030204" pitchFamily="34" charset="0"/>
                <a:ea typeface="Calibri" panose="020F0502020204030204" pitchFamily="34" charset="0"/>
                <a:cs typeface="Calibri" panose="020F0502020204030204" pitchFamily="34" charset="0"/>
              </a:rPr>
              <a:t> RL. Magnetic Resonance Elastography of Liver: Technique, Analysis, and Clinical Applications. </a:t>
            </a:r>
            <a:r>
              <a:rPr lang="en-US" sz="1800" dirty="0" smtClean="0">
                <a:latin typeface="Calibri" panose="020F0502020204030204" pitchFamily="34" charset="0"/>
                <a:ea typeface="Calibri" panose="020F0502020204030204" pitchFamily="34" charset="0"/>
                <a:cs typeface="Calibri" panose="020F0502020204030204" pitchFamily="34" charset="0"/>
              </a:rPr>
              <a:t>2013;37:544–555</a:t>
            </a:r>
          </a:p>
          <a:p>
            <a:r>
              <a:rPr lang="en-US" sz="1800" dirty="0"/>
              <a:t>Xiao H, Shi M, </a:t>
            </a:r>
            <a:r>
              <a:rPr lang="en-US" sz="1800" dirty="0" err="1"/>
              <a:t>Xie</a:t>
            </a:r>
            <a:r>
              <a:rPr lang="en-US" sz="1800" dirty="0"/>
              <a:t> Y, Chi X. Comparison of diagnostic accuracy of magnetic resonance </a:t>
            </a:r>
            <a:r>
              <a:rPr lang="en-US" sz="1800" dirty="0" err="1"/>
              <a:t>elastography</a:t>
            </a:r>
            <a:r>
              <a:rPr lang="en-US" sz="1800" dirty="0"/>
              <a:t> and Fibroscan for detecting liver fibrosis in chronic hepatitis B patients: A systematic review and meta-analysis. </a:t>
            </a:r>
            <a:r>
              <a:rPr lang="en-US" sz="1800" dirty="0" err="1"/>
              <a:t>PLoS</a:t>
            </a:r>
            <a:r>
              <a:rPr lang="en-US" sz="1800" dirty="0"/>
              <a:t> One 2017;12:1–14</a:t>
            </a:r>
            <a:r>
              <a:rPr lang="en-US" sz="1800" dirty="0" smtClean="0"/>
              <a:t>.</a:t>
            </a:r>
          </a:p>
          <a:p>
            <a:r>
              <a:rPr lang="en-US" sz="1800" dirty="0"/>
              <a:t>Murphy MC, Jones DT, Jack CR, et al. Regional brain stiffness changes across the Alzheimer’s disease spectrum. NeuroImage Clin 2016;10:283–290.</a:t>
            </a:r>
            <a:endParaRPr lang="en-US" sz="1200" dirty="0"/>
          </a:p>
          <a:p>
            <a:endParaRPr lang="en-US" sz="1800" dirty="0" smtClean="0">
              <a:latin typeface="Calibri" panose="020F0502020204030204" pitchFamily="34" charset="0"/>
              <a:ea typeface="Calibri" panose="020F0502020204030204" pitchFamily="34" charset="0"/>
              <a:cs typeface="Calibri" panose="020F0502020204030204" pitchFamily="34" charset="0"/>
            </a:endParaRPr>
          </a:p>
          <a:p>
            <a:endParaRPr lang="en-US" sz="18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6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45924" y="2438401"/>
            <a:ext cx="3830595" cy="1037967"/>
          </a:xfrm>
        </p:spPr>
        <p:txBody>
          <a:bodyPr/>
          <a:lstStyle/>
          <a:p>
            <a:pPr marL="0" indent="0">
              <a:buNone/>
            </a:pPr>
            <a:r>
              <a:rPr lang="en-US" sz="5400" dirty="0" smtClean="0">
                <a:latin typeface="Calibri" panose="020F0502020204030204" pitchFamily="34" charset="0"/>
                <a:ea typeface="Calibri" panose="020F0502020204030204" pitchFamily="34" charset="0"/>
                <a:cs typeface="Calibri" panose="020F0502020204030204" pitchFamily="34" charset="0"/>
              </a:rPr>
              <a:t>Questions?</a:t>
            </a:r>
            <a:endParaRPr lang="en-US" sz="4000" dirty="0"/>
          </a:p>
          <a:p>
            <a:endParaRPr lang="en-US" sz="1800" dirty="0" smtClean="0">
              <a:latin typeface="Calibri" panose="020F0502020204030204" pitchFamily="34" charset="0"/>
              <a:ea typeface="Calibri" panose="020F0502020204030204" pitchFamily="34" charset="0"/>
              <a:cs typeface="Calibri" panose="020F0502020204030204" pitchFamily="34" charset="0"/>
            </a:endParaRPr>
          </a:p>
          <a:p>
            <a:endParaRPr lang="en-US" sz="1800"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7681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r>
              <a:rPr lang="en-US" dirty="0" smtClean="0"/>
              <a:t>Liver Fibrosis</a:t>
            </a:r>
          </a:p>
          <a:p>
            <a:r>
              <a:rPr lang="en-US" dirty="0" smtClean="0"/>
              <a:t>Basic Principles of MRE</a:t>
            </a:r>
          </a:p>
          <a:p>
            <a:r>
              <a:rPr lang="en-US" dirty="0" smtClean="0"/>
              <a:t>MRE Sequence</a:t>
            </a:r>
          </a:p>
          <a:p>
            <a:r>
              <a:rPr lang="en-US" dirty="0" smtClean="0"/>
              <a:t>Post-processing (Production of Elastograms)</a:t>
            </a:r>
          </a:p>
          <a:p>
            <a:r>
              <a:rPr lang="en-US" dirty="0" smtClean="0"/>
              <a:t>Clinical Applications</a:t>
            </a:r>
          </a:p>
          <a:p>
            <a:r>
              <a:rPr lang="en-US" dirty="0" smtClean="0"/>
              <a:t>Conclusion</a:t>
            </a:r>
          </a:p>
          <a:p>
            <a:endParaRPr lang="en-US" dirty="0" smtClean="0"/>
          </a:p>
          <a:p>
            <a:endParaRPr lang="en-US" dirty="0"/>
          </a:p>
        </p:txBody>
      </p:sp>
      <p:sp>
        <p:nvSpPr>
          <p:cNvPr id="2" name="Title 1"/>
          <p:cNvSpPr>
            <a:spLocks noGrp="1"/>
          </p:cNvSpPr>
          <p:nvPr>
            <p:ph type="title"/>
          </p:nvPr>
        </p:nvSpPr>
        <p:spPr>
          <a:xfrm>
            <a:off x="436606" y="407773"/>
            <a:ext cx="10972800" cy="506627"/>
          </a:xfrm>
        </p:spPr>
        <p:txBody>
          <a:bodyPr>
            <a:noAutofit/>
          </a:bodyPr>
          <a:lstStyle/>
          <a:p>
            <a:r>
              <a:rPr lang="en-US" sz="3200" dirty="0" smtClean="0"/>
              <a:t>Outline</a:t>
            </a:r>
            <a:endParaRPr lang="en-US" sz="3200" dirty="0"/>
          </a:p>
        </p:txBody>
      </p:sp>
    </p:spTree>
    <p:extLst>
      <p:ext uri="{BB962C8B-B14F-4D97-AF65-F5344CB8AC3E}">
        <p14:creationId xmlns:p14="http://schemas.microsoft.com/office/powerpoint/2010/main" val="436652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1"/>
            <a:ext cx="10972800" cy="3772929"/>
          </a:xfrm>
        </p:spPr>
        <p:txBody>
          <a:bodyPr/>
          <a:lstStyle/>
          <a:p>
            <a:r>
              <a:rPr lang="en-US" dirty="0" smtClean="0"/>
              <a:t>Mechanical properties of tissues often change during disease</a:t>
            </a:r>
          </a:p>
          <a:p>
            <a:pPr lvl="1"/>
            <a:r>
              <a:rPr lang="en-US" dirty="0"/>
              <a:t>Tumor (hard) vs. benign lipoma (soft</a:t>
            </a:r>
            <a:r>
              <a:rPr lang="en-US" dirty="0" smtClean="0"/>
              <a:t>)</a:t>
            </a:r>
          </a:p>
          <a:p>
            <a:pPr lvl="1"/>
            <a:r>
              <a:rPr lang="en-US" dirty="0"/>
              <a:t>Muscle stiffness (muscular dystrophy</a:t>
            </a:r>
            <a:r>
              <a:rPr lang="en-US" dirty="0" smtClean="0"/>
              <a:t>)</a:t>
            </a:r>
          </a:p>
          <a:p>
            <a:pPr lvl="1"/>
            <a:r>
              <a:rPr lang="en-US" dirty="0" smtClean="0"/>
              <a:t>Viscoelasticity brain parenchyma </a:t>
            </a:r>
          </a:p>
          <a:p>
            <a:pPr lvl="1"/>
            <a:r>
              <a:rPr lang="en-US" dirty="0" smtClean="0"/>
              <a:t>Liver fibrosis</a:t>
            </a:r>
          </a:p>
          <a:p>
            <a:endParaRPr lang="en-US" dirty="0" smtClean="0"/>
          </a:p>
          <a:p>
            <a:r>
              <a:rPr lang="en-US" dirty="0" smtClean="0"/>
              <a:t>Palpation has been used for centuries</a:t>
            </a:r>
          </a:p>
          <a:p>
            <a:r>
              <a:rPr lang="en-US" dirty="0" smtClean="0"/>
              <a:t>MRE allows quantitative analysis of mechanical properties</a:t>
            </a:r>
          </a:p>
          <a:p>
            <a:pPr lvl="1"/>
            <a:r>
              <a:rPr lang="en-US" dirty="0" smtClean="0"/>
              <a:t>“Virtual palpation”</a:t>
            </a:r>
          </a:p>
          <a:p>
            <a:endParaRPr lang="en-US" dirty="0"/>
          </a:p>
        </p:txBody>
      </p:sp>
      <p:sp>
        <p:nvSpPr>
          <p:cNvPr id="2" name="Title 1"/>
          <p:cNvSpPr>
            <a:spLocks noGrp="1"/>
          </p:cNvSpPr>
          <p:nvPr>
            <p:ph type="title"/>
          </p:nvPr>
        </p:nvSpPr>
        <p:spPr>
          <a:xfrm>
            <a:off x="436606" y="407773"/>
            <a:ext cx="10972800" cy="506627"/>
          </a:xfrm>
        </p:spPr>
        <p:txBody>
          <a:bodyPr>
            <a:noAutofit/>
          </a:bodyPr>
          <a:lstStyle/>
          <a:p>
            <a:r>
              <a:rPr lang="en-US" sz="3200" dirty="0" smtClean="0"/>
              <a:t>Introduction</a:t>
            </a:r>
            <a:endParaRPr lang="en-US" sz="3200" dirty="0"/>
          </a:p>
        </p:txBody>
      </p:sp>
      <p:pic>
        <p:nvPicPr>
          <p:cNvPr id="4" name="Picture 3"/>
          <p:cNvPicPr>
            <a:picLocks noChangeAspect="1"/>
          </p:cNvPicPr>
          <p:nvPr/>
        </p:nvPicPr>
        <p:blipFill>
          <a:blip r:embed="rId3"/>
          <a:stretch>
            <a:fillRect/>
          </a:stretch>
        </p:blipFill>
        <p:spPr>
          <a:xfrm>
            <a:off x="7002411" y="2079153"/>
            <a:ext cx="4275189" cy="2097431"/>
          </a:xfrm>
          <a:prstGeom prst="rect">
            <a:avLst/>
          </a:prstGeom>
        </p:spPr>
      </p:pic>
      <p:sp>
        <p:nvSpPr>
          <p:cNvPr id="5" name="TextBox 4"/>
          <p:cNvSpPr txBox="1"/>
          <p:nvPr/>
        </p:nvSpPr>
        <p:spPr>
          <a:xfrm>
            <a:off x="6911546" y="4176584"/>
            <a:ext cx="4950940" cy="830997"/>
          </a:xfrm>
          <a:prstGeom prst="rect">
            <a:avLst/>
          </a:prstGeom>
          <a:noFill/>
        </p:spPr>
        <p:txBody>
          <a:bodyPr wrap="square" rtlCol="0">
            <a:spAutoFit/>
          </a:bodyPr>
          <a:lstStyle/>
          <a:p>
            <a:r>
              <a:rPr lang="en-US" sz="1050" b="0" i="1" dirty="0" smtClean="0"/>
              <a:t>Murphy </a:t>
            </a:r>
            <a:r>
              <a:rPr lang="en-US" sz="1050" b="0" i="1" dirty="0"/>
              <a:t>MC, Jones DT, Jack CR, et al. Regional brain stiffness changes across the Alzheimer’s disease spectrum. NeuroImage Clin 2016;10:283–290.</a:t>
            </a:r>
          </a:p>
          <a:p>
            <a:endParaRPr lang="en-US" dirty="0"/>
          </a:p>
        </p:txBody>
      </p:sp>
    </p:spTree>
    <p:extLst>
      <p:ext uri="{BB962C8B-B14F-4D97-AF65-F5344CB8AC3E}">
        <p14:creationId xmlns:p14="http://schemas.microsoft.com/office/powerpoint/2010/main" val="814733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606" y="1422276"/>
            <a:ext cx="10972800" cy="5206313"/>
          </a:xfrm>
        </p:spPr>
        <p:txBody>
          <a:bodyPr/>
          <a:lstStyle/>
          <a:p>
            <a:r>
              <a:rPr lang="en-US" sz="2000" dirty="0"/>
              <a:t>Caused by various diseases</a:t>
            </a:r>
          </a:p>
          <a:p>
            <a:pPr lvl="1"/>
            <a:r>
              <a:rPr lang="en-US" sz="1800" dirty="0"/>
              <a:t>Hepatitis A,B,C, alcoholism, portal vein thrombosis, NAFLD</a:t>
            </a:r>
            <a:endParaRPr lang="en-US" sz="2000" dirty="0"/>
          </a:p>
          <a:p>
            <a:r>
              <a:rPr lang="en-US" sz="2000" dirty="0"/>
              <a:t>Fibrosis is reversible at early </a:t>
            </a:r>
            <a:r>
              <a:rPr lang="en-US" sz="2000" dirty="0" smtClean="0"/>
              <a:t>stages</a:t>
            </a:r>
          </a:p>
          <a:p>
            <a:r>
              <a:rPr lang="en-US" sz="2000" dirty="0" smtClean="0"/>
              <a:t>Diagnosing </a:t>
            </a:r>
            <a:r>
              <a:rPr lang="en-US" sz="2000" dirty="0"/>
              <a:t>fibrosis</a:t>
            </a:r>
          </a:p>
          <a:p>
            <a:pPr lvl="1"/>
            <a:r>
              <a:rPr lang="en-US" sz="1800" dirty="0"/>
              <a:t>Percutaneous biopsy (gold standard)</a:t>
            </a:r>
          </a:p>
          <a:p>
            <a:pPr lvl="2"/>
            <a:r>
              <a:rPr lang="en-US" sz="1400" dirty="0"/>
              <a:t>Invasive, expensive, poor patient acceptance, risk of complication (~3%)</a:t>
            </a:r>
          </a:p>
          <a:p>
            <a:pPr lvl="2"/>
            <a:r>
              <a:rPr lang="en-US" sz="1400" dirty="0"/>
              <a:t>Samples prone to </a:t>
            </a:r>
            <a:r>
              <a:rPr lang="en-US" sz="1400" dirty="0" smtClean="0"/>
              <a:t>inter-observer </a:t>
            </a:r>
            <a:r>
              <a:rPr lang="en-US" sz="1400" dirty="0"/>
              <a:t>variability and poor repeatability</a:t>
            </a:r>
          </a:p>
          <a:p>
            <a:pPr lvl="1"/>
            <a:r>
              <a:rPr lang="en-US" sz="1800" dirty="0"/>
              <a:t>Serum markers</a:t>
            </a:r>
          </a:p>
          <a:p>
            <a:pPr lvl="2"/>
            <a:r>
              <a:rPr lang="en-US" sz="1400" dirty="0"/>
              <a:t>Variable accuracies</a:t>
            </a:r>
          </a:p>
          <a:p>
            <a:pPr lvl="1"/>
            <a:r>
              <a:rPr lang="en-US" sz="1800" dirty="0"/>
              <a:t>Ultrasound Elastography (Fibroscan)</a:t>
            </a:r>
          </a:p>
          <a:p>
            <a:pPr lvl="2"/>
            <a:r>
              <a:rPr lang="en-US" sz="1400" dirty="0"/>
              <a:t>Successful, but limited to localized spot measurements</a:t>
            </a:r>
          </a:p>
          <a:p>
            <a:pPr lvl="2"/>
            <a:r>
              <a:rPr lang="en-US" sz="1400" dirty="0"/>
              <a:t>Obesity, ascites, bowel interposition may limit diagnostic accuracy</a:t>
            </a:r>
          </a:p>
          <a:p>
            <a:pPr lvl="1"/>
            <a:r>
              <a:rPr lang="en-US" sz="1800" dirty="0"/>
              <a:t>MR Elastography</a:t>
            </a:r>
          </a:p>
          <a:p>
            <a:pPr lvl="2"/>
            <a:r>
              <a:rPr lang="en-US" sz="1400" dirty="0"/>
              <a:t>Creates complete stiffness map of </a:t>
            </a:r>
            <a:r>
              <a:rPr lang="en-US" sz="1400" dirty="0" smtClean="0"/>
              <a:t>liver, more accurate than Fibroscan</a:t>
            </a:r>
            <a:r>
              <a:rPr lang="en-US" sz="1800" baseline="30000" dirty="0" smtClean="0"/>
              <a:t>1</a:t>
            </a:r>
            <a:endParaRPr lang="en-US" sz="1400" dirty="0" smtClean="0"/>
          </a:p>
          <a:p>
            <a:pPr lvl="2"/>
            <a:r>
              <a:rPr lang="en-US" sz="1400" dirty="0" smtClean="0"/>
              <a:t>Hepatic </a:t>
            </a:r>
            <a:r>
              <a:rPr lang="en-US" sz="1400" dirty="0"/>
              <a:t>iron overload, </a:t>
            </a:r>
            <a:r>
              <a:rPr lang="en-US" sz="1400" dirty="0" smtClean="0"/>
              <a:t>breath-hold </a:t>
            </a:r>
            <a:r>
              <a:rPr lang="en-US" sz="1400" dirty="0"/>
              <a:t>may limit diagnostic </a:t>
            </a:r>
            <a:r>
              <a:rPr lang="en-US" sz="1400" dirty="0" smtClean="0"/>
              <a:t>accuracy</a:t>
            </a:r>
          </a:p>
          <a:p>
            <a:pPr marL="914400" lvl="2" indent="0">
              <a:buNone/>
            </a:pPr>
            <a:endParaRPr lang="en-US" dirty="0" smtClean="0"/>
          </a:p>
          <a:p>
            <a:pPr lvl="2"/>
            <a:endParaRPr lang="en-US" dirty="0"/>
          </a:p>
        </p:txBody>
      </p:sp>
      <p:sp>
        <p:nvSpPr>
          <p:cNvPr id="2" name="Title 1"/>
          <p:cNvSpPr>
            <a:spLocks noGrp="1"/>
          </p:cNvSpPr>
          <p:nvPr>
            <p:ph type="title"/>
          </p:nvPr>
        </p:nvSpPr>
        <p:spPr>
          <a:xfrm>
            <a:off x="436606" y="407773"/>
            <a:ext cx="10972800" cy="506627"/>
          </a:xfrm>
        </p:spPr>
        <p:txBody>
          <a:bodyPr>
            <a:noAutofit/>
          </a:bodyPr>
          <a:lstStyle/>
          <a:p>
            <a:r>
              <a:rPr lang="en-US" sz="3200" dirty="0" smtClean="0"/>
              <a:t>Liver Fibrosis</a:t>
            </a:r>
            <a:endParaRPr lang="en-US" sz="3200" dirty="0"/>
          </a:p>
        </p:txBody>
      </p:sp>
      <p:pic>
        <p:nvPicPr>
          <p:cNvPr id="4" name="Picture 3"/>
          <p:cNvPicPr>
            <a:picLocks noChangeAspect="1"/>
          </p:cNvPicPr>
          <p:nvPr/>
        </p:nvPicPr>
        <p:blipFill>
          <a:blip r:embed="rId3"/>
          <a:stretch>
            <a:fillRect/>
          </a:stretch>
        </p:blipFill>
        <p:spPr>
          <a:xfrm>
            <a:off x="7903040" y="2743200"/>
            <a:ext cx="3506366" cy="2327075"/>
          </a:xfrm>
          <a:prstGeom prst="rect">
            <a:avLst/>
          </a:prstGeom>
        </p:spPr>
      </p:pic>
      <p:sp>
        <p:nvSpPr>
          <p:cNvPr id="5" name="TextBox 4"/>
          <p:cNvSpPr txBox="1"/>
          <p:nvPr/>
        </p:nvSpPr>
        <p:spPr>
          <a:xfrm>
            <a:off x="7815891" y="5070275"/>
            <a:ext cx="3797643" cy="261610"/>
          </a:xfrm>
          <a:prstGeom prst="rect">
            <a:avLst/>
          </a:prstGeom>
          <a:noFill/>
        </p:spPr>
        <p:txBody>
          <a:bodyPr wrap="square" rtlCol="0">
            <a:spAutoFit/>
          </a:bodyPr>
          <a:lstStyle/>
          <a:p>
            <a:r>
              <a:rPr lang="en-US" sz="1050" b="0" dirty="0"/>
              <a:t>https://www.youtube.com/watch?reload=9&amp;v=TXxI4bB_CQY</a:t>
            </a:r>
          </a:p>
        </p:txBody>
      </p:sp>
      <p:sp>
        <p:nvSpPr>
          <p:cNvPr id="6" name="TextBox 5"/>
          <p:cNvSpPr txBox="1"/>
          <p:nvPr/>
        </p:nvSpPr>
        <p:spPr>
          <a:xfrm>
            <a:off x="0" y="6312771"/>
            <a:ext cx="8654759" cy="877163"/>
          </a:xfrm>
          <a:prstGeom prst="rect">
            <a:avLst/>
          </a:prstGeom>
          <a:noFill/>
        </p:spPr>
        <p:txBody>
          <a:bodyPr wrap="square" rtlCol="0">
            <a:spAutoFit/>
          </a:bodyPr>
          <a:lstStyle/>
          <a:p>
            <a:r>
              <a:rPr lang="en-US" sz="1200" b="0" dirty="0" smtClean="0"/>
              <a:t>1. Xiao </a:t>
            </a:r>
            <a:r>
              <a:rPr lang="en-US" sz="1200" b="0" dirty="0"/>
              <a:t>H, Shi M, </a:t>
            </a:r>
            <a:r>
              <a:rPr lang="en-US" sz="1200" b="0" dirty="0" err="1"/>
              <a:t>Xie</a:t>
            </a:r>
            <a:r>
              <a:rPr lang="en-US" sz="1200" b="0" dirty="0"/>
              <a:t> Y, Chi X. Comparison of diagnostic accuracy of magnetic resonance </a:t>
            </a:r>
            <a:r>
              <a:rPr lang="en-US" sz="1200" b="0" dirty="0" err="1"/>
              <a:t>elastography</a:t>
            </a:r>
            <a:r>
              <a:rPr lang="en-US" sz="1200" b="0" dirty="0"/>
              <a:t> and Fibroscan for detecting liver fibrosis in chronic hepatitis B patients: A systematic review and meta-analysis. </a:t>
            </a:r>
            <a:r>
              <a:rPr lang="en-US" sz="1200" b="0" dirty="0" err="1"/>
              <a:t>PLoS</a:t>
            </a:r>
            <a:r>
              <a:rPr lang="en-US" sz="1200" b="0" dirty="0"/>
              <a:t> One 2017;12:1–14.</a:t>
            </a:r>
          </a:p>
          <a:p>
            <a:endParaRPr lang="en-US" dirty="0"/>
          </a:p>
        </p:txBody>
      </p:sp>
    </p:spTree>
    <p:extLst>
      <p:ext uri="{BB962C8B-B14F-4D97-AF65-F5344CB8AC3E}">
        <p14:creationId xmlns:p14="http://schemas.microsoft.com/office/powerpoint/2010/main" val="162989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Transverse </a:t>
            </a:r>
            <a:r>
              <a:rPr lang="en-US" dirty="0" smtClean="0"/>
              <a:t>waves are introduced</a:t>
            </a:r>
            <a:r>
              <a:rPr lang="en-US" dirty="0"/>
              <a:t> </a:t>
            </a:r>
            <a:r>
              <a:rPr lang="en-US" dirty="0" smtClean="0"/>
              <a:t>by driver (20-200Hz</a:t>
            </a:r>
            <a:r>
              <a:rPr lang="en-US" dirty="0" smtClean="0"/>
              <a:t>)</a:t>
            </a:r>
          </a:p>
          <a:p>
            <a:pPr lvl="2"/>
            <a:r>
              <a:rPr lang="en-US" dirty="0" smtClean="0"/>
              <a:t>Active pneumatic driver placed outside of MR room</a:t>
            </a:r>
          </a:p>
          <a:p>
            <a:pPr lvl="2"/>
            <a:r>
              <a:rPr lang="en-US" dirty="0" smtClean="0"/>
              <a:t>Passive driver placed on patient</a:t>
            </a:r>
          </a:p>
          <a:p>
            <a:pPr lvl="1"/>
            <a:r>
              <a:rPr lang="en-US" dirty="0" smtClean="0"/>
              <a:t>Shear waves (longitudinal) are produced </a:t>
            </a:r>
          </a:p>
          <a:p>
            <a:pPr lvl="1"/>
            <a:r>
              <a:rPr lang="en-US" dirty="0" smtClean="0"/>
              <a:t>Wavelength </a:t>
            </a:r>
            <a:r>
              <a:rPr lang="en-US" dirty="0" smtClean="0"/>
              <a:t>dependent on </a:t>
            </a:r>
            <a:r>
              <a:rPr lang="en-US" dirty="0" smtClean="0"/>
              <a:t>shear </a:t>
            </a:r>
            <a:r>
              <a:rPr lang="en-US" dirty="0" smtClean="0"/>
              <a:t>modulus</a:t>
            </a:r>
          </a:p>
          <a:p>
            <a:pPr lvl="2"/>
            <a:r>
              <a:rPr lang="en-US" dirty="0" smtClean="0"/>
              <a:t>Waves propagate rapidly in stiff tissue, slower in softer </a:t>
            </a:r>
            <a:r>
              <a:rPr lang="en-US" dirty="0" smtClean="0"/>
              <a:t>tissue</a:t>
            </a:r>
            <a:endParaRPr lang="en-US" dirty="0" smtClean="0"/>
          </a:p>
          <a:p>
            <a:pPr lvl="2"/>
            <a:endParaRPr lang="en-US" dirty="0" smtClean="0"/>
          </a:p>
          <a:p>
            <a:pPr lvl="1"/>
            <a:endParaRPr lang="en-US" dirty="0" smtClean="0"/>
          </a:p>
          <a:p>
            <a:pPr lvl="2"/>
            <a:endParaRPr lang="en-US" dirty="0" smtClean="0"/>
          </a:p>
          <a:p>
            <a:pPr lvl="1"/>
            <a:endParaRPr lang="en-US" dirty="0" smtClean="0"/>
          </a:p>
        </p:txBody>
      </p:sp>
      <p:sp>
        <p:nvSpPr>
          <p:cNvPr id="2" name="Title 1"/>
          <p:cNvSpPr>
            <a:spLocks noGrp="1"/>
          </p:cNvSpPr>
          <p:nvPr>
            <p:ph type="title"/>
          </p:nvPr>
        </p:nvSpPr>
        <p:spPr>
          <a:xfrm>
            <a:off x="436606" y="407773"/>
            <a:ext cx="10972800" cy="506627"/>
          </a:xfrm>
        </p:spPr>
        <p:txBody>
          <a:bodyPr>
            <a:noAutofit/>
          </a:bodyPr>
          <a:lstStyle/>
          <a:p>
            <a:r>
              <a:rPr lang="en-US" sz="3200" dirty="0" smtClean="0"/>
              <a:t>Basic Principles of MRE</a:t>
            </a:r>
            <a:endParaRPr lang="en-US" sz="3200" dirty="0"/>
          </a:p>
        </p:txBody>
      </p:sp>
      <p:pic>
        <p:nvPicPr>
          <p:cNvPr id="4" name="Picture 3"/>
          <p:cNvPicPr>
            <a:picLocks noChangeAspect="1"/>
          </p:cNvPicPr>
          <p:nvPr/>
        </p:nvPicPr>
        <p:blipFill>
          <a:blip r:embed="rId2"/>
          <a:stretch>
            <a:fillRect/>
          </a:stretch>
        </p:blipFill>
        <p:spPr>
          <a:xfrm>
            <a:off x="4646141" y="4056446"/>
            <a:ext cx="3480098" cy="2410851"/>
          </a:xfrm>
          <a:prstGeom prst="rect">
            <a:avLst/>
          </a:prstGeom>
        </p:spPr>
      </p:pic>
      <p:pic>
        <p:nvPicPr>
          <p:cNvPr id="5" name="Picture 4"/>
          <p:cNvPicPr>
            <a:picLocks noChangeAspect="1"/>
          </p:cNvPicPr>
          <p:nvPr/>
        </p:nvPicPr>
        <p:blipFill>
          <a:blip r:embed="rId3"/>
          <a:stretch>
            <a:fillRect/>
          </a:stretch>
        </p:blipFill>
        <p:spPr>
          <a:xfrm>
            <a:off x="1107690" y="4124525"/>
            <a:ext cx="2784988" cy="2274695"/>
          </a:xfrm>
          <a:prstGeom prst="rect">
            <a:avLst/>
          </a:prstGeom>
        </p:spPr>
      </p:pic>
    </p:spTree>
    <p:extLst>
      <p:ext uri="{BB962C8B-B14F-4D97-AF65-F5344CB8AC3E}">
        <p14:creationId xmlns:p14="http://schemas.microsoft.com/office/powerpoint/2010/main" val="2891696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Modified phase-contrast sequence</a:t>
            </a:r>
          </a:p>
          <a:p>
            <a:pPr lvl="1"/>
            <a:r>
              <a:rPr lang="en-US" dirty="0" smtClean="0"/>
              <a:t>Sensitized motion to cyclic displacement from shear waves</a:t>
            </a:r>
          </a:p>
          <a:p>
            <a:pPr lvl="2"/>
            <a:r>
              <a:rPr lang="en-US" dirty="0" smtClean="0"/>
              <a:t>Displacements on the order of microns</a:t>
            </a:r>
          </a:p>
          <a:p>
            <a:pPr lvl="2"/>
            <a:r>
              <a:rPr lang="en-US" dirty="0" smtClean="0"/>
              <a:t>Spins accumulate </a:t>
            </a:r>
            <a:r>
              <a:rPr lang="en-US" dirty="0"/>
              <a:t>phase along bipolar or 1</a:t>
            </a:r>
            <a:r>
              <a:rPr lang="en-US" baseline="30000" dirty="0"/>
              <a:t>st</a:t>
            </a:r>
            <a:r>
              <a:rPr lang="en-US" dirty="0"/>
              <a:t> order </a:t>
            </a:r>
            <a:r>
              <a:rPr lang="en-US" dirty="0" smtClean="0"/>
              <a:t>gradient</a:t>
            </a:r>
          </a:p>
          <a:p>
            <a:pPr lvl="1"/>
            <a:r>
              <a:rPr lang="en-US" dirty="0" smtClean="0"/>
              <a:t>Motion encoding gradients (MEG)</a:t>
            </a:r>
          </a:p>
          <a:p>
            <a:pPr lvl="2"/>
            <a:r>
              <a:rPr lang="en-US" dirty="0"/>
              <a:t>S</a:t>
            </a:r>
            <a:r>
              <a:rPr lang="en-US" dirty="0" smtClean="0"/>
              <a:t>ynchronized to driver frequency</a:t>
            </a:r>
          </a:p>
          <a:p>
            <a:pPr lvl="2"/>
            <a:r>
              <a:rPr lang="en-US" dirty="0" smtClean="0"/>
              <a:t>Can be placed in any dimension (</a:t>
            </a:r>
            <a:r>
              <a:rPr lang="en-US" dirty="0" err="1" smtClean="0"/>
              <a:t>x,y,z</a:t>
            </a:r>
            <a:r>
              <a:rPr lang="en-US" dirty="0" smtClean="0"/>
              <a:t>)</a:t>
            </a:r>
          </a:p>
          <a:p>
            <a:endParaRPr lang="en-US" dirty="0"/>
          </a:p>
        </p:txBody>
      </p:sp>
      <p:sp>
        <p:nvSpPr>
          <p:cNvPr id="2" name="Title 1"/>
          <p:cNvSpPr>
            <a:spLocks noGrp="1"/>
          </p:cNvSpPr>
          <p:nvPr>
            <p:ph type="title"/>
          </p:nvPr>
        </p:nvSpPr>
        <p:spPr>
          <a:xfrm>
            <a:off x="436606" y="407773"/>
            <a:ext cx="10972800" cy="506627"/>
          </a:xfrm>
        </p:spPr>
        <p:txBody>
          <a:bodyPr>
            <a:noAutofit/>
          </a:bodyPr>
          <a:lstStyle/>
          <a:p>
            <a:r>
              <a:rPr lang="en-US" sz="3200" dirty="0" smtClean="0"/>
              <a:t>Basic Principles of MRE</a:t>
            </a:r>
            <a:endParaRPr lang="en-US" sz="3200" dirty="0"/>
          </a:p>
        </p:txBody>
      </p:sp>
      <p:sp>
        <p:nvSpPr>
          <p:cNvPr id="5" name="Rectangle 4"/>
          <p:cNvSpPr/>
          <p:nvPr/>
        </p:nvSpPr>
        <p:spPr>
          <a:xfrm>
            <a:off x="1729945" y="6248196"/>
            <a:ext cx="4794422" cy="487569"/>
          </a:xfrm>
          <a:prstGeom prst="rect">
            <a:avLst/>
          </a:prstGeom>
        </p:spPr>
        <p:txBody>
          <a:bodyPr wrap="square">
            <a:spAutoFit/>
          </a:bodyPr>
          <a:lstStyle/>
          <a:p>
            <a:pPr marL="0" marR="0">
              <a:lnSpc>
                <a:spcPct val="107000"/>
              </a:lnSpc>
              <a:spcBef>
                <a:spcPts val="0"/>
              </a:spcBef>
              <a:spcAft>
                <a:spcPts val="800"/>
              </a:spcAft>
            </a:pPr>
            <a:r>
              <a:rPr lang="en-US" sz="1200" b="0" dirty="0" err="1" smtClean="0">
                <a:latin typeface="Calibri" panose="020F0502020204030204" pitchFamily="34" charset="0"/>
                <a:ea typeface="Calibri" panose="020F0502020204030204" pitchFamily="34" charset="0"/>
                <a:cs typeface="Calibri" panose="020F0502020204030204" pitchFamily="34" charset="0"/>
              </a:rPr>
              <a:t>Venkatesh</a:t>
            </a:r>
            <a:r>
              <a:rPr lang="en-US" sz="1200" b="0" dirty="0" smtClean="0">
                <a:latin typeface="Calibri" panose="020F0502020204030204" pitchFamily="34" charset="0"/>
                <a:ea typeface="Calibri" panose="020F0502020204030204" pitchFamily="34" charset="0"/>
                <a:cs typeface="Calibri" panose="020F0502020204030204" pitchFamily="34" charset="0"/>
              </a:rPr>
              <a:t> </a:t>
            </a:r>
            <a:r>
              <a:rPr lang="en-US" sz="1200" b="0" dirty="0">
                <a:latin typeface="Calibri" panose="020F0502020204030204" pitchFamily="34" charset="0"/>
                <a:ea typeface="Calibri" panose="020F0502020204030204" pitchFamily="34" charset="0"/>
                <a:cs typeface="Calibri" panose="020F0502020204030204" pitchFamily="34" charset="0"/>
              </a:rPr>
              <a:t>SK, Yin M, </a:t>
            </a:r>
            <a:r>
              <a:rPr lang="en-US" sz="1200" b="0" dirty="0" err="1">
                <a:latin typeface="Calibri" panose="020F0502020204030204" pitchFamily="34" charset="0"/>
                <a:ea typeface="Calibri" panose="020F0502020204030204" pitchFamily="34" charset="0"/>
                <a:cs typeface="Calibri" panose="020F0502020204030204" pitchFamily="34" charset="0"/>
              </a:rPr>
              <a:t>Ehman</a:t>
            </a:r>
            <a:r>
              <a:rPr lang="en-US" sz="1200" b="0" dirty="0">
                <a:latin typeface="Calibri" panose="020F0502020204030204" pitchFamily="34" charset="0"/>
                <a:ea typeface="Calibri" panose="020F0502020204030204" pitchFamily="34" charset="0"/>
                <a:cs typeface="Calibri" panose="020F0502020204030204" pitchFamily="34" charset="0"/>
              </a:rPr>
              <a:t> RL. Magnetic Resonance Elastography of Liver: Technique, Analysis, and Clinical Applications. 2013;37:544–555</a:t>
            </a:r>
            <a:r>
              <a:rPr lang="en-US" sz="1200" dirty="0">
                <a:latin typeface="Calibri" panose="020F0502020204030204" pitchFamily="34" charset="0"/>
                <a:ea typeface="Calibri" panose="020F0502020204030204" pitchFamily="34" charset="0"/>
                <a:cs typeface="Calibri" panose="020F0502020204030204" pitchFamily="34"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051" y="3419906"/>
            <a:ext cx="3745364" cy="1514560"/>
          </a:xfrm>
          <a:prstGeom prst="rect">
            <a:avLst/>
          </a:prstGeom>
        </p:spPr>
      </p:pic>
    </p:spTree>
    <p:extLst>
      <p:ext uri="{BB962C8B-B14F-4D97-AF65-F5344CB8AC3E}">
        <p14:creationId xmlns:p14="http://schemas.microsoft.com/office/powerpoint/2010/main" val="305959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u="sng" dirty="0"/>
              <a:t>Basic Liver </a:t>
            </a:r>
            <a:r>
              <a:rPr lang="en-US" sz="2800" u="sng" dirty="0" smtClean="0"/>
              <a:t>Sequence</a:t>
            </a:r>
            <a:endParaRPr lang="en-US" dirty="0" smtClean="0"/>
          </a:p>
          <a:p>
            <a:r>
              <a:rPr lang="en-US" dirty="0" smtClean="0"/>
              <a:t>Short TR (50ms), short TE (20ms), </a:t>
            </a:r>
            <a:r>
              <a:rPr lang="en-US" dirty="0"/>
              <a:t>and low flip </a:t>
            </a:r>
            <a:r>
              <a:rPr lang="en-US" dirty="0" smtClean="0"/>
              <a:t>angle (&lt;30˚)</a:t>
            </a:r>
          </a:p>
          <a:p>
            <a:r>
              <a:rPr lang="en-US" dirty="0" smtClean="0"/>
              <a:t>Requires less than a minute of acquisition time</a:t>
            </a:r>
          </a:p>
          <a:p>
            <a:pPr lvl="1"/>
            <a:r>
              <a:rPr lang="en-US" dirty="0" smtClean="0"/>
              <a:t>Uses </a:t>
            </a:r>
            <a:r>
              <a:rPr lang="en-US" dirty="0"/>
              <a:t>fast sequences (EPI, GRE, or FSE)</a:t>
            </a:r>
          </a:p>
          <a:p>
            <a:pPr lvl="1"/>
            <a:r>
              <a:rPr lang="en-US" dirty="0"/>
              <a:t>Only acquires 2-4 </a:t>
            </a:r>
            <a:r>
              <a:rPr lang="en-US" dirty="0" smtClean="0"/>
              <a:t>slices</a:t>
            </a:r>
          </a:p>
          <a:p>
            <a:r>
              <a:rPr lang="en-US" dirty="0" smtClean="0"/>
              <a:t>Parallel imaging (x2)</a:t>
            </a:r>
          </a:p>
          <a:p>
            <a:r>
              <a:rPr lang="en-US" dirty="0" smtClean="0"/>
              <a:t>256 x 64 matrix</a:t>
            </a:r>
          </a:p>
          <a:p>
            <a:r>
              <a:rPr lang="en-US" dirty="0" smtClean="0"/>
              <a:t>Phase offsets = 4</a:t>
            </a:r>
          </a:p>
          <a:p>
            <a:r>
              <a:rPr lang="en-US" dirty="0" smtClean="0"/>
              <a:t>Breath-hold (15 s)</a:t>
            </a:r>
          </a:p>
          <a:p>
            <a:endParaRPr lang="en-US" dirty="0" smtClean="0"/>
          </a:p>
          <a:p>
            <a:endParaRPr lang="en-US" dirty="0" smtClean="0"/>
          </a:p>
          <a:p>
            <a:endParaRPr lang="en-US" dirty="0" smtClean="0"/>
          </a:p>
          <a:p>
            <a:endParaRPr lang="en-US" dirty="0" smtClean="0"/>
          </a:p>
          <a:p>
            <a:endParaRPr lang="en-US" dirty="0"/>
          </a:p>
          <a:p>
            <a:endParaRPr lang="en-US" dirty="0"/>
          </a:p>
        </p:txBody>
      </p:sp>
      <p:sp>
        <p:nvSpPr>
          <p:cNvPr id="5" name="Title 1"/>
          <p:cNvSpPr txBox="1">
            <a:spLocks/>
          </p:cNvSpPr>
          <p:nvPr/>
        </p:nvSpPr>
        <p:spPr>
          <a:xfrm>
            <a:off x="436606" y="407773"/>
            <a:ext cx="10972800" cy="506627"/>
          </a:xfrm>
          <a:prstGeom prst="rect">
            <a:avLst/>
          </a:prstGeom>
        </p:spPr>
        <p:txBody>
          <a:bodyPr vert="horz" lIns="91440" tIns="45720" rIns="91440" bIns="45720" rtlCol="0" anchor="t">
            <a:noAutofit/>
          </a:bodyPr>
          <a:lstStyle>
            <a:lvl1pPr algn="l" rtl="0" eaLnBrk="1" fontAlgn="base" hangingPunct="1">
              <a:lnSpc>
                <a:spcPct val="90000"/>
              </a:lnSpc>
              <a:spcBef>
                <a:spcPct val="0"/>
              </a:spcBef>
              <a:spcAft>
                <a:spcPct val="0"/>
              </a:spcAft>
              <a:defRPr sz="30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3200" b="0" kern="0" dirty="0" smtClean="0"/>
              <a:t>Basic Principles of MRE</a:t>
            </a:r>
            <a:endParaRPr lang="en-US" sz="3200" b="0" kern="0" dirty="0"/>
          </a:p>
        </p:txBody>
      </p:sp>
      <p:pic>
        <p:nvPicPr>
          <p:cNvPr id="9" name="Picture 8"/>
          <p:cNvPicPr>
            <a:picLocks noChangeAspect="1"/>
          </p:cNvPicPr>
          <p:nvPr/>
        </p:nvPicPr>
        <p:blipFill>
          <a:blip r:embed="rId2"/>
          <a:stretch>
            <a:fillRect/>
          </a:stretch>
        </p:blipFill>
        <p:spPr>
          <a:xfrm>
            <a:off x="7647969" y="3041170"/>
            <a:ext cx="3860290" cy="2791219"/>
          </a:xfrm>
          <a:prstGeom prst="rect">
            <a:avLst/>
          </a:prstGeom>
        </p:spPr>
      </p:pic>
    </p:spTree>
    <p:extLst>
      <p:ext uri="{BB962C8B-B14F-4D97-AF65-F5344CB8AC3E}">
        <p14:creationId xmlns:p14="http://schemas.microsoft.com/office/powerpoint/2010/main" val="400707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hzZLpY89bY"/>
          <p:cNvPicPr>
            <a:picLocks noGrp="1" noRot="1" noChangeAspect="1"/>
          </p:cNvPicPr>
          <p:nvPr>
            <p:ph idx="1"/>
            <a:videoFile r:link="rId1"/>
          </p:nvPr>
        </p:nvPicPr>
        <p:blipFill>
          <a:blip r:embed="rId3"/>
          <a:stretch>
            <a:fillRect/>
          </a:stretch>
        </p:blipFill>
        <p:spPr>
          <a:xfrm>
            <a:off x="2337487" y="1661340"/>
            <a:ext cx="7171038" cy="4033709"/>
          </a:xfrm>
          <a:prstGeom prst="rect">
            <a:avLst/>
          </a:prstGeom>
        </p:spPr>
      </p:pic>
      <p:sp>
        <p:nvSpPr>
          <p:cNvPr id="2" name="Title 1"/>
          <p:cNvSpPr>
            <a:spLocks noGrp="1"/>
          </p:cNvSpPr>
          <p:nvPr>
            <p:ph type="title"/>
          </p:nvPr>
        </p:nvSpPr>
        <p:spPr>
          <a:xfrm>
            <a:off x="436606" y="407773"/>
            <a:ext cx="10972800" cy="506627"/>
          </a:xfrm>
        </p:spPr>
        <p:txBody>
          <a:bodyPr>
            <a:noAutofit/>
          </a:bodyPr>
          <a:lstStyle/>
          <a:p>
            <a:r>
              <a:rPr lang="en-US" sz="3200" dirty="0" smtClean="0"/>
              <a:t>Basic Principles of MRE</a:t>
            </a:r>
            <a:endParaRPr lang="en-US" sz="3200" dirty="0"/>
          </a:p>
        </p:txBody>
      </p:sp>
    </p:spTree>
    <p:extLst>
      <p:ext uri="{BB962C8B-B14F-4D97-AF65-F5344CB8AC3E}">
        <p14:creationId xmlns:p14="http://schemas.microsoft.com/office/powerpoint/2010/main" val="3013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06" y="407773"/>
            <a:ext cx="10972800" cy="506627"/>
          </a:xfrm>
        </p:spPr>
        <p:txBody>
          <a:bodyPr>
            <a:noAutofit/>
          </a:bodyPr>
          <a:lstStyle/>
          <a:p>
            <a:r>
              <a:rPr lang="en-US" sz="3200" dirty="0" smtClean="0"/>
              <a:t>Post-processing </a:t>
            </a:r>
            <a:endParaRPr lang="en-US" sz="3200" dirty="0"/>
          </a:p>
        </p:txBody>
      </p:sp>
      <p:sp>
        <p:nvSpPr>
          <p:cNvPr id="3" name="Content Placeholder 2"/>
          <p:cNvSpPr>
            <a:spLocks noGrp="1"/>
          </p:cNvSpPr>
          <p:nvPr>
            <p:ph idx="1"/>
          </p:nvPr>
        </p:nvSpPr>
        <p:spPr>
          <a:xfrm>
            <a:off x="510746" y="1482812"/>
            <a:ext cx="10972800" cy="5041556"/>
          </a:xfrm>
        </p:spPr>
        <p:txBody>
          <a:bodyPr/>
          <a:lstStyle/>
          <a:p>
            <a:r>
              <a:rPr lang="en-US" sz="2400" dirty="0" smtClean="0"/>
              <a:t>How do we obtain pressure information from wave images?</a:t>
            </a:r>
          </a:p>
          <a:p>
            <a:endParaRPr lang="en-US" dirty="0"/>
          </a:p>
          <a:p>
            <a:endParaRPr lang="en-US" dirty="0" smtClean="0"/>
          </a:p>
          <a:p>
            <a:endParaRPr lang="en-US" dirty="0"/>
          </a:p>
          <a:p>
            <a:endParaRPr lang="en-US" dirty="0" smtClean="0"/>
          </a:p>
          <a:p>
            <a:endParaRPr lang="en-US" dirty="0" smtClean="0"/>
          </a:p>
          <a:p>
            <a:endParaRPr lang="en-US" sz="1400" dirty="0" smtClean="0"/>
          </a:p>
          <a:p>
            <a:r>
              <a:rPr lang="en-US" sz="2000" dirty="0" smtClean="0"/>
              <a:t>Local frequency estimation</a:t>
            </a:r>
          </a:p>
          <a:p>
            <a:r>
              <a:rPr lang="en-US" sz="2000" dirty="0"/>
              <a:t>I</a:t>
            </a:r>
            <a:r>
              <a:rPr lang="en-US" sz="2000" dirty="0" smtClean="0"/>
              <a:t>nversion algorithm utilizing equations of motion to solve for shear modulus</a:t>
            </a:r>
          </a:p>
          <a:p>
            <a:pPr lvl="1"/>
            <a:r>
              <a:rPr lang="en-US" sz="1800" dirty="0" smtClean="0"/>
              <a:t>Without assumptions</a:t>
            </a:r>
          </a:p>
          <a:p>
            <a:pPr lvl="2"/>
            <a:r>
              <a:rPr lang="en-US" sz="1600" dirty="0" smtClean="0"/>
              <a:t>Inversion matrix = rank-4 tensor with 21 independent complex quantities</a:t>
            </a:r>
            <a:endParaRPr lang="en-US" sz="1600" dirty="0" smtClean="0"/>
          </a:p>
          <a:p>
            <a:pPr lvl="1"/>
            <a:r>
              <a:rPr lang="en-US" sz="1800" dirty="0" smtClean="0"/>
              <a:t>Simplifying assumptions = incompressible, isotropic</a:t>
            </a:r>
          </a:p>
          <a:p>
            <a:pPr lvl="2"/>
            <a:r>
              <a:rPr lang="en-US" sz="1600" dirty="0" smtClean="0"/>
              <a:t>Inversion </a:t>
            </a:r>
            <a:r>
              <a:rPr lang="en-US" sz="1600" dirty="0"/>
              <a:t>matrix </a:t>
            </a:r>
            <a:r>
              <a:rPr lang="en-US" sz="1600" dirty="0" smtClean="0"/>
              <a:t>reduced to 2 independent quantities</a:t>
            </a:r>
          </a:p>
          <a:p>
            <a:endParaRPr lang="en-US" sz="2200" dirty="0"/>
          </a:p>
          <a:p>
            <a:pPr lvl="2"/>
            <a:endParaRPr lang="en-US" dirty="0" smtClean="0"/>
          </a:p>
          <a:p>
            <a:pPr marL="0" indent="0">
              <a:buNone/>
            </a:pPr>
            <a:endParaRPr lang="en-US" dirty="0"/>
          </a:p>
        </p:txBody>
      </p:sp>
      <p:sp>
        <p:nvSpPr>
          <p:cNvPr id="9" name="Curved Right Arrow 8"/>
          <p:cNvSpPr/>
          <p:nvPr/>
        </p:nvSpPr>
        <p:spPr bwMode="auto">
          <a:xfrm rot="16200000" flipH="1">
            <a:off x="3839866" y="1630333"/>
            <a:ext cx="391997" cy="1272047"/>
          </a:xfrm>
          <a:prstGeom prst="curvedRight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Curved Right Arrow 9"/>
          <p:cNvSpPr/>
          <p:nvPr/>
        </p:nvSpPr>
        <p:spPr bwMode="auto">
          <a:xfrm rot="16200000" flipH="1">
            <a:off x="5727007" y="1670818"/>
            <a:ext cx="391997" cy="1230857"/>
          </a:xfrm>
          <a:prstGeom prst="curvedRight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6396323" y="1877580"/>
            <a:ext cx="453827" cy="584775"/>
          </a:xfrm>
          <a:prstGeom prst="rect">
            <a:avLst/>
          </a:prstGeom>
          <a:noFill/>
        </p:spPr>
        <p:txBody>
          <a:bodyPr wrap="square" rtlCol="0">
            <a:spAutoFit/>
          </a:bodyPr>
          <a:lstStyle/>
          <a:p>
            <a:r>
              <a:rPr lang="en-US" sz="3200" dirty="0" smtClean="0"/>
              <a:t>?</a:t>
            </a:r>
            <a:endParaRPr lang="en-US" sz="3200" dirty="0"/>
          </a:p>
        </p:txBody>
      </p:sp>
      <p:pic>
        <p:nvPicPr>
          <p:cNvPr id="12" name="Picture 11"/>
          <p:cNvPicPr>
            <a:picLocks noChangeAspect="1"/>
          </p:cNvPicPr>
          <p:nvPr/>
        </p:nvPicPr>
        <p:blipFill>
          <a:blip r:embed="rId2"/>
          <a:stretch>
            <a:fillRect/>
          </a:stretch>
        </p:blipFill>
        <p:spPr>
          <a:xfrm>
            <a:off x="2602551" y="2462355"/>
            <a:ext cx="4559317" cy="1886466"/>
          </a:xfrm>
          <a:prstGeom prst="rect">
            <a:avLst/>
          </a:prstGeom>
        </p:spPr>
      </p:pic>
    </p:spTree>
    <p:extLst>
      <p:ext uri="{BB962C8B-B14F-4D97-AF65-F5344CB8AC3E}">
        <p14:creationId xmlns:p14="http://schemas.microsoft.com/office/powerpoint/2010/main" val="1673854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d Header">
  <a:themeElements>
    <a:clrScheme name="">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000000"/>
      </a:hlink>
      <a:folHlink>
        <a:srgbClr val="FF7C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FFFF"/>
        </a:dk2>
        <a:lt2>
          <a:srgbClr val="FF0000"/>
        </a:lt2>
        <a:accent1>
          <a:srgbClr val="FFCC00"/>
        </a:accent1>
        <a:accent2>
          <a:srgbClr val="CC3300"/>
        </a:accent2>
        <a:accent3>
          <a:srgbClr val="FFFFFF"/>
        </a:accent3>
        <a:accent4>
          <a:srgbClr val="DADADA"/>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FFFF"/>
        </a:dk2>
        <a:lt2>
          <a:srgbClr val="FF0000"/>
        </a:lt2>
        <a:accent1>
          <a:srgbClr val="FFCC00"/>
        </a:accent1>
        <a:accent2>
          <a:srgbClr val="CC3300"/>
        </a:accent2>
        <a:accent3>
          <a:srgbClr val="FFFFFF"/>
        </a:accent3>
        <a:accent4>
          <a:srgbClr val="000000"/>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FFFFFF"/>
        </a:dk2>
        <a:lt2>
          <a:srgbClr val="FF0000"/>
        </a:lt2>
        <a:accent1>
          <a:srgbClr val="FFCC00"/>
        </a:accent1>
        <a:accent2>
          <a:srgbClr val="FF0000"/>
        </a:accent2>
        <a:accent3>
          <a:srgbClr val="FFFFFF"/>
        </a:accent3>
        <a:accent4>
          <a:srgbClr val="000000"/>
        </a:accent4>
        <a:accent5>
          <a:srgbClr val="FFE2AA"/>
        </a:accent5>
        <a:accent6>
          <a:srgbClr val="E700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Line at t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_Large image lines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_UW Heal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Logo left">
  <a:themeElements>
    <a:clrScheme name="">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000000"/>
      </a:hlink>
      <a:folHlink>
        <a:srgbClr val="FF7C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FFFF"/>
        </a:dk2>
        <a:lt2>
          <a:srgbClr val="FF0000"/>
        </a:lt2>
        <a:accent1>
          <a:srgbClr val="FFCC00"/>
        </a:accent1>
        <a:accent2>
          <a:srgbClr val="CC3300"/>
        </a:accent2>
        <a:accent3>
          <a:srgbClr val="FFFFFF"/>
        </a:accent3>
        <a:accent4>
          <a:srgbClr val="DADADA"/>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FFFF"/>
        </a:dk2>
        <a:lt2>
          <a:srgbClr val="FF0000"/>
        </a:lt2>
        <a:accent1>
          <a:srgbClr val="FFCC00"/>
        </a:accent1>
        <a:accent2>
          <a:srgbClr val="CC3300"/>
        </a:accent2>
        <a:accent3>
          <a:srgbClr val="FFFFFF"/>
        </a:accent3>
        <a:accent4>
          <a:srgbClr val="000000"/>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FFFFFF"/>
        </a:dk2>
        <a:lt2>
          <a:srgbClr val="FF0000"/>
        </a:lt2>
        <a:accent1>
          <a:srgbClr val="FFCC00"/>
        </a:accent1>
        <a:accent2>
          <a:srgbClr val="FF0000"/>
        </a:accent2>
        <a:accent3>
          <a:srgbClr val="FFFFFF"/>
        </a:accent3>
        <a:accent4>
          <a:srgbClr val="000000"/>
        </a:accent4>
        <a:accent5>
          <a:srgbClr val="FFE2AA"/>
        </a:accent5>
        <a:accent6>
          <a:srgbClr val="E700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ine at t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Large image lines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UW Heal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Theme1">
  <a:themeElements>
    <a:clrScheme name="">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000000"/>
      </a:hlink>
      <a:folHlink>
        <a:srgbClr val="FF7C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FFFF"/>
        </a:dk2>
        <a:lt2>
          <a:srgbClr val="FF0000"/>
        </a:lt2>
        <a:accent1>
          <a:srgbClr val="FFCC00"/>
        </a:accent1>
        <a:accent2>
          <a:srgbClr val="CC3300"/>
        </a:accent2>
        <a:accent3>
          <a:srgbClr val="FFFFFF"/>
        </a:accent3>
        <a:accent4>
          <a:srgbClr val="DADADA"/>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FFFF"/>
        </a:dk2>
        <a:lt2>
          <a:srgbClr val="FF0000"/>
        </a:lt2>
        <a:accent1>
          <a:srgbClr val="FFCC00"/>
        </a:accent1>
        <a:accent2>
          <a:srgbClr val="CC3300"/>
        </a:accent2>
        <a:accent3>
          <a:srgbClr val="FFFFFF"/>
        </a:accent3>
        <a:accent4>
          <a:srgbClr val="000000"/>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FFFFFF"/>
        </a:dk2>
        <a:lt2>
          <a:srgbClr val="FF0000"/>
        </a:lt2>
        <a:accent1>
          <a:srgbClr val="FFCC00"/>
        </a:accent1>
        <a:accent2>
          <a:srgbClr val="FF0000"/>
        </a:accent2>
        <a:accent3>
          <a:srgbClr val="FFFFFF"/>
        </a:accent3>
        <a:accent4>
          <a:srgbClr val="000000"/>
        </a:accent4>
        <a:accent5>
          <a:srgbClr val="FFE2AA"/>
        </a:accent5>
        <a:accent6>
          <a:srgbClr val="E700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58728A9-FD80-4C0A-B282-11F97EB55321}" vid="{21DFC3D6-58DA-43D6-9E58-874731C742E1}"/>
    </a:ext>
  </a:extLst>
</a:theme>
</file>

<file path=ppt/theme/theme8.xml><?xml version="1.0" encoding="utf-8"?>
<a:theme xmlns:a="http://schemas.openxmlformats.org/drawingml/2006/main" name="1_No 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Logo left">
  <a:themeElements>
    <a:clrScheme name="">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000000"/>
      </a:hlink>
      <a:folHlink>
        <a:srgbClr val="FF7C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FFFF"/>
        </a:dk2>
        <a:lt2>
          <a:srgbClr val="FF0000"/>
        </a:lt2>
        <a:accent1>
          <a:srgbClr val="FFCC00"/>
        </a:accent1>
        <a:accent2>
          <a:srgbClr val="CC3300"/>
        </a:accent2>
        <a:accent3>
          <a:srgbClr val="FFFFFF"/>
        </a:accent3>
        <a:accent4>
          <a:srgbClr val="DADADA"/>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FFFFFF"/>
        </a:dk2>
        <a:lt2>
          <a:srgbClr val="FF0000"/>
        </a:lt2>
        <a:accent1>
          <a:srgbClr val="FFCC00"/>
        </a:accent1>
        <a:accent2>
          <a:srgbClr val="CC3300"/>
        </a:accent2>
        <a:accent3>
          <a:srgbClr val="FFFFFF"/>
        </a:accent3>
        <a:accent4>
          <a:srgbClr val="000000"/>
        </a:accent4>
        <a:accent5>
          <a:srgbClr val="FFE2AA"/>
        </a:accent5>
        <a:accent6>
          <a:srgbClr val="B9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FFFFFF"/>
        </a:dk2>
        <a:lt2>
          <a:srgbClr val="FF0000"/>
        </a:lt2>
        <a:accent1>
          <a:srgbClr val="FFCC00"/>
        </a:accent1>
        <a:accent2>
          <a:srgbClr val="FF0000"/>
        </a:accent2>
        <a:accent3>
          <a:srgbClr val="FFFFFF"/>
        </a:accent3>
        <a:accent4>
          <a:srgbClr val="000000"/>
        </a:accent4>
        <a:accent5>
          <a:srgbClr val="FFE2AA"/>
        </a:accent5>
        <a:accent6>
          <a:srgbClr val="E700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FFFF"/>
        </a:dk2>
        <a:lt2>
          <a:srgbClr val="FF0000"/>
        </a:lt2>
        <a:accent1>
          <a:srgbClr val="FFCC00"/>
        </a:accent1>
        <a:accent2>
          <a:srgbClr val="FF0066"/>
        </a:accent2>
        <a:accent3>
          <a:srgbClr val="FFFFFF"/>
        </a:accent3>
        <a:accent4>
          <a:srgbClr val="000000"/>
        </a:accent4>
        <a:accent5>
          <a:srgbClr val="FFE2AA"/>
        </a:accent5>
        <a:accent6>
          <a:srgbClr val="E7005C"/>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2017_SMPH Slide Template all_white</Template>
  <TotalTime>996</TotalTime>
  <Words>852</Words>
  <Application>Microsoft Office PowerPoint</Application>
  <PresentationFormat>Widescreen</PresentationFormat>
  <Paragraphs>120</Paragraphs>
  <Slides>15</Slides>
  <Notes>2</Notes>
  <HiddenSlides>0</HiddenSlides>
  <MMClips>1</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15</vt:i4>
      </vt:variant>
    </vt:vector>
  </HeadingPairs>
  <TitlesOfParts>
    <vt:vector size="30" baseType="lpstr">
      <vt:lpstr>Arial</vt:lpstr>
      <vt:lpstr>Calibri</vt:lpstr>
      <vt:lpstr>Times New Roman</vt:lpstr>
      <vt:lpstr>Red Header</vt:lpstr>
      <vt:lpstr>No logo</vt:lpstr>
      <vt:lpstr>Logo left</vt:lpstr>
      <vt:lpstr>Line at top</vt:lpstr>
      <vt:lpstr>Large image lines only</vt:lpstr>
      <vt:lpstr>UW Health</vt:lpstr>
      <vt:lpstr>Theme1</vt:lpstr>
      <vt:lpstr>1_No logo</vt:lpstr>
      <vt:lpstr>1_Logo left</vt:lpstr>
      <vt:lpstr>1_Line at top</vt:lpstr>
      <vt:lpstr>1_Large image lines only</vt:lpstr>
      <vt:lpstr>1_UW Health</vt:lpstr>
      <vt:lpstr>MP/BME 710: Journal club</vt:lpstr>
      <vt:lpstr>Outline</vt:lpstr>
      <vt:lpstr>Introduction</vt:lpstr>
      <vt:lpstr>Liver Fibrosis</vt:lpstr>
      <vt:lpstr>Basic Principles of MRE</vt:lpstr>
      <vt:lpstr>Basic Principles of MRE</vt:lpstr>
      <vt:lpstr>PowerPoint Presentation</vt:lpstr>
      <vt:lpstr>Basic Principles of MRE</vt:lpstr>
      <vt:lpstr>Post-processing </vt:lpstr>
      <vt:lpstr>Applying MRE to Liver </vt:lpstr>
      <vt:lpstr>Clinical Applications </vt:lpstr>
      <vt:lpstr>Clinical Applications </vt:lpstr>
      <vt:lpstr>Conclusion</vt:lpstr>
      <vt:lpstr>References</vt:lpstr>
      <vt:lpstr>Questions</vt:lpstr>
    </vt:vector>
  </TitlesOfParts>
  <Company>UWMP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dc:title>
  <dc:creator>Grant Roberts</dc:creator>
  <cp:lastModifiedBy>Grant Roberts</cp:lastModifiedBy>
  <cp:revision>43</cp:revision>
  <dcterms:created xsi:type="dcterms:W3CDTF">2018-10-30T17:07:20Z</dcterms:created>
  <dcterms:modified xsi:type="dcterms:W3CDTF">2018-11-01T01:50:46Z</dcterms:modified>
</cp:coreProperties>
</file>