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3" r:id="rId6"/>
    <p:sldId id="259" r:id="rId7"/>
    <p:sldId id="264" r:id="rId8"/>
    <p:sldId id="265" r:id="rId9"/>
    <p:sldId id="261" r:id="rId10"/>
    <p:sldId id="262"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2" y="102"/>
      </p:cViewPr>
      <p:guideLst/>
    </p:cSldViewPr>
  </p:slideViewPr>
  <p:notesTextViewPr>
    <p:cViewPr>
      <p:scale>
        <a:sx n="1" d="1"/>
        <a:sy n="1" d="1"/>
      </p:scale>
      <p:origin x="0" y="0"/>
    </p:cViewPr>
  </p:notesTextViewPr>
  <p:sorterViewPr>
    <p:cViewPr>
      <p:scale>
        <a:sx n="100" d="100"/>
        <a:sy n="100" d="100"/>
      </p:scale>
      <p:origin x="0" y="-6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15D0-225F-4BC6-A9E3-3578CF644B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A04631-2C4B-41E0-8F47-FFBBEA428F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D17631-66DB-4E7B-BF42-14DC2735561F}"/>
              </a:ext>
            </a:extLst>
          </p:cNvPr>
          <p:cNvSpPr>
            <a:spLocks noGrp="1"/>
          </p:cNvSpPr>
          <p:nvPr>
            <p:ph type="dt" sz="half" idx="10"/>
          </p:nvPr>
        </p:nvSpPr>
        <p:spPr/>
        <p:txBody>
          <a:bodyPr/>
          <a:lstStyle/>
          <a:p>
            <a:fld id="{094817B5-9F64-4792-A0E7-BC8B2381A982}" type="datetimeFigureOut">
              <a:rPr lang="en-US" smtClean="0"/>
              <a:t>8/26/2019</a:t>
            </a:fld>
            <a:endParaRPr lang="en-US"/>
          </a:p>
        </p:txBody>
      </p:sp>
      <p:sp>
        <p:nvSpPr>
          <p:cNvPr id="5" name="Footer Placeholder 4">
            <a:extLst>
              <a:ext uri="{FF2B5EF4-FFF2-40B4-BE49-F238E27FC236}">
                <a16:creationId xmlns:a16="http://schemas.microsoft.com/office/drawing/2014/main" id="{B77751EB-9A9A-4649-9231-64B888687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AF87B-2C2F-4399-818D-5782D84490C6}"/>
              </a:ext>
            </a:extLst>
          </p:cNvPr>
          <p:cNvSpPr>
            <a:spLocks noGrp="1"/>
          </p:cNvSpPr>
          <p:nvPr>
            <p:ph type="sldNum" sz="quarter" idx="12"/>
          </p:nvPr>
        </p:nvSpPr>
        <p:spPr/>
        <p:txBody>
          <a:bodyPr/>
          <a:lstStyle/>
          <a:p>
            <a:fld id="{32796487-A49C-4A10-BFFF-889A589B38DE}" type="slidenum">
              <a:rPr lang="en-US" smtClean="0"/>
              <a:t>‹#›</a:t>
            </a:fld>
            <a:endParaRPr lang="en-US"/>
          </a:p>
        </p:txBody>
      </p:sp>
    </p:spTree>
    <p:extLst>
      <p:ext uri="{BB962C8B-B14F-4D97-AF65-F5344CB8AC3E}">
        <p14:creationId xmlns:p14="http://schemas.microsoft.com/office/powerpoint/2010/main" val="33287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6961-5191-4D6A-81F4-C338FD38FD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DDA5B7-31AC-4A12-8963-95DE34CBFB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5B741-53EE-40B7-998B-69F6110C0156}"/>
              </a:ext>
            </a:extLst>
          </p:cNvPr>
          <p:cNvSpPr>
            <a:spLocks noGrp="1"/>
          </p:cNvSpPr>
          <p:nvPr>
            <p:ph type="dt" sz="half" idx="10"/>
          </p:nvPr>
        </p:nvSpPr>
        <p:spPr/>
        <p:txBody>
          <a:bodyPr/>
          <a:lstStyle/>
          <a:p>
            <a:fld id="{094817B5-9F64-4792-A0E7-BC8B2381A982}" type="datetimeFigureOut">
              <a:rPr lang="en-US" smtClean="0"/>
              <a:t>8/26/2019</a:t>
            </a:fld>
            <a:endParaRPr lang="en-US"/>
          </a:p>
        </p:txBody>
      </p:sp>
      <p:sp>
        <p:nvSpPr>
          <p:cNvPr id="5" name="Footer Placeholder 4">
            <a:extLst>
              <a:ext uri="{FF2B5EF4-FFF2-40B4-BE49-F238E27FC236}">
                <a16:creationId xmlns:a16="http://schemas.microsoft.com/office/drawing/2014/main" id="{372586C2-DB03-4289-83CF-E1F0D337E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CD8DC-354C-49B2-A0DF-DDF68C84F810}"/>
              </a:ext>
            </a:extLst>
          </p:cNvPr>
          <p:cNvSpPr>
            <a:spLocks noGrp="1"/>
          </p:cNvSpPr>
          <p:nvPr>
            <p:ph type="sldNum" sz="quarter" idx="12"/>
          </p:nvPr>
        </p:nvSpPr>
        <p:spPr/>
        <p:txBody>
          <a:bodyPr/>
          <a:lstStyle/>
          <a:p>
            <a:fld id="{32796487-A49C-4A10-BFFF-889A589B38DE}" type="slidenum">
              <a:rPr lang="en-US" smtClean="0"/>
              <a:t>‹#›</a:t>
            </a:fld>
            <a:endParaRPr lang="en-US"/>
          </a:p>
        </p:txBody>
      </p:sp>
    </p:spTree>
    <p:extLst>
      <p:ext uri="{BB962C8B-B14F-4D97-AF65-F5344CB8AC3E}">
        <p14:creationId xmlns:p14="http://schemas.microsoft.com/office/powerpoint/2010/main" val="216585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DF996B-0698-42A4-A1BC-429079A17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4D77ED-EB09-44FB-B021-C9EBFECA8B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2E825-64D5-480D-B89D-2929F5114FE0}"/>
              </a:ext>
            </a:extLst>
          </p:cNvPr>
          <p:cNvSpPr>
            <a:spLocks noGrp="1"/>
          </p:cNvSpPr>
          <p:nvPr>
            <p:ph type="dt" sz="half" idx="10"/>
          </p:nvPr>
        </p:nvSpPr>
        <p:spPr/>
        <p:txBody>
          <a:bodyPr/>
          <a:lstStyle/>
          <a:p>
            <a:fld id="{094817B5-9F64-4792-A0E7-BC8B2381A982}" type="datetimeFigureOut">
              <a:rPr lang="en-US" smtClean="0"/>
              <a:t>8/26/2019</a:t>
            </a:fld>
            <a:endParaRPr lang="en-US"/>
          </a:p>
        </p:txBody>
      </p:sp>
      <p:sp>
        <p:nvSpPr>
          <p:cNvPr id="5" name="Footer Placeholder 4">
            <a:extLst>
              <a:ext uri="{FF2B5EF4-FFF2-40B4-BE49-F238E27FC236}">
                <a16:creationId xmlns:a16="http://schemas.microsoft.com/office/drawing/2014/main" id="{EACB82FC-AA82-45E5-867B-A87DE9652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60839-7C99-4F82-809A-DC162516EB0C}"/>
              </a:ext>
            </a:extLst>
          </p:cNvPr>
          <p:cNvSpPr>
            <a:spLocks noGrp="1"/>
          </p:cNvSpPr>
          <p:nvPr>
            <p:ph type="sldNum" sz="quarter" idx="12"/>
          </p:nvPr>
        </p:nvSpPr>
        <p:spPr/>
        <p:txBody>
          <a:bodyPr/>
          <a:lstStyle/>
          <a:p>
            <a:fld id="{32796487-A49C-4A10-BFFF-889A589B38DE}" type="slidenum">
              <a:rPr lang="en-US" smtClean="0"/>
              <a:t>‹#›</a:t>
            </a:fld>
            <a:endParaRPr lang="en-US"/>
          </a:p>
        </p:txBody>
      </p:sp>
    </p:spTree>
    <p:extLst>
      <p:ext uri="{BB962C8B-B14F-4D97-AF65-F5344CB8AC3E}">
        <p14:creationId xmlns:p14="http://schemas.microsoft.com/office/powerpoint/2010/main" val="351890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01AF-7ABF-4A32-A214-FD8936042B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59F7D-70EF-43EB-B021-600E2BEF61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49DC6-8D38-417A-8A81-AB4FE1A3AAC1}"/>
              </a:ext>
            </a:extLst>
          </p:cNvPr>
          <p:cNvSpPr>
            <a:spLocks noGrp="1"/>
          </p:cNvSpPr>
          <p:nvPr>
            <p:ph type="dt" sz="half" idx="10"/>
          </p:nvPr>
        </p:nvSpPr>
        <p:spPr/>
        <p:txBody>
          <a:bodyPr/>
          <a:lstStyle/>
          <a:p>
            <a:fld id="{094817B5-9F64-4792-A0E7-BC8B2381A982}" type="datetimeFigureOut">
              <a:rPr lang="en-US" smtClean="0"/>
              <a:t>8/26/2019</a:t>
            </a:fld>
            <a:endParaRPr lang="en-US"/>
          </a:p>
        </p:txBody>
      </p:sp>
      <p:sp>
        <p:nvSpPr>
          <p:cNvPr id="5" name="Footer Placeholder 4">
            <a:extLst>
              <a:ext uri="{FF2B5EF4-FFF2-40B4-BE49-F238E27FC236}">
                <a16:creationId xmlns:a16="http://schemas.microsoft.com/office/drawing/2014/main" id="{61D6003E-5682-4954-A8BE-6A3538F18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CDDDF-0BF8-4EA2-9B04-B5B0E06BE3C9}"/>
              </a:ext>
            </a:extLst>
          </p:cNvPr>
          <p:cNvSpPr>
            <a:spLocks noGrp="1"/>
          </p:cNvSpPr>
          <p:nvPr>
            <p:ph type="sldNum" sz="quarter" idx="12"/>
          </p:nvPr>
        </p:nvSpPr>
        <p:spPr/>
        <p:txBody>
          <a:bodyPr/>
          <a:lstStyle/>
          <a:p>
            <a:fld id="{32796487-A49C-4A10-BFFF-889A589B38DE}" type="slidenum">
              <a:rPr lang="en-US" smtClean="0"/>
              <a:t>‹#›</a:t>
            </a:fld>
            <a:endParaRPr lang="en-US"/>
          </a:p>
        </p:txBody>
      </p:sp>
    </p:spTree>
    <p:extLst>
      <p:ext uri="{BB962C8B-B14F-4D97-AF65-F5344CB8AC3E}">
        <p14:creationId xmlns:p14="http://schemas.microsoft.com/office/powerpoint/2010/main" val="110703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90595-AE39-4F72-8618-398EF35F05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C02A15-CC96-41E5-BF84-C86A4187F6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95C509-2BA7-467B-982C-476275BD4B14}"/>
              </a:ext>
            </a:extLst>
          </p:cNvPr>
          <p:cNvSpPr>
            <a:spLocks noGrp="1"/>
          </p:cNvSpPr>
          <p:nvPr>
            <p:ph type="dt" sz="half" idx="10"/>
          </p:nvPr>
        </p:nvSpPr>
        <p:spPr/>
        <p:txBody>
          <a:bodyPr/>
          <a:lstStyle/>
          <a:p>
            <a:fld id="{094817B5-9F64-4792-A0E7-BC8B2381A982}" type="datetimeFigureOut">
              <a:rPr lang="en-US" smtClean="0"/>
              <a:t>8/26/2019</a:t>
            </a:fld>
            <a:endParaRPr lang="en-US"/>
          </a:p>
        </p:txBody>
      </p:sp>
      <p:sp>
        <p:nvSpPr>
          <p:cNvPr id="5" name="Footer Placeholder 4">
            <a:extLst>
              <a:ext uri="{FF2B5EF4-FFF2-40B4-BE49-F238E27FC236}">
                <a16:creationId xmlns:a16="http://schemas.microsoft.com/office/drawing/2014/main" id="{F54E52BA-9404-4C3D-90FF-711AB42F6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B1D6F-4478-4FC1-82BF-0270EBEF6798}"/>
              </a:ext>
            </a:extLst>
          </p:cNvPr>
          <p:cNvSpPr>
            <a:spLocks noGrp="1"/>
          </p:cNvSpPr>
          <p:nvPr>
            <p:ph type="sldNum" sz="quarter" idx="12"/>
          </p:nvPr>
        </p:nvSpPr>
        <p:spPr/>
        <p:txBody>
          <a:bodyPr/>
          <a:lstStyle/>
          <a:p>
            <a:fld id="{32796487-A49C-4A10-BFFF-889A589B38DE}" type="slidenum">
              <a:rPr lang="en-US" smtClean="0"/>
              <a:t>‹#›</a:t>
            </a:fld>
            <a:endParaRPr lang="en-US"/>
          </a:p>
        </p:txBody>
      </p:sp>
    </p:spTree>
    <p:extLst>
      <p:ext uri="{BB962C8B-B14F-4D97-AF65-F5344CB8AC3E}">
        <p14:creationId xmlns:p14="http://schemas.microsoft.com/office/powerpoint/2010/main" val="6389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5383-5409-4FB1-91A2-BC7CED82CE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C2929D-52C1-4D7E-9991-BC87DD3F8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52E691-5A56-4BBF-B2C4-05144EE7D2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2A1498-9E58-4594-BAA1-09D11E89B48D}"/>
              </a:ext>
            </a:extLst>
          </p:cNvPr>
          <p:cNvSpPr>
            <a:spLocks noGrp="1"/>
          </p:cNvSpPr>
          <p:nvPr>
            <p:ph type="dt" sz="half" idx="10"/>
          </p:nvPr>
        </p:nvSpPr>
        <p:spPr/>
        <p:txBody>
          <a:bodyPr/>
          <a:lstStyle/>
          <a:p>
            <a:fld id="{094817B5-9F64-4792-A0E7-BC8B2381A982}" type="datetimeFigureOut">
              <a:rPr lang="en-US" smtClean="0"/>
              <a:t>8/26/2019</a:t>
            </a:fld>
            <a:endParaRPr lang="en-US"/>
          </a:p>
        </p:txBody>
      </p:sp>
      <p:sp>
        <p:nvSpPr>
          <p:cNvPr id="6" name="Footer Placeholder 5">
            <a:extLst>
              <a:ext uri="{FF2B5EF4-FFF2-40B4-BE49-F238E27FC236}">
                <a16:creationId xmlns:a16="http://schemas.microsoft.com/office/drawing/2014/main" id="{AE98411E-A733-4F30-9248-CBA44E258B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BFC7F-D724-4BC2-8BD3-1B45E0098E89}"/>
              </a:ext>
            </a:extLst>
          </p:cNvPr>
          <p:cNvSpPr>
            <a:spLocks noGrp="1"/>
          </p:cNvSpPr>
          <p:nvPr>
            <p:ph type="sldNum" sz="quarter" idx="12"/>
          </p:nvPr>
        </p:nvSpPr>
        <p:spPr/>
        <p:txBody>
          <a:bodyPr/>
          <a:lstStyle/>
          <a:p>
            <a:fld id="{32796487-A49C-4A10-BFFF-889A589B38DE}" type="slidenum">
              <a:rPr lang="en-US" smtClean="0"/>
              <a:t>‹#›</a:t>
            </a:fld>
            <a:endParaRPr lang="en-US"/>
          </a:p>
        </p:txBody>
      </p:sp>
    </p:spTree>
    <p:extLst>
      <p:ext uri="{BB962C8B-B14F-4D97-AF65-F5344CB8AC3E}">
        <p14:creationId xmlns:p14="http://schemas.microsoft.com/office/powerpoint/2010/main" val="375536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BF5C-A33C-4A91-A4F5-914FA32B60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F06108-7E4B-4A48-846F-60FCE74AE0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1F2FE-DECA-400E-B7F7-9EA8D8932B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A64F83-51EC-4016-AB78-DC774E4630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7C357E-6060-41F8-9F87-49B80607F0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E433F4-FD3F-48C0-B058-CE19D1A7FF27}"/>
              </a:ext>
            </a:extLst>
          </p:cNvPr>
          <p:cNvSpPr>
            <a:spLocks noGrp="1"/>
          </p:cNvSpPr>
          <p:nvPr>
            <p:ph type="dt" sz="half" idx="10"/>
          </p:nvPr>
        </p:nvSpPr>
        <p:spPr/>
        <p:txBody>
          <a:bodyPr/>
          <a:lstStyle/>
          <a:p>
            <a:fld id="{094817B5-9F64-4792-A0E7-BC8B2381A982}" type="datetimeFigureOut">
              <a:rPr lang="en-US" smtClean="0"/>
              <a:t>8/26/2019</a:t>
            </a:fld>
            <a:endParaRPr lang="en-US"/>
          </a:p>
        </p:txBody>
      </p:sp>
      <p:sp>
        <p:nvSpPr>
          <p:cNvPr id="8" name="Footer Placeholder 7">
            <a:extLst>
              <a:ext uri="{FF2B5EF4-FFF2-40B4-BE49-F238E27FC236}">
                <a16:creationId xmlns:a16="http://schemas.microsoft.com/office/drawing/2014/main" id="{F4981E4C-EE86-4F3D-8A08-2B2F59E053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312871-11EE-4110-B160-8035F7B2C811}"/>
              </a:ext>
            </a:extLst>
          </p:cNvPr>
          <p:cNvSpPr>
            <a:spLocks noGrp="1"/>
          </p:cNvSpPr>
          <p:nvPr>
            <p:ph type="sldNum" sz="quarter" idx="12"/>
          </p:nvPr>
        </p:nvSpPr>
        <p:spPr/>
        <p:txBody>
          <a:bodyPr/>
          <a:lstStyle/>
          <a:p>
            <a:fld id="{32796487-A49C-4A10-BFFF-889A589B38DE}" type="slidenum">
              <a:rPr lang="en-US" smtClean="0"/>
              <a:t>‹#›</a:t>
            </a:fld>
            <a:endParaRPr lang="en-US"/>
          </a:p>
        </p:txBody>
      </p:sp>
    </p:spTree>
    <p:extLst>
      <p:ext uri="{BB962C8B-B14F-4D97-AF65-F5344CB8AC3E}">
        <p14:creationId xmlns:p14="http://schemas.microsoft.com/office/powerpoint/2010/main" val="8534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BE45-3EC8-42B8-8C59-B545CA1E0A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689FAE-A92A-47F9-AF13-DA677637AFDB}"/>
              </a:ext>
            </a:extLst>
          </p:cNvPr>
          <p:cNvSpPr>
            <a:spLocks noGrp="1"/>
          </p:cNvSpPr>
          <p:nvPr>
            <p:ph type="dt" sz="half" idx="10"/>
          </p:nvPr>
        </p:nvSpPr>
        <p:spPr/>
        <p:txBody>
          <a:bodyPr/>
          <a:lstStyle/>
          <a:p>
            <a:fld id="{094817B5-9F64-4792-A0E7-BC8B2381A982}" type="datetimeFigureOut">
              <a:rPr lang="en-US" smtClean="0"/>
              <a:t>8/26/2019</a:t>
            </a:fld>
            <a:endParaRPr lang="en-US"/>
          </a:p>
        </p:txBody>
      </p:sp>
      <p:sp>
        <p:nvSpPr>
          <p:cNvPr id="4" name="Footer Placeholder 3">
            <a:extLst>
              <a:ext uri="{FF2B5EF4-FFF2-40B4-BE49-F238E27FC236}">
                <a16:creationId xmlns:a16="http://schemas.microsoft.com/office/drawing/2014/main" id="{F0266C69-09AE-4927-AAAF-01696D5717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22E6B6-F464-4544-9AEA-E6874B1FCC76}"/>
              </a:ext>
            </a:extLst>
          </p:cNvPr>
          <p:cNvSpPr>
            <a:spLocks noGrp="1"/>
          </p:cNvSpPr>
          <p:nvPr>
            <p:ph type="sldNum" sz="quarter" idx="12"/>
          </p:nvPr>
        </p:nvSpPr>
        <p:spPr/>
        <p:txBody>
          <a:bodyPr/>
          <a:lstStyle/>
          <a:p>
            <a:fld id="{32796487-A49C-4A10-BFFF-889A589B38DE}" type="slidenum">
              <a:rPr lang="en-US" smtClean="0"/>
              <a:t>‹#›</a:t>
            </a:fld>
            <a:endParaRPr lang="en-US"/>
          </a:p>
        </p:txBody>
      </p:sp>
    </p:spTree>
    <p:extLst>
      <p:ext uri="{BB962C8B-B14F-4D97-AF65-F5344CB8AC3E}">
        <p14:creationId xmlns:p14="http://schemas.microsoft.com/office/powerpoint/2010/main" val="189260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505FB1-7320-4E6A-B692-B65C8344F283}"/>
              </a:ext>
            </a:extLst>
          </p:cNvPr>
          <p:cNvSpPr>
            <a:spLocks noGrp="1"/>
          </p:cNvSpPr>
          <p:nvPr>
            <p:ph type="dt" sz="half" idx="10"/>
          </p:nvPr>
        </p:nvSpPr>
        <p:spPr/>
        <p:txBody>
          <a:bodyPr/>
          <a:lstStyle/>
          <a:p>
            <a:fld id="{094817B5-9F64-4792-A0E7-BC8B2381A982}" type="datetimeFigureOut">
              <a:rPr lang="en-US" smtClean="0"/>
              <a:t>8/26/2019</a:t>
            </a:fld>
            <a:endParaRPr lang="en-US"/>
          </a:p>
        </p:txBody>
      </p:sp>
      <p:sp>
        <p:nvSpPr>
          <p:cNvPr id="3" name="Footer Placeholder 2">
            <a:extLst>
              <a:ext uri="{FF2B5EF4-FFF2-40B4-BE49-F238E27FC236}">
                <a16:creationId xmlns:a16="http://schemas.microsoft.com/office/drawing/2014/main" id="{3D92DF03-D3DC-4A3E-A8C2-9E18073A13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AF5A5F-C7BF-4A04-9C0D-BDA265849685}"/>
              </a:ext>
            </a:extLst>
          </p:cNvPr>
          <p:cNvSpPr>
            <a:spLocks noGrp="1"/>
          </p:cNvSpPr>
          <p:nvPr>
            <p:ph type="sldNum" sz="quarter" idx="12"/>
          </p:nvPr>
        </p:nvSpPr>
        <p:spPr/>
        <p:txBody>
          <a:bodyPr/>
          <a:lstStyle/>
          <a:p>
            <a:fld id="{32796487-A49C-4A10-BFFF-889A589B38DE}" type="slidenum">
              <a:rPr lang="en-US" smtClean="0"/>
              <a:t>‹#›</a:t>
            </a:fld>
            <a:endParaRPr lang="en-US"/>
          </a:p>
        </p:txBody>
      </p:sp>
    </p:spTree>
    <p:extLst>
      <p:ext uri="{BB962C8B-B14F-4D97-AF65-F5344CB8AC3E}">
        <p14:creationId xmlns:p14="http://schemas.microsoft.com/office/powerpoint/2010/main" val="168271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4E71-5234-4719-881F-0EC7860A7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7B9FD0-C750-47BE-BAFC-3D77589D7B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1ED7F5-E049-49F8-A59D-70C9D8AA3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3894D-6004-4E41-9556-56734530B875}"/>
              </a:ext>
            </a:extLst>
          </p:cNvPr>
          <p:cNvSpPr>
            <a:spLocks noGrp="1"/>
          </p:cNvSpPr>
          <p:nvPr>
            <p:ph type="dt" sz="half" idx="10"/>
          </p:nvPr>
        </p:nvSpPr>
        <p:spPr/>
        <p:txBody>
          <a:bodyPr/>
          <a:lstStyle/>
          <a:p>
            <a:fld id="{094817B5-9F64-4792-A0E7-BC8B2381A982}" type="datetimeFigureOut">
              <a:rPr lang="en-US" smtClean="0"/>
              <a:t>8/26/2019</a:t>
            </a:fld>
            <a:endParaRPr lang="en-US"/>
          </a:p>
        </p:txBody>
      </p:sp>
      <p:sp>
        <p:nvSpPr>
          <p:cNvPr id="6" name="Footer Placeholder 5">
            <a:extLst>
              <a:ext uri="{FF2B5EF4-FFF2-40B4-BE49-F238E27FC236}">
                <a16:creationId xmlns:a16="http://schemas.microsoft.com/office/drawing/2014/main" id="{77593A47-406B-4E11-97D9-72AE4C1826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08327-9DC8-4720-82F2-C2FB9ABEA14C}"/>
              </a:ext>
            </a:extLst>
          </p:cNvPr>
          <p:cNvSpPr>
            <a:spLocks noGrp="1"/>
          </p:cNvSpPr>
          <p:nvPr>
            <p:ph type="sldNum" sz="quarter" idx="12"/>
          </p:nvPr>
        </p:nvSpPr>
        <p:spPr/>
        <p:txBody>
          <a:bodyPr/>
          <a:lstStyle/>
          <a:p>
            <a:fld id="{32796487-A49C-4A10-BFFF-889A589B38DE}" type="slidenum">
              <a:rPr lang="en-US" smtClean="0"/>
              <a:t>‹#›</a:t>
            </a:fld>
            <a:endParaRPr lang="en-US"/>
          </a:p>
        </p:txBody>
      </p:sp>
    </p:spTree>
    <p:extLst>
      <p:ext uri="{BB962C8B-B14F-4D97-AF65-F5344CB8AC3E}">
        <p14:creationId xmlns:p14="http://schemas.microsoft.com/office/powerpoint/2010/main" val="303075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2DD9-790A-4438-A299-A3F22CAE8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C83CD6-551F-484B-8ED9-B0A27D576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F46717-FC46-4564-912F-9155F5F77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0990F-7E80-4359-B965-B9303816F8EF}"/>
              </a:ext>
            </a:extLst>
          </p:cNvPr>
          <p:cNvSpPr>
            <a:spLocks noGrp="1"/>
          </p:cNvSpPr>
          <p:nvPr>
            <p:ph type="dt" sz="half" idx="10"/>
          </p:nvPr>
        </p:nvSpPr>
        <p:spPr/>
        <p:txBody>
          <a:bodyPr/>
          <a:lstStyle/>
          <a:p>
            <a:fld id="{094817B5-9F64-4792-A0E7-BC8B2381A982}" type="datetimeFigureOut">
              <a:rPr lang="en-US" smtClean="0"/>
              <a:t>8/26/2019</a:t>
            </a:fld>
            <a:endParaRPr lang="en-US"/>
          </a:p>
        </p:txBody>
      </p:sp>
      <p:sp>
        <p:nvSpPr>
          <p:cNvPr id="6" name="Footer Placeholder 5">
            <a:extLst>
              <a:ext uri="{FF2B5EF4-FFF2-40B4-BE49-F238E27FC236}">
                <a16:creationId xmlns:a16="http://schemas.microsoft.com/office/drawing/2014/main" id="{DB7A0436-58F1-4362-9A73-52099A6EA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52E66-7427-4A2C-BF3A-5814A1D9F2E0}"/>
              </a:ext>
            </a:extLst>
          </p:cNvPr>
          <p:cNvSpPr>
            <a:spLocks noGrp="1"/>
          </p:cNvSpPr>
          <p:nvPr>
            <p:ph type="sldNum" sz="quarter" idx="12"/>
          </p:nvPr>
        </p:nvSpPr>
        <p:spPr/>
        <p:txBody>
          <a:bodyPr/>
          <a:lstStyle/>
          <a:p>
            <a:fld id="{32796487-A49C-4A10-BFFF-889A589B38DE}" type="slidenum">
              <a:rPr lang="en-US" smtClean="0"/>
              <a:t>‹#›</a:t>
            </a:fld>
            <a:endParaRPr lang="en-US"/>
          </a:p>
        </p:txBody>
      </p:sp>
    </p:spTree>
    <p:extLst>
      <p:ext uri="{BB962C8B-B14F-4D97-AF65-F5344CB8AC3E}">
        <p14:creationId xmlns:p14="http://schemas.microsoft.com/office/powerpoint/2010/main" val="211453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B5B745-99A9-4114-968A-99E26E026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F24CED-A436-44E5-948D-C55542AEF3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39A48-E24E-4A47-BB0F-F7CF80227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817B5-9F64-4792-A0E7-BC8B2381A982}" type="datetimeFigureOut">
              <a:rPr lang="en-US" smtClean="0"/>
              <a:t>8/26/2019</a:t>
            </a:fld>
            <a:endParaRPr lang="en-US"/>
          </a:p>
        </p:txBody>
      </p:sp>
      <p:sp>
        <p:nvSpPr>
          <p:cNvPr id="5" name="Footer Placeholder 4">
            <a:extLst>
              <a:ext uri="{FF2B5EF4-FFF2-40B4-BE49-F238E27FC236}">
                <a16:creationId xmlns:a16="http://schemas.microsoft.com/office/drawing/2014/main" id="{C242BA64-F536-464E-8247-CB58A8684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017468-6D3B-4D55-928F-04CDD8747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96487-A49C-4A10-BFFF-889A589B38DE}" type="slidenum">
              <a:rPr lang="en-US" smtClean="0"/>
              <a:t>‹#›</a:t>
            </a:fld>
            <a:endParaRPr lang="en-US"/>
          </a:p>
        </p:txBody>
      </p:sp>
    </p:spTree>
    <p:extLst>
      <p:ext uri="{BB962C8B-B14F-4D97-AF65-F5344CB8AC3E}">
        <p14:creationId xmlns:p14="http://schemas.microsoft.com/office/powerpoint/2010/main" val="81385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bmccardiovascdisord.biomedcentral.com/articles/10.1186/s12872-016-0292-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jcmr-online.biomedcentral.com/articles/10.1186/s12968-019-0530-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jcmr-online.biomedcentral.com/articles/10.1186/1532-429X-12-2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jcmr-online.biomedcentral.com/articles/10.1186/1532-429X-12-2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onlinelibrary.wiley.com/action/doSearch?ContribAuthorStored=Vulli%C3%A9moz%2C+Serg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onlinelibrary.wiley.com/action/doSearch?ContribAuthorStored=Vulli%C3%A9moz%2C+Serg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ncbi.nlm.nih.gov/core/lw/2.0/html/tileshop_pmc/tileshop_pmc_inline.html?title=Click%20on%20image%20to%20zoom&amp;p=PMC3&amp;id=6024412_tom0011500030012.jp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cmr-online.biomedcentral.com/articles/10.1186/s12968-018-0499-y#MOESM1" TargetMode="External"/><Relationship Id="rId2" Type="http://schemas.openxmlformats.org/officeDocument/2006/relationships/hyperlink" Target="https://jcmr-online.biomedcentral.com/articles/10.1186/s12968-018-0499-y"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jcmr-online.biomedcentral.com/articles/10.1186/s12968-018-0499-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s://jcmr-online.biomedcentral.com/articles/10.1186/s12968-015-0191-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jcmr-online.biomedcentral.com/articles/10.1186/s12968-015-0191-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s://jcmr-online.biomedcentral.com/articles/10.1186/s12968-015-0191-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700FB8F-8591-4B93-B50D-0ADA476730EF}"/>
              </a:ext>
            </a:extLst>
          </p:cNvPr>
          <p:cNvSpPr>
            <a:spLocks noChangeArrowheads="1"/>
          </p:cNvSpPr>
          <p:nvPr/>
        </p:nvSpPr>
        <p:spPr bwMode="auto">
          <a:xfrm>
            <a:off x="606582" y="20279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B3051"/>
                </a:solidFill>
                <a:effectLst/>
                <a:latin typeface="Europa"/>
              </a:rPr>
              <a:t>Fig.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Noto Serif"/>
              </a:rPr>
              <a:t>From:</a:t>
            </a:r>
            <a:r>
              <a:rPr kumimoji="0" lang="en-US" altLang="en-US" sz="1800" b="0" i="0" u="none" strike="noStrike" cap="none" normalizeH="0" baseline="0" dirty="0">
                <a:ln>
                  <a:noFill/>
                </a:ln>
                <a:solidFill>
                  <a:schemeClr val="tx1"/>
                </a:solidFill>
                <a:effectLst/>
                <a:latin typeface="Noto Serif"/>
              </a:rPr>
              <a:t> </a:t>
            </a:r>
            <a:r>
              <a:rPr kumimoji="0" lang="en-US" altLang="en-US" sz="1800" b="0" i="0" u="sng" strike="noStrike" cap="none" normalizeH="0" baseline="0" dirty="0">
                <a:ln>
                  <a:noFill/>
                </a:ln>
                <a:solidFill>
                  <a:srgbClr val="8E2555"/>
                </a:solidFill>
                <a:effectLst/>
                <a:latin typeface="Noto Serif"/>
                <a:hlinkClick r:id="rId2"/>
              </a:rPr>
              <a:t>Required temporal resolution for accurate thoracic aortic pulse wave velocity measurements by phase-contrast magnetic resonance imaging and comparison with clinical standard applanation tonometry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Trebuchet MS" panose="020B0603020202020204" pitchFamily="34" charset="0"/>
              </a:rPr>
              <a:t>  </a:t>
            </a:r>
            <a:r>
              <a:rPr kumimoji="0" lang="en-US" altLang="en-US" sz="28000" b="0" i="0" u="none" strike="noStrike" cap="none" normalizeH="0" baseline="0" dirty="0">
                <a:ln>
                  <a:noFill/>
                </a:ln>
                <a:solidFill>
                  <a:srgbClr val="333333"/>
                </a:solidFill>
                <a:effectLst/>
                <a:latin typeface="Trebuchet MS" panose="020B0603020202020204" pitchFamily="34" charset="0"/>
              </a:rPr>
              <a:t>       </a:t>
            </a:r>
            <a:endParaRPr kumimoji="0" lang="en-US" altLang="en-US" sz="1300" b="0" i="0" u="none" strike="noStrike" cap="none" normalizeH="0" baseline="0" dirty="0">
              <a:ln>
                <a:noFill/>
              </a:ln>
              <a:solidFill>
                <a:srgbClr val="333333"/>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Noto Serif"/>
              </a:rPr>
              <a:t>The graphical user interface for pulse wave velocity assessment. The oblique sagittal image of the aorta (left) shows the perpendicular flow measurement planes (white lines) in the ascending aorta and at the level of the diaphragm. The </a:t>
            </a:r>
            <a:r>
              <a:rPr kumimoji="0" lang="en-US" altLang="en-US" sz="1300" b="0" i="0" u="none" strike="noStrike" cap="none" normalizeH="0" baseline="0" dirty="0" err="1">
                <a:ln>
                  <a:noFill/>
                </a:ln>
                <a:solidFill>
                  <a:srgbClr val="333333"/>
                </a:solidFill>
                <a:effectLst/>
                <a:latin typeface="Noto Serif"/>
              </a:rPr>
              <a:t>centre</a:t>
            </a:r>
            <a:r>
              <a:rPr kumimoji="0" lang="en-US" altLang="en-US" sz="1300" b="0" i="0" u="none" strike="noStrike" cap="none" normalizeH="0" baseline="0" dirty="0">
                <a:ln>
                  <a:noFill/>
                </a:ln>
                <a:solidFill>
                  <a:srgbClr val="333333"/>
                </a:solidFill>
                <a:effectLst/>
                <a:latin typeface="Noto Serif"/>
              </a:rPr>
              <a:t>-line aortic distance between flow planes are shown as a yellow line with cross marks. The graph (right) shows the flow curves and respective upslope tangents with their baseline intersection points giving the time delay between flow curves (∆t; dashed part of the baseline tangent)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Fig. 1">
            <a:extLst>
              <a:ext uri="{FF2B5EF4-FFF2-40B4-BE49-F238E27FC236}">
                <a16:creationId xmlns:a16="http://schemas.microsoft.com/office/drawing/2014/main" id="{91AA6B31-07C2-4D11-9DB1-8907F1603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007" y="73763"/>
            <a:ext cx="7410450" cy="44577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6536C97-06DF-4DE6-AAEB-3D833C40D9F6}"/>
              </a:ext>
            </a:extLst>
          </p:cNvPr>
          <p:cNvSpPr txBox="1"/>
          <p:nvPr/>
        </p:nvSpPr>
        <p:spPr>
          <a:xfrm>
            <a:off x="2408222" y="5712737"/>
            <a:ext cx="1439818" cy="369332"/>
          </a:xfrm>
          <a:prstGeom prst="rect">
            <a:avLst/>
          </a:prstGeom>
          <a:noFill/>
        </p:spPr>
        <p:txBody>
          <a:bodyPr wrap="none" rtlCol="0">
            <a:spAutoFit/>
          </a:bodyPr>
          <a:lstStyle/>
          <a:p>
            <a:r>
              <a:rPr lang="en-US" dirty="0" err="1"/>
              <a:t>Dorniak</a:t>
            </a:r>
            <a:r>
              <a:rPr lang="en-US" dirty="0"/>
              <a:t> 2018</a:t>
            </a:r>
          </a:p>
        </p:txBody>
      </p:sp>
    </p:spTree>
    <p:extLst>
      <p:ext uri="{BB962C8B-B14F-4D97-AF65-F5344CB8AC3E}">
        <p14:creationId xmlns:p14="http://schemas.microsoft.com/office/powerpoint/2010/main" val="16502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A597E56-EBCC-427D-A698-C023E077C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487" y="-233266"/>
            <a:ext cx="101409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02D351-B23B-4FD2-95DE-D876987FFDF3}"/>
              </a:ext>
            </a:extLst>
          </p:cNvPr>
          <p:cNvSpPr txBox="1"/>
          <p:nvPr/>
        </p:nvSpPr>
        <p:spPr>
          <a:xfrm>
            <a:off x="2342908" y="5918010"/>
            <a:ext cx="1430263" cy="369332"/>
          </a:xfrm>
          <a:prstGeom prst="rect">
            <a:avLst/>
          </a:prstGeom>
          <a:noFill/>
        </p:spPr>
        <p:txBody>
          <a:bodyPr wrap="none" rtlCol="0">
            <a:spAutoFit/>
          </a:bodyPr>
          <a:lstStyle/>
          <a:p>
            <a:r>
              <a:rPr lang="en-US" dirty="0"/>
              <a:t>Ibrahim 2011</a:t>
            </a:r>
          </a:p>
        </p:txBody>
      </p:sp>
    </p:spTree>
    <p:extLst>
      <p:ext uri="{BB962C8B-B14F-4D97-AF65-F5344CB8AC3E}">
        <p14:creationId xmlns:p14="http://schemas.microsoft.com/office/powerpoint/2010/main" val="298334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77BB1-75ED-404C-B2E0-110E27BDD5F4}"/>
              </a:ext>
            </a:extLst>
          </p:cNvPr>
          <p:cNvSpPr txBox="1"/>
          <p:nvPr/>
        </p:nvSpPr>
        <p:spPr>
          <a:xfrm>
            <a:off x="441681" y="6308209"/>
            <a:ext cx="1430263" cy="369332"/>
          </a:xfrm>
          <a:prstGeom prst="rect">
            <a:avLst/>
          </a:prstGeom>
          <a:noFill/>
        </p:spPr>
        <p:txBody>
          <a:bodyPr wrap="none" rtlCol="0">
            <a:spAutoFit/>
          </a:bodyPr>
          <a:lstStyle/>
          <a:p>
            <a:r>
              <a:rPr lang="en-US" dirty="0"/>
              <a:t>Ibrahim 2011</a:t>
            </a:r>
          </a:p>
        </p:txBody>
      </p:sp>
      <p:pic>
        <p:nvPicPr>
          <p:cNvPr id="15362" name="Picture 2">
            <a:extLst>
              <a:ext uri="{FF2B5EF4-FFF2-40B4-BE49-F238E27FC236}">
                <a16:creationId xmlns:a16="http://schemas.microsoft.com/office/drawing/2014/main" id="{8A555C5B-C5D7-4BDE-9A44-976F2A9CB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163" y="0"/>
            <a:ext cx="5018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201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77BB1-75ED-404C-B2E0-110E27BDD5F4}"/>
              </a:ext>
            </a:extLst>
          </p:cNvPr>
          <p:cNvSpPr txBox="1"/>
          <p:nvPr/>
        </p:nvSpPr>
        <p:spPr>
          <a:xfrm>
            <a:off x="441681" y="6308209"/>
            <a:ext cx="1363835" cy="369332"/>
          </a:xfrm>
          <a:prstGeom prst="rect">
            <a:avLst/>
          </a:prstGeom>
          <a:noFill/>
        </p:spPr>
        <p:txBody>
          <a:bodyPr wrap="none" rtlCol="0">
            <a:spAutoFit/>
          </a:bodyPr>
          <a:lstStyle/>
          <a:p>
            <a:r>
              <a:rPr lang="en-US" dirty="0" err="1"/>
              <a:t>Shazad</a:t>
            </a:r>
            <a:r>
              <a:rPr lang="en-US" dirty="0"/>
              <a:t> 2019</a:t>
            </a:r>
          </a:p>
        </p:txBody>
      </p:sp>
      <p:sp>
        <p:nvSpPr>
          <p:cNvPr id="2" name="Rectangle 1">
            <a:extLst>
              <a:ext uri="{FF2B5EF4-FFF2-40B4-BE49-F238E27FC236}">
                <a16:creationId xmlns:a16="http://schemas.microsoft.com/office/drawing/2014/main" id="{48A5CC09-0E06-40F6-A7AD-0BC452CDC3DA}"/>
              </a:ext>
            </a:extLst>
          </p:cNvPr>
          <p:cNvSpPr>
            <a:spLocks noChangeArrowheads="1"/>
          </p:cNvSpPr>
          <p:nvPr/>
        </p:nvSpPr>
        <p:spPr bwMode="auto">
          <a:xfrm>
            <a:off x="1436914" y="365759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Noto Serif"/>
              </a:rPr>
              <a:t>From: </a:t>
            </a:r>
            <a:r>
              <a:rPr kumimoji="0" lang="en-US" altLang="en-US" sz="1800" b="0" i="0" u="sng" strike="noStrike" cap="none" normalizeH="0" baseline="0" dirty="0">
                <a:ln>
                  <a:noFill/>
                </a:ln>
                <a:solidFill>
                  <a:srgbClr val="8E2555"/>
                </a:solidFill>
                <a:effectLst/>
                <a:latin typeface="Noto Serif"/>
                <a:hlinkClick r:id="rId2"/>
              </a:rPr>
              <a:t>Quantification of aortic pulse wave velocity from a population based cohort: a fully automatic method</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Trebuchet MS" panose="020B0603020202020204" pitchFamily="34" charset="0"/>
              </a:rPr>
              <a:t>  </a:t>
            </a:r>
            <a:r>
              <a:rPr kumimoji="0" lang="en-US" altLang="en-US" sz="44100" b="0" i="0" u="none" strike="noStrike" cap="none" normalizeH="0" baseline="0" dirty="0">
                <a:ln>
                  <a:noFill/>
                </a:ln>
                <a:solidFill>
                  <a:srgbClr val="333333"/>
                </a:solidFill>
                <a:effectLst/>
                <a:latin typeface="Trebuchet MS" panose="020B0603020202020204" pitchFamily="34" charset="0"/>
              </a:rPr>
              <a:t>      </a:t>
            </a:r>
            <a:endParaRPr kumimoji="0" lang="en-US" altLang="en-US" sz="1300" b="0" i="0" u="none" strike="noStrike" cap="none" normalizeH="0" baseline="0" dirty="0">
              <a:ln>
                <a:noFill/>
              </a:ln>
              <a:solidFill>
                <a:srgbClr val="333333"/>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Noto Serif"/>
              </a:rPr>
              <a:t>The resulting segmentation of the aorta for one of the subjects after multi-atlas-based segmentation (in blue) and the calculated centerline (in red) on the multi-slice scan (</a:t>
            </a:r>
            <a:r>
              <a:rPr kumimoji="0" lang="en-US" altLang="en-US" sz="1300" b="1" i="0" u="none" strike="noStrike" cap="none" normalizeH="0" baseline="0" dirty="0">
                <a:ln>
                  <a:noFill/>
                </a:ln>
                <a:solidFill>
                  <a:srgbClr val="333333"/>
                </a:solidFill>
                <a:effectLst/>
                <a:latin typeface="Noto Serif"/>
              </a:rPr>
              <a:t>a</a:t>
            </a:r>
            <a:r>
              <a:rPr kumimoji="0" lang="en-US" altLang="en-US" sz="1300" b="0" i="0" u="none" strike="noStrike" cap="none" normalizeH="0" baseline="0" dirty="0">
                <a:ln>
                  <a:noFill/>
                </a:ln>
                <a:solidFill>
                  <a:srgbClr val="333333"/>
                </a:solidFill>
                <a:effectLst/>
                <a:latin typeface="Noto Serif"/>
              </a:rPr>
              <a:t>). The multi-slice scan and the VE scan with the extracted centerline represented in 3D (</a:t>
            </a:r>
            <a:r>
              <a:rPr kumimoji="0" lang="en-US" altLang="en-US" sz="1300" b="1" i="0" u="none" strike="noStrike" cap="none" normalizeH="0" baseline="0" dirty="0">
                <a:ln>
                  <a:noFill/>
                </a:ln>
                <a:solidFill>
                  <a:srgbClr val="333333"/>
                </a:solidFill>
                <a:effectLst/>
                <a:latin typeface="Noto Serif"/>
              </a:rPr>
              <a:t>b</a:t>
            </a:r>
            <a:r>
              <a:rPr kumimoji="0" lang="en-US" altLang="en-US" sz="1300" b="0" i="0" u="none" strike="noStrike" cap="none" normalizeH="0" baseline="0" dirty="0">
                <a:ln>
                  <a:noFill/>
                </a:ln>
                <a:solidFill>
                  <a:srgbClr val="333333"/>
                </a:solidFill>
                <a:effectLst/>
                <a:latin typeface="Noto Serif"/>
              </a:rPr>
              <a:t>). Automatically delineated ascending and descending aorta contours on the magnitude VE scan, the two dots indicate the centerline point that were used as initiation (</a:t>
            </a:r>
            <a:r>
              <a:rPr kumimoji="0" lang="en-US" altLang="en-US" sz="1300" b="1" i="0" u="none" strike="noStrike" cap="none" normalizeH="0" baseline="0" dirty="0">
                <a:ln>
                  <a:noFill/>
                </a:ln>
                <a:solidFill>
                  <a:srgbClr val="333333"/>
                </a:solidFill>
                <a:effectLst/>
                <a:latin typeface="Noto Serif"/>
              </a:rPr>
              <a:t>c</a:t>
            </a:r>
            <a:r>
              <a:rPr kumimoji="0" lang="en-US" altLang="en-US" sz="1300" b="0" i="0" u="none" strike="noStrike" cap="none" normalizeH="0" baseline="0" dirty="0">
                <a:ln>
                  <a:noFill/>
                </a:ln>
                <a:solidFill>
                  <a:srgbClr val="333333"/>
                </a:solidFill>
                <a:effectLst/>
                <a:latin typeface="Noto Serif"/>
              </a:rPr>
              <a:t>). The computed flow curves obtained from the phase VE scan (</a:t>
            </a:r>
            <a:r>
              <a:rPr kumimoji="0" lang="en-US" altLang="en-US" sz="1300" b="1" i="0" u="none" strike="noStrike" cap="none" normalizeH="0" baseline="0" dirty="0">
                <a:ln>
                  <a:noFill/>
                </a:ln>
                <a:solidFill>
                  <a:srgbClr val="333333"/>
                </a:solidFill>
                <a:effectLst/>
                <a:latin typeface="Noto Serif"/>
              </a:rPr>
              <a:t>d</a:t>
            </a:r>
            <a:r>
              <a:rPr kumimoji="0" lang="en-US" altLang="en-US" sz="1300" b="0" i="0" u="none" strike="noStrike" cap="none" normalizeH="0" baseline="0" dirty="0">
                <a:ln>
                  <a:noFill/>
                </a:ln>
                <a:solidFill>
                  <a:srgbClr val="333333"/>
                </a:solidFill>
                <a:effectLst/>
                <a:latin typeface="Noto Serif"/>
              </a:rPr>
              <a:t>), red curve is the velocity-time curve for the ascending aorta (ROI1) and the green curve is the velocity-time curve for the descending aorta (ROI2), ta stands for arrival time, delta stands for transit time, </a:t>
            </a:r>
            <a:r>
              <a:rPr kumimoji="0" lang="en-US" altLang="en-US" sz="1300" b="0" i="0" u="none" strike="noStrike" cap="none" normalizeH="0" baseline="0" dirty="0" err="1">
                <a:ln>
                  <a:noFill/>
                </a:ln>
                <a:solidFill>
                  <a:srgbClr val="333333"/>
                </a:solidFill>
                <a:effectLst/>
                <a:latin typeface="Noto Serif"/>
              </a:rPr>
              <a:t>Dist</a:t>
            </a:r>
            <a:r>
              <a:rPr kumimoji="0" lang="en-US" altLang="en-US" sz="1300" b="0" i="0" u="none" strike="noStrike" cap="none" normalizeH="0" baseline="0" dirty="0">
                <a:ln>
                  <a:noFill/>
                </a:ln>
                <a:solidFill>
                  <a:srgbClr val="333333"/>
                </a:solidFill>
                <a:effectLst/>
                <a:latin typeface="Noto Serif"/>
              </a:rPr>
              <a:t> is the length of the aortic arch and PWV is the pulse wave velocity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338" name="Picture 2" descr="Fig. 3">
            <a:extLst>
              <a:ext uri="{FF2B5EF4-FFF2-40B4-BE49-F238E27FC236}">
                <a16:creationId xmlns:a16="http://schemas.microsoft.com/office/drawing/2014/main" id="{80600E44-F8CD-4E11-91F6-F1C733939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673" y="681979"/>
            <a:ext cx="4462820" cy="3649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01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77BB1-75ED-404C-B2E0-110E27BDD5F4}"/>
              </a:ext>
            </a:extLst>
          </p:cNvPr>
          <p:cNvSpPr txBox="1"/>
          <p:nvPr/>
        </p:nvSpPr>
        <p:spPr>
          <a:xfrm>
            <a:off x="441681" y="6308209"/>
            <a:ext cx="1747786" cy="369332"/>
          </a:xfrm>
          <a:prstGeom prst="rect">
            <a:avLst/>
          </a:prstGeom>
          <a:noFill/>
        </p:spPr>
        <p:txBody>
          <a:bodyPr wrap="none" rtlCol="0">
            <a:spAutoFit/>
          </a:bodyPr>
          <a:lstStyle/>
          <a:p>
            <a:r>
              <a:rPr lang="en-US" dirty="0" err="1"/>
              <a:t>Groitenhus</a:t>
            </a:r>
            <a:r>
              <a:rPr lang="en-US" dirty="0"/>
              <a:t> 2009</a:t>
            </a:r>
          </a:p>
        </p:txBody>
      </p:sp>
      <p:sp>
        <p:nvSpPr>
          <p:cNvPr id="3" name="Text Box 1">
            <a:extLst>
              <a:ext uri="{FF2B5EF4-FFF2-40B4-BE49-F238E27FC236}">
                <a16:creationId xmlns:a16="http://schemas.microsoft.com/office/drawing/2014/main" id="{3B6ED74B-CA47-445A-AB26-A20867E3BF9E}"/>
              </a:ext>
            </a:extLst>
          </p:cNvPr>
          <p:cNvSpPr txBox="1">
            <a:spLocks noChangeArrowheads="1"/>
          </p:cNvSpPr>
          <p:nvPr/>
        </p:nvSpPr>
        <p:spPr bwMode="auto">
          <a:xfrm>
            <a:off x="2675731" y="428625"/>
            <a:ext cx="7199313"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9pPr>
          </a:lstStyle>
          <a:p>
            <a:r>
              <a:rPr lang="en-US" altLang="en-US" sz="1100"/>
              <a:t>Validation and reproducibility of aortic pulse wave velocity as assessed with velocity‐encoded MRI</a:t>
            </a:r>
          </a:p>
        </p:txBody>
      </p:sp>
      <p:sp>
        <p:nvSpPr>
          <p:cNvPr id="5" name="AutoShape 2">
            <a:extLst>
              <a:ext uri="{FF2B5EF4-FFF2-40B4-BE49-F238E27FC236}">
                <a16:creationId xmlns:a16="http://schemas.microsoft.com/office/drawing/2014/main" id="{B625B3CE-8D2A-4AB8-9DF3-62675A708F07}"/>
              </a:ext>
            </a:extLst>
          </p:cNvPr>
          <p:cNvSpPr>
            <a:spLocks noChangeAspect="1" noChangeArrowheads="1"/>
          </p:cNvSpPr>
          <p:nvPr/>
        </p:nvSpPr>
        <p:spPr bwMode="auto">
          <a:xfrm>
            <a:off x="6341269" y="428625"/>
            <a:ext cx="3670300" cy="355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9pPr>
          </a:lstStyle>
          <a:p>
            <a:endParaRPr lang="en-US"/>
          </a:p>
        </p:txBody>
      </p:sp>
      <p:sp>
        <p:nvSpPr>
          <p:cNvPr id="6" name="Text Box 3">
            <a:extLst>
              <a:ext uri="{FF2B5EF4-FFF2-40B4-BE49-F238E27FC236}">
                <a16:creationId xmlns:a16="http://schemas.microsoft.com/office/drawing/2014/main" id="{8E88736A-BA35-44C1-864B-B5BF82DDF830}"/>
              </a:ext>
            </a:extLst>
          </p:cNvPr>
          <p:cNvSpPr txBox="1">
            <a:spLocks noChangeArrowheads="1"/>
          </p:cNvSpPr>
          <p:nvPr/>
        </p:nvSpPr>
        <p:spPr bwMode="auto">
          <a:xfrm>
            <a:off x="1775619" y="6216650"/>
            <a:ext cx="8640762"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9pPr>
          </a:lstStyle>
          <a:p>
            <a:r>
              <a:rPr lang="en-US" altLang="en-US" sz="800" b="1">
                <a:solidFill>
                  <a:srgbClr val="0054A6"/>
                </a:solidFill>
              </a:rPr>
              <a:t>Journal of Magnetic Resonance Imaging, Volume: 30, Issue: 3, Pages: 521-526, First published: 26 August 2009, DOI: (10.1002/jmri.21886) </a:t>
            </a:r>
          </a:p>
        </p:txBody>
      </p:sp>
      <p:pic>
        <p:nvPicPr>
          <p:cNvPr id="7" name="Picture 6">
            <a:extLst>
              <a:ext uri="{FF2B5EF4-FFF2-40B4-BE49-F238E27FC236}">
                <a16:creationId xmlns:a16="http://schemas.microsoft.com/office/drawing/2014/main" id="{9A0C62CC-9F4B-491C-B6D5-570F7D92E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769" y="1038225"/>
            <a:ext cx="6329362" cy="3810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19614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77BB1-75ED-404C-B2E0-110E27BDD5F4}"/>
              </a:ext>
            </a:extLst>
          </p:cNvPr>
          <p:cNvSpPr txBox="1"/>
          <p:nvPr/>
        </p:nvSpPr>
        <p:spPr>
          <a:xfrm>
            <a:off x="441681" y="6308209"/>
            <a:ext cx="1430263" cy="369332"/>
          </a:xfrm>
          <a:prstGeom prst="rect">
            <a:avLst/>
          </a:prstGeom>
          <a:noFill/>
        </p:spPr>
        <p:txBody>
          <a:bodyPr wrap="none" rtlCol="0">
            <a:spAutoFit/>
          </a:bodyPr>
          <a:lstStyle/>
          <a:p>
            <a:r>
              <a:rPr lang="en-US" dirty="0"/>
              <a:t>Ibrahim 2010</a:t>
            </a:r>
          </a:p>
        </p:txBody>
      </p:sp>
      <p:sp>
        <p:nvSpPr>
          <p:cNvPr id="2" name="Rectangle 1">
            <a:extLst>
              <a:ext uri="{FF2B5EF4-FFF2-40B4-BE49-F238E27FC236}">
                <a16:creationId xmlns:a16="http://schemas.microsoft.com/office/drawing/2014/main" id="{852ED480-13B7-45C1-9B97-886A9B489061}"/>
              </a:ext>
            </a:extLst>
          </p:cNvPr>
          <p:cNvSpPr>
            <a:spLocks noChangeArrowheads="1"/>
          </p:cNvSpPr>
          <p:nvPr/>
        </p:nvSpPr>
        <p:spPr bwMode="auto">
          <a:xfrm>
            <a:off x="441681" y="250060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Noto Serif"/>
              </a:rPr>
              <a:t>From: </a:t>
            </a:r>
            <a:r>
              <a:rPr kumimoji="0" lang="en-US" altLang="en-US" sz="1800" b="0" i="0" u="sng" strike="noStrike" cap="none" normalizeH="0" baseline="0">
                <a:ln>
                  <a:noFill/>
                </a:ln>
                <a:solidFill>
                  <a:srgbClr val="8E2555"/>
                </a:solidFill>
                <a:effectLst/>
                <a:latin typeface="Noto Serif"/>
                <a:hlinkClick r:id="rId2"/>
              </a:rPr>
              <a:t>Measuring aortic pulse wave velocity using high-field cardiovascular magnetic resonance: comparison of techniques</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Trebuchet MS" panose="020B0603020202020204" pitchFamily="34" charset="0"/>
              </a:rPr>
              <a:t>  </a:t>
            </a:r>
            <a:r>
              <a:rPr kumimoji="0" lang="en-US" altLang="en-US" sz="24700" b="0" i="0" u="none" strike="noStrike" cap="none" normalizeH="0" baseline="0">
                <a:ln>
                  <a:noFill/>
                </a:ln>
                <a:solidFill>
                  <a:srgbClr val="333333"/>
                </a:solidFill>
                <a:effectLst/>
                <a:latin typeface="Trebuchet MS" panose="020B0603020202020204" pitchFamily="34" charset="0"/>
              </a:rPr>
              <a:t>         </a:t>
            </a:r>
            <a:endParaRPr kumimoji="0" lang="en-US" altLang="en-US" sz="1300" b="0" i="0" u="none" strike="noStrike" cap="none" normalizeH="0" baseline="0">
              <a:ln>
                <a:noFill/>
              </a:ln>
              <a:solidFill>
                <a:srgbClr val="333333"/>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333333"/>
                </a:solidFill>
                <a:effectLst/>
                <a:latin typeface="Noto Serif"/>
              </a:rPr>
              <a:t>Flow-area method</a:t>
            </a:r>
            <a:r>
              <a:rPr kumimoji="0" lang="en-US" altLang="en-US" sz="1300" b="0" i="0" u="none" strike="noStrike" cap="none" normalizeH="0" baseline="0">
                <a:ln>
                  <a:noFill/>
                </a:ln>
                <a:solidFill>
                  <a:srgbClr val="333333"/>
                </a:solidFill>
                <a:effectLst/>
                <a:latin typeface="Noto Serif"/>
              </a:rPr>
              <a:t>. PWV results from a volunteer scan. A cross section of the aorta is shown (left), where the user marks the aorta boundary. The panel on the right shows the change in aortic cross sectional area versus total flow at different frames in the cardiac cycle. A line is fitted to the data during the initial slope of the curve at early systole, from which PWV is calculated. After systole, ROIs were drawn large to separate them from earlier points and avoid confounding the linear fit.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290" name="Picture 2" descr="Figure 3">
            <a:extLst>
              <a:ext uri="{FF2B5EF4-FFF2-40B4-BE49-F238E27FC236}">
                <a16:creationId xmlns:a16="http://schemas.microsoft.com/office/drawing/2014/main" id="{0D11E69D-8A5C-4AE1-AFB8-4142A798B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106" y="655929"/>
            <a:ext cx="816292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86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77BB1-75ED-404C-B2E0-110E27BDD5F4}"/>
              </a:ext>
            </a:extLst>
          </p:cNvPr>
          <p:cNvSpPr txBox="1"/>
          <p:nvPr/>
        </p:nvSpPr>
        <p:spPr>
          <a:xfrm>
            <a:off x="441681" y="6308209"/>
            <a:ext cx="1430263" cy="369332"/>
          </a:xfrm>
          <a:prstGeom prst="rect">
            <a:avLst/>
          </a:prstGeom>
          <a:noFill/>
        </p:spPr>
        <p:txBody>
          <a:bodyPr wrap="none" rtlCol="0">
            <a:spAutoFit/>
          </a:bodyPr>
          <a:lstStyle/>
          <a:p>
            <a:r>
              <a:rPr lang="en-US" dirty="0"/>
              <a:t>Ibrahim 2010</a:t>
            </a:r>
          </a:p>
        </p:txBody>
      </p:sp>
      <p:sp>
        <p:nvSpPr>
          <p:cNvPr id="2" name="Rectangle 1">
            <a:extLst>
              <a:ext uri="{FF2B5EF4-FFF2-40B4-BE49-F238E27FC236}">
                <a16:creationId xmlns:a16="http://schemas.microsoft.com/office/drawing/2014/main" id="{3EF5BDF4-7CDB-4AF3-8903-328D98B2E385}"/>
              </a:ext>
            </a:extLst>
          </p:cNvPr>
          <p:cNvSpPr>
            <a:spLocks noChangeArrowheads="1"/>
          </p:cNvSpPr>
          <p:nvPr/>
        </p:nvSpPr>
        <p:spPr bwMode="auto">
          <a:xfrm>
            <a:off x="1399592" y="349897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Noto Serif"/>
              </a:rPr>
              <a:t>From: </a:t>
            </a:r>
            <a:r>
              <a:rPr kumimoji="0" lang="en-US" altLang="en-US" sz="1800" b="0" i="0" u="sng" strike="noStrike" cap="none" normalizeH="0" baseline="0">
                <a:ln>
                  <a:noFill/>
                </a:ln>
                <a:solidFill>
                  <a:srgbClr val="8E2555"/>
                </a:solidFill>
                <a:effectLst/>
                <a:latin typeface="Noto Serif"/>
                <a:hlinkClick r:id="rId2"/>
              </a:rPr>
              <a:t>Measuring aortic pulse wave velocity using high-field cardiovascular magnetic resonance: comparison of techniques</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Trebuchet MS" panose="020B0603020202020204" pitchFamily="34" charset="0"/>
              </a:rPr>
              <a:t>  </a:t>
            </a:r>
            <a:r>
              <a:rPr kumimoji="0" lang="en-US" altLang="en-US" sz="42900" b="0" i="0" u="none" strike="noStrike" cap="none" normalizeH="0" baseline="0">
                <a:ln>
                  <a:noFill/>
                </a:ln>
                <a:solidFill>
                  <a:srgbClr val="333333"/>
                </a:solidFill>
                <a:effectLst/>
                <a:latin typeface="Trebuchet MS" panose="020B0603020202020204" pitchFamily="34" charset="0"/>
              </a:rPr>
              <a:t>      </a:t>
            </a:r>
            <a:endParaRPr kumimoji="0" lang="en-US" altLang="en-US" sz="1300" b="0" i="0" u="none" strike="noStrike" cap="none" normalizeH="0" baseline="0">
              <a:ln>
                <a:noFill/>
              </a:ln>
              <a:solidFill>
                <a:srgbClr val="333333"/>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333333"/>
                </a:solidFill>
                <a:effectLst/>
                <a:latin typeface="Noto Serif"/>
              </a:rPr>
              <a:t>Cross-correlation method</a:t>
            </a:r>
            <a:r>
              <a:rPr kumimoji="0" lang="en-US" altLang="en-US" sz="1300" b="0" i="0" u="none" strike="noStrike" cap="none" normalizeH="0" baseline="0">
                <a:ln>
                  <a:noFill/>
                </a:ln>
                <a:solidFill>
                  <a:srgbClr val="333333"/>
                </a:solidFill>
                <a:effectLst/>
                <a:latin typeface="Noto Serif"/>
              </a:rPr>
              <a:t>. Flow patterns (up) from a volunteer scan are computed at several points along the descending aortic path (left). Cross correlation is used to estimate the time shift between consecutive points. Linear least-square fitting is used to calculate PWV (down).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6386" name="Picture 2" descr="Figure 4">
            <a:extLst>
              <a:ext uri="{FF2B5EF4-FFF2-40B4-BE49-F238E27FC236}">
                <a16:creationId xmlns:a16="http://schemas.microsoft.com/office/drawing/2014/main" id="{FB24FA09-FDE9-41F4-B236-DAFB0AC9D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017" y="268416"/>
            <a:ext cx="8572500" cy="681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9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77BB1-75ED-404C-B2E0-110E27BDD5F4}"/>
              </a:ext>
            </a:extLst>
          </p:cNvPr>
          <p:cNvSpPr txBox="1"/>
          <p:nvPr/>
        </p:nvSpPr>
        <p:spPr>
          <a:xfrm>
            <a:off x="441681" y="6308209"/>
            <a:ext cx="1621919" cy="369332"/>
          </a:xfrm>
          <a:prstGeom prst="rect">
            <a:avLst/>
          </a:prstGeom>
          <a:noFill/>
        </p:spPr>
        <p:txBody>
          <a:bodyPr wrap="none" rtlCol="0">
            <a:spAutoFit/>
          </a:bodyPr>
          <a:lstStyle/>
          <a:p>
            <a:r>
              <a:rPr lang="en-US" dirty="0" err="1">
                <a:hlinkClick r:id="rId2"/>
              </a:rPr>
              <a:t>Vulliémoz</a:t>
            </a:r>
            <a:r>
              <a:rPr lang="en-US" dirty="0"/>
              <a:t> 2002</a:t>
            </a:r>
          </a:p>
        </p:txBody>
      </p:sp>
      <p:sp>
        <p:nvSpPr>
          <p:cNvPr id="3" name="Text Box 1">
            <a:extLst>
              <a:ext uri="{FF2B5EF4-FFF2-40B4-BE49-F238E27FC236}">
                <a16:creationId xmlns:a16="http://schemas.microsoft.com/office/drawing/2014/main" id="{6AB6F163-71EE-4F66-B939-406258BA97B8}"/>
              </a:ext>
            </a:extLst>
          </p:cNvPr>
          <p:cNvSpPr txBox="1">
            <a:spLocks noChangeArrowheads="1"/>
          </p:cNvSpPr>
          <p:nvPr/>
        </p:nvSpPr>
        <p:spPr bwMode="auto">
          <a:xfrm>
            <a:off x="2675731" y="428625"/>
            <a:ext cx="7199313"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9pPr>
          </a:lstStyle>
          <a:p>
            <a:r>
              <a:rPr lang="en-US" altLang="en-US" sz="1100"/>
              <a:t>Estimation of local aortic elastic properties with MRI</a:t>
            </a:r>
          </a:p>
        </p:txBody>
      </p:sp>
      <p:sp>
        <p:nvSpPr>
          <p:cNvPr id="5" name="AutoShape 2">
            <a:extLst>
              <a:ext uri="{FF2B5EF4-FFF2-40B4-BE49-F238E27FC236}">
                <a16:creationId xmlns:a16="http://schemas.microsoft.com/office/drawing/2014/main" id="{2974F383-FACB-41FD-8F3C-6B27712C654A}"/>
              </a:ext>
            </a:extLst>
          </p:cNvPr>
          <p:cNvSpPr>
            <a:spLocks noChangeAspect="1" noChangeArrowheads="1"/>
          </p:cNvSpPr>
          <p:nvPr/>
        </p:nvSpPr>
        <p:spPr bwMode="auto">
          <a:xfrm>
            <a:off x="6341269" y="428625"/>
            <a:ext cx="3670300" cy="355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9pPr>
          </a:lstStyle>
          <a:p>
            <a:endParaRPr lang="en-US"/>
          </a:p>
        </p:txBody>
      </p:sp>
      <p:sp>
        <p:nvSpPr>
          <p:cNvPr id="6" name="Text Box 3">
            <a:extLst>
              <a:ext uri="{FF2B5EF4-FFF2-40B4-BE49-F238E27FC236}">
                <a16:creationId xmlns:a16="http://schemas.microsoft.com/office/drawing/2014/main" id="{FB7DC194-C4DA-4FAB-A532-29123A5189C1}"/>
              </a:ext>
            </a:extLst>
          </p:cNvPr>
          <p:cNvSpPr txBox="1">
            <a:spLocks noChangeArrowheads="1"/>
          </p:cNvSpPr>
          <p:nvPr/>
        </p:nvSpPr>
        <p:spPr bwMode="auto">
          <a:xfrm>
            <a:off x="1775619" y="6216650"/>
            <a:ext cx="8640762"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9pPr>
          </a:lstStyle>
          <a:p>
            <a:r>
              <a:rPr lang="en-US" altLang="en-US" sz="800" b="1">
                <a:solidFill>
                  <a:srgbClr val="0054A6"/>
                </a:solidFill>
              </a:rPr>
              <a:t>Magnetic Resonance in Medicine, Volume: 47, Issue: 4, Pages: 649-654, First published: 28 March 2002, DOI: (10.1002/mrm.10100) </a:t>
            </a:r>
          </a:p>
        </p:txBody>
      </p:sp>
      <p:pic>
        <p:nvPicPr>
          <p:cNvPr id="7" name="Picture 6">
            <a:extLst>
              <a:ext uri="{FF2B5EF4-FFF2-40B4-BE49-F238E27FC236}">
                <a16:creationId xmlns:a16="http://schemas.microsoft.com/office/drawing/2014/main" id="{E2CEE910-6772-4F72-82A5-48DFAF53A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7206" y="1038225"/>
            <a:ext cx="3390900" cy="3810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76973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77BB1-75ED-404C-B2E0-110E27BDD5F4}"/>
              </a:ext>
            </a:extLst>
          </p:cNvPr>
          <p:cNvSpPr txBox="1"/>
          <p:nvPr/>
        </p:nvSpPr>
        <p:spPr>
          <a:xfrm>
            <a:off x="441681" y="6308209"/>
            <a:ext cx="1621919" cy="369332"/>
          </a:xfrm>
          <a:prstGeom prst="rect">
            <a:avLst/>
          </a:prstGeom>
          <a:noFill/>
        </p:spPr>
        <p:txBody>
          <a:bodyPr wrap="none" rtlCol="0">
            <a:spAutoFit/>
          </a:bodyPr>
          <a:lstStyle/>
          <a:p>
            <a:r>
              <a:rPr lang="en-US" dirty="0" err="1">
                <a:hlinkClick r:id="rId2"/>
              </a:rPr>
              <a:t>Vulliémoz</a:t>
            </a:r>
            <a:r>
              <a:rPr lang="en-US" dirty="0"/>
              <a:t> 2002</a:t>
            </a:r>
          </a:p>
        </p:txBody>
      </p:sp>
      <p:sp>
        <p:nvSpPr>
          <p:cNvPr id="3" name="Text Box 1">
            <a:extLst>
              <a:ext uri="{FF2B5EF4-FFF2-40B4-BE49-F238E27FC236}">
                <a16:creationId xmlns:a16="http://schemas.microsoft.com/office/drawing/2014/main" id="{0095792C-F464-4EE7-A10F-E5ED44B3FA84}"/>
              </a:ext>
            </a:extLst>
          </p:cNvPr>
          <p:cNvSpPr txBox="1">
            <a:spLocks noChangeArrowheads="1"/>
          </p:cNvSpPr>
          <p:nvPr/>
        </p:nvSpPr>
        <p:spPr bwMode="auto">
          <a:xfrm>
            <a:off x="2675731" y="428625"/>
            <a:ext cx="7199313"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9pPr>
          </a:lstStyle>
          <a:p>
            <a:r>
              <a:rPr lang="en-US" altLang="en-US" sz="1100"/>
              <a:t>Estimation of local aortic elastic properties with MRI</a:t>
            </a:r>
          </a:p>
        </p:txBody>
      </p:sp>
      <p:sp>
        <p:nvSpPr>
          <p:cNvPr id="5" name="AutoShape 2">
            <a:extLst>
              <a:ext uri="{FF2B5EF4-FFF2-40B4-BE49-F238E27FC236}">
                <a16:creationId xmlns:a16="http://schemas.microsoft.com/office/drawing/2014/main" id="{0F5FE83E-6DED-4C9E-93D1-0EE4995F5CB9}"/>
              </a:ext>
            </a:extLst>
          </p:cNvPr>
          <p:cNvSpPr>
            <a:spLocks noChangeAspect="1" noChangeArrowheads="1"/>
          </p:cNvSpPr>
          <p:nvPr/>
        </p:nvSpPr>
        <p:spPr bwMode="auto">
          <a:xfrm>
            <a:off x="6341269" y="428625"/>
            <a:ext cx="3670300" cy="355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9pPr>
          </a:lstStyle>
          <a:p>
            <a:endParaRPr lang="en-US"/>
          </a:p>
        </p:txBody>
      </p:sp>
      <p:sp>
        <p:nvSpPr>
          <p:cNvPr id="6" name="Text Box 3">
            <a:extLst>
              <a:ext uri="{FF2B5EF4-FFF2-40B4-BE49-F238E27FC236}">
                <a16:creationId xmlns:a16="http://schemas.microsoft.com/office/drawing/2014/main" id="{2F8D518B-8409-45AD-B610-2EF3DAE14035}"/>
              </a:ext>
            </a:extLst>
          </p:cNvPr>
          <p:cNvSpPr txBox="1">
            <a:spLocks noChangeArrowheads="1"/>
          </p:cNvSpPr>
          <p:nvPr/>
        </p:nvSpPr>
        <p:spPr bwMode="auto">
          <a:xfrm>
            <a:off x="1775619" y="6216650"/>
            <a:ext cx="8640762"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9pPr>
          </a:lstStyle>
          <a:p>
            <a:r>
              <a:rPr lang="en-US" altLang="en-US" sz="800" b="1">
                <a:solidFill>
                  <a:srgbClr val="0054A6"/>
                </a:solidFill>
              </a:rPr>
              <a:t>Magnetic Resonance in Medicine, Volume: 47, Issue: 4, Pages: 649-654, First published: 28 March 2002, DOI: (10.1002/mrm.10100) </a:t>
            </a:r>
          </a:p>
        </p:txBody>
      </p:sp>
      <p:pic>
        <p:nvPicPr>
          <p:cNvPr id="7" name="Picture 6">
            <a:extLst>
              <a:ext uri="{FF2B5EF4-FFF2-40B4-BE49-F238E27FC236}">
                <a16:creationId xmlns:a16="http://schemas.microsoft.com/office/drawing/2014/main" id="{1279BE4F-DBCD-4869-9FFF-8366C595E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056" y="1038225"/>
            <a:ext cx="5537200" cy="3810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49674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77BB1-75ED-404C-B2E0-110E27BDD5F4}"/>
              </a:ext>
            </a:extLst>
          </p:cNvPr>
          <p:cNvSpPr txBox="1"/>
          <p:nvPr/>
        </p:nvSpPr>
        <p:spPr>
          <a:xfrm>
            <a:off x="441681" y="6308209"/>
            <a:ext cx="1483163" cy="369332"/>
          </a:xfrm>
          <a:prstGeom prst="rect">
            <a:avLst/>
          </a:prstGeom>
          <a:noFill/>
        </p:spPr>
        <p:txBody>
          <a:bodyPr wrap="none" rtlCol="0">
            <a:spAutoFit/>
          </a:bodyPr>
          <a:lstStyle/>
          <a:p>
            <a:r>
              <a:rPr lang="en-US" dirty="0"/>
              <a:t>Ibrahim 2015 </a:t>
            </a:r>
          </a:p>
        </p:txBody>
      </p:sp>
      <p:sp>
        <p:nvSpPr>
          <p:cNvPr id="2" name="Rectangle 1">
            <a:extLst>
              <a:ext uri="{FF2B5EF4-FFF2-40B4-BE49-F238E27FC236}">
                <a16:creationId xmlns:a16="http://schemas.microsoft.com/office/drawing/2014/main" id="{041CA822-A0CA-4B5C-B472-DD9DFACCAC3E}"/>
              </a:ext>
            </a:extLst>
          </p:cNvPr>
          <p:cNvSpPr>
            <a:spLocks noChangeArrowheads="1"/>
          </p:cNvSpPr>
          <p:nvPr/>
        </p:nvSpPr>
        <p:spPr bwMode="auto">
          <a:xfrm>
            <a:off x="233266" y="335973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42A8F"/>
                </a:solidFill>
                <a:effectLst/>
                <a:latin typeface="Times New Roman" panose="02020603050405020304" pitchFamily="18" charset="0"/>
                <a:cs typeface="Times New Roman" panose="02020603050405020304" pitchFamily="18" charset="0"/>
              </a:rPr>
              <a:t>  </a:t>
            </a:r>
            <a:r>
              <a:rPr kumimoji="0" lang="en-US" altLang="en-US" sz="18100" b="0" i="0" u="none" strike="noStrike" cap="none" normalizeH="0" baseline="0" dirty="0">
                <a:ln>
                  <a:noFill/>
                </a:ln>
                <a:solidFill>
                  <a:srgbClr val="642A8F"/>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Pulmonary artery (PA) distensibility and pulse wave velocity (PWV), as measured using the flow-area method applied on velocity-encoded MRIs. (A) Successive frames of magnitude (top) and the corresponding phase (bottom) images showing early-systolic blood flow in the PA (arrow) in a patient with mild pulmonary arterial hypertension (PAH). Noticeable increases in the PA cross-sectional area and blood flow are observed. (B) PWV is calculated from the images in (A) as the ratio of change in blood flow to change in PA area. Images shown in (C) and (D) are similar to (A) and (B) in a patient with severe PAH (slight change in PA cross-sectional area, which results in a large PWV).</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434" name="Picture 2">
            <a:hlinkClick r:id="rId2"/>
            <a:extLst>
              <a:ext uri="{FF2B5EF4-FFF2-40B4-BE49-F238E27FC236}">
                <a16:creationId xmlns:a16="http://schemas.microsoft.com/office/drawing/2014/main" id="{CEE7C915-072A-4F9E-B405-4BFB75648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635" y="552450"/>
            <a:ext cx="7143751"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795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77BB1-75ED-404C-B2E0-110E27BDD5F4}"/>
              </a:ext>
            </a:extLst>
          </p:cNvPr>
          <p:cNvSpPr txBox="1"/>
          <p:nvPr/>
        </p:nvSpPr>
        <p:spPr>
          <a:xfrm>
            <a:off x="441681" y="6308209"/>
            <a:ext cx="1621598" cy="369332"/>
          </a:xfrm>
          <a:prstGeom prst="rect">
            <a:avLst/>
          </a:prstGeom>
          <a:noFill/>
        </p:spPr>
        <p:txBody>
          <a:bodyPr wrap="none" rtlCol="0">
            <a:spAutoFit/>
          </a:bodyPr>
          <a:lstStyle/>
          <a:p>
            <a:r>
              <a:rPr lang="en-US" dirty="0"/>
              <a:t>Wentland 2014</a:t>
            </a:r>
          </a:p>
        </p:txBody>
      </p:sp>
      <p:pic>
        <p:nvPicPr>
          <p:cNvPr id="17409" name="Picture 1">
            <a:extLst>
              <a:ext uri="{FF2B5EF4-FFF2-40B4-BE49-F238E27FC236}">
                <a16:creationId xmlns:a16="http://schemas.microsoft.com/office/drawing/2014/main" id="{07506054-D57A-4185-992D-CE5D9240B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81" y="1366982"/>
            <a:ext cx="6400800" cy="33813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EC2D824C-EFEA-4E2E-B3EF-D5BCE6FC2F37}"/>
              </a:ext>
            </a:extLst>
          </p:cNvPr>
          <p:cNvSpPr>
            <a:spLocks noChangeArrowheads="1"/>
          </p:cNvSpPr>
          <p:nvPr/>
        </p:nvSpPr>
        <p:spPr bwMode="auto">
          <a:xfrm>
            <a:off x="350981" y="136698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Glagov phenomenon showing plaque development over time in vessel cross-sections and along the length of the vessel. Compared to a normal vessel (A), early plaque development (B) causes outward remodeling of the vessel wall, which leads to either no change in vessel diameter or slight dilatation. Over time the compensatory dilatation of the vessel fails and the plaque begins to encroach upon the vessel lumen (C,D). Arrow heads identify the region from where the cross-sectional depictions are taken from the length-wise view of the vessels.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2395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1F10F-C47D-4D48-B7C3-F63586D417AF}"/>
              </a:ext>
            </a:extLst>
          </p:cNvPr>
          <p:cNvSpPr txBox="1"/>
          <p:nvPr/>
        </p:nvSpPr>
        <p:spPr>
          <a:xfrm>
            <a:off x="2408222" y="5712737"/>
            <a:ext cx="1252459" cy="369332"/>
          </a:xfrm>
          <a:prstGeom prst="rect">
            <a:avLst/>
          </a:prstGeom>
          <a:noFill/>
        </p:spPr>
        <p:txBody>
          <a:bodyPr wrap="none" rtlCol="0">
            <a:spAutoFit/>
          </a:bodyPr>
          <a:lstStyle/>
          <a:p>
            <a:r>
              <a:rPr lang="en-US" dirty="0" err="1"/>
              <a:t>Peper</a:t>
            </a:r>
            <a:r>
              <a:rPr lang="en-US" dirty="0"/>
              <a:t> 2018</a:t>
            </a:r>
          </a:p>
        </p:txBody>
      </p:sp>
      <p:sp>
        <p:nvSpPr>
          <p:cNvPr id="5" name="Rectangle 3">
            <a:extLst>
              <a:ext uri="{FF2B5EF4-FFF2-40B4-BE49-F238E27FC236}">
                <a16:creationId xmlns:a16="http://schemas.microsoft.com/office/drawing/2014/main" id="{CC818DA8-03F8-49A5-8D12-5C221CB6D1DD}"/>
              </a:ext>
            </a:extLst>
          </p:cNvPr>
          <p:cNvSpPr>
            <a:spLocks noChangeArrowheads="1"/>
          </p:cNvSpPr>
          <p:nvPr/>
        </p:nvSpPr>
        <p:spPr bwMode="auto">
          <a:xfrm>
            <a:off x="316871" y="266171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1B3051"/>
                </a:solidFill>
                <a:effectLst/>
                <a:latin typeface="Europa"/>
              </a:rPr>
              <a:t>Fig.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Noto Serif"/>
              </a:rPr>
              <a:t>From:</a:t>
            </a:r>
            <a:r>
              <a:rPr kumimoji="0" lang="en-US" altLang="en-US" sz="1800" b="0" i="0" u="none" strike="noStrike" cap="none" normalizeH="0" baseline="0">
                <a:ln>
                  <a:noFill/>
                </a:ln>
                <a:solidFill>
                  <a:schemeClr val="tx1"/>
                </a:solidFill>
                <a:effectLst/>
                <a:latin typeface="Noto Serif"/>
              </a:rPr>
              <a:t> </a:t>
            </a:r>
            <a:r>
              <a:rPr kumimoji="0" lang="en-US" altLang="en-US" sz="1800" b="0" i="0" u="sng" strike="noStrike" cap="none" normalizeH="0" baseline="0">
                <a:ln>
                  <a:noFill/>
                </a:ln>
                <a:solidFill>
                  <a:srgbClr val="8E2555"/>
                </a:solidFill>
                <a:effectLst/>
                <a:latin typeface="Noto Serif"/>
                <a:hlinkClick r:id="rId2"/>
              </a:rPr>
              <a:t>Regional assessment of carotid artery pulse wave velocity using compressed sensing accelerated high temporal resolution 2D CINE phase contrast cardiovascular magnetic resonance</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Trebuchet MS" panose="020B0603020202020204" pitchFamily="34" charset="0"/>
              </a:rPr>
              <a:t>  </a:t>
            </a:r>
            <a:r>
              <a:rPr kumimoji="0" lang="en-US" altLang="en-US" sz="19300" b="0" i="0" u="none" strike="noStrike" cap="none" normalizeH="0" baseline="0">
                <a:ln>
                  <a:noFill/>
                </a:ln>
                <a:solidFill>
                  <a:srgbClr val="333333"/>
                </a:solidFill>
                <a:effectLst/>
                <a:latin typeface="Trebuchet MS" panose="020B0603020202020204" pitchFamily="34" charset="0"/>
              </a:rPr>
              <a:t>            </a:t>
            </a:r>
            <a:endParaRPr kumimoji="0" lang="en-US" altLang="en-US" sz="1300" b="0" i="0" u="none" strike="noStrike" cap="none" normalizeH="0" baseline="0">
              <a:ln>
                <a:noFill/>
              </a:ln>
              <a:solidFill>
                <a:srgbClr val="333333"/>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Noto Serif"/>
              </a:rPr>
              <a:t>PWV calculation using 2D CINE PC CMR and black-blood CMR. </a:t>
            </a:r>
            <a:r>
              <a:rPr kumimoji="0" lang="en-US" altLang="en-US" sz="1300" b="1" i="0" u="none" strike="noStrike" cap="none" normalizeH="0" baseline="0">
                <a:ln>
                  <a:noFill/>
                </a:ln>
                <a:solidFill>
                  <a:srgbClr val="333333"/>
                </a:solidFill>
                <a:effectLst/>
                <a:latin typeface="Noto Serif"/>
              </a:rPr>
              <a:t>a</a:t>
            </a:r>
            <a:r>
              <a:rPr kumimoji="0" lang="en-US" altLang="en-US" sz="1300" b="0" i="0" u="none" strike="noStrike" cap="none" normalizeH="0" baseline="0">
                <a:ln>
                  <a:noFill/>
                </a:ln>
                <a:solidFill>
                  <a:srgbClr val="333333"/>
                </a:solidFill>
                <a:effectLst/>
                <a:latin typeface="Noto Serif"/>
              </a:rPr>
              <a:t> Black-blood image and curved path ∆x tracked between the two slices. </a:t>
            </a:r>
            <a:r>
              <a:rPr kumimoji="0" lang="en-US" altLang="en-US" sz="1300" b="1" i="0" u="none" strike="noStrike" cap="none" normalizeH="0" baseline="0">
                <a:ln>
                  <a:noFill/>
                </a:ln>
                <a:solidFill>
                  <a:srgbClr val="333333"/>
                </a:solidFill>
                <a:effectLst/>
                <a:latin typeface="Noto Serif"/>
              </a:rPr>
              <a:t>b</a:t>
            </a:r>
            <a:r>
              <a:rPr kumimoji="0" lang="en-US" altLang="en-US" sz="1300" b="0" i="0" u="none" strike="noStrike" cap="none" normalizeH="0" baseline="0">
                <a:ln>
                  <a:noFill/>
                </a:ln>
                <a:solidFill>
                  <a:srgbClr val="333333"/>
                </a:solidFill>
                <a:effectLst/>
                <a:latin typeface="Noto Serif"/>
              </a:rPr>
              <a:t> Velocity images acquired perpendicular to the common carotid artery (slice 1) and the internal carotid artery (slice 2). </a:t>
            </a:r>
            <a:r>
              <a:rPr kumimoji="0" lang="en-US" altLang="en-US" sz="1300" b="1" i="0" u="none" strike="noStrike" cap="none" normalizeH="0" baseline="0">
                <a:ln>
                  <a:noFill/>
                </a:ln>
                <a:solidFill>
                  <a:srgbClr val="333333"/>
                </a:solidFill>
                <a:effectLst/>
                <a:latin typeface="Noto Serif"/>
              </a:rPr>
              <a:t>c</a:t>
            </a:r>
            <a:r>
              <a:rPr kumimoji="0" lang="en-US" altLang="en-US" sz="1300" b="0" i="0" u="none" strike="noStrike" cap="none" normalizeH="0" baseline="0">
                <a:ln>
                  <a:noFill/>
                </a:ln>
                <a:solidFill>
                  <a:srgbClr val="333333"/>
                </a:solidFill>
                <a:effectLst/>
                <a:latin typeface="Noto Serif"/>
              </a:rPr>
              <a:t> The transit time was calculated from the two flow curves using the CC (left) and FF (right) method. Details on the CC and FF methods are shown in Additional file </a:t>
            </a:r>
            <a:r>
              <a:rPr kumimoji="0" lang="en-US" altLang="en-US" sz="1300" b="0" i="0" u="sng" strike="noStrike" cap="none" normalizeH="0" baseline="0">
                <a:ln>
                  <a:noFill/>
                </a:ln>
                <a:solidFill>
                  <a:srgbClr val="8E2555"/>
                </a:solidFill>
                <a:effectLst/>
                <a:latin typeface="Noto Serif"/>
                <a:hlinkClick r:id="rId3"/>
              </a:rPr>
              <a:t>1</a:t>
            </a:r>
            <a:r>
              <a:rPr kumimoji="0" lang="en-US" altLang="en-US" sz="1300" b="0" i="0" u="none" strike="noStrike" cap="none" normalizeH="0" baseline="0">
                <a:ln>
                  <a:noFill/>
                </a:ln>
                <a:solidFill>
                  <a:srgbClr val="333333"/>
                </a:solidFill>
                <a:effectLst/>
                <a:latin typeface="Noto Serif"/>
              </a:rPr>
              <a:t>: Figure S1. CCA=common carotid artery; ICA=internal carotid artery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2" name="Picture 4" descr="Fig. 2">
            <a:extLst>
              <a:ext uri="{FF2B5EF4-FFF2-40B4-BE49-F238E27FC236}">
                <a16:creationId xmlns:a16="http://schemas.microsoft.com/office/drawing/2014/main" id="{E15B0D55-127F-4B63-89B7-9E8C731CF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96" y="1369494"/>
            <a:ext cx="85725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311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77BB1-75ED-404C-B2E0-110E27BDD5F4}"/>
              </a:ext>
            </a:extLst>
          </p:cNvPr>
          <p:cNvSpPr txBox="1"/>
          <p:nvPr/>
        </p:nvSpPr>
        <p:spPr>
          <a:xfrm>
            <a:off x="441681" y="6308209"/>
            <a:ext cx="1621598" cy="369332"/>
          </a:xfrm>
          <a:prstGeom prst="rect">
            <a:avLst/>
          </a:prstGeom>
          <a:noFill/>
        </p:spPr>
        <p:txBody>
          <a:bodyPr wrap="none" rtlCol="0">
            <a:spAutoFit/>
          </a:bodyPr>
          <a:lstStyle/>
          <a:p>
            <a:r>
              <a:rPr lang="en-US" dirty="0"/>
              <a:t>Wentland 2014</a:t>
            </a:r>
          </a:p>
        </p:txBody>
      </p:sp>
      <p:pic>
        <p:nvPicPr>
          <p:cNvPr id="23553" name="Picture 1">
            <a:extLst>
              <a:ext uri="{FF2B5EF4-FFF2-40B4-BE49-F238E27FC236}">
                <a16:creationId xmlns:a16="http://schemas.microsoft.com/office/drawing/2014/main" id="{057AAD8E-AC11-4674-9049-97A6EE145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37" y="1394691"/>
            <a:ext cx="7019925" cy="30099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BA1AAA85-3B41-4DC1-9098-40C5568FED96}"/>
              </a:ext>
            </a:extLst>
          </p:cNvPr>
          <p:cNvSpPr>
            <a:spLocks noChangeArrowheads="1"/>
          </p:cNvSpPr>
          <p:nvPr/>
        </p:nvSpPr>
        <p:spPr bwMode="auto">
          <a:xfrm>
            <a:off x="314037" y="1394691"/>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This double oblique view of the thoracic aorta from a magnetic resonance angiogram (MRA) (A) is used to show five slices from which aortic mean velocity waveforms are derived from a flow sensitive MR imaging sequence. (B) From the five velocity waveforms a temporal shift can be appreciated as the aorta is traversed. This shift can be used to compute the pulse wave velocity either regionally, for example from any two of these waveforms, or globally, using all of the waveforms. Note that maximum velocity decreases progressively at downstream slice locations; maximum velocity decreases for a number of reasons, including resistance to flow and loss of flow volume from vessels branching from the aorta. The 5 flow waveforms in (B) are derived from the 5 slices in (A).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231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77BB1-75ED-404C-B2E0-110E27BDD5F4}"/>
              </a:ext>
            </a:extLst>
          </p:cNvPr>
          <p:cNvSpPr txBox="1"/>
          <p:nvPr/>
        </p:nvSpPr>
        <p:spPr>
          <a:xfrm>
            <a:off x="441681" y="6308209"/>
            <a:ext cx="1621598" cy="369332"/>
          </a:xfrm>
          <a:prstGeom prst="rect">
            <a:avLst/>
          </a:prstGeom>
          <a:noFill/>
        </p:spPr>
        <p:txBody>
          <a:bodyPr wrap="none" rtlCol="0">
            <a:spAutoFit/>
          </a:bodyPr>
          <a:lstStyle/>
          <a:p>
            <a:r>
              <a:rPr lang="en-US" dirty="0"/>
              <a:t>Wentland 2014</a:t>
            </a:r>
          </a:p>
        </p:txBody>
      </p:sp>
    </p:spTree>
    <p:extLst>
      <p:ext uri="{BB962C8B-B14F-4D97-AF65-F5344CB8AC3E}">
        <p14:creationId xmlns:p14="http://schemas.microsoft.com/office/powerpoint/2010/main" val="2865381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77BB1-75ED-404C-B2E0-110E27BDD5F4}"/>
              </a:ext>
            </a:extLst>
          </p:cNvPr>
          <p:cNvSpPr txBox="1"/>
          <p:nvPr/>
        </p:nvSpPr>
        <p:spPr>
          <a:xfrm>
            <a:off x="441681" y="6308209"/>
            <a:ext cx="1621598" cy="369332"/>
          </a:xfrm>
          <a:prstGeom prst="rect">
            <a:avLst/>
          </a:prstGeom>
          <a:noFill/>
        </p:spPr>
        <p:txBody>
          <a:bodyPr wrap="none" rtlCol="0">
            <a:spAutoFit/>
          </a:bodyPr>
          <a:lstStyle/>
          <a:p>
            <a:r>
              <a:rPr lang="en-US" dirty="0"/>
              <a:t>Wentland 2014</a:t>
            </a:r>
          </a:p>
        </p:txBody>
      </p:sp>
    </p:spTree>
    <p:extLst>
      <p:ext uri="{BB962C8B-B14F-4D97-AF65-F5344CB8AC3E}">
        <p14:creationId xmlns:p14="http://schemas.microsoft.com/office/powerpoint/2010/main" val="598622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77BB1-75ED-404C-B2E0-110E27BDD5F4}"/>
              </a:ext>
            </a:extLst>
          </p:cNvPr>
          <p:cNvSpPr txBox="1"/>
          <p:nvPr/>
        </p:nvSpPr>
        <p:spPr>
          <a:xfrm>
            <a:off x="441681" y="6308209"/>
            <a:ext cx="1621598" cy="369332"/>
          </a:xfrm>
          <a:prstGeom prst="rect">
            <a:avLst/>
          </a:prstGeom>
          <a:noFill/>
        </p:spPr>
        <p:txBody>
          <a:bodyPr wrap="none" rtlCol="0">
            <a:spAutoFit/>
          </a:bodyPr>
          <a:lstStyle/>
          <a:p>
            <a:r>
              <a:rPr lang="en-US" dirty="0"/>
              <a:t>Wentland 2014</a:t>
            </a:r>
          </a:p>
        </p:txBody>
      </p:sp>
    </p:spTree>
    <p:extLst>
      <p:ext uri="{BB962C8B-B14F-4D97-AF65-F5344CB8AC3E}">
        <p14:creationId xmlns:p14="http://schemas.microsoft.com/office/powerpoint/2010/main" val="218862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1F10F-C47D-4D48-B7C3-F63586D417AF}"/>
              </a:ext>
            </a:extLst>
          </p:cNvPr>
          <p:cNvSpPr txBox="1"/>
          <p:nvPr/>
        </p:nvSpPr>
        <p:spPr>
          <a:xfrm>
            <a:off x="2408222" y="5712737"/>
            <a:ext cx="1252459" cy="369332"/>
          </a:xfrm>
          <a:prstGeom prst="rect">
            <a:avLst/>
          </a:prstGeom>
          <a:noFill/>
        </p:spPr>
        <p:txBody>
          <a:bodyPr wrap="none" rtlCol="0">
            <a:spAutoFit/>
          </a:bodyPr>
          <a:lstStyle/>
          <a:p>
            <a:r>
              <a:rPr lang="en-US" dirty="0" err="1"/>
              <a:t>Peper</a:t>
            </a:r>
            <a:r>
              <a:rPr lang="en-US" dirty="0"/>
              <a:t> 2018</a:t>
            </a:r>
          </a:p>
        </p:txBody>
      </p:sp>
      <p:sp>
        <p:nvSpPr>
          <p:cNvPr id="2" name="Rectangle 1">
            <a:extLst>
              <a:ext uri="{FF2B5EF4-FFF2-40B4-BE49-F238E27FC236}">
                <a16:creationId xmlns:a16="http://schemas.microsoft.com/office/drawing/2014/main" id="{67D24947-CE88-46C3-BAD7-002A11813EC1}"/>
              </a:ext>
            </a:extLst>
          </p:cNvPr>
          <p:cNvSpPr>
            <a:spLocks noChangeArrowheads="1"/>
          </p:cNvSpPr>
          <p:nvPr/>
        </p:nvSpPr>
        <p:spPr bwMode="auto">
          <a:xfrm>
            <a:off x="416459" y="257118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1B3051"/>
                </a:solidFill>
                <a:effectLst/>
                <a:latin typeface="Europa"/>
              </a:rPr>
              <a:t>Fig.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Noto Serif"/>
              </a:rPr>
              <a:t>From:</a:t>
            </a:r>
            <a:r>
              <a:rPr kumimoji="0" lang="en-US" altLang="en-US" sz="1800" b="0" i="0" u="none" strike="noStrike" cap="none" normalizeH="0" baseline="0">
                <a:ln>
                  <a:noFill/>
                </a:ln>
                <a:solidFill>
                  <a:schemeClr val="tx1"/>
                </a:solidFill>
                <a:effectLst/>
                <a:latin typeface="Noto Serif"/>
              </a:rPr>
              <a:t> </a:t>
            </a:r>
            <a:r>
              <a:rPr kumimoji="0" lang="en-US" altLang="en-US" sz="1800" b="0" i="0" u="sng" strike="noStrike" cap="none" normalizeH="0" baseline="0">
                <a:ln>
                  <a:noFill/>
                </a:ln>
                <a:solidFill>
                  <a:srgbClr val="8E2555"/>
                </a:solidFill>
                <a:effectLst/>
                <a:latin typeface="Noto Serif"/>
                <a:hlinkClick r:id="rId2"/>
              </a:rPr>
              <a:t>Regional assessment of carotid artery pulse wave velocity using compressed sensing accelerated high temporal resolution 2D CINE phase contrast cardiovascular magnetic resonance</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Trebuchet MS" panose="020B0603020202020204" pitchFamily="34" charset="0"/>
              </a:rPr>
              <a:t>  </a:t>
            </a:r>
            <a:r>
              <a:rPr kumimoji="0" lang="en-US" altLang="en-US" sz="28900" b="0" i="0" u="none" strike="noStrike" cap="none" normalizeH="0" baseline="0">
                <a:ln>
                  <a:noFill/>
                </a:ln>
                <a:solidFill>
                  <a:srgbClr val="333333"/>
                </a:solidFill>
                <a:effectLst/>
                <a:latin typeface="Trebuchet MS" panose="020B0603020202020204" pitchFamily="34" charset="0"/>
              </a:rPr>
              <a:t>        </a:t>
            </a:r>
            <a:endParaRPr kumimoji="0" lang="en-US" altLang="en-US" sz="1300" b="0" i="0" u="none" strike="noStrike" cap="none" normalizeH="0" baseline="0">
              <a:ln>
                <a:noFill/>
              </a:ln>
              <a:solidFill>
                <a:srgbClr val="333333"/>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Noto Serif"/>
              </a:rPr>
              <a:t>Linear and CS reconstructions of magnitude and velocity images. </a:t>
            </a:r>
            <a:r>
              <a:rPr kumimoji="0" lang="en-US" altLang="en-US" sz="1300" b="1" i="0" u="none" strike="noStrike" cap="none" normalizeH="0" baseline="0">
                <a:ln>
                  <a:noFill/>
                </a:ln>
                <a:solidFill>
                  <a:srgbClr val="333333"/>
                </a:solidFill>
                <a:effectLst/>
                <a:latin typeface="Noto Serif"/>
              </a:rPr>
              <a:t>a</a:t>
            </a:r>
            <a:r>
              <a:rPr kumimoji="0" lang="en-US" altLang="en-US" sz="1300" b="0" i="0" u="none" strike="noStrike" cap="none" normalizeH="0" baseline="0">
                <a:ln>
                  <a:noFill/>
                </a:ln>
                <a:solidFill>
                  <a:srgbClr val="333333"/>
                </a:solidFill>
                <a:effectLst/>
                <a:latin typeface="Noto Serif"/>
              </a:rPr>
              <a:t> Magnitude and velocity images from a fully sampled in vivo dataset of 20 ms temporal resolution. The same dataset reconstructed at a temporal resolution of 4 ms using (</a:t>
            </a:r>
            <a:r>
              <a:rPr kumimoji="0" lang="en-US" altLang="en-US" sz="1300" b="1" i="0" u="none" strike="noStrike" cap="none" normalizeH="0" baseline="0">
                <a:ln>
                  <a:noFill/>
                </a:ln>
                <a:solidFill>
                  <a:srgbClr val="333333"/>
                </a:solidFill>
                <a:effectLst/>
                <a:latin typeface="Noto Serif"/>
              </a:rPr>
              <a:t>b</a:t>
            </a:r>
            <a:r>
              <a:rPr kumimoji="0" lang="en-US" altLang="en-US" sz="1300" b="0" i="0" u="none" strike="noStrike" cap="none" normalizeH="0" baseline="0">
                <a:ln>
                  <a:noFill/>
                </a:ln>
                <a:solidFill>
                  <a:srgbClr val="333333"/>
                </a:solidFill>
                <a:effectLst/>
                <a:latin typeface="Noto Serif"/>
              </a:rPr>
              <a:t>) a linear reconstruction and (</a:t>
            </a:r>
            <a:r>
              <a:rPr kumimoji="0" lang="en-US" altLang="en-US" sz="1300" b="1" i="0" u="none" strike="noStrike" cap="none" normalizeH="0" baseline="0">
                <a:ln>
                  <a:noFill/>
                </a:ln>
                <a:solidFill>
                  <a:srgbClr val="333333"/>
                </a:solidFill>
                <a:effectLst/>
                <a:latin typeface="Noto Serif"/>
              </a:rPr>
              <a:t>c</a:t>
            </a:r>
            <a:r>
              <a:rPr kumimoji="0" lang="en-US" altLang="en-US" sz="1300" b="0" i="0" u="none" strike="noStrike" cap="none" normalizeH="0" baseline="0">
                <a:ln>
                  <a:noFill/>
                </a:ln>
                <a:solidFill>
                  <a:srgbClr val="333333"/>
                </a:solidFill>
                <a:effectLst/>
                <a:latin typeface="Noto Serif"/>
              </a:rPr>
              <a:t>) a compressed sensing (CS) reconstruction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4" name="Picture 2" descr="Fig. 5">
            <a:extLst>
              <a:ext uri="{FF2B5EF4-FFF2-40B4-BE49-F238E27FC236}">
                <a16:creationId xmlns:a16="http://schemas.microsoft.com/office/drawing/2014/main" id="{2F5A08C5-16B5-4157-81EB-33FD008F6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84" y="548709"/>
            <a:ext cx="8572500"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71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1F10F-C47D-4D48-B7C3-F63586D417AF}"/>
              </a:ext>
            </a:extLst>
          </p:cNvPr>
          <p:cNvSpPr txBox="1"/>
          <p:nvPr/>
        </p:nvSpPr>
        <p:spPr>
          <a:xfrm>
            <a:off x="543912" y="6201009"/>
            <a:ext cx="1570173" cy="369332"/>
          </a:xfrm>
          <a:prstGeom prst="rect">
            <a:avLst/>
          </a:prstGeom>
          <a:noFill/>
        </p:spPr>
        <p:txBody>
          <a:bodyPr wrap="none" rtlCol="0">
            <a:spAutoFit/>
          </a:bodyPr>
          <a:lstStyle/>
          <a:p>
            <a:r>
              <a:rPr lang="en-US" dirty="0" err="1"/>
              <a:t>Forouzan</a:t>
            </a:r>
            <a:r>
              <a:rPr lang="en-US" dirty="0"/>
              <a:t> 2015</a:t>
            </a:r>
          </a:p>
        </p:txBody>
      </p:sp>
      <p:pic>
        <p:nvPicPr>
          <p:cNvPr id="5121" name="Picture 1">
            <a:extLst>
              <a:ext uri="{FF2B5EF4-FFF2-40B4-BE49-F238E27FC236}">
                <a16:creationId xmlns:a16="http://schemas.microsoft.com/office/drawing/2014/main" id="{5D06F64B-7EFF-48CE-AF5B-94A136B0D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897" y="2227153"/>
            <a:ext cx="5400675" cy="42195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BDE3C553-BABB-4BD8-9BEB-C02AAF68CCFD}"/>
              </a:ext>
            </a:extLst>
          </p:cNvPr>
          <p:cNvSpPr>
            <a:spLocks noChangeArrowheads="1"/>
          </p:cNvSpPr>
          <p:nvPr/>
        </p:nvSpPr>
        <p:spPr bwMode="auto">
          <a:xfrm>
            <a:off x="117695" y="31482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RAC measurement and PWV measurement with flow-area method for a representative subject. </a:t>
            </a:r>
            <a:r>
              <a:rPr kumimoji="0" lang="en-US" altLang="en-US" sz="11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Time-lapse of magnitude and phase images of main PA cross-section during early systole. </a:t>
            </a:r>
            <a:r>
              <a:rPr kumimoji="0" lang="en-US" altLang="en-US" sz="11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11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Flow rates and cross-sectional area (CSA) of the main PA were assessed based on the contours shown in the images. RAC is measured using maximum and minimum CSA throughout the cardiac cycle </a:t>
            </a:r>
            <a:r>
              <a:rPr kumimoji="0" lang="en-US" altLang="en-US" sz="11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Flow and CSA are measured from the phase contrast-derived velocity maps integrated over the magnitude-derived area. PWV velocity is calculated as the slope of QA plot at early systole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056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1F10F-C47D-4D48-B7C3-F63586D417AF}"/>
              </a:ext>
            </a:extLst>
          </p:cNvPr>
          <p:cNvSpPr txBox="1"/>
          <p:nvPr/>
        </p:nvSpPr>
        <p:spPr>
          <a:xfrm>
            <a:off x="543912" y="6201009"/>
            <a:ext cx="1570173" cy="369332"/>
          </a:xfrm>
          <a:prstGeom prst="rect">
            <a:avLst/>
          </a:prstGeom>
          <a:noFill/>
        </p:spPr>
        <p:txBody>
          <a:bodyPr wrap="none" rtlCol="0">
            <a:spAutoFit/>
          </a:bodyPr>
          <a:lstStyle/>
          <a:p>
            <a:r>
              <a:rPr lang="en-US" dirty="0" err="1"/>
              <a:t>Forouzan</a:t>
            </a:r>
            <a:r>
              <a:rPr lang="en-US" dirty="0"/>
              <a:t> 2015</a:t>
            </a:r>
          </a:p>
        </p:txBody>
      </p:sp>
      <p:pic>
        <p:nvPicPr>
          <p:cNvPr id="6147" name="Picture 3">
            <a:extLst>
              <a:ext uri="{FF2B5EF4-FFF2-40B4-BE49-F238E27FC236}">
                <a16:creationId xmlns:a16="http://schemas.microsoft.com/office/drawing/2014/main" id="{8962710A-1D56-4A47-ACFC-B2270B1B1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668" y="2263367"/>
            <a:ext cx="4495800" cy="3381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809AD1D9-3367-4285-BDAD-11EB6490BD9A}"/>
              </a:ext>
            </a:extLst>
          </p:cNvPr>
          <p:cNvSpPr>
            <a:spLocks noChangeArrowheads="1"/>
          </p:cNvSpPr>
          <p:nvPr/>
        </p:nvSpPr>
        <p:spPr bwMode="auto">
          <a:xfrm>
            <a:off x="640534" y="756058"/>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MR images of main PA for a representative subject. </a:t>
            </a:r>
            <a:r>
              <a:rPr kumimoji="0" lang="en-US" altLang="en-US" sz="11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Sagittal image of the MPA displaying the location of 2D-PC acquisition slice. The imaging plane is prescribed in a double-oblique plane perpendicular to the flow direction. </a:t>
            </a:r>
            <a:r>
              <a:rPr kumimoji="0" lang="en-US" altLang="en-US" sz="11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2D-PC magnitude image of the main PA, used to define and measure the cross-sectional area. </a:t>
            </a:r>
            <a:r>
              <a:rPr kumimoji="0" lang="en-US" altLang="en-US" sz="11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2D-PC phase image, used to calculate the blood flow velocity, of the MPA. Grayscale-bar represents flow velocity in the phase image (ranges from -150 cm/s to 150 cm/s)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587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1F10F-C47D-4D48-B7C3-F63586D417AF}"/>
              </a:ext>
            </a:extLst>
          </p:cNvPr>
          <p:cNvSpPr txBox="1"/>
          <p:nvPr/>
        </p:nvSpPr>
        <p:spPr>
          <a:xfrm>
            <a:off x="896293" y="6002447"/>
            <a:ext cx="2004138" cy="369332"/>
          </a:xfrm>
          <a:prstGeom prst="rect">
            <a:avLst/>
          </a:prstGeom>
          <a:noFill/>
        </p:spPr>
        <p:txBody>
          <a:bodyPr wrap="none" rtlCol="0">
            <a:spAutoFit/>
          </a:bodyPr>
          <a:lstStyle/>
          <a:p>
            <a:r>
              <a:rPr lang="en-US" dirty="0"/>
              <a:t>Roberts 2015 JCMR</a:t>
            </a:r>
          </a:p>
        </p:txBody>
      </p:sp>
      <p:sp>
        <p:nvSpPr>
          <p:cNvPr id="2" name="Rectangle 1">
            <a:extLst>
              <a:ext uri="{FF2B5EF4-FFF2-40B4-BE49-F238E27FC236}">
                <a16:creationId xmlns:a16="http://schemas.microsoft.com/office/drawing/2014/main" id="{611F623B-E160-4212-9CF0-702C52D39EFE}"/>
              </a:ext>
            </a:extLst>
          </p:cNvPr>
          <p:cNvSpPr>
            <a:spLocks noChangeArrowheads="1"/>
          </p:cNvSpPr>
          <p:nvPr/>
        </p:nvSpPr>
        <p:spPr bwMode="auto">
          <a:xfrm>
            <a:off x="452673" y="24892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Noto Serif"/>
              </a:rPr>
              <a:t>From: </a:t>
            </a:r>
            <a:r>
              <a:rPr kumimoji="0" lang="en-US" altLang="en-US" sz="1800" b="0" i="0" u="sng" strike="noStrike" cap="none" normalizeH="0" baseline="0">
                <a:ln>
                  <a:noFill/>
                </a:ln>
                <a:solidFill>
                  <a:srgbClr val="8E2555"/>
                </a:solidFill>
                <a:effectLst/>
                <a:latin typeface="Noto Serif"/>
                <a:hlinkClick r:id="rId2"/>
              </a:rPr>
              <a:t>Real-time aortic pulse wave velocity measurement during exercise stress testing</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Trebuchet MS" panose="020B0603020202020204" pitchFamily="34" charset="0"/>
              </a:rPr>
              <a:t>  </a:t>
            </a:r>
            <a:r>
              <a:rPr kumimoji="0" lang="en-US" altLang="en-US" sz="10800" b="0" i="0" u="none" strike="noStrike" cap="none" normalizeH="0" baseline="0">
                <a:ln>
                  <a:noFill/>
                </a:ln>
                <a:solidFill>
                  <a:srgbClr val="333333"/>
                </a:solidFill>
                <a:effectLst/>
                <a:latin typeface="Trebuchet MS" panose="020B0603020202020204" pitchFamily="34" charset="0"/>
              </a:rPr>
              <a:t>              </a:t>
            </a:r>
            <a:endParaRPr kumimoji="0" lang="en-US" altLang="en-US" sz="1300" b="0" i="0" u="none" strike="noStrike" cap="none" normalizeH="0" baseline="0">
              <a:ln>
                <a:noFill/>
              </a:ln>
              <a:solidFill>
                <a:srgbClr val="333333"/>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Noto Serif"/>
              </a:rPr>
              <a:t>Custom-built CMR compatible ergometer. </a:t>
            </a:r>
            <a:r>
              <a:rPr kumimoji="0" lang="en-US" altLang="en-US" sz="1300" b="1" i="0" u="none" strike="noStrike" cap="none" normalizeH="0" baseline="0">
                <a:ln>
                  <a:noFill/>
                </a:ln>
                <a:solidFill>
                  <a:srgbClr val="333333"/>
                </a:solidFill>
                <a:effectLst/>
                <a:latin typeface="Noto Serif"/>
              </a:rPr>
              <a:t>a</a:t>
            </a:r>
            <a:r>
              <a:rPr kumimoji="0" lang="en-US" altLang="en-US" sz="1300" b="0" i="0" u="none" strike="noStrike" cap="none" normalizeH="0" baseline="0">
                <a:ln>
                  <a:noFill/>
                </a:ln>
                <a:solidFill>
                  <a:srgbClr val="333333"/>
                </a:solidFill>
                <a:effectLst/>
                <a:latin typeface="Noto Serif"/>
              </a:rPr>
              <a:t> Schematic showing adjustable position to accommodate different body sizes. </a:t>
            </a:r>
            <a:r>
              <a:rPr kumimoji="0" lang="en-US" altLang="en-US" sz="1300" b="1" i="0" u="none" strike="noStrike" cap="none" normalizeH="0" baseline="0">
                <a:ln>
                  <a:noFill/>
                </a:ln>
                <a:solidFill>
                  <a:srgbClr val="333333"/>
                </a:solidFill>
                <a:effectLst/>
                <a:latin typeface="Noto Serif"/>
              </a:rPr>
              <a:t>b</a:t>
            </a:r>
            <a:r>
              <a:rPr kumimoji="0" lang="en-US" altLang="en-US" sz="1300" b="0" i="0" u="none" strike="noStrike" cap="none" normalizeH="0" baseline="0">
                <a:ln>
                  <a:noFill/>
                </a:ln>
                <a:solidFill>
                  <a:srgbClr val="333333"/>
                </a:solidFill>
                <a:effectLst/>
                <a:latin typeface="Noto Serif"/>
              </a:rPr>
              <a:t> Volunteer cycling in the scan position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8" name="Picture 2" descr="Fig. 1">
            <a:extLst>
              <a:ext uri="{FF2B5EF4-FFF2-40B4-BE49-F238E27FC236}">
                <a16:creationId xmlns:a16="http://schemas.microsoft.com/office/drawing/2014/main" id="{4AEA1160-DCD2-4E4E-8886-5D8928980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098" y="1704975"/>
            <a:ext cx="5400675"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6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1F10F-C47D-4D48-B7C3-F63586D417AF}"/>
              </a:ext>
            </a:extLst>
          </p:cNvPr>
          <p:cNvSpPr txBox="1"/>
          <p:nvPr/>
        </p:nvSpPr>
        <p:spPr>
          <a:xfrm>
            <a:off x="896293" y="6002447"/>
            <a:ext cx="2004138" cy="369332"/>
          </a:xfrm>
          <a:prstGeom prst="rect">
            <a:avLst/>
          </a:prstGeom>
          <a:noFill/>
        </p:spPr>
        <p:txBody>
          <a:bodyPr wrap="none" rtlCol="0">
            <a:spAutoFit/>
          </a:bodyPr>
          <a:lstStyle/>
          <a:p>
            <a:r>
              <a:rPr lang="en-US" dirty="0"/>
              <a:t>Roberts 2015 JCMR</a:t>
            </a:r>
          </a:p>
        </p:txBody>
      </p:sp>
      <p:sp>
        <p:nvSpPr>
          <p:cNvPr id="2" name="Rectangle 1">
            <a:extLst>
              <a:ext uri="{FF2B5EF4-FFF2-40B4-BE49-F238E27FC236}">
                <a16:creationId xmlns:a16="http://schemas.microsoft.com/office/drawing/2014/main" id="{7FA81BBE-D9BC-4144-BFE9-BBCF95D7B3F8}"/>
              </a:ext>
            </a:extLst>
          </p:cNvPr>
          <p:cNvSpPr>
            <a:spLocks noChangeArrowheads="1"/>
          </p:cNvSpPr>
          <p:nvPr/>
        </p:nvSpPr>
        <p:spPr bwMode="auto">
          <a:xfrm>
            <a:off x="797868" y="26888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Noto Serif"/>
              </a:rPr>
              <a:t>From: </a:t>
            </a:r>
            <a:r>
              <a:rPr kumimoji="0" lang="en-US" altLang="en-US" sz="1800" b="0" i="0" u="sng" strike="noStrike" cap="none" normalizeH="0" baseline="0">
                <a:ln>
                  <a:noFill/>
                </a:ln>
                <a:solidFill>
                  <a:srgbClr val="8E2555"/>
                </a:solidFill>
                <a:effectLst/>
                <a:latin typeface="Noto Serif"/>
                <a:hlinkClick r:id="rId2"/>
              </a:rPr>
              <a:t>Real-time aortic pulse wave velocity measurement during exercise stress testing</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Trebuchet MS" panose="020B0603020202020204" pitchFamily="34" charset="0"/>
              </a:rPr>
              <a:t>  </a:t>
            </a:r>
            <a:r>
              <a:rPr kumimoji="0" lang="en-US" altLang="en-US" sz="14100" b="0" i="0" u="none" strike="noStrike" cap="none" normalizeH="0" baseline="0">
                <a:ln>
                  <a:noFill/>
                </a:ln>
                <a:solidFill>
                  <a:srgbClr val="333333"/>
                </a:solidFill>
                <a:effectLst/>
                <a:latin typeface="Trebuchet MS" panose="020B0603020202020204" pitchFamily="34" charset="0"/>
              </a:rPr>
              <a:t>         </a:t>
            </a:r>
            <a:endParaRPr kumimoji="0" lang="en-US" altLang="en-US" sz="1300" b="0" i="0" u="none" strike="noStrike" cap="none" normalizeH="0" baseline="0">
              <a:ln>
                <a:noFill/>
              </a:ln>
              <a:solidFill>
                <a:srgbClr val="333333"/>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Noto Serif"/>
              </a:rPr>
              <a:t>Work rate (</a:t>
            </a:r>
            <a:r>
              <a:rPr kumimoji="0" lang="en-US" altLang="en-US" sz="1300" b="0" i="1" u="none" strike="noStrike" cap="none" normalizeH="0" baseline="0">
                <a:ln>
                  <a:noFill/>
                </a:ln>
                <a:solidFill>
                  <a:srgbClr val="333333"/>
                </a:solidFill>
                <a:effectLst/>
                <a:latin typeface="Noto Serif"/>
              </a:rPr>
              <a:t>red</a:t>
            </a:r>
            <a:r>
              <a:rPr kumimoji="0" lang="en-US" altLang="en-US" sz="1300" b="0" i="0" u="none" strike="noStrike" cap="none" normalizeH="0" baseline="0">
                <a:ln>
                  <a:noFill/>
                </a:ln>
                <a:solidFill>
                  <a:srgbClr val="333333"/>
                </a:solidFill>
                <a:effectLst/>
                <a:latin typeface="Noto Serif"/>
              </a:rPr>
              <a:t>) and heart rate (</a:t>
            </a:r>
            <a:r>
              <a:rPr kumimoji="0" lang="en-US" altLang="en-US" sz="1300" b="0" i="1" u="none" strike="noStrike" cap="none" normalizeH="0" baseline="0">
                <a:ln>
                  <a:noFill/>
                </a:ln>
                <a:solidFill>
                  <a:srgbClr val="333333"/>
                </a:solidFill>
                <a:effectLst/>
                <a:latin typeface="Noto Serif"/>
              </a:rPr>
              <a:t>green</a:t>
            </a:r>
            <a:r>
              <a:rPr kumimoji="0" lang="en-US" altLang="en-US" sz="1300" b="0" i="0" u="none" strike="noStrike" cap="none" normalizeH="0" baseline="0">
                <a:ln>
                  <a:noFill/>
                </a:ln>
                <a:solidFill>
                  <a:srgbClr val="333333"/>
                </a:solidFill>
                <a:effectLst/>
                <a:latin typeface="Noto Serif"/>
              </a:rPr>
              <a:t>) during the rest and exercise phases of the protocol. </a:t>
            </a:r>
            <a:r>
              <a:rPr kumimoji="0" lang="en-US" altLang="en-US" sz="1300" b="0" i="1" u="none" strike="noStrike" cap="none" normalizeH="0" baseline="0">
                <a:ln>
                  <a:noFill/>
                </a:ln>
                <a:solidFill>
                  <a:srgbClr val="333333"/>
                </a:solidFill>
                <a:effectLst/>
                <a:latin typeface="Noto Serif"/>
              </a:rPr>
              <a:t>Grey bands</a:t>
            </a:r>
            <a:r>
              <a:rPr kumimoji="0" lang="en-US" altLang="en-US" sz="1300" b="0" i="0" u="none" strike="noStrike" cap="none" normalizeH="0" baseline="0">
                <a:ln>
                  <a:noFill/>
                </a:ln>
                <a:solidFill>
                  <a:srgbClr val="333333"/>
                </a:solidFill>
                <a:effectLst/>
                <a:latin typeface="Noto Serif"/>
              </a:rPr>
              <a:t> indicate breath-hold acquisitions when cycling is ceased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42" name="Picture 2" descr="Fig. 2">
            <a:extLst>
              <a:ext uri="{FF2B5EF4-FFF2-40B4-BE49-F238E27FC236}">
                <a16:creationId xmlns:a16="http://schemas.microsoft.com/office/drawing/2014/main" id="{5789DC80-BDE9-4472-BCA6-0A3665C5F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293" y="1652241"/>
            <a:ext cx="4505325"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988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1F10F-C47D-4D48-B7C3-F63586D417AF}"/>
              </a:ext>
            </a:extLst>
          </p:cNvPr>
          <p:cNvSpPr txBox="1"/>
          <p:nvPr/>
        </p:nvSpPr>
        <p:spPr>
          <a:xfrm>
            <a:off x="896293" y="6002447"/>
            <a:ext cx="2004138" cy="369332"/>
          </a:xfrm>
          <a:prstGeom prst="rect">
            <a:avLst/>
          </a:prstGeom>
          <a:noFill/>
        </p:spPr>
        <p:txBody>
          <a:bodyPr wrap="none" rtlCol="0">
            <a:spAutoFit/>
          </a:bodyPr>
          <a:lstStyle/>
          <a:p>
            <a:r>
              <a:rPr lang="en-US" dirty="0"/>
              <a:t>Roberts 2015 JCMR</a:t>
            </a:r>
          </a:p>
        </p:txBody>
      </p:sp>
      <p:sp>
        <p:nvSpPr>
          <p:cNvPr id="2" name="Rectangle 1">
            <a:extLst>
              <a:ext uri="{FF2B5EF4-FFF2-40B4-BE49-F238E27FC236}">
                <a16:creationId xmlns:a16="http://schemas.microsoft.com/office/drawing/2014/main" id="{380F0C10-D11D-4C0D-AD4B-2B2875F9470F}"/>
              </a:ext>
            </a:extLst>
          </p:cNvPr>
          <p:cNvSpPr>
            <a:spLocks noChangeArrowheads="1"/>
          </p:cNvSpPr>
          <p:nvPr/>
        </p:nvSpPr>
        <p:spPr bwMode="auto">
          <a:xfrm>
            <a:off x="397164" y="220749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Noto Serif"/>
              </a:rPr>
              <a:t>From: </a:t>
            </a:r>
            <a:r>
              <a:rPr kumimoji="0" lang="en-US" altLang="en-US" sz="1800" b="0" i="0" u="sng" strike="noStrike" cap="none" normalizeH="0" baseline="0">
                <a:ln>
                  <a:noFill/>
                </a:ln>
                <a:solidFill>
                  <a:srgbClr val="8E2555"/>
                </a:solidFill>
                <a:effectLst/>
                <a:latin typeface="Noto Serif"/>
                <a:hlinkClick r:id="rId2"/>
              </a:rPr>
              <a:t>Real-time aortic pulse wave velocity measurement during exercise stress testing</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Trebuchet MS" panose="020B0603020202020204" pitchFamily="34" charset="0"/>
              </a:rPr>
              <a:t>  </a:t>
            </a:r>
            <a:r>
              <a:rPr kumimoji="0" lang="en-US" altLang="en-US" sz="22000" b="0" i="0" u="none" strike="noStrike" cap="none" normalizeH="0" baseline="0">
                <a:ln>
                  <a:noFill/>
                </a:ln>
                <a:solidFill>
                  <a:srgbClr val="333333"/>
                </a:solidFill>
                <a:effectLst/>
                <a:latin typeface="Trebuchet MS" panose="020B0603020202020204" pitchFamily="34" charset="0"/>
              </a:rPr>
              <a:t>         </a:t>
            </a:r>
            <a:endParaRPr kumimoji="0" lang="en-US" altLang="en-US" sz="1300" b="0" i="0" u="none" strike="noStrike" cap="none" normalizeH="0" baseline="0">
              <a:ln>
                <a:noFill/>
              </a:ln>
              <a:solidFill>
                <a:srgbClr val="333333"/>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Noto Serif"/>
              </a:rPr>
              <a:t>MRI PWV analysis. </a:t>
            </a:r>
            <a:r>
              <a:rPr kumimoji="0" lang="en-US" altLang="en-US" sz="1300" b="1" i="0" u="none" strike="noStrike" cap="none" normalizeH="0" baseline="0">
                <a:ln>
                  <a:noFill/>
                </a:ln>
                <a:solidFill>
                  <a:srgbClr val="333333"/>
                </a:solidFill>
                <a:effectLst/>
                <a:latin typeface="Noto Serif"/>
              </a:rPr>
              <a:t>a</a:t>
            </a:r>
            <a:r>
              <a:rPr kumimoji="0" lang="en-US" altLang="en-US" sz="1300" b="0" i="0" u="none" strike="noStrike" cap="none" normalizeH="0" baseline="0">
                <a:ln>
                  <a:noFill/>
                </a:ln>
                <a:solidFill>
                  <a:srgbClr val="333333"/>
                </a:solidFill>
                <a:effectLst/>
                <a:latin typeface="Noto Serif"/>
              </a:rPr>
              <a:t> Region of interest selection guided by anatomical images (</a:t>
            </a:r>
            <a:r>
              <a:rPr kumimoji="0" lang="en-US" altLang="en-US" sz="1300" b="0" i="1" u="none" strike="noStrike" cap="none" normalizeH="0" baseline="0">
                <a:ln>
                  <a:noFill/>
                </a:ln>
                <a:solidFill>
                  <a:srgbClr val="333333"/>
                </a:solidFill>
                <a:effectLst/>
                <a:latin typeface="Noto Serif"/>
              </a:rPr>
              <a:t>left</a:t>
            </a:r>
            <a:r>
              <a:rPr kumimoji="0" lang="en-US" altLang="en-US" sz="1300" b="0" i="0" u="none" strike="noStrike" cap="none" normalizeH="0" baseline="0">
                <a:ln>
                  <a:noFill/>
                </a:ln>
                <a:solidFill>
                  <a:srgbClr val="333333"/>
                </a:solidFill>
                <a:effectLst/>
                <a:latin typeface="Noto Serif"/>
              </a:rPr>
              <a:t>) and corresponding RACE phase image (</a:t>
            </a:r>
            <a:r>
              <a:rPr kumimoji="0" lang="en-US" altLang="en-US" sz="1300" b="0" i="1" u="none" strike="noStrike" cap="none" normalizeH="0" baseline="0">
                <a:ln>
                  <a:noFill/>
                </a:ln>
                <a:solidFill>
                  <a:srgbClr val="333333"/>
                </a:solidFill>
                <a:effectLst/>
                <a:latin typeface="Noto Serif"/>
              </a:rPr>
              <a:t>right</a:t>
            </a:r>
            <a:r>
              <a:rPr kumimoji="0" lang="en-US" altLang="en-US" sz="1300" b="0" i="0" u="none" strike="noStrike" cap="none" normalizeH="0" baseline="0">
                <a:ln>
                  <a:noFill/>
                </a:ln>
                <a:solidFill>
                  <a:srgbClr val="333333"/>
                </a:solidFill>
                <a:effectLst/>
                <a:latin typeface="Noto Serif"/>
              </a:rPr>
              <a:t>). </a:t>
            </a:r>
            <a:r>
              <a:rPr kumimoji="0" lang="en-US" altLang="en-US" sz="1300" b="1" i="0" u="none" strike="noStrike" cap="none" normalizeH="0" baseline="0">
                <a:ln>
                  <a:noFill/>
                </a:ln>
                <a:solidFill>
                  <a:srgbClr val="333333"/>
                </a:solidFill>
                <a:effectLst/>
                <a:latin typeface="Noto Serif"/>
              </a:rPr>
              <a:t>b</a:t>
            </a:r>
            <a:r>
              <a:rPr kumimoji="0" lang="en-US" altLang="en-US" sz="1300" b="0" i="0" u="none" strike="noStrike" cap="none" normalizeH="0" baseline="0">
                <a:ln>
                  <a:noFill/>
                </a:ln>
                <a:solidFill>
                  <a:srgbClr val="333333"/>
                </a:solidFill>
                <a:effectLst/>
                <a:latin typeface="Noto Serif"/>
              </a:rPr>
              <a:t>Correction for stationary tissue signal in the complex domain, with proximal (superior) slice signal in the vessel region shown in </a:t>
            </a:r>
            <a:r>
              <a:rPr kumimoji="0" lang="en-US" altLang="en-US" sz="1300" b="0" i="1" u="none" strike="noStrike" cap="none" normalizeH="0" baseline="0">
                <a:ln>
                  <a:noFill/>
                </a:ln>
                <a:solidFill>
                  <a:srgbClr val="333333"/>
                </a:solidFill>
                <a:effectLst/>
                <a:latin typeface="Noto Serif"/>
              </a:rPr>
              <a:t>blue</a:t>
            </a:r>
            <a:r>
              <a:rPr kumimoji="0" lang="en-US" altLang="en-US" sz="1300" b="0" i="0" u="none" strike="noStrike" cap="none" normalizeH="0" baseline="0">
                <a:ln>
                  <a:noFill/>
                </a:ln>
                <a:solidFill>
                  <a:srgbClr val="333333"/>
                </a:solidFill>
                <a:effectLst/>
                <a:latin typeface="Noto Serif"/>
              </a:rPr>
              <a:t>and distal (inferior) signal in </a:t>
            </a:r>
            <a:r>
              <a:rPr kumimoji="0" lang="en-US" altLang="en-US" sz="1300" b="0" i="1" u="none" strike="noStrike" cap="none" normalizeH="0" baseline="0">
                <a:ln>
                  <a:noFill/>
                </a:ln>
                <a:solidFill>
                  <a:srgbClr val="333333"/>
                </a:solidFill>
                <a:effectLst/>
                <a:latin typeface="Noto Serif"/>
              </a:rPr>
              <a:t>green</a:t>
            </a:r>
            <a:r>
              <a:rPr kumimoji="0" lang="en-US" altLang="en-US" sz="1300" b="0" i="0" u="none" strike="noStrike" cap="none" normalizeH="0" baseline="0">
                <a:ln>
                  <a:noFill/>
                </a:ln>
                <a:solidFill>
                  <a:srgbClr val="333333"/>
                </a:solidFill>
                <a:effectLst/>
                <a:latin typeface="Noto Serif"/>
              </a:rPr>
              <a:t>. </a:t>
            </a:r>
            <a:r>
              <a:rPr kumimoji="0" lang="en-US" altLang="en-US" sz="1300" b="1" i="0" u="none" strike="noStrike" cap="none" normalizeH="0" baseline="0">
                <a:ln>
                  <a:noFill/>
                </a:ln>
                <a:solidFill>
                  <a:srgbClr val="333333"/>
                </a:solidFill>
                <a:effectLst/>
                <a:latin typeface="Noto Serif"/>
              </a:rPr>
              <a:t>b</a:t>
            </a:r>
            <a:r>
              <a:rPr kumimoji="0" lang="en-US" altLang="en-US" sz="1300" b="0" i="0" u="none" strike="noStrike" cap="none" normalizeH="0" baseline="0">
                <a:ln>
                  <a:noFill/>
                </a:ln>
                <a:solidFill>
                  <a:srgbClr val="333333"/>
                </a:solidFill>
                <a:effectLst/>
                <a:latin typeface="Noto Serif"/>
              </a:rPr>
              <a:t>-</a:t>
            </a:r>
            <a:r>
              <a:rPr kumimoji="0" lang="en-US" altLang="en-US" sz="1300" b="0" i="1" u="none" strike="noStrike" cap="none" normalizeH="0" baseline="0">
                <a:ln>
                  <a:noFill/>
                </a:ln>
                <a:solidFill>
                  <a:srgbClr val="333333"/>
                </a:solidFill>
                <a:effectLst/>
                <a:latin typeface="Noto Serif"/>
              </a:rPr>
              <a:t>i</a:t>
            </a:r>
            <a:r>
              <a:rPr kumimoji="0" lang="en-US" altLang="en-US" sz="1300" b="0" i="0" u="none" strike="noStrike" cap="none" normalizeH="0" baseline="0">
                <a:ln>
                  <a:noFill/>
                </a:ln>
                <a:solidFill>
                  <a:srgbClr val="333333"/>
                </a:solidFill>
                <a:effectLst/>
                <a:latin typeface="Noto Serif"/>
              </a:rPr>
              <a:t> Raw data plotted in the complex plane, showing centroids marking slow flow signal. </a:t>
            </a:r>
            <a:r>
              <a:rPr kumimoji="0" lang="en-US" altLang="en-US" sz="1300" b="1" i="0" u="none" strike="noStrike" cap="none" normalizeH="0" baseline="0">
                <a:ln>
                  <a:noFill/>
                </a:ln>
                <a:solidFill>
                  <a:srgbClr val="333333"/>
                </a:solidFill>
                <a:effectLst/>
                <a:latin typeface="Noto Serif"/>
              </a:rPr>
              <a:t>b</a:t>
            </a:r>
            <a:r>
              <a:rPr kumimoji="0" lang="en-US" altLang="en-US" sz="1300" b="0" i="0" u="none" strike="noStrike" cap="none" normalizeH="0" baseline="0">
                <a:ln>
                  <a:noFill/>
                </a:ln>
                <a:solidFill>
                  <a:srgbClr val="333333"/>
                </a:solidFill>
                <a:effectLst/>
                <a:latin typeface="Noto Serif"/>
              </a:rPr>
              <a:t>-</a:t>
            </a:r>
            <a:r>
              <a:rPr kumimoji="0" lang="en-US" altLang="en-US" sz="1300" b="0" i="1" u="none" strike="noStrike" cap="none" normalizeH="0" baseline="0">
                <a:ln>
                  <a:noFill/>
                </a:ln>
                <a:solidFill>
                  <a:srgbClr val="333333"/>
                </a:solidFill>
                <a:effectLst/>
                <a:latin typeface="Noto Serif"/>
              </a:rPr>
              <a:t>ii</a:t>
            </a:r>
            <a:r>
              <a:rPr kumimoji="0" lang="en-US" altLang="en-US" sz="1300" b="0" i="0" u="none" strike="noStrike" cap="none" normalizeH="0" baseline="0">
                <a:ln>
                  <a:noFill/>
                </a:ln>
                <a:solidFill>
                  <a:srgbClr val="333333"/>
                </a:solidFill>
                <a:effectLst/>
                <a:latin typeface="Noto Serif"/>
              </a:rPr>
              <a:t>Complex signal relative to the reference static tissue point. </a:t>
            </a:r>
            <a:r>
              <a:rPr kumimoji="0" lang="en-US" altLang="en-US" sz="1300" b="1" i="0" u="none" strike="noStrike" cap="none" normalizeH="0" baseline="0">
                <a:ln>
                  <a:noFill/>
                </a:ln>
                <a:solidFill>
                  <a:srgbClr val="333333"/>
                </a:solidFill>
                <a:effectLst/>
                <a:latin typeface="Noto Serif"/>
              </a:rPr>
              <a:t>b</a:t>
            </a:r>
            <a:r>
              <a:rPr kumimoji="0" lang="en-US" altLang="en-US" sz="1300" b="0" i="0" u="none" strike="noStrike" cap="none" normalizeH="0" baseline="0">
                <a:ln>
                  <a:noFill/>
                </a:ln>
                <a:solidFill>
                  <a:srgbClr val="333333"/>
                </a:solidFill>
                <a:effectLst/>
                <a:latin typeface="Noto Serif"/>
              </a:rPr>
              <a:t>-</a:t>
            </a:r>
            <a:r>
              <a:rPr kumimoji="0" lang="en-US" altLang="en-US" sz="1300" b="0" i="1" u="none" strike="noStrike" cap="none" normalizeH="0" baseline="0">
                <a:ln>
                  <a:noFill/>
                </a:ln>
                <a:solidFill>
                  <a:srgbClr val="333333"/>
                </a:solidFill>
                <a:effectLst/>
                <a:latin typeface="Noto Serif"/>
              </a:rPr>
              <a:t>iii</a:t>
            </a:r>
            <a:r>
              <a:rPr kumimoji="0" lang="en-US" altLang="en-US" sz="1300" b="0" i="0" u="none" strike="noStrike" cap="none" normalizeH="0" baseline="0">
                <a:ln>
                  <a:noFill/>
                </a:ln>
                <a:solidFill>
                  <a:srgbClr val="333333"/>
                </a:solidFill>
                <a:effectLst/>
                <a:latin typeface="Noto Serif"/>
              </a:rPr>
              <a:t> Phase waveforms relative to the reference point. </a:t>
            </a:r>
            <a:r>
              <a:rPr kumimoji="0" lang="en-US" altLang="en-US" sz="1300" b="1" i="0" u="none" strike="noStrike" cap="none" normalizeH="0" baseline="0">
                <a:ln>
                  <a:noFill/>
                </a:ln>
                <a:solidFill>
                  <a:srgbClr val="333333"/>
                </a:solidFill>
                <a:effectLst/>
                <a:latin typeface="Noto Serif"/>
              </a:rPr>
              <a:t>b</a:t>
            </a:r>
            <a:r>
              <a:rPr kumimoji="0" lang="en-US" altLang="en-US" sz="1300" b="0" i="0" u="none" strike="noStrike" cap="none" normalizeH="0" baseline="0">
                <a:ln>
                  <a:noFill/>
                </a:ln>
                <a:solidFill>
                  <a:srgbClr val="333333"/>
                </a:solidFill>
                <a:effectLst/>
                <a:latin typeface="Noto Serif"/>
              </a:rPr>
              <a:t>-</a:t>
            </a:r>
            <a:r>
              <a:rPr kumimoji="0" lang="en-US" altLang="en-US" sz="1300" b="0" i="1" u="none" strike="noStrike" cap="none" normalizeH="0" baseline="0">
                <a:ln>
                  <a:noFill/>
                </a:ln>
                <a:solidFill>
                  <a:srgbClr val="333333"/>
                </a:solidFill>
                <a:effectLst/>
                <a:latin typeface="Noto Serif"/>
              </a:rPr>
              <a:t>iv</a:t>
            </a:r>
            <a:r>
              <a:rPr kumimoji="0" lang="en-US" altLang="en-US" sz="1300" b="0" i="0" u="none" strike="noStrike" cap="none" normalizeH="0" baseline="0">
                <a:ln>
                  <a:noFill/>
                </a:ln>
                <a:solidFill>
                  <a:srgbClr val="333333"/>
                </a:solidFill>
                <a:effectLst/>
                <a:latin typeface="Noto Serif"/>
              </a:rPr>
              <a:t> Estimation of foot transit 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218" name="Picture 2" descr="Fig. 3">
            <a:extLst>
              <a:ext uri="{FF2B5EF4-FFF2-40B4-BE49-F238E27FC236}">
                <a16:creationId xmlns:a16="http://schemas.microsoft.com/office/drawing/2014/main" id="{B845C3EF-9FCD-40CB-A815-6E915C259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89" y="569190"/>
            <a:ext cx="741045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790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1F10F-C47D-4D48-B7C3-F63586D417AF}"/>
              </a:ext>
            </a:extLst>
          </p:cNvPr>
          <p:cNvSpPr txBox="1"/>
          <p:nvPr/>
        </p:nvSpPr>
        <p:spPr>
          <a:xfrm>
            <a:off x="2342908" y="5918010"/>
            <a:ext cx="1430263" cy="369332"/>
          </a:xfrm>
          <a:prstGeom prst="rect">
            <a:avLst/>
          </a:prstGeom>
          <a:noFill/>
        </p:spPr>
        <p:txBody>
          <a:bodyPr wrap="none" rtlCol="0">
            <a:spAutoFit/>
          </a:bodyPr>
          <a:lstStyle/>
          <a:p>
            <a:r>
              <a:rPr lang="en-US" dirty="0"/>
              <a:t>Ibrahim 2011</a:t>
            </a:r>
          </a:p>
        </p:txBody>
      </p:sp>
      <p:pic>
        <p:nvPicPr>
          <p:cNvPr id="8194" name="Picture 2">
            <a:extLst>
              <a:ext uri="{FF2B5EF4-FFF2-40B4-BE49-F238E27FC236}">
                <a16:creationId xmlns:a16="http://schemas.microsoft.com/office/drawing/2014/main" id="{D11B9949-81A0-4AB2-8472-6D3C58EF4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767" y="-230401"/>
            <a:ext cx="59118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428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475</Words>
  <Application>Microsoft Office PowerPoint</Application>
  <PresentationFormat>Widescreen</PresentationFormat>
  <Paragraphs>65</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vt:lpstr>
      <vt:lpstr>Calibri</vt:lpstr>
      <vt:lpstr>Calibri Light</vt:lpstr>
      <vt:lpstr>Europa</vt:lpstr>
      <vt:lpstr>Noto Serif</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WIEBEN</dc:creator>
  <cp:lastModifiedBy>OLIVER WIEBEN</cp:lastModifiedBy>
  <cp:revision>8</cp:revision>
  <dcterms:created xsi:type="dcterms:W3CDTF">2019-08-26T11:47:19Z</dcterms:created>
  <dcterms:modified xsi:type="dcterms:W3CDTF">2019-08-26T12:52:32Z</dcterms:modified>
</cp:coreProperties>
</file>