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7620000" cx="101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6" name="Google Shape;146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71" name="Google Shape;171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79" name="Google Shape;179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508000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471862" y="7062787"/>
            <a:ext cx="32162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281862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508000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471862" y="7062787"/>
            <a:ext cx="32162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281862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508000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471862" y="7062787"/>
            <a:ext cx="32162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281862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08000" y="324556"/>
            <a:ext cx="9144000" cy="1538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508000" y="2116667"/>
            <a:ext cx="448733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64667" y="2116667"/>
            <a:ext cx="448733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508000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471862" y="7062787"/>
            <a:ext cx="32162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7281862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508000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471862" y="7062787"/>
            <a:ext cx="32162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281862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508000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471862" y="7062787"/>
            <a:ext cx="32162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281862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 rot="5400000">
            <a:off x="5257800" y="2413000"/>
            <a:ext cx="650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 rot="5400000">
            <a:off x="609600" y="203200"/>
            <a:ext cx="65024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508000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471862" y="7062787"/>
            <a:ext cx="32162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281862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 rot="5400000">
            <a:off x="2565400" y="-279400"/>
            <a:ext cx="5029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508000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471862" y="7062787"/>
            <a:ext cx="32162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281862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/>
          <p:nvPr>
            <p:ph idx="2" type="pic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508000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471862" y="7062787"/>
            <a:ext cx="32162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7281862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508000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471862" y="7062787"/>
            <a:ext cx="32162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281862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508000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471862" y="7062787"/>
            <a:ext cx="32162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7281862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508000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471862" y="7062787"/>
            <a:ext cx="32162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7281862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508000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471862" y="7062787"/>
            <a:ext cx="32162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281862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508000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471862" y="7062787"/>
            <a:ext cx="32162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7281862" y="7062787"/>
            <a:ext cx="2370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223837" y="185737"/>
            <a:ext cx="9637712" cy="728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SQL Query Tuning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1231900" y="990600"/>
            <a:ext cx="80391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Query Lifecycle</a:t>
            </a:r>
            <a:endParaRPr b="0" i="0" sz="8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Reading query plans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9898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 Index Overview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9898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 Tuning Problem queries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9898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 Using SQL Profiler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558800" lvl="0" marL="0" marR="0" rtl="0" algn="l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rgbClr val="888888"/>
              </a:buClr>
              <a:buSzPts val="8800"/>
              <a:buFont typeface="Arial"/>
              <a:buNone/>
            </a:pPr>
            <a:r>
              <a:t/>
            </a:r>
            <a:endParaRPr b="0" i="0" sz="8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7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 b="0" i="0" sz="8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203200" y="0"/>
            <a:ext cx="3733800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Clustered Indexes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508000" y="990600"/>
            <a:ext cx="4487862" cy="569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structure separate from the data rows.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nonclustered index contains the nonclustered index key values and each key value entry has a pointer to the data row that contains the key value.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pointer from an index row in a nonclustered index to a data row is called a row locator.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row locator can be a pointer to the row or the clustered index key.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descr="nonclustered" id="196" name="Google Shape;19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2400" y="990600"/>
            <a:ext cx="4487862" cy="372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0" y="0"/>
            <a:ext cx="439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Bookmark lookup(Key Lookup)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423862" y="990600"/>
            <a:ext cx="5502275" cy="552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0" i="0" lang="en-US" sz="3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Bookmark lookups are a mechanism to navigate from a non-clustered index row to the actual data row in the base table (clustered index/heap)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0" i="0" lang="en-US" sz="3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up the extra columns in the heap or clustered index based on the Clustered Index key/RID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0" i="0" lang="en-US" sz="3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Costly because of Random IO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0" i="0" lang="en-US" sz="3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using Nested Loops in SQL 2005 and Above</a:t>
            </a:r>
            <a:endParaRPr/>
          </a:p>
          <a:p>
            <a:pPr indent="-146050" lvl="0" marL="3429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t/>
            </a:r>
            <a:endParaRPr b="0" i="0" sz="3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okmark lookup operator icon" id="203" name="Google Shape;2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800" y="0"/>
            <a:ext cx="67786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.bmp" id="204" name="Google Shape;20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5862" y="1484312"/>
            <a:ext cx="3648075" cy="461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0" y="0"/>
            <a:ext cx="2794000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Loop Joins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338137" y="990600"/>
            <a:ext cx="9320212" cy="32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Loop: </a:t>
            </a: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strategy for joining small tables. It cycles through the outer (hopefully, smaller table) then searches for matches in the inner table.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complexity of a nested loops join is proportional to the size of the outer input multiplied by the size of the inner input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loops join generally performs best for relatively small input sets.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row R1 in the outer table</a:t>
            </a:r>
            <a:b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for each row R2 in the inner table</a:t>
            </a:r>
            <a:b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 if R1 joins with R2</a:t>
            </a:r>
            <a:b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 return (R1, R2) </a:t>
            </a:r>
            <a:endParaRPr/>
          </a:p>
        </p:txBody>
      </p:sp>
      <p:pic>
        <p:nvPicPr>
          <p:cNvPr descr="Nested loops operator icon" id="211" name="Google Shape;2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8800" y="0"/>
            <a:ext cx="588962" cy="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0" y="0"/>
            <a:ext cx="1879600" cy="54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Joins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762000" y="990600"/>
            <a:ext cx="8636000" cy="578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Merge:</a:t>
            </a: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Best strategy for large, similarly sized tables that are sorted. It takes a row from each table and directly compares them.</a:t>
            </a:r>
            <a:endParaRPr b="0" i="0" sz="4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at least one equijoin predicate</a:t>
            </a:r>
            <a:endParaRPr b="0" i="0" sz="4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must be sorted on the join keys</a:t>
            </a:r>
            <a:endParaRPr b="0" i="0" sz="4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order may be provided by an index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Or, plan may include an explicit sort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4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algorithm:</a:t>
            </a:r>
            <a:endParaRPr b="1" i="0" sz="4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Get one row from both the left and right inputs</a:t>
            </a:r>
            <a:endParaRPr b="0" i="0" sz="4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the rows match, return the joined row</a:t>
            </a:r>
            <a:endParaRPr b="0" i="0" sz="4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Otherwise, get a new row from whichever input is smaller and repeat </a:t>
            </a:r>
            <a:r>
              <a:rPr b="1" i="0" lang="en-US" sz="2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(Algorithm for union of two data sets)</a:t>
            </a:r>
            <a:endParaRPr/>
          </a:p>
        </p:txBody>
      </p:sp>
      <p:pic>
        <p:nvPicPr>
          <p:cNvPr descr="Merge join operator icon" id="218" name="Google Shape;2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400" y="0"/>
            <a:ext cx="673100" cy="59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0" y="0"/>
            <a:ext cx="1879600" cy="54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Joins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423862" y="1185862"/>
            <a:ext cx="9320212" cy="485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Hash: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for large, dissimilarly sized tables or those without a useful index and other special operations. It builds a hash table of both inputs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phases: Build and Probe, Uses Memory, Stop and Go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Equijoin Required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row R1 in the build table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begin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 calculate hash value on R1 join key(s)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 insert R1 into the appropriate hash bucket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end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row R2 in the probe table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begin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 calculate hash value on R2 join key(s)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 	for each row R1 in the corresponding hash bucket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 	if R1 joins with R2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 return (R1, R2)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end</a:t>
            </a:r>
            <a:endParaRPr/>
          </a:p>
        </p:txBody>
      </p:sp>
      <p:pic>
        <p:nvPicPr>
          <p:cNvPr descr="Hash match operator icon" id="225" name="Google Shape;2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0600" y="0"/>
            <a:ext cx="590550" cy="59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0" y="0"/>
            <a:ext cx="27940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Best Practices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762000" y="914400"/>
            <a:ext cx="8636000" cy="585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predicates deeper into the plan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Reworking SELECT *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Sargs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 bookmark lookups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Index columns for ordering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Frequently used aggregates should be in a covered index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SQL Server 2005 Performance Tuning – Wrox Publication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SQL Server 2005 – Query Tuning and Optimization – Microsoft Press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3640137" y="1316037"/>
            <a:ext cx="2201862" cy="914400"/>
          </a:xfrm>
          <a:prstGeom prst="flowChartDecision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</a:gradFill>
          <a:ln cap="flat" cmpd="sng" w="9525">
            <a:solidFill>
              <a:srgbClr val="F6924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in Cache?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695325" y="2255837"/>
            <a:ext cx="2578100" cy="811212"/>
            <a:chOff x="695325" y="2255837"/>
            <a:chExt cx="2578100" cy="811212"/>
          </a:xfrm>
        </p:grpSpPr>
        <p:pic>
          <p:nvPicPr>
            <p:cNvPr id="109" name="Google Shape;10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5325" y="2255837"/>
              <a:ext cx="2578100" cy="811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6"/>
            <p:cNvSpPr txBox="1"/>
            <p:nvPr/>
          </p:nvSpPr>
          <p:spPr>
            <a:xfrm>
              <a:off x="762000" y="2286000"/>
              <a:ext cx="2370137" cy="677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75" lIns="101575" spcFirstLastPara="1" rIns="101575" wrap="square" tIns="50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Parse/Normalize</a:t>
              </a:r>
              <a:endParaRPr/>
            </a:p>
          </p:txBody>
        </p:sp>
      </p:grpSp>
      <p:sp>
        <p:nvSpPr>
          <p:cNvPr id="111" name="Google Shape;111;p16"/>
          <p:cNvSpPr/>
          <p:nvPr/>
        </p:nvSpPr>
        <p:spPr>
          <a:xfrm>
            <a:off x="762000" y="3302000"/>
            <a:ext cx="2370137" cy="677862"/>
          </a:xfrm>
          <a:prstGeom prst="flowChartProcess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cap="flat" cmpd="sng" w="9525">
            <a:solidFill>
              <a:srgbClr val="F6924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Compile TSQL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762000" y="4318000"/>
            <a:ext cx="2370137" cy="677862"/>
          </a:xfrm>
          <a:prstGeom prst="flowChartProcess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cap="flat" cmpd="sng" w="9525">
            <a:solidFill>
              <a:srgbClr val="F6924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Optimize TSQL Statements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6773862" y="4656137"/>
            <a:ext cx="2370137" cy="677862"/>
          </a:xfrm>
          <a:prstGeom prst="flowChartProcess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</a:gradFill>
          <a:ln cap="flat" cmpd="sng" w="9525">
            <a:solidFill>
              <a:srgbClr val="F6924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Wait for Memory Grant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6604000" y="2201862"/>
            <a:ext cx="2370137" cy="676275"/>
          </a:xfrm>
          <a:prstGeom prst="flowChartProcess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</a:gradFill>
          <a:ln cap="flat" cmpd="sng" w="9525">
            <a:solidFill>
              <a:srgbClr val="F6924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Retrieve Plan from Cache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62000" y="5334000"/>
            <a:ext cx="2370137" cy="677862"/>
          </a:xfrm>
          <a:prstGeom prst="flowChartProcess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</a:gradFill>
          <a:ln cap="flat" cmpd="sng" w="9525">
            <a:solidFill>
              <a:srgbClr val="F6924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Put Plan in Cache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6180137" y="3217862"/>
            <a:ext cx="3556000" cy="1184275"/>
          </a:xfrm>
          <a:prstGeom prst="flowChartDecision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need to be recompiled ?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6688137" y="6519862"/>
            <a:ext cx="2625725" cy="592137"/>
          </a:xfrm>
          <a:prstGeom prst="flowChartAlternateProcess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</a:gradFill>
          <a:ln cap="flat" cmpd="sng" w="9525">
            <a:solidFill>
              <a:srgbClr val="F6924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Run Plan to completion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6773862" y="5588000"/>
            <a:ext cx="2370137" cy="677862"/>
          </a:xfrm>
          <a:prstGeom prst="flowChartProcess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</a:gradFill>
          <a:ln cap="flat" cmpd="sng" w="9525">
            <a:solidFill>
              <a:srgbClr val="F6924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Open (Activate Plan)</a:t>
            </a:r>
            <a:endParaRPr/>
          </a:p>
        </p:txBody>
      </p:sp>
      <p:cxnSp>
        <p:nvCxnSpPr>
          <p:cNvPr id="119" name="Google Shape;119;p16"/>
          <p:cNvCxnSpPr/>
          <p:nvPr/>
        </p:nvCxnSpPr>
        <p:spPr>
          <a:xfrm rot="5400000">
            <a:off x="7831931" y="3090068"/>
            <a:ext cx="254000" cy="1587"/>
          </a:xfrm>
          <a:prstGeom prst="straightConnector1">
            <a:avLst/>
          </a:prstGeom>
          <a:noFill/>
          <a:ln cap="flat" cmpd="sng" w="25400">
            <a:solidFill>
              <a:srgbClr val="4BACC6"/>
            </a:solidFill>
            <a:prstDash val="solid"/>
            <a:miter lim="8000"/>
            <a:headEnd len="sm" w="sm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0" name="Google Shape;120;p16"/>
          <p:cNvCxnSpPr/>
          <p:nvPr/>
        </p:nvCxnSpPr>
        <p:spPr>
          <a:xfrm rot="5400000">
            <a:off x="7831931" y="4528343"/>
            <a:ext cx="254000" cy="1587"/>
          </a:xfrm>
          <a:prstGeom prst="straightConnector1">
            <a:avLst/>
          </a:prstGeom>
          <a:noFill/>
          <a:ln cap="flat" cmpd="sng" w="25400">
            <a:solidFill>
              <a:srgbClr val="4BACC6"/>
            </a:solidFill>
            <a:prstDash val="solid"/>
            <a:miter lim="8000"/>
            <a:headEnd len="sm" w="sm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1" name="Google Shape;121;p16"/>
          <p:cNvCxnSpPr/>
          <p:nvPr/>
        </p:nvCxnSpPr>
        <p:spPr>
          <a:xfrm rot="5400000">
            <a:off x="7789862" y="5418137"/>
            <a:ext cx="338137" cy="1587"/>
          </a:xfrm>
          <a:prstGeom prst="straightConnector1">
            <a:avLst/>
          </a:prstGeom>
          <a:noFill/>
          <a:ln cap="flat" cmpd="sng" w="25400">
            <a:solidFill>
              <a:srgbClr val="4BACC6"/>
            </a:solidFill>
            <a:prstDash val="solid"/>
            <a:miter lim="8000"/>
            <a:headEnd len="sm" w="sm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2" name="Google Shape;122;p16"/>
          <p:cNvCxnSpPr/>
          <p:nvPr/>
        </p:nvCxnSpPr>
        <p:spPr>
          <a:xfrm rot="5400000">
            <a:off x="1608931" y="2032793"/>
            <a:ext cx="508000" cy="1587"/>
          </a:xfrm>
          <a:prstGeom prst="straightConnector1">
            <a:avLst/>
          </a:prstGeom>
          <a:noFill/>
          <a:ln cap="flat" cmpd="sng" w="25400">
            <a:solidFill>
              <a:srgbClr val="4BACC6"/>
            </a:solidFill>
            <a:prstDash val="solid"/>
            <a:miter lim="8000"/>
            <a:headEnd len="sm" w="sm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3" name="Google Shape;123;p16"/>
          <p:cNvCxnSpPr/>
          <p:nvPr/>
        </p:nvCxnSpPr>
        <p:spPr>
          <a:xfrm rot="5400000">
            <a:off x="7536656" y="2031206"/>
            <a:ext cx="508000" cy="1587"/>
          </a:xfrm>
          <a:prstGeom prst="straightConnector1">
            <a:avLst/>
          </a:prstGeom>
          <a:noFill/>
          <a:ln cap="flat" cmpd="sng" w="25400">
            <a:solidFill>
              <a:srgbClr val="4BACC6"/>
            </a:solidFill>
            <a:prstDash val="solid"/>
            <a:miter lim="8000"/>
            <a:headEnd len="sm" w="sm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4" name="Google Shape;124;p16"/>
          <p:cNvCxnSpPr/>
          <p:nvPr/>
        </p:nvCxnSpPr>
        <p:spPr>
          <a:xfrm rot="5400000">
            <a:off x="7704931" y="6349206"/>
            <a:ext cx="339725" cy="1587"/>
          </a:xfrm>
          <a:prstGeom prst="straightConnector1">
            <a:avLst/>
          </a:prstGeom>
          <a:noFill/>
          <a:ln cap="flat" cmpd="sng" w="25400">
            <a:solidFill>
              <a:srgbClr val="4BACC6"/>
            </a:solidFill>
            <a:prstDash val="solid"/>
            <a:miter lim="8000"/>
            <a:headEnd len="sm" w="sm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5" name="Google Shape;125;p16"/>
          <p:cNvCxnSpPr/>
          <p:nvPr/>
        </p:nvCxnSpPr>
        <p:spPr>
          <a:xfrm rot="5400000">
            <a:off x="1608931" y="3047206"/>
            <a:ext cx="339725" cy="1587"/>
          </a:xfrm>
          <a:prstGeom prst="straightConnector1">
            <a:avLst/>
          </a:prstGeom>
          <a:noFill/>
          <a:ln cap="flat" cmpd="sng" w="25400">
            <a:solidFill>
              <a:srgbClr val="4BACC6"/>
            </a:solidFill>
            <a:prstDash val="solid"/>
            <a:miter lim="8000"/>
            <a:headEnd len="sm" w="sm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6" name="Google Shape;126;p16"/>
          <p:cNvCxnSpPr/>
          <p:nvPr/>
        </p:nvCxnSpPr>
        <p:spPr>
          <a:xfrm rot="5400000">
            <a:off x="1608137" y="4148137"/>
            <a:ext cx="339725" cy="3175"/>
          </a:xfrm>
          <a:prstGeom prst="straightConnector1">
            <a:avLst/>
          </a:prstGeom>
          <a:noFill/>
          <a:ln cap="flat" cmpd="sng" w="25400">
            <a:solidFill>
              <a:srgbClr val="4BACC6"/>
            </a:solidFill>
            <a:prstDash val="solid"/>
            <a:miter lim="8000"/>
            <a:headEnd len="sm" w="sm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7" name="Google Shape;127;p16"/>
          <p:cNvCxnSpPr/>
          <p:nvPr/>
        </p:nvCxnSpPr>
        <p:spPr>
          <a:xfrm rot="5400000">
            <a:off x="1609725" y="5164137"/>
            <a:ext cx="338137" cy="1587"/>
          </a:xfrm>
          <a:prstGeom prst="straightConnector1">
            <a:avLst/>
          </a:prstGeom>
          <a:noFill/>
          <a:ln cap="flat" cmpd="sng" w="25400">
            <a:solidFill>
              <a:srgbClr val="4BACC6"/>
            </a:solidFill>
            <a:prstDash val="solid"/>
            <a:miter lim="8000"/>
            <a:headEnd len="sm" w="sm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8" name="Google Shape;128;p16"/>
          <p:cNvCxnSpPr/>
          <p:nvPr/>
        </p:nvCxnSpPr>
        <p:spPr>
          <a:xfrm>
            <a:off x="1862137" y="1778000"/>
            <a:ext cx="1778000" cy="1587"/>
          </a:xfrm>
          <a:prstGeom prst="straightConnector1">
            <a:avLst/>
          </a:prstGeom>
          <a:noFill/>
          <a:ln cap="flat" cmpd="sng" w="25400">
            <a:solidFill>
              <a:srgbClr val="F79646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6"/>
          <p:cNvCxnSpPr/>
          <p:nvPr/>
        </p:nvCxnSpPr>
        <p:spPr>
          <a:xfrm flipH="1" rot="10800000">
            <a:off x="5842000" y="1724025"/>
            <a:ext cx="1947862" cy="49212"/>
          </a:xfrm>
          <a:prstGeom prst="straightConnector1">
            <a:avLst/>
          </a:prstGeom>
          <a:noFill/>
          <a:ln cap="flat" cmpd="sng" w="25400">
            <a:solidFill>
              <a:srgbClr val="F79646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6"/>
          <p:cNvCxnSpPr/>
          <p:nvPr/>
        </p:nvCxnSpPr>
        <p:spPr>
          <a:xfrm>
            <a:off x="3386137" y="3810000"/>
            <a:ext cx="2879725" cy="1587"/>
          </a:xfrm>
          <a:prstGeom prst="straightConnector1">
            <a:avLst/>
          </a:prstGeom>
          <a:noFill/>
          <a:ln cap="flat" cmpd="sng" w="25400">
            <a:solidFill>
              <a:srgbClr val="F79646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1" name="Google Shape;131;p16"/>
          <p:cNvCxnSpPr/>
          <p:nvPr/>
        </p:nvCxnSpPr>
        <p:spPr>
          <a:xfrm rot="5400000">
            <a:off x="2497137" y="2921000"/>
            <a:ext cx="1779587" cy="1587"/>
          </a:xfrm>
          <a:prstGeom prst="straightConnector1">
            <a:avLst/>
          </a:prstGeom>
          <a:noFill/>
          <a:ln cap="flat" cmpd="sng" w="25400">
            <a:solidFill>
              <a:srgbClr val="F79646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2" name="Google Shape;132;p16"/>
          <p:cNvCxnSpPr/>
          <p:nvPr/>
        </p:nvCxnSpPr>
        <p:spPr>
          <a:xfrm rot="10800000">
            <a:off x="1947862" y="2032000"/>
            <a:ext cx="1524000" cy="1587"/>
          </a:xfrm>
          <a:prstGeom prst="straightConnector1">
            <a:avLst/>
          </a:prstGeom>
          <a:noFill/>
          <a:ln cap="flat" cmpd="sng" w="25400">
            <a:solidFill>
              <a:srgbClr val="4BACC6"/>
            </a:solidFill>
            <a:prstDash val="solid"/>
            <a:miter lim="8000"/>
            <a:headEnd len="sm" w="sm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3" name="Google Shape;133;p16"/>
          <p:cNvCxnSpPr/>
          <p:nvPr/>
        </p:nvCxnSpPr>
        <p:spPr>
          <a:xfrm rot="5400000">
            <a:off x="1525587" y="6180137"/>
            <a:ext cx="338137" cy="1587"/>
          </a:xfrm>
          <a:prstGeom prst="straightConnector1">
            <a:avLst/>
          </a:prstGeom>
          <a:noFill/>
          <a:ln cap="flat" cmpd="sng" w="25400">
            <a:solidFill>
              <a:srgbClr val="4BACC6"/>
            </a:solidFill>
            <a:prstDash val="solid"/>
            <a:miter lim="8000"/>
            <a:headEnd len="sm" w="sm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6"/>
          <p:cNvCxnSpPr/>
          <p:nvPr/>
        </p:nvCxnSpPr>
        <p:spPr>
          <a:xfrm>
            <a:off x="254000" y="1100137"/>
            <a:ext cx="4487862" cy="1587"/>
          </a:xfrm>
          <a:prstGeom prst="straightConnector1">
            <a:avLst/>
          </a:prstGeom>
          <a:noFill/>
          <a:ln cap="flat" cmpd="sng" w="25400">
            <a:solidFill>
              <a:srgbClr val="F79646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5" name="Google Shape;135;p16"/>
          <p:cNvCxnSpPr/>
          <p:nvPr/>
        </p:nvCxnSpPr>
        <p:spPr>
          <a:xfrm rot="-5400000">
            <a:off x="-2370931" y="3725068"/>
            <a:ext cx="5249862" cy="3175"/>
          </a:xfrm>
          <a:prstGeom prst="straightConnector1">
            <a:avLst/>
          </a:prstGeom>
          <a:noFill/>
          <a:ln cap="flat" cmpd="sng" w="25400">
            <a:solidFill>
              <a:srgbClr val="F79646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6" name="Google Shape;136;p16"/>
          <p:cNvCxnSpPr/>
          <p:nvPr/>
        </p:nvCxnSpPr>
        <p:spPr>
          <a:xfrm>
            <a:off x="254000" y="6350000"/>
            <a:ext cx="1439862" cy="1587"/>
          </a:xfrm>
          <a:prstGeom prst="straightConnector1">
            <a:avLst/>
          </a:prstGeom>
          <a:noFill/>
          <a:ln cap="flat" cmpd="sng" w="25400">
            <a:solidFill>
              <a:srgbClr val="F79646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7" name="Google Shape;137;p16"/>
          <p:cNvCxnSpPr/>
          <p:nvPr/>
        </p:nvCxnSpPr>
        <p:spPr>
          <a:xfrm rot="5400000">
            <a:off x="4615656" y="1226343"/>
            <a:ext cx="254000" cy="1587"/>
          </a:xfrm>
          <a:prstGeom prst="straightConnector1">
            <a:avLst/>
          </a:prstGeom>
          <a:noFill/>
          <a:ln cap="flat" cmpd="sng" w="25400">
            <a:solidFill>
              <a:srgbClr val="4BACC6"/>
            </a:solidFill>
            <a:prstDash val="solid"/>
            <a:miter lim="8000"/>
            <a:headEnd len="sm" w="sm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8" name="Google Shape;138;p16"/>
          <p:cNvSpPr txBox="1"/>
          <p:nvPr/>
        </p:nvSpPr>
        <p:spPr>
          <a:xfrm>
            <a:off x="2455862" y="1270000"/>
            <a:ext cx="7620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6265862" y="1185862"/>
            <a:ext cx="7620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3471862" y="3302000"/>
            <a:ext cx="7620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9059862" y="4148137"/>
            <a:ext cx="762000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127000" y="0"/>
            <a:ext cx="23431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Lifecycle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0" y="152400"/>
            <a:ext cx="863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Reading Query Plans</a:t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762000" y="838200"/>
            <a:ext cx="8636000" cy="593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a plan tell us?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Methods(Seek/Scan)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Order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Types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Indexes(Clustered/Non Clustered) used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of operations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Estimated rowcounts, Actual rowcounts and costs for each step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parallelism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279400" y="0"/>
            <a:ext cx="1752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/>
          </a:p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508000" y="838200"/>
            <a:ext cx="9228137" cy="584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 building blocks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Operators – Seek, Scan, Join, Aggregate, Top, Sort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 the Same Interface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(OPEN, CLOSE, GETROW)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Basic Operation 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Output, 0-N input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Flow – Left-&gt; Right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Flow from Right-&gt; Left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Non-blocking vs. blocking (Stop and Go) iterators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Needs Memory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0" y="152400"/>
            <a:ext cx="863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Server Index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762000" y="838200"/>
            <a:ext cx="8636000" cy="593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index helps SQL server to get to the data faster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Selectivity of an Index = Number of distinct values in the index/Total number of values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Preferable to have highly selective indices as SQL server uses indices only when it finds them useful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Statistics: Statistics are the data distribution histograms that SQL Server creates for Indices and other key columns to help with choosing the right query plan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0" y="0"/>
            <a:ext cx="248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Indexes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762000" y="990600"/>
            <a:ext cx="8636000" cy="578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0" i="0" lang="en-US" sz="3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Clustered Indexes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0" i="0" lang="en-US" sz="3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Clustered Indexes</a:t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355600" y="0"/>
            <a:ext cx="289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Clustered Indexes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508000" y="1143000"/>
            <a:ext cx="4487862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and store the data rows in the table or view based on their key values.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can be only one clustered index per table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only time the data rows in a table are stored in sorted order is when the table contains a clustered index.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table with clustered index, is called a clustered table.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table without clustered index, data rows are stored in a heap.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ms177443_d3f51b5c-786d-4d67-a519-ef19e1ae2432(en-us,SQL_100)" id="175" name="Google Shape;17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2400" y="1066800"/>
            <a:ext cx="4487862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ctrTitle"/>
          </p:nvPr>
        </p:nvSpPr>
        <p:spPr>
          <a:xfrm>
            <a:off x="203200" y="152400"/>
            <a:ext cx="8636000" cy="452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Clustered Index insertion sequence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82" name="Google Shape;182;p22"/>
          <p:cNvSpPr txBox="1"/>
          <p:nvPr>
            <p:ph idx="1" type="subTitle"/>
          </p:nvPr>
        </p:nvSpPr>
        <p:spPr>
          <a:xfrm>
            <a:off x="508000" y="914400"/>
            <a:ext cx="8128000" cy="535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600" y="974725"/>
            <a:ext cx="6886575" cy="50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0" y="0"/>
            <a:ext cx="393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Clustered B Index Tree</a:t>
            </a:r>
            <a:endParaRPr/>
          </a:p>
        </p:txBody>
      </p:sp>
      <p:pic>
        <p:nvPicPr>
          <p:cNvPr id="189" name="Google Shape;18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525" y="914400"/>
            <a:ext cx="8616950" cy="585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