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3"/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</p:sldIdLst>
  <p:sldSz cy="6858000" cx="9144000"/>
  <p:notesSz cx="6858000" cy="9144000"/>
  <p:embeddedFontLst>
    <p:embeddedFont>
      <p:font typeface="Rambla"/>
      <p:regular r:id="rId84"/>
      <p:bold r:id="rId85"/>
      <p:italic r:id="rId86"/>
      <p:boldItalic r:id="rId8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font" Target="fonts/Rambla-regular.fntdata"/><Relationship Id="rId83" Type="http://schemas.openxmlformats.org/officeDocument/2006/relationships/slide" Target="slides/slide78.xml"/><Relationship Id="rId42" Type="http://schemas.openxmlformats.org/officeDocument/2006/relationships/slide" Target="slides/slide37.xml"/><Relationship Id="rId86" Type="http://schemas.openxmlformats.org/officeDocument/2006/relationships/font" Target="fonts/Rambla-italic.fntdata"/><Relationship Id="rId41" Type="http://schemas.openxmlformats.org/officeDocument/2006/relationships/slide" Target="slides/slide36.xml"/><Relationship Id="rId85" Type="http://schemas.openxmlformats.org/officeDocument/2006/relationships/font" Target="fonts/Rambla-bold.fntdata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87" Type="http://schemas.openxmlformats.org/officeDocument/2006/relationships/font" Target="fonts/Rambla-boldItalic.fntdata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4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5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97" name="Google Shape;19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1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10/03/2006</a:t>
            </a:r>
            <a:endParaRPr/>
          </a:p>
        </p:txBody>
      </p:sp>
      <p:sp>
        <p:nvSpPr>
          <p:cNvPr id="199" name="Google Shape;199;p21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Newmarket Vulnerability Presentation</a:t>
            </a:r>
            <a:endParaRPr/>
          </a:p>
        </p:txBody>
      </p:sp>
      <p:sp>
        <p:nvSpPr>
          <p:cNvPr id="200" name="Google Shape;200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>
            <a:gsLst>
              <a:gs pos="0">
                <a:srgbClr val="007795"/>
              </a:gs>
              <a:gs pos="55000">
                <a:srgbClr val="47BBE0"/>
              </a:gs>
              <a:gs pos="100000">
                <a:srgbClr val="007795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1" name="Google Shape;21;p2"/>
          <p:cNvSpPr txBox="1"/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mbla"/>
              <a:buNone/>
              <a:defRPr b="1" i="0" sz="48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64008" rtl="0" algn="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  <a:defRPr b="0" i="0" sz="27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ctr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None/>
              <a:defRPr b="0" i="0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ctr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  <a:defRPr b="0" i="0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ctr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None/>
              <a:defRPr b="0" i="0" sz="19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ctr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ctr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ctr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ctr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ctr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grpSp>
        <p:nvGrpSpPr>
          <p:cNvPr id="23" name="Google Shape;23;p2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24" name="Google Shape;24;p2"/>
            <p:cNvSpPr/>
            <p:nvPr/>
          </p:nvSpPr>
          <p:spPr>
            <a:xfrm>
              <a:off x="1687513" y="4832896"/>
              <a:ext cx="7456487" cy="518816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120000"/>
                  </a:lnTo>
                  <a:lnTo>
                    <a:pt x="0" y="7128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9CCADC">
                <a:alpha val="4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5443" y="5135526"/>
              <a:ext cx="9108557" cy="838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0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0" y="4883888"/>
              <a:ext cx="9144000" cy="1981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5076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 amt="50000"/>
              </a:blip>
              <a:tile algn="t" flip="none" tx="0" sx="50000" ty="0" sy="5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cxnSp>
          <p:nvCxnSpPr>
            <p:cNvPr id="27" name="Google Shape;27;p2"/>
            <p:cNvCxnSpPr/>
            <p:nvPr/>
          </p:nvCxnSpPr>
          <p:spPr>
            <a:xfrm>
              <a:off x="-3765" y="4880373"/>
              <a:ext cx="9147765" cy="839943"/>
            </a:xfrm>
            <a:prstGeom prst="straightConnector1">
              <a:avLst/>
            </a:prstGeom>
            <a:noFill/>
            <a:ln cap="flat" cmpd="sng" w="12050">
              <a:solidFill>
                <a:srgbClr val="93C5D8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sp>
        <p:nvSpPr>
          <p:cNvPr id="28" name="Google Shape;28;p2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29" name="Google Shape;29;p2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E7F0F4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30" name="Google Shape;30;p2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idx="1" type="body"/>
          </p:nvPr>
        </p:nvSpPr>
        <p:spPr>
          <a:xfrm>
            <a:off x="1141232" y="5443402"/>
            <a:ext cx="7162800" cy="6482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18288" rtl="0" algn="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30480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Verdana"/>
              <a:buChar char="◦"/>
              <a:defRPr b="0" i="0" sz="12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29210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⚫"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2857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Char char="⚫"/>
              <a:defRPr b="0" i="0" sz="9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28575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Char char="⚫"/>
              <a:defRPr b="0" i="0" sz="9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84" name="Google Shape;84;p11"/>
          <p:cNvSpPr/>
          <p:nvPr>
            <p:ph idx="2" type="pic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237236" lvl="2" marL="859536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⚫"/>
              <a:defRPr b="0" i="0" sz="21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228600" lvl="3" marL="1143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⚫"/>
              <a:defRPr b="0" i="0" sz="19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228600" lvl="4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228600" lvl="5" marL="1600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228600" lvl="6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228600" lvl="7" marL="2057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228600" lvl="8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86" name="Google Shape;86;p11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87" name="Google Shape;87;p11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11"/>
          <p:cNvSpPr txBox="1"/>
          <p:nvPr>
            <p:ph type="title"/>
          </p:nvPr>
        </p:nvSpPr>
        <p:spPr>
          <a:xfrm>
            <a:off x="228600" y="4865122"/>
            <a:ext cx="8075432" cy="5626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ambla"/>
              <a:buNone/>
              <a:defRPr b="0" i="0" sz="3000" u="none" cap="none" strike="noStrike">
                <a:solidFill>
                  <a:schemeClr val="accen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9" name="Google Shape;89;p11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120000" w="120000">
                <a:moveTo>
                  <a:pt x="0" y="712"/>
                </a:moveTo>
                <a:lnTo>
                  <a:pt x="119999" y="120000"/>
                </a:lnTo>
                <a:lnTo>
                  <a:pt x="89106" y="120000"/>
                </a:lnTo>
                <a:lnTo>
                  <a:pt x="16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90" name="Google Shape;90;p11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9" y="119387"/>
                </a:lnTo>
                <a:lnTo>
                  <a:pt x="94759" y="120000"/>
                </a:lnTo>
                <a:lnTo>
                  <a:pt x="257" y="816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91" name="Google Shape;91;p11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cxnSp>
        <p:nvCxnSpPr>
          <p:cNvPr id="92" name="Google Shape;92;p11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93" name="Google Shape;93;p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94" name="Google Shape;94;p11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mbla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7" name="Google Shape;97;p12"/>
          <p:cNvSpPr txBox="1"/>
          <p:nvPr>
            <p:ph idx="1" type="body"/>
          </p:nvPr>
        </p:nvSpPr>
        <p:spPr>
          <a:xfrm rot="5400000">
            <a:off x="2378964" y="-440436"/>
            <a:ext cx="438607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  <a:defRPr b="0" i="0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37465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⚫"/>
              <a:defRPr b="0" i="0" sz="19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98" name="Google Shape;98;p12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99" name="Google Shape;99;p12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100" name="Google Shape;100;p12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/>
          <p:nvPr>
            <p:ph type="title"/>
          </p:nvPr>
        </p:nvSpPr>
        <p:spPr>
          <a:xfrm rot="5400000">
            <a:off x="4936367" y="2182285"/>
            <a:ext cx="5592761" cy="1777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mbla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3" name="Google Shape;103;p13"/>
          <p:cNvSpPr txBox="1"/>
          <p:nvPr>
            <p:ph idx="1" type="body"/>
          </p:nvPr>
        </p:nvSpPr>
        <p:spPr>
          <a:xfrm rot="5400000">
            <a:off x="823120" y="-91279"/>
            <a:ext cx="559276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  <a:defRPr b="0" i="0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37465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⚫"/>
              <a:defRPr b="0" i="0" sz="19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104" name="Google Shape;104;p13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105" name="Google Shape;105;p13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106" name="Google Shape;106;p13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mbla"/>
              <a:buNone/>
              <a:defRPr b="1" i="0" sz="48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9" name="Google Shape;119;p15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  <a:defRPr b="0" i="0" sz="23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22860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22860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22860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228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120" name="Google Shape;120;p15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121" name="Google Shape;121;p15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122" name="Google Shape;122;p15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15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mbla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Google Shape;33;p3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  <a:defRPr b="0" i="0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37465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⚫"/>
              <a:defRPr b="0" i="0" sz="19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34" name="Google Shape;34;p3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  <a:defRPr b="0" i="0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37465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⚫"/>
              <a:defRPr b="0" i="0" sz="19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mbla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mbla"/>
              <a:buNone/>
              <a:defRPr b="1" i="0" sz="48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  <a:defRPr b="0" i="0" sz="23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22860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22860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22860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228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5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49" name="Google Shape;49;p5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/>
          <p:nvPr>
            <p:ph idx="1" type="body"/>
          </p:nvPr>
        </p:nvSpPr>
        <p:spPr>
          <a:xfrm>
            <a:off x="457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9504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Noto Sans Symbols"/>
              <a:buChar char="▶"/>
              <a:defRPr b="0" i="0" sz="2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38100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  <a:defRPr b="0" i="0" sz="24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35560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34290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2" type="body"/>
          </p:nvPr>
        </p:nvSpPr>
        <p:spPr>
          <a:xfrm>
            <a:off x="4648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9504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Noto Sans Symbols"/>
              <a:buChar char="▶"/>
              <a:defRPr b="0" i="0" sz="2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38100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  <a:defRPr b="0" i="0" sz="24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35560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34290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53" name="Google Shape;53;p6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54" name="Google Shape;54;p6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mbla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mbla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22860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None/>
              <a:defRPr b="1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22860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22860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228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60" name="Google Shape;60;p7"/>
          <p:cNvSpPr txBox="1"/>
          <p:nvPr>
            <p:ph idx="2" type="body"/>
          </p:nvPr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22860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None/>
              <a:defRPr b="1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22860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22860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228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61" name="Google Shape;61;p7"/>
          <p:cNvSpPr txBox="1"/>
          <p:nvPr>
            <p:ph idx="3" type="body"/>
          </p:nvPr>
        </p:nvSpPr>
        <p:spPr>
          <a:xfrm>
            <a:off x="457200" y="1444294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2232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▶"/>
              <a:defRPr b="0" i="0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35560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34290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33020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3302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62" name="Google Shape;62;p7"/>
          <p:cNvSpPr txBox="1"/>
          <p:nvPr>
            <p:ph idx="4" type="body"/>
          </p:nvPr>
        </p:nvSpPr>
        <p:spPr>
          <a:xfrm>
            <a:off x="4645025" y="1444294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2232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▶"/>
              <a:defRPr b="0" i="0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35560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34290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33020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3302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63" name="Google Shape;63;p7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64" name="Google Shape;64;p7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" name="Google Shape;7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mbla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ambla"/>
              <a:buNone/>
              <a:defRPr b="0" i="0" sz="2500" u="none" cap="none" strike="noStrike">
                <a:solidFill>
                  <a:schemeClr val="accen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7" name="Google Shape;77;p10"/>
          <p:cNvSpPr txBox="1"/>
          <p:nvPr>
            <p:ph idx="1" type="body"/>
          </p:nvPr>
        </p:nvSpPr>
        <p:spPr>
          <a:xfrm>
            <a:off x="4419600" y="5355102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22860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22860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22860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228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2" type="body"/>
          </p:nvPr>
        </p:nvSpPr>
        <p:spPr>
          <a:xfrm>
            <a:off x="914400" y="274320"/>
            <a:ext cx="747979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677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76"/>
              <a:buFont typeface="Noto Sans Symbols"/>
              <a:buChar char="▶"/>
              <a:defRPr b="0" i="0" sz="32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40640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38100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35560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81" name="Google Shape;81;p10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120000" w="120000">
                <a:moveTo>
                  <a:pt x="0" y="712"/>
                </a:moveTo>
                <a:lnTo>
                  <a:pt x="119999" y="120000"/>
                </a:lnTo>
                <a:lnTo>
                  <a:pt x="89106" y="120000"/>
                </a:lnTo>
                <a:lnTo>
                  <a:pt x="16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9" y="119387"/>
                </a:lnTo>
                <a:lnTo>
                  <a:pt x="94759" y="120000"/>
                </a:lnTo>
                <a:lnTo>
                  <a:pt x="257" y="816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cxnSp>
        <p:nvCxnSpPr>
          <p:cNvPr id="13" name="Google Shape;13;p1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4" name="Google Shape;14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mbla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  <a:defRPr b="0" i="0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37465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⚫"/>
              <a:defRPr b="0" i="0" sz="19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120000" w="120000">
                <a:moveTo>
                  <a:pt x="0" y="712"/>
                </a:moveTo>
                <a:lnTo>
                  <a:pt x="119999" y="120000"/>
                </a:lnTo>
                <a:lnTo>
                  <a:pt x="89106" y="120000"/>
                </a:lnTo>
                <a:lnTo>
                  <a:pt x="16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9" y="119387"/>
                </a:lnTo>
                <a:lnTo>
                  <a:pt x="94759" y="120000"/>
                </a:lnTo>
                <a:lnTo>
                  <a:pt x="257" y="816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cxnSp>
        <p:nvCxnSpPr>
          <p:cNvPr id="111" name="Google Shape;111;p14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12" name="Google Shape;11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mbla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  <a:defRPr b="0" i="0" sz="27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37465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⚫"/>
              <a:defRPr b="0" i="0" sz="21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⚫"/>
              <a:defRPr b="0" i="0" sz="19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114" name="Google Shape;114;p14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116" name="Google Shape;116;p14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anildesai.net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gif"/><Relationship Id="rId4" Type="http://schemas.openxmlformats.org/officeDocument/2006/relationships/hyperlink" Target="http://www.microsoft.com/sq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computername/reports" TargetMode="External"/><Relationship Id="rId4" Type="http://schemas.openxmlformats.org/officeDocument/2006/relationships/hyperlink" Target="http://computername/reports" TargetMode="External"/><Relationship Id="rId5" Type="http://schemas.openxmlformats.org/officeDocument/2006/relationships/hyperlink" Target="http://computername/report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0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anildesai.net/" TargetMode="External"/><Relationship Id="rId4" Type="http://schemas.openxmlformats.org/officeDocument/2006/relationships/hyperlink" Target="mailto:Anil@AnilDesai.net" TargetMode="External"/><Relationship Id="rId9" Type="http://schemas.openxmlformats.org/officeDocument/2006/relationships/image" Target="../media/image3.jpg"/><Relationship Id="rId5" Type="http://schemas.openxmlformats.org/officeDocument/2006/relationships/image" Target="../media/image12.png"/><Relationship Id="rId6" Type="http://schemas.openxmlformats.org/officeDocument/2006/relationships/image" Target="../media/image11.jpg"/><Relationship Id="rId7" Type="http://schemas.openxmlformats.org/officeDocument/2006/relationships/image" Target="../media/image8.jpg"/><Relationship Id="rId8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hyperlink" Target="about:blank" TargetMode="Externa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hyperlink" Target="http://www.microsoft.com/sql" TargetMode="External"/><Relationship Id="rId4" Type="http://schemas.openxmlformats.org/officeDocument/2006/relationships/hyperlink" Target="http://www.microsoft.com/sqlserver/2008/en/us/reporting.aspx" TargetMode="External"/><Relationship Id="rId5" Type="http://schemas.openxmlformats.org/officeDocument/2006/relationships/hyperlink" Target="http://msdn.microsoft.com" TargetMode="External"/><Relationship Id="rId6" Type="http://schemas.openxmlformats.org/officeDocument/2006/relationships/hyperlink" Target="http://technet.microsoft.com" TargetMode="External"/><Relationship Id="rId7" Type="http://schemas.openxmlformats.org/officeDocument/2006/relationships/hyperlink" Target="http://social.msdn.microsoft.com/Forums/en/sqlkjreportingservices/threads" TargetMode="External"/><Relationship Id="rId8" Type="http://schemas.openxmlformats.org/officeDocument/2006/relationships/hyperlink" Target="http://msftrsprodsamples.codeplex.com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type="ctrTitle"/>
          </p:nvPr>
        </p:nvSpPr>
        <p:spPr>
          <a:xfrm>
            <a:off x="685800" y="1066801"/>
            <a:ext cx="77724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320" u="sng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SQL Server Reporting Services: </a:t>
            </a:r>
            <a:br>
              <a:rPr b="1" i="0" lang="en-US" sz="4320" u="sng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1" i="0" lang="en-US" sz="4320" u="sng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Develop &amp; Deploy Reports</a:t>
            </a:r>
            <a:endParaRPr b="1" i="0" sz="432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31" name="Google Shape;131;p16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64008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i="0" sz="2497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0" lvl="0" marL="0" marR="64008" rtl="0" algn="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2497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Anil Desai</a:t>
            </a:r>
            <a:endParaRPr/>
          </a:p>
          <a:p>
            <a:pPr indent="0" lvl="0" marL="0" marR="64008" rtl="0" algn="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2497" u="sng" cap="none" strike="noStrike">
                <a:solidFill>
                  <a:schemeClr val="hlink"/>
                </a:solidFill>
                <a:latin typeface="Rambla"/>
                <a:ea typeface="Rambla"/>
                <a:cs typeface="Rambla"/>
                <a:sym typeface="Rambla"/>
                <a:hlinkClick r:id="rId3"/>
              </a:rPr>
              <a:t>http://AnilDesai.net</a:t>
            </a:r>
            <a:endParaRPr b="0" i="0" sz="2497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 Part Gallery</a:t>
            </a:r>
            <a:endParaRPr/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Shared data sources</a:t>
            </a:r>
            <a:endParaRPr/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Text rotation (for long column headers)</a:t>
            </a:r>
            <a:endParaRPr/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Mapping and spatial data visualization</a:t>
            </a:r>
            <a:endParaRPr/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New Platform Features / Tools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Self-Service Business Intelligence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Master Data Management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SharePoint 2010 Support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PowerPivot for Excel 2010</a:t>
            </a:r>
            <a:endParaRPr/>
          </a:p>
          <a:p>
            <a:pPr indent="-147573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10" name="Google Shape;210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SSRS 2008 R2: New Features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7573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16" name="Google Shape;216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Reporting Services Architecture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pic>
        <p:nvPicPr>
          <p:cNvPr descr="SQL Server Reporting Services architecture" id="217" name="Google Shape;21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524000"/>
            <a:ext cx="6858000" cy="436647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6"/>
          <p:cNvSpPr txBox="1"/>
          <p:nvPr/>
        </p:nvSpPr>
        <p:spPr>
          <a:xfrm>
            <a:off x="2286000" y="5943600"/>
            <a:ext cx="6324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From </a:t>
            </a:r>
            <a:r>
              <a:rPr b="0" i="0" lang="en-US" sz="1400" u="sng" cap="none" strike="noStrike">
                <a:solidFill>
                  <a:schemeClr val="hlink"/>
                </a:solidFill>
                <a:latin typeface="Rambla"/>
                <a:ea typeface="Rambla"/>
                <a:cs typeface="Rambla"/>
                <a:sym typeface="Rambla"/>
                <a:hlinkClick r:id="rId4"/>
              </a:rPr>
              <a:t>www.microsoft.com/sql</a:t>
            </a:r>
            <a:r>
              <a:rPr b="0" i="0" lang="en-US" sz="1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endParaRPr sz="140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idx="1" type="body"/>
          </p:nvPr>
        </p:nvSpPr>
        <p:spPr>
          <a:xfrm>
            <a:off x="457200" y="1481328"/>
            <a:ext cx="8229600" cy="4995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1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SQL Server Reporting Services</a:t>
            </a: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Service</a:t>
            </a:r>
            <a:endParaRPr/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 Manager Web Site</a:t>
            </a:r>
            <a:endParaRPr/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Reporting Creation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SQL Report Builder 2.0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Visual Studio 2008 Report Designer</a:t>
            </a:r>
            <a:endParaRPr/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Databases: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sng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ReportServer</a:t>
            </a: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: </a:t>
            </a:r>
            <a:endParaRPr/>
          </a:p>
          <a:p>
            <a:pPr indent="-237236" lvl="2" marL="859536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 definitions, security settings, etc.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sng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ReportServerTempDB</a:t>
            </a: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:</a:t>
            </a:r>
            <a:endParaRPr/>
          </a:p>
          <a:p>
            <a:pPr indent="-237236" lvl="2" marL="859536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Cached data and user session information</a:t>
            </a:r>
            <a:endParaRPr/>
          </a:p>
        </p:txBody>
      </p:sp>
      <p:sp>
        <p:nvSpPr>
          <p:cNvPr id="224" name="Google Shape;224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369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Reporting Services Components</a:t>
            </a:r>
            <a:endParaRPr b="1" i="0" sz="369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Part of the SQL Server Setup Process</a:t>
            </a:r>
            <a:endParaRPr/>
          </a:p>
          <a:p>
            <a:pPr indent="-147573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Deployment Modes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Native mode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SharePoint Integrated mode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Native Mode with SharePoint Web Parts</a:t>
            </a:r>
            <a:endParaRPr/>
          </a:p>
          <a:p>
            <a:pPr indent="-9474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Verifying the installation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Event Viewer: Application Log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Options in RSReportServer.config file</a:t>
            </a:r>
            <a:endParaRPr/>
          </a:p>
          <a:p>
            <a:pPr indent="-147573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30" name="Google Shape;230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Installing Reporting Services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219200"/>
            <a:ext cx="7239000" cy="5494753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Configuring Reporting Services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SQL Server Management Studio</a:t>
            </a:r>
            <a:endParaRPr/>
          </a:p>
          <a:p>
            <a:pPr indent="-240791" lvl="1" marL="621792" marR="0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Server Type: “Reporting Services”</a:t>
            </a:r>
            <a:endParaRPr/>
          </a:p>
          <a:p>
            <a:pPr indent="-147573" lvl="0" marL="36576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Microsoft Visual Studio 2008 SP1</a:t>
            </a:r>
            <a:endParaRPr/>
          </a:p>
          <a:p>
            <a:pPr indent="-240791" lvl="1" marL="621792" marR="0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Can deploy reports and data sources</a:t>
            </a:r>
            <a:endParaRPr/>
          </a:p>
          <a:p>
            <a:pPr indent="-240791" lvl="1" marL="621792" marR="0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Can choose server and folder names for deployment</a:t>
            </a:r>
            <a:endParaRPr/>
          </a:p>
          <a:p>
            <a:pPr indent="-94741" lvl="1" marL="621792" marR="0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Command-line options</a:t>
            </a:r>
            <a:endParaRPr/>
          </a:p>
          <a:p>
            <a:pPr indent="-240791" lvl="1" marL="621792" marR="0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RS.exe</a:t>
            </a:r>
            <a:endParaRPr/>
          </a:p>
          <a:p>
            <a:pPr indent="-240791" lvl="1" marL="621792" marR="0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RSConfig.exe</a:t>
            </a:r>
            <a:endParaRPr b="0" i="0" sz="2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2" name="Google Shape;242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Administration Methods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7573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48" name="Google Shape;248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Scale-Out Deployments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pic>
        <p:nvPicPr>
          <p:cNvPr descr="Standard scale-out deployment configuration" id="249" name="Google Shape;24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447800"/>
            <a:ext cx="4800600" cy="2368155"/>
          </a:xfrm>
          <a:prstGeom prst="rect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Standard scale-out deployment with failover" id="250" name="Google Shape;250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91000" y="4114800"/>
            <a:ext cx="4619625" cy="2447926"/>
          </a:xfrm>
          <a:prstGeom prst="rect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ambla"/>
              <a:buNone/>
            </a:pPr>
            <a:r>
              <a:rPr b="1" i="0" lang="en-US" sz="48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rPr>
              <a:t>Managing Reports</a:t>
            </a:r>
            <a:endParaRPr b="1" i="0" sz="4800" u="none" cap="none" strike="noStrike">
              <a:solidFill>
                <a:schemeClr val="lt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56" name="Google Shape;256;p32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23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rPr>
              <a:t>Working with report items and defining data access methods</a:t>
            </a:r>
            <a:endParaRPr b="0" i="0" sz="23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Primary administration method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Configure site settings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Manage reports and data sources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Security configuration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View reports</a:t>
            </a:r>
            <a:endParaRPr/>
          </a:p>
          <a:p>
            <a:pPr indent="-9474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Connecting to the Report Manager Web Site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Requires a DHTML-compatible browser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Default: </a:t>
            </a:r>
            <a:r>
              <a:rPr b="1" i="0" lang="en-US" sz="2300" u="sng" cap="none" strike="noStrike">
                <a:solidFill>
                  <a:schemeClr val="hlink"/>
                </a:solidFill>
                <a:latin typeface="Rambla"/>
                <a:ea typeface="Rambla"/>
                <a:cs typeface="Rambla"/>
                <a:sym typeface="Rambla"/>
                <a:hlinkClick r:id="rId3"/>
              </a:rPr>
              <a:t>http://</a:t>
            </a:r>
            <a:r>
              <a:rPr b="1" i="1" lang="en-US" sz="2300" u="sng" cap="none" strike="noStrike">
                <a:solidFill>
                  <a:schemeClr val="hlink"/>
                </a:solidFill>
                <a:latin typeface="Rambla"/>
                <a:ea typeface="Rambla"/>
                <a:cs typeface="Rambla"/>
                <a:sym typeface="Rambla"/>
                <a:hlinkClick r:id="rId4"/>
              </a:rPr>
              <a:t>ComputerName</a:t>
            </a:r>
            <a:r>
              <a:rPr b="1" i="0" lang="en-US" sz="2300" u="sng" cap="none" strike="noStrike">
                <a:solidFill>
                  <a:schemeClr val="hlink"/>
                </a:solidFill>
                <a:latin typeface="Rambla"/>
                <a:ea typeface="Rambla"/>
                <a:cs typeface="Rambla"/>
                <a:sym typeface="Rambla"/>
                <a:hlinkClick r:id="rId5"/>
              </a:rPr>
              <a:t>/reports</a:t>
            </a:r>
            <a:endParaRPr b="1" i="0" sz="2300" u="sng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9474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None/>
            </a:pPr>
            <a:r>
              <a:t/>
            </a:r>
            <a:endParaRPr b="1" i="0" sz="2300" u="sng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9474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62" name="Google Shape;262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Report Manager Web Site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4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 Definition Language (.rdl)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XML-based report files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Contains report layout and other details</a:t>
            </a:r>
            <a:endParaRPr/>
          </a:p>
          <a:p>
            <a:pPr indent="-237236" lvl="2" marL="859536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Data sources</a:t>
            </a:r>
            <a:endParaRPr/>
          </a:p>
          <a:p>
            <a:pPr indent="-237236" lvl="2" marL="859536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Queries / stored procedure calls</a:t>
            </a:r>
            <a:endParaRPr/>
          </a:p>
          <a:p>
            <a:pPr indent="-237236" lvl="2" marL="859536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Parameters</a:t>
            </a:r>
            <a:endParaRPr/>
          </a:p>
          <a:p>
            <a:pPr indent="-147573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Reports can be deployed or uploaded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Can be organized in folders</a:t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147573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68" name="Google Shape;268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Understanding Reports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Speaker Information</a:t>
            </a:r>
            <a:endParaRPr/>
          </a:p>
        </p:txBody>
      </p:sp>
      <p:sp>
        <p:nvSpPr>
          <p:cNvPr id="137" name="Google Shape;137;p17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Anil Desai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Independent Consultant (Austin, TX)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Author of several SQL Server books</a:t>
            </a:r>
            <a:endParaRPr/>
          </a:p>
          <a:p>
            <a:pPr indent="-237236" lvl="2" marL="859536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Certification</a:t>
            </a:r>
            <a:endParaRPr/>
          </a:p>
          <a:p>
            <a:pPr indent="-237236" lvl="2" marL="859536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Training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Instructor, “</a:t>
            </a:r>
            <a:r>
              <a:rPr b="0" i="0" lang="en-US" sz="2300" u="sng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Implementing and Managing SQL Server 2005</a:t>
            </a: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” (Keystone Learning)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Info: </a:t>
            </a:r>
            <a:r>
              <a:rPr b="0" i="0" lang="en-US" sz="2400" u="sng" cap="none" strike="noStrike">
                <a:solidFill>
                  <a:schemeClr val="hlink"/>
                </a:solidFill>
                <a:latin typeface="Rambla"/>
                <a:ea typeface="Rambla"/>
                <a:cs typeface="Rambla"/>
                <a:sym typeface="Rambla"/>
                <a:hlinkClick r:id="rId3"/>
              </a:rPr>
              <a:t>http://AnilDesai.net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or </a:t>
            </a:r>
            <a:r>
              <a:rPr b="0" i="0" lang="en-US" sz="2400" u="sng" cap="none" strike="noStrike">
                <a:solidFill>
                  <a:schemeClr val="hlink"/>
                </a:solidFill>
                <a:latin typeface="Rambla"/>
                <a:ea typeface="Rambla"/>
                <a:cs typeface="Rambla"/>
                <a:sym typeface="Rambla"/>
                <a:hlinkClick r:id="rId4"/>
              </a:rPr>
              <a:t>Anil@AnilDesai.net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endParaRPr/>
          </a:p>
        </p:txBody>
      </p:sp>
      <p:pic>
        <p:nvPicPr>
          <p:cNvPr descr="C:\Temp\Logos\mvp_color_logo.gif" id="138" name="Google Shape;138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200" y="4800600"/>
            <a:ext cx="809625" cy="109537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descr="C:\Temp\Logos\MCITP(rgb).jpg" id="139" name="Google Shape;139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81200" y="4876800"/>
            <a:ext cx="1066800" cy="58102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descr="C:\Temp\Logos\MCTS(rgb).jpg" id="140" name="Google Shape;140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352800" y="4876800"/>
            <a:ext cx="1057275" cy="7620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descr="C:\Temp\Logos\MCSE(rgb).jpg" id="141" name="Google Shape;141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648200" y="4953000"/>
            <a:ext cx="1076325" cy="51435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descr="C:\Temp\Logos\MCSD(rgb).jpg" id="142" name="Google Shape;142;p1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943600" y="4953000"/>
            <a:ext cx="1066800" cy="50482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descr="C:\Temp\Logos\MCDBA(rgb).jpg" id="143" name="Google Shape;143;p1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239000" y="4953000"/>
            <a:ext cx="1066800" cy="4953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5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Using Visual Studio</a:t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Deploy a single report or data source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Deploy the entire project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Project Deployment options:</a:t>
            </a:r>
            <a:endParaRPr/>
          </a:p>
          <a:p>
            <a:pPr indent="-237236" lvl="2" marL="859536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⚫"/>
            </a:pPr>
            <a:r>
              <a:rPr b="0" i="1" lang="en-US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OverwriteDataSources</a:t>
            </a:r>
            <a:endParaRPr b="0" i="1" sz="21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37236" lvl="2" marL="859536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⚫"/>
            </a:pPr>
            <a:r>
              <a:rPr b="0" i="1" lang="en-US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TargetDataSourceFolder</a:t>
            </a:r>
            <a:endParaRPr b="0" i="1" sz="21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37236" lvl="2" marL="859536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⚫"/>
            </a:pPr>
            <a:r>
              <a:rPr b="0" i="1" lang="en-US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TargetReportFolder</a:t>
            </a:r>
            <a:endParaRPr b="0" i="1" sz="21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37236" lvl="2" marL="859536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⚫"/>
            </a:pPr>
            <a:r>
              <a:rPr b="0" i="1" lang="en-US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TargetServerURL</a:t>
            </a:r>
            <a:endParaRPr b="0" i="1" sz="21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Uploading Reports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.RDL files can be uploaded through the web site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Can overwrite a current report to retain all settings</a:t>
            </a:r>
            <a:endParaRPr/>
          </a:p>
          <a:p>
            <a:pPr indent="-147573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74" name="Google Shape;274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Deploying Reports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6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ambla"/>
              <a:buNone/>
            </a:pPr>
            <a:r>
              <a:rPr b="1" i="0" lang="en-US" sz="48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rPr>
              <a:t>Developing SSRS Reports</a:t>
            </a:r>
            <a:endParaRPr b="1" i="0" sz="4800" u="none" cap="none" strike="noStrike">
              <a:solidFill>
                <a:schemeClr val="lt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80" name="Google Shape;280;p36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23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rPr>
              <a:t>Review of modules and resources for more information</a:t>
            </a:r>
            <a:endParaRPr b="0" i="0" sz="23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7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 Wizard Goals: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Provides a quick way to create basic reports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Defines a data connection and query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Includes formatting and grouping options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Creates a new RDL file</a:t>
            </a:r>
            <a:endParaRPr/>
          </a:p>
          <a:p>
            <a:pPr indent="-147573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Launching the Report Wizard: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New Project → Report Server Project Wizard</a:t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Add Item → Report Wizard</a:t>
            </a:r>
            <a:endParaRPr/>
          </a:p>
          <a:p>
            <a:pPr indent="-147573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87" name="Google Shape;287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Using the Report Wizard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293;p38"/>
          <p:cNvGrpSpPr/>
          <p:nvPr/>
        </p:nvGrpSpPr>
        <p:grpSpPr>
          <a:xfrm>
            <a:off x="459460" y="1481138"/>
            <a:ext cx="8225078" cy="4525962"/>
            <a:chOff x="2260" y="0"/>
            <a:chExt cx="8225078" cy="4525962"/>
          </a:xfrm>
        </p:grpSpPr>
        <p:sp>
          <p:nvSpPr>
            <p:cNvPr id="294" name="Google Shape;294;p38"/>
            <p:cNvSpPr/>
            <p:nvPr/>
          </p:nvSpPr>
          <p:spPr>
            <a:xfrm>
              <a:off x="617219" y="0"/>
              <a:ext cx="6995160" cy="4525962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ECE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8"/>
            <p:cNvSpPr/>
            <p:nvPr/>
          </p:nvSpPr>
          <p:spPr>
            <a:xfrm>
              <a:off x="2260" y="1357788"/>
              <a:ext cx="1316012" cy="1810384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8"/>
            <p:cNvSpPr txBox="1"/>
            <p:nvPr/>
          </p:nvSpPr>
          <p:spPr>
            <a:xfrm>
              <a:off x="66502" y="1422030"/>
              <a:ext cx="1187528" cy="16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Define Data Source</a:t>
              </a:r>
              <a:endParaRPr sz="15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297" name="Google Shape;297;p38"/>
            <p:cNvSpPr/>
            <p:nvPr/>
          </p:nvSpPr>
          <p:spPr>
            <a:xfrm>
              <a:off x="1384073" y="1357788"/>
              <a:ext cx="1316012" cy="1810384"/>
            </a:xfrm>
            <a:prstGeom prst="roundRect">
              <a:avLst>
                <a:gd fmla="val 16667" name="adj"/>
              </a:avLst>
            </a:prstGeom>
            <a:solidFill>
              <a:srgbClr val="5344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8"/>
            <p:cNvSpPr txBox="1"/>
            <p:nvPr/>
          </p:nvSpPr>
          <p:spPr>
            <a:xfrm>
              <a:off x="1448315" y="1422030"/>
              <a:ext cx="1187528" cy="16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Design Query / Create Datasets</a:t>
              </a:r>
              <a:endParaRPr sz="15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299" name="Google Shape;299;p38"/>
            <p:cNvSpPr/>
            <p:nvPr/>
          </p:nvSpPr>
          <p:spPr>
            <a:xfrm>
              <a:off x="2765886" y="1357788"/>
              <a:ext cx="1316012" cy="1810384"/>
            </a:xfrm>
            <a:prstGeom prst="roundRect">
              <a:avLst>
                <a:gd fmla="val 16667" name="adj"/>
              </a:avLst>
            </a:prstGeom>
            <a:solidFill>
              <a:srgbClr val="6642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8"/>
            <p:cNvSpPr txBox="1"/>
            <p:nvPr/>
          </p:nvSpPr>
          <p:spPr>
            <a:xfrm>
              <a:off x="2830128" y="1422030"/>
              <a:ext cx="1187528" cy="16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Choose Report Type</a:t>
              </a:r>
              <a:endParaRPr sz="15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301" name="Google Shape;301;p38"/>
            <p:cNvSpPr/>
            <p:nvPr/>
          </p:nvSpPr>
          <p:spPr>
            <a:xfrm>
              <a:off x="4147700" y="1357788"/>
              <a:ext cx="1316012" cy="1810384"/>
            </a:xfrm>
            <a:prstGeom prst="roundRect">
              <a:avLst>
                <a:gd fmla="val 16667" name="adj"/>
              </a:avLst>
            </a:prstGeom>
            <a:solidFill>
              <a:srgbClr val="7A3F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8"/>
            <p:cNvSpPr txBox="1"/>
            <p:nvPr/>
          </p:nvSpPr>
          <p:spPr>
            <a:xfrm>
              <a:off x="4211942" y="1422030"/>
              <a:ext cx="1187528" cy="16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Define Report Layout</a:t>
              </a:r>
              <a:endParaRPr sz="15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303" name="Google Shape;303;p38"/>
            <p:cNvSpPr/>
            <p:nvPr/>
          </p:nvSpPr>
          <p:spPr>
            <a:xfrm>
              <a:off x="5529513" y="1357788"/>
              <a:ext cx="1316012" cy="1810384"/>
            </a:xfrm>
            <a:prstGeom prst="roundRect">
              <a:avLst>
                <a:gd fmla="val 16667" name="adj"/>
              </a:avLst>
            </a:prstGeom>
            <a:solidFill>
              <a:srgbClr val="7B3D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8"/>
            <p:cNvSpPr txBox="1"/>
            <p:nvPr/>
          </p:nvSpPr>
          <p:spPr>
            <a:xfrm>
              <a:off x="5593755" y="1422030"/>
              <a:ext cx="1187528" cy="16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Choose Report Formatting</a:t>
              </a:r>
              <a:endParaRPr sz="15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305" name="Google Shape;305;p38"/>
            <p:cNvSpPr/>
            <p:nvPr/>
          </p:nvSpPr>
          <p:spPr>
            <a:xfrm>
              <a:off x="6911326" y="1357788"/>
              <a:ext cx="1316012" cy="1810384"/>
            </a:xfrm>
            <a:prstGeom prst="roundRect">
              <a:avLst>
                <a:gd fmla="val 16667" name="adj"/>
              </a:avLst>
            </a:prstGeom>
            <a:solidFill>
              <a:srgbClr val="7C3B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8"/>
            <p:cNvSpPr txBox="1"/>
            <p:nvPr/>
          </p:nvSpPr>
          <p:spPr>
            <a:xfrm>
              <a:off x="6975568" y="1422030"/>
              <a:ext cx="1187528" cy="168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Deploy Report</a:t>
              </a:r>
              <a:endParaRPr sz="15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</p:grpSp>
      <p:sp>
        <p:nvSpPr>
          <p:cNvPr id="307" name="Google Shape;307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Report Wizard Steps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9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ambla"/>
              <a:buNone/>
            </a:pPr>
            <a:r>
              <a:rPr b="1" i="0" lang="en-US" sz="48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rPr>
              <a:t>Creating Data Sources</a:t>
            </a:r>
            <a:endParaRPr b="1" i="0" sz="4800" u="none" cap="none" strike="noStrike">
              <a:solidFill>
                <a:schemeClr val="lt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314" name="Google Shape;314;p39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23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rPr>
              <a:t>Access data sources using Reporting Services</a:t>
            </a:r>
            <a:endParaRPr b="0" i="0" sz="23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0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Specifies connection information for reporting data</a:t>
            </a:r>
            <a:endParaRPr/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Supported Data Sources: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Any OLEDB / ODBC-compliant data source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Relational</a:t>
            </a:r>
            <a:endParaRPr/>
          </a:p>
          <a:p>
            <a:pPr indent="-237236" lvl="2" marL="859536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SQL Server</a:t>
            </a:r>
            <a:endParaRPr/>
          </a:p>
          <a:p>
            <a:pPr indent="-237236" lvl="2" marL="859536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Oracle</a:t>
            </a:r>
            <a:endParaRPr/>
          </a:p>
          <a:p>
            <a:pPr indent="-237236" lvl="2" marL="859536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MS Access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OLAP / Multi-Dimensional</a:t>
            </a:r>
            <a:endParaRPr/>
          </a:p>
          <a:p>
            <a:pPr indent="-237236" lvl="2" marL="859536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SQL Server Analysis Services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XML, Excel, CSV, TSV, etc.</a:t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321" name="Google Shape;321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Understanding Data Sources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Data Source Details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Data source type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Connection options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Security credentials</a:t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Private Data Sources (Report-specific)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Stored within the report (.RDL) file</a:t>
            </a:r>
            <a:endParaRPr/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Shared Data Sources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Defined at the Project / Server level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Can be used across multiple reports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Useful for development/production environments</a:t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147573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328" name="Google Shape;328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Creating Data Sources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2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ambla"/>
              <a:buNone/>
            </a:pPr>
            <a:r>
              <a:rPr b="1" i="0" lang="en-US" sz="48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rPr>
              <a:t>Creating Datasets</a:t>
            </a:r>
            <a:endParaRPr b="1" i="0" sz="4800" u="none" cap="none" strike="noStrike">
              <a:solidFill>
                <a:schemeClr val="lt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334" name="Google Shape;334;p42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23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rPr>
              <a:t>Specifying information to be included in a report</a:t>
            </a:r>
            <a:endParaRPr b="0" i="0" sz="23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3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Identifies data to be used for report generation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Can have many different datasets per report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Requires a data source (shared or embedded)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Fields are available for use in reports</a:t>
            </a:r>
            <a:endParaRPr/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Dataset Options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Query (Text or Stored Procedure)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Fields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Data Options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Parameters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Filters</a:t>
            </a:r>
            <a:endParaRPr/>
          </a:p>
          <a:p>
            <a:pPr indent="-147573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340" name="Google Shape;340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Dataset Details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4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Query Designer Features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Visual creation of joins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Can access tables, views, and functions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Column names and aliases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Query sorting and filtering options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Query results</a:t>
            </a:r>
            <a:endParaRPr/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Screen sections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Diagram Pane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Grid Pane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SQL Pane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Result Pane</a:t>
            </a:r>
            <a:endParaRPr/>
          </a:p>
        </p:txBody>
      </p:sp>
      <p:sp>
        <p:nvSpPr>
          <p:cNvPr id="346" name="Google Shape;346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Query Designer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369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Administering Reporting Services</a:t>
            </a:r>
            <a:endParaRPr b="1" i="0" sz="369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49" name="Google Shape;149;p18"/>
          <p:cNvSpPr txBox="1"/>
          <p:nvPr>
            <p:ph idx="1" type="body"/>
          </p:nvPr>
        </p:nvSpPr>
        <p:spPr>
          <a:xfrm>
            <a:off x="457200" y="1481328"/>
            <a:ext cx="8229600" cy="5224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22478" lvl="0" marL="624078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Rambla"/>
              <a:buAutoNum type="arabicParenR"/>
            </a:pPr>
            <a:r>
              <a:rPr b="1" i="0" lang="en-US" sz="2700" u="sng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Administration Overview</a:t>
            </a:r>
            <a:endParaRPr/>
          </a:p>
          <a:p>
            <a:pPr indent="-524510" lvl="1" marL="88011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ambla"/>
              <a:buAutoNum type="alphaLcParenR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Reporting Services Architecture</a:t>
            </a:r>
            <a:endParaRPr/>
          </a:p>
          <a:p>
            <a:pPr indent="-524510" lvl="1" marL="88011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ambla"/>
              <a:buAutoNum type="alphaLcParenR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Installing and Configuring Reporting Services</a:t>
            </a:r>
            <a:endParaRPr/>
          </a:p>
          <a:p>
            <a:pPr indent="-524510" lvl="1" marL="88011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ambla"/>
              <a:buAutoNum type="alphaLcParenR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Administering Reporting Services</a:t>
            </a:r>
            <a:endParaRPr/>
          </a:p>
          <a:p>
            <a:pPr indent="-524510" lvl="1" marL="88011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ambla"/>
              <a:buAutoNum type="alphaLcParenR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Managing Reports and Data Sources</a:t>
            </a:r>
            <a:endParaRPr/>
          </a:p>
          <a:p>
            <a:pPr indent="-378460" lvl="1" marL="88011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ambla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522478" lvl="0" marL="62407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Rambla"/>
              <a:buAutoNum type="arabicParenR"/>
            </a:pPr>
            <a:r>
              <a:rPr b="1" i="0" lang="en-US" sz="2700" u="sng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Advanced Administration</a:t>
            </a:r>
            <a:endParaRPr/>
          </a:p>
          <a:p>
            <a:pPr indent="-524510" lvl="1" marL="88011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ambla"/>
              <a:buAutoNum type="alphaLcParenR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Configuring Report Execution and Caching</a:t>
            </a:r>
            <a:endParaRPr/>
          </a:p>
          <a:p>
            <a:pPr indent="-524510" lvl="1" marL="88011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ambla"/>
              <a:buAutoNum type="alphaLcParenR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Creating Snapshots and Report History</a:t>
            </a:r>
            <a:endParaRPr/>
          </a:p>
          <a:p>
            <a:pPr indent="-524510" lvl="1" marL="88011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ambla"/>
              <a:buAutoNum type="alphaLcParenR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Managing Subscriptions</a:t>
            </a:r>
            <a:endParaRPr/>
          </a:p>
          <a:p>
            <a:pPr indent="-524510" lvl="1" marL="88011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Rambla"/>
              <a:buAutoNum type="alphaLcParenR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Managing Report Security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5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7573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352" name="Google Shape;352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Query Designer Example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pic>
        <p:nvPicPr>
          <p:cNvPr id="353" name="Google Shape;353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219200"/>
            <a:ext cx="6356350" cy="5458241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6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7573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 Requirements: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1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AdventureWorks </a:t>
            </a:r>
            <a:r>
              <a:rPr b="1" i="0" lang="en-US" sz="2300" u="sng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Products by Category</a:t>
            </a:r>
            <a:r>
              <a:rPr b="1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Report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Retrieve information about Categories, Subcategories, and Products</a:t>
            </a:r>
            <a:endParaRPr/>
          </a:p>
          <a:p>
            <a:pPr indent="-237236" lvl="2" marL="859536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Tables:</a:t>
            </a:r>
            <a:endParaRPr/>
          </a:p>
          <a:p>
            <a:pPr indent="-228600" lvl="3" marL="1143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⚫"/>
            </a:pPr>
            <a:r>
              <a:rPr b="0" i="0" lang="en-US" sz="19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Production.ProductCategory</a:t>
            </a:r>
            <a:endParaRPr b="0" i="0" sz="19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28600" lvl="3" marL="1143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⚫"/>
            </a:pPr>
            <a:r>
              <a:rPr b="0" i="0" lang="en-US" sz="19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Production.ProductSubcategory</a:t>
            </a:r>
            <a:endParaRPr b="0" i="0" sz="19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28600" lvl="3" marL="1143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⚫"/>
            </a:pPr>
            <a:r>
              <a:rPr b="0" i="0" lang="en-US" sz="19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Production.Product</a:t>
            </a:r>
            <a:endParaRPr b="0" i="0" sz="19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359" name="Google Shape;359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Creating a Dataset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7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ambla"/>
              <a:buNone/>
            </a:pPr>
            <a:r>
              <a:rPr b="1" i="0" lang="en-US" sz="48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rPr>
              <a:t>Report Design: Layout</a:t>
            </a:r>
            <a:endParaRPr b="1" i="0" sz="4800" u="none" cap="none" strike="noStrike">
              <a:solidFill>
                <a:schemeClr val="lt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365" name="Google Shape;365;p47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23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rPr>
              <a:t>Creating and laying out new reports</a:t>
            </a:r>
            <a:endParaRPr b="0" i="0" sz="23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8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</a:t>
            </a:r>
            <a:endParaRPr/>
          </a:p>
          <a:p>
            <a:pPr indent="-240791" lvl="1" marL="621792" marR="0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Page Header</a:t>
            </a:r>
            <a:endParaRPr/>
          </a:p>
          <a:p>
            <a:pPr indent="-240791" lvl="1" marL="621792" marR="0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Page Footer</a:t>
            </a:r>
            <a:endParaRPr/>
          </a:p>
          <a:p>
            <a:pPr indent="-240791" lvl="1" marL="621792" marR="0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Body (Report Area)</a:t>
            </a:r>
            <a:endParaRPr/>
          </a:p>
          <a:p>
            <a:pPr indent="-264160" lvl="0" marL="36576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Table Regions</a:t>
            </a:r>
            <a:endParaRPr/>
          </a:p>
          <a:p>
            <a:pPr indent="-240791" lvl="1" marL="621792" marR="0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Header</a:t>
            </a:r>
            <a:endParaRPr/>
          </a:p>
          <a:p>
            <a:pPr indent="-240791" lvl="1" marL="621792" marR="0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Detail</a:t>
            </a:r>
            <a:endParaRPr/>
          </a:p>
          <a:p>
            <a:pPr indent="-240791" lvl="1" marL="621792" marR="0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Footer</a:t>
            </a:r>
            <a:endParaRPr/>
          </a:p>
          <a:p>
            <a:pPr indent="-264160" lvl="0" marL="36576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Groups</a:t>
            </a:r>
            <a:endParaRPr/>
          </a:p>
          <a:p>
            <a:pPr indent="-240791" lvl="1" marL="621792" marR="0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Page breaks</a:t>
            </a:r>
            <a:endParaRPr/>
          </a:p>
          <a:p>
            <a:pPr indent="-240791" lvl="1" marL="621792" marR="0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Summaries / Totals</a:t>
            </a:r>
            <a:endParaRPr/>
          </a:p>
        </p:txBody>
      </p:sp>
      <p:sp>
        <p:nvSpPr>
          <p:cNvPr id="371" name="Google Shape;371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Report Layout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49"/>
          <p:cNvGrpSpPr/>
          <p:nvPr/>
        </p:nvGrpSpPr>
        <p:grpSpPr>
          <a:xfrm>
            <a:off x="457200" y="2933130"/>
            <a:ext cx="8226505" cy="2320666"/>
            <a:chOff x="0" y="1451802"/>
            <a:chExt cx="8226505" cy="2320666"/>
          </a:xfrm>
        </p:grpSpPr>
        <p:sp>
          <p:nvSpPr>
            <p:cNvPr id="377" name="Google Shape;377;p49"/>
            <p:cNvSpPr/>
            <p:nvPr/>
          </p:nvSpPr>
          <p:spPr>
            <a:xfrm>
              <a:off x="3094" y="1451802"/>
              <a:ext cx="1860500" cy="736243"/>
            </a:xfrm>
            <a:prstGeom prst="rect">
              <a:avLst/>
            </a:prstGeom>
            <a:solidFill>
              <a:srgbClr val="DA1C27"/>
            </a:solidFill>
            <a:ln>
              <a:noFill/>
            </a:ln>
            <a:effectLst>
              <a:outerShdw blurRad="50800" rotWithShape="0" dir="5400000" dist="381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49"/>
            <p:cNvSpPr txBox="1"/>
            <p:nvPr/>
          </p:nvSpPr>
          <p:spPr>
            <a:xfrm>
              <a:off x="3094" y="1451802"/>
              <a:ext cx="1860500" cy="7362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075" lIns="120900" spcFirstLastPara="1" rIns="120900" wrap="square" tIns="690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Data Output</a:t>
              </a:r>
              <a:endParaRPr sz="17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379" name="Google Shape;379;p49"/>
            <p:cNvSpPr/>
            <p:nvPr/>
          </p:nvSpPr>
          <p:spPr>
            <a:xfrm>
              <a:off x="0" y="2161745"/>
              <a:ext cx="1860500" cy="1584422"/>
            </a:xfrm>
            <a:prstGeom prst="rect">
              <a:avLst/>
            </a:prstGeom>
            <a:solidFill>
              <a:srgbClr val="F1CBCB">
                <a:alpha val="8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49"/>
            <p:cNvSpPr txBox="1"/>
            <p:nvPr/>
          </p:nvSpPr>
          <p:spPr>
            <a:xfrm>
              <a:off x="0" y="2161745"/>
              <a:ext cx="1860500" cy="15844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6000" lIns="90675" spcFirstLastPara="1" rIns="120900" wrap="square" tIns="9067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Rambla"/>
                <a:buChar char="•"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Table</a:t>
              </a:r>
              <a:endParaRPr b="1" i="0" sz="1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Rambla"/>
                <a:buChar char="•"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Matrix</a:t>
              </a:r>
              <a:endParaRPr b="1" i="0" sz="1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Rambla"/>
                <a:buChar char="•"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List</a:t>
              </a:r>
              <a:endParaRPr b="1" i="0" sz="1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381" name="Google Shape;381;p49"/>
            <p:cNvSpPr/>
            <p:nvPr/>
          </p:nvSpPr>
          <p:spPr>
            <a:xfrm>
              <a:off x="2124064" y="1451802"/>
              <a:ext cx="1860500" cy="73624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rotWithShape="0" dir="5400000" dist="381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49"/>
            <p:cNvSpPr txBox="1"/>
            <p:nvPr/>
          </p:nvSpPr>
          <p:spPr>
            <a:xfrm>
              <a:off x="2124064" y="1451802"/>
              <a:ext cx="1860500" cy="7362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075" lIns="120900" spcFirstLastPara="1" rIns="120900" wrap="square" tIns="690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Layout / Formatting</a:t>
              </a:r>
              <a:endParaRPr sz="17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383" name="Google Shape;383;p49"/>
            <p:cNvSpPr/>
            <p:nvPr/>
          </p:nvSpPr>
          <p:spPr>
            <a:xfrm>
              <a:off x="2124064" y="2188046"/>
              <a:ext cx="1860500" cy="1584422"/>
            </a:xfrm>
            <a:prstGeom prst="rect">
              <a:avLst/>
            </a:prstGeom>
            <a:solidFill>
              <a:srgbClr val="F7D2CB">
                <a:alpha val="8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49"/>
            <p:cNvSpPr txBox="1"/>
            <p:nvPr/>
          </p:nvSpPr>
          <p:spPr>
            <a:xfrm>
              <a:off x="2124064" y="2188046"/>
              <a:ext cx="1860500" cy="15844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6000" lIns="90675" spcFirstLastPara="1" rIns="120900" wrap="square" tIns="9067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Rambla"/>
                <a:buChar char="•"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Textbox</a:t>
              </a:r>
              <a:endParaRPr b="1" i="0" sz="1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Rambla"/>
                <a:buChar char="•"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Line</a:t>
              </a:r>
              <a:endParaRPr b="1" i="0" sz="1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Rambla"/>
                <a:buChar char="•"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Rectangle</a:t>
              </a:r>
              <a:endParaRPr b="1" i="0" sz="1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Rambla"/>
                <a:buChar char="•"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Image</a:t>
              </a:r>
              <a:endParaRPr b="1" i="0" sz="1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385" name="Google Shape;385;p49"/>
            <p:cNvSpPr/>
            <p:nvPr/>
          </p:nvSpPr>
          <p:spPr>
            <a:xfrm>
              <a:off x="4245035" y="1451802"/>
              <a:ext cx="1860500" cy="736243"/>
            </a:xfrm>
            <a:prstGeom prst="rect">
              <a:avLst/>
            </a:prstGeom>
            <a:solidFill>
              <a:srgbClr val="37639C"/>
            </a:solidFill>
            <a:ln>
              <a:noFill/>
            </a:ln>
            <a:effectLst>
              <a:outerShdw blurRad="50800" rotWithShape="0" dir="5400000" dist="381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49"/>
            <p:cNvSpPr txBox="1"/>
            <p:nvPr/>
          </p:nvSpPr>
          <p:spPr>
            <a:xfrm>
              <a:off x="4245035" y="1451802"/>
              <a:ext cx="1860500" cy="7362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075" lIns="120900" spcFirstLastPara="1" rIns="120900" wrap="square" tIns="690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700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Chart</a:t>
              </a:r>
              <a:endParaRPr b="1" sz="17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387" name="Google Shape;387;p49"/>
            <p:cNvSpPr/>
            <p:nvPr/>
          </p:nvSpPr>
          <p:spPr>
            <a:xfrm>
              <a:off x="4245035" y="2188046"/>
              <a:ext cx="1860500" cy="1584422"/>
            </a:xfrm>
            <a:prstGeom prst="rect">
              <a:avLst/>
            </a:prstGeom>
            <a:solidFill>
              <a:srgbClr val="CCD2DE">
                <a:alpha val="8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49"/>
            <p:cNvSpPr txBox="1"/>
            <p:nvPr/>
          </p:nvSpPr>
          <p:spPr>
            <a:xfrm>
              <a:off x="4245035" y="2188046"/>
              <a:ext cx="1860500" cy="15844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6000" lIns="90675" spcFirstLastPara="1" rIns="120900" wrap="square" tIns="9067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Rambla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Data visualization</a:t>
              </a:r>
              <a:endParaRPr b="0" i="0" sz="1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389" name="Google Shape;389;p49"/>
            <p:cNvSpPr/>
            <p:nvPr/>
          </p:nvSpPr>
          <p:spPr>
            <a:xfrm>
              <a:off x="6366005" y="1451802"/>
              <a:ext cx="1860500" cy="73624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rotWithShape="0" dir="5400000" dist="381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49"/>
            <p:cNvSpPr txBox="1"/>
            <p:nvPr/>
          </p:nvSpPr>
          <p:spPr>
            <a:xfrm>
              <a:off x="6366005" y="1451802"/>
              <a:ext cx="1860500" cy="7362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075" lIns="120900" spcFirstLastPara="1" rIns="120900" wrap="square" tIns="690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700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SubReports</a:t>
              </a:r>
              <a:endParaRPr b="1" sz="17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391" name="Google Shape;391;p49"/>
            <p:cNvSpPr/>
            <p:nvPr/>
          </p:nvSpPr>
          <p:spPr>
            <a:xfrm>
              <a:off x="6366005" y="2188046"/>
              <a:ext cx="1860500" cy="1584422"/>
            </a:xfrm>
            <a:prstGeom prst="rect">
              <a:avLst/>
            </a:prstGeom>
            <a:solidFill>
              <a:srgbClr val="CECED4">
                <a:alpha val="8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49"/>
            <p:cNvSpPr txBox="1"/>
            <p:nvPr/>
          </p:nvSpPr>
          <p:spPr>
            <a:xfrm>
              <a:off x="6366005" y="2188046"/>
              <a:ext cx="1860500" cy="15844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6000" lIns="90675" spcFirstLastPara="1" rIns="120900" wrap="square" tIns="9067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Rambla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Drill-through</a:t>
              </a:r>
              <a:endParaRPr b="0" i="0" sz="1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Rambla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Complex Reports</a:t>
              </a:r>
              <a:endParaRPr b="0" i="0" sz="1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Rambla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Dashboards</a:t>
              </a:r>
              <a:endParaRPr b="0" i="0" sz="1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</p:grpSp>
      <p:sp>
        <p:nvSpPr>
          <p:cNvPr id="393" name="Google Shape;393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Report Items (Toolbox)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0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 Requirements: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Show a list of all products by Category / Subcategory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Drill-down, sorting, and grouping are not required</a:t>
            </a:r>
            <a:endParaRPr/>
          </a:p>
          <a:p>
            <a:pPr indent="-9474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 Components: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Page Header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 Title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Page Number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 Data (Table)</a:t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400" name="Google Shape;400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Report Layout: Demonstration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1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ambla"/>
              <a:buNone/>
            </a:pPr>
            <a:r>
              <a:rPr b="1" i="0" lang="en-US" sz="48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rPr>
              <a:t>Deploying and Viewing Reports</a:t>
            </a:r>
            <a:endParaRPr b="1" i="0" sz="4800" u="none" cap="none" strike="noStrike">
              <a:solidFill>
                <a:schemeClr val="lt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406" name="Google Shape;406;p51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23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rPr>
              <a:t>Publishing reports to the Reporting Services web site</a:t>
            </a:r>
            <a:endParaRPr b="0" i="0" sz="23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2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Project Properties: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OverwriteDataSources</a:t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TargetDataSourceFolder</a:t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TargetReportFolder</a:t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TargetServerURL</a:t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147573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Deployment Options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Entire Project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Single report / data source item</a:t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412" name="Google Shape;412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Publishing Reports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3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Interacting with Reports</a:t>
            </a:r>
            <a:endParaRPr/>
          </a:p>
          <a:p>
            <a:pPr indent="-147573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Exporting Data</a:t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418" name="Google Shape;418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Viewing Reports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4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ambla"/>
              <a:buNone/>
            </a:pPr>
            <a:r>
              <a:rPr b="1" i="0" lang="en-US" sz="48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rPr>
              <a:t>Report Design: </a:t>
            </a:r>
            <a:br>
              <a:rPr b="1" i="0" lang="en-US" sz="48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1" i="0" lang="en-US" sz="48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rPr>
              <a:t>Adding Interactivity</a:t>
            </a:r>
            <a:endParaRPr b="1" i="0" sz="4800" u="none" cap="none" strike="noStrike">
              <a:solidFill>
                <a:schemeClr val="lt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424" name="Google Shape;424;p54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23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rPr>
              <a:t>Sorting, Grouping, and Drill-Down</a:t>
            </a:r>
            <a:endParaRPr b="0" i="0" sz="23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ambla"/>
              <a:buNone/>
            </a:pPr>
            <a:r>
              <a:rPr b="1" i="0" lang="en-US" sz="48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rPr>
              <a:t>Reporting Services Architecture</a:t>
            </a:r>
            <a:endParaRPr b="1" i="0" sz="4800" u="none" cap="none" strike="noStrike">
              <a:solidFill>
                <a:schemeClr val="lt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55" name="Google Shape;155;p19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23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rPr>
              <a:t>Features and components of Reporting Services</a:t>
            </a:r>
            <a:endParaRPr b="0" i="0" sz="23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5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Query Sorting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Useful for setting a “default” sort order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Use an ORDER BY clause in the dataset query</a:t>
            </a:r>
            <a:endParaRPr/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Table-Level Sorting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Default sort order specified in the “Sorting” tab</a:t>
            </a:r>
            <a:endParaRPr/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Interactive Sorting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Data is sorted during report generation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Sorted values are used for report output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Can use a field or complex sort expression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May be dependent on grouping scope</a:t>
            </a:r>
            <a:endParaRPr/>
          </a:p>
          <a:p>
            <a:pPr indent="-9474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430" name="Google Shape;430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Interactive Sorting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6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Grouping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Helps to logically organize data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Can create sub-totals in group footer</a:t>
            </a:r>
            <a:endParaRPr/>
          </a:p>
          <a:p>
            <a:pPr indent="-9474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Drill-Down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Group visibility can be dynamically-controlled by other columns/values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 exports are based on the current view</a:t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436" name="Google Shape;436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Grouping and Drill-Down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57"/>
          <p:cNvGrpSpPr/>
          <p:nvPr/>
        </p:nvGrpSpPr>
        <p:grpSpPr>
          <a:xfrm>
            <a:off x="457200" y="2224385"/>
            <a:ext cx="8229600" cy="3509367"/>
            <a:chOff x="0" y="743247"/>
            <a:chExt cx="8229600" cy="3509367"/>
          </a:xfrm>
        </p:grpSpPr>
        <p:sp>
          <p:nvSpPr>
            <p:cNvPr id="442" name="Google Shape;442;p57"/>
            <p:cNvSpPr/>
            <p:nvPr/>
          </p:nvSpPr>
          <p:spPr>
            <a:xfrm>
              <a:off x="0" y="3199804"/>
              <a:ext cx="8229600" cy="105281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53565F"/>
                </a:gs>
                <a:gs pos="50000">
                  <a:srgbClr val="88909E"/>
                </a:gs>
                <a:gs pos="70000">
                  <a:srgbClr val="A4ABB9"/>
                </a:gs>
                <a:gs pos="100000">
                  <a:srgbClr val="CAD2E4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57"/>
            <p:cNvSpPr txBox="1"/>
            <p:nvPr/>
          </p:nvSpPr>
          <p:spPr>
            <a:xfrm>
              <a:off x="0" y="3199804"/>
              <a:ext cx="2468880" cy="10528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9125" lIns="199125" spcFirstLastPara="1" rIns="199125" wrap="square" tIns="1991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Details</a:t>
              </a:r>
              <a:endParaRPr sz="2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444" name="Google Shape;444;p57"/>
            <p:cNvSpPr/>
            <p:nvPr/>
          </p:nvSpPr>
          <p:spPr>
            <a:xfrm>
              <a:off x="0" y="1971525"/>
              <a:ext cx="8229600" cy="105281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53565F"/>
                </a:gs>
                <a:gs pos="50000">
                  <a:srgbClr val="88909E"/>
                </a:gs>
                <a:gs pos="70000">
                  <a:srgbClr val="A4ABB9"/>
                </a:gs>
                <a:gs pos="100000">
                  <a:srgbClr val="CAD2E4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57"/>
            <p:cNvSpPr txBox="1"/>
            <p:nvPr/>
          </p:nvSpPr>
          <p:spPr>
            <a:xfrm>
              <a:off x="0" y="1971525"/>
              <a:ext cx="2468880" cy="10528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9125" lIns="199125" spcFirstLastPara="1" rIns="199125" wrap="square" tIns="1991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Sub-Region</a:t>
              </a:r>
              <a:endParaRPr sz="2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446" name="Google Shape;446;p57"/>
            <p:cNvSpPr/>
            <p:nvPr/>
          </p:nvSpPr>
          <p:spPr>
            <a:xfrm>
              <a:off x="0" y="743247"/>
              <a:ext cx="8229600" cy="105281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53565F"/>
                </a:gs>
                <a:gs pos="50000">
                  <a:srgbClr val="88909E"/>
                </a:gs>
                <a:gs pos="70000">
                  <a:srgbClr val="A4ABB9"/>
                </a:gs>
                <a:gs pos="100000">
                  <a:srgbClr val="CAD2E4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57"/>
            <p:cNvSpPr txBox="1"/>
            <p:nvPr/>
          </p:nvSpPr>
          <p:spPr>
            <a:xfrm>
              <a:off x="0" y="743247"/>
              <a:ext cx="2468880" cy="10528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9125" lIns="199125" spcFirstLastPara="1" rIns="199125" wrap="square" tIns="1991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Region</a:t>
              </a:r>
              <a:endParaRPr sz="2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448" name="Google Shape;448;p57"/>
            <p:cNvSpPr/>
            <p:nvPr/>
          </p:nvSpPr>
          <p:spPr>
            <a:xfrm>
              <a:off x="5036641" y="830981"/>
              <a:ext cx="1316012" cy="877341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861F00"/>
                </a:gs>
                <a:gs pos="50000">
                  <a:srgbClr val="D53500"/>
                </a:gs>
                <a:gs pos="70000">
                  <a:srgbClr val="ED4400"/>
                </a:gs>
                <a:gs pos="100000">
                  <a:srgbClr val="FF5C13"/>
                </a:gs>
              </a:gsLst>
              <a:lin ang="16200000" scaled="0"/>
            </a:gradFill>
            <a:ln>
              <a:noFill/>
            </a:ln>
            <a:effectLst>
              <a:outerShdw blurRad="50800" rotWithShape="0" dir="5400000" dist="381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57"/>
            <p:cNvSpPr txBox="1"/>
            <p:nvPr/>
          </p:nvSpPr>
          <p:spPr>
            <a:xfrm>
              <a:off x="5062337" y="856677"/>
              <a:ext cx="1264620" cy="825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North America</a:t>
              </a:r>
              <a:endParaRPr sz="19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450" name="Google Shape;450;p57"/>
            <p:cNvSpPr/>
            <p:nvPr/>
          </p:nvSpPr>
          <p:spPr>
            <a:xfrm>
              <a:off x="3983831" y="1708323"/>
              <a:ext cx="1710816" cy="350936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cap="flat" cmpd="thickThin" w="550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51" name="Google Shape;451;p57"/>
            <p:cNvSpPr/>
            <p:nvPr/>
          </p:nvSpPr>
          <p:spPr>
            <a:xfrm>
              <a:off x="3325825" y="2059260"/>
              <a:ext cx="1316012" cy="877341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14183A"/>
                </a:gs>
                <a:gs pos="50000">
                  <a:srgbClr val="252A5E"/>
                </a:gs>
                <a:gs pos="70000">
                  <a:srgbClr val="33386E"/>
                </a:gs>
                <a:gs pos="100000">
                  <a:srgbClr val="4F538D"/>
                </a:gs>
              </a:gsLst>
              <a:lin ang="16200000" scaled="0"/>
            </a:gradFill>
            <a:ln>
              <a:noFill/>
            </a:ln>
            <a:effectLst>
              <a:outerShdw blurRad="50800" rotWithShape="0" dir="5400000" dist="381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57"/>
            <p:cNvSpPr txBox="1"/>
            <p:nvPr/>
          </p:nvSpPr>
          <p:spPr>
            <a:xfrm>
              <a:off x="3351521" y="2084956"/>
              <a:ext cx="1264620" cy="825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U.S.</a:t>
              </a:r>
              <a:endParaRPr sz="19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453" name="Google Shape;453;p57"/>
            <p:cNvSpPr/>
            <p:nvPr/>
          </p:nvSpPr>
          <p:spPr>
            <a:xfrm>
              <a:off x="3128423" y="2936601"/>
              <a:ext cx="855408" cy="350936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cap="flat" cmpd="thickThin" w="55000">
              <a:solidFill>
                <a:srgbClr val="7B3B49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54" name="Google Shape;454;p57"/>
            <p:cNvSpPr/>
            <p:nvPr/>
          </p:nvSpPr>
          <p:spPr>
            <a:xfrm>
              <a:off x="2470417" y="3287538"/>
              <a:ext cx="1316012" cy="877341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3D0D18"/>
                </a:gs>
                <a:gs pos="50000">
                  <a:srgbClr val="641928"/>
                </a:gs>
                <a:gs pos="70000">
                  <a:srgbClr val="732738"/>
                </a:gs>
                <a:gs pos="100000">
                  <a:srgbClr val="934353"/>
                </a:gs>
              </a:gsLst>
              <a:lin ang="16200000" scaled="0"/>
            </a:gradFill>
            <a:ln>
              <a:noFill/>
            </a:ln>
            <a:effectLst>
              <a:outerShdw blurRad="50800" rotWithShape="0" dir="5400000" dist="381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57"/>
            <p:cNvSpPr txBox="1"/>
            <p:nvPr/>
          </p:nvSpPr>
          <p:spPr>
            <a:xfrm>
              <a:off x="2496113" y="3313234"/>
              <a:ext cx="1264620" cy="825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Sales (YTD)</a:t>
              </a:r>
              <a:endParaRPr sz="19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456" name="Google Shape;456;p57"/>
            <p:cNvSpPr/>
            <p:nvPr/>
          </p:nvSpPr>
          <p:spPr>
            <a:xfrm>
              <a:off x="3983831" y="2936601"/>
              <a:ext cx="855408" cy="350936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cap="flat" cmpd="thickThin" w="55000">
              <a:solidFill>
                <a:srgbClr val="7B3B49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57" name="Google Shape;457;p57"/>
            <p:cNvSpPr/>
            <p:nvPr/>
          </p:nvSpPr>
          <p:spPr>
            <a:xfrm>
              <a:off x="4181233" y="3287538"/>
              <a:ext cx="1316012" cy="877341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3D0D18"/>
                </a:gs>
                <a:gs pos="50000">
                  <a:srgbClr val="641928"/>
                </a:gs>
                <a:gs pos="70000">
                  <a:srgbClr val="732738"/>
                </a:gs>
                <a:gs pos="100000">
                  <a:srgbClr val="934353"/>
                </a:gs>
              </a:gsLst>
              <a:lin ang="16200000" scaled="0"/>
            </a:gradFill>
            <a:ln>
              <a:noFill/>
            </a:ln>
            <a:effectLst>
              <a:outerShdw blurRad="50800" rotWithShape="0" dir="5400000" dist="381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57"/>
            <p:cNvSpPr txBox="1"/>
            <p:nvPr/>
          </p:nvSpPr>
          <p:spPr>
            <a:xfrm>
              <a:off x="4206929" y="3313234"/>
              <a:ext cx="1264620" cy="825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Sales (Monthly)</a:t>
              </a:r>
              <a:endParaRPr sz="19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459" name="Google Shape;459;p57"/>
            <p:cNvSpPr/>
            <p:nvPr/>
          </p:nvSpPr>
          <p:spPr>
            <a:xfrm>
              <a:off x="5648928" y="1708323"/>
              <a:ext cx="91440" cy="350936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thickThin" w="550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60" name="Google Shape;460;p57"/>
            <p:cNvSpPr/>
            <p:nvPr/>
          </p:nvSpPr>
          <p:spPr>
            <a:xfrm>
              <a:off x="5036641" y="2059260"/>
              <a:ext cx="1316012" cy="877341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14183A"/>
                </a:gs>
                <a:gs pos="50000">
                  <a:srgbClr val="252A5E"/>
                </a:gs>
                <a:gs pos="70000">
                  <a:srgbClr val="33386E"/>
                </a:gs>
                <a:gs pos="100000">
                  <a:srgbClr val="4F538D"/>
                </a:gs>
              </a:gsLst>
              <a:lin ang="16200000" scaled="0"/>
            </a:gradFill>
            <a:ln>
              <a:noFill/>
            </a:ln>
            <a:effectLst>
              <a:outerShdw blurRad="50800" rotWithShape="0" dir="5400000" dist="381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57"/>
            <p:cNvSpPr txBox="1"/>
            <p:nvPr/>
          </p:nvSpPr>
          <p:spPr>
            <a:xfrm>
              <a:off x="5062337" y="2084956"/>
              <a:ext cx="1264620" cy="825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Canada</a:t>
              </a:r>
              <a:endParaRPr sz="19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462" name="Google Shape;462;p57"/>
            <p:cNvSpPr/>
            <p:nvPr/>
          </p:nvSpPr>
          <p:spPr>
            <a:xfrm>
              <a:off x="5694648" y="1708323"/>
              <a:ext cx="1710816" cy="350936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cap="flat" cmpd="thickThin" w="550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63" name="Google Shape;463;p57"/>
            <p:cNvSpPr/>
            <p:nvPr/>
          </p:nvSpPr>
          <p:spPr>
            <a:xfrm>
              <a:off x="6747458" y="2059260"/>
              <a:ext cx="1316012" cy="877341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14183A"/>
                </a:gs>
                <a:gs pos="50000">
                  <a:srgbClr val="252A5E"/>
                </a:gs>
                <a:gs pos="70000">
                  <a:srgbClr val="33386E"/>
                </a:gs>
                <a:gs pos="100000">
                  <a:srgbClr val="4F538D"/>
                </a:gs>
              </a:gsLst>
              <a:lin ang="16200000" scaled="0"/>
            </a:gradFill>
            <a:ln>
              <a:noFill/>
            </a:ln>
            <a:effectLst>
              <a:outerShdw blurRad="50800" rotWithShape="0" dir="5400000" dist="381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57"/>
            <p:cNvSpPr txBox="1"/>
            <p:nvPr/>
          </p:nvSpPr>
          <p:spPr>
            <a:xfrm>
              <a:off x="6773154" y="2084956"/>
              <a:ext cx="1264620" cy="825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Mexico</a:t>
              </a:r>
              <a:endParaRPr sz="19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465" name="Google Shape;465;p57"/>
            <p:cNvSpPr/>
            <p:nvPr/>
          </p:nvSpPr>
          <p:spPr>
            <a:xfrm>
              <a:off x="7359744" y="2936601"/>
              <a:ext cx="91440" cy="350936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thickThin" w="55000">
              <a:solidFill>
                <a:srgbClr val="7B3B49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66" name="Google Shape;466;p57"/>
            <p:cNvSpPr/>
            <p:nvPr/>
          </p:nvSpPr>
          <p:spPr>
            <a:xfrm>
              <a:off x="6747458" y="3287538"/>
              <a:ext cx="1316012" cy="877341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3D0D18"/>
                </a:gs>
                <a:gs pos="50000">
                  <a:srgbClr val="641928"/>
                </a:gs>
                <a:gs pos="70000">
                  <a:srgbClr val="732738"/>
                </a:gs>
                <a:gs pos="100000">
                  <a:srgbClr val="934353"/>
                </a:gs>
              </a:gsLst>
              <a:lin ang="16200000" scaled="0"/>
            </a:gradFill>
            <a:ln>
              <a:noFill/>
            </a:ln>
            <a:effectLst>
              <a:outerShdw blurRad="50800" rotWithShape="0" dir="5400000" dist="381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57"/>
            <p:cNvSpPr txBox="1"/>
            <p:nvPr/>
          </p:nvSpPr>
          <p:spPr>
            <a:xfrm>
              <a:off x="6773154" y="3313234"/>
              <a:ext cx="1264620" cy="825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Sales (YTD)</a:t>
              </a:r>
              <a:endParaRPr sz="19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</p:grpSp>
      <p:sp>
        <p:nvSpPr>
          <p:cNvPr id="468" name="Google Shape;468;p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Grouping Example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8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Statements used to specify values</a:t>
            </a:r>
            <a:endParaRPr/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Can be used in table cells</a:t>
            </a:r>
            <a:endParaRPr/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Expression Editor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Supports Intellisense</a:t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Uses Visual Basic-style syntax</a:t>
            </a:r>
            <a:endParaRPr/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Examples: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Globals!ReportName</a:t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Globals!PageNumber</a:t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Sum(Fields!SalesTotal.Value, “Sales")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CountDistinct(Fields!ProductCategory)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Char char="◦"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Fields!Employee.LastName + “,” + Fields!Employee.FirstName + 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Font typeface="Verdan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4" name="Google Shape;474;p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Understanding Expressions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9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7573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480" name="Google Shape;480;p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Expression Options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grpSp>
        <p:nvGrpSpPr>
          <p:cNvPr id="481" name="Google Shape;481;p59"/>
          <p:cNvGrpSpPr/>
          <p:nvPr/>
        </p:nvGrpSpPr>
        <p:grpSpPr>
          <a:xfrm>
            <a:off x="155723" y="2332068"/>
            <a:ext cx="8832553" cy="3108262"/>
            <a:chOff x="3323" y="1189068"/>
            <a:chExt cx="8832553" cy="3108262"/>
          </a:xfrm>
        </p:grpSpPr>
        <p:sp>
          <p:nvSpPr>
            <p:cNvPr id="482" name="Google Shape;482;p59"/>
            <p:cNvSpPr/>
            <p:nvPr/>
          </p:nvSpPr>
          <p:spPr>
            <a:xfrm>
              <a:off x="3323" y="1189068"/>
              <a:ext cx="1998315" cy="5760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59"/>
            <p:cNvSpPr txBox="1"/>
            <p:nvPr/>
          </p:nvSpPr>
          <p:spPr>
            <a:xfrm>
              <a:off x="3323" y="1189068"/>
              <a:ext cx="1998315" cy="5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1275" lIns="142225" spcFirstLastPara="1" rIns="142225" wrap="square" tIns="81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Constants</a:t>
              </a:r>
              <a:endParaRPr sz="2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484" name="Google Shape;484;p59"/>
            <p:cNvSpPr/>
            <p:nvPr/>
          </p:nvSpPr>
          <p:spPr>
            <a:xfrm>
              <a:off x="3323" y="1765068"/>
              <a:ext cx="1998315" cy="2532262"/>
            </a:xfrm>
            <a:prstGeom prst="rect">
              <a:avLst/>
            </a:prstGeom>
            <a:solidFill>
              <a:srgbClr val="CECED4">
                <a:alpha val="89803"/>
              </a:srgbClr>
            </a:solidFill>
            <a:ln cap="flat" cmpd="sng" w="9525">
              <a:solidFill>
                <a:srgbClr val="CECED4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59"/>
            <p:cNvSpPr txBox="1"/>
            <p:nvPr/>
          </p:nvSpPr>
          <p:spPr>
            <a:xfrm>
              <a:off x="3323" y="1765068"/>
              <a:ext cx="1998315" cy="2532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60000" lIns="106675" spcFirstLastPara="1" rIns="142225" wrap="square" tIns="10667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ambla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Based on context</a:t>
              </a:r>
              <a:endPara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486" name="Google Shape;486;p59"/>
            <p:cNvSpPr/>
            <p:nvPr/>
          </p:nvSpPr>
          <p:spPr>
            <a:xfrm>
              <a:off x="2281402" y="1189068"/>
              <a:ext cx="1998315" cy="576000"/>
            </a:xfrm>
            <a:prstGeom prst="rect">
              <a:avLst/>
            </a:prstGeom>
            <a:solidFill>
              <a:srgbClr val="5F4279"/>
            </a:solidFill>
            <a:ln cap="flat" cmpd="sng" w="9525">
              <a:solidFill>
                <a:srgbClr val="5F427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59"/>
            <p:cNvSpPr txBox="1"/>
            <p:nvPr/>
          </p:nvSpPr>
          <p:spPr>
            <a:xfrm>
              <a:off x="2281402" y="1189068"/>
              <a:ext cx="1998315" cy="5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1275" lIns="142225" spcFirstLastPara="1" rIns="142225" wrap="square" tIns="81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Globals</a:t>
              </a:r>
              <a:endParaRPr sz="2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488" name="Google Shape;488;p59"/>
            <p:cNvSpPr/>
            <p:nvPr/>
          </p:nvSpPr>
          <p:spPr>
            <a:xfrm>
              <a:off x="2281402" y="1765068"/>
              <a:ext cx="1998315" cy="2532262"/>
            </a:xfrm>
            <a:prstGeom prst="rect">
              <a:avLst/>
            </a:prstGeom>
            <a:solidFill>
              <a:srgbClr val="D1CCD3">
                <a:alpha val="89803"/>
              </a:srgbClr>
            </a:solidFill>
            <a:ln cap="flat" cmpd="sng" w="9525">
              <a:solidFill>
                <a:srgbClr val="D1CCD3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59"/>
            <p:cNvSpPr txBox="1"/>
            <p:nvPr/>
          </p:nvSpPr>
          <p:spPr>
            <a:xfrm>
              <a:off x="2281402" y="1765068"/>
              <a:ext cx="1998315" cy="2532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60000" lIns="106675" spcFirstLastPara="1" rIns="142225" wrap="square" tIns="10667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ambla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Report Name</a:t>
              </a:r>
              <a:endPara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ambla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Page information</a:t>
              </a:r>
              <a:endPara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ambla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Execution Time</a:t>
              </a:r>
              <a:endPara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490" name="Google Shape;490;p59"/>
            <p:cNvSpPr/>
            <p:nvPr/>
          </p:nvSpPr>
          <p:spPr>
            <a:xfrm>
              <a:off x="4559482" y="1189068"/>
              <a:ext cx="1998315" cy="576000"/>
            </a:xfrm>
            <a:prstGeom prst="rect">
              <a:avLst/>
            </a:prstGeom>
            <a:solidFill>
              <a:srgbClr val="7B3E71"/>
            </a:solidFill>
            <a:ln cap="flat" cmpd="sng" w="9525">
              <a:solidFill>
                <a:srgbClr val="7B3E7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59"/>
            <p:cNvSpPr txBox="1"/>
            <p:nvPr/>
          </p:nvSpPr>
          <p:spPr>
            <a:xfrm>
              <a:off x="4559482" y="1189068"/>
              <a:ext cx="1998315" cy="5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1275" lIns="142225" spcFirstLastPara="1" rIns="142225" wrap="square" tIns="81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Parameters</a:t>
              </a:r>
              <a:endParaRPr sz="2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492" name="Google Shape;492;p59"/>
            <p:cNvSpPr/>
            <p:nvPr/>
          </p:nvSpPr>
          <p:spPr>
            <a:xfrm>
              <a:off x="4559482" y="1765068"/>
              <a:ext cx="1998315" cy="2532262"/>
            </a:xfrm>
            <a:prstGeom prst="rect">
              <a:avLst/>
            </a:prstGeom>
            <a:solidFill>
              <a:srgbClr val="D3CCD2">
                <a:alpha val="89803"/>
              </a:srgbClr>
            </a:solidFill>
            <a:ln cap="flat" cmpd="sng" w="9525">
              <a:solidFill>
                <a:srgbClr val="D3CCD2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59"/>
            <p:cNvSpPr txBox="1"/>
            <p:nvPr/>
          </p:nvSpPr>
          <p:spPr>
            <a:xfrm>
              <a:off x="4559482" y="1765068"/>
              <a:ext cx="1998315" cy="2532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60000" lIns="106675" spcFirstLastPara="1" rIns="142225" wrap="square" tIns="10667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ambla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From report settings</a:t>
              </a:r>
              <a:endPara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494" name="Google Shape;494;p59"/>
            <p:cNvSpPr/>
            <p:nvPr/>
          </p:nvSpPr>
          <p:spPr>
            <a:xfrm>
              <a:off x="6837561" y="1189068"/>
              <a:ext cx="1998315" cy="576000"/>
            </a:xfrm>
            <a:prstGeom prst="rect">
              <a:avLst/>
            </a:prstGeom>
            <a:solidFill>
              <a:srgbClr val="7C3B48"/>
            </a:solidFill>
            <a:ln cap="flat" cmpd="sng" w="9525">
              <a:solidFill>
                <a:srgbClr val="7C3B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59"/>
            <p:cNvSpPr txBox="1"/>
            <p:nvPr/>
          </p:nvSpPr>
          <p:spPr>
            <a:xfrm>
              <a:off x="6837561" y="1189068"/>
              <a:ext cx="1998315" cy="5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1275" lIns="142225" spcFirstLastPara="1" rIns="142225" wrap="square" tIns="81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Fields</a:t>
              </a:r>
              <a:endParaRPr sz="2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496" name="Google Shape;496;p59"/>
            <p:cNvSpPr/>
            <p:nvPr/>
          </p:nvSpPr>
          <p:spPr>
            <a:xfrm>
              <a:off x="6837561" y="1765068"/>
              <a:ext cx="1998315" cy="2532262"/>
            </a:xfrm>
            <a:prstGeom prst="rect">
              <a:avLst/>
            </a:prstGeom>
            <a:solidFill>
              <a:srgbClr val="D4CBCB">
                <a:alpha val="89803"/>
              </a:srgbClr>
            </a:solidFill>
            <a:ln cap="flat" cmpd="sng" w="9525">
              <a:solidFill>
                <a:srgbClr val="D4CBCB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59"/>
            <p:cNvSpPr txBox="1"/>
            <p:nvPr/>
          </p:nvSpPr>
          <p:spPr>
            <a:xfrm>
              <a:off x="6837561" y="1765068"/>
              <a:ext cx="1998315" cy="2532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60000" lIns="106675" spcFirstLastPara="1" rIns="142225" wrap="square" tIns="10667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ambla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From datasets</a:t>
              </a:r>
              <a:endPara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2" name="Google Shape;502;p60"/>
          <p:cNvGrpSpPr/>
          <p:nvPr/>
        </p:nvGrpSpPr>
        <p:grpSpPr>
          <a:xfrm>
            <a:off x="764374" y="1976060"/>
            <a:ext cx="7592693" cy="3426578"/>
            <a:chOff x="2374" y="375860"/>
            <a:chExt cx="7592693" cy="3426578"/>
          </a:xfrm>
        </p:grpSpPr>
        <p:sp>
          <p:nvSpPr>
            <p:cNvPr id="503" name="Google Shape;503;p60"/>
            <p:cNvSpPr/>
            <p:nvPr/>
          </p:nvSpPr>
          <p:spPr>
            <a:xfrm>
              <a:off x="2374" y="375860"/>
              <a:ext cx="2314845" cy="489600"/>
            </a:xfrm>
            <a:prstGeom prst="rect">
              <a:avLst/>
            </a:prstGeom>
            <a:gradFill>
              <a:gsLst>
                <a:gs pos="0">
                  <a:srgbClr val="062651"/>
                </a:gs>
                <a:gs pos="50000">
                  <a:srgbClr val="0D4084"/>
                </a:gs>
                <a:gs pos="70000">
                  <a:srgbClr val="1C4F96"/>
                </a:gs>
                <a:gs pos="100000">
                  <a:srgbClr val="396BB8"/>
                </a:gs>
              </a:gsLst>
              <a:lin ang="16200000" scaled="0"/>
            </a:gradFill>
            <a:ln cap="flat" cmpd="sng" w="9525">
              <a:solidFill>
                <a:srgbClr val="37639C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dir="5400000" dist="381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60"/>
            <p:cNvSpPr txBox="1"/>
            <p:nvPr/>
          </p:nvSpPr>
          <p:spPr>
            <a:xfrm>
              <a:off x="2374" y="375860"/>
              <a:ext cx="2314845" cy="48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075" lIns="120900" spcFirstLastPara="1" rIns="120900" wrap="square" tIns="690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Datasets</a:t>
              </a:r>
              <a:endParaRPr sz="17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505" name="Google Shape;505;p60"/>
            <p:cNvSpPr/>
            <p:nvPr/>
          </p:nvSpPr>
          <p:spPr>
            <a:xfrm>
              <a:off x="2374" y="865460"/>
              <a:ext cx="2314845" cy="2936978"/>
            </a:xfrm>
            <a:prstGeom prst="rect">
              <a:avLst/>
            </a:prstGeom>
            <a:solidFill>
              <a:srgbClr val="CCD2DE">
                <a:alpha val="89803"/>
              </a:srgbClr>
            </a:solidFill>
            <a:ln cap="flat" cmpd="sng" w="9525">
              <a:solidFill>
                <a:srgbClr val="CCD2DE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dir="5400000" dist="381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60"/>
            <p:cNvSpPr txBox="1"/>
            <p:nvPr/>
          </p:nvSpPr>
          <p:spPr>
            <a:xfrm>
              <a:off x="2374" y="865460"/>
              <a:ext cx="2314845" cy="29369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6000" lIns="90675" spcFirstLastPara="1" rIns="120900" wrap="square" tIns="9067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Rambla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Dataset column values</a:t>
              </a:r>
              <a:endParaRPr b="0" i="0" sz="1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Rambla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Single Values: May include “First” or “Sum”</a:t>
              </a:r>
              <a:endParaRPr b="0" i="0" sz="1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507" name="Google Shape;507;p60"/>
            <p:cNvSpPr/>
            <p:nvPr/>
          </p:nvSpPr>
          <p:spPr>
            <a:xfrm>
              <a:off x="2641298" y="375860"/>
              <a:ext cx="2314845" cy="489600"/>
            </a:xfrm>
            <a:prstGeom prst="rect">
              <a:avLst/>
            </a:prstGeom>
            <a:gradFill>
              <a:gsLst>
                <a:gs pos="0">
                  <a:srgbClr val="0F1B44"/>
                </a:gs>
                <a:gs pos="50000">
                  <a:srgbClr val="1A306F"/>
                </a:gs>
                <a:gs pos="70000">
                  <a:srgbClr val="293D80"/>
                </a:gs>
                <a:gs pos="100000">
                  <a:srgbClr val="465A9F"/>
                </a:gs>
              </a:gsLst>
              <a:lin ang="16200000" scaled="0"/>
            </a:gradFill>
            <a:ln cap="flat" cmpd="sng" w="9525">
              <a:solidFill>
                <a:srgbClr val="40528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dir="5400000" dist="381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60"/>
            <p:cNvSpPr txBox="1"/>
            <p:nvPr/>
          </p:nvSpPr>
          <p:spPr>
            <a:xfrm>
              <a:off x="2641298" y="375860"/>
              <a:ext cx="2314845" cy="48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075" lIns="120900" spcFirstLastPara="1" rIns="120900" wrap="square" tIns="690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Operators</a:t>
              </a:r>
              <a:endParaRPr sz="17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509" name="Google Shape;509;p60"/>
            <p:cNvSpPr/>
            <p:nvPr/>
          </p:nvSpPr>
          <p:spPr>
            <a:xfrm>
              <a:off x="2641298" y="865460"/>
              <a:ext cx="2314845" cy="2936978"/>
            </a:xfrm>
            <a:prstGeom prst="rect">
              <a:avLst/>
            </a:prstGeom>
            <a:solidFill>
              <a:srgbClr val="CCCED9">
                <a:alpha val="89803"/>
              </a:srgbClr>
            </a:solidFill>
            <a:ln cap="flat" cmpd="sng" w="9525">
              <a:solidFill>
                <a:srgbClr val="CCCED9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dir="5400000" dist="381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60"/>
            <p:cNvSpPr txBox="1"/>
            <p:nvPr/>
          </p:nvSpPr>
          <p:spPr>
            <a:xfrm>
              <a:off x="2641298" y="865460"/>
              <a:ext cx="2314845" cy="29369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6000" lIns="90675" spcFirstLastPara="1" rIns="120900" wrap="square" tIns="9067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Rambla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Arithmetic</a:t>
              </a:r>
              <a:endParaRPr b="0" i="0" sz="1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Rambla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Comparisons</a:t>
              </a:r>
              <a:endParaRPr b="0" i="0" sz="1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Rambla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String functions</a:t>
              </a:r>
              <a:endParaRPr b="0" i="0" sz="1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511" name="Google Shape;511;p60"/>
            <p:cNvSpPr/>
            <p:nvPr/>
          </p:nvSpPr>
          <p:spPr>
            <a:xfrm>
              <a:off x="5280222" y="375860"/>
              <a:ext cx="2314845" cy="489600"/>
            </a:xfrm>
            <a:prstGeom prst="rect">
              <a:avLst/>
            </a:prstGeom>
            <a:gradFill>
              <a:gsLst>
                <a:gs pos="0">
                  <a:srgbClr val="151639"/>
                </a:gs>
                <a:gs pos="50000">
                  <a:srgbClr val="24275D"/>
                </a:gs>
                <a:gs pos="70000">
                  <a:srgbClr val="32376C"/>
                </a:gs>
                <a:gs pos="100000">
                  <a:srgbClr val="4F528A"/>
                </a:gs>
              </a:gsLst>
              <a:lin ang="16200000" scaled="0"/>
            </a:gradFill>
            <a:ln cap="flat" cmpd="sng" w="9525">
              <a:solidFill>
                <a:srgbClr val="46497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dir="5400000" dist="381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60"/>
            <p:cNvSpPr txBox="1"/>
            <p:nvPr/>
          </p:nvSpPr>
          <p:spPr>
            <a:xfrm>
              <a:off x="5280222" y="375860"/>
              <a:ext cx="2314845" cy="48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075" lIns="120900" spcFirstLastPara="1" rIns="120900" wrap="square" tIns="690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Common Functions</a:t>
              </a:r>
              <a:endParaRPr sz="17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513" name="Google Shape;513;p60"/>
            <p:cNvSpPr/>
            <p:nvPr/>
          </p:nvSpPr>
          <p:spPr>
            <a:xfrm>
              <a:off x="5280222" y="865460"/>
              <a:ext cx="2314845" cy="2936978"/>
            </a:xfrm>
            <a:prstGeom prst="rect">
              <a:avLst/>
            </a:prstGeom>
            <a:solidFill>
              <a:srgbClr val="CDCDD4">
                <a:alpha val="89803"/>
              </a:srgbClr>
            </a:solidFill>
            <a:ln cap="flat" cmpd="sng" w="9525">
              <a:solidFill>
                <a:srgbClr val="CDCDD4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dir="5400000" dist="381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60"/>
            <p:cNvSpPr txBox="1"/>
            <p:nvPr/>
          </p:nvSpPr>
          <p:spPr>
            <a:xfrm>
              <a:off x="5280222" y="865460"/>
              <a:ext cx="2314845" cy="29369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6000" lIns="90675" spcFirstLastPara="1" rIns="120900" wrap="square" tIns="9067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Rambla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Aggregates</a:t>
              </a:r>
              <a:endParaRPr b="0" i="0" sz="1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Rambla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Financial</a:t>
              </a:r>
              <a:endParaRPr b="0" i="0" sz="1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Rambla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Type Conversions</a:t>
              </a:r>
              <a:endParaRPr b="0" i="0" sz="1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Rambla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Text</a:t>
              </a:r>
              <a:endParaRPr b="0" i="0" sz="1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Rambla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Date/Time</a:t>
              </a:r>
              <a:endParaRPr b="0" i="0" sz="1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Rambla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Math</a:t>
              </a:r>
              <a:endParaRPr b="0" i="0" sz="1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Rambla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Rambla"/>
                  <a:ea typeface="Rambla"/>
                  <a:cs typeface="Rambla"/>
                  <a:sym typeface="Rambla"/>
                </a:rPr>
                <a:t>Program Flow (IIF, Choose, Switch)</a:t>
              </a:r>
              <a:endParaRPr b="0" i="0" sz="1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</p:grpSp>
      <p:sp>
        <p:nvSpPr>
          <p:cNvPr id="515" name="Google Shape;515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Expression Options (cont’d.)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1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ambla"/>
              <a:buNone/>
            </a:pPr>
            <a:r>
              <a:rPr b="1" i="0" lang="en-US" sz="48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rPr>
              <a:t>Filtering Report Data</a:t>
            </a:r>
            <a:endParaRPr b="1" i="0" sz="4800" u="none" cap="none" strike="noStrike">
              <a:solidFill>
                <a:schemeClr val="lt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521" name="Google Shape;521;p61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23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rPr>
              <a:t>Using Parameters to filter reporting data</a:t>
            </a:r>
            <a:endParaRPr b="0" i="0" sz="23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2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Dataset / Query Level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Uses parameter variables to restrict data returned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Can also use stored procedure variables</a:t>
            </a:r>
            <a:endParaRPr/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 Parameters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Determined at report run-time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Useful when users will be frequently changing settings</a:t>
            </a:r>
            <a:endParaRPr/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Object Filtering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Filter options for tables, charts, etc.</a:t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527" name="Google Shape;527;p6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Filtering Options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3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Can improve performance by minimizing data returned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Best used when filtering details are known before report generation</a:t>
            </a:r>
            <a:endParaRPr/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Implemented using query parameters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Variables: </a:t>
            </a:r>
            <a:r>
              <a:rPr b="1" i="0" lang="en-US" sz="2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@StartDate, @EndDate</a:t>
            </a:r>
            <a:endParaRPr b="1" i="0" sz="2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7236" lvl="2" marL="859536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Query:</a:t>
            </a:r>
            <a:endParaRPr/>
          </a:p>
          <a:p>
            <a:pPr indent="-228600" lvl="3" marL="1143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 Sales </a:t>
            </a:r>
            <a:endParaRPr/>
          </a:p>
          <a:p>
            <a:pPr indent="-228600" lvl="3" marL="1143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TransactionDate </a:t>
            </a:r>
            <a:endParaRPr/>
          </a:p>
          <a:p>
            <a:pPr indent="-228600" lvl="3" marL="1143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BETWEEN </a:t>
            </a:r>
            <a:r>
              <a:rPr b="1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@StartDate </a:t>
            </a:r>
            <a:r>
              <a:rPr b="0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 </a:t>
            </a:r>
            <a:r>
              <a:rPr b="1" i="0" lang="en-US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@EndDate</a:t>
            </a:r>
            <a:endParaRPr b="1" i="0" sz="1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3" name="Google Shape;533;p6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Dataset Filtering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64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Evaluated at report run-time</a:t>
            </a:r>
            <a:endParaRPr/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 Parameter Options: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Data Types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Prompt Options</a:t>
            </a:r>
            <a:endParaRPr/>
          </a:p>
          <a:p>
            <a:pPr indent="-237236" lvl="2" marL="859536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Allow blank / null; Multi-value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Available Values</a:t>
            </a:r>
            <a:endParaRPr/>
          </a:p>
          <a:p>
            <a:pPr indent="-237236" lvl="2" marL="859536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Non-Queried or From Query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Default values:</a:t>
            </a:r>
            <a:endParaRPr/>
          </a:p>
          <a:p>
            <a:pPr indent="-237236" lvl="2" marL="859536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Non-Queried or From Query</a:t>
            </a:r>
            <a:endParaRPr/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Cascading Parameters</a:t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539" name="Google Shape;539;p6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Reporting Parameters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20"/>
          <p:cNvGrpSpPr/>
          <p:nvPr/>
        </p:nvGrpSpPr>
        <p:grpSpPr>
          <a:xfrm>
            <a:off x="2112686" y="1482528"/>
            <a:ext cx="4918626" cy="4523180"/>
            <a:chOff x="1655486" y="1390"/>
            <a:chExt cx="4918626" cy="4523180"/>
          </a:xfrm>
        </p:grpSpPr>
        <p:sp>
          <p:nvSpPr>
            <p:cNvPr id="161" name="Google Shape;161;p20"/>
            <p:cNvSpPr/>
            <p:nvPr/>
          </p:nvSpPr>
          <p:spPr>
            <a:xfrm>
              <a:off x="3131306" y="1390"/>
              <a:ext cx="1966986" cy="1966986"/>
            </a:xfrm>
            <a:prstGeom prst="ellipse">
              <a:avLst/>
            </a:prstGeom>
            <a:gradFill>
              <a:gsLst>
                <a:gs pos="0">
                  <a:srgbClr val="14183A"/>
                </a:gs>
                <a:gs pos="50000">
                  <a:srgbClr val="252A5E"/>
                </a:gs>
                <a:gs pos="70000">
                  <a:srgbClr val="33386E"/>
                </a:gs>
                <a:gs pos="100000">
                  <a:srgbClr val="4F538D"/>
                </a:gs>
              </a:gsLst>
              <a:lin ang="16200000" scaled="0"/>
            </a:gradFill>
            <a:ln>
              <a:noFill/>
            </a:ln>
            <a:effectLst>
              <a:outerShdw blurRad="50800" rotWithShape="0" dir="5400000" dist="381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0"/>
            <p:cNvSpPr txBox="1"/>
            <p:nvPr/>
          </p:nvSpPr>
          <p:spPr>
            <a:xfrm>
              <a:off x="3419364" y="289448"/>
              <a:ext cx="1390870" cy="13908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00" lIns="20300" spcFirstLastPara="1" rIns="20300" wrap="square" tIns="20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Report Authoring</a:t>
              </a:r>
              <a:endParaRPr sz="16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163" name="Google Shape;163;p20"/>
            <p:cNvSpPr/>
            <p:nvPr/>
          </p:nvSpPr>
          <p:spPr>
            <a:xfrm rot="3600000">
              <a:off x="4584392" y="1918260"/>
              <a:ext cx="521865" cy="663858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rotWithShape="0" dir="5400000" dist="381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0"/>
            <p:cNvSpPr txBox="1"/>
            <p:nvPr/>
          </p:nvSpPr>
          <p:spPr>
            <a:xfrm rot="3600000">
              <a:off x="4623532" y="1983240"/>
              <a:ext cx="365306" cy="3983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165" name="Google Shape;165;p20"/>
            <p:cNvSpPr/>
            <p:nvPr/>
          </p:nvSpPr>
          <p:spPr>
            <a:xfrm>
              <a:off x="4607126" y="2557584"/>
              <a:ext cx="1966986" cy="1966986"/>
            </a:xfrm>
            <a:prstGeom prst="ellipse">
              <a:avLst/>
            </a:prstGeom>
            <a:gradFill>
              <a:gsLst>
                <a:gs pos="0">
                  <a:srgbClr val="35113C"/>
                </a:gs>
                <a:gs pos="50000">
                  <a:srgbClr val="571D62"/>
                </a:gs>
                <a:gs pos="70000">
                  <a:srgbClr val="672C71"/>
                </a:gs>
                <a:gs pos="100000">
                  <a:srgbClr val="844990"/>
                </a:gs>
              </a:gsLst>
              <a:lin ang="16200000" scaled="0"/>
            </a:gradFill>
            <a:ln>
              <a:noFill/>
            </a:ln>
            <a:effectLst>
              <a:outerShdw blurRad="50800" rotWithShape="0" dir="5400000" dist="381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0"/>
            <p:cNvSpPr txBox="1"/>
            <p:nvPr/>
          </p:nvSpPr>
          <p:spPr>
            <a:xfrm>
              <a:off x="4895184" y="2845642"/>
              <a:ext cx="1390870" cy="13908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00" lIns="20300" spcFirstLastPara="1" rIns="20300" wrap="square" tIns="20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Report Management</a:t>
              </a:r>
              <a:endParaRPr sz="16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167" name="Google Shape;167;p20"/>
            <p:cNvSpPr/>
            <p:nvPr/>
          </p:nvSpPr>
          <p:spPr>
            <a:xfrm rot="10800000">
              <a:off x="3868636" y="3209149"/>
              <a:ext cx="521865" cy="663858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71407A"/>
            </a:solidFill>
            <a:ln>
              <a:noFill/>
            </a:ln>
            <a:effectLst>
              <a:outerShdw blurRad="50800" rotWithShape="0" dir="5400000" dist="381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0"/>
            <p:cNvSpPr txBox="1"/>
            <p:nvPr/>
          </p:nvSpPr>
          <p:spPr>
            <a:xfrm>
              <a:off x="4025195" y="3341921"/>
              <a:ext cx="365306" cy="3983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169" name="Google Shape;169;p20"/>
            <p:cNvSpPr/>
            <p:nvPr/>
          </p:nvSpPr>
          <p:spPr>
            <a:xfrm>
              <a:off x="1655486" y="2557584"/>
              <a:ext cx="1966986" cy="1966986"/>
            </a:xfrm>
            <a:prstGeom prst="ellipse">
              <a:avLst/>
            </a:prstGeom>
            <a:gradFill>
              <a:gsLst>
                <a:gs pos="0">
                  <a:srgbClr val="3F0C17"/>
                </a:gs>
                <a:gs pos="50000">
                  <a:srgbClr val="651928"/>
                </a:gs>
                <a:gs pos="70000">
                  <a:srgbClr val="742736"/>
                </a:gs>
                <a:gs pos="100000">
                  <a:srgbClr val="934351"/>
                </a:gs>
              </a:gsLst>
              <a:lin ang="16200000" scaled="0"/>
            </a:gradFill>
            <a:ln>
              <a:noFill/>
            </a:ln>
            <a:effectLst>
              <a:outerShdw blurRad="50800" rotWithShape="0" dir="5400000" dist="381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0"/>
            <p:cNvSpPr txBox="1"/>
            <p:nvPr/>
          </p:nvSpPr>
          <p:spPr>
            <a:xfrm>
              <a:off x="1943544" y="2845642"/>
              <a:ext cx="1390870" cy="13908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00" lIns="20300" spcFirstLastPara="1" rIns="20300" wrap="square" tIns="20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Report Delivery</a:t>
              </a:r>
              <a:endParaRPr sz="16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171" name="Google Shape;171;p20"/>
            <p:cNvSpPr/>
            <p:nvPr/>
          </p:nvSpPr>
          <p:spPr>
            <a:xfrm rot="-3600000">
              <a:off x="3108572" y="1943842"/>
              <a:ext cx="521865" cy="663858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7C3B48"/>
            </a:solidFill>
            <a:ln>
              <a:noFill/>
            </a:ln>
            <a:effectLst>
              <a:outerShdw blurRad="50800" rotWithShape="0" dir="5400000" dist="381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0"/>
            <p:cNvSpPr txBox="1"/>
            <p:nvPr/>
          </p:nvSpPr>
          <p:spPr>
            <a:xfrm rot="-3600000">
              <a:off x="3147712" y="2144406"/>
              <a:ext cx="365306" cy="3983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</p:grpSp>
      <p:sp>
        <p:nvSpPr>
          <p:cNvPr id="173" name="Google Shape;173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Reporting Life Cycle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65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ambla"/>
              <a:buNone/>
            </a:pPr>
            <a:r>
              <a:rPr b="1" i="0" lang="en-US" sz="48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rPr>
              <a:t>Report Design: </a:t>
            </a:r>
            <a:br>
              <a:rPr b="1" i="0" lang="en-US" sz="48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1" i="0" lang="en-US" sz="48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rPr>
              <a:t>Adding Charts</a:t>
            </a:r>
            <a:endParaRPr b="1" i="0" sz="4800" u="none" cap="none" strike="noStrike">
              <a:solidFill>
                <a:schemeClr val="lt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545" name="Google Shape;545;p65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23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rPr>
              <a:t>Adding data visualization through Chart objects</a:t>
            </a:r>
            <a:endParaRPr b="0" i="0" sz="23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6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Understanding Charts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Can be based on any dataset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Display and options are based on chart type</a:t>
            </a:r>
            <a:endParaRPr/>
          </a:p>
          <a:p>
            <a:pPr indent="-147573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Chart Features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X- and Y-Axis Labels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Legends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3-D Effects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Filters</a:t>
            </a:r>
            <a:endParaRPr/>
          </a:p>
          <a:p>
            <a:pPr indent="-147573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147573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551" name="Google Shape;551;p6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Chart Types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7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7573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557" name="Google Shape;557;p6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Chart Types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grpSp>
        <p:nvGrpSpPr>
          <p:cNvPr id="558" name="Google Shape;558;p67"/>
          <p:cNvGrpSpPr/>
          <p:nvPr/>
        </p:nvGrpSpPr>
        <p:grpSpPr>
          <a:xfrm>
            <a:off x="1410295" y="1296299"/>
            <a:ext cx="6018609" cy="5078201"/>
            <a:chOff x="800695" y="899"/>
            <a:chExt cx="6018609" cy="5078201"/>
          </a:xfrm>
        </p:grpSpPr>
        <p:sp>
          <p:nvSpPr>
            <p:cNvPr id="559" name="Google Shape;559;p67"/>
            <p:cNvSpPr/>
            <p:nvPr/>
          </p:nvSpPr>
          <p:spPr>
            <a:xfrm>
              <a:off x="800695" y="899"/>
              <a:ext cx="1880815" cy="1128489"/>
            </a:xfrm>
            <a:prstGeom prst="rect">
              <a:avLst/>
            </a:prstGeom>
            <a:gradFill>
              <a:gsLst>
                <a:gs pos="0">
                  <a:srgbClr val="14183A"/>
                </a:gs>
                <a:gs pos="50000">
                  <a:srgbClr val="252A5E"/>
                </a:gs>
                <a:gs pos="70000">
                  <a:srgbClr val="33386E"/>
                </a:gs>
                <a:gs pos="100000">
                  <a:srgbClr val="4F538D"/>
                </a:gs>
              </a:gsLst>
              <a:lin ang="16200000" scaled="0"/>
            </a:gradFill>
            <a:ln>
              <a:noFill/>
            </a:ln>
            <a:effectLst>
              <a:outerShdw blurRad="50800" rotWithShape="0" dir="5400000" dist="381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67"/>
            <p:cNvSpPr txBox="1"/>
            <p:nvPr/>
          </p:nvSpPr>
          <p:spPr>
            <a:xfrm>
              <a:off x="800695" y="899"/>
              <a:ext cx="1880815" cy="11284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Column</a:t>
              </a:r>
              <a:endParaRPr sz="26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561" name="Google Shape;561;p67"/>
            <p:cNvSpPr/>
            <p:nvPr/>
          </p:nvSpPr>
          <p:spPr>
            <a:xfrm>
              <a:off x="2869592" y="899"/>
              <a:ext cx="1880815" cy="1128489"/>
            </a:xfrm>
            <a:prstGeom prst="rect">
              <a:avLst/>
            </a:prstGeom>
            <a:gradFill>
              <a:gsLst>
                <a:gs pos="0">
                  <a:srgbClr val="16143A"/>
                </a:gs>
                <a:gs pos="50000">
                  <a:srgbClr val="27225E"/>
                </a:gs>
                <a:gs pos="70000">
                  <a:srgbClr val="37316D"/>
                </a:gs>
                <a:gs pos="100000">
                  <a:srgbClr val="524E8C"/>
                </a:gs>
              </a:gsLst>
              <a:lin ang="16200000" scaled="0"/>
            </a:gradFill>
            <a:ln>
              <a:noFill/>
            </a:ln>
            <a:effectLst>
              <a:outerShdw blurRad="50800" rotWithShape="0" dir="5400000" dist="381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67"/>
            <p:cNvSpPr txBox="1"/>
            <p:nvPr/>
          </p:nvSpPr>
          <p:spPr>
            <a:xfrm>
              <a:off x="2869592" y="899"/>
              <a:ext cx="1880815" cy="11284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Bar</a:t>
              </a:r>
              <a:endParaRPr sz="26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563" name="Google Shape;563;p67"/>
            <p:cNvSpPr/>
            <p:nvPr/>
          </p:nvSpPr>
          <p:spPr>
            <a:xfrm>
              <a:off x="4938489" y="899"/>
              <a:ext cx="1880815" cy="1128489"/>
            </a:xfrm>
            <a:prstGeom prst="rect">
              <a:avLst/>
            </a:prstGeom>
            <a:gradFill>
              <a:gsLst>
                <a:gs pos="0">
                  <a:srgbClr val="1E133A"/>
                </a:gs>
                <a:gs pos="50000">
                  <a:srgbClr val="31225F"/>
                </a:gs>
                <a:gs pos="70000">
                  <a:srgbClr val="3E306F"/>
                </a:gs>
                <a:gs pos="100000">
                  <a:srgbClr val="5B4C8D"/>
                </a:gs>
              </a:gsLst>
              <a:lin ang="16200000" scaled="0"/>
            </a:gradFill>
            <a:ln>
              <a:noFill/>
            </a:ln>
            <a:effectLst>
              <a:outerShdw blurRad="50800" rotWithShape="0" dir="5400000" dist="381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67"/>
            <p:cNvSpPr txBox="1"/>
            <p:nvPr/>
          </p:nvSpPr>
          <p:spPr>
            <a:xfrm>
              <a:off x="4938489" y="899"/>
              <a:ext cx="1880815" cy="11284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Area</a:t>
              </a:r>
              <a:endParaRPr sz="26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565" name="Google Shape;565;p67"/>
            <p:cNvSpPr/>
            <p:nvPr/>
          </p:nvSpPr>
          <p:spPr>
            <a:xfrm>
              <a:off x="800695" y="1317469"/>
              <a:ext cx="1880815" cy="1128489"/>
            </a:xfrm>
            <a:prstGeom prst="rect">
              <a:avLst/>
            </a:prstGeom>
            <a:gradFill>
              <a:gsLst>
                <a:gs pos="0">
                  <a:srgbClr val="23133A"/>
                </a:gs>
                <a:gs pos="50000">
                  <a:srgbClr val="3A215F"/>
                </a:gs>
                <a:gs pos="70000">
                  <a:srgbClr val="4A2F6F"/>
                </a:gs>
                <a:gs pos="100000">
                  <a:srgbClr val="654C8D"/>
                </a:gs>
              </a:gsLst>
              <a:lin ang="16200000" scaled="0"/>
            </a:gradFill>
            <a:ln>
              <a:noFill/>
            </a:ln>
            <a:effectLst>
              <a:outerShdw blurRad="50800" rotWithShape="0" dir="5400000" dist="381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67"/>
            <p:cNvSpPr txBox="1"/>
            <p:nvPr/>
          </p:nvSpPr>
          <p:spPr>
            <a:xfrm>
              <a:off x="800695" y="1317469"/>
              <a:ext cx="1880815" cy="11284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Line</a:t>
              </a:r>
              <a:endParaRPr sz="26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567" name="Google Shape;567;p67"/>
            <p:cNvSpPr/>
            <p:nvPr/>
          </p:nvSpPr>
          <p:spPr>
            <a:xfrm>
              <a:off x="2869592" y="1317469"/>
              <a:ext cx="1880815" cy="1128489"/>
            </a:xfrm>
            <a:prstGeom prst="rect">
              <a:avLst/>
            </a:prstGeom>
            <a:gradFill>
              <a:gsLst>
                <a:gs pos="0">
                  <a:srgbClr val="2A113C"/>
                </a:gs>
                <a:gs pos="50000">
                  <a:srgbClr val="461F61"/>
                </a:gs>
                <a:gs pos="70000">
                  <a:srgbClr val="542E70"/>
                </a:gs>
                <a:gs pos="100000">
                  <a:srgbClr val="704A8F"/>
                </a:gs>
              </a:gsLst>
              <a:lin ang="16200000" scaled="0"/>
            </a:gradFill>
            <a:ln>
              <a:noFill/>
            </a:ln>
            <a:effectLst>
              <a:outerShdw blurRad="50800" rotWithShape="0" dir="5400000" dist="381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67"/>
            <p:cNvSpPr txBox="1"/>
            <p:nvPr/>
          </p:nvSpPr>
          <p:spPr>
            <a:xfrm>
              <a:off x="2869592" y="1317469"/>
              <a:ext cx="1880815" cy="11284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Pie Chart</a:t>
              </a:r>
              <a:endParaRPr sz="26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569" name="Google Shape;569;p67"/>
            <p:cNvSpPr/>
            <p:nvPr/>
          </p:nvSpPr>
          <p:spPr>
            <a:xfrm>
              <a:off x="4938489" y="1317469"/>
              <a:ext cx="1880815" cy="1128489"/>
            </a:xfrm>
            <a:prstGeom prst="rect">
              <a:avLst/>
            </a:prstGeom>
            <a:gradFill>
              <a:gsLst>
                <a:gs pos="0">
                  <a:srgbClr val="31113C"/>
                </a:gs>
                <a:gs pos="50000">
                  <a:srgbClr val="521F61"/>
                </a:gs>
                <a:gs pos="70000">
                  <a:srgbClr val="612C71"/>
                </a:gs>
                <a:gs pos="100000">
                  <a:srgbClr val="7E4990"/>
                </a:gs>
              </a:gsLst>
              <a:lin ang="16200000" scaled="0"/>
            </a:gradFill>
            <a:ln>
              <a:noFill/>
            </a:ln>
            <a:effectLst>
              <a:outerShdw blurRad="50800" rotWithShape="0" dir="5400000" dist="381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67"/>
            <p:cNvSpPr txBox="1"/>
            <p:nvPr/>
          </p:nvSpPr>
          <p:spPr>
            <a:xfrm>
              <a:off x="4938489" y="1317469"/>
              <a:ext cx="1880815" cy="11284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Doughnut</a:t>
              </a:r>
              <a:endParaRPr sz="26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571" name="Google Shape;571;p67"/>
            <p:cNvSpPr/>
            <p:nvPr/>
          </p:nvSpPr>
          <p:spPr>
            <a:xfrm>
              <a:off x="800695" y="2634040"/>
              <a:ext cx="1880815" cy="1128489"/>
            </a:xfrm>
            <a:prstGeom prst="rect">
              <a:avLst/>
            </a:prstGeom>
            <a:gradFill>
              <a:gsLst>
                <a:gs pos="0">
                  <a:srgbClr val="39113C"/>
                </a:gs>
                <a:gs pos="50000">
                  <a:srgbClr val="5C1D62"/>
                </a:gs>
                <a:gs pos="70000">
                  <a:srgbClr val="6A2C71"/>
                </a:gs>
                <a:gs pos="100000">
                  <a:srgbClr val="89498F"/>
                </a:gs>
              </a:gsLst>
              <a:lin ang="16200000" scaled="0"/>
            </a:gradFill>
            <a:ln>
              <a:noFill/>
            </a:ln>
            <a:effectLst>
              <a:outerShdw blurRad="50800" rotWithShape="0" dir="5400000" dist="381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67"/>
            <p:cNvSpPr txBox="1"/>
            <p:nvPr/>
          </p:nvSpPr>
          <p:spPr>
            <a:xfrm>
              <a:off x="800695" y="2634040"/>
              <a:ext cx="1880815" cy="11284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Scatter</a:t>
              </a:r>
              <a:endParaRPr sz="26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573" name="Google Shape;573;p67"/>
            <p:cNvSpPr/>
            <p:nvPr/>
          </p:nvSpPr>
          <p:spPr>
            <a:xfrm>
              <a:off x="2869592" y="2634040"/>
              <a:ext cx="1880815" cy="1128489"/>
            </a:xfrm>
            <a:prstGeom prst="rect">
              <a:avLst/>
            </a:prstGeom>
            <a:gradFill>
              <a:gsLst>
                <a:gs pos="0">
                  <a:srgbClr val="3D1037"/>
                </a:gs>
                <a:gs pos="50000">
                  <a:srgbClr val="621C59"/>
                </a:gs>
                <a:gs pos="70000">
                  <a:srgbClr val="712B69"/>
                </a:gs>
                <a:gs pos="100000">
                  <a:srgbClr val="904887"/>
                </a:gs>
              </a:gsLst>
              <a:lin ang="16200000" scaled="0"/>
            </a:gradFill>
            <a:ln>
              <a:noFill/>
            </a:ln>
            <a:effectLst>
              <a:outerShdw blurRad="50800" rotWithShape="0" dir="5400000" dist="381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67"/>
            <p:cNvSpPr txBox="1"/>
            <p:nvPr/>
          </p:nvSpPr>
          <p:spPr>
            <a:xfrm>
              <a:off x="2869592" y="2634040"/>
              <a:ext cx="1880815" cy="11284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Bubble</a:t>
              </a:r>
              <a:endParaRPr sz="26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575" name="Google Shape;575;p67"/>
            <p:cNvSpPr/>
            <p:nvPr/>
          </p:nvSpPr>
          <p:spPr>
            <a:xfrm>
              <a:off x="4938489" y="2634040"/>
              <a:ext cx="1880815" cy="1128489"/>
            </a:xfrm>
            <a:prstGeom prst="rect">
              <a:avLst/>
            </a:prstGeom>
            <a:gradFill>
              <a:gsLst>
                <a:gs pos="0">
                  <a:srgbClr val="3D1030"/>
                </a:gs>
                <a:gs pos="50000">
                  <a:srgbClr val="631C4F"/>
                </a:gs>
                <a:gs pos="70000">
                  <a:srgbClr val="722A5D"/>
                </a:gs>
                <a:gs pos="100000">
                  <a:srgbClr val="924679"/>
                </a:gs>
              </a:gsLst>
              <a:lin ang="16200000" scaled="0"/>
            </a:gradFill>
            <a:ln>
              <a:noFill/>
            </a:ln>
            <a:effectLst>
              <a:outerShdw blurRad="50800" rotWithShape="0" dir="5400000" dist="381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67"/>
            <p:cNvSpPr txBox="1"/>
            <p:nvPr/>
          </p:nvSpPr>
          <p:spPr>
            <a:xfrm>
              <a:off x="4938489" y="2634040"/>
              <a:ext cx="1880815" cy="11284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Stock</a:t>
              </a:r>
              <a:endParaRPr sz="26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577" name="Google Shape;577;p67"/>
            <p:cNvSpPr/>
            <p:nvPr/>
          </p:nvSpPr>
          <p:spPr>
            <a:xfrm>
              <a:off x="800695" y="3950611"/>
              <a:ext cx="1880815" cy="1128489"/>
            </a:xfrm>
            <a:prstGeom prst="rect">
              <a:avLst/>
            </a:prstGeom>
            <a:gradFill>
              <a:gsLst>
                <a:gs pos="0">
                  <a:srgbClr val="3D0E29"/>
                </a:gs>
                <a:gs pos="50000">
                  <a:srgbClr val="641A43"/>
                </a:gs>
                <a:gs pos="70000">
                  <a:srgbClr val="722A50"/>
                </a:gs>
                <a:gs pos="100000">
                  <a:srgbClr val="92466D"/>
                </a:gs>
              </a:gsLst>
              <a:lin ang="16200000" scaled="0"/>
            </a:gradFill>
            <a:ln>
              <a:noFill/>
            </a:ln>
            <a:effectLst>
              <a:outerShdw blurRad="50800" rotWithShape="0" dir="5400000" dist="381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67"/>
            <p:cNvSpPr txBox="1"/>
            <p:nvPr/>
          </p:nvSpPr>
          <p:spPr>
            <a:xfrm>
              <a:off x="800695" y="3950611"/>
              <a:ext cx="1880815" cy="11284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Spatial (R2)</a:t>
              </a:r>
              <a:endParaRPr sz="26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579" name="Google Shape;579;p67"/>
            <p:cNvSpPr/>
            <p:nvPr/>
          </p:nvSpPr>
          <p:spPr>
            <a:xfrm>
              <a:off x="2869592" y="3950611"/>
              <a:ext cx="1880815" cy="1128489"/>
            </a:xfrm>
            <a:prstGeom prst="rect">
              <a:avLst/>
            </a:prstGeom>
            <a:gradFill>
              <a:gsLst>
                <a:gs pos="0">
                  <a:srgbClr val="3E0E20"/>
                </a:gs>
                <a:gs pos="50000">
                  <a:srgbClr val="651934"/>
                </a:gs>
                <a:gs pos="70000">
                  <a:srgbClr val="742842"/>
                </a:gs>
                <a:gs pos="100000">
                  <a:srgbClr val="92455E"/>
                </a:gs>
              </a:gsLst>
              <a:lin ang="16200000" scaled="0"/>
            </a:gradFill>
            <a:ln>
              <a:noFill/>
            </a:ln>
            <a:effectLst>
              <a:outerShdw blurRad="50800" rotWithShape="0" dir="5400000" dist="381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67"/>
            <p:cNvSpPr txBox="1"/>
            <p:nvPr/>
          </p:nvSpPr>
          <p:spPr>
            <a:xfrm>
              <a:off x="2869592" y="3950611"/>
              <a:ext cx="1880815" cy="11284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Sparklines (R2)</a:t>
              </a:r>
              <a:endParaRPr sz="26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581" name="Google Shape;581;p67"/>
            <p:cNvSpPr/>
            <p:nvPr/>
          </p:nvSpPr>
          <p:spPr>
            <a:xfrm>
              <a:off x="4938489" y="3950611"/>
              <a:ext cx="1880815" cy="1128489"/>
            </a:xfrm>
            <a:prstGeom prst="rect">
              <a:avLst/>
            </a:prstGeom>
            <a:gradFill>
              <a:gsLst>
                <a:gs pos="0">
                  <a:srgbClr val="3F0C17"/>
                </a:gs>
                <a:gs pos="50000">
                  <a:srgbClr val="651928"/>
                </a:gs>
                <a:gs pos="70000">
                  <a:srgbClr val="742736"/>
                </a:gs>
                <a:gs pos="100000">
                  <a:srgbClr val="934351"/>
                </a:gs>
              </a:gsLst>
              <a:lin ang="16200000" scaled="0"/>
            </a:gradFill>
            <a:ln>
              <a:noFill/>
            </a:ln>
            <a:effectLst>
              <a:outerShdw blurRad="50800" rotWithShape="0" dir="5400000" dist="381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67"/>
            <p:cNvSpPr txBox="1"/>
            <p:nvPr/>
          </p:nvSpPr>
          <p:spPr>
            <a:xfrm>
              <a:off x="4938489" y="3950611"/>
              <a:ext cx="1880815" cy="11284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>
                  <a:solidFill>
                    <a:schemeClr val="lt1"/>
                  </a:solidFill>
                  <a:latin typeface="Rambla"/>
                  <a:ea typeface="Rambla"/>
                  <a:cs typeface="Rambla"/>
                  <a:sym typeface="Rambla"/>
                </a:rPr>
                <a:t>Mapping (R2)</a:t>
              </a:r>
              <a:endParaRPr sz="26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68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Designing Charts: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Data Fields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Series Fields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Category Fields</a:t>
            </a:r>
            <a:endParaRPr/>
          </a:p>
          <a:p>
            <a:pPr indent="-147573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Chart Example: </a:t>
            </a:r>
            <a:r>
              <a:rPr b="1" i="0" lang="en-US" sz="2700" u="sng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AdventureWorks Sales Data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Requirement: Show sales by region and date in a variety of different ways</a:t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588" name="Google Shape;588;p6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Designing Charts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69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ambla"/>
              <a:buNone/>
            </a:pPr>
            <a:r>
              <a:rPr b="1" i="0" lang="en-US" sz="48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rPr>
              <a:t>Report Design: </a:t>
            </a:r>
            <a:br>
              <a:rPr b="1" i="0" lang="en-US" sz="48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b="1" i="0" lang="en-US" sz="48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rPr>
              <a:t>Using Subreports</a:t>
            </a:r>
            <a:endParaRPr b="1" i="0" sz="4800" u="none" cap="none" strike="noStrike">
              <a:solidFill>
                <a:schemeClr val="lt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594" name="Google Shape;594;p69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23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rPr>
              <a:t>Accessing related data with Subreports</a:t>
            </a:r>
            <a:endParaRPr b="0" i="0" sz="23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70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Embedded Reports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May be related to the “parent” report</a:t>
            </a:r>
            <a:endParaRPr/>
          </a:p>
          <a:p>
            <a:pPr indent="-9474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Purposes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Master / Detail view of data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Flexible layout and display options</a:t>
            </a:r>
            <a:endParaRPr/>
          </a:p>
          <a:p>
            <a:pPr indent="-237236" lvl="2" marL="859536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Dashboards</a:t>
            </a:r>
            <a:endParaRPr/>
          </a:p>
          <a:p>
            <a:pPr indent="-237236" lvl="2" marL="859536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Drill-Through (using hyperlinks)</a:t>
            </a:r>
            <a:endParaRPr b="0" i="0" sz="21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Complex Reporting</a:t>
            </a:r>
            <a:endParaRPr/>
          </a:p>
        </p:txBody>
      </p:sp>
      <p:sp>
        <p:nvSpPr>
          <p:cNvPr id="600" name="Google Shape;600;p7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Understanding Subreports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71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ambla"/>
              <a:buNone/>
            </a:pPr>
            <a:r>
              <a:rPr b="1" i="0" lang="en-US" sz="48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rPr>
              <a:t>Advanced Report Administration</a:t>
            </a:r>
            <a:endParaRPr b="1" i="0" sz="4800" u="none" cap="none" strike="noStrike">
              <a:solidFill>
                <a:schemeClr val="lt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606" name="Google Shape;606;p71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i="0" sz="23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72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ambla"/>
              <a:buNone/>
            </a:pPr>
            <a:r>
              <a:rPr b="1" i="0" lang="en-US" sz="48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rPr>
              <a:t>Configuring Report Execution and Caching</a:t>
            </a:r>
            <a:endParaRPr b="1" i="0" sz="4800" u="none" cap="none" strike="noStrike">
              <a:solidFill>
                <a:schemeClr val="lt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612" name="Google Shape;612;p72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23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rPr>
              <a:t>Specifying how and when reports are run</a:t>
            </a:r>
            <a:endParaRPr b="0" i="0" sz="23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73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7573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618" name="Google Shape;618;p7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Report Execution Process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grpSp>
        <p:nvGrpSpPr>
          <p:cNvPr id="619" name="Google Shape;619;p73"/>
          <p:cNvGrpSpPr/>
          <p:nvPr/>
        </p:nvGrpSpPr>
        <p:grpSpPr>
          <a:xfrm>
            <a:off x="533400" y="1373275"/>
            <a:ext cx="7924800" cy="4924249"/>
            <a:chOff x="0" y="1675"/>
            <a:chExt cx="7924800" cy="4924249"/>
          </a:xfrm>
        </p:grpSpPr>
        <p:sp>
          <p:nvSpPr>
            <p:cNvPr id="620" name="Google Shape;620;p73"/>
            <p:cNvSpPr/>
            <p:nvPr/>
          </p:nvSpPr>
          <p:spPr>
            <a:xfrm>
              <a:off x="0" y="4041699"/>
              <a:ext cx="7924800" cy="884225"/>
            </a:xfrm>
            <a:prstGeom prst="rect">
              <a:avLst/>
            </a:prstGeom>
            <a:gradFill>
              <a:gsLst>
                <a:gs pos="0">
                  <a:srgbClr val="14183A"/>
                </a:gs>
                <a:gs pos="50000">
                  <a:srgbClr val="252A5E"/>
                </a:gs>
                <a:gs pos="70000">
                  <a:srgbClr val="33386E"/>
                </a:gs>
                <a:gs pos="100000">
                  <a:srgbClr val="4F538D"/>
                </a:gs>
              </a:gsLst>
              <a:lin ang="16200000" scaled="0"/>
            </a:gradFill>
            <a:ln>
              <a:noFill/>
            </a:ln>
            <a:effectLst>
              <a:outerShdw blurRad="50800" rotWithShape="0" dir="5400000" dist="381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73"/>
            <p:cNvSpPr txBox="1"/>
            <p:nvPr/>
          </p:nvSpPr>
          <p:spPr>
            <a:xfrm>
              <a:off x="0" y="4041699"/>
              <a:ext cx="7924800" cy="884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4900" lIns="184900" spcFirstLastPara="1" rIns="184900" wrap="square" tIns="184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600" cap="non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Results are provided to user or services</a:t>
              </a:r>
              <a:endParaRPr b="1" sz="2600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22" name="Google Shape;622;p73"/>
            <p:cNvSpPr/>
            <p:nvPr/>
          </p:nvSpPr>
          <p:spPr>
            <a:xfrm rot="10800000">
              <a:off x="0" y="2695024"/>
              <a:ext cx="7924800" cy="1359938"/>
            </a:xfrm>
            <a:prstGeom prst="up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gradFill>
              <a:gsLst>
                <a:gs pos="0">
                  <a:srgbClr val="28113C"/>
                </a:gs>
                <a:gs pos="50000">
                  <a:srgbClr val="431F61"/>
                </a:gs>
                <a:gs pos="70000">
                  <a:srgbClr val="502E70"/>
                </a:gs>
                <a:gs pos="100000">
                  <a:srgbClr val="6D4A8F"/>
                </a:gs>
              </a:gsLst>
              <a:lin ang="16200000" scaled="0"/>
            </a:gradFill>
            <a:ln>
              <a:noFill/>
            </a:ln>
            <a:effectLst>
              <a:outerShdw blurRad="50800" rotWithShape="0" dir="5400000" dist="381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73"/>
            <p:cNvSpPr txBox="1"/>
            <p:nvPr/>
          </p:nvSpPr>
          <p:spPr>
            <a:xfrm>
              <a:off x="0" y="2695024"/>
              <a:ext cx="7924800" cy="8836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4900" lIns="184900" spcFirstLastPara="1" rIns="184900" wrap="square" tIns="184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600" cap="non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Report is Executed</a:t>
              </a:r>
              <a:endParaRPr b="1" sz="2600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24" name="Google Shape;624;p73"/>
            <p:cNvSpPr/>
            <p:nvPr/>
          </p:nvSpPr>
          <p:spPr>
            <a:xfrm rot="10800000">
              <a:off x="0" y="1348350"/>
              <a:ext cx="7924800" cy="1359938"/>
            </a:xfrm>
            <a:prstGeom prst="up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gradFill>
              <a:gsLst>
                <a:gs pos="0">
                  <a:srgbClr val="3D1035"/>
                </a:gs>
                <a:gs pos="50000">
                  <a:srgbClr val="631C57"/>
                </a:gs>
                <a:gs pos="70000">
                  <a:srgbClr val="722A68"/>
                </a:gs>
                <a:gs pos="100000">
                  <a:srgbClr val="924684"/>
                </a:gs>
              </a:gsLst>
              <a:lin ang="16200000" scaled="0"/>
            </a:gradFill>
            <a:ln>
              <a:noFill/>
            </a:ln>
            <a:effectLst>
              <a:outerShdw blurRad="50800" rotWithShape="0" dir="5400000" dist="381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73"/>
            <p:cNvSpPr txBox="1"/>
            <p:nvPr/>
          </p:nvSpPr>
          <p:spPr>
            <a:xfrm>
              <a:off x="0" y="1348350"/>
              <a:ext cx="7924800" cy="8836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4900" lIns="184900" spcFirstLastPara="1" rIns="184900" wrap="square" tIns="184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600" cap="non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Data is stored in ReportServerTempDB</a:t>
              </a:r>
              <a:endParaRPr b="1" sz="2600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26" name="Google Shape;626;p73"/>
            <p:cNvSpPr/>
            <p:nvPr/>
          </p:nvSpPr>
          <p:spPr>
            <a:xfrm rot="10800000">
              <a:off x="0" y="1675"/>
              <a:ext cx="7924800" cy="1359938"/>
            </a:xfrm>
            <a:prstGeom prst="up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gradFill>
              <a:gsLst>
                <a:gs pos="0">
                  <a:srgbClr val="3F0C17"/>
                </a:gs>
                <a:gs pos="50000">
                  <a:srgbClr val="651928"/>
                </a:gs>
                <a:gs pos="70000">
                  <a:srgbClr val="742736"/>
                </a:gs>
                <a:gs pos="100000">
                  <a:srgbClr val="934351"/>
                </a:gs>
              </a:gsLst>
              <a:lin ang="16200000" scaled="0"/>
            </a:gradFill>
            <a:ln>
              <a:noFill/>
            </a:ln>
            <a:effectLst>
              <a:outerShdw blurRad="50800" rotWithShape="0" dir="5400000" dist="381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73"/>
            <p:cNvSpPr txBox="1"/>
            <p:nvPr/>
          </p:nvSpPr>
          <p:spPr>
            <a:xfrm>
              <a:off x="0" y="1675"/>
              <a:ext cx="7924800" cy="8836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4900" lIns="184900" spcFirstLastPara="1" rIns="184900" wrap="square" tIns="184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600" cap="non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Data is retrieved from data source(s)</a:t>
              </a:r>
              <a:endParaRPr b="1" sz="2600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74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Always run this report with the most recent data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Enable caching</a:t>
            </a:r>
            <a:endParaRPr/>
          </a:p>
          <a:p>
            <a:pPr indent="-237236" lvl="2" marL="859536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Expired based on number of minutes</a:t>
            </a:r>
            <a:endParaRPr/>
          </a:p>
          <a:p>
            <a:pPr indent="-237236" lvl="2" marL="859536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Expired based on a schedule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Render report from a snapshot</a:t>
            </a:r>
            <a:endParaRPr/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 Execution timeouts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System Default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Specified number of seconds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None</a:t>
            </a:r>
            <a:endParaRPr/>
          </a:p>
          <a:p>
            <a:pPr indent="-147573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9474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633" name="Google Shape;633;p7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Report Execution Options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Part of the SQL Server Platform</a:t>
            </a:r>
            <a:endParaRPr/>
          </a:p>
          <a:p>
            <a:pPr indent="-264160" lvl="0" marL="36576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XML-based Report Files (.rdl)</a:t>
            </a:r>
            <a:endParaRPr/>
          </a:p>
          <a:p>
            <a:pPr indent="-264160" lvl="0" marL="36576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 Development</a:t>
            </a:r>
            <a:endParaRPr/>
          </a:p>
          <a:p>
            <a:pPr indent="-240791" lvl="1" marL="621792" marR="0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Visual report design</a:t>
            </a:r>
            <a:endParaRPr/>
          </a:p>
          <a:p>
            <a:pPr indent="-240791" lvl="1" marL="621792" marR="0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Business Intelligence Development Studio (BIDS)</a:t>
            </a:r>
            <a:endParaRPr/>
          </a:p>
          <a:p>
            <a:pPr indent="-240791" lvl="1" marL="621792" marR="0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 Builder 2.0 / 3.0</a:t>
            </a:r>
            <a:endParaRPr/>
          </a:p>
          <a:p>
            <a:pPr indent="-240791" lvl="1" marL="621792" marR="0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 Features</a:t>
            </a:r>
            <a:endParaRPr/>
          </a:p>
          <a:p>
            <a:pPr indent="-237236" lvl="2" marL="859536" marR="0" rtl="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Grouping</a:t>
            </a:r>
            <a:endParaRPr/>
          </a:p>
          <a:p>
            <a:pPr indent="-237236" lvl="2" marL="859536" marR="0" rtl="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Sorting</a:t>
            </a:r>
            <a:endParaRPr/>
          </a:p>
          <a:p>
            <a:pPr indent="-237236" lvl="2" marL="859536" marR="0" rtl="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Filtering</a:t>
            </a:r>
            <a:endParaRPr/>
          </a:p>
          <a:p>
            <a:pPr indent="-237236" lvl="2" marL="859536" marR="0" rtl="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Drill-Down and Drill-Through</a:t>
            </a:r>
            <a:endParaRPr/>
          </a:p>
          <a:p>
            <a:pPr indent="-237236" lvl="2" marL="859536" marR="0" rtl="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Charting</a:t>
            </a:r>
            <a:endParaRPr/>
          </a:p>
        </p:txBody>
      </p:sp>
      <p:sp>
        <p:nvSpPr>
          <p:cNvPr id="180" name="Google Shape;180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Reporting Services Features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75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Cache is created when a report is first run</a:t>
            </a:r>
            <a:endParaRPr/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Stores a copy of data in </a:t>
            </a:r>
            <a:r>
              <a:rPr b="1" i="1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ReportServerTempDB</a:t>
            </a:r>
            <a:endParaRPr b="1" i="1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Can reduce impact on production performance</a:t>
            </a:r>
            <a:endParaRPr/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Data may be out-of-date</a:t>
            </a:r>
            <a:endParaRPr/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Expires after a pre-defined amount of time</a:t>
            </a:r>
            <a:endParaRPr/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Data source security settings must be configured</a:t>
            </a:r>
            <a:endParaRPr/>
          </a:p>
          <a:p>
            <a:pPr indent="-147573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639" name="Google Shape;639;p7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Understanding Report Caching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76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Query Parameters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Each combination of parameter values results in a separate stored database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Can use a large amount of disk space</a:t>
            </a:r>
            <a:endParaRPr/>
          </a:p>
          <a:p>
            <a:pPr indent="-147573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 Parameters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Creates a single cached instance of the report</a:t>
            </a:r>
            <a:endParaRPr/>
          </a:p>
          <a:p>
            <a:pPr indent="-147573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645" name="Google Shape;645;p7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Caching and Report Parameters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77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98"/>
              <a:buFont typeface="Noto Sans Symbols"/>
              <a:buChar char="▶"/>
            </a:pPr>
            <a:r>
              <a:rPr b="0" i="0" lang="en-US" sz="2497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Events are executed by </a:t>
            </a:r>
            <a:r>
              <a:rPr b="0" i="1" lang="en-US" sz="2497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SQL Server Agent</a:t>
            </a:r>
            <a:r>
              <a:rPr b="0" i="0" lang="en-US" sz="2497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service</a:t>
            </a:r>
            <a:endParaRPr/>
          </a:p>
          <a:p>
            <a:pPr indent="-156339" lvl="0" marL="36576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98"/>
              <a:buFont typeface="Noto Sans Symbols"/>
              <a:buNone/>
            </a:pPr>
            <a:r>
              <a:t/>
            </a:r>
            <a:endParaRPr b="0" i="0" sz="2497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98"/>
              <a:buFont typeface="Noto Sans Symbols"/>
              <a:buChar char="▶"/>
            </a:pPr>
            <a:r>
              <a:rPr b="0" i="0" lang="en-US" sz="2497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Schedule Types</a:t>
            </a:r>
            <a:endParaRPr/>
          </a:p>
          <a:p>
            <a:pPr indent="-240791" lvl="1" marL="621792" marR="0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127"/>
              <a:buFont typeface="Verdana"/>
              <a:buChar char="◦"/>
            </a:pPr>
            <a:r>
              <a:rPr b="0" i="0" lang="en-US" sz="2127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Report-Specific Schedules</a:t>
            </a:r>
            <a:endParaRPr/>
          </a:p>
          <a:p>
            <a:pPr indent="-240791" lvl="1" marL="621792" marR="0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127"/>
              <a:buFont typeface="Verdana"/>
              <a:buChar char="◦"/>
            </a:pPr>
            <a:r>
              <a:rPr b="0" i="0" lang="en-US" sz="2127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Shared Schedules</a:t>
            </a:r>
            <a:endParaRPr/>
          </a:p>
          <a:p>
            <a:pPr indent="-237236" lvl="2" marL="859536" marR="0" rtl="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42"/>
              <a:buFont typeface="Noto Sans Symbols"/>
              <a:buChar char="⚫"/>
            </a:pPr>
            <a:r>
              <a:rPr b="0" i="0" lang="en-US" sz="194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Defined at the system level</a:t>
            </a:r>
            <a:endParaRPr/>
          </a:p>
          <a:p>
            <a:pPr indent="-105727" lvl="1" marL="621792" marR="0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127"/>
              <a:buFont typeface="Verdana"/>
              <a:buNone/>
            </a:pPr>
            <a:r>
              <a:t/>
            </a:r>
            <a:endParaRPr b="0" i="0" sz="2127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98"/>
              <a:buFont typeface="Noto Sans Symbols"/>
              <a:buChar char="▶"/>
            </a:pPr>
            <a:r>
              <a:rPr b="0" i="0" lang="en-US" sz="2497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Tips:</a:t>
            </a:r>
            <a:endParaRPr/>
          </a:p>
          <a:p>
            <a:pPr indent="-240791" lvl="1" marL="621792" marR="0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127"/>
              <a:buFont typeface="Verdana"/>
              <a:buChar char="◦"/>
            </a:pPr>
            <a:r>
              <a:rPr b="0" i="0" lang="en-US" sz="2127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Keep track of time zones</a:t>
            </a:r>
            <a:endParaRPr/>
          </a:p>
          <a:p>
            <a:pPr indent="-240791" lvl="1" marL="621792" marR="0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127"/>
              <a:buFont typeface="Verdana"/>
              <a:buChar char="◦"/>
            </a:pPr>
            <a:r>
              <a:rPr b="0" i="0" lang="en-US" sz="2127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Use shared schedules whenever possible to allow centralized management</a:t>
            </a:r>
            <a:endParaRPr/>
          </a:p>
          <a:p>
            <a:pPr indent="-240791" lvl="1" marL="621792" marR="0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127"/>
              <a:buFont typeface="Verdana"/>
              <a:buChar char="◦"/>
            </a:pPr>
            <a:r>
              <a:rPr b="0" i="0" lang="en-US" sz="2127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Distribute reporting processing workload over time</a:t>
            </a:r>
            <a:endParaRPr/>
          </a:p>
        </p:txBody>
      </p:sp>
      <p:sp>
        <p:nvSpPr>
          <p:cNvPr id="651" name="Google Shape;651;p7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Understanding Schedules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78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ambla"/>
              <a:buNone/>
            </a:pPr>
            <a:r>
              <a:rPr b="1" i="0" lang="en-US" sz="48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rPr>
              <a:t>Creating Snapshots and Report History</a:t>
            </a:r>
            <a:endParaRPr b="1" i="0" sz="4800" u="none" cap="none" strike="noStrike">
              <a:solidFill>
                <a:schemeClr val="lt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657" name="Google Shape;657;p78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23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rPr>
              <a:t>Creating point-in-time views of data and storing them for later review</a:t>
            </a:r>
            <a:endParaRPr b="0" i="0" sz="23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79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Point-in-time view of the contents of a report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Data never changes</a:t>
            </a:r>
            <a:endParaRPr/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 parameters must be defined before running the snapshot</a:t>
            </a:r>
            <a:endParaRPr/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Usually created on a schedule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End-of-month or end-of-year reports</a:t>
            </a:r>
            <a:endParaRPr/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Scheduling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Report-specific schedule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Shared schedule</a:t>
            </a:r>
            <a:endParaRPr/>
          </a:p>
          <a:p>
            <a:pPr indent="-147573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663" name="Google Shape;663;p7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Understanding Snapshots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80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Used to maintain snapshot copies over time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Often used for auditing or historical reference</a:t>
            </a:r>
            <a:endParaRPr/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Scheduling: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Store all snapshots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Use a report-specific schedule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Use a shared schedule</a:t>
            </a:r>
            <a:endParaRPr/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Options: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Keep an unlimited number of snapshots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Limit the number of copies of report history</a:t>
            </a:r>
            <a:endParaRPr/>
          </a:p>
        </p:txBody>
      </p:sp>
      <p:sp>
        <p:nvSpPr>
          <p:cNvPr id="669" name="Google Shape;669;p8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Report History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81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ambla"/>
              <a:buNone/>
            </a:pPr>
            <a:r>
              <a:rPr b="1" i="0" lang="en-US" sz="48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rPr>
              <a:t>Managing Subscriptions</a:t>
            </a:r>
            <a:endParaRPr b="1" i="0" sz="4800" u="none" cap="none" strike="noStrike">
              <a:solidFill>
                <a:schemeClr val="lt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675" name="Google Shape;675;p81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23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rPr>
              <a:t>Getting data to users when and how they want it</a:t>
            </a:r>
            <a:endParaRPr b="0" i="0" sz="23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82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E-Mail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Uses SMTP server defined in Reporting Services Configuration tool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Can send report as attachment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Can send a link to the report</a:t>
            </a:r>
            <a:endParaRPr/>
          </a:p>
          <a:p>
            <a:pPr indent="-9474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File Share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Stores the output of a report to a file share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Requires a shared folder accessible via UNC</a:t>
            </a:r>
            <a:endParaRPr/>
          </a:p>
          <a:p>
            <a:pPr indent="-237236" lvl="2" marL="859536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Example: </a:t>
            </a:r>
            <a:r>
              <a:rPr b="0" i="0" lang="en-US" sz="2100" u="sng" cap="none" strike="noStrike">
                <a:solidFill>
                  <a:schemeClr val="hlink"/>
                </a:solidFill>
                <a:latin typeface="Rambla"/>
                <a:ea typeface="Rambla"/>
                <a:cs typeface="Rambla"/>
                <a:sym typeface="Rambla"/>
                <a:hlinkClick r:id="rId3"/>
              </a:rPr>
              <a:t>\\ReportServer\MarketingReports</a:t>
            </a:r>
            <a:endParaRPr b="0" i="0" sz="21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103886" lvl="2" marL="859536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9474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9474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681" name="Google Shape;681;p8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Report Delivery Options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83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Output file types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XML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Comma-separated values (CSV) – text file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TIFF image files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Web Archive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Adobe Acrobat (PDF)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Microsoft Excel (XLS)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File Share Only</a:t>
            </a:r>
            <a:endParaRPr/>
          </a:p>
          <a:p>
            <a:pPr indent="-237236" lvl="2" marL="859536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Web Page (HTML)</a:t>
            </a:r>
            <a:endParaRPr/>
          </a:p>
          <a:p>
            <a:pPr indent="-237236" lvl="2" marL="859536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Web Archive</a:t>
            </a:r>
            <a:endParaRPr/>
          </a:p>
          <a:p>
            <a:pPr indent="-9474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9474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687" name="Google Shape;687;p8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Report Delivery Options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84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Snapshot-Based Subscriptions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Notification is sent whenever a snapshot is created</a:t>
            </a:r>
            <a:endParaRPr/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Schedule-Based Subscriptions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Uses a custom schedule (e.g., daily, monthly, etc.)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Can have start and stop dates</a:t>
            </a:r>
            <a:endParaRPr/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Data-Driven Subscriptions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 recipients are defined by a query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Table and query must be created manually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Useful when managing large or very dynamic lists of recipients</a:t>
            </a:r>
            <a:endParaRPr/>
          </a:p>
          <a:p>
            <a:pPr indent="-147573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147573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693" name="Google Shape;693;p8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Subscription Types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32004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98"/>
              <a:buFont typeface="Noto Sans Symbols"/>
              <a:buChar char="▶"/>
            </a:pPr>
            <a:r>
              <a:rPr b="0" i="0" lang="en-US" sz="2497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 Types</a:t>
            </a:r>
            <a:endParaRPr/>
          </a:p>
          <a:p>
            <a:pPr indent="-322072" lvl="1" marL="576072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127"/>
              <a:buFont typeface="Verdana"/>
              <a:buChar char="◦"/>
            </a:pPr>
            <a:r>
              <a:rPr b="0" i="0" lang="en-US" sz="2127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Table, Matrix, Charts, etc.</a:t>
            </a:r>
            <a:endParaRPr/>
          </a:p>
          <a:p>
            <a:pPr indent="-212219" lvl="0" marL="32004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98"/>
              <a:buFont typeface="Noto Sans Symbols"/>
              <a:buNone/>
            </a:pPr>
            <a:r>
              <a:t/>
            </a:r>
            <a:endParaRPr b="0" i="0" sz="2497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320040" lvl="0" marL="32004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98"/>
              <a:buFont typeface="Noto Sans Symbols"/>
              <a:buChar char="▶"/>
            </a:pPr>
            <a:r>
              <a:rPr b="0" i="0" lang="en-US" sz="2497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 output:</a:t>
            </a:r>
            <a:endParaRPr/>
          </a:p>
          <a:p>
            <a:pPr indent="-326390" lvl="1" marL="720090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127"/>
              <a:buFont typeface="Verdana"/>
              <a:buChar char="◦"/>
            </a:pPr>
            <a:r>
              <a:rPr b="0" i="0" lang="en-US" sz="2127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 Viewer (web site)</a:t>
            </a:r>
            <a:endParaRPr/>
          </a:p>
          <a:p>
            <a:pPr indent="-326390" lvl="1" marL="720090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127"/>
              <a:buFont typeface="Verdana"/>
              <a:buChar char="◦"/>
            </a:pPr>
            <a:r>
              <a:rPr b="0" i="0" lang="en-US" sz="2127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Page-based (HTML, TIFF, PDF)</a:t>
            </a:r>
            <a:endParaRPr/>
          </a:p>
          <a:p>
            <a:pPr indent="-326390" lvl="1" marL="720090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127"/>
              <a:buFont typeface="Verdana"/>
              <a:buChar char="◦"/>
            </a:pPr>
            <a:r>
              <a:rPr b="0" i="0" lang="en-US" sz="2127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Application integration (Web / Windows Forms)</a:t>
            </a:r>
            <a:endParaRPr/>
          </a:p>
          <a:p>
            <a:pPr indent="-212219" lvl="0" marL="32004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98"/>
              <a:buFont typeface="Noto Sans Symbols"/>
              <a:buNone/>
            </a:pPr>
            <a:r>
              <a:t/>
            </a:r>
            <a:endParaRPr b="0" i="0" sz="2497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320040" lvl="0" marL="32004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98"/>
              <a:buFont typeface="Noto Sans Symbols"/>
              <a:buChar char="▶"/>
            </a:pPr>
            <a:r>
              <a:rPr b="0" i="0" lang="en-US" sz="2497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Exports: </a:t>
            </a:r>
            <a:endParaRPr/>
          </a:p>
          <a:p>
            <a:pPr indent="-326390" lvl="1" marL="720090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127"/>
              <a:buFont typeface="Verdana"/>
              <a:buChar char="◦"/>
            </a:pPr>
            <a:r>
              <a:rPr b="0" i="0" lang="en-US" sz="2127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Microsoft Excel</a:t>
            </a:r>
            <a:endParaRPr/>
          </a:p>
          <a:p>
            <a:pPr indent="-326390" lvl="1" marL="720090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127"/>
              <a:buFont typeface="Verdana"/>
              <a:buChar char="◦"/>
            </a:pPr>
            <a:r>
              <a:rPr b="0" i="0" lang="en-US" sz="2127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Text files (CSV, TSV)</a:t>
            </a:r>
            <a:endParaRPr/>
          </a:p>
          <a:p>
            <a:pPr indent="-326390" lvl="1" marL="720090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127"/>
              <a:buFont typeface="Verdana"/>
              <a:buChar char="◦"/>
            </a:pPr>
            <a:r>
              <a:rPr b="0" i="0" lang="en-US" sz="2127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Adobe PDF</a:t>
            </a:r>
            <a:endParaRPr/>
          </a:p>
          <a:p>
            <a:pPr indent="-326390" lvl="1" marL="720090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127"/>
              <a:buFont typeface="Verdana"/>
              <a:buChar char="◦"/>
            </a:pPr>
            <a:r>
              <a:rPr b="0" i="0" lang="en-US" sz="2127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XML</a:t>
            </a:r>
            <a:endParaRPr/>
          </a:p>
        </p:txBody>
      </p:sp>
      <p:sp>
        <p:nvSpPr>
          <p:cNvPr id="187" name="Google Shape;187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Reporting Services Features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85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ambla"/>
              <a:buNone/>
            </a:pPr>
            <a:r>
              <a:rPr b="1" i="0" lang="en-US" sz="48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rPr>
              <a:t>Managing Report Security</a:t>
            </a:r>
            <a:endParaRPr b="1" i="0" sz="4800" u="none" cap="none" strike="noStrike">
              <a:solidFill>
                <a:schemeClr val="lt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699" name="Google Shape;699;p85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23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rPr>
              <a:t>Configuring system-level and report-level permissions</a:t>
            </a:r>
            <a:endParaRPr b="0" i="0" sz="23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86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Hierarchical Security Model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Folders can be used for logical organization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Items inherit permissions</a:t>
            </a:r>
            <a:endParaRPr/>
          </a:p>
          <a:p>
            <a:pPr indent="-147573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Security Layers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System-Level Role Definitions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Site-wide Security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Item-Level Role Definitions</a:t>
            </a:r>
            <a:endParaRPr/>
          </a:p>
        </p:txBody>
      </p:sp>
      <p:sp>
        <p:nvSpPr>
          <p:cNvPr id="705" name="Google Shape;705;p8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Reporting Services Security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87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Role-Based system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Roles are sets of permissions/capabilities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Users can be assigned to multiple roles</a:t>
            </a:r>
            <a:endParaRPr/>
          </a:p>
          <a:p>
            <a:pPr indent="-147573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Based on Windows Authentication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Provides for centralized security management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May use Active Directory users and groups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Other authentication can be developed</a:t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711" name="Google Shape;711;p8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Managing Security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88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Roles include collections of tasks</a:t>
            </a:r>
            <a:endParaRPr/>
          </a:p>
          <a:p>
            <a:pPr indent="-147573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Pre-Defined Roles: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Browser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Content Manager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My Reports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Publisher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 Builder</a:t>
            </a:r>
            <a:endParaRPr/>
          </a:p>
        </p:txBody>
      </p:sp>
      <p:sp>
        <p:nvSpPr>
          <p:cNvPr id="717" name="Google Shape;717;p8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Security Roles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89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23"/>
              <a:buFont typeface="Noto Sans Symbols"/>
              <a:buChar char="▶"/>
            </a:pPr>
            <a:r>
              <a:rPr b="0" i="0" lang="en-US" sz="209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Available Tasks:</a:t>
            </a:r>
            <a:endParaRPr/>
          </a:p>
          <a:p>
            <a:pPr indent="-240791" lvl="1" marL="621792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782"/>
              <a:buFont typeface="Verdana"/>
              <a:buChar char="◦"/>
            </a:pPr>
            <a:r>
              <a:rPr b="0" i="0" lang="en-US" sz="178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Consume Reports</a:t>
            </a:r>
            <a:endParaRPr/>
          </a:p>
          <a:p>
            <a:pPr indent="-240791" lvl="1" marL="621792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782"/>
              <a:buFont typeface="Verdana"/>
              <a:buChar char="◦"/>
            </a:pPr>
            <a:r>
              <a:rPr b="0" i="0" lang="en-US" sz="178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Create linked reports</a:t>
            </a:r>
            <a:endParaRPr/>
          </a:p>
          <a:p>
            <a:pPr indent="-240791" lvl="1" marL="621792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782"/>
              <a:buFont typeface="Verdana"/>
              <a:buChar char="◦"/>
            </a:pPr>
            <a:r>
              <a:rPr b="0" i="0" lang="en-US" sz="178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Manage all subscriptions</a:t>
            </a:r>
            <a:endParaRPr/>
          </a:p>
          <a:p>
            <a:pPr indent="-240791" lvl="1" marL="621792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782"/>
              <a:buFont typeface="Verdana"/>
              <a:buChar char="◦"/>
            </a:pPr>
            <a:r>
              <a:rPr b="0" i="0" lang="en-US" sz="178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Manage data sources</a:t>
            </a:r>
            <a:endParaRPr/>
          </a:p>
          <a:p>
            <a:pPr indent="-240791" lvl="1" marL="621792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782"/>
              <a:buFont typeface="Verdana"/>
              <a:buChar char="◦"/>
            </a:pPr>
            <a:r>
              <a:rPr b="0" i="0" lang="en-US" sz="178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Manage folders</a:t>
            </a:r>
            <a:endParaRPr/>
          </a:p>
          <a:p>
            <a:pPr indent="-240791" lvl="1" marL="621792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782"/>
              <a:buFont typeface="Verdana"/>
              <a:buChar char="◦"/>
            </a:pPr>
            <a:r>
              <a:rPr b="0" i="0" lang="en-US" sz="178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Manage individual subscriptions</a:t>
            </a:r>
            <a:endParaRPr/>
          </a:p>
          <a:p>
            <a:pPr indent="-240791" lvl="1" marL="621792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782"/>
              <a:buFont typeface="Verdana"/>
              <a:buChar char="◦"/>
            </a:pPr>
            <a:r>
              <a:rPr b="0" i="0" lang="en-US" sz="178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Manage models</a:t>
            </a:r>
            <a:endParaRPr/>
          </a:p>
          <a:p>
            <a:pPr indent="-240791" lvl="1" marL="621792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782"/>
              <a:buFont typeface="Verdana"/>
              <a:buChar char="◦"/>
            </a:pPr>
            <a:r>
              <a:rPr b="0" i="0" lang="en-US" sz="178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Manage report history</a:t>
            </a:r>
            <a:endParaRPr/>
          </a:p>
          <a:p>
            <a:pPr indent="-240791" lvl="1" marL="621792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782"/>
              <a:buFont typeface="Verdana"/>
              <a:buChar char="◦"/>
            </a:pPr>
            <a:r>
              <a:rPr b="0" i="0" lang="en-US" sz="178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Manage reports</a:t>
            </a:r>
            <a:endParaRPr/>
          </a:p>
          <a:p>
            <a:pPr indent="-240791" lvl="1" marL="621792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782"/>
              <a:buFont typeface="Verdana"/>
              <a:buChar char="◦"/>
            </a:pPr>
            <a:r>
              <a:rPr b="0" i="0" lang="en-US" sz="178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Manage resources</a:t>
            </a:r>
            <a:endParaRPr/>
          </a:p>
          <a:p>
            <a:pPr indent="-240791" lvl="1" marL="621792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782"/>
              <a:buFont typeface="Verdana"/>
              <a:buChar char="◦"/>
            </a:pPr>
            <a:r>
              <a:rPr b="0" i="0" lang="en-US" sz="178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Set security for individual items</a:t>
            </a:r>
            <a:endParaRPr/>
          </a:p>
          <a:p>
            <a:pPr indent="-240791" lvl="1" marL="621792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782"/>
              <a:buFont typeface="Verdana"/>
              <a:buChar char="◦"/>
            </a:pPr>
            <a:r>
              <a:rPr b="0" i="0" lang="en-US" sz="178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View data sources</a:t>
            </a:r>
            <a:endParaRPr/>
          </a:p>
          <a:p>
            <a:pPr indent="-240791" lvl="1" marL="621792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782"/>
              <a:buFont typeface="Verdana"/>
              <a:buChar char="◦"/>
            </a:pPr>
            <a:r>
              <a:rPr b="0" i="0" lang="en-US" sz="178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View folders</a:t>
            </a:r>
            <a:endParaRPr/>
          </a:p>
          <a:p>
            <a:pPr indent="-240791" lvl="1" marL="621792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782"/>
              <a:buFont typeface="Verdana"/>
              <a:buChar char="◦"/>
            </a:pPr>
            <a:r>
              <a:rPr b="0" i="0" lang="en-US" sz="178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View models</a:t>
            </a:r>
            <a:endParaRPr/>
          </a:p>
          <a:p>
            <a:pPr indent="-240791" lvl="1" marL="621792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782"/>
              <a:buFont typeface="Verdana"/>
              <a:buChar char="◦"/>
            </a:pPr>
            <a:r>
              <a:rPr b="0" i="0" lang="en-US" sz="178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View reports</a:t>
            </a:r>
            <a:endParaRPr/>
          </a:p>
          <a:p>
            <a:pPr indent="-240791" lvl="1" marL="621792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782"/>
              <a:buFont typeface="Verdana"/>
              <a:buChar char="◦"/>
            </a:pPr>
            <a:r>
              <a:rPr b="0" i="0" lang="en-US" sz="1782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View resources</a:t>
            </a:r>
            <a:endParaRPr b="0" i="0" sz="1782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723" name="Google Shape;723;p8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Creating Custom Roles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90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Creates a “virtual report” 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Uses the same report definition (.rdl) as the parent report, but with independent settings</a:t>
            </a:r>
            <a:endParaRPr/>
          </a:p>
          <a:p>
            <a:pPr indent="-9474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Purpose / Benefits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Can setup different sets of permissions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Can setup different sets of parameters</a:t>
            </a:r>
            <a:endParaRPr/>
          </a:p>
          <a:p>
            <a:pPr indent="-9474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729" name="Google Shape;729;p9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Linked Reports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91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Give users minimal permissions</a:t>
            </a:r>
            <a:endParaRPr/>
          </a:p>
          <a:p>
            <a:pPr indent="-147573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Implement “defense-in-depth”</a:t>
            </a:r>
            <a:endParaRPr/>
          </a:p>
          <a:p>
            <a:pPr indent="-147573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Regularly review permissions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Delegate security review responsibilities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Make security reviews a part of your overall process</a:t>
            </a:r>
            <a:endParaRPr/>
          </a:p>
          <a:p>
            <a: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Ensure that Windows groups and users are properly defined</a:t>
            </a:r>
            <a:endParaRPr/>
          </a:p>
          <a:p>
            <a:pPr indent="-9474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735" name="Google Shape;735;p9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369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Reporting Services Security Best Practices</a:t>
            </a:r>
            <a:endParaRPr b="1" i="0" sz="369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92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ambla"/>
              <a:buNone/>
            </a:pPr>
            <a:r>
              <a:rPr b="1" i="0" lang="en-US" sz="48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rPr>
              <a:t>Course Summary</a:t>
            </a:r>
            <a:endParaRPr b="1" i="0" sz="4800" u="none" cap="none" strike="noStrike">
              <a:solidFill>
                <a:schemeClr val="lt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741" name="Google Shape;741;p92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23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rPr>
              <a:t>Resources for more information</a:t>
            </a:r>
            <a:endParaRPr b="0" i="0" sz="2300" u="none" cap="none" strike="noStrike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93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5"/>
              <a:buFont typeface="Noto Sans Symbols"/>
              <a:buChar char="▶"/>
            </a:pPr>
            <a:r>
              <a:rPr b="1" i="0" lang="en-US" sz="1890" u="sng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AnilDesai.net</a:t>
            </a:r>
            <a:endParaRPr/>
          </a:p>
          <a:p>
            <a:pPr indent="-240791" lvl="1" marL="621792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Verdana"/>
              <a:buChar char="◦"/>
            </a:pPr>
            <a:r>
              <a:rPr b="0" i="0" lang="en-US" sz="161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Presentation slides</a:t>
            </a:r>
            <a:endParaRPr/>
          </a:p>
          <a:p>
            <a:pPr indent="-240791" lvl="1" marL="621792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Verdana"/>
              <a:buChar char="◦"/>
            </a:pPr>
            <a:r>
              <a:rPr b="0" i="0" lang="en-US" sz="161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SQL Server-focused articles</a:t>
            </a:r>
            <a:endParaRPr/>
          </a:p>
          <a:p>
            <a:pPr indent="-240791" lvl="1" marL="621792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Verdana"/>
              <a:buChar char="◦"/>
            </a:pPr>
            <a:r>
              <a:rPr b="0" i="0" lang="en-US" sz="161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Sample code from presentations</a:t>
            </a:r>
            <a:endParaRPr/>
          </a:p>
          <a:p>
            <a:pPr indent="-138557" lvl="1" marL="621792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Verdana"/>
              <a:buNone/>
            </a:pPr>
            <a:r>
              <a:t/>
            </a:r>
            <a:endParaRPr b="0" i="0" sz="161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5"/>
              <a:buFont typeface="Noto Sans Symbols"/>
              <a:buChar char="▶"/>
            </a:pPr>
            <a:r>
              <a:rPr b="1" i="0" lang="en-US" sz="1890" u="sng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ReportingServicesGuru.com</a:t>
            </a:r>
            <a:endParaRPr/>
          </a:p>
          <a:p>
            <a:pPr indent="-240791" lvl="1" marL="621792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Verdana"/>
              <a:buChar char="◦"/>
            </a:pPr>
            <a:r>
              <a:rPr b="0" i="0" lang="en-US" sz="161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Course: “Administering Reporting Services”</a:t>
            </a:r>
            <a:endParaRPr/>
          </a:p>
          <a:p>
            <a:pPr indent="-240791" lvl="1" marL="621792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Verdana"/>
              <a:buChar char="◦"/>
            </a:pPr>
            <a:r>
              <a:rPr b="0" i="0" lang="en-US" sz="161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Online forums and news</a:t>
            </a:r>
            <a:endParaRPr/>
          </a:p>
          <a:p>
            <a:pPr indent="-182549" lvl="0" marL="36576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5"/>
              <a:buFont typeface="Noto Sans Symbols"/>
              <a:buNone/>
            </a:pPr>
            <a:r>
              <a:t/>
            </a:r>
            <a:endParaRPr b="0" i="0" sz="189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5"/>
              <a:buFont typeface="Noto Sans Symbols"/>
              <a:buChar char="▶"/>
            </a:pPr>
            <a:r>
              <a:rPr b="1" i="0" lang="en-US" sz="1890" u="sng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Microsoft Resources:</a:t>
            </a:r>
            <a:endParaRPr/>
          </a:p>
          <a:p>
            <a:pPr indent="-240791" lvl="1" marL="621792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Verdana"/>
              <a:buChar char="◦"/>
            </a:pPr>
            <a:r>
              <a:rPr b="0" i="0" lang="en-US" sz="161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SQL Server Web Site: </a:t>
            </a:r>
            <a:r>
              <a:rPr b="0" i="0" lang="en-US" sz="1610" u="sng" cap="none" strike="noStrike">
                <a:solidFill>
                  <a:schemeClr val="hlink"/>
                </a:solidFill>
                <a:latin typeface="Rambla"/>
                <a:ea typeface="Rambla"/>
                <a:cs typeface="Rambla"/>
                <a:sym typeface="Rambla"/>
                <a:hlinkClick r:id="rId3"/>
              </a:rPr>
              <a:t>www.microsoft.com/sql</a:t>
            </a:r>
            <a:endParaRPr b="0" i="0" sz="161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37236" lvl="2" marL="859536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</a:pPr>
            <a:r>
              <a:rPr b="0" i="0" lang="en-US" sz="147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Reporting Site: </a:t>
            </a:r>
            <a:r>
              <a:rPr b="0" i="0" lang="en-US" sz="1470" u="sng" cap="none" strike="noStrike">
                <a:solidFill>
                  <a:schemeClr val="hlink"/>
                </a:solidFill>
                <a:latin typeface="Rambla"/>
                <a:ea typeface="Rambla"/>
                <a:cs typeface="Rambla"/>
                <a:sym typeface="Rambla"/>
                <a:hlinkClick r:id="rId4"/>
              </a:rPr>
              <a:t>http://www.microsoft.com/sqlserver/2008/en/us/reporting.aspx</a:t>
            </a:r>
            <a:r>
              <a:rPr b="0" i="0" lang="en-US" sz="147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endParaRPr/>
          </a:p>
          <a:p>
            <a:pPr indent="-240791" lvl="1" marL="621792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Verdana"/>
              <a:buChar char="◦"/>
            </a:pPr>
            <a:r>
              <a:rPr b="0" i="0" lang="en-US" sz="161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Microsoft Developer Network: </a:t>
            </a:r>
            <a:r>
              <a:rPr b="0" i="0" lang="en-US" sz="1610" u="sng" cap="none" strike="noStrike">
                <a:solidFill>
                  <a:schemeClr val="hlink"/>
                </a:solidFill>
                <a:latin typeface="Rambla"/>
                <a:ea typeface="Rambla"/>
                <a:cs typeface="Rambla"/>
                <a:sym typeface="Rambla"/>
                <a:hlinkClick r:id="rId5"/>
              </a:rPr>
              <a:t>msdn.microsoft.com</a:t>
            </a:r>
            <a:endParaRPr b="0" i="0" sz="161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40791" lvl="1" marL="621792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Verdana"/>
              <a:buChar char="◦"/>
            </a:pPr>
            <a:r>
              <a:rPr b="0" i="0" lang="en-US" sz="161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Microsoft TechNet: </a:t>
            </a:r>
            <a:r>
              <a:rPr b="0" i="0" lang="en-US" sz="1610" u="sng" cap="none" strike="noStrike">
                <a:solidFill>
                  <a:schemeClr val="hlink"/>
                </a:solidFill>
                <a:latin typeface="Rambla"/>
                <a:ea typeface="Rambla"/>
                <a:cs typeface="Rambla"/>
                <a:sym typeface="Rambla"/>
                <a:hlinkClick r:id="rId6"/>
              </a:rPr>
              <a:t>technet.microsoft.com</a:t>
            </a:r>
            <a:endParaRPr b="0" i="0" sz="161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40791" lvl="1" marL="621792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Verdana"/>
              <a:buChar char="◦"/>
            </a:pPr>
            <a:r>
              <a:rPr b="0" i="0" lang="en-US" sz="1610" u="sng" cap="none" strike="noStrike">
                <a:solidFill>
                  <a:schemeClr val="hlink"/>
                </a:solidFill>
                <a:latin typeface="Rambla"/>
                <a:ea typeface="Rambla"/>
                <a:cs typeface="Rambla"/>
                <a:sym typeface="Rambla"/>
                <a:hlinkClick r:id="rId7"/>
              </a:rPr>
              <a:t>SQL Server 2008 R2 Reporting Services Forums</a:t>
            </a:r>
            <a:endParaRPr b="0" i="0" sz="161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40791" lvl="1" marL="621792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Verdana"/>
              <a:buChar char="◦"/>
            </a:pPr>
            <a:r>
              <a:rPr b="0" i="0" lang="en-US" sz="161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SQL Server Product Samples: </a:t>
            </a:r>
            <a:r>
              <a:rPr b="0" i="0" lang="en-US" sz="1610" u="sng" cap="none" strike="noStrike">
                <a:solidFill>
                  <a:schemeClr val="hlink"/>
                </a:solidFill>
                <a:latin typeface="Rambla"/>
                <a:ea typeface="Rambla"/>
                <a:cs typeface="Rambla"/>
                <a:sym typeface="Rambla"/>
                <a:hlinkClick r:id="rId8"/>
              </a:rPr>
              <a:t>http://msftrsprodsamples.codeplex.com/</a:t>
            </a:r>
            <a:r>
              <a:rPr b="0" i="0" lang="en-US" sz="161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</a:t>
            </a:r>
            <a:endParaRPr b="0" i="0" sz="161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138557" lvl="1" marL="621792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Verdana"/>
              <a:buNone/>
            </a:pPr>
            <a:r>
              <a:t/>
            </a:r>
            <a:endParaRPr b="0" i="0" sz="161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138557" lvl="1" marL="621792" marR="0" rtl="0" algn="l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Verdana"/>
              <a:buNone/>
            </a:pPr>
            <a:r>
              <a:t/>
            </a:r>
            <a:endParaRPr b="0" i="0" sz="161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747" name="Google Shape;747;p9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For Further Information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Application Programming Interface (API)</a:t>
            </a:r>
            <a:endParaRPr/>
          </a:p>
          <a:p>
            <a:pPr indent="-240791" lvl="1" marL="621792" marR="0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 Viewer control for Windows Forms</a:t>
            </a:r>
            <a:endParaRPr/>
          </a:p>
          <a:p>
            <a:pPr indent="-240791" lvl="1" marL="621792" marR="0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Report Viewer control for ASP.NET</a:t>
            </a:r>
            <a:endParaRPr b="0" i="0" sz="23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Web Services API / SOAP Support</a:t>
            </a:r>
            <a:endParaRPr/>
          </a:p>
          <a:p>
            <a:pPr indent="-264160" lvl="0" marL="36576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Custom Application Development</a:t>
            </a:r>
            <a:endParaRPr/>
          </a:p>
          <a:p>
            <a:pPr indent="-240791" lvl="1" marL="621792" marR="0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Web and Windows Forms Report Viewer controls</a:t>
            </a:r>
            <a:endParaRPr/>
          </a:p>
          <a:p>
            <a:pPr indent="-264160" lvl="0" marL="36576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SSRS 2008+ uses its own web server (no IIS)</a:t>
            </a:r>
            <a:endParaRPr/>
          </a:p>
          <a:p>
            <a:pPr indent="-264160" lvl="0" marL="36576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US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Deployment Methods:</a:t>
            </a:r>
            <a:endParaRPr/>
          </a:p>
          <a:p>
            <a:pPr indent="-240791" lvl="1" marL="621792" marR="0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Native mode</a:t>
            </a:r>
            <a:endParaRPr/>
          </a:p>
          <a:p>
            <a:pPr indent="-240791" lvl="1" marL="621792" marR="0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SharePoint-integrated mode</a:t>
            </a:r>
            <a:endParaRPr/>
          </a:p>
          <a:p>
            <a:pPr indent="-240791" lvl="1" marL="621792" marR="0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n-US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Server farm (distributed) configuration</a:t>
            </a:r>
            <a:endParaRPr/>
          </a:p>
          <a:p>
            <a:pPr indent="-147573" lvl="0" marL="36576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94" name="Google Shape;194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Reporting Services Features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6858000" y="5715000"/>
            <a:ext cx="1752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52"/>
              <a:buFont typeface="Noto Sans Symbols"/>
              <a:buChar char="▶"/>
            </a:pPr>
            <a:r>
              <a:rPr b="0" i="0" lang="en-US" sz="1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From SQL Server Books Online</a:t>
            </a:r>
            <a:endParaRPr/>
          </a:p>
        </p:txBody>
      </p:sp>
      <p:sp>
        <p:nvSpPr>
          <p:cNvPr id="203" name="Google Shape;203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Reporting Services Architecture</a:t>
            </a:r>
            <a:endParaRPr/>
          </a:p>
        </p:txBody>
      </p:sp>
      <p:pic>
        <p:nvPicPr>
          <p:cNvPr descr="Reporting Services architecture" id="204" name="Google Shape;20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1143000"/>
            <a:ext cx="4581525" cy="534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