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3"/>
    <p:sldMasterId id="2147483684" r:id="rId4"/>
    <p:sldMasterId id="2147483685" r:id="rId5"/>
    <p:sldMasterId id="2147483686" r:id="rId6"/>
    <p:sldMasterId id="2147483687" r:id="rId7"/>
    <p:sldMasterId id="2147483688" r:id="rId8"/>
    <p:sldMasterId id="2147483689" r:id="rId9"/>
    <p:sldMasterId id="2147483690" r:id="rId10"/>
    <p:sldMasterId id="2147483691" r:id="rId11"/>
    <p:sldMasterId id="2147483692" r:id="rId12"/>
    <p:sldMasterId id="2147483693" r:id="rId13"/>
    <p:sldMasterId id="2147483694" r:id="rId14"/>
    <p:sldMasterId id="2147483695" r:id="rId15"/>
    <p:sldMasterId id="2147483696" r:id="rId16"/>
    <p:sldMasterId id="2147483697" r:id="rId17"/>
    <p:sldMasterId id="2147483698"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Lst>
  <p:sldSz cy="6858000" cx="9144000"/>
  <p:notesSz cx="6858000" cy="9144000"/>
  <p:embeddedFontLst>
    <p:embeddedFont>
      <p:font typeface="Cabin"/>
      <p:regular r:id="rId53"/>
      <p:bold r:id="rId54"/>
      <p:italic r:id="rId55"/>
      <p:boldItalic r:id="rId56"/>
    </p:embeddedFont>
    <p:embeddedFont>
      <p:font typeface="Rambla"/>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8.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60" Type="http://schemas.openxmlformats.org/officeDocument/2006/relationships/font" Target="fonts/Rambla-boldItalic.fntdata"/><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font" Target="fonts/Cabin-regular.fntdata"/><Relationship Id="rId52" Type="http://schemas.openxmlformats.org/officeDocument/2006/relationships/slide" Target="slides/slide33.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57" Type="http://schemas.openxmlformats.org/officeDocument/2006/relationships/font" Target="fonts/Rambla-regular.fntdata"/><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59" Type="http://schemas.openxmlformats.org/officeDocument/2006/relationships/font" Target="fonts/Rambla-italic.fntdata"/><Relationship Id="rId14" Type="http://schemas.openxmlformats.org/officeDocument/2006/relationships/slideMaster" Target="slideMasters/slideMaster12.xml"/><Relationship Id="rId58" Type="http://schemas.openxmlformats.org/officeDocument/2006/relationships/font" Target="fonts/Rambla-bold.fntdata"/><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notesMaster" Target="notesMasters/notesMaster1.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9" name="Google Shape;27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Hello friends</a:t>
            </a:r>
            <a:endParaRPr/>
          </a:p>
          <a:p>
            <a:pPr indent="0" lvl="0" marL="0" marR="0" rtl="0" algn="l">
              <a:spcBef>
                <a:spcPts val="0"/>
              </a:spcBef>
              <a:spcAft>
                <a:spcPts val="0"/>
              </a:spcAft>
              <a:buFont typeface="Arial"/>
              <a:buNone/>
            </a:pPr>
            <a:r>
              <a:rPr b="1" i="0" lang="en-US" sz="1800" u="none" cap="none" strike="noStrike"/>
              <a:t>I am Maheeja, and today I shall take you through one of the key elements of a data-warehouse, what is called a data model. We have put together few concepts that will explain you all about it. At the end of this session, you would get a fair idea of what data modeling is and a bit on its role in Business processes.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We shall begin our session with an overview of data modeling.</a:t>
            </a:r>
            <a:endParaRPr/>
          </a:p>
          <a:p>
            <a:pPr indent="0" lvl="0" marL="0" marR="0" rtl="0" algn="l">
              <a:spcBef>
                <a:spcPts val="0"/>
              </a:spcBef>
              <a:spcAft>
                <a:spcPts val="0"/>
              </a:spcAft>
              <a:buNone/>
            </a:pPr>
            <a:r>
              <a:t/>
            </a:r>
            <a:endParaRPr b="1" i="0" sz="1800" u="none" cap="none" strike="noStrike"/>
          </a:p>
        </p:txBody>
      </p:sp>
      <p:sp>
        <p:nvSpPr>
          <p:cNvPr id="280" name="Google Shape;280;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281" name="Google Shape;28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2" name="Google Shape;48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come to the second part of the module - </a:t>
            </a:r>
            <a:r>
              <a:rPr b="1" i="0" lang="en-US" sz="1800" u="none" cap="none" strike="noStrike"/>
              <a:t>Context For Data Modeling</a:t>
            </a:r>
            <a:endParaRPr/>
          </a:p>
          <a:p>
            <a:pPr indent="0" lvl="0" marL="0" marR="0" rtl="0" algn="l">
              <a:spcBef>
                <a:spcPts val="0"/>
              </a:spcBef>
              <a:spcAft>
                <a:spcPts val="0"/>
              </a:spcAft>
              <a:buFont typeface="Arial"/>
              <a:buNone/>
            </a:pPr>
            <a:r>
              <a:rPr b="0" i="0" lang="en-US" sz="1800" u="none" cap="none" strike="noStrike"/>
              <a:t>Data Modeling integrates the data and the process of an enterprise. A Data model is developed in the context of business processes of an enterprise. </a:t>
            </a:r>
            <a:endParaRPr/>
          </a:p>
          <a:p>
            <a:pPr indent="0" lvl="0" marL="0" marR="0" rtl="0" algn="l">
              <a:spcBef>
                <a:spcPts val="0"/>
              </a:spcBef>
              <a:spcAft>
                <a:spcPts val="0"/>
              </a:spcAft>
              <a:buFont typeface="Arial"/>
              <a:buNone/>
            </a:pPr>
            <a:r>
              <a:rPr b="0" i="0" lang="en-US" sz="1800" u="none" cap="none" strike="noStrike"/>
              <a:t>It has to represent the business process in terms of data structures and business rules.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part of the module, we shall cover :</a:t>
            </a:r>
            <a:endParaRPr/>
          </a:p>
          <a:p>
            <a:pPr indent="0" lvl="0" marL="0" marR="0" rtl="0" algn="l">
              <a:spcBef>
                <a:spcPts val="0"/>
              </a:spcBef>
              <a:spcAft>
                <a:spcPts val="0"/>
              </a:spcAft>
              <a:buFont typeface="Arial"/>
              <a:buNone/>
            </a:pPr>
            <a:r>
              <a:rPr b="0" i="0" lang="en-US" sz="1800" u="none" cap="none" strike="noStrike"/>
              <a:t>-Process View of a business process,</a:t>
            </a:r>
            <a:endParaRPr/>
          </a:p>
          <a:p>
            <a:pPr indent="0" lvl="0" marL="0" marR="0" rtl="0" algn="l">
              <a:spcBef>
                <a:spcPts val="0"/>
              </a:spcBef>
              <a:spcAft>
                <a:spcPts val="0"/>
              </a:spcAft>
              <a:buFont typeface="Arial"/>
              <a:buNone/>
            </a:pPr>
            <a:r>
              <a:rPr b="0" i="0" lang="en-US" sz="1800" u="none" cap="none" strike="noStrike"/>
              <a:t>-Data View of the business process,</a:t>
            </a:r>
            <a:endParaRPr/>
          </a:p>
          <a:p>
            <a:pPr indent="0" lvl="0" marL="0" marR="0" rtl="0" algn="l">
              <a:spcBef>
                <a:spcPts val="0"/>
              </a:spcBef>
              <a:spcAft>
                <a:spcPts val="0"/>
              </a:spcAft>
              <a:buFont typeface="Arial"/>
              <a:buNone/>
            </a:pPr>
            <a:r>
              <a:rPr b="0" i="0" lang="en-US" sz="1800" u="none" cap="none" strike="noStrike"/>
              <a:t>-Data Model Roles and Characteristics.</a:t>
            </a:r>
            <a:endParaRPr/>
          </a:p>
          <a:p>
            <a:pPr indent="0" lvl="0" marL="0" marR="0" rtl="0" algn="l">
              <a:spcBef>
                <a:spcPts val="0"/>
              </a:spcBef>
              <a:spcAft>
                <a:spcPts val="0"/>
              </a:spcAft>
              <a:buNone/>
            </a:pPr>
            <a:r>
              <a:t/>
            </a:r>
            <a:endParaRPr b="0" i="0" sz="1800" u="none" cap="none" strike="noStrike"/>
          </a:p>
        </p:txBody>
      </p:sp>
      <p:sp>
        <p:nvSpPr>
          <p:cNvPr id="483" name="Google Shape;483;p3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484" name="Google Shape;484;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0" name="Google Shape;49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provides a way to integrate data and business process.</a:t>
            </a:r>
            <a:endParaRPr/>
          </a:p>
          <a:p>
            <a:pPr indent="0" lvl="0" marL="0" marR="0" rtl="0" algn="l">
              <a:spcBef>
                <a:spcPts val="0"/>
              </a:spcBef>
              <a:spcAft>
                <a:spcPts val="0"/>
              </a:spcAft>
              <a:buFont typeface="Arial"/>
              <a:buNone/>
            </a:pPr>
            <a:r>
              <a:rPr b="0" i="0" lang="en-US" sz="1800" u="none" cap="none" strike="noStrike"/>
              <a:t>The Information Engineering Approach suggests that there should be a model and the model should consider the interaction of data and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Before the model is developed, the business process view has to be present.  The data model is developed from the business process view.</a:t>
            </a:r>
            <a:endParaRPr/>
          </a:p>
          <a:p>
            <a:pPr indent="0" lvl="0" marL="0" marR="0" rtl="0" algn="l">
              <a:spcBef>
                <a:spcPts val="0"/>
              </a:spcBef>
              <a:spcAft>
                <a:spcPts val="0"/>
              </a:spcAft>
              <a:buFont typeface="Arial"/>
              <a:buNone/>
            </a:pPr>
            <a:r>
              <a:rPr b="0" i="0" lang="en-US" sz="1800" u="none" cap="none" strike="noStrike"/>
              <a:t>This is explained in next few slides.</a:t>
            </a:r>
            <a:endParaRPr/>
          </a:p>
        </p:txBody>
      </p:sp>
      <p:sp>
        <p:nvSpPr>
          <p:cNvPr id="491" name="Google Shape;491;p4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492" name="Google Shape;492;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4" name="Google Shape;50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database system primarily deals with data. </a:t>
            </a:r>
            <a:endParaRPr/>
          </a:p>
          <a:p>
            <a:pPr indent="0" lvl="0" marL="0" marR="0" rtl="0" algn="l">
              <a:spcBef>
                <a:spcPts val="0"/>
              </a:spcBef>
              <a:spcAft>
                <a:spcPts val="0"/>
              </a:spcAft>
              <a:buFont typeface="Arial"/>
              <a:buNone/>
            </a:pPr>
            <a:r>
              <a:rPr b="1" i="0" lang="en-US" sz="1800" u="none" cap="none" strike="noStrike"/>
              <a:t>Let us understand what is data.</a:t>
            </a:r>
            <a:endParaRPr/>
          </a:p>
          <a:p>
            <a:pPr indent="0" lvl="0" marL="0" marR="0" rtl="0" algn="l">
              <a:spcBef>
                <a:spcPts val="0"/>
              </a:spcBef>
              <a:spcAft>
                <a:spcPts val="0"/>
              </a:spcAft>
              <a:buFont typeface="Arial"/>
              <a:buNone/>
            </a:pPr>
            <a:r>
              <a:rPr b="0" i="0" lang="en-US" sz="1800" u="none" cap="none" strike="noStrike"/>
              <a:t>Data is a known fact that can be recorded and that has implicit meaning.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an employee data would be:</a:t>
            </a:r>
            <a:endParaRPr/>
          </a:p>
          <a:p>
            <a:pPr indent="0" lvl="0" marL="0" marR="0" rtl="0" algn="l">
              <a:spcBef>
                <a:spcPts val="0"/>
              </a:spcBef>
              <a:spcAft>
                <a:spcPts val="0"/>
              </a:spcAft>
              <a:buFont typeface="Arial"/>
              <a:buNone/>
            </a:pPr>
            <a:r>
              <a:rPr b="0" i="0" lang="en-US" sz="1800" u="none" cap="none" strike="noStrike"/>
              <a:t>Name: Ram,</a:t>
            </a:r>
            <a:endParaRPr/>
          </a:p>
          <a:p>
            <a:pPr indent="0" lvl="0" marL="0" marR="0" rtl="0" algn="l">
              <a:spcBef>
                <a:spcPts val="0"/>
              </a:spcBef>
              <a:spcAft>
                <a:spcPts val="0"/>
              </a:spcAft>
              <a:buFont typeface="Arial"/>
              <a:buNone/>
            </a:pPr>
            <a:r>
              <a:rPr b="0" i="0" lang="en-US" sz="1800" u="none" cap="none" strike="noStrike"/>
              <a:t>Location: Delhi,  </a:t>
            </a:r>
            <a:endParaRPr/>
          </a:p>
          <a:p>
            <a:pPr indent="0" lvl="0" marL="0" marR="0" rtl="0" algn="l">
              <a:spcBef>
                <a:spcPts val="0"/>
              </a:spcBef>
              <a:spcAft>
                <a:spcPts val="0"/>
              </a:spcAft>
              <a:buFont typeface="Arial"/>
              <a:buNone/>
            </a:pPr>
            <a:r>
              <a:rPr b="0" i="0" lang="en-US" sz="1800" u="none" cap="none" strike="noStrike"/>
              <a:t>Date of Joining: 01/01/2001 </a:t>
            </a:r>
            <a:endParaRPr/>
          </a:p>
          <a:p>
            <a:pPr indent="0" lvl="0" marL="0" marR="0" rtl="0" algn="l">
              <a:spcBef>
                <a:spcPts val="0"/>
              </a:spcBef>
              <a:spcAft>
                <a:spcPts val="0"/>
              </a:spcAft>
              <a:buFont typeface="Arial"/>
              <a:buNone/>
            </a:pPr>
            <a:r>
              <a:rPr b="0" i="0" lang="en-US" sz="1800" u="none" cap="none" strike="noStrike"/>
              <a:t>Skills: Oracle, Java</a:t>
            </a:r>
            <a:endParaRPr/>
          </a:p>
          <a:p>
            <a:pPr indent="0" lvl="0" marL="0" marR="0" rtl="0" algn="l">
              <a:spcBef>
                <a:spcPts val="0"/>
              </a:spcBef>
              <a:spcAft>
                <a:spcPts val="0"/>
              </a:spcAft>
              <a:buFont typeface="Arial"/>
              <a:buNone/>
            </a:pPr>
            <a:r>
              <a:rPr b="0" i="0" lang="en-US" sz="1800" u="none" cap="none" strike="noStrike"/>
              <a:t>Current project: Order management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raw data and it contains lots of information of an employee. If the complete information about each employee is stored in such form, then it is difficult to present and maintain. By ‘maintaining’ we mean the application of select, insert, update and delete operations. This might also lead to huge data redundancy.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What is the solution of this problem?  </a:t>
            </a:r>
            <a:r>
              <a:rPr b="0" i="0" lang="en-US" sz="1800" u="none" cap="none" strike="noStrike"/>
              <a:t>Database.</a:t>
            </a:r>
            <a:endParaRPr/>
          </a:p>
          <a:p>
            <a:pPr indent="0" lvl="0" marL="0" marR="0" rtl="0" algn="l">
              <a:spcBef>
                <a:spcPts val="0"/>
              </a:spcBef>
              <a:spcAft>
                <a:spcPts val="0"/>
              </a:spcAft>
              <a:buFont typeface="Arial"/>
              <a:buNone/>
            </a:pPr>
            <a:r>
              <a:rPr b="0" i="0" lang="en-US" sz="1800" u="none" cap="none" strike="noStrike"/>
              <a:t>To overcome the difficulty of data maintenance, the data is logically arranged in different entities (tables) which are related to each other with some business rules. This facility is provided by database. </a:t>
            </a:r>
            <a:endParaRPr/>
          </a:p>
          <a:p>
            <a:pPr indent="0" lvl="0" marL="0" marR="0" rtl="0" algn="l">
              <a:spcBef>
                <a:spcPts val="0"/>
              </a:spcBef>
              <a:spcAft>
                <a:spcPts val="0"/>
              </a:spcAft>
              <a:buFont typeface="Arial"/>
              <a:buNone/>
            </a:pPr>
            <a:r>
              <a:rPr b="0" i="0" lang="en-US" sz="1800" u="none" cap="none" strike="noStrike"/>
              <a:t>Hence we can define a database as a logically coherent collection of data, with some inherent meaning, which is designed, built, and populated with data for a specific purpose.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505" name="Google Shape;505;p4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506" name="Google Shape;506;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2" name="Google Shape;62;p1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63" name="Google Shape;63;p1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4"/>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6" name="Google Shape;66;p14"/>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67" name="Google Shape;67;p1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0" name="Google Shape;70;p15"/>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6"/>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3" name="Google Shape;73;p16"/>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84" name="Shape 84"/>
        <p:cNvGrpSpPr/>
        <p:nvPr/>
      </p:nvGrpSpPr>
      <p:grpSpPr>
        <a:xfrm>
          <a:off x="0" y="0"/>
          <a:ext cx="0" cy="0"/>
          <a:chOff x="0" y="0"/>
          <a:chExt cx="0" cy="0"/>
        </a:xfrm>
      </p:grpSpPr>
      <p:sp>
        <p:nvSpPr>
          <p:cNvPr id="85" name="Google Shape;85;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86" name="Google Shape;86;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94" name="Shape 94"/>
        <p:cNvGrpSpPr/>
        <p:nvPr/>
      </p:nvGrpSpPr>
      <p:grpSpPr>
        <a:xfrm>
          <a:off x="0" y="0"/>
          <a:ext cx="0" cy="0"/>
          <a:chOff x="0" y="0"/>
          <a:chExt cx="0" cy="0"/>
        </a:xfrm>
      </p:grpSpPr>
      <p:sp>
        <p:nvSpPr>
          <p:cNvPr id="95" name="Google Shape;95;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6" name="Google Shape;96;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p2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3" name="Google Shape;113;p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2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6" name="Google Shape;116;p2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9" name="Google Shape;119;p2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2" name="Google Shape;122;p2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23" name="Google Shape;123;p2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6" name="Google Shape;126;p2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7" name="Google Shape;127;p2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28" name="Google Shape;128;p2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9" name="Google Shape;129;p2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5" name="Google Shape;135;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36" name="Google Shape;136;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3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9" name="Google Shape;139;p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40" name="Google Shape;140;p3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3" name="Google Shape;143;p3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6" name="Google Shape;146;p3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57" name="Shape 157"/>
        <p:cNvGrpSpPr/>
        <p:nvPr/>
      </p:nvGrpSpPr>
      <p:grpSpPr>
        <a:xfrm>
          <a:off x="0" y="0"/>
          <a:ext cx="0" cy="0"/>
          <a:chOff x="0" y="0"/>
          <a:chExt cx="0" cy="0"/>
        </a:xfrm>
      </p:grpSpPr>
      <p:sp>
        <p:nvSpPr>
          <p:cNvPr id="158" name="Google Shape;158;p3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59" name="Google Shape;159;p3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60" name="Google Shape;160;p3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171" name="Shape 171"/>
        <p:cNvGrpSpPr/>
        <p:nvPr/>
      </p:nvGrpSpPr>
      <p:grpSpPr>
        <a:xfrm>
          <a:off x="0" y="0"/>
          <a:ext cx="0" cy="0"/>
          <a:chOff x="0" y="0"/>
          <a:chExt cx="0" cy="0"/>
        </a:xfrm>
      </p:grpSpPr>
      <p:sp>
        <p:nvSpPr>
          <p:cNvPr id="172" name="Google Shape;172;p37"/>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73" name="Google Shape;173;p37"/>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74" name="Google Shape;174;p37"/>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185" name="Shape 185"/>
        <p:cNvGrpSpPr/>
        <p:nvPr/>
      </p:nvGrpSpPr>
      <p:grpSpPr>
        <a:xfrm>
          <a:off x="0" y="0"/>
          <a:ext cx="0" cy="0"/>
          <a:chOff x="0" y="0"/>
          <a:chExt cx="0" cy="0"/>
        </a:xfrm>
      </p:grpSpPr>
      <p:sp>
        <p:nvSpPr>
          <p:cNvPr id="186" name="Google Shape;186;p3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87" name="Google Shape;187;p3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88" name="Google Shape;188;p3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0" name="Google Shape;40;p6"/>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199" name="Shape 199"/>
        <p:cNvGrpSpPr/>
        <p:nvPr/>
      </p:nvGrpSpPr>
      <p:grpSpPr>
        <a:xfrm>
          <a:off x="0" y="0"/>
          <a:ext cx="0" cy="0"/>
          <a:chOff x="0" y="0"/>
          <a:chExt cx="0" cy="0"/>
        </a:xfrm>
      </p:grpSpPr>
      <p:sp>
        <p:nvSpPr>
          <p:cNvPr id="200" name="Google Shape;200;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01" name="Google Shape;201;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02" name="Google Shape;202;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13" name="Shape 213"/>
        <p:cNvGrpSpPr/>
        <p:nvPr/>
      </p:nvGrpSpPr>
      <p:grpSpPr>
        <a:xfrm>
          <a:off x="0" y="0"/>
          <a:ext cx="0" cy="0"/>
          <a:chOff x="0" y="0"/>
          <a:chExt cx="0" cy="0"/>
        </a:xfrm>
      </p:grpSpPr>
      <p:sp>
        <p:nvSpPr>
          <p:cNvPr id="214" name="Google Shape;214;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15" name="Google Shape;215;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16" name="Google Shape;216;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28" name="Shape 228"/>
        <p:cNvGrpSpPr/>
        <p:nvPr/>
      </p:nvGrpSpPr>
      <p:grpSpPr>
        <a:xfrm>
          <a:off x="0" y="0"/>
          <a:ext cx="0" cy="0"/>
          <a:chOff x="0" y="0"/>
          <a:chExt cx="0" cy="0"/>
        </a:xfrm>
      </p:grpSpPr>
      <p:sp>
        <p:nvSpPr>
          <p:cNvPr id="229" name="Google Shape;229;p45"/>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0" name="Google Shape;230;p45"/>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31" name="Google Shape;231;p45"/>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43" name="Shape 243"/>
        <p:cNvGrpSpPr/>
        <p:nvPr/>
      </p:nvGrpSpPr>
      <p:grpSpPr>
        <a:xfrm>
          <a:off x="0" y="0"/>
          <a:ext cx="0" cy="0"/>
          <a:chOff x="0" y="0"/>
          <a:chExt cx="0" cy="0"/>
        </a:xfrm>
      </p:grpSpPr>
      <p:sp>
        <p:nvSpPr>
          <p:cNvPr id="244" name="Google Shape;244;p4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5" name="Google Shape;245;p4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46" name="Google Shape;246;p4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58" name="Shape 258"/>
        <p:cNvGrpSpPr/>
        <p:nvPr/>
      </p:nvGrpSpPr>
      <p:grpSpPr>
        <a:xfrm>
          <a:off x="0" y="0"/>
          <a:ext cx="0" cy="0"/>
          <a:chOff x="0" y="0"/>
          <a:chExt cx="0" cy="0"/>
        </a:xfrm>
      </p:grpSpPr>
      <p:sp>
        <p:nvSpPr>
          <p:cNvPr id="259" name="Google Shape;259;p49"/>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0" name="Google Shape;260;p49"/>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61" name="Google Shape;261;p49"/>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273" name="Shape 273"/>
        <p:cNvGrpSpPr/>
        <p:nvPr/>
      </p:nvGrpSpPr>
      <p:grpSpPr>
        <a:xfrm>
          <a:off x="0" y="0"/>
          <a:ext cx="0" cy="0"/>
          <a:chOff x="0" y="0"/>
          <a:chExt cx="0" cy="0"/>
        </a:xfrm>
      </p:grpSpPr>
      <p:sp>
        <p:nvSpPr>
          <p:cNvPr id="274" name="Google Shape;274;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5" name="Google Shape;275;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76" name="Google Shape;276;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3" name="Google Shape;43;p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6" name="Google Shape;46;p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9" name="Google Shape;49;p9"/>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50" name="Google Shape;50;p9"/>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53" name="Google Shape;53;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54" name="Google Shape;54;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55" name="Google Shape;55;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56" name="Google Shape;56;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29.xml"/><Relationship Id="rId4"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1.png"/><Relationship Id="rId3" Type="http://schemas.openxmlformats.org/officeDocument/2006/relationships/slideLayout" Target="../slideLayouts/slideLayout30.xml"/><Relationship Id="rId4" Type="http://schemas.openxmlformats.org/officeDocument/2006/relationships/theme" Target="../theme/theme13.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0.png"/><Relationship Id="rId3" Type="http://schemas.openxmlformats.org/officeDocument/2006/relationships/slideLayout" Target="../slideLayouts/slideLayout31.xml"/><Relationship Id="rId4" Type="http://schemas.openxmlformats.org/officeDocument/2006/relationships/theme" Target="../theme/theme11.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32.xml"/><Relationship Id="rId4" Type="http://schemas.openxmlformats.org/officeDocument/2006/relationships/theme" Target="../theme/theme15.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33.xml"/><Relationship Id="rId4" Type="http://schemas.openxmlformats.org/officeDocument/2006/relationships/theme" Target="../theme/theme2.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34.xml"/><Relationship Id="rId4" Type="http://schemas.openxmlformats.org/officeDocument/2006/relationships/theme" Target="../theme/theme4.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1.png"/><Relationship Id="rId3" Type="http://schemas.openxmlformats.org/officeDocument/2006/relationships/slideLayout" Target="../slideLayouts/slideLayout35.xml"/><Relationship Id="rId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2.jpg"/><Relationship Id="rId2" Type="http://schemas.openxmlformats.org/officeDocument/2006/relationships/image" Target="../media/image7.jp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14.xml"/><Relationship Id="rId4" Type="http://schemas.openxmlformats.org/officeDocument/2006/relationships/theme" Target="../theme/theme1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jpg"/><Relationship Id="rId3" Type="http://schemas.openxmlformats.org/officeDocument/2006/relationships/slideLayout" Target="../slideLayouts/slideLayout15.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8.jpg"/><Relationship Id="rId2" Type="http://schemas.openxmlformats.org/officeDocument/2006/relationships/image" Target="../media/image7.jp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9.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27.xml"/><Relationship Id="rId4" Type="http://schemas.openxmlformats.org/officeDocument/2006/relationships/theme" Target="../theme/theme1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2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cxnSp>
        <p:nvCxnSpPr>
          <p:cNvPr id="176" name="Google Shape;176;p3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7" name="Google Shape;177;p3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8" name="Google Shape;178;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79" name="Google Shape;179;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180" name="Google Shape;180;p3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1" name="Google Shape;181;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82" name="Google Shape;182;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83" name="Google Shape;183;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4" name="Google Shape;184;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cxnSp>
        <p:nvCxnSpPr>
          <p:cNvPr id="190" name="Google Shape;190;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1" name="Google Shape;191;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2" name="Google Shape;192;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93" name="Google Shape;193;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194" name="Google Shape;194;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95" name="Google Shape;195;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96" name="Google Shape;196;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7" name="Google Shape;197;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8" name="Google Shape;198;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cxnSp>
        <p:nvCxnSpPr>
          <p:cNvPr id="204" name="Google Shape;204;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5" name="Google Shape;205;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6" name="Google Shape;206;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07" name="Google Shape;207;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208" name="Google Shape;208;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9" name="Google Shape;209;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10" name="Google Shape;210;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11" name="Google Shape;211;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2" name="Google Shape;212;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cxnSp>
        <p:nvCxnSpPr>
          <p:cNvPr id="218" name="Google Shape;218;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9" name="Google Shape;219;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0" name="Google Shape;220;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1" name="Google Shape;221;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22" name="Google Shape;222;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23" name="Google Shape;223;p44"/>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24" name="Google Shape;224;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5" name="Google Shape;225;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26" name="Google Shape;226;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7" name="Google Shape;227;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cxnSp>
        <p:nvCxnSpPr>
          <p:cNvPr id="233" name="Google Shape;233;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4" name="Google Shape;234;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5" name="Google Shape;235;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36" name="Google Shape;236;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37" name="Google Shape;237;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38" name="Google Shape;238;p4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39" name="Google Shape;239;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40" name="Google Shape;240;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41" name="Google Shape;241;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2" name="Google Shape;242;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cxnSp>
        <p:nvCxnSpPr>
          <p:cNvPr id="248" name="Google Shape;248;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9" name="Google Shape;249;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0" name="Google Shape;250;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1" name="Google Shape;251;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52" name="Google Shape;252;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3" name="Google Shape;253;p48"/>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4" name="Google Shape;254;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5" name="Google Shape;255;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56" name="Google Shape;256;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7" name="Google Shape;257;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cxnSp>
        <p:nvCxnSpPr>
          <p:cNvPr id="263" name="Google Shape;263;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4" name="Google Shape;264;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5" name="Google Shape;265;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66" name="Google Shape;266;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67" name="Google Shape;267;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68" name="Google Shape;268;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69" name="Google Shape;269;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70" name="Google Shape;270;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71" name="Google Shape;271;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2" name="Google Shape;272;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8.jpg" id="32" name="Google Shape;32;p5"/>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 name="Google Shape;37;p5"/>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cxnSp>
        <p:nvCxnSpPr>
          <p:cNvPr id="75" name="Google Shape;75;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6" name="Google Shape;76;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7" name="Google Shape;77;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78" name="Google Shape;78;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79" name="Google Shape;79;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0" name="Google Shape;80;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81" name="Google Shape;81;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82" name="Google Shape;82;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3" name="Google Shape;83;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descr="e:\My Documents\1 Temple\1 Wipro\1 On-going Jobs\Corporate ppt\Abstract\corp ppt_1.jpg" id="88" name="Google Shape;88;p1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89" name="Google Shape;89;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0" name="Google Shape;90;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91" name="Google Shape;91;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92" name="Google Shape;92;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3" name="Google Shape;93;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cxnSp>
        <p:nvCxnSpPr>
          <p:cNvPr id="98" name="Google Shape;98;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99" name="Google Shape;99;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0" name="Google Shape;100;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pic>
        <p:nvPicPr>
          <p:cNvPr descr="D:\Ashish\Corporate Brand Mgmt\Brand Identity Logo\Wipro Logo JPEG Image - White Background.jpg" id="101" name="Google Shape;101;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2" name="Google Shape;102;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03" name="Google Shape;103;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descr="e:\My Documents\1 Temple\1 Wipro\1 On-going Jobs\Corporate ppt\Abstract\corp ppt_3.jpg" id="105" name="Google Shape;105;p22"/>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6" name="Google Shape;106;p22"/>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7" name="Google Shape;107;p2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08" name="Google Shape;108;p2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9" name="Google Shape;10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0" name="Google Shape;110;p2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cxnSp>
        <p:nvCxnSpPr>
          <p:cNvPr id="148" name="Google Shape;148;p3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9" name="Google Shape;149;p3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50" name="Google Shape;150;p3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51" name="Google Shape;151;p3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152" name="Google Shape;152;p3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53" name="Google Shape;153;p3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54" name="Google Shape;154;p3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55" name="Google Shape;155;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6" name="Google Shape;156;p3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cxnSp>
        <p:nvCxnSpPr>
          <p:cNvPr id="162" name="Google Shape;162;p3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63" name="Google Shape;163;p3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64" name="Google Shape;164;p3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65" name="Google Shape;165;p3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166" name="Google Shape;166;p3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67" name="Google Shape;167;p3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68" name="Google Shape;168;p3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69" name="Google Shape;169;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0" name="Google Shape;170;p3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52"/>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a:t>
            </a:r>
            <a:r>
              <a:rPr b="1" i="0" lang="en-US" sz="3200" u="none" cap="none" strike="noStrike">
                <a:solidFill>
                  <a:schemeClr val="dk1"/>
                </a:solidFill>
                <a:latin typeface="Cabin"/>
                <a:ea typeface="Cabin"/>
                <a:cs typeface="Cabin"/>
                <a:sym typeface="Cabin"/>
              </a:rPr>
              <a:t>s</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1</a:t>
            </a:r>
            <a:endParaRPr/>
          </a:p>
        </p:txBody>
      </p:sp>
      <p:sp>
        <p:nvSpPr>
          <p:cNvPr id="284" name="Google Shape;284;p52"/>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52"/>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 Kumar</a:t>
            </a:r>
            <a:endParaRPr/>
          </a:p>
        </p:txBody>
      </p:sp>
      <p:sp>
        <p:nvSpPr>
          <p:cNvPr id="286" name="Google Shape;286;p52"/>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1"/>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75" name="Google Shape;375;p61"/>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RDBMS</a:t>
            </a:r>
            <a:endParaRPr b="0" i="0" sz="24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It is a system in which, at a minimum</a:t>
            </a:r>
            <a:r>
              <a:rPr b="1" i="0" lang="en-US" sz="2000" u="none">
                <a:solidFill>
                  <a:schemeClr val="dk1"/>
                </a:solidFill>
                <a:latin typeface="Cabin"/>
                <a:ea typeface="Cabin"/>
                <a:cs typeface="Cabin"/>
                <a:sym typeface="Cabin"/>
              </a:rPr>
              <a:t>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perceived by the user as tables (and nothing but tables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operators at the user’s disposal - e.g., for data retrieval - are operators that generate new tables from old, and those include at least SELECT, PROJECT, and JOIN</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Features of an RDBMS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ability to create multiple relations (tables) and enter data into them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An interactive query language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Retrieval of information stored in more than one table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Provides a Catalog or Dictionary, which itself consists of tables (called system tables)</a:t>
            </a:r>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62"/>
          <p:cNvSpPr txBox="1"/>
          <p:nvPr>
            <p:ph type="title"/>
          </p:nvPr>
        </p:nvSpPr>
        <p:spPr>
          <a:xfrm>
            <a:off x="1371600" y="3276600"/>
            <a:ext cx="77724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Context For Data Modeling</a:t>
            </a:r>
            <a:endParaRPr/>
          </a:p>
        </p:txBody>
      </p:sp>
      <p:sp>
        <p:nvSpPr>
          <p:cNvPr id="381" name="Google Shape;381;p62"/>
          <p:cNvSpPr txBox="1"/>
          <p:nvPr/>
        </p:nvSpPr>
        <p:spPr>
          <a:xfrm>
            <a:off x="2362200" y="4419600"/>
            <a:ext cx="6781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62"/>
          <p:cNvSpPr txBox="1"/>
          <p:nvPr/>
        </p:nvSpPr>
        <p:spPr>
          <a:xfrm>
            <a:off x="3429000" y="4648200"/>
            <a:ext cx="5562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a:solidFill>
                  <a:srgbClr val="808080"/>
                </a:solidFill>
                <a:latin typeface="Cabin"/>
                <a:ea typeface="Cabin"/>
                <a:cs typeface="Cabin"/>
                <a:sym typeface="Cabin"/>
              </a:rPr>
              <a:t>      Business Enterprise,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63"/>
          <p:cNvSpPr txBox="1"/>
          <p:nvPr>
            <p:ph type="title"/>
          </p:nvPr>
        </p:nvSpPr>
        <p:spPr>
          <a:xfrm>
            <a:off x="-6350" y="300037"/>
            <a:ext cx="7562850" cy="614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Context for Data Modeling</a:t>
            </a:r>
            <a:endParaRPr/>
          </a:p>
        </p:txBody>
      </p:sp>
      <p:sp>
        <p:nvSpPr>
          <p:cNvPr id="388" name="Google Shape;388;p63"/>
          <p:cNvSpPr txBox="1"/>
          <p:nvPr/>
        </p:nvSpPr>
        <p:spPr>
          <a:xfrm>
            <a:off x="381000" y="50292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model-based approach to business rule definition and systems development considers data and processes requirements and how those requirements interact with one another.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This is an information Engineering (IE) based approach.</a:t>
            </a:r>
            <a:endParaRPr/>
          </a:p>
        </p:txBody>
      </p:sp>
      <p:pic>
        <p:nvPicPr>
          <p:cNvPr id="389" name="Google Shape;389;p63"/>
          <p:cNvPicPr preferRelativeResize="0"/>
          <p:nvPr/>
        </p:nvPicPr>
        <p:blipFill rotWithShape="1">
          <a:blip r:embed="rId3">
            <a:alphaModFix/>
          </a:blip>
          <a:srcRect b="0" l="0" r="0" t="0"/>
          <a:stretch/>
        </p:blipFill>
        <p:spPr>
          <a:xfrm>
            <a:off x="1600200" y="1066800"/>
            <a:ext cx="5743575"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64"/>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 Process View</a:t>
            </a:r>
            <a:endParaRPr/>
          </a:p>
        </p:txBody>
      </p:sp>
      <p:sp>
        <p:nvSpPr>
          <p:cNvPr id="395" name="Google Shape;395;p64"/>
          <p:cNvSpPr txBox="1"/>
          <p:nvPr>
            <p:ph idx="1" type="body"/>
          </p:nvPr>
        </p:nvSpPr>
        <p:spPr>
          <a:xfrm>
            <a:off x="457200" y="1414462"/>
            <a:ext cx="8229600" cy="4376737"/>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bin"/>
              <a:ea typeface="Cabin"/>
              <a:cs typeface="Cabin"/>
              <a:sym typeface="Cabin"/>
            </a:endParaRPr>
          </a:p>
        </p:txBody>
      </p:sp>
      <p:pic>
        <p:nvPicPr>
          <p:cNvPr id="396" name="Google Shape;396;p64"/>
          <p:cNvPicPr preferRelativeResize="0"/>
          <p:nvPr/>
        </p:nvPicPr>
        <p:blipFill rotWithShape="1">
          <a:blip r:embed="rId3">
            <a:alphaModFix/>
          </a:blip>
          <a:srcRect b="0" l="0" r="0" t="0"/>
          <a:stretch/>
        </p:blipFill>
        <p:spPr>
          <a:xfrm>
            <a:off x="533400" y="990600"/>
            <a:ext cx="7391400" cy="4114800"/>
          </a:xfrm>
          <a:prstGeom prst="rect">
            <a:avLst/>
          </a:prstGeom>
          <a:noFill/>
          <a:ln>
            <a:noFill/>
          </a:ln>
        </p:spPr>
      </p:pic>
      <p:sp>
        <p:nvSpPr>
          <p:cNvPr id="397" name="Google Shape;397;p64"/>
          <p:cNvSpPr txBox="1"/>
          <p:nvPr/>
        </p:nvSpPr>
        <p:spPr>
          <a:xfrm>
            <a:off x="381000" y="50292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focus of the process view is to define how the business operates, and it includes activities and dependencies that comprise process-oriented business rules.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It crosses organizational boundaries and includes external entities to depict how an organization conducts business.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65"/>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 Data View</a:t>
            </a:r>
            <a:endParaRPr/>
          </a:p>
        </p:txBody>
      </p:sp>
      <p:pic>
        <p:nvPicPr>
          <p:cNvPr id="403" name="Google Shape;403;p65"/>
          <p:cNvPicPr preferRelativeResize="0"/>
          <p:nvPr/>
        </p:nvPicPr>
        <p:blipFill rotWithShape="1">
          <a:blip r:embed="rId3">
            <a:alphaModFix/>
          </a:blip>
          <a:srcRect b="0" l="0" r="0" t="0"/>
          <a:stretch/>
        </p:blipFill>
        <p:spPr>
          <a:xfrm>
            <a:off x="0" y="1066800"/>
            <a:ext cx="7924800" cy="3810000"/>
          </a:xfrm>
          <a:prstGeom prst="rect">
            <a:avLst/>
          </a:prstGeom>
          <a:noFill/>
          <a:ln>
            <a:noFill/>
          </a:ln>
        </p:spPr>
      </p:pic>
      <p:sp>
        <p:nvSpPr>
          <p:cNvPr id="404" name="Google Shape;404;p65"/>
          <p:cNvSpPr txBox="1"/>
          <p:nvPr/>
        </p:nvSpPr>
        <p:spPr>
          <a:xfrm>
            <a:off x="381000" y="51054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focus of the data view is to define what information the business needs to support itself.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This includes category and detailed information that comprise data-oriented business rules.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66"/>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Overview</a:t>
            </a:r>
            <a:endParaRPr/>
          </a:p>
        </p:txBody>
      </p:sp>
      <p:pic>
        <p:nvPicPr>
          <p:cNvPr id="410" name="Google Shape;410;p66"/>
          <p:cNvPicPr preferRelativeResize="0"/>
          <p:nvPr/>
        </p:nvPicPr>
        <p:blipFill rotWithShape="1">
          <a:blip r:embed="rId3">
            <a:alphaModFix/>
          </a:blip>
          <a:srcRect b="0" l="0" r="0" t="0"/>
          <a:stretch/>
        </p:blipFill>
        <p:spPr>
          <a:xfrm>
            <a:off x="0" y="1371600"/>
            <a:ext cx="9144000" cy="4114800"/>
          </a:xfrm>
          <a:prstGeom prst="rect">
            <a:avLst/>
          </a:prstGeom>
          <a:noFill/>
          <a:ln>
            <a:noFill/>
          </a:ln>
        </p:spPr>
      </p:pic>
      <p:sp>
        <p:nvSpPr>
          <p:cNvPr id="411" name="Google Shape;411;p66"/>
          <p:cNvSpPr txBox="1"/>
          <p:nvPr/>
        </p:nvSpPr>
        <p:spPr>
          <a:xfrm>
            <a:off x="381000" y="54864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Process modeling and data modeling each view the same business reality from different perspective. Separately each has values and omissions.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Together they form a clear picture of an enterprise or system.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sp>
        <p:nvSpPr>
          <p:cNvPr id="416" name="Google Shape;416;p67"/>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Role in Business</a:t>
            </a:r>
            <a:endParaRPr/>
          </a:p>
        </p:txBody>
      </p:sp>
      <p:pic>
        <p:nvPicPr>
          <p:cNvPr id="417" name="Google Shape;417;p67"/>
          <p:cNvPicPr preferRelativeResize="0"/>
          <p:nvPr/>
        </p:nvPicPr>
        <p:blipFill rotWithShape="1">
          <a:blip r:embed="rId3">
            <a:alphaModFix/>
          </a:blip>
          <a:srcRect b="0" l="0" r="0" t="0"/>
          <a:stretch/>
        </p:blipFill>
        <p:spPr>
          <a:xfrm>
            <a:off x="2514600" y="1328737"/>
            <a:ext cx="6248400" cy="5148262"/>
          </a:xfrm>
          <a:prstGeom prst="rect">
            <a:avLst/>
          </a:prstGeom>
          <a:noFill/>
          <a:ln>
            <a:noFill/>
          </a:ln>
        </p:spPr>
      </p:pic>
      <p:sp>
        <p:nvSpPr>
          <p:cNvPr id="418" name="Google Shape;418;p67"/>
          <p:cNvSpPr txBox="1"/>
          <p:nvPr/>
        </p:nvSpPr>
        <p:spPr>
          <a:xfrm>
            <a:off x="0" y="1295400"/>
            <a:ext cx="20574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What not How of business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Strategic, Tactical or Operational View</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Responsive to Change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6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Characteristics</a:t>
            </a:r>
            <a:endParaRPr/>
          </a:p>
        </p:txBody>
      </p:sp>
      <p:sp>
        <p:nvSpPr>
          <p:cNvPr id="424" name="Google Shape;424;p68"/>
          <p:cNvSpPr txBox="1"/>
          <p:nvPr/>
        </p:nvSpPr>
        <p:spPr>
          <a:xfrm>
            <a:off x="228600" y="1295400"/>
            <a:ext cx="2209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Graphical picture of:</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things a business cares about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How they relate to each other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25" name="Google Shape;425;p68"/>
          <p:cNvPicPr preferRelativeResize="0"/>
          <p:nvPr/>
        </p:nvPicPr>
        <p:blipFill rotWithShape="1">
          <a:blip r:embed="rId3">
            <a:alphaModFix/>
          </a:blip>
          <a:srcRect b="0" l="0" r="0" t="0"/>
          <a:stretch/>
        </p:blipFill>
        <p:spPr>
          <a:xfrm>
            <a:off x="2895600" y="1371600"/>
            <a:ext cx="6048375" cy="510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69"/>
          <p:cNvSpPr txBox="1"/>
          <p:nvPr>
            <p:ph type="title"/>
          </p:nvPr>
        </p:nvSpPr>
        <p:spPr>
          <a:xfrm>
            <a:off x="0" y="457200"/>
            <a:ext cx="7620000"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Characteristics Contd..</a:t>
            </a:r>
            <a:endParaRPr/>
          </a:p>
        </p:txBody>
      </p:sp>
      <p:sp>
        <p:nvSpPr>
          <p:cNvPr id="431" name="Google Shape;431;p69"/>
          <p:cNvSpPr txBox="1"/>
          <p:nvPr/>
        </p:nvSpPr>
        <p:spPr>
          <a:xfrm>
            <a:off x="0" y="1295400"/>
            <a:ext cx="2667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“model” that is:</a:t>
            </a:r>
            <a:endParaRPr/>
          </a:p>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single representation of the information required by all user-views of the enterprise.</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Built and rebuilt until it represents real-life data structures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32" name="Google Shape;432;p69"/>
          <p:cNvPicPr preferRelativeResize="0"/>
          <p:nvPr/>
        </p:nvPicPr>
        <p:blipFill rotWithShape="1">
          <a:blip r:embed="rId3">
            <a:alphaModFix/>
          </a:blip>
          <a:srcRect b="0" l="0" r="0" t="0"/>
          <a:stretch/>
        </p:blipFill>
        <p:spPr>
          <a:xfrm>
            <a:off x="3048000" y="1295400"/>
            <a:ext cx="5781675" cy="51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7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438" name="Google Shape;438;p7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Congratulations! You have now completed the 1st Part of the module Data Modeling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 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Database Management System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characteristics of Data Model</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292" name="Google Shape;292;p5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7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7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of the following form the clear picture of the Enterprise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Process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and Process view together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None of these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49" name="Google Shape;449;p7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7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of the following form the clear picture of the Enterprise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Process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and Process view together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None of these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55" name="Google Shape;455;p7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7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Feature of RDBMS: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ability to create tables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Query language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catalogue or Dictionary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Profiling capability</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61" name="Google Shape;461;p7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7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Feature of RDBMS: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ability to create tables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Query language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catalogue or Dictionary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Profiling capability</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67" name="Google Shape;467;p7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7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processes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department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process and department of a business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73" name="Google Shape;473;p7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7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processes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department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process and department of a business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79" name="Google Shape;479;p7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5" name="Shape 485"/>
        <p:cNvGrpSpPr/>
        <p:nvPr/>
      </p:nvGrpSpPr>
      <p:grpSpPr>
        <a:xfrm>
          <a:off x="0" y="0"/>
          <a:ext cx="0" cy="0"/>
          <a:chOff x="0" y="0"/>
          <a:chExt cx="0" cy="0"/>
        </a:xfrm>
      </p:grpSpPr>
      <p:sp>
        <p:nvSpPr>
          <p:cNvPr id="486" name="Google Shape;486;p7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process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rule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data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location into data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87" name="Google Shape;487;p7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3" name="Shape 493"/>
        <p:cNvGrpSpPr/>
        <p:nvPr/>
      </p:nvGrpSpPr>
      <p:grpSpPr>
        <a:xfrm>
          <a:off x="0" y="0"/>
          <a:ext cx="0" cy="0"/>
          <a:chOff x="0" y="0"/>
          <a:chExt cx="0" cy="0"/>
        </a:xfrm>
      </p:grpSpPr>
      <p:sp>
        <p:nvSpPr>
          <p:cNvPr id="494" name="Google Shape;494;p7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process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rule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data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location into data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95" name="Google Shape;495;p7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8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a characteristic of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user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graphical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built and rebuilt until it represents a real life data structure </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textual view of business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01" name="Google Shape;501;p8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Understand What is Database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importance of Data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How the Data Model is developed from business model</a:t>
            </a:r>
            <a:endParaRPr/>
          </a:p>
        </p:txBody>
      </p:sp>
      <p:sp>
        <p:nvSpPr>
          <p:cNvPr id="298" name="Google Shape;298;p5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8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a characteristic of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user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graphical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built and rebuilt until it represents a real life data structure </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textual view of business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09" name="Google Shape;509;p8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3" name="Shape 513"/>
        <p:cNvGrpSpPr/>
        <p:nvPr/>
      </p:nvGrpSpPr>
      <p:grpSpPr>
        <a:xfrm>
          <a:off x="0" y="0"/>
          <a:ext cx="0" cy="0"/>
          <a:chOff x="0" y="0"/>
          <a:chExt cx="0" cy="0"/>
        </a:xfrm>
      </p:grpSpPr>
      <p:sp>
        <p:nvSpPr>
          <p:cNvPr id="514" name="Google Shape;514;p82"/>
          <p:cNvSpPr txBox="1"/>
          <p:nvPr>
            <p:ph type="title"/>
          </p:nvPr>
        </p:nvSpPr>
        <p:spPr>
          <a:xfrm>
            <a:off x="4876800" y="3733800"/>
            <a:ext cx="42672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                     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sp>
        <p:nvSpPr>
          <p:cNvPr id="519" name="Google Shape;519;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520" name="Google Shape;520;p83"/>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www.learndatamodeling.com</a:t>
            </a:r>
            <a:r>
              <a:rPr b="0" i="0" lang="en-US" sz="1800" u="sng">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a:solidFill>
                  <a:schemeClr val="hlink"/>
                </a:solidFill>
                <a:latin typeface="Arial"/>
                <a:ea typeface="Arial"/>
                <a:cs typeface="Arial"/>
                <a:sym typeface="Arial"/>
                <a:hlinkClick r:id="rId3"/>
              </a:rPr>
              <a:t>www.agiledata.org</a:t>
            </a:r>
            <a:endParaRPr/>
          </a:p>
          <a:p>
            <a:pPr indent="0" lvl="0" marL="0" marR="0" rtl="0" algn="l">
              <a:lnSpc>
                <a:spcPct val="100000"/>
              </a:lnSpc>
              <a:spcBef>
                <a:spcPts val="0"/>
              </a:spcBef>
              <a:spcAft>
                <a:spcPts val="0"/>
              </a:spcAft>
              <a:buNone/>
            </a:pPr>
            <a:r>
              <a:t/>
            </a:r>
            <a:endParaRPr b="0" i="0" sz="1600" u="sng">
              <a:solidFill>
                <a:schemeClr val="hlink"/>
              </a:solidFill>
              <a:latin typeface="Arial"/>
              <a:ea typeface="Arial"/>
              <a:cs typeface="Arial"/>
              <a:sym typeface="Arial"/>
              <a:hlinkClick r:id="rId4"/>
            </a:endParaRPr>
          </a:p>
        </p:txBody>
      </p:sp>
      <p:sp>
        <p:nvSpPr>
          <p:cNvPr id="521" name="Google Shape;521;p83"/>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a:solidFill>
                  <a:schemeClr val="dk1"/>
                </a:solidFill>
                <a:latin typeface="Cabin"/>
                <a:ea typeface="Cabin"/>
                <a:cs typeface="Cabin"/>
                <a:sym typeface="Cabin"/>
              </a:rPr>
              <a:t>Fundamentals of Database Systems by R Elmasri, S Navathe, Publisher - Addison Wesley</a:t>
            </a:r>
            <a:endParaRPr/>
          </a:p>
        </p:txBody>
      </p:sp>
      <p:sp>
        <p:nvSpPr>
          <p:cNvPr id="522" name="Google Shape;522;p83"/>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DWH Concepts</a:t>
            </a:r>
            <a:endParaRPr/>
          </a:p>
        </p:txBody>
      </p:sp>
      <p:sp>
        <p:nvSpPr>
          <p:cNvPr id="523" name="Google Shape;523;p8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524" name="Google Shape;524;p8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525" name="Google Shape;525;p8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526" name="Google Shape;526;p8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527" name="Google Shape;527;p83"/>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1" name="Shape 531"/>
        <p:cNvGrpSpPr/>
        <p:nvPr/>
      </p:nvGrpSpPr>
      <p:grpSpPr>
        <a:xfrm>
          <a:off x="0" y="0"/>
          <a:ext cx="0" cy="0"/>
          <a:chOff x="0" y="0"/>
          <a:chExt cx="0" cy="0"/>
        </a:xfrm>
      </p:grpSpPr>
      <p:sp>
        <p:nvSpPr>
          <p:cNvPr id="532" name="Google Shape;532;p84"/>
          <p:cNvSpPr txBox="1"/>
          <p:nvPr>
            <p:ph idx="4294967295" type="subTitle"/>
          </p:nvPr>
        </p:nvSpPr>
        <p:spPr>
          <a:xfrm>
            <a:off x="60960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533" name="Google Shape;533;p84"/>
          <p:cNvSpPr txBox="1"/>
          <p:nvPr/>
        </p:nvSpPr>
        <p:spPr>
          <a:xfrm>
            <a:off x="62484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a:t>
            </a:r>
            <a:endParaRPr/>
          </a:p>
        </p:txBody>
      </p:sp>
      <p:sp>
        <p:nvSpPr>
          <p:cNvPr id="534" name="Google Shape;534;p84"/>
          <p:cNvSpPr txBox="1"/>
          <p:nvPr/>
        </p:nvSpPr>
        <p:spPr>
          <a:xfrm>
            <a:off x="62484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Anand.akumar@wipro.com</a:t>
            </a:r>
            <a:endParaRPr/>
          </a:p>
        </p:txBody>
      </p:sp>
      <p:sp>
        <p:nvSpPr>
          <p:cNvPr id="535" name="Google Shape;535;p84"/>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5"/>
          <p:cNvSpPr txBox="1"/>
          <p:nvPr>
            <p:ph type="title"/>
          </p:nvPr>
        </p:nvSpPr>
        <p:spPr>
          <a:xfrm>
            <a:off x="3175" y="301625"/>
            <a:ext cx="7564437" cy="688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04" name="Google Shape;304;p55"/>
          <p:cNvGrpSpPr/>
          <p:nvPr/>
        </p:nvGrpSpPr>
        <p:grpSpPr>
          <a:xfrm>
            <a:off x="7888287" y="1844675"/>
            <a:ext cx="266700" cy="157162"/>
            <a:chOff x="6629400" y="5257800"/>
            <a:chExt cx="304800" cy="457200"/>
          </a:xfrm>
        </p:grpSpPr>
        <p:sp>
          <p:nvSpPr>
            <p:cNvPr id="305" name="Google Shape;305;p55"/>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6" name="Google Shape;306;p55"/>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55"/>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08" name="Google Shape;308;p55"/>
          <p:cNvGrpSpPr/>
          <p:nvPr/>
        </p:nvGrpSpPr>
        <p:grpSpPr>
          <a:xfrm>
            <a:off x="762000" y="1524000"/>
            <a:ext cx="7848600" cy="565150"/>
            <a:chOff x="1481137" y="1892300"/>
            <a:chExt cx="6845300" cy="681037"/>
          </a:xfrm>
        </p:grpSpPr>
        <p:sp>
          <p:nvSpPr>
            <p:cNvPr id="309" name="Google Shape;309;p55"/>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Lesson 1		Introduction to Database Systems</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grpSp>
          <p:nvGrpSpPr>
            <p:cNvPr id="310" name="Google Shape;310;p55"/>
            <p:cNvGrpSpPr/>
            <p:nvPr/>
          </p:nvGrpSpPr>
          <p:grpSpPr>
            <a:xfrm>
              <a:off x="7888287" y="2132012"/>
              <a:ext cx="266700" cy="190500"/>
              <a:chOff x="6629400" y="5257800"/>
              <a:chExt cx="304800" cy="457200"/>
            </a:xfrm>
          </p:grpSpPr>
          <p:sp>
            <p:nvSpPr>
              <p:cNvPr id="311" name="Google Shape;311;p55"/>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 name="Google Shape;312;p55"/>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3" name="Google Shape;313;p55"/>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14" name="Google Shape;314;p55"/>
          <p:cNvGrpSpPr/>
          <p:nvPr/>
        </p:nvGrpSpPr>
        <p:grpSpPr>
          <a:xfrm>
            <a:off x="7888287" y="2681287"/>
            <a:ext cx="266700" cy="157162"/>
            <a:chOff x="6629400" y="5257800"/>
            <a:chExt cx="304800" cy="457200"/>
          </a:xfrm>
        </p:grpSpPr>
        <p:sp>
          <p:nvSpPr>
            <p:cNvPr id="315" name="Google Shape;315;p55"/>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6" name="Google Shape;316;p55"/>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Google Shape;317;p55"/>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18" name="Google Shape;318;p55"/>
          <p:cNvGrpSpPr/>
          <p:nvPr/>
        </p:nvGrpSpPr>
        <p:grpSpPr>
          <a:xfrm>
            <a:off x="762000" y="2362200"/>
            <a:ext cx="7848600" cy="565150"/>
            <a:chOff x="1482725" y="2728912"/>
            <a:chExt cx="6845300" cy="681037"/>
          </a:xfrm>
        </p:grpSpPr>
        <p:sp>
          <p:nvSpPr>
            <p:cNvPr id="319" name="Google Shape;319;p55"/>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20" name="Google Shape;320;p55"/>
            <p:cNvGrpSpPr/>
            <p:nvPr/>
          </p:nvGrpSpPr>
          <p:grpSpPr>
            <a:xfrm>
              <a:off x="7888287" y="2968625"/>
              <a:ext cx="266700" cy="190500"/>
              <a:chOff x="6629400" y="5257800"/>
              <a:chExt cx="304800" cy="457200"/>
            </a:xfrm>
          </p:grpSpPr>
          <p:sp>
            <p:nvSpPr>
              <p:cNvPr id="321" name="Google Shape;321;p55"/>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55"/>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55"/>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24" name="Google Shape;324;p55"/>
          <p:cNvSpPr txBox="1"/>
          <p:nvPr/>
        </p:nvSpPr>
        <p:spPr>
          <a:xfrm>
            <a:off x="762000" y="2438400"/>
            <a:ext cx="42735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2		Context for Modeling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56"/>
          <p:cNvSpPr txBox="1"/>
          <p:nvPr/>
        </p:nvSpPr>
        <p:spPr>
          <a:xfrm>
            <a:off x="2209800" y="4114800"/>
            <a:ext cx="6273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a:solidFill>
                  <a:schemeClr val="dk1"/>
                </a:solidFill>
                <a:latin typeface="Arial"/>
                <a:ea typeface="Arial"/>
                <a:cs typeface="Arial"/>
                <a:sym typeface="Arial"/>
              </a:rPr>
              <a:t>Introduction to Database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known fact that can be recorded and that have implicit meaning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related data with the following implicit properties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database is a logically coherent collection of data with some inherent meaning</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Database is designed, built, and populated with data for a specific purpose</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335" name="Google Shape;335;p57"/>
          <p:cNvSpPr txBox="1"/>
          <p:nvPr>
            <p:ph type="title"/>
          </p:nvPr>
        </p:nvSpPr>
        <p:spPr>
          <a:xfrm>
            <a:off x="-6350" y="300037"/>
            <a:ext cx="7562850" cy="690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5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41" name="Google Shape;341;p58"/>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Database Management System (DBMS)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programs that enables users to create and maintain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general purpose software system that facilitates the process of defining, constructing and manipulating database for various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Database System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programs that enables users to create and maintain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stored as database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5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47" name="Google Shape;347;p5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800" u="none">
                <a:solidFill>
                  <a:schemeClr val="dk1"/>
                </a:solidFill>
                <a:latin typeface="Cabin"/>
                <a:ea typeface="Cabin"/>
                <a:cs typeface="Cabin"/>
                <a:sym typeface="Cabin"/>
              </a:rPr>
              <a:t>Users / Programmers</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
        <p:nvSpPr>
          <p:cNvPr id="348" name="Google Shape;348;p59"/>
          <p:cNvSpPr txBox="1"/>
          <p:nvPr/>
        </p:nvSpPr>
        <p:spPr>
          <a:xfrm>
            <a:off x="2971800" y="2224087"/>
            <a:ext cx="3581400" cy="404812"/>
          </a:xfrm>
          <a:prstGeom prst="rect">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Application Programs / Queries</a:t>
            </a:r>
            <a:endParaRPr/>
          </a:p>
        </p:txBody>
      </p:sp>
      <p:sp>
        <p:nvSpPr>
          <p:cNvPr id="349" name="Google Shape;349;p59"/>
          <p:cNvSpPr txBox="1"/>
          <p:nvPr/>
        </p:nvSpPr>
        <p:spPr>
          <a:xfrm>
            <a:off x="2743200" y="3200400"/>
            <a:ext cx="4273550" cy="366712"/>
          </a:xfrm>
          <a:prstGeom prst="rect">
            <a:avLst/>
          </a:prstGeom>
          <a:solidFill>
            <a:srgbClr val="99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Software to Process Queries / Programs</a:t>
            </a:r>
            <a:endParaRPr/>
          </a:p>
        </p:txBody>
      </p:sp>
      <p:sp>
        <p:nvSpPr>
          <p:cNvPr id="350" name="Google Shape;350;p59"/>
          <p:cNvSpPr/>
          <p:nvPr/>
        </p:nvSpPr>
        <p:spPr>
          <a:xfrm>
            <a:off x="5029200" y="5181600"/>
            <a:ext cx="2895600" cy="990600"/>
          </a:xfrm>
          <a:prstGeom prst="flowChartMagneticDisk">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Stored Database</a:t>
            </a:r>
            <a:endParaRPr/>
          </a:p>
        </p:txBody>
      </p:sp>
      <p:sp>
        <p:nvSpPr>
          <p:cNvPr id="351" name="Google Shape;351;p59"/>
          <p:cNvSpPr txBox="1"/>
          <p:nvPr/>
        </p:nvSpPr>
        <p:spPr>
          <a:xfrm>
            <a:off x="2895600" y="3976687"/>
            <a:ext cx="3505200" cy="404812"/>
          </a:xfrm>
          <a:prstGeom prst="rect">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Software to Access Stored Data</a:t>
            </a:r>
            <a:endParaRPr/>
          </a:p>
        </p:txBody>
      </p:sp>
      <p:sp>
        <p:nvSpPr>
          <p:cNvPr id="352" name="Google Shape;352;p59"/>
          <p:cNvSpPr/>
          <p:nvPr/>
        </p:nvSpPr>
        <p:spPr>
          <a:xfrm>
            <a:off x="1219200" y="5181600"/>
            <a:ext cx="2895600" cy="1143000"/>
          </a:xfrm>
          <a:prstGeom prst="flowChartMagneticDisk">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Stored Database Definition (Metadata)</a:t>
            </a:r>
            <a:endParaRPr/>
          </a:p>
        </p:txBody>
      </p:sp>
      <p:cxnSp>
        <p:nvCxnSpPr>
          <p:cNvPr id="353" name="Google Shape;353;p59"/>
          <p:cNvCxnSpPr/>
          <p:nvPr/>
        </p:nvCxnSpPr>
        <p:spPr>
          <a:xfrm flipH="1" rot="10800000">
            <a:off x="3124200" y="4495800"/>
            <a:ext cx="1638300" cy="736600"/>
          </a:xfrm>
          <a:prstGeom prst="straightConnector1">
            <a:avLst/>
          </a:prstGeom>
          <a:noFill/>
          <a:ln cap="flat" cmpd="sng" w="38100">
            <a:solidFill>
              <a:srgbClr val="808080"/>
            </a:solidFill>
            <a:prstDash val="solid"/>
            <a:miter lim="8000"/>
            <a:headEnd len="med" w="med" type="triangle"/>
            <a:tailEnd len="med" w="med" type="triangle"/>
          </a:ln>
        </p:spPr>
      </p:cxnSp>
      <p:cxnSp>
        <p:nvCxnSpPr>
          <p:cNvPr id="354" name="Google Shape;354;p59"/>
          <p:cNvCxnSpPr/>
          <p:nvPr/>
        </p:nvCxnSpPr>
        <p:spPr>
          <a:xfrm rot="10800000">
            <a:off x="4724400" y="4419600"/>
            <a:ext cx="1674812" cy="1054100"/>
          </a:xfrm>
          <a:prstGeom prst="straightConnector1">
            <a:avLst/>
          </a:prstGeom>
          <a:noFill/>
          <a:ln cap="flat" cmpd="sng" w="38100">
            <a:solidFill>
              <a:srgbClr val="969696"/>
            </a:solidFill>
            <a:prstDash val="solid"/>
            <a:miter lim="8000"/>
            <a:headEnd len="med" w="med" type="triangle"/>
            <a:tailEnd len="med" w="med" type="triangle"/>
          </a:ln>
        </p:spPr>
      </p:cxnSp>
      <p:cxnSp>
        <p:nvCxnSpPr>
          <p:cNvPr id="355" name="Google Shape;355;p59"/>
          <p:cNvCxnSpPr/>
          <p:nvPr/>
        </p:nvCxnSpPr>
        <p:spPr>
          <a:xfrm flipH="1">
            <a:off x="4641850" y="1676400"/>
            <a:ext cx="6350" cy="422275"/>
          </a:xfrm>
          <a:prstGeom prst="straightConnector1">
            <a:avLst/>
          </a:prstGeom>
          <a:noFill/>
          <a:ln cap="flat" cmpd="sng" w="38100">
            <a:solidFill>
              <a:srgbClr val="969696"/>
            </a:solidFill>
            <a:prstDash val="solid"/>
            <a:miter lim="8000"/>
            <a:headEnd len="sm" w="sm" type="none"/>
            <a:tailEnd len="med" w="med" type="triangle"/>
          </a:ln>
        </p:spPr>
      </p:cxnSp>
      <p:sp>
        <p:nvSpPr>
          <p:cNvPr id="356" name="Google Shape;356;p59"/>
          <p:cNvSpPr/>
          <p:nvPr/>
        </p:nvSpPr>
        <p:spPr>
          <a:xfrm>
            <a:off x="1752600" y="2895600"/>
            <a:ext cx="5562600" cy="1143000"/>
          </a:xfrm>
          <a:prstGeom prst="flowChartProcess">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7" name="Google Shape;357;p59"/>
          <p:cNvSpPr/>
          <p:nvPr/>
        </p:nvSpPr>
        <p:spPr>
          <a:xfrm>
            <a:off x="1524000" y="2743200"/>
            <a:ext cx="6019800" cy="2362200"/>
          </a:xfrm>
          <a:prstGeom prst="flowChartProcess">
            <a:avLst/>
          </a:prstGeom>
          <a:noFill/>
          <a:ln cap="flat" cmpd="sng" w="38100">
            <a:solidFill>
              <a:srgbClr val="9696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59"/>
          <p:cNvSpPr txBox="1"/>
          <p:nvPr/>
        </p:nvSpPr>
        <p:spPr>
          <a:xfrm>
            <a:off x="381000" y="2133600"/>
            <a:ext cx="8382000" cy="4572000"/>
          </a:xfrm>
          <a:prstGeom prst="rect">
            <a:avLst/>
          </a:prstGeom>
          <a:no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9" name="Google Shape;359;p59"/>
          <p:cNvSpPr txBox="1"/>
          <p:nvPr/>
        </p:nvSpPr>
        <p:spPr>
          <a:xfrm>
            <a:off x="1676400" y="2895600"/>
            <a:ext cx="2209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59"/>
          <p:cNvSpPr txBox="1"/>
          <p:nvPr/>
        </p:nvSpPr>
        <p:spPr>
          <a:xfrm>
            <a:off x="1447800" y="2849562"/>
            <a:ext cx="1371600" cy="641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DBMS Software</a:t>
            </a:r>
            <a:endParaRPr/>
          </a:p>
        </p:txBody>
      </p:sp>
      <p:sp>
        <p:nvSpPr>
          <p:cNvPr id="361" name="Google Shape;361;p59"/>
          <p:cNvSpPr txBox="1"/>
          <p:nvPr/>
        </p:nvSpPr>
        <p:spPr>
          <a:xfrm>
            <a:off x="381000" y="2087562"/>
            <a:ext cx="1576387" cy="641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Database System</a:t>
            </a:r>
            <a:endParaRPr/>
          </a:p>
        </p:txBody>
      </p:sp>
      <p:cxnSp>
        <p:nvCxnSpPr>
          <p:cNvPr id="362" name="Google Shape;362;p59"/>
          <p:cNvCxnSpPr/>
          <p:nvPr/>
        </p:nvCxnSpPr>
        <p:spPr>
          <a:xfrm flipH="1">
            <a:off x="4648200" y="3581400"/>
            <a:ext cx="6350" cy="422275"/>
          </a:xfrm>
          <a:prstGeom prst="straightConnector1">
            <a:avLst/>
          </a:prstGeom>
          <a:noFill/>
          <a:ln cap="flat" cmpd="sng" w="38100">
            <a:solidFill>
              <a:srgbClr val="969696"/>
            </a:solidFill>
            <a:prstDash val="solid"/>
            <a:miter lim="8000"/>
            <a:headEnd len="sm" w="sm" type="none"/>
            <a:tailEnd len="med" w="med" type="triangle"/>
          </a:ln>
        </p:spPr>
      </p:cxnSp>
      <p:cxnSp>
        <p:nvCxnSpPr>
          <p:cNvPr id="363" name="Google Shape;363;p59"/>
          <p:cNvCxnSpPr/>
          <p:nvPr/>
        </p:nvCxnSpPr>
        <p:spPr>
          <a:xfrm>
            <a:off x="4648200" y="2590800"/>
            <a:ext cx="0" cy="569912"/>
          </a:xfrm>
          <a:prstGeom prst="straightConnector1">
            <a:avLst/>
          </a:prstGeom>
          <a:noFill/>
          <a:ln cap="flat" cmpd="sng" w="38100">
            <a:solidFill>
              <a:srgbClr val="969696"/>
            </a:solidFill>
            <a:prstDash val="solid"/>
            <a:miter lim="8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6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69" name="Google Shape;369;p6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Representation of a set of business requirements in a standard structured framework understood by the users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concepts that can be used to describe the structure of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Most data models include a set of basic operations for query and updates on the database</a:t>
            </a:r>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