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6"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 id="2147483697" r:id="rId14"/>
    <p:sldMasterId id="2147483698" r:id="rId15"/>
    <p:sldMasterId id="2147483699" r:id="rId16"/>
    <p:sldMasterId id="2147483700" r:id="rId17"/>
    <p:sldMasterId id="2147483701" r:id="rId18"/>
    <p:sldMasterId id="2147483702" r:id="rId19"/>
    <p:sldMasterId id="2147483703" r:id="rId20"/>
    <p:sldMasterId id="2147483704" r:id="rId21"/>
  </p:sldMasterIdLst>
  <p:notesMasterIdLst>
    <p:notesMasterId r:id="rId22"/>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Lst>
  <p:sldSz cy="6858000" cx="9144000"/>
  <p:notesSz cx="6858000" cy="9144000"/>
  <p:embeddedFontLst>
    <p:embeddedFont>
      <p:font typeface="Cabin"/>
      <p:regular r:id="rId59"/>
      <p:bold r:id="rId60"/>
      <p:italic r:id="rId61"/>
      <p:boldItalic r:id="rId62"/>
    </p:embeddedFont>
    <p:embeddedFont>
      <p:font typeface="Rambla"/>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18.xml"/><Relationship Id="rId42" Type="http://schemas.openxmlformats.org/officeDocument/2006/relationships/slide" Target="slides/slide20.xml"/><Relationship Id="rId41" Type="http://schemas.openxmlformats.org/officeDocument/2006/relationships/slide" Target="slides/slide19.xml"/><Relationship Id="rId44" Type="http://schemas.openxmlformats.org/officeDocument/2006/relationships/slide" Target="slides/slide22.xml"/><Relationship Id="rId43" Type="http://schemas.openxmlformats.org/officeDocument/2006/relationships/slide" Target="slides/slide21.xml"/><Relationship Id="rId46" Type="http://schemas.openxmlformats.org/officeDocument/2006/relationships/slide" Target="slides/slide24.xml"/><Relationship Id="rId45" Type="http://schemas.openxmlformats.org/officeDocument/2006/relationships/slide" Target="slides/slide23.xml"/><Relationship Id="rId1" Type="http://schemas.openxmlformats.org/officeDocument/2006/relationships/theme" Target="theme/theme8.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26.xml"/><Relationship Id="rId47" Type="http://schemas.openxmlformats.org/officeDocument/2006/relationships/slide" Target="slides/slide25.xml"/><Relationship Id="rId49" Type="http://schemas.openxmlformats.org/officeDocument/2006/relationships/slide" Target="slides/slide27.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9.xml"/><Relationship Id="rId30" Type="http://schemas.openxmlformats.org/officeDocument/2006/relationships/slide" Target="slides/slide8.xml"/><Relationship Id="rId33" Type="http://schemas.openxmlformats.org/officeDocument/2006/relationships/slide" Target="slides/slide11.xml"/><Relationship Id="rId32" Type="http://schemas.openxmlformats.org/officeDocument/2006/relationships/slide" Target="slides/slide10.xml"/><Relationship Id="rId35" Type="http://schemas.openxmlformats.org/officeDocument/2006/relationships/slide" Target="slides/slide13.xml"/><Relationship Id="rId34" Type="http://schemas.openxmlformats.org/officeDocument/2006/relationships/slide" Target="slides/slide12.xml"/><Relationship Id="rId37" Type="http://schemas.openxmlformats.org/officeDocument/2006/relationships/slide" Target="slides/slide15.xml"/><Relationship Id="rId36" Type="http://schemas.openxmlformats.org/officeDocument/2006/relationships/slide" Target="slides/slide14.xml"/><Relationship Id="rId39" Type="http://schemas.openxmlformats.org/officeDocument/2006/relationships/slide" Target="slides/slide17.xml"/><Relationship Id="rId38" Type="http://schemas.openxmlformats.org/officeDocument/2006/relationships/slide" Target="slides/slide16.xml"/><Relationship Id="rId62" Type="http://schemas.openxmlformats.org/officeDocument/2006/relationships/font" Target="fonts/Cabin-boldItalic.fntdata"/><Relationship Id="rId61" Type="http://schemas.openxmlformats.org/officeDocument/2006/relationships/font" Target="fonts/Cabin-italic.fntdata"/><Relationship Id="rId20" Type="http://schemas.openxmlformats.org/officeDocument/2006/relationships/slideMaster" Target="slideMasters/slideMaster18.xml"/><Relationship Id="rId64" Type="http://schemas.openxmlformats.org/officeDocument/2006/relationships/font" Target="fonts/Rambla-bold.fntdata"/><Relationship Id="rId63" Type="http://schemas.openxmlformats.org/officeDocument/2006/relationships/font" Target="fonts/Rambla-regular.fntdata"/><Relationship Id="rId22" Type="http://schemas.openxmlformats.org/officeDocument/2006/relationships/notesMaster" Target="notesMasters/notesMaster1.xml"/><Relationship Id="rId66" Type="http://schemas.openxmlformats.org/officeDocument/2006/relationships/font" Target="fonts/Rambla-boldItalic.fntdata"/><Relationship Id="rId21" Type="http://schemas.openxmlformats.org/officeDocument/2006/relationships/slideMaster" Target="slideMasters/slideMaster19.xml"/><Relationship Id="rId65" Type="http://schemas.openxmlformats.org/officeDocument/2006/relationships/font" Target="fonts/Rambla-italic.fntdata"/><Relationship Id="rId24" Type="http://schemas.openxmlformats.org/officeDocument/2006/relationships/slide" Target="slides/slide2.xml"/><Relationship Id="rId23" Type="http://schemas.openxmlformats.org/officeDocument/2006/relationships/slide" Target="slides/slide1.xml"/><Relationship Id="rId60" Type="http://schemas.openxmlformats.org/officeDocument/2006/relationships/font" Target="fonts/Cabin-bold.fntdata"/><Relationship Id="rId26" Type="http://schemas.openxmlformats.org/officeDocument/2006/relationships/slide" Target="slides/slide4.xml"/><Relationship Id="rId25" Type="http://schemas.openxmlformats.org/officeDocument/2006/relationships/slide" Target="slides/slide3.xml"/><Relationship Id="rId28" Type="http://schemas.openxmlformats.org/officeDocument/2006/relationships/slide" Target="slides/slide6.xml"/><Relationship Id="rId27" Type="http://schemas.openxmlformats.org/officeDocument/2006/relationships/slide" Target="slides/slide5.xml"/><Relationship Id="rId29" Type="http://schemas.openxmlformats.org/officeDocument/2006/relationships/slide" Target="slides/slide7.xml"/><Relationship Id="rId51" Type="http://schemas.openxmlformats.org/officeDocument/2006/relationships/slide" Target="slides/slide29.xml"/><Relationship Id="rId50" Type="http://schemas.openxmlformats.org/officeDocument/2006/relationships/slide" Target="slides/slide28.xml"/><Relationship Id="rId53" Type="http://schemas.openxmlformats.org/officeDocument/2006/relationships/slide" Target="slides/slide31.xml"/><Relationship Id="rId52" Type="http://schemas.openxmlformats.org/officeDocument/2006/relationships/slide" Target="slides/slide30.xml"/><Relationship Id="rId11" Type="http://schemas.openxmlformats.org/officeDocument/2006/relationships/slideMaster" Target="slideMasters/slideMaster9.xml"/><Relationship Id="rId55" Type="http://schemas.openxmlformats.org/officeDocument/2006/relationships/slide" Target="slides/slide33.xml"/><Relationship Id="rId10" Type="http://schemas.openxmlformats.org/officeDocument/2006/relationships/slideMaster" Target="slideMasters/slideMaster8.xml"/><Relationship Id="rId54" Type="http://schemas.openxmlformats.org/officeDocument/2006/relationships/slide" Target="slides/slide32.xml"/><Relationship Id="rId13" Type="http://schemas.openxmlformats.org/officeDocument/2006/relationships/slideMaster" Target="slideMasters/slideMaster11.xml"/><Relationship Id="rId57" Type="http://schemas.openxmlformats.org/officeDocument/2006/relationships/slide" Target="slides/slide35.xml"/><Relationship Id="rId12" Type="http://schemas.openxmlformats.org/officeDocument/2006/relationships/slideMaster" Target="slideMasters/slideMaster10.xml"/><Relationship Id="rId56" Type="http://schemas.openxmlformats.org/officeDocument/2006/relationships/slide" Target="slides/slide34.xml"/><Relationship Id="rId15" Type="http://schemas.openxmlformats.org/officeDocument/2006/relationships/slideMaster" Target="slideMasters/slideMaster13.xml"/><Relationship Id="rId59" Type="http://schemas.openxmlformats.org/officeDocument/2006/relationships/font" Target="fonts/Cabin-regular.fntdata"/><Relationship Id="rId14" Type="http://schemas.openxmlformats.org/officeDocument/2006/relationships/slideMaster" Target="slideMasters/slideMaster12.xml"/><Relationship Id="rId58" Type="http://schemas.openxmlformats.org/officeDocument/2006/relationships/slide" Target="slides/slide36.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2" name="Google Shape;3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Today I am back with the part 2 of the Data modeling series.</a:t>
            </a:r>
            <a:endParaRPr/>
          </a:p>
          <a:p>
            <a:pPr indent="0" lvl="0" marL="0" marR="0" rtl="0" algn="l">
              <a:spcBef>
                <a:spcPts val="0"/>
              </a:spcBef>
              <a:spcAft>
                <a:spcPts val="0"/>
              </a:spcAft>
              <a:buFont typeface="Arial"/>
              <a:buNone/>
            </a:pPr>
            <a:r>
              <a:rPr b="1" i="0" lang="en-US" sz="1800" u="none" cap="none" strike="noStrike"/>
              <a:t>The module would cover the basics of Data Modeling Concepts. </a:t>
            </a:r>
            <a:endParaRPr/>
          </a:p>
          <a:p>
            <a:pPr indent="0" lvl="0" marL="0" marR="0" rtl="0" algn="l">
              <a:spcBef>
                <a:spcPts val="0"/>
              </a:spcBef>
              <a:spcAft>
                <a:spcPts val="0"/>
              </a:spcAft>
              <a:buFont typeface="Arial"/>
              <a:buNone/>
            </a:pPr>
            <a:r>
              <a:rPr b="1" i="0" lang="en-US" sz="1800" u="none" cap="none" strike="noStrike"/>
              <a:t>Let us begin our session.</a:t>
            </a:r>
            <a:endParaRPr/>
          </a:p>
        </p:txBody>
      </p:sp>
      <p:sp>
        <p:nvSpPr>
          <p:cNvPr id="313" name="Google Shape;313;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314" name="Google Shape;314;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6" name="Google Shape;48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Now we are in the second part of the module. - </a:t>
            </a:r>
            <a:r>
              <a:rPr b="1" i="0" lang="en-US" sz="1800" u="none" cap="none" strike="noStrike"/>
              <a:t>Data Modeling –Terms &amp; Concepts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you go through the development of the data model you will encounter the jargon used in it.</a:t>
            </a:r>
            <a:endParaRPr/>
          </a:p>
          <a:p>
            <a:pPr indent="0" lvl="0" marL="0" marR="0" rtl="0" algn="l">
              <a:spcBef>
                <a:spcPts val="0"/>
              </a:spcBef>
              <a:spcAft>
                <a:spcPts val="0"/>
              </a:spcAft>
              <a:buFont typeface="Arial"/>
              <a:buNone/>
            </a:pPr>
            <a:r>
              <a:rPr b="0" i="0" lang="en-US" sz="1800" u="none" cap="none" strike="noStrike"/>
              <a:t>We have encountered Entity Types, relations, keys etc before this. Let us understand what each means and what are the concepts behind it.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more concepts are covered in Part 3 of this series.</a:t>
            </a:r>
            <a:endParaRPr/>
          </a:p>
          <a:p>
            <a:pPr indent="0" lvl="0" marL="0" marR="0" rtl="0" algn="l">
              <a:spcBef>
                <a:spcPts val="0"/>
              </a:spcBef>
              <a:spcAft>
                <a:spcPts val="0"/>
              </a:spcAft>
              <a:buNone/>
            </a:pPr>
            <a:r>
              <a:t/>
            </a:r>
            <a:endParaRPr b="0" i="0" sz="1800" u="none" cap="none" strike="noStrike"/>
          </a:p>
        </p:txBody>
      </p:sp>
      <p:sp>
        <p:nvSpPr>
          <p:cNvPr id="487" name="Google Shape;487;p3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488" name="Google Shape;488;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95" name="Google Shape;49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model is composed of three basic constructs: entity types, attributes and relationships.</a:t>
            </a:r>
            <a:endParaRPr/>
          </a:p>
          <a:p>
            <a:pPr indent="0" lvl="0" marL="0" marR="0" rtl="0" algn="l">
              <a:spcBef>
                <a:spcPts val="0"/>
              </a:spcBef>
              <a:spcAft>
                <a:spcPts val="0"/>
              </a:spcAft>
              <a:buFont typeface="Arial"/>
              <a:buNone/>
            </a:pPr>
            <a:r>
              <a:rPr b="1" i="0" lang="en-US" sz="1800" u="none" cap="none" strike="noStrike"/>
              <a:t>Basically a business process is defined in terms of entities, attributes and relationships in data model.</a:t>
            </a:r>
            <a:endParaRPr/>
          </a:p>
          <a:p>
            <a:pPr indent="0" lvl="0" marL="0" marR="0" rtl="0" algn="l">
              <a:spcBef>
                <a:spcPts val="0"/>
              </a:spcBef>
              <a:spcAft>
                <a:spcPts val="0"/>
              </a:spcAft>
              <a:buFont typeface="Arial"/>
              <a:buNone/>
            </a:pPr>
            <a:r>
              <a:rPr b="0" i="0" lang="en-US" sz="1800" u="none" cap="none" strike="noStrike"/>
              <a:t>First the Entity types and its attributes are determined. Some attributes become part of primary key.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Then relationships are established among entity sets. In some cases like many to many relationship it is further broken down into two one to many relations with creation of one more entity set. The new entity set is known as weak entity set as it has no existence of itself. The entity sets from which it is derived are known as strong entity sets as they have there own independent existence. Some attributes define the property of relationship in better way, so they are passed to the new entity set. More on this will be covered in Advanced data modeling.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slide an entity type ‘Employee’ is considered which has attributes as emp_id and emp_surname.</a:t>
            </a:r>
            <a:endParaRPr/>
          </a:p>
          <a:p>
            <a:pPr indent="0" lvl="0" marL="0" marR="0" rtl="0" algn="l">
              <a:spcBef>
                <a:spcPts val="0"/>
              </a:spcBef>
              <a:spcAft>
                <a:spcPts val="0"/>
              </a:spcAft>
              <a:buFont typeface="Arial"/>
              <a:buNone/>
            </a:pPr>
            <a:r>
              <a:rPr b="0" i="0" lang="en-US" sz="1800" u="none" cap="none" strike="noStrike"/>
              <a:t>Also a relationship between Dept and Employee is shown.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2" name="Google Shape;50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start with an outline of data modeling.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 data modeling is carried out in phases, namely-conceptual, logical and physical. </a:t>
            </a:r>
            <a:r>
              <a:rPr b="0" i="0" lang="en-US" sz="1800" u="none" cap="none" strike="noStrike"/>
              <a:t>This phased or layered approach has immense benefits. </a:t>
            </a:r>
            <a:endParaRPr/>
          </a:p>
          <a:p>
            <a:pPr indent="0" lvl="0" marL="0" marR="0" rtl="0" algn="l">
              <a:spcBef>
                <a:spcPts val="0"/>
              </a:spcBef>
              <a:spcAft>
                <a:spcPts val="0"/>
              </a:spcAft>
              <a:buFont typeface="Arial"/>
              <a:buNone/>
            </a:pPr>
            <a:r>
              <a:rPr b="0" i="0" lang="en-US" sz="1800" u="none" cap="none" strike="noStrike"/>
              <a:t>As the three layers are relatively independent of each other, multiple database vendors find it highly portable . The logical model can be implemented on various databases for e.g. Oracle, Sybase, DB2 etc, where it is converted to physical model. The architecture of different databases can be different but the data model is same. The data model is not bound to any database vendors. The company thus gains benefit from this, and can choose from multiple databases based upon cost, ease of use, maintenance benefits. For e.g. In the same company one business process can run on Oracle, while other on Sybase</a:t>
            </a:r>
            <a:r>
              <a:rPr b="1" i="0" lang="en-US" sz="1800" u="none" cap="none" strike="noStrike"/>
              <a:t>.</a:t>
            </a:r>
            <a:endParaRPr/>
          </a:p>
          <a:p>
            <a:pPr indent="0" lvl="0" marL="0" marR="0" rtl="0" algn="l">
              <a:spcBef>
                <a:spcPts val="0"/>
              </a:spcBef>
              <a:spcAft>
                <a:spcPts val="0"/>
              </a:spcAft>
              <a:buFont typeface="Arial"/>
              <a:buNone/>
            </a:pPr>
            <a:r>
              <a:rPr b="1" i="0" lang="en-US" sz="1800" u="none" cap="none" strike="noStrike"/>
              <a:t> </a:t>
            </a:r>
            <a:endParaRPr/>
          </a:p>
          <a:p>
            <a:pPr indent="0" lvl="0" marL="0" marR="0" rtl="0" algn="l">
              <a:spcBef>
                <a:spcPts val="0"/>
              </a:spcBef>
              <a:spcAft>
                <a:spcPts val="0"/>
              </a:spcAft>
              <a:buFont typeface="Arial"/>
              <a:buNone/>
            </a:pPr>
            <a:r>
              <a:rPr b="0" i="0" lang="en-US" sz="1800" u="none" cap="none" strike="noStrike"/>
              <a:t>We will cover each layer in more details including Data Model Benefits and Use of Data Model.</a:t>
            </a:r>
            <a:endParaRPr/>
          </a:p>
        </p:txBody>
      </p:sp>
      <p:sp>
        <p:nvSpPr>
          <p:cNvPr id="503" name="Google Shape;503;p4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504" name="Google Shape;504;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0" name="Google Shape;51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model is an Information view/User view which consolidates business data to form a repository.</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business view represents many different perspectives of the same data.</a:t>
            </a:r>
            <a:r>
              <a:rPr b="0" i="0" lang="en-US" sz="1800" u="none" cap="none" strike="noStrike"/>
              <a:t> For example: suppose an organization has business location in home country and in foreign countries. The customer of a particular foreign country is local to the sales department of the organization located in same foreign country. But for the sales dept in home country, the customer is not local.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technical view represents the physical view of the data. </a:t>
            </a:r>
            <a:r>
              <a:rPr b="0" i="0" lang="en-US" sz="1800" u="none" cap="none" strike="noStrike"/>
              <a:t>It shows how the data model is implemented in a particular database for e.g. Oracle, Sybase etc. So there can be multiple physical implementation of business view.</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information view consolidates both the business view and technical view into one representation.</a:t>
            </a:r>
            <a:endParaRPr/>
          </a:p>
          <a:p>
            <a:pPr indent="0" lvl="0" marL="0" marR="0" rtl="0" algn="l">
              <a:spcBef>
                <a:spcPts val="0"/>
              </a:spcBef>
              <a:spcAft>
                <a:spcPts val="0"/>
              </a:spcAft>
              <a:buFont typeface="Arial"/>
              <a:buNone/>
            </a:pPr>
            <a:r>
              <a:rPr b="0" i="0" lang="en-US" sz="1800" u="none" cap="none" strike="noStrike"/>
              <a:t>The consolidation of technical view and business view, gives easy representation of business process for the combined business and technical people. It integrates right from the business process till data storage and its retrieval.</a:t>
            </a:r>
            <a:endParaRPr/>
          </a:p>
        </p:txBody>
      </p:sp>
      <p:sp>
        <p:nvSpPr>
          <p:cNvPr id="511" name="Google Shape;511;p43: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512" name="Google Shape;512;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3" name="Google Shape;55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2 Lessons.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Modeling Overview and  Data Modeling- Terms and Concepts.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554" name="Google Shape;554;p5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555" name="Google Shape;555;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36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1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9" name="Google Shape;109;p1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2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2" name="Google Shape;112;p20"/>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13" name="Google Shape;113;p20"/>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6" name="Google Shape;116;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17" name="Google Shape;117;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18" name="Google Shape;118;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19" name="Google Shape;119;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p2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5" name="Google Shape;125;p2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26" name="Google Shape;126;p2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7" name="Shape 127"/>
        <p:cNvGrpSpPr/>
        <p:nvPr/>
      </p:nvGrpSpPr>
      <p:grpSpPr>
        <a:xfrm>
          <a:off x="0" y="0"/>
          <a:ext cx="0" cy="0"/>
          <a:chOff x="0" y="0"/>
          <a:chExt cx="0" cy="0"/>
        </a:xfrm>
      </p:grpSpPr>
      <p:sp>
        <p:nvSpPr>
          <p:cNvPr id="128" name="Google Shape;128;p2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9" name="Google Shape;129;p2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30" name="Google Shape;130;p2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3" name="Google Shape;133;p2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6" name="Google Shape;136;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4" name="Shape 144"/>
        <p:cNvGrpSpPr/>
        <p:nvPr/>
      </p:nvGrpSpPr>
      <p:grpSpPr>
        <a:xfrm>
          <a:off x="0" y="0"/>
          <a:ext cx="0" cy="0"/>
          <a:chOff x="0" y="0"/>
          <a:chExt cx="0" cy="0"/>
        </a:xfrm>
      </p:grpSpPr>
      <p:sp>
        <p:nvSpPr>
          <p:cNvPr id="145" name="Google Shape;145;p29"/>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6" name="Google Shape;146;p2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30" name="Google Shape;30;p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7" name="Shape 147"/>
        <p:cNvGrpSpPr/>
        <p:nvPr/>
      </p:nvGrpSpPr>
      <p:grpSpPr>
        <a:xfrm>
          <a:off x="0" y="0"/>
          <a:ext cx="0" cy="0"/>
          <a:chOff x="0" y="0"/>
          <a:chExt cx="0" cy="0"/>
        </a:xfrm>
      </p:grpSpPr>
      <p:sp>
        <p:nvSpPr>
          <p:cNvPr id="148" name="Google Shape;148;p3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9" name="Google Shape;149;p30"/>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3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2" name="Google Shape;152;p3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3" name="Shape 153"/>
        <p:cNvGrpSpPr/>
        <p:nvPr/>
      </p:nvGrpSpPr>
      <p:grpSpPr>
        <a:xfrm>
          <a:off x="0" y="0"/>
          <a:ext cx="0" cy="0"/>
          <a:chOff x="0" y="0"/>
          <a:chExt cx="0" cy="0"/>
        </a:xfrm>
      </p:grpSpPr>
      <p:sp>
        <p:nvSpPr>
          <p:cNvPr id="154" name="Google Shape;154;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5" name="Google Shape;155;p32"/>
          <p:cNvSpPr txBox="1"/>
          <p:nvPr>
            <p:ph idx="1" type="body"/>
          </p:nvPr>
        </p:nvSpPr>
        <p:spPr>
          <a:xfrm>
            <a:off x="-2971800" y="20574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56" name="Google Shape;156;p32"/>
          <p:cNvSpPr txBox="1"/>
          <p:nvPr>
            <p:ph idx="2" type="body"/>
          </p:nvPr>
        </p:nvSpPr>
        <p:spPr>
          <a:xfrm>
            <a:off x="1219200" y="20574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7" name="Shape 157"/>
        <p:cNvGrpSpPr/>
        <p:nvPr/>
      </p:nvGrpSpPr>
      <p:grpSpPr>
        <a:xfrm>
          <a:off x="0" y="0"/>
          <a:ext cx="0" cy="0"/>
          <a:chOff x="0" y="0"/>
          <a:chExt cx="0" cy="0"/>
        </a:xfrm>
      </p:grpSpPr>
      <p:sp>
        <p:nvSpPr>
          <p:cNvPr id="158" name="Google Shape;158;p3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9" name="Google Shape;159;p3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60" name="Google Shape;160;p3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61" name="Google Shape;161;p3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1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62" name="Google Shape;162;p3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sp>
        <p:nvSpPr>
          <p:cNvPr id="164" name="Google Shape;164;p3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6" name="Shape 166"/>
        <p:cNvGrpSpPr/>
        <p:nvPr/>
      </p:nvGrpSpPr>
      <p:grpSpPr>
        <a:xfrm>
          <a:off x="0" y="0"/>
          <a:ext cx="0" cy="0"/>
          <a:chOff x="0" y="0"/>
          <a:chExt cx="0" cy="0"/>
        </a:xfrm>
      </p:grpSpPr>
      <p:sp>
        <p:nvSpPr>
          <p:cNvPr id="167" name="Google Shape;167;p3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8" name="Google Shape;168;p3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69" name="Google Shape;169;p3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0" name="Shape 170"/>
        <p:cNvGrpSpPr/>
        <p:nvPr/>
      </p:nvGrpSpPr>
      <p:grpSpPr>
        <a:xfrm>
          <a:off x="0" y="0"/>
          <a:ext cx="0" cy="0"/>
          <a:chOff x="0" y="0"/>
          <a:chExt cx="0" cy="0"/>
        </a:xfrm>
      </p:grpSpPr>
      <p:sp>
        <p:nvSpPr>
          <p:cNvPr id="171" name="Google Shape;171;p3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2" name="Google Shape;172;p3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73" name="Google Shape;173;p3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4" name="Shape 174"/>
        <p:cNvGrpSpPr/>
        <p:nvPr/>
      </p:nvGrpSpPr>
      <p:grpSpPr>
        <a:xfrm>
          <a:off x="0" y="0"/>
          <a:ext cx="0" cy="0"/>
          <a:chOff x="0" y="0"/>
          <a:chExt cx="0" cy="0"/>
        </a:xfrm>
      </p:grpSpPr>
      <p:sp>
        <p:nvSpPr>
          <p:cNvPr id="175" name="Google Shape;175;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6" name="Google Shape;176;p38"/>
          <p:cNvSpPr txBox="1"/>
          <p:nvPr>
            <p:ph idx="1" type="body"/>
          </p:nvPr>
        </p:nvSpPr>
        <p:spPr>
          <a:xfrm rot="5400000">
            <a:off x="-1333500" y="4191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7" name="Shape 177"/>
        <p:cNvGrpSpPr/>
        <p:nvPr/>
      </p:nvGrpSpPr>
      <p:grpSpPr>
        <a:xfrm>
          <a:off x="0" y="0"/>
          <a:ext cx="0" cy="0"/>
          <a:chOff x="0" y="0"/>
          <a:chExt cx="0" cy="0"/>
        </a:xfrm>
      </p:grpSpPr>
      <p:sp>
        <p:nvSpPr>
          <p:cNvPr id="178" name="Google Shape;178;p39"/>
          <p:cNvSpPr txBox="1"/>
          <p:nvPr>
            <p:ph type="title"/>
          </p:nvPr>
        </p:nvSpPr>
        <p:spPr>
          <a:xfrm rot="5400000">
            <a:off x="2965450" y="2279650"/>
            <a:ext cx="6794500" cy="2667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9" name="Google Shape;179;p39"/>
          <p:cNvSpPr txBox="1"/>
          <p:nvPr>
            <p:ph idx="1" type="body"/>
          </p:nvPr>
        </p:nvSpPr>
        <p:spPr>
          <a:xfrm rot="5400000">
            <a:off x="-2444750" y="-311150"/>
            <a:ext cx="6794500" cy="7848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p:cSld name="Breaker Slide Red">
    <p:spTree>
      <p:nvGrpSpPr>
        <p:cNvPr id="38" name="Shape 38"/>
        <p:cNvGrpSpPr/>
        <p:nvPr/>
      </p:nvGrpSpPr>
      <p:grpSpPr>
        <a:xfrm>
          <a:off x="0" y="0"/>
          <a:ext cx="0" cy="0"/>
          <a:chOff x="0" y="0"/>
          <a:chExt cx="0" cy="0"/>
        </a:xfrm>
      </p:grpSpPr>
      <p:sp>
        <p:nvSpPr>
          <p:cNvPr id="39" name="Google Shape;39;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0" name="Google Shape;40;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190" name="Shape 190"/>
        <p:cNvGrpSpPr/>
        <p:nvPr/>
      </p:nvGrpSpPr>
      <p:grpSpPr>
        <a:xfrm>
          <a:off x="0" y="0"/>
          <a:ext cx="0" cy="0"/>
          <a:chOff x="0" y="0"/>
          <a:chExt cx="0" cy="0"/>
        </a:xfrm>
      </p:grpSpPr>
      <p:sp>
        <p:nvSpPr>
          <p:cNvPr id="191" name="Google Shape;191;p41"/>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92" name="Google Shape;192;p41"/>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193" name="Google Shape;193;p41"/>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Yellow">
  <p:cSld name="Two Content Yellow">
    <p:spTree>
      <p:nvGrpSpPr>
        <p:cNvPr id="204" name="Shape 204"/>
        <p:cNvGrpSpPr/>
        <p:nvPr/>
      </p:nvGrpSpPr>
      <p:grpSpPr>
        <a:xfrm>
          <a:off x="0" y="0"/>
          <a:ext cx="0" cy="0"/>
          <a:chOff x="0" y="0"/>
          <a:chExt cx="0" cy="0"/>
        </a:xfrm>
      </p:grpSpPr>
      <p:sp>
        <p:nvSpPr>
          <p:cNvPr id="205" name="Google Shape;205;p43"/>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06" name="Google Shape;206;p43"/>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07" name="Google Shape;207;p43"/>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ed">
  <p:cSld name="Two Content Red">
    <p:spTree>
      <p:nvGrpSpPr>
        <p:cNvPr id="218" name="Shape 218"/>
        <p:cNvGrpSpPr/>
        <p:nvPr/>
      </p:nvGrpSpPr>
      <p:grpSpPr>
        <a:xfrm>
          <a:off x="0" y="0"/>
          <a:ext cx="0" cy="0"/>
          <a:chOff x="0" y="0"/>
          <a:chExt cx="0" cy="0"/>
        </a:xfrm>
      </p:grpSpPr>
      <p:sp>
        <p:nvSpPr>
          <p:cNvPr id="219" name="Google Shape;219;p45"/>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20" name="Google Shape;220;p45"/>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21" name="Google Shape;221;p45"/>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Voilet">
  <p:cSld name="Two Content Voilet">
    <p:spTree>
      <p:nvGrpSpPr>
        <p:cNvPr id="232" name="Shape 232"/>
        <p:cNvGrpSpPr/>
        <p:nvPr/>
      </p:nvGrpSpPr>
      <p:grpSpPr>
        <a:xfrm>
          <a:off x="0" y="0"/>
          <a:ext cx="0" cy="0"/>
          <a:chOff x="0" y="0"/>
          <a:chExt cx="0" cy="0"/>
        </a:xfrm>
      </p:grpSpPr>
      <p:sp>
        <p:nvSpPr>
          <p:cNvPr id="233" name="Google Shape;233;p47"/>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34" name="Google Shape;234;p47"/>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35" name="Google Shape;235;p47"/>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Blue">
  <p:cSld name="Two Content Blue">
    <p:spTree>
      <p:nvGrpSpPr>
        <p:cNvPr id="246" name="Shape 246"/>
        <p:cNvGrpSpPr/>
        <p:nvPr/>
      </p:nvGrpSpPr>
      <p:grpSpPr>
        <a:xfrm>
          <a:off x="0" y="0"/>
          <a:ext cx="0" cy="0"/>
          <a:chOff x="0" y="0"/>
          <a:chExt cx="0" cy="0"/>
        </a:xfrm>
      </p:grpSpPr>
      <p:sp>
        <p:nvSpPr>
          <p:cNvPr id="247" name="Google Shape;247;p49"/>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48" name="Google Shape;248;p49"/>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49" name="Google Shape;249;p49"/>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Green">
  <p:cSld name="Content with Caption Green">
    <p:spTree>
      <p:nvGrpSpPr>
        <p:cNvPr id="261" name="Shape 261"/>
        <p:cNvGrpSpPr/>
        <p:nvPr/>
      </p:nvGrpSpPr>
      <p:grpSpPr>
        <a:xfrm>
          <a:off x="0" y="0"/>
          <a:ext cx="0" cy="0"/>
          <a:chOff x="0" y="0"/>
          <a:chExt cx="0" cy="0"/>
        </a:xfrm>
      </p:grpSpPr>
      <p:sp>
        <p:nvSpPr>
          <p:cNvPr id="262" name="Google Shape;262;p51"/>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63" name="Google Shape;263;p51"/>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64" name="Google Shape;264;p51"/>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Yellow">
  <p:cSld name="Content with Caption Yellow">
    <p:spTree>
      <p:nvGrpSpPr>
        <p:cNvPr id="276" name="Shape 276"/>
        <p:cNvGrpSpPr/>
        <p:nvPr/>
      </p:nvGrpSpPr>
      <p:grpSpPr>
        <a:xfrm>
          <a:off x="0" y="0"/>
          <a:ext cx="0" cy="0"/>
          <a:chOff x="0" y="0"/>
          <a:chExt cx="0" cy="0"/>
        </a:xfrm>
      </p:grpSpPr>
      <p:sp>
        <p:nvSpPr>
          <p:cNvPr id="277" name="Google Shape;277;p53"/>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8" name="Google Shape;278;p53"/>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79" name="Google Shape;279;p53"/>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ed">
  <p:cSld name="Content With Caption Red">
    <p:spTree>
      <p:nvGrpSpPr>
        <p:cNvPr id="291" name="Shape 291"/>
        <p:cNvGrpSpPr/>
        <p:nvPr/>
      </p:nvGrpSpPr>
      <p:grpSpPr>
        <a:xfrm>
          <a:off x="0" y="0"/>
          <a:ext cx="0" cy="0"/>
          <a:chOff x="0" y="0"/>
          <a:chExt cx="0" cy="0"/>
        </a:xfrm>
      </p:grpSpPr>
      <p:sp>
        <p:nvSpPr>
          <p:cNvPr id="292" name="Google Shape;292;p55"/>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93" name="Google Shape;293;p55"/>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94" name="Google Shape;294;p55"/>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Voilet">
  <p:cSld name="Content with Caption Voilet">
    <p:spTree>
      <p:nvGrpSpPr>
        <p:cNvPr id="306" name="Shape 306"/>
        <p:cNvGrpSpPr/>
        <p:nvPr/>
      </p:nvGrpSpPr>
      <p:grpSpPr>
        <a:xfrm>
          <a:off x="0" y="0"/>
          <a:ext cx="0" cy="0"/>
          <a:chOff x="0" y="0"/>
          <a:chExt cx="0" cy="0"/>
        </a:xfrm>
      </p:grpSpPr>
      <p:sp>
        <p:nvSpPr>
          <p:cNvPr id="307" name="Google Shape;307;p57"/>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08" name="Google Shape;308;p57"/>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309" name="Google Shape;309;p57"/>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d">
  <p:cSld name="Content Red">
    <p:spTree>
      <p:nvGrpSpPr>
        <p:cNvPr id="51" name="Shape 51"/>
        <p:cNvGrpSpPr/>
        <p:nvPr/>
      </p:nvGrpSpPr>
      <p:grpSpPr>
        <a:xfrm>
          <a:off x="0" y="0"/>
          <a:ext cx="0" cy="0"/>
          <a:chOff x="0" y="0"/>
          <a:chExt cx="0" cy="0"/>
        </a:xfrm>
      </p:grpSpPr>
      <p:sp>
        <p:nvSpPr>
          <p:cNvPr id="52" name="Google Shape;52;p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53" name="Google Shape;53;p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61" name="Shape 61"/>
        <p:cNvGrpSpPr/>
        <p:nvPr/>
      </p:nvGrpSpPr>
      <p:grpSpPr>
        <a:xfrm>
          <a:off x="0" y="0"/>
          <a:ext cx="0" cy="0"/>
          <a:chOff x="0" y="0"/>
          <a:chExt cx="0" cy="0"/>
        </a:xfrm>
      </p:grpSpPr>
      <p:sp>
        <p:nvSpPr>
          <p:cNvPr id="62" name="Google Shape;62;p1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74" name="Shape 74"/>
        <p:cNvGrpSpPr/>
        <p:nvPr/>
      </p:nvGrpSpPr>
      <p:grpSpPr>
        <a:xfrm>
          <a:off x="0" y="0"/>
          <a:ext cx="0" cy="0"/>
          <a:chOff x="0" y="0"/>
          <a:chExt cx="0" cy="0"/>
        </a:xfrm>
      </p:grpSpPr>
      <p:sp>
        <p:nvSpPr>
          <p:cNvPr id="75" name="Google Shape;75;p1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76" name="Google Shape;76;p1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84" name="Shape 84"/>
        <p:cNvGrpSpPr/>
        <p:nvPr/>
      </p:nvGrpSpPr>
      <p:grpSpPr>
        <a:xfrm>
          <a:off x="0" y="0"/>
          <a:ext cx="0" cy="0"/>
          <a:chOff x="0" y="0"/>
          <a:chExt cx="0" cy="0"/>
        </a:xfrm>
      </p:grpSpPr>
      <p:sp>
        <p:nvSpPr>
          <p:cNvPr id="85" name="Google Shape;85;p1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6" name="Google Shape;86;p1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1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3" name="Google Shape;103;p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360"/>
              </a:spcBef>
              <a:spcAft>
                <a:spcPts val="0"/>
              </a:spcAft>
              <a:buClr>
                <a:schemeClr val="dk1"/>
              </a:buClr>
              <a:buSzPts val="1800"/>
              <a:buFont typeface="Arial"/>
              <a:buNone/>
              <a:defRPr b="0" i="0" sz="1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1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6" name="Google Shape;106;p1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theme" Target="../theme/theme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jpg"/><Relationship Id="rId2" Type="http://schemas.openxmlformats.org/officeDocument/2006/relationships/image" Target="../media/image10.jpg"/><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11.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13.png"/><Relationship Id="rId3" Type="http://schemas.openxmlformats.org/officeDocument/2006/relationships/slideLayout" Target="../slideLayouts/slideLayout30.xml"/><Relationship Id="rId4" Type="http://schemas.openxmlformats.org/officeDocument/2006/relationships/theme" Target="../theme/theme9.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7.png"/><Relationship Id="rId3" Type="http://schemas.openxmlformats.org/officeDocument/2006/relationships/slideLayout" Target="../slideLayouts/slideLayout31.xml"/><Relationship Id="rId4" Type="http://schemas.openxmlformats.org/officeDocument/2006/relationships/theme" Target="../theme/theme20.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6.png"/><Relationship Id="rId3" Type="http://schemas.openxmlformats.org/officeDocument/2006/relationships/slideLayout" Target="../slideLayouts/slideLayout32.xml"/><Relationship Id="rId4" Type="http://schemas.openxmlformats.org/officeDocument/2006/relationships/theme" Target="../theme/theme3.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5.png"/><Relationship Id="rId3" Type="http://schemas.openxmlformats.org/officeDocument/2006/relationships/slideLayout" Target="../slideLayouts/slideLayout33.xml"/><Relationship Id="rId4" Type="http://schemas.openxmlformats.org/officeDocument/2006/relationships/theme" Target="../theme/theme7.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14.png"/><Relationship Id="rId3" Type="http://schemas.openxmlformats.org/officeDocument/2006/relationships/slideLayout" Target="../slideLayouts/slideLayout34.xml"/><Relationship Id="rId4" Type="http://schemas.openxmlformats.org/officeDocument/2006/relationships/theme" Target="../theme/theme5.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13.png"/><Relationship Id="rId3" Type="http://schemas.openxmlformats.org/officeDocument/2006/relationships/slideLayout" Target="../slideLayouts/slideLayout35.xml"/><Relationship Id="rId4" Type="http://schemas.openxmlformats.org/officeDocument/2006/relationships/theme" Target="../theme/theme19.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7.png"/><Relationship Id="rId3" Type="http://schemas.openxmlformats.org/officeDocument/2006/relationships/slideLayout" Target="../slideLayouts/slideLayout36.xml"/><Relationship Id="rId4" Type="http://schemas.openxmlformats.org/officeDocument/2006/relationships/theme" Target="../theme/theme15.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theme" Target="../theme/theme4.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5.png"/><Relationship Id="rId3" Type="http://schemas.openxmlformats.org/officeDocument/2006/relationships/slideLayout" Target="../slideLayouts/slideLayout38.xml"/><Relationship Id="rId4"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theme" Target="../theme/theme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0.jpg"/><Relationship Id="rId3" Type="http://schemas.openxmlformats.org/officeDocument/2006/relationships/slideLayout" Target="../slideLayouts/slideLayout3.xml"/><Relationship Id="rId4" Type="http://schemas.openxmlformats.org/officeDocument/2006/relationships/theme" Target="../theme/theme1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6.png"/><Relationship Id="rId3" Type="http://schemas.openxmlformats.org/officeDocument/2006/relationships/slideLayout" Target="../slideLayouts/slideLayout4.xml"/><Relationship Id="rId4"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image" Target="../media/image10.jpg"/><Relationship Id="rId3" Type="http://schemas.openxmlformats.org/officeDocument/2006/relationships/slideLayout" Target="../slideLayouts/slideLayout5.xml"/><Relationship Id="rId4" Type="http://schemas.openxmlformats.org/officeDocument/2006/relationships/theme" Target="../theme/theme1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5.png"/><Relationship Id="rId3" Type="http://schemas.openxmlformats.org/officeDocument/2006/relationships/slideLayout" Target="../slideLayouts/slideLayout6.xml"/><Relationship Id="rId4" Type="http://schemas.openxmlformats.org/officeDocument/2006/relationships/theme" Target="../theme/theme1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0.jpg"/><Relationship Id="rId3" Type="http://schemas.openxmlformats.org/officeDocument/2006/relationships/slideLayout" Target="../slideLayouts/slideLayout7.xml"/><Relationship Id="rId4" Type="http://schemas.openxmlformats.org/officeDocument/2006/relationships/theme" Target="../theme/theme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theme" Target="../theme/theme14.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image" Target="../media/image2.jpg"/><Relationship Id="rId2" Type="http://schemas.openxmlformats.org/officeDocument/2006/relationships/image" Target="../media/image10.jpg"/><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6.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pic>
        <p:nvPicPr>
          <p:cNvPr descr="e:\My Documents\1 Temple\1 Wipro\1 On-going Jobs\Corporate ppt\Abstract\corp ppt_8.jpg" id="138" name="Google Shape;138;p28"/>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39" name="Google Shape;139;p28"/>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40" name="Google Shape;140;p2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41" name="Google Shape;141;p2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42" name="Google Shape;142;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3" name="Google Shape;143;p28"/>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cxnSp>
        <p:nvCxnSpPr>
          <p:cNvPr id="181" name="Google Shape;181;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82" name="Google Shape;182;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83" name="Google Shape;183;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84" name="Google Shape;184;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185" name="Google Shape;185;p4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86" name="Google Shape;186;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87" name="Google Shape;187;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88" name="Google Shape;188;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9" name="Google Shape;189;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cxnSp>
        <p:nvCxnSpPr>
          <p:cNvPr id="195" name="Google Shape;195;p4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6" name="Google Shape;196;p4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97" name="Google Shape;197;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98" name="Google Shape;198;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199" name="Google Shape;199;p4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0" name="Google Shape;200;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01" name="Google Shape;201;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02" name="Google Shape;202;p4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3" name="Google Shape;203;p4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cxnSp>
        <p:nvCxnSpPr>
          <p:cNvPr id="209" name="Google Shape;209;p4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0" name="Google Shape;210;p4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1" name="Google Shape;211;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12" name="Google Shape;212;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213" name="Google Shape;213;p4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14" name="Google Shape;214;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15" name="Google Shape;215;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16" name="Google Shape;216;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7" name="Google Shape;217;p4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cxnSp>
        <p:nvCxnSpPr>
          <p:cNvPr id="223" name="Google Shape;223;p4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24" name="Google Shape;224;p4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5" name="Google Shape;225;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26" name="Google Shape;226;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227" name="Google Shape;227;p4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8" name="Google Shape;228;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29" name="Google Shape;229;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30" name="Google Shape;230;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1" name="Google Shape;231;p4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cxnSp>
        <p:nvCxnSpPr>
          <p:cNvPr id="237" name="Google Shape;237;p4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8" name="Google Shape;238;p4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9" name="Google Shape;239;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40" name="Google Shape;240;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1a.gif" id="241" name="Google Shape;241;p4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2" name="Google Shape;242;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43" name="Google Shape;243;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44" name="Google Shape;244;p4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5" name="Google Shape;245;p4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cxnSp>
        <p:nvCxnSpPr>
          <p:cNvPr id="251" name="Google Shape;251;p5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52" name="Google Shape;252;p5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3" name="Google Shape;253;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54" name="Google Shape;254;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55" name="Google Shape;255;p5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56" name="Google Shape;256;p50"/>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57" name="Google Shape;257;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58" name="Google Shape;258;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59" name="Google Shape;259;p5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60" name="Google Shape;260;p5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cxnSp>
        <p:nvCxnSpPr>
          <p:cNvPr id="266" name="Google Shape;266;p5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7" name="Google Shape;267;p5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8" name="Google Shape;268;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69" name="Google Shape;269;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270" name="Google Shape;270;p5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71" name="Google Shape;271;p52"/>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72" name="Google Shape;272;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73" name="Google Shape;273;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74" name="Google Shape;274;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5" name="Google Shape;275;p5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cxnSp>
        <p:nvCxnSpPr>
          <p:cNvPr id="281" name="Google Shape;281;p5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2" name="Google Shape;282;p5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3" name="Google Shape;283;p5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84" name="Google Shape;284;p5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285" name="Google Shape;285;p5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86" name="Google Shape;286;p54"/>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87" name="Google Shape;287;p5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88" name="Google Shape;288;p5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89" name="Google Shape;289;p5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90" name="Google Shape;290;p5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cxnSp>
        <p:nvCxnSpPr>
          <p:cNvPr id="296" name="Google Shape;296;p5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97" name="Google Shape;297;p5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98" name="Google Shape;298;p5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99" name="Google Shape;299;p5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300" name="Google Shape;300;p5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01" name="Google Shape;301;p56"/>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02" name="Google Shape;302;p5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303" name="Google Shape;303;p5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04" name="Google Shape;304;p5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05" name="Google Shape;305;p5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pic>
        <p:nvPicPr>
          <p:cNvPr descr="e:\My Documents\1 Temple\1 Wipro\1 On-going Jobs\Corporate ppt\Abstract\corp ppt_5.jpg" id="32" name="Google Shape;32;p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33" name="Google Shape;33;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4" name="Google Shape;34;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35" name="Google Shape;35;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6" name="Google Shape;36;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 name="Google Shape;37;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cxnSp>
        <p:nvCxnSpPr>
          <p:cNvPr id="42" name="Google Shape;42;p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3" name="Google Shape;43;p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4" name="Google Shape;44;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45" name="Google Shape;45;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46" name="Google Shape;46;p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7" name="Google Shape;47;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48" name="Google Shape;48;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49" name="Google Shape;49;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0" name="Google Shape;50;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pic>
        <p:nvPicPr>
          <p:cNvPr descr="e:\My Documents\1 Temple\1 Wipro\1 On-going Jobs\Corporate ppt\Abstract\corp ppt_4.jpg" id="55" name="Google Shape;55;p9"/>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56" name="Google Shape;56;p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57" name="Google Shape;57;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58" name="Google Shape;58;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59" name="Google Shape;59;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0" name="Google Shape;60;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cxnSp>
        <p:nvCxnSpPr>
          <p:cNvPr id="65" name="Google Shape;65;p1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66" name="Google Shape;66;p1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67" name="Google Shape;67;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68" name="Google Shape;68;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69" name="Google Shape;69;p1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70" name="Google Shape;70;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71" name="Google Shape;71;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72" name="Google Shape;72;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3" name="Google Shape;73;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pic>
        <p:nvPicPr>
          <p:cNvPr descr="e:\My Documents\1 Temple\1 Wipro\1 On-going Jobs\Corporate ppt\Abstract\corp ppt_1.jpg" id="78" name="Google Shape;78;p13"/>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79" name="Google Shape;79;p1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80" name="Google Shape;80;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81" name="Google Shape;81;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82" name="Google Shape;82;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3" name="Google Shape;83;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cxnSp>
        <p:nvCxnSpPr>
          <p:cNvPr id="88" name="Google Shape;88;p1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89" name="Google Shape;89;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0" name="Google Shape;90;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pic>
        <p:nvPicPr>
          <p:cNvPr descr="D:\Ashish\Corporate Brand Mgmt\Brand Identity Logo\Wipro Logo JPEG Image - White Background.jpg" id="91" name="Google Shape;91;p1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92" name="Google Shape;92;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93" name="Google Shape;93;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pic>
        <p:nvPicPr>
          <p:cNvPr descr="e:\My Documents\1 Temple\1 Wipro\1 On-going Jobs\Corporate ppt\Abstract\corp ppt_3.jpg" id="95" name="Google Shape;95;p16"/>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96" name="Google Shape;96;p16"/>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7" name="Google Shape;97;p1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98" name="Google Shape;98;p1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99" name="Google Shape;99;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0" name="Google Shape;100;p1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6.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agiledata.org/" TargetMode="External"/><Relationship Id="rId4" Type="http://schemas.openxmlformats.org/officeDocument/2006/relationships/hyperlink" Target="http://www.agiledata.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58"/>
          <p:cNvSpPr txBox="1"/>
          <p:nvPr>
            <p:ph type="ctrTitle"/>
          </p:nvPr>
        </p:nvSpPr>
        <p:spPr>
          <a:xfrm>
            <a:off x="1447800" y="2057400"/>
            <a:ext cx="76962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Modeling Concept</a:t>
            </a:r>
            <a:r>
              <a:rPr b="1" i="0" lang="en-US" sz="3200" u="none" cap="none" strike="noStrike">
                <a:solidFill>
                  <a:schemeClr val="dk1"/>
                </a:solidFill>
                <a:latin typeface="Cabin"/>
                <a:ea typeface="Cabin"/>
                <a:cs typeface="Cabin"/>
                <a:sym typeface="Cabin"/>
              </a:rPr>
              <a:t>s</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Part 2</a:t>
            </a:r>
            <a:endParaRPr/>
          </a:p>
        </p:txBody>
      </p:sp>
      <p:sp>
        <p:nvSpPr>
          <p:cNvPr id="317" name="Google Shape;317;p58"/>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 name="Google Shape;318;p58"/>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Anand Kumar</a:t>
            </a:r>
            <a:endParaRPr/>
          </a:p>
        </p:txBody>
      </p:sp>
      <p:sp>
        <p:nvSpPr>
          <p:cNvPr id="319" name="Google Shape;319;p58"/>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a:solidFill>
                  <a:srgbClr val="0000FF"/>
                </a:solidFill>
                <a:latin typeface="Cabin"/>
                <a:ea typeface="Cabin"/>
                <a:cs typeface="Cabin"/>
                <a:sym typeface="Cabin"/>
              </a:rPr>
              <a:t>&lt;Data Model 101 Series&gt;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67"/>
          <p:cNvSpPr txBox="1"/>
          <p:nvPr>
            <p:ph type="title"/>
          </p:nvPr>
        </p:nvSpPr>
        <p:spPr>
          <a:xfrm>
            <a:off x="0" y="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Defining Business Rule</a:t>
            </a:r>
            <a:endParaRPr/>
          </a:p>
        </p:txBody>
      </p:sp>
      <p:sp>
        <p:nvSpPr>
          <p:cNvPr id="406" name="Google Shape;406;p67"/>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structure and relationships (formal or informal) of the policies, business practices and guidelines which govern the way an enterprise conducts business.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Business analysis and application development require a clear, consistent and unambiguous understanding of the underlying business rules of the enterprises.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Example:</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premium payment is applied to one policy</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policy is issued by one insurance company</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6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Physical Data Model</a:t>
            </a:r>
            <a:endParaRPr/>
          </a:p>
        </p:txBody>
      </p:sp>
      <p:sp>
        <p:nvSpPr>
          <p:cNvPr id="412" name="Google Shape;412;p68"/>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Physical Data Model (PDM) is: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Physically implemented as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Targeted for a specific database platform  such as oracle, Sybase, ingress, Informix, DB2 etc</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An implementation of some or all of the business rules specified in the LDM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Geared for performance and may consist of redundant data</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main focus of development should be the logical data model.</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69"/>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Benefits</a:t>
            </a:r>
            <a:endParaRPr/>
          </a:p>
        </p:txBody>
      </p:sp>
      <p:sp>
        <p:nvSpPr>
          <p:cNvPr id="418" name="Google Shape;418;p69"/>
          <p:cNvSpPr txBox="1"/>
          <p:nvPr/>
        </p:nvSpPr>
        <p:spPr>
          <a:xfrm>
            <a:off x="533400" y="1219200"/>
            <a:ext cx="8229600" cy="47244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Promotes project success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Quality business requirements definition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Simplifies complex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Facilitates effective communication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Simplifies complex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Facilitates effective change management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Provides stability to applications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Model that captures and communicates business rules can be used for virtually any business need.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act of modeling provides a focused way for business and information technology stakeholders to analyze and define critical business impacts of any project.</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70"/>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Uses of Data Model</a:t>
            </a:r>
            <a:endParaRPr/>
          </a:p>
        </p:txBody>
      </p:sp>
      <p:pic>
        <p:nvPicPr>
          <p:cNvPr id="424" name="Google Shape;424;p70"/>
          <p:cNvPicPr preferRelativeResize="0"/>
          <p:nvPr>
            <p:ph idx="1" type="body"/>
          </p:nvPr>
        </p:nvPicPr>
        <p:blipFill rotWithShape="1">
          <a:blip r:embed="rId3">
            <a:alphaModFix/>
          </a:blip>
          <a:srcRect b="0" l="0" r="0" t="0"/>
          <a:stretch/>
        </p:blipFill>
        <p:spPr>
          <a:xfrm>
            <a:off x="0" y="1371600"/>
            <a:ext cx="9144000" cy="3657600"/>
          </a:xfrm>
          <a:prstGeom prst="rect">
            <a:avLst/>
          </a:prstGeom>
          <a:noFill/>
          <a:ln>
            <a:noFill/>
          </a:ln>
        </p:spPr>
      </p:pic>
      <p:sp>
        <p:nvSpPr>
          <p:cNvPr id="425" name="Google Shape;425;p70"/>
          <p:cNvSpPr txBox="1"/>
          <p:nvPr/>
        </p:nvSpPr>
        <p:spPr>
          <a:xfrm>
            <a:off x="304800" y="5181600"/>
            <a:ext cx="82296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model can be used to achieve many different goals.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classical use of a data model is to develop a database with a systems development or reengineering project.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It is also an integral part of data warehouse development.</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71"/>
          <p:cNvSpPr txBox="1"/>
          <p:nvPr>
            <p:ph type="title"/>
          </p:nvPr>
        </p:nvSpPr>
        <p:spPr>
          <a:xfrm>
            <a:off x="1447800" y="3657600"/>
            <a:ext cx="76962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   Data Modeling – Terms &amp; Concepts</a:t>
            </a:r>
            <a:endParaRPr/>
          </a:p>
        </p:txBody>
      </p:sp>
      <p:sp>
        <p:nvSpPr>
          <p:cNvPr id="431" name="Google Shape;431;p71"/>
          <p:cNvSpPr txBox="1"/>
          <p:nvPr/>
        </p:nvSpPr>
        <p:spPr>
          <a:xfrm>
            <a:off x="2362200" y="4800600"/>
            <a:ext cx="5791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Cabin"/>
              <a:buNone/>
            </a:pPr>
            <a:r>
              <a:rPr b="0" i="0" lang="en-US" sz="2000" u="none">
                <a:solidFill>
                  <a:srgbClr val="808080"/>
                </a:solidFill>
                <a:latin typeface="Cabin"/>
                <a:ea typeface="Cabin"/>
                <a:cs typeface="Cabin"/>
                <a:sym typeface="Cabin"/>
              </a:rPr>
              <a:t>Entity type, Business Metadata, primary Key</a:t>
            </a:r>
            <a:r>
              <a:rPr b="0" i="0" lang="en-US" sz="2000" u="none">
                <a:solidFill>
                  <a:schemeClr val="dk1"/>
                </a:solidFill>
                <a:latin typeface="Cabin"/>
                <a:ea typeface="Cabin"/>
                <a:cs typeface="Cabin"/>
                <a:sym typeface="Cabin"/>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72"/>
          <p:cNvSpPr txBox="1"/>
          <p:nvPr>
            <p:ph type="title"/>
          </p:nvPr>
        </p:nvSpPr>
        <p:spPr>
          <a:xfrm>
            <a:off x="-6350" y="300037"/>
            <a:ext cx="756285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Basic Constructs</a:t>
            </a:r>
            <a:endParaRPr/>
          </a:p>
        </p:txBody>
      </p:sp>
      <p:sp>
        <p:nvSpPr>
          <p:cNvPr id="437" name="Google Shape;437;p72"/>
          <p:cNvSpPr txBox="1"/>
          <p:nvPr/>
        </p:nvSpPr>
        <p:spPr>
          <a:xfrm>
            <a:off x="228600" y="51816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data model is composed of three basic constructs: entity types, attributes and relationships.</a:t>
            </a:r>
            <a:endParaRPr/>
          </a:p>
        </p:txBody>
      </p:sp>
      <p:pic>
        <p:nvPicPr>
          <p:cNvPr id="438" name="Google Shape;438;p72"/>
          <p:cNvPicPr preferRelativeResize="0"/>
          <p:nvPr/>
        </p:nvPicPr>
        <p:blipFill rotWithShape="1">
          <a:blip r:embed="rId3">
            <a:alphaModFix/>
          </a:blip>
          <a:srcRect b="0" l="0" r="0" t="0"/>
          <a:stretch/>
        </p:blipFill>
        <p:spPr>
          <a:xfrm>
            <a:off x="609600" y="1143000"/>
            <a:ext cx="7086600" cy="425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7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Entity Type</a:t>
            </a:r>
            <a:endParaRPr/>
          </a:p>
        </p:txBody>
      </p:sp>
      <p:sp>
        <p:nvSpPr>
          <p:cNvPr id="444" name="Google Shape;444;p73"/>
          <p:cNvSpPr txBox="1"/>
          <p:nvPr/>
        </p:nvSpPr>
        <p:spPr>
          <a:xfrm>
            <a:off x="228600" y="8382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An entity type is a type of person, place, thing, concept or event which an organization must manage and for which data is stored.</a:t>
            </a:r>
            <a:endParaRPr/>
          </a:p>
        </p:txBody>
      </p:sp>
      <p:pic>
        <p:nvPicPr>
          <p:cNvPr id="445" name="Google Shape;445;p73"/>
          <p:cNvPicPr preferRelativeResize="0"/>
          <p:nvPr/>
        </p:nvPicPr>
        <p:blipFill rotWithShape="1">
          <a:blip r:embed="rId3">
            <a:alphaModFix/>
          </a:blip>
          <a:srcRect b="0" l="0" r="0" t="0"/>
          <a:stretch/>
        </p:blipFill>
        <p:spPr>
          <a:xfrm>
            <a:off x="1524000" y="2057400"/>
            <a:ext cx="6029325" cy="2562225"/>
          </a:xfrm>
          <a:prstGeom prst="rect">
            <a:avLst/>
          </a:prstGeom>
          <a:noFill/>
          <a:ln>
            <a:noFill/>
          </a:ln>
        </p:spPr>
      </p:pic>
      <p:sp>
        <p:nvSpPr>
          <p:cNvPr id="446" name="Google Shape;446;p73"/>
          <p:cNvSpPr txBox="1"/>
          <p:nvPr/>
        </p:nvSpPr>
        <p:spPr>
          <a:xfrm>
            <a:off x="381000" y="45720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Common examples of entity types include those of customer, employee, location, order, vendor, part etc.</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Other common examples of entity types include those that categorize other entity types, for example employee type, part type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0" name="Shape 450"/>
        <p:cNvGrpSpPr/>
        <p:nvPr/>
      </p:nvGrpSpPr>
      <p:grpSpPr>
        <a:xfrm>
          <a:off x="0" y="0"/>
          <a:ext cx="0" cy="0"/>
          <a:chOff x="0" y="0"/>
          <a:chExt cx="0" cy="0"/>
        </a:xfrm>
      </p:grpSpPr>
      <p:sp>
        <p:nvSpPr>
          <p:cNvPr id="451" name="Google Shape;451;p74"/>
          <p:cNvSpPr txBox="1"/>
          <p:nvPr>
            <p:ph type="title"/>
          </p:nvPr>
        </p:nvSpPr>
        <p:spPr>
          <a:xfrm>
            <a:off x="0" y="152400"/>
            <a:ext cx="76962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Common Mistakes in Entity Type Selection</a:t>
            </a:r>
            <a:endParaRPr/>
          </a:p>
        </p:txBody>
      </p:sp>
      <p:sp>
        <p:nvSpPr>
          <p:cNvPr id="452" name="Google Shape;452;p74"/>
          <p:cNvSpPr txBox="1"/>
          <p:nvPr/>
        </p:nvSpPr>
        <p:spPr>
          <a:xfrm>
            <a:off x="304800" y="4953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data model should not contain process-oriented requirements (e.g. order entry process, credit approval process , etc.).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data model should be able to produces reports, but report itself does not need to be captured in the data model. </a:t>
            </a:r>
            <a:endParaRPr/>
          </a:p>
        </p:txBody>
      </p:sp>
      <p:pic>
        <p:nvPicPr>
          <p:cNvPr id="453" name="Google Shape;453;p74"/>
          <p:cNvPicPr preferRelativeResize="0"/>
          <p:nvPr/>
        </p:nvPicPr>
        <p:blipFill rotWithShape="1">
          <a:blip r:embed="rId3">
            <a:alphaModFix/>
          </a:blip>
          <a:srcRect b="0" l="0" r="0" t="0"/>
          <a:stretch/>
        </p:blipFill>
        <p:spPr>
          <a:xfrm>
            <a:off x="2514600" y="2895600"/>
            <a:ext cx="2914650" cy="2060575"/>
          </a:xfrm>
          <a:prstGeom prst="rect">
            <a:avLst/>
          </a:prstGeom>
          <a:noFill/>
          <a:ln>
            <a:noFill/>
          </a:ln>
        </p:spPr>
      </p:pic>
      <p:pic>
        <p:nvPicPr>
          <p:cNvPr id="454" name="Google Shape;454;p74"/>
          <p:cNvPicPr preferRelativeResize="0"/>
          <p:nvPr/>
        </p:nvPicPr>
        <p:blipFill rotWithShape="1">
          <a:blip r:embed="rId4">
            <a:alphaModFix/>
          </a:blip>
          <a:srcRect b="0" l="0" r="0" t="0"/>
          <a:stretch/>
        </p:blipFill>
        <p:spPr>
          <a:xfrm>
            <a:off x="3429000" y="1219200"/>
            <a:ext cx="4572000" cy="1690687"/>
          </a:xfrm>
          <a:prstGeom prst="rect">
            <a:avLst/>
          </a:prstGeom>
          <a:noFill/>
          <a:ln>
            <a:noFill/>
          </a:ln>
        </p:spPr>
      </p:pic>
      <p:pic>
        <p:nvPicPr>
          <p:cNvPr id="455" name="Google Shape;455;p74"/>
          <p:cNvPicPr preferRelativeResize="0"/>
          <p:nvPr/>
        </p:nvPicPr>
        <p:blipFill rotWithShape="1">
          <a:blip r:embed="rId5">
            <a:alphaModFix/>
          </a:blip>
          <a:srcRect b="0" l="0" r="0" t="0"/>
          <a:stretch/>
        </p:blipFill>
        <p:spPr>
          <a:xfrm>
            <a:off x="533400" y="1600200"/>
            <a:ext cx="2971800" cy="1416050"/>
          </a:xfrm>
          <a:prstGeom prst="rect">
            <a:avLst/>
          </a:prstGeom>
          <a:noFill/>
          <a:ln>
            <a:noFill/>
          </a:ln>
        </p:spPr>
      </p:pic>
      <p:sp>
        <p:nvSpPr>
          <p:cNvPr id="456" name="Google Shape;456;p74"/>
          <p:cNvSpPr txBox="1"/>
          <p:nvPr/>
        </p:nvSpPr>
        <p:spPr>
          <a:xfrm>
            <a:off x="228600" y="1143000"/>
            <a:ext cx="1752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Processes: </a:t>
            </a:r>
            <a:endParaRPr/>
          </a:p>
        </p:txBody>
      </p:sp>
      <p:sp>
        <p:nvSpPr>
          <p:cNvPr id="457" name="Google Shape;457;p74"/>
          <p:cNvSpPr txBox="1"/>
          <p:nvPr/>
        </p:nvSpPr>
        <p:spPr>
          <a:xfrm>
            <a:off x="304800" y="3657600"/>
            <a:ext cx="1752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Reports: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1" name="Shape 461"/>
        <p:cNvGrpSpPr/>
        <p:nvPr/>
      </p:nvGrpSpPr>
      <p:grpSpPr>
        <a:xfrm>
          <a:off x="0" y="0"/>
          <a:ext cx="0" cy="0"/>
          <a:chOff x="0" y="0"/>
          <a:chExt cx="0" cy="0"/>
        </a:xfrm>
      </p:grpSpPr>
      <p:sp>
        <p:nvSpPr>
          <p:cNvPr id="462" name="Google Shape;462;p75"/>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Metadata</a:t>
            </a:r>
            <a:endParaRPr/>
          </a:p>
        </p:txBody>
      </p:sp>
      <p:sp>
        <p:nvSpPr>
          <p:cNvPr id="463" name="Google Shape;463;p75"/>
          <p:cNvSpPr txBox="1"/>
          <p:nvPr/>
        </p:nvSpPr>
        <p:spPr>
          <a:xfrm>
            <a:off x="304800" y="5334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Meta-data is data about data that is used to defined and describe all modeling constructs  (i.e. entity types, attributes, relationships).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It is extremely important to capture detailed meta-data throughout the entire modeling effort. </a:t>
            </a:r>
            <a:endParaRPr/>
          </a:p>
        </p:txBody>
      </p:sp>
      <p:pic>
        <p:nvPicPr>
          <p:cNvPr id="464" name="Google Shape;464;p75"/>
          <p:cNvPicPr preferRelativeResize="0"/>
          <p:nvPr/>
        </p:nvPicPr>
        <p:blipFill rotWithShape="1">
          <a:blip r:embed="rId3">
            <a:alphaModFix/>
          </a:blip>
          <a:srcRect b="0" l="0" r="0" t="0"/>
          <a:stretch/>
        </p:blipFill>
        <p:spPr>
          <a:xfrm>
            <a:off x="1752600" y="1219200"/>
            <a:ext cx="5181600" cy="3881437"/>
          </a:xfrm>
          <a:prstGeom prst="rect">
            <a:avLst/>
          </a:prstGeom>
          <a:noFill/>
          <a:ln>
            <a:noFill/>
          </a:ln>
        </p:spPr>
      </p:pic>
      <p:sp>
        <p:nvSpPr>
          <p:cNvPr id="465" name="Google Shape;465;p75"/>
          <p:cNvSpPr txBox="1"/>
          <p:nvPr/>
        </p:nvSpPr>
        <p:spPr>
          <a:xfrm>
            <a:off x="304800" y="1447800"/>
            <a:ext cx="1752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Name </a:t>
            </a:r>
            <a:endParaRPr/>
          </a:p>
        </p:txBody>
      </p:sp>
      <p:sp>
        <p:nvSpPr>
          <p:cNvPr id="466" name="Google Shape;466;p75"/>
          <p:cNvSpPr txBox="1"/>
          <p:nvPr/>
        </p:nvSpPr>
        <p:spPr>
          <a:xfrm>
            <a:off x="304800" y="3886200"/>
            <a:ext cx="1752600" cy="91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Business Rules </a:t>
            </a:r>
            <a:endParaRPr/>
          </a:p>
        </p:txBody>
      </p:sp>
      <p:sp>
        <p:nvSpPr>
          <p:cNvPr id="467" name="Google Shape;467;p75"/>
          <p:cNvSpPr txBox="1"/>
          <p:nvPr/>
        </p:nvSpPr>
        <p:spPr>
          <a:xfrm>
            <a:off x="6858000" y="1371600"/>
            <a:ext cx="20574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Sample Occurrences </a:t>
            </a:r>
            <a:endParaRPr/>
          </a:p>
        </p:txBody>
      </p:sp>
      <p:sp>
        <p:nvSpPr>
          <p:cNvPr id="468" name="Google Shape;468;p75"/>
          <p:cNvSpPr txBox="1"/>
          <p:nvPr/>
        </p:nvSpPr>
        <p:spPr>
          <a:xfrm>
            <a:off x="7010400" y="4038600"/>
            <a:ext cx="1752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Description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2" name="Shape 472"/>
        <p:cNvGrpSpPr/>
        <p:nvPr/>
      </p:nvGrpSpPr>
      <p:grpSpPr>
        <a:xfrm>
          <a:off x="0" y="0"/>
          <a:ext cx="0" cy="0"/>
          <a:chOff x="0" y="0"/>
          <a:chExt cx="0" cy="0"/>
        </a:xfrm>
      </p:grpSpPr>
      <p:sp>
        <p:nvSpPr>
          <p:cNvPr id="473" name="Google Shape;473;p76"/>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 – Definition &amp; Example</a:t>
            </a:r>
            <a:endParaRPr/>
          </a:p>
        </p:txBody>
      </p:sp>
      <p:sp>
        <p:nvSpPr>
          <p:cNvPr id="474" name="Google Shape;474;p76"/>
          <p:cNvSpPr txBox="1"/>
          <p:nvPr/>
        </p:nvSpPr>
        <p:spPr>
          <a:xfrm>
            <a:off x="304800" y="42672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An attribute is a characteristic that describes an entity type and is typically expressed as a noun qualified by an adjective.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Attributes are listed inside the entity type to which they belong.</a:t>
            </a:r>
            <a:endParaRPr/>
          </a:p>
        </p:txBody>
      </p:sp>
      <p:pic>
        <p:nvPicPr>
          <p:cNvPr id="475" name="Google Shape;475;p76"/>
          <p:cNvPicPr preferRelativeResize="0"/>
          <p:nvPr/>
        </p:nvPicPr>
        <p:blipFill rotWithShape="1">
          <a:blip r:embed="rId3">
            <a:alphaModFix/>
          </a:blip>
          <a:srcRect b="0" l="0" r="0" t="0"/>
          <a:stretch/>
        </p:blipFill>
        <p:spPr>
          <a:xfrm>
            <a:off x="2819400" y="1524000"/>
            <a:ext cx="2514600"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59"/>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Overview</a:t>
            </a:r>
            <a:endParaRPr/>
          </a:p>
        </p:txBody>
      </p:sp>
      <p:sp>
        <p:nvSpPr>
          <p:cNvPr id="325" name="Google Shape;325;p59"/>
          <p:cNvSpPr txBox="1"/>
          <p:nvPr/>
        </p:nvSpPr>
        <p:spPr>
          <a:xfrm>
            <a:off x="3810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method by which the enterprise business model is defined in terms of data elements and the relationships existing among those data elements.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Provides data view of the business model in a graphical representation of data elements as entity sets and business rules as relationships lines connecting the entity sets.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data modeling details are covered in three parts,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1 – Introduction to Database System and Context of Data Modeling.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2 &amp; 3 - Data Modeling terms and concepts and Data Modeling in Data Warehouse environment.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9" name="Shape 479"/>
        <p:cNvGrpSpPr/>
        <p:nvPr/>
      </p:nvGrpSpPr>
      <p:grpSpPr>
        <a:xfrm>
          <a:off x="0" y="0"/>
          <a:ext cx="0" cy="0"/>
          <a:chOff x="0" y="0"/>
          <a:chExt cx="0" cy="0"/>
        </a:xfrm>
      </p:grpSpPr>
      <p:sp>
        <p:nvSpPr>
          <p:cNvPr id="480" name="Google Shape;480;p77"/>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Metadata for Entity Type</a:t>
            </a:r>
            <a:endParaRPr/>
          </a:p>
        </p:txBody>
      </p:sp>
      <p:pic>
        <p:nvPicPr>
          <p:cNvPr id="481" name="Google Shape;481;p77"/>
          <p:cNvPicPr preferRelativeResize="0"/>
          <p:nvPr/>
        </p:nvPicPr>
        <p:blipFill rotWithShape="1">
          <a:blip r:embed="rId3">
            <a:alphaModFix/>
          </a:blip>
          <a:srcRect b="0" l="0" r="0" t="0"/>
          <a:stretch/>
        </p:blipFill>
        <p:spPr>
          <a:xfrm>
            <a:off x="3124200" y="1371600"/>
            <a:ext cx="2447925" cy="1000125"/>
          </a:xfrm>
          <a:prstGeom prst="rect">
            <a:avLst/>
          </a:prstGeom>
          <a:noFill/>
          <a:ln>
            <a:noFill/>
          </a:ln>
        </p:spPr>
      </p:pic>
      <p:sp>
        <p:nvSpPr>
          <p:cNvPr id="482" name="Google Shape;482;p77"/>
          <p:cNvSpPr txBox="1"/>
          <p:nvPr/>
        </p:nvSpPr>
        <p:spPr>
          <a:xfrm>
            <a:off x="304800" y="2362200"/>
            <a:ext cx="4038600" cy="28956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Name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Description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 concise, non-technical description (forms the basis for establishing group consensus and used for ongoing reference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 examples for clarification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483" name="Google Shape;483;p77"/>
          <p:cNvSpPr txBox="1"/>
          <p:nvPr/>
        </p:nvSpPr>
        <p:spPr>
          <a:xfrm>
            <a:off x="4419600" y="2362200"/>
            <a:ext cx="4038600" cy="28956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Volume and frequency of change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Specify expected data volume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Specify how often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Occurrences change, get added, deleted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Aliases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Specify “also known as” … very prevalent in large organizations. Example: Location, Unit etc.</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9" name="Shape 489"/>
        <p:cNvGrpSpPr/>
        <p:nvPr/>
      </p:nvGrpSpPr>
      <p:grpSpPr>
        <a:xfrm>
          <a:off x="0" y="0"/>
          <a:ext cx="0" cy="0"/>
          <a:chOff x="0" y="0"/>
          <a:chExt cx="0" cy="0"/>
        </a:xfrm>
      </p:grpSpPr>
      <p:sp>
        <p:nvSpPr>
          <p:cNvPr id="490" name="Google Shape;490;p7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Entity Type Metadata Example</a:t>
            </a:r>
            <a:endParaRPr/>
          </a:p>
        </p:txBody>
      </p:sp>
      <p:pic>
        <p:nvPicPr>
          <p:cNvPr id="491" name="Google Shape;491;p78"/>
          <p:cNvPicPr preferRelativeResize="0"/>
          <p:nvPr/>
        </p:nvPicPr>
        <p:blipFill rotWithShape="1">
          <a:blip r:embed="rId3">
            <a:alphaModFix/>
          </a:blip>
          <a:srcRect b="0" l="0" r="0" t="0"/>
          <a:stretch/>
        </p:blipFill>
        <p:spPr>
          <a:xfrm>
            <a:off x="381000" y="1647825"/>
            <a:ext cx="2724150" cy="1171575"/>
          </a:xfrm>
          <a:prstGeom prst="rect">
            <a:avLst/>
          </a:prstGeom>
          <a:noFill/>
          <a:ln>
            <a:noFill/>
          </a:ln>
        </p:spPr>
      </p:pic>
      <p:sp>
        <p:nvSpPr>
          <p:cNvPr id="492" name="Google Shape;492;p78"/>
          <p:cNvSpPr txBox="1"/>
          <p:nvPr/>
        </p:nvSpPr>
        <p:spPr>
          <a:xfrm>
            <a:off x="4419600" y="1295400"/>
            <a:ext cx="4038600" cy="4114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Name : Vendor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Description : A U.S. or domestic corporation that we have reviewed with respect to their qualifications for providing products to our company. Vendors are rated based on price, quality, delivery performance and financial stability.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Volume : 100</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Frequency of Change : Monthly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Alias : Supplier</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6" name="Shape 496"/>
        <p:cNvGrpSpPr/>
        <p:nvPr/>
      </p:nvGrpSpPr>
      <p:grpSpPr>
        <a:xfrm>
          <a:off x="0" y="0"/>
          <a:ext cx="0" cy="0"/>
          <a:chOff x="0" y="0"/>
          <a:chExt cx="0" cy="0"/>
        </a:xfrm>
      </p:grpSpPr>
      <p:sp>
        <p:nvSpPr>
          <p:cNvPr id="497" name="Google Shape;497;p79"/>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 Metadata Example</a:t>
            </a:r>
            <a:endParaRPr/>
          </a:p>
        </p:txBody>
      </p:sp>
      <p:sp>
        <p:nvSpPr>
          <p:cNvPr id="498" name="Google Shape;498;p79"/>
          <p:cNvSpPr txBox="1"/>
          <p:nvPr/>
        </p:nvSpPr>
        <p:spPr>
          <a:xfrm>
            <a:off x="228600" y="1066800"/>
            <a:ext cx="7239000" cy="373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Name : Employee ID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Description : In house assigned number used to identify all of our employees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Optionality : Mandatory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Data type : Integer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Length of data : 6</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Domain : Range = 100000 to 999000</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Rules : Must be unique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Alias : badge number, work number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Sample : 345203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499" name="Google Shape;499;p79"/>
          <p:cNvSpPr txBox="1"/>
          <p:nvPr/>
        </p:nvSpPr>
        <p:spPr>
          <a:xfrm>
            <a:off x="228600" y="4800600"/>
            <a:ext cx="82296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Metadata for an attribute should include at least the name, description, Optionality, data type and length, domain, value rules, alias and sample occurrence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data model may include more meta data than this but not less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All of the metadata helps to clearly define an attribute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5" name="Shape 505"/>
        <p:cNvGrpSpPr/>
        <p:nvPr/>
      </p:nvGrpSpPr>
      <p:grpSpPr>
        <a:xfrm>
          <a:off x="0" y="0"/>
          <a:ext cx="0" cy="0"/>
          <a:chOff x="0" y="0"/>
          <a:chExt cx="0" cy="0"/>
        </a:xfrm>
      </p:grpSpPr>
      <p:sp>
        <p:nvSpPr>
          <p:cNvPr id="506" name="Google Shape;506;p80"/>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507" name="Google Shape;507;p80"/>
          <p:cNvSpPr txBox="1"/>
          <p:nvPr>
            <p:ph idx="1" type="body"/>
          </p:nvPr>
        </p:nvSpPr>
        <p:spPr>
          <a:xfrm>
            <a:off x="457200" y="1905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2</a:t>
            </a:r>
            <a:r>
              <a:rPr b="0" baseline="30000" i="0" lang="en-US" sz="2000" u="none" cap="none" strike="noStrike">
                <a:solidFill>
                  <a:schemeClr val="dk1"/>
                </a:solidFill>
                <a:latin typeface="Cabin"/>
                <a:ea typeface="Cabin"/>
                <a:cs typeface="Cabin"/>
                <a:sym typeface="Cabin"/>
              </a:rPr>
              <a:t>nd</a:t>
            </a:r>
            <a:r>
              <a:rPr b="0" i="0" lang="en-US" sz="2000" u="none" cap="none" strike="noStrike">
                <a:solidFill>
                  <a:schemeClr val="dk1"/>
                </a:solidFill>
                <a:latin typeface="Cabin"/>
                <a:ea typeface="Cabin"/>
                <a:cs typeface="Cabin"/>
                <a:sym typeface="Cabin"/>
              </a:rPr>
              <a:t> part of  the module “Data Modeling concepts”</a:t>
            </a:r>
            <a:endParaRPr/>
          </a:p>
          <a:p>
            <a:pPr indent="-342900" lvl="0" marL="342900" marR="0" rtl="0" algn="l">
              <a:lnSpc>
                <a:spcPct val="100000"/>
              </a:lnSpc>
              <a:spcBef>
                <a:spcPts val="400"/>
              </a:spcBef>
              <a:spcAft>
                <a:spcPts val="0"/>
              </a:spcAft>
              <a:buClr>
                <a:srgbClr val="7F7F7F"/>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stages a data model goes through</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Entity Type, Attribute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Metadata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3" name="Shape 513"/>
        <p:cNvGrpSpPr/>
        <p:nvPr/>
      </p:nvGrpSpPr>
      <p:grpSpPr>
        <a:xfrm>
          <a:off x="0" y="0"/>
          <a:ext cx="0" cy="0"/>
          <a:chOff x="0" y="0"/>
          <a:chExt cx="0" cy="0"/>
        </a:xfrm>
      </p:grpSpPr>
      <p:sp>
        <p:nvSpPr>
          <p:cNvPr id="514" name="Google Shape;514;p81"/>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8" name="Shape 518"/>
        <p:cNvGrpSpPr/>
        <p:nvPr/>
      </p:nvGrpSpPr>
      <p:grpSpPr>
        <a:xfrm>
          <a:off x="0" y="0"/>
          <a:ext cx="0" cy="0"/>
          <a:chOff x="0" y="0"/>
          <a:chExt cx="0" cy="0"/>
        </a:xfrm>
      </p:grpSpPr>
      <p:sp>
        <p:nvSpPr>
          <p:cNvPr id="519" name="Google Shape;519;p8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1. Which is not a valid Data Model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20" name="Google Shape;520;p8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4" name="Shape 524"/>
        <p:cNvGrpSpPr/>
        <p:nvPr/>
      </p:nvGrpSpPr>
      <p:grpSpPr>
        <a:xfrm>
          <a:off x="0" y="0"/>
          <a:ext cx="0" cy="0"/>
          <a:chOff x="0" y="0"/>
          <a:chExt cx="0" cy="0"/>
        </a:xfrm>
      </p:grpSpPr>
      <p:sp>
        <p:nvSpPr>
          <p:cNvPr id="525" name="Google Shape;525;p8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1. Which is not a valid Data Model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C</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26" name="Google Shape;526;p8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0" name="Shape 530"/>
        <p:cNvGrpSpPr/>
        <p:nvPr/>
      </p:nvGrpSpPr>
      <p:grpSpPr>
        <a:xfrm>
          <a:off x="0" y="0"/>
          <a:ext cx="0" cy="0"/>
          <a:chOff x="0" y="0"/>
          <a:chExt cx="0" cy="0"/>
        </a:xfrm>
      </p:grpSpPr>
      <p:sp>
        <p:nvSpPr>
          <p:cNvPr id="531" name="Google Shape;531;p8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2. Which statement is wrong about Logical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database 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non-redundant single representation for all user views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picture that captures and communicates the information and business rules of the organization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32" name="Google Shape;532;p8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6" name="Shape 536"/>
        <p:cNvGrpSpPr/>
        <p:nvPr/>
      </p:nvGrpSpPr>
      <p:grpSpPr>
        <a:xfrm>
          <a:off x="0" y="0"/>
          <a:ext cx="0" cy="0"/>
          <a:chOff x="0" y="0"/>
          <a:chExt cx="0" cy="0"/>
        </a:xfrm>
      </p:grpSpPr>
      <p:sp>
        <p:nvSpPr>
          <p:cNvPr id="537" name="Google Shape;537;p8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2. Which statement is wrong about Logical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database 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non-redundant single representation for all user views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picture that captures and communicates the information and business rules of the organization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B</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38" name="Google Shape;538;p8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2" name="Shape 542"/>
        <p:cNvGrpSpPr/>
        <p:nvPr/>
      </p:nvGrpSpPr>
      <p:grpSpPr>
        <a:xfrm>
          <a:off x="0" y="0"/>
          <a:ext cx="0" cy="0"/>
          <a:chOff x="0" y="0"/>
          <a:chExt cx="0" cy="0"/>
        </a:xfrm>
      </p:grpSpPr>
      <p:sp>
        <p:nvSpPr>
          <p:cNvPr id="543" name="Google Shape;543;p8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3. Which is not a correct entity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Customer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Order process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Department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44" name="Google Shape;544;p8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6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how the data model is derived from Conceptual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importance of Data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Familiarization with terms and concepts of Data Modeling</a:t>
            </a:r>
            <a:endParaRPr/>
          </a:p>
        </p:txBody>
      </p:sp>
      <p:sp>
        <p:nvSpPr>
          <p:cNvPr id="331" name="Google Shape;331;p60"/>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8" name="Shape 548"/>
        <p:cNvGrpSpPr/>
        <p:nvPr/>
      </p:nvGrpSpPr>
      <p:grpSpPr>
        <a:xfrm>
          <a:off x="0" y="0"/>
          <a:ext cx="0" cy="0"/>
          <a:chOff x="0" y="0"/>
          <a:chExt cx="0" cy="0"/>
        </a:xfrm>
      </p:grpSpPr>
      <p:sp>
        <p:nvSpPr>
          <p:cNvPr id="549" name="Google Shape;549;p8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3. Which is not a correct entity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Customer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Order process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Department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C</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50" name="Google Shape;550;p8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6" name="Shape 556"/>
        <p:cNvGrpSpPr/>
        <p:nvPr/>
      </p:nvGrpSpPr>
      <p:grpSpPr>
        <a:xfrm>
          <a:off x="0" y="0"/>
          <a:ext cx="0" cy="0"/>
          <a:chOff x="0" y="0"/>
          <a:chExt cx="0" cy="0"/>
        </a:xfrm>
      </p:grpSpPr>
      <p:sp>
        <p:nvSpPr>
          <p:cNvPr id="557" name="Google Shape;557;p8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4. Which is not the correct statement about an attribute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be null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single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multiple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defined without data type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58" name="Google Shape;558;p8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2" name="Shape 562"/>
        <p:cNvGrpSpPr/>
        <p:nvPr/>
      </p:nvGrpSpPr>
      <p:grpSpPr>
        <a:xfrm>
          <a:off x="0" y="0"/>
          <a:ext cx="0" cy="0"/>
          <a:chOff x="0" y="0"/>
          <a:chExt cx="0" cy="0"/>
        </a:xfrm>
      </p:grpSpPr>
      <p:sp>
        <p:nvSpPr>
          <p:cNvPr id="563" name="Google Shape;563;p8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4. Which is not the correct statement about an attribute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be null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single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multiple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defined without data type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64" name="Google Shape;564;p8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8" name="Shape 568"/>
        <p:cNvGrpSpPr/>
        <p:nvPr/>
      </p:nvGrpSpPr>
      <p:grpSpPr>
        <a:xfrm>
          <a:off x="0" y="0"/>
          <a:ext cx="0" cy="0"/>
          <a:chOff x="0" y="0"/>
          <a:chExt cx="0" cy="0"/>
        </a:xfrm>
      </p:grpSpPr>
      <p:sp>
        <p:nvSpPr>
          <p:cNvPr id="569" name="Google Shape;569;p9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5.  Identify the incorrect statement from the following</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database independent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Logical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70" name="Google Shape;570;p9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4" name="Shape 574"/>
        <p:cNvGrpSpPr/>
        <p:nvPr/>
      </p:nvGrpSpPr>
      <p:grpSpPr>
        <a:xfrm>
          <a:off x="0" y="0"/>
          <a:ext cx="0" cy="0"/>
          <a:chOff x="0" y="0"/>
          <a:chExt cx="0" cy="0"/>
        </a:xfrm>
      </p:grpSpPr>
      <p:sp>
        <p:nvSpPr>
          <p:cNvPr id="575" name="Google Shape;575;p9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000" u="none">
                <a:solidFill>
                  <a:schemeClr val="dk1"/>
                </a:solidFill>
                <a:latin typeface="Cabin"/>
                <a:ea typeface="Cabin"/>
                <a:cs typeface="Cabin"/>
                <a:sym typeface="Cabin"/>
              </a:rPr>
              <a:t>5.  Identify the incorrect statement from the following</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database independent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Logical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Answer:  B</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76" name="Google Shape;576;p9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0" name="Shape 580"/>
        <p:cNvGrpSpPr/>
        <p:nvPr/>
      </p:nvGrpSpPr>
      <p:grpSpPr>
        <a:xfrm>
          <a:off x="0" y="0"/>
          <a:ext cx="0" cy="0"/>
          <a:chOff x="0" y="0"/>
          <a:chExt cx="0" cy="0"/>
        </a:xfrm>
      </p:grpSpPr>
      <p:sp>
        <p:nvSpPr>
          <p:cNvPr id="581" name="Google Shape;581;p9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582" name="Google Shape;582;p92"/>
          <p:cNvSpPr txBox="1"/>
          <p:nvPr/>
        </p:nvSpPr>
        <p:spPr>
          <a:xfrm>
            <a:off x="685800" y="419100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www.learndatamodeling.com</a:t>
            </a:r>
            <a:r>
              <a:rPr b="0" i="0" lang="en-US" sz="1800" u="sng">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rPr b="0" i="0" lang="en-US" sz="1600" u="sng">
                <a:solidFill>
                  <a:schemeClr val="hlink"/>
                </a:solidFill>
                <a:latin typeface="Arial"/>
                <a:ea typeface="Arial"/>
                <a:cs typeface="Arial"/>
                <a:sym typeface="Arial"/>
                <a:hlinkClick r:id="rId3"/>
              </a:rPr>
              <a:t>www.agiledata.org</a:t>
            </a:r>
            <a:endParaRPr/>
          </a:p>
          <a:p>
            <a:pPr indent="0" lvl="0" marL="0" marR="0" rtl="0" algn="l">
              <a:lnSpc>
                <a:spcPct val="100000"/>
              </a:lnSpc>
              <a:spcBef>
                <a:spcPts val="0"/>
              </a:spcBef>
              <a:spcAft>
                <a:spcPts val="0"/>
              </a:spcAft>
              <a:buNone/>
            </a:pPr>
            <a:r>
              <a:t/>
            </a:r>
            <a:endParaRPr b="0" i="0" sz="1600" u="sng">
              <a:solidFill>
                <a:schemeClr val="hlink"/>
              </a:solidFill>
              <a:latin typeface="Arial"/>
              <a:ea typeface="Arial"/>
              <a:cs typeface="Arial"/>
              <a:sym typeface="Arial"/>
              <a:hlinkClick r:id="rId4"/>
            </a:endParaRPr>
          </a:p>
        </p:txBody>
      </p:sp>
      <p:sp>
        <p:nvSpPr>
          <p:cNvPr id="583" name="Google Shape;583;p92"/>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Course structure was conceptualized from Business Data Modeling training course offered by Inteq Group</a:t>
            </a:r>
            <a:endParaRPr/>
          </a:p>
          <a:p>
            <a:pPr indent="-342900" lvl="0" marL="342900" marR="0" rtl="0" algn="l">
              <a:lnSpc>
                <a:spcPct val="100000"/>
              </a:lnSpc>
              <a:spcBef>
                <a:spcPts val="320"/>
              </a:spcBef>
              <a:spcAft>
                <a:spcPts val="0"/>
              </a:spcAft>
              <a:buClr>
                <a:schemeClr val="dk1"/>
              </a:buClr>
              <a:buFont typeface="Cabin"/>
              <a:buNone/>
            </a:pPr>
            <a:r>
              <a:rPr b="0" i="0" lang="en-US" sz="1600" u="none">
                <a:solidFill>
                  <a:schemeClr val="dk1"/>
                </a:solidFill>
                <a:latin typeface="Cabin"/>
                <a:ea typeface="Cabin"/>
                <a:cs typeface="Cabin"/>
                <a:sym typeface="Cabin"/>
              </a:rPr>
              <a:t>Fundamentals of Database Systems by R Elmasri, S Navathe, Publisher - Addison Wesley</a:t>
            </a:r>
            <a:endParaRPr/>
          </a:p>
        </p:txBody>
      </p:sp>
      <p:sp>
        <p:nvSpPr>
          <p:cNvPr id="584" name="Google Shape;584;p92"/>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DWH Concepts</a:t>
            </a:r>
            <a:endParaRPr/>
          </a:p>
        </p:txBody>
      </p:sp>
      <p:sp>
        <p:nvSpPr>
          <p:cNvPr id="585" name="Google Shape;585;p92"/>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Publications</a:t>
            </a:r>
            <a:endParaRPr/>
          </a:p>
        </p:txBody>
      </p:sp>
      <p:sp>
        <p:nvSpPr>
          <p:cNvPr id="586" name="Google Shape;586;p92"/>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Courses</a:t>
            </a:r>
            <a:endParaRPr/>
          </a:p>
        </p:txBody>
      </p:sp>
      <p:sp>
        <p:nvSpPr>
          <p:cNvPr id="587" name="Google Shape;587;p92"/>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Training Programs</a:t>
            </a:r>
            <a:endParaRPr/>
          </a:p>
        </p:txBody>
      </p:sp>
      <p:sp>
        <p:nvSpPr>
          <p:cNvPr id="588" name="Google Shape;588;p92"/>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URL’s</a:t>
            </a:r>
            <a:endParaRPr/>
          </a:p>
        </p:txBody>
      </p:sp>
      <p:sp>
        <p:nvSpPr>
          <p:cNvPr id="589" name="Google Shape;589;p92"/>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Wipro Data warehousing Training Material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93"/>
          <p:cNvSpPr txBox="1"/>
          <p:nvPr>
            <p:ph idx="4294967295" type="subTitle"/>
          </p:nvPr>
        </p:nvSpPr>
        <p:spPr>
          <a:xfrm>
            <a:off x="6172200" y="3124200"/>
            <a:ext cx="2971800" cy="7620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595" name="Google Shape;595;p93"/>
          <p:cNvSpPr txBox="1"/>
          <p:nvPr/>
        </p:nvSpPr>
        <p:spPr>
          <a:xfrm>
            <a:off x="6400800" y="3810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Project lead</a:t>
            </a:r>
            <a:endParaRPr/>
          </a:p>
        </p:txBody>
      </p:sp>
      <p:sp>
        <p:nvSpPr>
          <p:cNvPr id="596" name="Google Shape;596;p93"/>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Anand.akumar@wipro.com</a:t>
            </a:r>
            <a:endParaRPr/>
          </a:p>
        </p:txBody>
      </p:sp>
      <p:sp>
        <p:nvSpPr>
          <p:cNvPr id="597" name="Google Shape;597;p93"/>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61"/>
          <p:cNvSpPr txBox="1"/>
          <p:nvPr>
            <p:ph type="title"/>
          </p:nvPr>
        </p:nvSpPr>
        <p:spPr>
          <a:xfrm>
            <a:off x="3175" y="301625"/>
            <a:ext cx="7564437" cy="6889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Outline</a:t>
            </a:r>
            <a:endParaRPr/>
          </a:p>
        </p:txBody>
      </p:sp>
      <p:grpSp>
        <p:nvGrpSpPr>
          <p:cNvPr id="337" name="Google Shape;337;p61"/>
          <p:cNvGrpSpPr/>
          <p:nvPr/>
        </p:nvGrpSpPr>
        <p:grpSpPr>
          <a:xfrm>
            <a:off x="7888287" y="1844675"/>
            <a:ext cx="266700" cy="157162"/>
            <a:chOff x="6629400" y="5257800"/>
            <a:chExt cx="304800" cy="457200"/>
          </a:xfrm>
        </p:grpSpPr>
        <p:sp>
          <p:nvSpPr>
            <p:cNvPr id="338" name="Google Shape;338;p61"/>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9" name="Google Shape;339;p61"/>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0" name="Google Shape;340;p61"/>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41" name="Google Shape;341;p61"/>
          <p:cNvGrpSpPr/>
          <p:nvPr/>
        </p:nvGrpSpPr>
        <p:grpSpPr>
          <a:xfrm>
            <a:off x="762000" y="1524000"/>
            <a:ext cx="7848600" cy="565150"/>
            <a:chOff x="1481137" y="1892300"/>
            <a:chExt cx="6845300" cy="681037"/>
          </a:xfrm>
        </p:grpSpPr>
        <p:sp>
          <p:nvSpPr>
            <p:cNvPr id="342" name="Google Shape;342;p61"/>
            <p:cNvSpPr txBox="1"/>
            <p:nvPr/>
          </p:nvSpPr>
          <p:spPr>
            <a:xfrm>
              <a:off x="1481137" y="1892300"/>
              <a:ext cx="6845300" cy="681037"/>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Lesson 1	Data Modeling Overview</a:t>
              </a:r>
              <a:endParaRPr/>
            </a:p>
          </p:txBody>
        </p:sp>
        <p:grpSp>
          <p:nvGrpSpPr>
            <p:cNvPr id="343" name="Google Shape;343;p61"/>
            <p:cNvGrpSpPr/>
            <p:nvPr/>
          </p:nvGrpSpPr>
          <p:grpSpPr>
            <a:xfrm>
              <a:off x="7888287" y="2132012"/>
              <a:ext cx="266700" cy="190500"/>
              <a:chOff x="6629400" y="5257800"/>
              <a:chExt cx="304800" cy="457200"/>
            </a:xfrm>
          </p:grpSpPr>
          <p:sp>
            <p:nvSpPr>
              <p:cNvPr id="344" name="Google Shape;344;p61"/>
              <p:cNvSpPr txBox="1"/>
              <p:nvPr/>
            </p:nvSpPr>
            <p:spPr>
              <a:xfrm>
                <a:off x="6629400" y="5257800"/>
                <a:ext cx="152400" cy="152400"/>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5" name="Google Shape;345;p61"/>
              <p:cNvSpPr txBox="1"/>
              <p:nvPr/>
            </p:nvSpPr>
            <p:spPr>
              <a:xfrm>
                <a:off x="6781800" y="5410200"/>
                <a:ext cx="152400" cy="152400"/>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6" name="Google Shape;346;p61"/>
              <p:cNvSpPr txBox="1"/>
              <p:nvPr/>
            </p:nvSpPr>
            <p:spPr>
              <a:xfrm>
                <a:off x="6629400" y="5562600"/>
                <a:ext cx="152400" cy="152400"/>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347" name="Google Shape;347;p61"/>
          <p:cNvGrpSpPr/>
          <p:nvPr/>
        </p:nvGrpSpPr>
        <p:grpSpPr>
          <a:xfrm>
            <a:off x="7888287" y="2681287"/>
            <a:ext cx="266700" cy="157162"/>
            <a:chOff x="6629400" y="5257800"/>
            <a:chExt cx="304800" cy="457200"/>
          </a:xfrm>
        </p:grpSpPr>
        <p:sp>
          <p:nvSpPr>
            <p:cNvPr id="348" name="Google Shape;348;p61"/>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9" name="Google Shape;349;p61"/>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0" name="Google Shape;350;p61"/>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51" name="Google Shape;351;p61"/>
          <p:cNvGrpSpPr/>
          <p:nvPr/>
        </p:nvGrpSpPr>
        <p:grpSpPr>
          <a:xfrm>
            <a:off x="762000" y="2362200"/>
            <a:ext cx="7848600" cy="565150"/>
            <a:chOff x="1482725" y="2728912"/>
            <a:chExt cx="6845300" cy="681037"/>
          </a:xfrm>
        </p:grpSpPr>
        <p:sp>
          <p:nvSpPr>
            <p:cNvPr id="352" name="Google Shape;352;p61"/>
            <p:cNvSpPr txBox="1"/>
            <p:nvPr/>
          </p:nvSpPr>
          <p:spPr>
            <a:xfrm>
              <a:off x="1482725" y="2728912"/>
              <a:ext cx="6845300" cy="681037"/>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53" name="Google Shape;353;p61"/>
            <p:cNvGrpSpPr/>
            <p:nvPr/>
          </p:nvGrpSpPr>
          <p:grpSpPr>
            <a:xfrm>
              <a:off x="7888287" y="2968625"/>
              <a:ext cx="266700" cy="190500"/>
              <a:chOff x="6629400" y="5257800"/>
              <a:chExt cx="304800" cy="457200"/>
            </a:xfrm>
          </p:grpSpPr>
          <p:sp>
            <p:nvSpPr>
              <p:cNvPr id="354" name="Google Shape;354;p61"/>
              <p:cNvSpPr txBox="1"/>
              <p:nvPr/>
            </p:nvSpPr>
            <p:spPr>
              <a:xfrm>
                <a:off x="6629400" y="52578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5" name="Google Shape;355;p61"/>
              <p:cNvSpPr txBox="1"/>
              <p:nvPr/>
            </p:nvSpPr>
            <p:spPr>
              <a:xfrm>
                <a:off x="6781800" y="54102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6" name="Google Shape;356;p61"/>
              <p:cNvSpPr txBox="1"/>
              <p:nvPr/>
            </p:nvSpPr>
            <p:spPr>
              <a:xfrm>
                <a:off x="6629400" y="55626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357" name="Google Shape;357;p61"/>
          <p:cNvSpPr txBox="1"/>
          <p:nvPr/>
        </p:nvSpPr>
        <p:spPr>
          <a:xfrm>
            <a:off x="762000" y="2438400"/>
            <a:ext cx="624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Lesson 2	Data Modeling – Terms and Concepts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62"/>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Data Modeling Overview</a:t>
            </a:r>
            <a:endParaRPr/>
          </a:p>
        </p:txBody>
      </p:sp>
      <p:sp>
        <p:nvSpPr>
          <p:cNvPr id="363" name="Google Shape;363;p62"/>
          <p:cNvSpPr txBox="1"/>
          <p:nvPr/>
        </p:nvSpPr>
        <p:spPr>
          <a:xfrm>
            <a:off x="4267200" y="4648200"/>
            <a:ext cx="3962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Cabin"/>
              <a:buNone/>
            </a:pPr>
            <a:r>
              <a:rPr b="0" i="0" lang="en-US" sz="2000" u="none">
                <a:solidFill>
                  <a:srgbClr val="808080"/>
                </a:solidFill>
                <a:latin typeface="Cabin"/>
                <a:ea typeface="Cabin"/>
                <a:cs typeface="Cabin"/>
                <a:sym typeface="Cabin"/>
              </a:rPr>
              <a:t>User views, Type of data models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63"/>
          <p:cNvSpPr txBox="1"/>
          <p:nvPr>
            <p:ph type="title"/>
          </p:nvPr>
        </p:nvSpPr>
        <p:spPr>
          <a:xfrm>
            <a:off x="-6350" y="300037"/>
            <a:ext cx="7562850" cy="690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User Views</a:t>
            </a:r>
            <a:endParaRPr/>
          </a:p>
        </p:txBody>
      </p:sp>
      <p:sp>
        <p:nvSpPr>
          <p:cNvPr id="369" name="Google Shape;369;p63"/>
          <p:cNvSpPr txBox="1"/>
          <p:nvPr/>
        </p:nvSpPr>
        <p:spPr>
          <a:xfrm>
            <a:off x="228600" y="4876800"/>
            <a:ext cx="8915400" cy="251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business view represents many different perspectives of the same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 technical view represents the physical view of the data where there may be many databases and files for the same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Therefore the information view/user view (i.e. data model) consolidates both the business view and technical view into one representation.</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pic>
        <p:nvPicPr>
          <p:cNvPr id="370" name="Google Shape;370;p63"/>
          <p:cNvPicPr preferRelativeResize="0"/>
          <p:nvPr/>
        </p:nvPicPr>
        <p:blipFill rotWithShape="1">
          <a:blip r:embed="rId3">
            <a:alphaModFix/>
          </a:blip>
          <a:srcRect b="0" l="0" r="0" t="0"/>
          <a:stretch/>
        </p:blipFill>
        <p:spPr>
          <a:xfrm>
            <a:off x="228600" y="1828800"/>
            <a:ext cx="1400175" cy="2076450"/>
          </a:xfrm>
          <a:prstGeom prst="rect">
            <a:avLst/>
          </a:prstGeom>
          <a:noFill/>
          <a:ln>
            <a:noFill/>
          </a:ln>
        </p:spPr>
      </p:pic>
      <p:pic>
        <p:nvPicPr>
          <p:cNvPr id="371" name="Google Shape;371;p63"/>
          <p:cNvPicPr preferRelativeResize="0"/>
          <p:nvPr/>
        </p:nvPicPr>
        <p:blipFill rotWithShape="1">
          <a:blip r:embed="rId4">
            <a:alphaModFix/>
          </a:blip>
          <a:srcRect b="0" l="0" r="0" t="0"/>
          <a:stretch/>
        </p:blipFill>
        <p:spPr>
          <a:xfrm>
            <a:off x="1981200" y="1028700"/>
            <a:ext cx="5029200" cy="3162300"/>
          </a:xfrm>
          <a:prstGeom prst="rect">
            <a:avLst/>
          </a:prstGeom>
          <a:noFill/>
          <a:ln>
            <a:noFill/>
          </a:ln>
        </p:spPr>
      </p:pic>
      <p:pic>
        <p:nvPicPr>
          <p:cNvPr id="372" name="Google Shape;372;p63"/>
          <p:cNvPicPr preferRelativeResize="0"/>
          <p:nvPr/>
        </p:nvPicPr>
        <p:blipFill rotWithShape="1">
          <a:blip r:embed="rId5">
            <a:alphaModFix/>
          </a:blip>
          <a:srcRect b="0" l="0" r="0" t="0"/>
          <a:stretch/>
        </p:blipFill>
        <p:spPr>
          <a:xfrm>
            <a:off x="7543800" y="1752600"/>
            <a:ext cx="1352550" cy="208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64"/>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Types of Data Models</a:t>
            </a:r>
            <a:endParaRPr/>
          </a:p>
        </p:txBody>
      </p:sp>
      <p:grpSp>
        <p:nvGrpSpPr>
          <p:cNvPr id="378" name="Google Shape;378;p64"/>
          <p:cNvGrpSpPr/>
          <p:nvPr/>
        </p:nvGrpSpPr>
        <p:grpSpPr>
          <a:xfrm>
            <a:off x="0" y="1371600"/>
            <a:ext cx="6740525" cy="2895600"/>
            <a:chOff x="1031875" y="1371600"/>
            <a:chExt cx="6740525" cy="2895600"/>
          </a:xfrm>
        </p:grpSpPr>
        <p:sp>
          <p:nvSpPr>
            <p:cNvPr id="379" name="Google Shape;379;p64"/>
            <p:cNvSpPr/>
            <p:nvPr/>
          </p:nvSpPr>
          <p:spPr>
            <a:xfrm>
              <a:off x="1031875" y="1371600"/>
              <a:ext cx="5715000" cy="2895600"/>
            </a:xfrm>
            <a:prstGeom prst="triangle">
              <a:avLst>
                <a:gd fmla="val 50000" name="adj"/>
              </a:avLst>
            </a:prstGeom>
            <a:gradFill>
              <a:gsLst>
                <a:gs pos="0">
                  <a:srgbClr val="F8E8A6"/>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0" name="Google Shape;380;p64"/>
            <p:cNvCxnSpPr/>
            <p:nvPr/>
          </p:nvCxnSpPr>
          <p:spPr>
            <a:xfrm>
              <a:off x="2608262" y="2638425"/>
              <a:ext cx="2562225" cy="0"/>
            </a:xfrm>
            <a:prstGeom prst="straightConnector1">
              <a:avLst/>
            </a:prstGeom>
            <a:noFill/>
            <a:ln cap="flat" cmpd="sng" w="9525">
              <a:solidFill>
                <a:srgbClr val="000000"/>
              </a:solidFill>
              <a:prstDash val="solid"/>
              <a:miter lim="8000"/>
              <a:headEnd len="sm" w="sm" type="none"/>
              <a:tailEnd len="sm" w="sm" type="none"/>
            </a:ln>
          </p:spPr>
        </p:cxnSp>
        <p:cxnSp>
          <p:nvCxnSpPr>
            <p:cNvPr id="381" name="Google Shape;381;p64"/>
            <p:cNvCxnSpPr/>
            <p:nvPr/>
          </p:nvCxnSpPr>
          <p:spPr>
            <a:xfrm>
              <a:off x="1820862" y="3543300"/>
              <a:ext cx="4137025" cy="0"/>
            </a:xfrm>
            <a:prstGeom prst="straightConnector1">
              <a:avLst/>
            </a:prstGeom>
            <a:noFill/>
            <a:ln cap="flat" cmpd="sng" w="9525">
              <a:solidFill>
                <a:srgbClr val="000000"/>
              </a:solidFill>
              <a:prstDash val="solid"/>
              <a:miter lim="8000"/>
              <a:headEnd len="sm" w="sm" type="none"/>
              <a:tailEnd len="sm" w="sm" type="none"/>
            </a:ln>
          </p:spPr>
        </p:cxnSp>
        <p:sp>
          <p:nvSpPr>
            <p:cNvPr id="382" name="Google Shape;382;p64"/>
            <p:cNvSpPr txBox="1"/>
            <p:nvPr/>
          </p:nvSpPr>
          <p:spPr>
            <a:xfrm>
              <a:off x="2805112" y="1914525"/>
              <a:ext cx="2168525"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Conceptua</a:t>
              </a:r>
              <a:r>
                <a:rPr b="0" i="0" lang="en-US" sz="1600" u="none">
                  <a:solidFill>
                    <a:schemeClr val="dk2"/>
                  </a:solidFill>
                  <a:latin typeface="Cabin"/>
                  <a:ea typeface="Cabin"/>
                  <a:cs typeface="Cabin"/>
                  <a:sym typeface="Cabin"/>
                </a:rPr>
                <a:t>l</a:t>
              </a:r>
              <a:endParaRPr/>
            </a:p>
          </p:txBody>
        </p:sp>
        <p:sp>
          <p:nvSpPr>
            <p:cNvPr id="383" name="Google Shape;383;p64"/>
            <p:cNvSpPr txBox="1"/>
            <p:nvPr/>
          </p:nvSpPr>
          <p:spPr>
            <a:xfrm>
              <a:off x="2805112" y="2819400"/>
              <a:ext cx="2365375"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Logical</a:t>
              </a:r>
              <a:endParaRPr/>
            </a:p>
          </p:txBody>
        </p:sp>
        <p:sp>
          <p:nvSpPr>
            <p:cNvPr id="384" name="Google Shape;384;p64"/>
            <p:cNvSpPr txBox="1"/>
            <p:nvPr/>
          </p:nvSpPr>
          <p:spPr>
            <a:xfrm>
              <a:off x="2608262" y="3724275"/>
              <a:ext cx="2759075"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Physical</a:t>
              </a:r>
              <a:endParaRPr/>
            </a:p>
          </p:txBody>
        </p:sp>
        <p:sp>
          <p:nvSpPr>
            <p:cNvPr id="385" name="Google Shape;385;p64"/>
            <p:cNvSpPr txBox="1"/>
            <p:nvPr/>
          </p:nvSpPr>
          <p:spPr>
            <a:xfrm>
              <a:off x="5603875" y="2743200"/>
              <a:ext cx="21685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Designers</a:t>
              </a:r>
              <a:endParaRPr/>
            </a:p>
          </p:txBody>
        </p:sp>
        <p:sp>
          <p:nvSpPr>
            <p:cNvPr id="386" name="Google Shape;386;p64"/>
            <p:cNvSpPr txBox="1"/>
            <p:nvPr/>
          </p:nvSpPr>
          <p:spPr>
            <a:xfrm>
              <a:off x="4841875" y="1828800"/>
              <a:ext cx="21685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Business Users</a:t>
              </a:r>
              <a:endParaRPr/>
            </a:p>
          </p:txBody>
        </p:sp>
      </p:grpSp>
      <p:sp>
        <p:nvSpPr>
          <p:cNvPr id="387" name="Google Shape;387;p64"/>
          <p:cNvSpPr txBox="1"/>
          <p:nvPr/>
        </p:nvSpPr>
        <p:spPr>
          <a:xfrm>
            <a:off x="5410200" y="3810000"/>
            <a:ext cx="1568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Implementers</a:t>
            </a:r>
            <a:endParaRPr/>
          </a:p>
        </p:txBody>
      </p:sp>
      <p:sp>
        <p:nvSpPr>
          <p:cNvPr id="388" name="Google Shape;388;p64"/>
          <p:cNvSpPr txBox="1"/>
          <p:nvPr/>
        </p:nvSpPr>
        <p:spPr>
          <a:xfrm>
            <a:off x="0" y="4953000"/>
            <a:ext cx="82296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Multiple levels of abstraction, ranging from very general to highly specific.</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65"/>
          <p:cNvSpPr txBox="1"/>
          <p:nvPr>
            <p:ph type="title"/>
          </p:nvPr>
        </p:nvSpPr>
        <p:spPr>
          <a:xfrm>
            <a:off x="0" y="0"/>
            <a:ext cx="7696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Conceptual Data Model</a:t>
            </a:r>
            <a:endParaRPr/>
          </a:p>
        </p:txBody>
      </p:sp>
      <p:sp>
        <p:nvSpPr>
          <p:cNvPr id="394" name="Google Shape;394;p65"/>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Conceptual data model is :</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Semantic layer representing business view</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Database and technology, organization independent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High level model depicting core subject areas and key entities </a:t>
            </a:r>
            <a:endParaRPr/>
          </a:p>
          <a:p>
            <a:pPr indent="-285750" lvl="1" marL="74295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in each subject area</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66"/>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Logical Data Model</a:t>
            </a:r>
            <a:endParaRPr/>
          </a:p>
        </p:txBody>
      </p:sp>
      <p:sp>
        <p:nvSpPr>
          <p:cNvPr id="400" name="Google Shape;400;p66"/>
          <p:cNvSpPr txBox="1"/>
          <p:nvPr/>
        </p:nvSpPr>
        <p:spPr>
          <a:xfrm>
            <a:off x="457200" y="1371600"/>
            <a:ext cx="8229600" cy="42672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 logical data model (LDM) is:</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Conceptual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Database, technology and organization independent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non-redundant single representation for all user views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picture that captures and communicates the information and business rules of the organization</a:t>
            </a:r>
            <a:endParaRPr/>
          </a:p>
          <a:p>
            <a:pPr indent="-285750" lvl="1" marL="742950" marR="0" rtl="0" algn="l">
              <a:lnSpc>
                <a:spcPct val="100000"/>
              </a:lnSpc>
              <a:spcBef>
                <a:spcPts val="36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