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5.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4.xml"/>
  <Override ContentType="application/vnd.openxmlformats-officedocument.presentationml.slideMaster+xml" PartName="/ppt/slideMasters/slideMaster17.xml"/>
  <Override ContentType="application/vnd.openxmlformats-officedocument.presentationml.slideMaster+xml" PartName="/ppt/slideMasters/slideMaster12.xml"/>
  <Override ContentType="application/vnd.openxmlformats-officedocument.presentationml.slideMaster+xml" PartName="/ppt/slideMasters/slideMaster16.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7.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18.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6.xml"/>
  <Override ContentType="application/vnd.openxmlformats-officedocument.theme+xml" PartName="/ppt/theme/theme1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4" r:id="rId3"/>
    <p:sldMasterId id="2147483685" r:id="rId4"/>
    <p:sldMasterId id="2147483686" r:id="rId5"/>
    <p:sldMasterId id="2147483687" r:id="rId6"/>
    <p:sldMasterId id="2147483688" r:id="rId7"/>
    <p:sldMasterId id="2147483689" r:id="rId8"/>
    <p:sldMasterId id="2147483690" r:id="rId9"/>
    <p:sldMasterId id="2147483691" r:id="rId10"/>
    <p:sldMasterId id="2147483692" r:id="rId11"/>
    <p:sldMasterId id="2147483693" r:id="rId12"/>
    <p:sldMasterId id="2147483694" r:id="rId13"/>
    <p:sldMasterId id="2147483695" r:id="rId14"/>
    <p:sldMasterId id="2147483696" r:id="rId15"/>
    <p:sldMasterId id="2147483697" r:id="rId16"/>
    <p:sldMasterId id="2147483698" r:id="rId17"/>
    <p:sldMasterId id="2147483699" r:id="rId18"/>
    <p:sldMasterId id="2147483700" r:id="rId19"/>
  </p:sldMasterIdLst>
  <p:notesMasterIdLst>
    <p:notesMasterId r:id="rId20"/>
  </p:notesMasterIdLst>
  <p:sldIdLst>
    <p:sldId id="256" r:id="rId21"/>
    <p:sldId id="257" r:id="rId22"/>
    <p:sldId id="258" r:id="rId23"/>
    <p:sldId id="259" r:id="rId24"/>
    <p:sldId id="260" r:id="rId25"/>
    <p:sldId id="261" r:id="rId26"/>
    <p:sldId id="262" r:id="rId27"/>
    <p:sldId id="263" r:id="rId28"/>
    <p:sldId id="264" r:id="rId29"/>
    <p:sldId id="265" r:id="rId30"/>
    <p:sldId id="266" r:id="rId31"/>
    <p:sldId id="267" r:id="rId32"/>
    <p:sldId id="268" r:id="rId33"/>
    <p:sldId id="269" r:id="rId34"/>
    <p:sldId id="270" r:id="rId35"/>
    <p:sldId id="271" r:id="rId36"/>
    <p:sldId id="272" r:id="rId37"/>
    <p:sldId id="273" r:id="rId38"/>
    <p:sldId id="274" r:id="rId39"/>
    <p:sldId id="275" r:id="rId40"/>
    <p:sldId id="276" r:id="rId41"/>
    <p:sldId id="277" r:id="rId42"/>
    <p:sldId id="278" r:id="rId43"/>
    <p:sldId id="279" r:id="rId44"/>
    <p:sldId id="280" r:id="rId45"/>
    <p:sldId id="281" r:id="rId46"/>
    <p:sldId id="282" r:id="rId47"/>
    <p:sldId id="283" r:id="rId48"/>
    <p:sldId id="284" r:id="rId49"/>
    <p:sldId id="285" r:id="rId50"/>
    <p:sldId id="286" r:id="rId51"/>
    <p:sldId id="287" r:id="rId52"/>
    <p:sldId id="288" r:id="rId53"/>
    <p:sldId id="289" r:id="rId54"/>
    <p:sldId id="290" r:id="rId55"/>
    <p:sldId id="291" r:id="rId56"/>
    <p:sldId id="292" r:id="rId57"/>
    <p:sldId id="293" r:id="rId58"/>
  </p:sldIdLst>
  <p:sldSz cy="6858000" cx="9144000"/>
  <p:notesSz cx="6858000" cy="9144000"/>
  <p:embeddedFontLst>
    <p:embeddedFont>
      <p:font typeface="Cabin"/>
      <p:regular r:id="rId59"/>
      <p:bold r:id="rId60"/>
      <p:italic r:id="rId61"/>
      <p:boldItalic r:id="rId62"/>
    </p:embeddedFont>
    <p:embeddedFont>
      <p:font typeface="Rambla"/>
      <p:regular r:id="rId63"/>
      <p:bold r:id="rId64"/>
      <p:italic r:id="rId65"/>
      <p:boldItalic r:id="rId66"/>
    </p:embeddedFont>
    <p:embeddedFont>
      <p:font typeface="Open Sans"/>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20.xml"/><Relationship Id="rId42" Type="http://schemas.openxmlformats.org/officeDocument/2006/relationships/slide" Target="slides/slide22.xml"/><Relationship Id="rId41" Type="http://schemas.openxmlformats.org/officeDocument/2006/relationships/slide" Target="slides/slide21.xml"/><Relationship Id="rId44" Type="http://schemas.openxmlformats.org/officeDocument/2006/relationships/slide" Target="slides/slide24.xml"/><Relationship Id="rId43" Type="http://schemas.openxmlformats.org/officeDocument/2006/relationships/slide" Target="slides/slide23.xml"/><Relationship Id="rId46" Type="http://schemas.openxmlformats.org/officeDocument/2006/relationships/slide" Target="slides/slide26.xml"/><Relationship Id="rId45" Type="http://schemas.openxmlformats.org/officeDocument/2006/relationships/slide" Target="slides/slide25.xml"/><Relationship Id="rId1" Type="http://schemas.openxmlformats.org/officeDocument/2006/relationships/theme" Target="theme/theme7.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Master" Target="slideMasters/slideMaster7.xml"/><Relationship Id="rId48" Type="http://schemas.openxmlformats.org/officeDocument/2006/relationships/slide" Target="slides/slide28.xml"/><Relationship Id="rId47" Type="http://schemas.openxmlformats.org/officeDocument/2006/relationships/slide" Target="slides/slide27.xml"/><Relationship Id="rId49" Type="http://schemas.openxmlformats.org/officeDocument/2006/relationships/slide" Target="slides/slide29.xml"/><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slideMaster" Target="slideMasters/slideMaster5.xml"/><Relationship Id="rId8" Type="http://schemas.openxmlformats.org/officeDocument/2006/relationships/slideMaster" Target="slideMasters/slideMaster6.xml"/><Relationship Id="rId31" Type="http://schemas.openxmlformats.org/officeDocument/2006/relationships/slide" Target="slides/slide11.xml"/><Relationship Id="rId30" Type="http://schemas.openxmlformats.org/officeDocument/2006/relationships/slide" Target="slides/slide10.xml"/><Relationship Id="rId33" Type="http://schemas.openxmlformats.org/officeDocument/2006/relationships/slide" Target="slides/slide13.xml"/><Relationship Id="rId32" Type="http://schemas.openxmlformats.org/officeDocument/2006/relationships/slide" Target="slides/slide12.xml"/><Relationship Id="rId35" Type="http://schemas.openxmlformats.org/officeDocument/2006/relationships/slide" Target="slides/slide15.xml"/><Relationship Id="rId34" Type="http://schemas.openxmlformats.org/officeDocument/2006/relationships/slide" Target="slides/slide14.xml"/><Relationship Id="rId70" Type="http://schemas.openxmlformats.org/officeDocument/2006/relationships/font" Target="fonts/OpenSans-boldItalic.fntdata"/><Relationship Id="rId37" Type="http://schemas.openxmlformats.org/officeDocument/2006/relationships/slide" Target="slides/slide17.xml"/><Relationship Id="rId36" Type="http://schemas.openxmlformats.org/officeDocument/2006/relationships/slide" Target="slides/slide16.xml"/><Relationship Id="rId39" Type="http://schemas.openxmlformats.org/officeDocument/2006/relationships/slide" Target="slides/slide19.xml"/><Relationship Id="rId38" Type="http://schemas.openxmlformats.org/officeDocument/2006/relationships/slide" Target="slides/slide18.xml"/><Relationship Id="rId62" Type="http://schemas.openxmlformats.org/officeDocument/2006/relationships/font" Target="fonts/Cabin-boldItalic.fntdata"/><Relationship Id="rId61" Type="http://schemas.openxmlformats.org/officeDocument/2006/relationships/font" Target="fonts/Cabin-italic.fntdata"/><Relationship Id="rId20" Type="http://schemas.openxmlformats.org/officeDocument/2006/relationships/notesMaster" Target="notesMasters/notesMaster1.xml"/><Relationship Id="rId64" Type="http://schemas.openxmlformats.org/officeDocument/2006/relationships/font" Target="fonts/Rambla-bold.fntdata"/><Relationship Id="rId63" Type="http://schemas.openxmlformats.org/officeDocument/2006/relationships/font" Target="fonts/Rambla-regular.fntdata"/><Relationship Id="rId22" Type="http://schemas.openxmlformats.org/officeDocument/2006/relationships/slide" Target="slides/slide2.xml"/><Relationship Id="rId66" Type="http://schemas.openxmlformats.org/officeDocument/2006/relationships/font" Target="fonts/Rambla-boldItalic.fntdata"/><Relationship Id="rId21" Type="http://schemas.openxmlformats.org/officeDocument/2006/relationships/slide" Target="slides/slide1.xml"/><Relationship Id="rId65" Type="http://schemas.openxmlformats.org/officeDocument/2006/relationships/font" Target="fonts/Rambla-italic.fntdata"/><Relationship Id="rId24" Type="http://schemas.openxmlformats.org/officeDocument/2006/relationships/slide" Target="slides/slide4.xml"/><Relationship Id="rId68" Type="http://schemas.openxmlformats.org/officeDocument/2006/relationships/font" Target="fonts/OpenSans-bold.fntdata"/><Relationship Id="rId23" Type="http://schemas.openxmlformats.org/officeDocument/2006/relationships/slide" Target="slides/slide3.xml"/><Relationship Id="rId67" Type="http://schemas.openxmlformats.org/officeDocument/2006/relationships/font" Target="fonts/OpenSans-regular.fntdata"/><Relationship Id="rId60" Type="http://schemas.openxmlformats.org/officeDocument/2006/relationships/font" Target="fonts/Cabin-bold.fntdata"/><Relationship Id="rId26" Type="http://schemas.openxmlformats.org/officeDocument/2006/relationships/slide" Target="slides/slide6.xml"/><Relationship Id="rId25" Type="http://schemas.openxmlformats.org/officeDocument/2006/relationships/slide" Target="slides/slide5.xml"/><Relationship Id="rId69" Type="http://schemas.openxmlformats.org/officeDocument/2006/relationships/font" Target="fonts/OpenSans-italic.fntdata"/><Relationship Id="rId28" Type="http://schemas.openxmlformats.org/officeDocument/2006/relationships/slide" Target="slides/slide8.xml"/><Relationship Id="rId27" Type="http://schemas.openxmlformats.org/officeDocument/2006/relationships/slide" Target="slides/slide7.xml"/><Relationship Id="rId29" Type="http://schemas.openxmlformats.org/officeDocument/2006/relationships/slide" Target="slides/slide9.xml"/><Relationship Id="rId51" Type="http://schemas.openxmlformats.org/officeDocument/2006/relationships/slide" Target="slides/slide31.xml"/><Relationship Id="rId50" Type="http://schemas.openxmlformats.org/officeDocument/2006/relationships/slide" Target="slides/slide30.xml"/><Relationship Id="rId53" Type="http://schemas.openxmlformats.org/officeDocument/2006/relationships/slide" Target="slides/slide33.xml"/><Relationship Id="rId52" Type="http://schemas.openxmlformats.org/officeDocument/2006/relationships/slide" Target="slides/slide32.xml"/><Relationship Id="rId11" Type="http://schemas.openxmlformats.org/officeDocument/2006/relationships/slideMaster" Target="slideMasters/slideMaster9.xml"/><Relationship Id="rId55" Type="http://schemas.openxmlformats.org/officeDocument/2006/relationships/slide" Target="slides/slide35.xml"/><Relationship Id="rId10" Type="http://schemas.openxmlformats.org/officeDocument/2006/relationships/slideMaster" Target="slideMasters/slideMaster8.xml"/><Relationship Id="rId54" Type="http://schemas.openxmlformats.org/officeDocument/2006/relationships/slide" Target="slides/slide34.xml"/><Relationship Id="rId13" Type="http://schemas.openxmlformats.org/officeDocument/2006/relationships/slideMaster" Target="slideMasters/slideMaster11.xml"/><Relationship Id="rId57" Type="http://schemas.openxmlformats.org/officeDocument/2006/relationships/slide" Target="slides/slide37.xml"/><Relationship Id="rId12" Type="http://schemas.openxmlformats.org/officeDocument/2006/relationships/slideMaster" Target="slideMasters/slideMaster10.xml"/><Relationship Id="rId56" Type="http://schemas.openxmlformats.org/officeDocument/2006/relationships/slide" Target="slides/slide36.xml"/><Relationship Id="rId15" Type="http://schemas.openxmlformats.org/officeDocument/2006/relationships/slideMaster" Target="slideMasters/slideMaster13.xml"/><Relationship Id="rId59" Type="http://schemas.openxmlformats.org/officeDocument/2006/relationships/font" Target="fonts/Cabin-regular.fntdata"/><Relationship Id="rId14" Type="http://schemas.openxmlformats.org/officeDocument/2006/relationships/slideMaster" Target="slideMasters/slideMaster12.xml"/><Relationship Id="rId58" Type="http://schemas.openxmlformats.org/officeDocument/2006/relationships/slide" Target="slides/slide38.xml"/><Relationship Id="rId17" Type="http://schemas.openxmlformats.org/officeDocument/2006/relationships/slideMaster" Target="slideMasters/slideMaster15.xml"/><Relationship Id="rId16" Type="http://schemas.openxmlformats.org/officeDocument/2006/relationships/slideMaster" Target="slideMasters/slideMaster14.xml"/><Relationship Id="rId19" Type="http://schemas.openxmlformats.org/officeDocument/2006/relationships/slideMaster" Target="slideMasters/slideMaster17.xml"/><Relationship Id="rId18" Type="http://schemas.openxmlformats.org/officeDocument/2006/relationships/slideMaster" Target="slideMasters/slideMaster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indent="0" lvl="1" marL="457200"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indent="0" lvl="1" marL="457200"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indent="0" lvl="1" marL="457200"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91" name="Google Shape;29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Hi. This is the part 3 of the Data modeling concepts series of presentations. From part 1 and part 2 of this series, you must have garnered good knowledge on what a data model is, its constructs, its types and more. In the following slides, we shall learn more on the established notations and its usage in the data warehousing field.</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None/>
            </a:pPr>
            <a:r>
              <a:t/>
            </a:r>
            <a:endParaRPr b="1" i="0" sz="1800" u="none" cap="none" strike="noStrike"/>
          </a:p>
        </p:txBody>
      </p:sp>
      <p:sp>
        <p:nvSpPr>
          <p:cNvPr id="292" name="Google Shape;292;p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a:solidFill>
                  <a:srgbClr val="000000"/>
                </a:solidFill>
                <a:latin typeface="Arial"/>
                <a:ea typeface="Arial"/>
                <a:cs typeface="Arial"/>
                <a:sym typeface="Arial"/>
              </a:rPr>
              <a:t>© 2009 Wipro Ltd – Internal &amp; Restricted</a:t>
            </a:r>
            <a:endParaRPr/>
          </a:p>
        </p:txBody>
      </p:sp>
      <p:sp>
        <p:nvSpPr>
          <p:cNvPr id="293" name="Google Shape;293;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55" name="Google Shape;455;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Data modeling follows its own terms and concepts.</a:t>
            </a:r>
            <a:r>
              <a:rPr b="0" i="0" lang="en-US" sz="1800" u="none" cap="none" strike="noStrike"/>
              <a:t> These terms and concepts are for storing the data in a meaningful way so that the data extraction and data manipulation becomes easy, transparent and manageable. This also helps in extension of data model to incorporate new process in it. Suppose that a company has an enterprise data warehouse and two data marts developed from it. A third data mart can be easily integrated into the system because it will pick up the data from the structured and organized data warehouse.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part 2 under Data modeling terms and concepts, the entity type, attribute and metadata had been already explained.</a:t>
            </a:r>
            <a:endParaRPr/>
          </a:p>
          <a:p>
            <a:pPr indent="0" lvl="0" marL="0" marR="0" rtl="0" algn="l">
              <a:spcBef>
                <a:spcPts val="0"/>
              </a:spcBef>
              <a:spcAft>
                <a:spcPts val="0"/>
              </a:spcAft>
              <a:buFont typeface="Arial"/>
              <a:buNone/>
            </a:pPr>
            <a:r>
              <a:rPr b="1" i="0" lang="en-US" sz="1800" u="none" cap="none" strike="noStrike"/>
              <a:t>So here, shall  focus more on the relationship, primary key and foreign key concepts.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None/>
            </a:pPr>
            <a:r>
              <a:t/>
            </a:r>
            <a:endParaRPr b="0" i="0" sz="1800" u="none" cap="none" strike="noStrike"/>
          </a:p>
        </p:txBody>
      </p:sp>
      <p:sp>
        <p:nvSpPr>
          <p:cNvPr id="456" name="Google Shape;456;p33: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a:solidFill>
                  <a:srgbClr val="000000"/>
                </a:solidFill>
                <a:latin typeface="Arial"/>
                <a:ea typeface="Arial"/>
                <a:cs typeface="Arial"/>
                <a:sym typeface="Arial"/>
              </a:rPr>
              <a:t>© 2009 Wipro Ltd – Internal &amp; Restricted</a:t>
            </a:r>
            <a:endParaRPr/>
          </a:p>
        </p:txBody>
      </p:sp>
      <p:sp>
        <p:nvSpPr>
          <p:cNvPr id="457" name="Google Shape;457;p3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62" name="Google Shape;462;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A data model is composed of three basic constructs: entity types, attributes and relationships.</a:t>
            </a:r>
            <a:endParaRPr/>
          </a:p>
          <a:p>
            <a:pPr indent="0" lvl="0" marL="0" marR="0" rtl="0" algn="l">
              <a:spcBef>
                <a:spcPts val="0"/>
              </a:spcBef>
              <a:spcAft>
                <a:spcPts val="0"/>
              </a:spcAft>
              <a:buFont typeface="Arial"/>
              <a:buNone/>
            </a:pPr>
            <a:r>
              <a:rPr b="1" i="0" lang="en-US" sz="1800" u="none" cap="none" strike="noStrike"/>
              <a:t>As a recap on Entity type and attribute: An entity type is a type of person, place, thing, concept or event which an organization must manage and for which data is stored.</a:t>
            </a:r>
            <a:endParaRPr/>
          </a:p>
          <a:p>
            <a:pPr indent="0" lvl="0" marL="0" marR="0" rtl="0" algn="l">
              <a:spcBef>
                <a:spcPts val="0"/>
              </a:spcBef>
              <a:spcAft>
                <a:spcPts val="0"/>
              </a:spcAft>
              <a:buFont typeface="Arial"/>
              <a:buNone/>
            </a:pPr>
            <a:r>
              <a:rPr b="0" i="0" lang="en-US" sz="1800" u="none" cap="none" strike="noStrike"/>
              <a:t>Examples of entity types include those of customer, employee, location, order, vendor, part etc.</a:t>
            </a:r>
            <a:endParaRPr/>
          </a:p>
          <a:p>
            <a:pPr indent="0" lvl="0" marL="0" marR="0" rtl="0" algn="l">
              <a:spcBef>
                <a:spcPts val="0"/>
              </a:spcBef>
              <a:spcAft>
                <a:spcPts val="0"/>
              </a:spcAft>
              <a:buFont typeface="Arial"/>
              <a:buNone/>
            </a:pPr>
            <a:r>
              <a:rPr b="1" i="0" lang="en-US" sz="1800" u="none" cap="none" strike="noStrike"/>
              <a:t>An attribute is a characteristic that describes an entity type and is typically expressed as a noun qualified by an adjective. The Employee type has Employee id and employee surname as attributes.</a:t>
            </a:r>
            <a:endParaRPr/>
          </a:p>
          <a:p>
            <a:pPr indent="0" lvl="0" marL="0" marR="0" rtl="0" algn="l">
              <a:spcBef>
                <a:spcPts val="0"/>
              </a:spcBef>
              <a:spcAft>
                <a:spcPts val="0"/>
              </a:spcAft>
              <a:buFont typeface="Arial"/>
              <a:buNone/>
            </a:pPr>
            <a:r>
              <a:t/>
            </a:r>
            <a:endParaRPr b="0" i="1" sz="1800" u="none" cap="none" strike="noStrike"/>
          </a:p>
          <a:p>
            <a:pPr indent="0" lvl="0" marL="0" marR="0" rtl="0" algn="l">
              <a:spcBef>
                <a:spcPts val="0"/>
              </a:spcBef>
              <a:spcAft>
                <a:spcPts val="0"/>
              </a:spcAft>
              <a:buFont typeface="Arial"/>
              <a:buNone/>
            </a:pPr>
            <a:r>
              <a:rPr b="1" i="0" lang="en-US" sz="1800" u="none" cap="none" strike="noStrike"/>
              <a:t>The relationship shows the relation between two entity types. It also represents the business rule.</a:t>
            </a:r>
            <a:r>
              <a:rPr b="0" i="0" lang="en-US" sz="1800" u="none" cap="none" strike="noStrike"/>
              <a:t> </a:t>
            </a:r>
            <a:endParaRPr/>
          </a:p>
          <a:p>
            <a:pPr indent="0" lvl="0" marL="0" marR="0" rtl="0" algn="l">
              <a:spcBef>
                <a:spcPts val="0"/>
              </a:spcBef>
              <a:spcAft>
                <a:spcPts val="0"/>
              </a:spcAft>
              <a:buFont typeface="Arial"/>
              <a:buNone/>
            </a:pPr>
            <a:r>
              <a:rPr b="0" i="0" lang="en-US" sz="1800" u="none" cap="none" strike="noStrike"/>
              <a:t>The department has employees or Employee belong to a department form the relationship between Employee and Department.</a:t>
            </a:r>
            <a:r>
              <a:rPr b="0" i="1" lang="en-US" sz="1800" u="none" cap="none" strike="noStrike"/>
              <a:t> </a:t>
            </a:r>
            <a:endParaRPr/>
          </a:p>
          <a:p>
            <a:pPr indent="0" lvl="0" marL="0" marR="0" rtl="0" algn="l">
              <a:spcBef>
                <a:spcPts val="0"/>
              </a:spcBef>
              <a:spcAft>
                <a:spcPts val="0"/>
              </a:spcAft>
              <a:buNone/>
            </a:pPr>
            <a:r>
              <a:t/>
            </a:r>
            <a:endParaRPr b="0" i="1" sz="18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
        <p:nvSpPr>
          <p:cNvPr id="17" name="Google Shape;17;p2"/>
          <p:cNvSpPr txBox="1"/>
          <p:nvPr>
            <p:ph type="ctrTitle"/>
          </p:nvPr>
        </p:nvSpPr>
        <p:spPr>
          <a:xfrm>
            <a:off x="3352800" y="1906044"/>
            <a:ext cx="5791200" cy="1981200"/>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36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4" name="Shape 84"/>
        <p:cNvGrpSpPr/>
        <p:nvPr/>
      </p:nvGrpSpPr>
      <p:grpSpPr>
        <a:xfrm>
          <a:off x="0" y="0"/>
          <a:ext cx="0" cy="0"/>
          <a:chOff x="0" y="0"/>
          <a:chExt cx="0" cy="0"/>
        </a:xfrm>
      </p:grpSpPr>
      <p:sp>
        <p:nvSpPr>
          <p:cNvPr id="85" name="Google Shape;85;p17"/>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86" name="Google Shape;86;p17"/>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9pPr>
          </a:lstStyle>
          <a:p/>
        </p:txBody>
      </p:sp>
      <p:sp>
        <p:nvSpPr>
          <p:cNvPr id="87" name="Google Shape;87;p17"/>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1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8" name="Shape 88"/>
        <p:cNvGrpSpPr/>
        <p:nvPr/>
      </p:nvGrpSpPr>
      <p:grpSpPr>
        <a:xfrm>
          <a:off x="0" y="0"/>
          <a:ext cx="0" cy="0"/>
          <a:chOff x="0" y="0"/>
          <a:chExt cx="0" cy="0"/>
        </a:xfrm>
      </p:grpSpPr>
      <p:sp>
        <p:nvSpPr>
          <p:cNvPr id="89" name="Google Shape;89;p18"/>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90" name="Google Shape;90;p18"/>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bin"/>
                <a:ea typeface="Cabin"/>
                <a:cs typeface="Cabin"/>
                <a:sym typeface="Cabin"/>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bin"/>
                <a:ea typeface="Cabin"/>
                <a:cs typeface="Cabin"/>
                <a:sym typeface="Cabin"/>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bin"/>
                <a:ea typeface="Cabin"/>
                <a:cs typeface="Cabin"/>
                <a:sym typeface="Cabin"/>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9pPr>
          </a:lstStyle>
          <a:p/>
        </p:txBody>
      </p:sp>
      <p:sp>
        <p:nvSpPr>
          <p:cNvPr id="91" name="Google Shape;91;p18"/>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1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1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94" name="Google Shape;94;p19"/>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5" name="Shape 95"/>
        <p:cNvGrpSpPr/>
        <p:nvPr/>
      </p:nvGrpSpPr>
      <p:grpSpPr>
        <a:xfrm>
          <a:off x="0" y="0"/>
          <a:ext cx="0" cy="0"/>
          <a:chOff x="0" y="0"/>
          <a:chExt cx="0" cy="0"/>
        </a:xfrm>
      </p:grpSpPr>
      <p:sp>
        <p:nvSpPr>
          <p:cNvPr id="96" name="Google Shape;96;p20"/>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97" name="Google Shape;97;p20"/>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Blue">
  <p:cSld name="Content with Caption Blue">
    <p:spTree>
      <p:nvGrpSpPr>
        <p:cNvPr id="109" name="Shape 109"/>
        <p:cNvGrpSpPr/>
        <p:nvPr/>
      </p:nvGrpSpPr>
      <p:grpSpPr>
        <a:xfrm>
          <a:off x="0" y="0"/>
          <a:ext cx="0" cy="0"/>
          <a:chOff x="0" y="0"/>
          <a:chExt cx="0" cy="0"/>
        </a:xfrm>
      </p:grpSpPr>
      <p:sp>
        <p:nvSpPr>
          <p:cNvPr id="110" name="Google Shape;110;p22"/>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1" name="Google Shape;111;p22"/>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
        <p:nvSpPr>
          <p:cNvPr id="112" name="Google Shape;112;p22"/>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1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 Yellow">
  <p:cSld name="Breaker Slide - Yellow">
    <p:spTree>
      <p:nvGrpSpPr>
        <p:cNvPr id="120" name="Shape 120"/>
        <p:cNvGrpSpPr/>
        <p:nvPr/>
      </p:nvGrpSpPr>
      <p:grpSpPr>
        <a:xfrm>
          <a:off x="0" y="0"/>
          <a:ext cx="0" cy="0"/>
          <a:chOff x="0" y="0"/>
          <a:chExt cx="0" cy="0"/>
        </a:xfrm>
      </p:grpSpPr>
      <p:sp>
        <p:nvSpPr>
          <p:cNvPr id="121" name="Google Shape;121;p24"/>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1"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22" name="Google Shape;122;p24"/>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2000"/>
              <a:buFont typeface="Arial"/>
              <a:buNone/>
              <a:defRPr b="0" i="0" sz="2000" u="none" cap="none" strike="noStrike">
                <a:solidFill>
                  <a:srgbClr val="7F7F7F"/>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7" name="Shape 137"/>
        <p:cNvGrpSpPr/>
        <p:nvPr/>
      </p:nvGrpSpPr>
      <p:grpSpPr>
        <a:xfrm>
          <a:off x="0" y="0"/>
          <a:ext cx="0" cy="0"/>
          <a:chOff x="0" y="0"/>
          <a:chExt cx="0" cy="0"/>
        </a:xfrm>
      </p:grpSpPr>
      <p:sp>
        <p:nvSpPr>
          <p:cNvPr id="138" name="Google Shape;138;p27"/>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39" name="Google Shape;139;p27"/>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0" lvl="1" marL="457200" marR="0" rtl="0" algn="ctr">
              <a:spcBef>
                <a:spcPts val="360"/>
              </a:spcBef>
              <a:spcAft>
                <a:spcPts val="0"/>
              </a:spcAft>
              <a:buClr>
                <a:schemeClr val="dk1"/>
              </a:buClr>
              <a:buSzPts val="1800"/>
              <a:buFont typeface="Arial"/>
              <a:buNone/>
              <a:defRPr b="0" i="0" sz="1800" u="none" cap="none" strike="noStrike">
                <a:solidFill>
                  <a:schemeClr val="dk1"/>
                </a:solidFill>
                <a:latin typeface="Cabin"/>
                <a:ea typeface="Cabin"/>
                <a:cs typeface="Cabin"/>
                <a:sym typeface="Cabin"/>
              </a:defRPr>
            </a:lvl2pPr>
            <a:lvl3pPr indent="0" lvl="2" marL="9144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0" lvl="3" marL="13716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4pPr>
            <a:lvl5pPr indent="0" lvl="4" marL="18288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0" lvl="5" marL="22860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0" lvl="6" marL="27432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0" lvl="7" marL="32004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0" lvl="8" marL="36576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0" name="Shape 140"/>
        <p:cNvGrpSpPr/>
        <p:nvPr/>
      </p:nvGrpSpPr>
      <p:grpSpPr>
        <a:xfrm>
          <a:off x="0" y="0"/>
          <a:ext cx="0" cy="0"/>
          <a:chOff x="0" y="0"/>
          <a:chExt cx="0" cy="0"/>
        </a:xfrm>
      </p:grpSpPr>
      <p:sp>
        <p:nvSpPr>
          <p:cNvPr id="141" name="Google Shape;141;p2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42" name="Google Shape;142;p28"/>
          <p:cNvSpPr txBox="1"/>
          <p:nvPr>
            <p:ph idx="1" type="body"/>
          </p:nvPr>
        </p:nvSpPr>
        <p:spPr>
          <a:xfrm>
            <a:off x="-2971800" y="20574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Yellow">
  <p:cSld name="Two Content Yellow">
    <p:spTree>
      <p:nvGrpSpPr>
        <p:cNvPr id="28" name="Shape 28"/>
        <p:cNvGrpSpPr/>
        <p:nvPr/>
      </p:nvGrpSpPr>
      <p:grpSpPr>
        <a:xfrm>
          <a:off x="0" y="0"/>
          <a:ext cx="0" cy="0"/>
          <a:chOff x="0" y="0"/>
          <a:chExt cx="0" cy="0"/>
        </a:xfrm>
      </p:grpSpPr>
      <p:sp>
        <p:nvSpPr>
          <p:cNvPr id="29" name="Google Shape;29;p4"/>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9pPr>
          </a:lstStyle>
          <a:p/>
        </p:txBody>
      </p:sp>
      <p:sp>
        <p:nvSpPr>
          <p:cNvPr id="30" name="Google Shape;30;p4"/>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9pPr>
          </a:lstStyle>
          <a:p/>
        </p:txBody>
      </p:sp>
      <p:sp>
        <p:nvSpPr>
          <p:cNvPr id="31" name="Google Shape;31;p4"/>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3" name="Shape 143"/>
        <p:cNvGrpSpPr/>
        <p:nvPr/>
      </p:nvGrpSpPr>
      <p:grpSpPr>
        <a:xfrm>
          <a:off x="0" y="0"/>
          <a:ext cx="0" cy="0"/>
          <a:chOff x="0" y="0"/>
          <a:chExt cx="0" cy="0"/>
        </a:xfrm>
      </p:grpSpPr>
      <p:sp>
        <p:nvSpPr>
          <p:cNvPr id="144" name="Google Shape;144;p29"/>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45" name="Google Shape;145;p29"/>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228600" lvl="1" marL="914400" marR="0" rtl="0" algn="l">
              <a:spcBef>
                <a:spcPts val="360"/>
              </a:spcBef>
              <a:spcAft>
                <a:spcPts val="0"/>
              </a:spcAft>
              <a:buClr>
                <a:schemeClr val="dk1"/>
              </a:buClr>
              <a:buSzPts val="1800"/>
              <a:buFont typeface="Arial"/>
              <a:buNone/>
              <a:defRPr b="0" i="0" sz="1800" u="none" cap="none" strike="noStrike">
                <a:solidFill>
                  <a:schemeClr val="dk1"/>
                </a:solidFill>
                <a:latin typeface="Cabin"/>
                <a:ea typeface="Cabin"/>
                <a:cs typeface="Cabin"/>
                <a:sym typeface="Cabin"/>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228600" lvl="3" marL="1828800" marR="0" rtl="0" algn="l">
              <a:spcBef>
                <a:spcPts val="280"/>
              </a:spcBef>
              <a:spcAft>
                <a:spcPts val="0"/>
              </a:spcAft>
              <a:buClr>
                <a:schemeClr val="dk1"/>
              </a:buClr>
              <a:buSzPts val="1600"/>
              <a:buFont typeface="Arial"/>
              <a:buNone/>
              <a:defRPr b="0" i="0" sz="1400" u="none" cap="none" strike="noStrike">
                <a:solidFill>
                  <a:schemeClr val="dk1"/>
                </a:solidFill>
                <a:latin typeface="Cabin"/>
                <a:ea typeface="Cabin"/>
                <a:cs typeface="Cabin"/>
                <a:sym typeface="Cabin"/>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46" name="Shape 146"/>
        <p:cNvGrpSpPr/>
        <p:nvPr/>
      </p:nvGrpSpPr>
      <p:grpSpPr>
        <a:xfrm>
          <a:off x="0" y="0"/>
          <a:ext cx="0" cy="0"/>
          <a:chOff x="0" y="0"/>
          <a:chExt cx="0" cy="0"/>
        </a:xfrm>
      </p:grpSpPr>
      <p:sp>
        <p:nvSpPr>
          <p:cNvPr id="147" name="Google Shape;147;p3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48" name="Google Shape;148;p30"/>
          <p:cNvSpPr txBox="1"/>
          <p:nvPr>
            <p:ph idx="1" type="body"/>
          </p:nvPr>
        </p:nvSpPr>
        <p:spPr>
          <a:xfrm>
            <a:off x="-2971800" y="20574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
        <p:nvSpPr>
          <p:cNvPr id="149" name="Google Shape;149;p30"/>
          <p:cNvSpPr txBox="1"/>
          <p:nvPr>
            <p:ph idx="2" type="body"/>
          </p:nvPr>
        </p:nvSpPr>
        <p:spPr>
          <a:xfrm>
            <a:off x="1219200" y="20574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50" name="Shape 150"/>
        <p:cNvGrpSpPr/>
        <p:nvPr/>
      </p:nvGrpSpPr>
      <p:grpSpPr>
        <a:xfrm>
          <a:off x="0" y="0"/>
          <a:ext cx="0" cy="0"/>
          <a:chOff x="0" y="0"/>
          <a:chExt cx="0" cy="0"/>
        </a:xfrm>
      </p:grpSpPr>
      <p:sp>
        <p:nvSpPr>
          <p:cNvPr id="151" name="Google Shape;151;p3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52" name="Google Shape;152;p31"/>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1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153" name="Google Shape;153;p31"/>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
        <p:nvSpPr>
          <p:cNvPr id="154" name="Google Shape;154;p31"/>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1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155" name="Google Shape;155;p31"/>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6" name="Shape 156"/>
        <p:cNvGrpSpPr/>
        <p:nvPr/>
      </p:nvGrpSpPr>
      <p:grpSpPr>
        <a:xfrm>
          <a:off x="0" y="0"/>
          <a:ext cx="0" cy="0"/>
          <a:chOff x="0" y="0"/>
          <a:chExt cx="0" cy="0"/>
        </a:xfrm>
      </p:grpSpPr>
      <p:sp>
        <p:nvSpPr>
          <p:cNvPr id="157" name="Google Shape;157;p3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8" name="Shape 158"/>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9" name="Shape 159"/>
        <p:cNvGrpSpPr/>
        <p:nvPr/>
      </p:nvGrpSpPr>
      <p:grpSpPr>
        <a:xfrm>
          <a:off x="0" y="0"/>
          <a:ext cx="0" cy="0"/>
          <a:chOff x="0" y="0"/>
          <a:chExt cx="0" cy="0"/>
        </a:xfrm>
      </p:grpSpPr>
      <p:sp>
        <p:nvSpPr>
          <p:cNvPr id="160" name="Google Shape;160;p34"/>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61" name="Google Shape;161;p34"/>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9pPr>
          </a:lstStyle>
          <a:p/>
        </p:txBody>
      </p:sp>
      <p:sp>
        <p:nvSpPr>
          <p:cNvPr id="162" name="Google Shape;162;p34"/>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1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3" name="Shape 163"/>
        <p:cNvGrpSpPr/>
        <p:nvPr/>
      </p:nvGrpSpPr>
      <p:grpSpPr>
        <a:xfrm>
          <a:off x="0" y="0"/>
          <a:ext cx="0" cy="0"/>
          <a:chOff x="0" y="0"/>
          <a:chExt cx="0" cy="0"/>
        </a:xfrm>
      </p:grpSpPr>
      <p:sp>
        <p:nvSpPr>
          <p:cNvPr id="164" name="Google Shape;164;p35"/>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65" name="Google Shape;165;p35"/>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bin"/>
                <a:ea typeface="Cabin"/>
                <a:cs typeface="Cabin"/>
                <a:sym typeface="Cabin"/>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bin"/>
                <a:ea typeface="Cabin"/>
                <a:cs typeface="Cabin"/>
                <a:sym typeface="Cabin"/>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bin"/>
                <a:ea typeface="Cabin"/>
                <a:cs typeface="Cabin"/>
                <a:sym typeface="Cabin"/>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9pPr>
          </a:lstStyle>
          <a:p/>
        </p:txBody>
      </p:sp>
      <p:sp>
        <p:nvSpPr>
          <p:cNvPr id="166" name="Google Shape;166;p35"/>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1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7" name="Shape 167"/>
        <p:cNvGrpSpPr/>
        <p:nvPr/>
      </p:nvGrpSpPr>
      <p:grpSpPr>
        <a:xfrm>
          <a:off x="0" y="0"/>
          <a:ext cx="0" cy="0"/>
          <a:chOff x="0" y="0"/>
          <a:chExt cx="0" cy="0"/>
        </a:xfrm>
      </p:grpSpPr>
      <p:sp>
        <p:nvSpPr>
          <p:cNvPr id="168" name="Google Shape;168;p3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69" name="Google Shape;169;p36"/>
          <p:cNvSpPr txBox="1"/>
          <p:nvPr>
            <p:ph idx="1" type="body"/>
          </p:nvPr>
        </p:nvSpPr>
        <p:spPr>
          <a:xfrm rot="5400000">
            <a:off x="-1333500" y="419100"/>
            <a:ext cx="4953000" cy="82296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0" name="Shape 170"/>
        <p:cNvGrpSpPr/>
        <p:nvPr/>
      </p:nvGrpSpPr>
      <p:grpSpPr>
        <a:xfrm>
          <a:off x="0" y="0"/>
          <a:ext cx="0" cy="0"/>
          <a:chOff x="0" y="0"/>
          <a:chExt cx="0" cy="0"/>
        </a:xfrm>
      </p:grpSpPr>
      <p:sp>
        <p:nvSpPr>
          <p:cNvPr id="171" name="Google Shape;171;p37"/>
          <p:cNvSpPr txBox="1"/>
          <p:nvPr>
            <p:ph type="title"/>
          </p:nvPr>
        </p:nvSpPr>
        <p:spPr>
          <a:xfrm rot="5400000">
            <a:off x="2965450" y="2279650"/>
            <a:ext cx="6794500" cy="2667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72" name="Google Shape;172;p37"/>
          <p:cNvSpPr txBox="1"/>
          <p:nvPr>
            <p:ph idx="1" type="body"/>
          </p:nvPr>
        </p:nvSpPr>
        <p:spPr>
          <a:xfrm rot="5400000">
            <a:off x="-2444750" y="-311150"/>
            <a:ext cx="6794500" cy="78486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Green">
  <p:cSld name="Two Content Green">
    <p:spTree>
      <p:nvGrpSpPr>
        <p:cNvPr id="183" name="Shape 183"/>
        <p:cNvGrpSpPr/>
        <p:nvPr/>
      </p:nvGrpSpPr>
      <p:grpSpPr>
        <a:xfrm>
          <a:off x="0" y="0"/>
          <a:ext cx="0" cy="0"/>
          <a:chOff x="0" y="0"/>
          <a:chExt cx="0" cy="0"/>
        </a:xfrm>
      </p:grpSpPr>
      <p:sp>
        <p:nvSpPr>
          <p:cNvPr id="184" name="Google Shape;184;p39"/>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9pPr>
          </a:lstStyle>
          <a:p/>
        </p:txBody>
      </p:sp>
      <p:sp>
        <p:nvSpPr>
          <p:cNvPr id="185" name="Google Shape;185;p39"/>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9pPr>
          </a:lstStyle>
          <a:p/>
        </p:txBody>
      </p:sp>
      <p:sp>
        <p:nvSpPr>
          <p:cNvPr id="186" name="Google Shape;186;p39"/>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Voilet">
  <p:cSld name="Breaker Slide Voilet">
    <p:spTree>
      <p:nvGrpSpPr>
        <p:cNvPr id="39" name="Shape 39"/>
        <p:cNvGrpSpPr/>
        <p:nvPr/>
      </p:nvGrpSpPr>
      <p:grpSpPr>
        <a:xfrm>
          <a:off x="0" y="0"/>
          <a:ext cx="0" cy="0"/>
          <a:chOff x="0" y="0"/>
          <a:chExt cx="0" cy="0"/>
        </a:xfrm>
      </p:grpSpPr>
      <p:sp>
        <p:nvSpPr>
          <p:cNvPr id="40" name="Google Shape;40;p6"/>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1"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1" name="Google Shape;41;p6"/>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2000"/>
              <a:buFont typeface="Arial"/>
              <a:buNone/>
              <a:defRPr b="0" i="0" sz="2000" u="none" cap="none" strike="noStrike">
                <a:solidFill>
                  <a:srgbClr val="7F7F7F"/>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Red">
  <p:cSld name="Two Content Red">
    <p:spTree>
      <p:nvGrpSpPr>
        <p:cNvPr id="197" name="Shape 197"/>
        <p:cNvGrpSpPr/>
        <p:nvPr/>
      </p:nvGrpSpPr>
      <p:grpSpPr>
        <a:xfrm>
          <a:off x="0" y="0"/>
          <a:ext cx="0" cy="0"/>
          <a:chOff x="0" y="0"/>
          <a:chExt cx="0" cy="0"/>
        </a:xfrm>
      </p:grpSpPr>
      <p:sp>
        <p:nvSpPr>
          <p:cNvPr id="198" name="Google Shape;198;p41"/>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9pPr>
          </a:lstStyle>
          <a:p/>
        </p:txBody>
      </p:sp>
      <p:sp>
        <p:nvSpPr>
          <p:cNvPr id="199" name="Google Shape;199;p41"/>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9pPr>
          </a:lstStyle>
          <a:p/>
        </p:txBody>
      </p:sp>
      <p:sp>
        <p:nvSpPr>
          <p:cNvPr id="200" name="Google Shape;200;p41"/>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Voilet">
  <p:cSld name="Two Content Voilet">
    <p:spTree>
      <p:nvGrpSpPr>
        <p:cNvPr id="211" name="Shape 211"/>
        <p:cNvGrpSpPr/>
        <p:nvPr/>
      </p:nvGrpSpPr>
      <p:grpSpPr>
        <a:xfrm>
          <a:off x="0" y="0"/>
          <a:ext cx="0" cy="0"/>
          <a:chOff x="0" y="0"/>
          <a:chExt cx="0" cy="0"/>
        </a:xfrm>
      </p:grpSpPr>
      <p:sp>
        <p:nvSpPr>
          <p:cNvPr id="212" name="Google Shape;212;p43"/>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9pPr>
          </a:lstStyle>
          <a:p/>
        </p:txBody>
      </p:sp>
      <p:sp>
        <p:nvSpPr>
          <p:cNvPr id="213" name="Google Shape;213;p43"/>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9pPr>
          </a:lstStyle>
          <a:p/>
        </p:txBody>
      </p:sp>
      <p:sp>
        <p:nvSpPr>
          <p:cNvPr id="214" name="Google Shape;214;p43"/>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Blue">
  <p:cSld name="Two Content Blue">
    <p:spTree>
      <p:nvGrpSpPr>
        <p:cNvPr id="225" name="Shape 225"/>
        <p:cNvGrpSpPr/>
        <p:nvPr/>
      </p:nvGrpSpPr>
      <p:grpSpPr>
        <a:xfrm>
          <a:off x="0" y="0"/>
          <a:ext cx="0" cy="0"/>
          <a:chOff x="0" y="0"/>
          <a:chExt cx="0" cy="0"/>
        </a:xfrm>
      </p:grpSpPr>
      <p:sp>
        <p:nvSpPr>
          <p:cNvPr id="226" name="Google Shape;226;p45"/>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9pPr>
          </a:lstStyle>
          <a:p/>
        </p:txBody>
      </p:sp>
      <p:sp>
        <p:nvSpPr>
          <p:cNvPr id="227" name="Google Shape;227;p45"/>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9pPr>
          </a:lstStyle>
          <a:p/>
        </p:txBody>
      </p:sp>
      <p:sp>
        <p:nvSpPr>
          <p:cNvPr id="228" name="Google Shape;228;p45"/>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Green">
  <p:cSld name="Content with Caption Green">
    <p:spTree>
      <p:nvGrpSpPr>
        <p:cNvPr id="240" name="Shape 240"/>
        <p:cNvGrpSpPr/>
        <p:nvPr/>
      </p:nvGrpSpPr>
      <p:grpSpPr>
        <a:xfrm>
          <a:off x="0" y="0"/>
          <a:ext cx="0" cy="0"/>
          <a:chOff x="0" y="0"/>
          <a:chExt cx="0" cy="0"/>
        </a:xfrm>
      </p:grpSpPr>
      <p:sp>
        <p:nvSpPr>
          <p:cNvPr id="241" name="Google Shape;241;p47"/>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42" name="Google Shape;242;p47"/>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
        <p:nvSpPr>
          <p:cNvPr id="243" name="Google Shape;243;p47"/>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1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Yellow">
  <p:cSld name="Content with Caption Yellow">
    <p:spTree>
      <p:nvGrpSpPr>
        <p:cNvPr id="255" name="Shape 255"/>
        <p:cNvGrpSpPr/>
        <p:nvPr/>
      </p:nvGrpSpPr>
      <p:grpSpPr>
        <a:xfrm>
          <a:off x="0" y="0"/>
          <a:ext cx="0" cy="0"/>
          <a:chOff x="0" y="0"/>
          <a:chExt cx="0" cy="0"/>
        </a:xfrm>
      </p:grpSpPr>
      <p:sp>
        <p:nvSpPr>
          <p:cNvPr id="256" name="Google Shape;256;p49"/>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57" name="Google Shape;257;p49"/>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
        <p:nvSpPr>
          <p:cNvPr id="258" name="Google Shape;258;p49"/>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1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Red">
  <p:cSld name="Content With Caption Red">
    <p:spTree>
      <p:nvGrpSpPr>
        <p:cNvPr id="270" name="Shape 270"/>
        <p:cNvGrpSpPr/>
        <p:nvPr/>
      </p:nvGrpSpPr>
      <p:grpSpPr>
        <a:xfrm>
          <a:off x="0" y="0"/>
          <a:ext cx="0" cy="0"/>
          <a:chOff x="0" y="0"/>
          <a:chExt cx="0" cy="0"/>
        </a:xfrm>
      </p:grpSpPr>
      <p:sp>
        <p:nvSpPr>
          <p:cNvPr id="271" name="Google Shape;271;p51"/>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72" name="Google Shape;272;p51"/>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
        <p:nvSpPr>
          <p:cNvPr id="273" name="Google Shape;273;p51"/>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1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Voilet">
  <p:cSld name="Content with Caption Voilet">
    <p:spTree>
      <p:nvGrpSpPr>
        <p:cNvPr id="285" name="Shape 285"/>
        <p:cNvGrpSpPr/>
        <p:nvPr/>
      </p:nvGrpSpPr>
      <p:grpSpPr>
        <a:xfrm>
          <a:off x="0" y="0"/>
          <a:ext cx="0" cy="0"/>
          <a:chOff x="0" y="0"/>
          <a:chExt cx="0" cy="0"/>
        </a:xfrm>
      </p:grpSpPr>
      <p:sp>
        <p:nvSpPr>
          <p:cNvPr id="286" name="Google Shape;286;p53"/>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87" name="Google Shape;287;p53"/>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
        <p:nvSpPr>
          <p:cNvPr id="288" name="Google Shape;288;p53"/>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1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Voilet">
  <p:cSld name="Content Voilet">
    <p:spTree>
      <p:nvGrpSpPr>
        <p:cNvPr id="52" name="Shape 52"/>
        <p:cNvGrpSpPr/>
        <p:nvPr/>
      </p:nvGrpSpPr>
      <p:grpSpPr>
        <a:xfrm>
          <a:off x="0" y="0"/>
          <a:ext cx="0" cy="0"/>
          <a:chOff x="0" y="0"/>
          <a:chExt cx="0" cy="0"/>
        </a:xfrm>
      </p:grpSpPr>
      <p:sp>
        <p:nvSpPr>
          <p:cNvPr id="53" name="Google Shape;53;p8"/>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04800" lvl="4" marL="2286000" marR="0" rtl="0" algn="l">
              <a:spcBef>
                <a:spcPts val="240"/>
              </a:spcBef>
              <a:spcAft>
                <a:spcPts val="0"/>
              </a:spcAft>
              <a:buClr>
                <a:schemeClr val="dk1"/>
              </a:buClr>
              <a:buSzPts val="1200"/>
              <a:buFont typeface="Arial"/>
              <a:buChar char="»"/>
              <a:defRPr b="0" i="0" sz="12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
        <p:nvSpPr>
          <p:cNvPr id="54" name="Google Shape;54;p8"/>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64" name="Google Shape;64;p10"/>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5" name="Shape 65"/>
        <p:cNvGrpSpPr/>
        <p:nvPr/>
      </p:nvGrpSpPr>
      <p:grpSpPr>
        <a:xfrm>
          <a:off x="0" y="0"/>
          <a:ext cx="0" cy="0"/>
          <a:chOff x="0" y="0"/>
          <a:chExt cx="0" cy="0"/>
        </a:xfrm>
      </p:grpSpPr>
      <p:sp>
        <p:nvSpPr>
          <p:cNvPr id="66" name="Google Shape;66;p11"/>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67" name="Google Shape;67;p11"/>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0" lvl="1" marL="457200" marR="0" rtl="0" algn="ctr">
              <a:spcBef>
                <a:spcPts val="360"/>
              </a:spcBef>
              <a:spcAft>
                <a:spcPts val="0"/>
              </a:spcAft>
              <a:buClr>
                <a:schemeClr val="dk1"/>
              </a:buClr>
              <a:buSzPts val="1800"/>
              <a:buFont typeface="Arial"/>
              <a:buNone/>
              <a:defRPr b="0" i="0" sz="1800" u="none" cap="none" strike="noStrike">
                <a:solidFill>
                  <a:schemeClr val="dk1"/>
                </a:solidFill>
                <a:latin typeface="Cabin"/>
                <a:ea typeface="Cabin"/>
                <a:cs typeface="Cabin"/>
                <a:sym typeface="Cabin"/>
              </a:defRPr>
            </a:lvl2pPr>
            <a:lvl3pPr indent="0" lvl="2" marL="9144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0" lvl="3" marL="13716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4pPr>
            <a:lvl5pPr indent="0" lvl="4" marL="18288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0" lvl="5" marL="22860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0" lvl="6" marL="27432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0" lvl="7" marL="32004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0" lvl="8" marL="36576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2"/>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70" name="Google Shape;70;p12"/>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228600" lvl="1" marL="914400" marR="0" rtl="0" algn="l">
              <a:spcBef>
                <a:spcPts val="360"/>
              </a:spcBef>
              <a:spcAft>
                <a:spcPts val="0"/>
              </a:spcAft>
              <a:buClr>
                <a:schemeClr val="dk1"/>
              </a:buClr>
              <a:buSzPts val="1800"/>
              <a:buFont typeface="Arial"/>
              <a:buNone/>
              <a:defRPr b="0" i="0" sz="1800" u="none" cap="none" strike="noStrike">
                <a:solidFill>
                  <a:schemeClr val="dk1"/>
                </a:solidFill>
                <a:latin typeface="Cabin"/>
                <a:ea typeface="Cabin"/>
                <a:cs typeface="Cabin"/>
                <a:sym typeface="Cabin"/>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228600" lvl="3" marL="1828800" marR="0" rtl="0" algn="l">
              <a:spcBef>
                <a:spcPts val="280"/>
              </a:spcBef>
              <a:spcAft>
                <a:spcPts val="0"/>
              </a:spcAft>
              <a:buClr>
                <a:schemeClr val="dk1"/>
              </a:buClr>
              <a:buSzPts val="1600"/>
              <a:buFont typeface="Arial"/>
              <a:buNone/>
              <a:defRPr b="0" i="0" sz="1400" u="none" cap="none" strike="noStrike">
                <a:solidFill>
                  <a:schemeClr val="dk1"/>
                </a:solidFill>
                <a:latin typeface="Cabin"/>
                <a:ea typeface="Cabin"/>
                <a:cs typeface="Cabin"/>
                <a:sym typeface="Cabin"/>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1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73" name="Google Shape;73;p13"/>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
        <p:nvSpPr>
          <p:cNvPr id="74" name="Google Shape;74;p13"/>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5" name="Shape 75"/>
        <p:cNvGrpSpPr/>
        <p:nvPr/>
      </p:nvGrpSpPr>
      <p:grpSpPr>
        <a:xfrm>
          <a:off x="0" y="0"/>
          <a:ext cx="0" cy="0"/>
          <a:chOff x="0" y="0"/>
          <a:chExt cx="0" cy="0"/>
        </a:xfrm>
      </p:grpSpPr>
      <p:sp>
        <p:nvSpPr>
          <p:cNvPr id="76" name="Google Shape;76;p14"/>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77" name="Google Shape;77;p14"/>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1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78" name="Google Shape;78;p14"/>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
        <p:nvSpPr>
          <p:cNvPr id="79" name="Google Shape;79;p14"/>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1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80" name="Google Shape;80;p14"/>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jpg"/><Relationship Id="rId3" Type="http://schemas.openxmlformats.org/officeDocument/2006/relationships/slideLayout" Target="../slideLayouts/slideLayout1.xml"/><Relationship Id="rId4" Type="http://schemas.openxmlformats.org/officeDocument/2006/relationships/theme" Target="../theme/theme7.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12.png"/><Relationship Id="rId3" Type="http://schemas.openxmlformats.org/officeDocument/2006/relationships/slideLayout" Target="../slideLayouts/slideLayout29.xml"/><Relationship Id="rId4" Type="http://schemas.openxmlformats.org/officeDocument/2006/relationships/theme" Target="../theme/theme1.xml"/></Relationships>
</file>

<file path=ppt/slideMasters/_rels/slideMaster11.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13.png"/><Relationship Id="rId3" Type="http://schemas.openxmlformats.org/officeDocument/2006/relationships/slideLayout" Target="../slideLayouts/slideLayout30.xml"/><Relationship Id="rId4" Type="http://schemas.openxmlformats.org/officeDocument/2006/relationships/theme" Target="../theme/theme8.xml"/></Relationships>
</file>

<file path=ppt/slideMasters/_rels/slideMaster12.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5.png"/><Relationship Id="rId3" Type="http://schemas.openxmlformats.org/officeDocument/2006/relationships/slideLayout" Target="../slideLayouts/slideLayout31.xml"/><Relationship Id="rId4" Type="http://schemas.openxmlformats.org/officeDocument/2006/relationships/theme" Target="../theme/theme10.xml"/></Relationships>
</file>

<file path=ppt/slideMasters/_rels/slideMaster13.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11.png"/><Relationship Id="rId3" Type="http://schemas.openxmlformats.org/officeDocument/2006/relationships/slideLayout" Target="../slideLayouts/slideLayout32.xml"/><Relationship Id="rId4" Type="http://schemas.openxmlformats.org/officeDocument/2006/relationships/theme" Target="../theme/theme6.xml"/></Relationships>
</file>

<file path=ppt/slideMasters/_rels/slideMaster14.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12.png"/><Relationship Id="rId3" Type="http://schemas.openxmlformats.org/officeDocument/2006/relationships/slideLayout" Target="../slideLayouts/slideLayout33.xml"/><Relationship Id="rId4" Type="http://schemas.openxmlformats.org/officeDocument/2006/relationships/theme" Target="../theme/theme15.xml"/></Relationships>
</file>

<file path=ppt/slideMasters/_rels/slideMaster15.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7.png"/><Relationship Id="rId3" Type="http://schemas.openxmlformats.org/officeDocument/2006/relationships/slideLayout" Target="../slideLayouts/slideLayout34.xml"/><Relationship Id="rId4" Type="http://schemas.openxmlformats.org/officeDocument/2006/relationships/theme" Target="../theme/theme14.xml"/></Relationships>
</file>

<file path=ppt/slideMasters/_rels/slideMaster16.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13.png"/><Relationship Id="rId3" Type="http://schemas.openxmlformats.org/officeDocument/2006/relationships/slideLayout" Target="../slideLayouts/slideLayout35.xml"/><Relationship Id="rId4" Type="http://schemas.openxmlformats.org/officeDocument/2006/relationships/theme" Target="../theme/theme4.xml"/></Relationships>
</file>

<file path=ppt/slideMasters/_rels/slideMaster17.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5.png"/><Relationship Id="rId3" Type="http://schemas.openxmlformats.org/officeDocument/2006/relationships/slideLayout" Target="../slideLayouts/slideLayout36.xml"/><Relationship Id="rId4" Type="http://schemas.openxmlformats.org/officeDocument/2006/relationships/theme" Target="../theme/theme16.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7.png"/><Relationship Id="rId3" Type="http://schemas.openxmlformats.org/officeDocument/2006/relationships/slideLayout" Target="../slideLayouts/slideLayout2.xml"/><Relationship Id="rId4" Type="http://schemas.openxmlformats.org/officeDocument/2006/relationships/theme" Target="../theme/theme11.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8.jpg"/><Relationship Id="rId2" Type="http://schemas.openxmlformats.org/officeDocument/2006/relationships/image" Target="../media/image10.jpg"/><Relationship Id="rId3" Type="http://schemas.openxmlformats.org/officeDocument/2006/relationships/slideLayout" Target="../slideLayouts/slideLayout3.xml"/><Relationship Id="rId4" Type="http://schemas.openxmlformats.org/officeDocument/2006/relationships/theme" Target="../theme/theme17.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5.png"/><Relationship Id="rId3" Type="http://schemas.openxmlformats.org/officeDocument/2006/relationships/slideLayout" Target="../slideLayouts/slideLayout4.xml"/><Relationship Id="rId4" Type="http://schemas.openxmlformats.org/officeDocument/2006/relationships/theme" Target="../theme/theme2.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13.xml"/><Relationship Id="rId10" Type="http://schemas.openxmlformats.org/officeDocument/2006/relationships/slideLayout" Target="../slideLayouts/slideLayout12.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 Type="http://schemas.openxmlformats.org/officeDocument/2006/relationships/image" Target="../media/image6.jpg"/><Relationship Id="rId2" Type="http://schemas.openxmlformats.org/officeDocument/2006/relationships/image" Target="../media/image10.jpg"/><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18.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11.png"/><Relationship Id="rId3" Type="http://schemas.openxmlformats.org/officeDocument/2006/relationships/slideLayout" Target="../slideLayouts/slideLayout16.xml"/><Relationship Id="rId4" Type="http://schemas.openxmlformats.org/officeDocument/2006/relationships/theme" Target="../theme/theme13.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9.jpg"/><Relationship Id="rId2" Type="http://schemas.openxmlformats.org/officeDocument/2006/relationships/image" Target="../media/image10.jpg"/><Relationship Id="rId3" Type="http://schemas.openxmlformats.org/officeDocument/2006/relationships/slideLayout" Target="../slideLayouts/slideLayout17.xml"/><Relationship Id="rId4" Type="http://schemas.openxmlformats.org/officeDocument/2006/relationships/theme" Target="../theme/theme12.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theme" Target="../theme/theme9.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26.xml"/><Relationship Id="rId10" Type="http://schemas.openxmlformats.org/officeDocument/2006/relationships/slideLayout" Target="../slideLayouts/slideLayout25.xml"/><Relationship Id="rId13" Type="http://schemas.openxmlformats.org/officeDocument/2006/relationships/slideLayout" Target="../slideLayouts/slideLayout28.xml"/><Relationship Id="rId12" Type="http://schemas.openxmlformats.org/officeDocument/2006/relationships/slideLayout" Target="../slideLayouts/slideLayout27.xml"/><Relationship Id="rId1" Type="http://schemas.openxmlformats.org/officeDocument/2006/relationships/image" Target="../media/image4.jpg"/><Relationship Id="rId2" Type="http://schemas.openxmlformats.org/officeDocument/2006/relationships/image" Target="../media/image10.jpg"/><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3.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e:\My Documents\1 Temple\1 Wipro\1 On-going Jobs\Corporate ppt\Abstract\corp ppt_Intro.jpg" id="10" name="Google Shape;10;p1"/>
          <p:cNvPicPr preferRelativeResize="0"/>
          <p:nvPr/>
        </p:nvPicPr>
        <p:blipFill rotWithShape="1">
          <a:blip r:embed="rId1">
            <a:alphaModFix/>
          </a:blip>
          <a:srcRect b="0" l="0" r="0" t="0"/>
          <a:stretch/>
        </p:blipFill>
        <p:spPr>
          <a:xfrm>
            <a:off x="0" y="4267200"/>
            <a:ext cx="9144000" cy="2590800"/>
          </a:xfrm>
          <a:prstGeom prst="rect">
            <a:avLst/>
          </a:prstGeom>
          <a:noFill/>
          <a:ln>
            <a:noFill/>
          </a:ln>
        </p:spPr>
      </p:pic>
      <p:cxnSp>
        <p:nvCxnSpPr>
          <p:cNvPr id="11" name="Google Shape;11;p1"/>
          <p:cNvCxnSpPr/>
          <p:nvPr/>
        </p:nvCxnSpPr>
        <p:spPr>
          <a:xfrm rot="5400000">
            <a:off x="1676400" y="2971800"/>
            <a:ext cx="3352800" cy="3175"/>
          </a:xfrm>
          <a:prstGeom prst="straightConnector1">
            <a:avLst/>
          </a:prstGeom>
          <a:noFill/>
          <a:ln cap="flat" cmpd="sng" w="9525">
            <a:solidFill>
              <a:srgbClr val="BFBFBF"/>
            </a:solidFill>
            <a:prstDash val="solid"/>
            <a:miter lim="8000"/>
            <a:headEnd len="sm" w="sm" type="none"/>
            <a:tailEnd len="sm" w="sm" type="none"/>
          </a:ln>
          <a:effectLst>
            <a:outerShdw blurRad="63500" dir="5400000" dist="23000">
              <a:srgbClr val="000000">
                <a:alpha val="34901"/>
              </a:srgbClr>
            </a:outerShdw>
          </a:effectLst>
        </p:spPr>
      </p:cxnSp>
      <p:pic>
        <p:nvPicPr>
          <p:cNvPr descr="E:\My Documents\1 Temple\1 Wipro\1 On-going Jobs\Corporate ppt\z+ final\TMPLTS\WIPRO-LOW RES JPG.jpg" id="12" name="Google Shape;12;p1"/>
          <p:cNvPicPr preferRelativeResize="0"/>
          <p:nvPr/>
        </p:nvPicPr>
        <p:blipFill rotWithShape="1">
          <a:blip r:embed="rId2">
            <a:alphaModFix/>
          </a:blip>
          <a:srcRect b="0" l="0" r="0" t="0"/>
          <a:stretch/>
        </p:blipFill>
        <p:spPr>
          <a:xfrm>
            <a:off x="381000" y="1371600"/>
            <a:ext cx="2743200" cy="2743200"/>
          </a:xfrm>
          <a:prstGeom prst="rect">
            <a:avLst/>
          </a:prstGeom>
          <a:noFill/>
          <a:ln>
            <a:noFill/>
          </a:ln>
        </p:spPr>
      </p:pic>
      <p:sp>
        <p:nvSpPr>
          <p:cNvPr id="13" name="Google Shape;13;p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4" name="Google Shape;14;p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5" name="Google Shape;15;p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4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 name="Shape 173"/>
        <p:cNvGrpSpPr/>
        <p:nvPr/>
      </p:nvGrpSpPr>
      <p:grpSpPr>
        <a:xfrm>
          <a:off x="0" y="0"/>
          <a:ext cx="0" cy="0"/>
          <a:chOff x="0" y="0"/>
          <a:chExt cx="0" cy="0"/>
        </a:xfrm>
      </p:grpSpPr>
      <p:cxnSp>
        <p:nvCxnSpPr>
          <p:cNvPr id="174" name="Google Shape;174;p38"/>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75" name="Google Shape;175;p38"/>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76" name="Google Shape;176;p38"/>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177" name="Google Shape;177;p38"/>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8a.gif" id="178" name="Google Shape;178;p38"/>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79" name="Google Shape;179;p38"/>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180" name="Google Shape;180;p38"/>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181" name="Google Shape;181;p3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82" name="Google Shape;182;p38"/>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76"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cxnSp>
        <p:nvCxnSpPr>
          <p:cNvPr id="188" name="Google Shape;188;p40"/>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89" name="Google Shape;189;p40"/>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90" name="Google Shape;190;p40"/>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191" name="Google Shape;191;p40"/>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4a.gif" id="192" name="Google Shape;192;p40"/>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93" name="Google Shape;193;p40"/>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194" name="Google Shape;194;p40"/>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195" name="Google Shape;195;p4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96" name="Google Shape;196;p40"/>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77"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1" name="Shape 201"/>
        <p:cNvGrpSpPr/>
        <p:nvPr/>
      </p:nvGrpSpPr>
      <p:grpSpPr>
        <a:xfrm>
          <a:off x="0" y="0"/>
          <a:ext cx="0" cy="0"/>
          <a:chOff x="0" y="0"/>
          <a:chExt cx="0" cy="0"/>
        </a:xfrm>
      </p:grpSpPr>
      <p:cxnSp>
        <p:nvCxnSpPr>
          <p:cNvPr id="202" name="Google Shape;202;p42"/>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03" name="Google Shape;203;p42"/>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04" name="Google Shape;204;p42"/>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205" name="Google Shape;205;p42"/>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3a.gif" id="206" name="Google Shape;206;p42"/>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07" name="Google Shape;207;p42"/>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208" name="Google Shape;208;p42"/>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209" name="Google Shape;209;p4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10" name="Google Shape;210;p42"/>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7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5" name="Shape 215"/>
        <p:cNvGrpSpPr/>
        <p:nvPr/>
      </p:nvGrpSpPr>
      <p:grpSpPr>
        <a:xfrm>
          <a:off x="0" y="0"/>
          <a:ext cx="0" cy="0"/>
          <a:chOff x="0" y="0"/>
          <a:chExt cx="0" cy="0"/>
        </a:xfrm>
      </p:grpSpPr>
      <p:cxnSp>
        <p:nvCxnSpPr>
          <p:cNvPr id="216" name="Google Shape;216;p44"/>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17" name="Google Shape;217;p44"/>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18" name="Google Shape;218;p44"/>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219" name="Google Shape;219;p44"/>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1a.gif" id="220" name="Google Shape;220;p44"/>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21" name="Google Shape;221;p44"/>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222" name="Google Shape;222;p44"/>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223" name="Google Shape;223;p4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24" name="Google Shape;224;p44"/>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7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9" name="Shape 229"/>
        <p:cNvGrpSpPr/>
        <p:nvPr/>
      </p:nvGrpSpPr>
      <p:grpSpPr>
        <a:xfrm>
          <a:off x="0" y="0"/>
          <a:ext cx="0" cy="0"/>
          <a:chOff x="0" y="0"/>
          <a:chExt cx="0" cy="0"/>
        </a:xfrm>
      </p:grpSpPr>
      <p:cxnSp>
        <p:nvCxnSpPr>
          <p:cNvPr id="230" name="Google Shape;230;p46"/>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31" name="Google Shape;231;p46"/>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32" name="Google Shape;232;p46"/>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233" name="Google Shape;233;p46"/>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8a.gif" id="234" name="Google Shape;234;p46"/>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235" name="Google Shape;235;p46"/>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236" name="Google Shape;236;p46"/>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237" name="Google Shape;237;p46"/>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238" name="Google Shape;238;p4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39" name="Google Shape;239;p46"/>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8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4" name="Shape 244"/>
        <p:cNvGrpSpPr/>
        <p:nvPr/>
      </p:nvGrpSpPr>
      <p:grpSpPr>
        <a:xfrm>
          <a:off x="0" y="0"/>
          <a:ext cx="0" cy="0"/>
          <a:chOff x="0" y="0"/>
          <a:chExt cx="0" cy="0"/>
        </a:xfrm>
      </p:grpSpPr>
      <p:cxnSp>
        <p:nvCxnSpPr>
          <p:cNvPr id="245" name="Google Shape;245;p48"/>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46" name="Google Shape;246;p48"/>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47" name="Google Shape;247;p48"/>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248" name="Google Shape;248;p48"/>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6a.gif" id="249" name="Google Shape;249;p48"/>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250" name="Google Shape;250;p48"/>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251" name="Google Shape;251;p48"/>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252" name="Google Shape;252;p48"/>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253" name="Google Shape;253;p4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54" name="Google Shape;254;p48"/>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8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9" name="Shape 259"/>
        <p:cNvGrpSpPr/>
        <p:nvPr/>
      </p:nvGrpSpPr>
      <p:grpSpPr>
        <a:xfrm>
          <a:off x="0" y="0"/>
          <a:ext cx="0" cy="0"/>
          <a:chOff x="0" y="0"/>
          <a:chExt cx="0" cy="0"/>
        </a:xfrm>
      </p:grpSpPr>
      <p:cxnSp>
        <p:nvCxnSpPr>
          <p:cNvPr id="260" name="Google Shape;260;p50"/>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61" name="Google Shape;261;p50"/>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62" name="Google Shape;262;p50"/>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263" name="Google Shape;263;p50"/>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4a.gif" id="264" name="Google Shape;264;p50"/>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265" name="Google Shape;265;p50"/>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266" name="Google Shape;266;p50"/>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267" name="Google Shape;267;p50"/>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268" name="Google Shape;268;p5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69" name="Google Shape;269;p50"/>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82"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4" name="Shape 274"/>
        <p:cNvGrpSpPr/>
        <p:nvPr/>
      </p:nvGrpSpPr>
      <p:grpSpPr>
        <a:xfrm>
          <a:off x="0" y="0"/>
          <a:ext cx="0" cy="0"/>
          <a:chOff x="0" y="0"/>
          <a:chExt cx="0" cy="0"/>
        </a:xfrm>
      </p:grpSpPr>
      <p:cxnSp>
        <p:nvCxnSpPr>
          <p:cNvPr id="275" name="Google Shape;275;p52"/>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76" name="Google Shape;276;p52"/>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77" name="Google Shape;277;p52"/>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278" name="Google Shape;278;p52"/>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3a.gif" id="279" name="Google Shape;279;p52"/>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280" name="Google Shape;280;p52"/>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281" name="Google Shape;281;p52"/>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282" name="Google Shape;282;p52"/>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283" name="Google Shape;283;p5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84" name="Google Shape;284;p52"/>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83"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 name="Shape 18"/>
        <p:cNvGrpSpPr/>
        <p:nvPr/>
      </p:nvGrpSpPr>
      <p:grpSpPr>
        <a:xfrm>
          <a:off x="0" y="0"/>
          <a:ext cx="0" cy="0"/>
          <a:chOff x="0" y="0"/>
          <a:chExt cx="0" cy="0"/>
        </a:xfrm>
      </p:grpSpPr>
      <p:cxnSp>
        <p:nvCxnSpPr>
          <p:cNvPr id="19" name="Google Shape;19;p3"/>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0" name="Google Shape;20;p3"/>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1" name="Google Shape;21;p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22" name="Google Shape;22;p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6a.gif" id="23" name="Google Shape;23;p3"/>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4" name="Google Shape;24;p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25" name="Google Shape;25;p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26" name="Google Shape;26;p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7" name="Google Shape;27;p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 name="Shape 32"/>
        <p:cNvGrpSpPr/>
        <p:nvPr/>
      </p:nvGrpSpPr>
      <p:grpSpPr>
        <a:xfrm>
          <a:off x="0" y="0"/>
          <a:ext cx="0" cy="0"/>
          <a:chOff x="0" y="0"/>
          <a:chExt cx="0" cy="0"/>
        </a:xfrm>
      </p:grpSpPr>
      <p:pic>
        <p:nvPicPr>
          <p:cNvPr descr="e:\My Documents\1 Temple\1 Wipro\1 On-going Jobs\Corporate ppt\Abstract\corp ppt_4.jpg" id="33" name="Google Shape;33;p5"/>
          <p:cNvPicPr preferRelativeResize="0"/>
          <p:nvPr/>
        </p:nvPicPr>
        <p:blipFill rotWithShape="1">
          <a:blip r:embed="rId1">
            <a:alphaModFix/>
          </a:blip>
          <a:srcRect b="0" l="0" r="0" t="0"/>
          <a:stretch/>
        </p:blipFill>
        <p:spPr>
          <a:xfrm>
            <a:off x="0" y="4953000"/>
            <a:ext cx="9144000" cy="1908175"/>
          </a:xfrm>
          <a:prstGeom prst="rect">
            <a:avLst/>
          </a:prstGeom>
          <a:noFill/>
          <a:ln>
            <a:noFill/>
          </a:ln>
        </p:spPr>
      </p:pic>
      <p:pic>
        <p:nvPicPr>
          <p:cNvPr descr="D:\Ashish\Corporate Brand Mgmt\Brand Identity Logo\Wipro Logo JPEG Image - White Background.jpg" id="34" name="Google Shape;34;p5"/>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35" name="Google Shape;35;p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36" name="Google Shape;36;p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37" name="Google Shape;37;p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8" name="Google Shape;38;p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 name="Shape 42"/>
        <p:cNvGrpSpPr/>
        <p:nvPr/>
      </p:nvGrpSpPr>
      <p:grpSpPr>
        <a:xfrm>
          <a:off x="0" y="0"/>
          <a:ext cx="0" cy="0"/>
          <a:chOff x="0" y="0"/>
          <a:chExt cx="0" cy="0"/>
        </a:xfrm>
      </p:grpSpPr>
      <p:cxnSp>
        <p:nvCxnSpPr>
          <p:cNvPr id="43" name="Google Shape;43;p7"/>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44" name="Google Shape;44;p7"/>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45" name="Google Shape;45;p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46" name="Google Shape;46;p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3a.gif" id="47" name="Google Shape;47;p7"/>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48" name="Google Shape;48;p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49" name="Google Shape;49;p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50" name="Google Shape;50;p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51" name="Google Shape;51;p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 name="Shape 55"/>
        <p:cNvGrpSpPr/>
        <p:nvPr/>
      </p:nvGrpSpPr>
      <p:grpSpPr>
        <a:xfrm>
          <a:off x="0" y="0"/>
          <a:ext cx="0" cy="0"/>
          <a:chOff x="0" y="0"/>
          <a:chExt cx="0" cy="0"/>
        </a:xfrm>
      </p:grpSpPr>
      <p:pic>
        <p:nvPicPr>
          <p:cNvPr descr="e:\My Documents\1 Temple\1 Wipro\1 On-going Jobs\Corporate ppt\Abstract\corp ppt_3.jpg" id="56" name="Google Shape;56;p9"/>
          <p:cNvPicPr preferRelativeResize="0"/>
          <p:nvPr/>
        </p:nvPicPr>
        <p:blipFill rotWithShape="1">
          <a:blip r:embed="rId1">
            <a:alphaModFix/>
          </a:blip>
          <a:srcRect b="0" l="0" r="0" t="0"/>
          <a:stretch/>
        </p:blipFill>
        <p:spPr>
          <a:xfrm>
            <a:off x="0" y="4876800"/>
            <a:ext cx="9144000" cy="1981200"/>
          </a:xfrm>
          <a:prstGeom prst="rect">
            <a:avLst/>
          </a:prstGeom>
          <a:noFill/>
          <a:ln>
            <a:noFill/>
          </a:ln>
        </p:spPr>
      </p:pic>
      <p:pic>
        <p:nvPicPr>
          <p:cNvPr descr="D:\Ashish\Corporate Brand Mgmt\Brand Identity Logo\Wipro Logo JPEG Image - White Background.jpg" id="57" name="Google Shape;57;p9"/>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58" name="Google Shape;58;p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59" name="Google Shape;59;p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60" name="Google Shape;60;p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61" name="Google Shape;61;p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cxnSp>
        <p:nvCxnSpPr>
          <p:cNvPr id="99" name="Google Shape;99;p21"/>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00" name="Google Shape;100;p21"/>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01" name="Google Shape;101;p2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102" name="Google Shape;102;p2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1a.gif" id="103" name="Google Shape;103;p21"/>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104" name="Google Shape;104;p21"/>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105" name="Google Shape;105;p2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106" name="Google Shape;106;p2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107" name="Google Shape;107;p2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08" name="Google Shape;108;p2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63"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pic>
        <p:nvPicPr>
          <p:cNvPr descr="e:\My Documents\1 Temple\1 Wipro\1 On-going Jobs\Corporate ppt\Abstract\corp ppt_1.jpg" id="114" name="Google Shape;114;p23"/>
          <p:cNvPicPr preferRelativeResize="0"/>
          <p:nvPr/>
        </p:nvPicPr>
        <p:blipFill rotWithShape="1">
          <a:blip r:embed="rId1">
            <a:alphaModFix/>
          </a:blip>
          <a:srcRect b="0" l="0" r="0" t="0"/>
          <a:stretch/>
        </p:blipFill>
        <p:spPr>
          <a:xfrm>
            <a:off x="0" y="4953000"/>
            <a:ext cx="9144000" cy="1905000"/>
          </a:xfrm>
          <a:prstGeom prst="rect">
            <a:avLst/>
          </a:prstGeom>
          <a:noFill/>
          <a:ln>
            <a:noFill/>
          </a:ln>
        </p:spPr>
      </p:pic>
      <p:pic>
        <p:nvPicPr>
          <p:cNvPr descr="D:\Ashish\Corporate Brand Mgmt\Brand Identity Logo\Wipro Logo JPEG Image - White Background.jpg" id="115" name="Google Shape;115;p23"/>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116" name="Google Shape;116;p2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117" name="Google Shape;117;p2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118" name="Google Shape;118;p2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9" name="Google Shape;119;p2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64"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cxnSp>
        <p:nvCxnSpPr>
          <p:cNvPr id="124" name="Google Shape;124;p25"/>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sp>
        <p:nvSpPr>
          <p:cNvPr id="125" name="Google Shape;125;p2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26" name="Google Shape;126;p2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pic>
        <p:nvPicPr>
          <p:cNvPr descr="D:\Ashish\Corporate Brand Mgmt\Brand Identity Logo\Wipro Logo JPEG Image - White Background.jpg" id="127" name="Google Shape;127;p25"/>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28" name="Google Shape;128;p2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129" name="Google Shape;129;p2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pic>
        <p:nvPicPr>
          <p:cNvPr descr="e:\My Documents\1 Temple\1 Wipro\1 On-going Jobs\Corporate ppt\Abstract\corp ppt_8.jpg" id="131" name="Google Shape;131;p26"/>
          <p:cNvPicPr preferRelativeResize="0"/>
          <p:nvPr/>
        </p:nvPicPr>
        <p:blipFill rotWithShape="1">
          <a:blip r:embed="rId1">
            <a:alphaModFix/>
          </a:blip>
          <a:srcRect b="0" l="0" r="0" t="0"/>
          <a:stretch/>
        </p:blipFill>
        <p:spPr>
          <a:xfrm>
            <a:off x="0" y="5029200"/>
            <a:ext cx="9144000" cy="1828800"/>
          </a:xfrm>
          <a:prstGeom prst="rect">
            <a:avLst/>
          </a:prstGeom>
          <a:noFill/>
          <a:ln>
            <a:noFill/>
          </a:ln>
        </p:spPr>
      </p:pic>
      <p:pic>
        <p:nvPicPr>
          <p:cNvPr descr="D:\Ashish\Corporate Brand Mgmt\Brand Identity Logo\Wipro Logo JPEG Image - White Background.jpg" id="132" name="Google Shape;132;p26"/>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133" name="Google Shape;133;p26"/>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134" name="Google Shape;134;p26"/>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135" name="Google Shape;135;p2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36" name="Google Shape;136;p26"/>
          <p:cNvSpPr txBox="1"/>
          <p:nvPr>
            <p:ph idx="1" type="body"/>
          </p:nvPr>
        </p:nvSpPr>
        <p:spPr>
          <a:xfrm>
            <a:off x="-2971800" y="20574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0.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8.png"/><Relationship Id="rId4" Type="http://schemas.openxmlformats.org/officeDocument/2006/relationships/image" Target="../media/image31.png"/><Relationship Id="rId5" Type="http://schemas.openxmlformats.org/officeDocument/2006/relationships/image" Target="../media/image25.png"/><Relationship Id="rId6"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7.xml"/><Relationship Id="rId3" Type="http://schemas.openxmlformats.org/officeDocument/2006/relationships/hyperlink" Target="http://www.agiledata.org/" TargetMode="External"/><Relationship Id="rId4" Type="http://schemas.openxmlformats.org/officeDocument/2006/relationships/hyperlink" Target="http://www.agiledata.org/"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4" name="Shape 294"/>
        <p:cNvGrpSpPr/>
        <p:nvPr/>
      </p:nvGrpSpPr>
      <p:grpSpPr>
        <a:xfrm>
          <a:off x="0" y="0"/>
          <a:ext cx="0" cy="0"/>
          <a:chOff x="0" y="0"/>
          <a:chExt cx="0" cy="0"/>
        </a:xfrm>
      </p:grpSpPr>
      <p:sp>
        <p:nvSpPr>
          <p:cNvPr id="295" name="Google Shape;295;p54"/>
          <p:cNvSpPr txBox="1"/>
          <p:nvPr>
            <p:ph type="ctrTitle"/>
          </p:nvPr>
        </p:nvSpPr>
        <p:spPr>
          <a:xfrm>
            <a:off x="1447800" y="2057400"/>
            <a:ext cx="7696200" cy="11430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2800" u="none" cap="none" strike="noStrike">
                <a:solidFill>
                  <a:schemeClr val="dk1"/>
                </a:solidFill>
                <a:latin typeface="Cabin"/>
                <a:ea typeface="Cabin"/>
                <a:cs typeface="Cabin"/>
                <a:sym typeface="Cabin"/>
              </a:rPr>
              <a:t>Data Modeling Concepts</a:t>
            </a:r>
            <a:r>
              <a:rPr b="0" i="0" lang="en-US" sz="3200" u="none" cap="none" strike="noStrike">
                <a:solidFill>
                  <a:schemeClr val="dk1"/>
                </a:solidFill>
                <a:latin typeface="Cabin"/>
                <a:ea typeface="Cabin"/>
                <a:cs typeface="Cabin"/>
                <a:sym typeface="Cabin"/>
              </a:rPr>
              <a:t> </a:t>
            </a:r>
            <a:br>
              <a:rPr b="0" i="0" lang="en-US" sz="3200" u="none" cap="none" strike="noStrike">
                <a:solidFill>
                  <a:schemeClr val="dk1"/>
                </a:solidFill>
                <a:latin typeface="Cabin"/>
                <a:ea typeface="Cabin"/>
                <a:cs typeface="Cabin"/>
                <a:sym typeface="Cabin"/>
              </a:rPr>
            </a:br>
            <a:r>
              <a:rPr b="0" i="0" lang="en-US" sz="3200" u="none" cap="none" strike="noStrike">
                <a:solidFill>
                  <a:schemeClr val="dk1"/>
                </a:solidFill>
                <a:latin typeface="Cabin"/>
                <a:ea typeface="Cabin"/>
                <a:cs typeface="Cabin"/>
                <a:sym typeface="Cabin"/>
              </a:rPr>
              <a:t>Part 3</a:t>
            </a:r>
            <a:endParaRPr/>
          </a:p>
        </p:txBody>
      </p:sp>
      <p:sp>
        <p:nvSpPr>
          <p:cNvPr id="296" name="Google Shape;296;p54"/>
          <p:cNvSpPr txBox="1"/>
          <p:nvPr/>
        </p:nvSpPr>
        <p:spPr>
          <a:xfrm>
            <a:off x="4025900" y="2514600"/>
            <a:ext cx="5105400" cy="762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7" name="Google Shape;297;p54"/>
          <p:cNvSpPr txBox="1"/>
          <p:nvPr/>
        </p:nvSpPr>
        <p:spPr>
          <a:xfrm>
            <a:off x="4038600" y="3276600"/>
            <a:ext cx="5105400" cy="1295400"/>
          </a:xfrm>
          <a:prstGeom prst="rect">
            <a:avLst/>
          </a:prstGeom>
          <a:noFill/>
          <a:ln>
            <a:noFill/>
          </a:ln>
        </p:spPr>
        <p:txBody>
          <a:bodyPr anchorCtr="0" anchor="ctr"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a:solidFill>
                  <a:srgbClr val="7F7F7F"/>
                </a:solidFill>
                <a:latin typeface="Cabin"/>
                <a:ea typeface="Cabin"/>
                <a:cs typeface="Cabin"/>
                <a:sym typeface="Cabin"/>
              </a:rPr>
              <a:t>Anand Kumar</a:t>
            </a:r>
            <a:endParaRPr/>
          </a:p>
        </p:txBody>
      </p:sp>
      <p:sp>
        <p:nvSpPr>
          <p:cNvPr id="298" name="Google Shape;298;p54"/>
          <p:cNvSpPr txBox="1"/>
          <p:nvPr/>
        </p:nvSpPr>
        <p:spPr>
          <a:xfrm>
            <a:off x="4038600" y="3124200"/>
            <a:ext cx="5105400" cy="762000"/>
          </a:xfrm>
          <a:prstGeom prst="rect">
            <a:avLst/>
          </a:prstGeom>
          <a:noFill/>
          <a:ln>
            <a:noFill/>
          </a:ln>
        </p:spPr>
        <p:txBody>
          <a:bodyPr anchorCtr="0" anchor="ctr" bIns="45700" lIns="91425" spcFirstLastPara="1" rIns="91425" wrap="square" tIns="45700">
            <a:noAutofit/>
          </a:bodyPr>
          <a:lstStyle/>
          <a:p>
            <a:pPr indent="-342900" lvl="0" marL="342900" marR="0" rtl="0" algn="r">
              <a:lnSpc>
                <a:spcPct val="100000"/>
              </a:lnSpc>
              <a:spcBef>
                <a:spcPts val="0"/>
              </a:spcBef>
              <a:spcAft>
                <a:spcPts val="0"/>
              </a:spcAft>
              <a:buClr>
                <a:srgbClr val="0000FF"/>
              </a:buClr>
              <a:buFont typeface="Cabin"/>
              <a:buNone/>
            </a:pPr>
            <a:r>
              <a:rPr b="0" i="0" lang="en-US" sz="2200" u="none">
                <a:solidFill>
                  <a:srgbClr val="0000FF"/>
                </a:solidFill>
                <a:latin typeface="Cabin"/>
                <a:ea typeface="Cabin"/>
                <a:cs typeface="Cabin"/>
                <a:sym typeface="Cabin"/>
              </a:rPr>
              <a:t>&lt;Data Model 101 Series&gt;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4" name="Shape 374"/>
        <p:cNvGrpSpPr/>
        <p:nvPr/>
      </p:nvGrpSpPr>
      <p:grpSpPr>
        <a:xfrm>
          <a:off x="0" y="0"/>
          <a:ext cx="0" cy="0"/>
          <a:chOff x="0" y="0"/>
          <a:chExt cx="0" cy="0"/>
        </a:xfrm>
      </p:grpSpPr>
      <p:sp>
        <p:nvSpPr>
          <p:cNvPr id="375" name="Google Shape;375;p63"/>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Smart Code – Definition &amp; Example</a:t>
            </a:r>
            <a:endParaRPr/>
          </a:p>
        </p:txBody>
      </p:sp>
      <p:sp>
        <p:nvSpPr>
          <p:cNvPr id="376" name="Google Shape;376;p63"/>
          <p:cNvSpPr txBox="1"/>
          <p:nvPr/>
        </p:nvSpPr>
        <p:spPr>
          <a:xfrm>
            <a:off x="0" y="838200"/>
            <a:ext cx="8229600" cy="68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A smart code is a single identifying attribute made up of multiple values. </a:t>
            </a:r>
            <a:endParaRPr/>
          </a:p>
        </p:txBody>
      </p:sp>
      <p:pic>
        <p:nvPicPr>
          <p:cNvPr id="377" name="Google Shape;377;p63"/>
          <p:cNvPicPr preferRelativeResize="0"/>
          <p:nvPr/>
        </p:nvPicPr>
        <p:blipFill rotWithShape="1">
          <a:blip r:embed="rId3">
            <a:alphaModFix/>
          </a:blip>
          <a:srcRect b="0" l="0" r="0" t="0"/>
          <a:stretch/>
        </p:blipFill>
        <p:spPr>
          <a:xfrm>
            <a:off x="762000" y="1524000"/>
            <a:ext cx="7256462" cy="1905000"/>
          </a:xfrm>
          <a:prstGeom prst="rect">
            <a:avLst/>
          </a:prstGeom>
          <a:noFill/>
          <a:ln>
            <a:noFill/>
          </a:ln>
        </p:spPr>
      </p:pic>
      <p:sp>
        <p:nvSpPr>
          <p:cNvPr id="378" name="Google Shape;378;p63"/>
          <p:cNvSpPr txBox="1"/>
          <p:nvPr/>
        </p:nvSpPr>
        <p:spPr>
          <a:xfrm>
            <a:off x="304800" y="3276600"/>
            <a:ext cx="8229600" cy="2895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For e.g. Part number 9E201215 can be defined as: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Division 9 - Consumer Services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Part Class E - Externally produced</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Part type 20 - Paper Form</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Warehouse 12 - Dallas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Sequence - 15</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If the “intelligence” built into the code changes, the key must be changed as all the existing occurrences.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 It that key is referenced by a relationship, it will require even further changes.</a:t>
            </a:r>
            <a:endParaRPr/>
          </a:p>
          <a:p>
            <a:pPr indent="0" lvl="0" marL="0" marR="0" rtl="0" algn="ctr">
              <a:lnSpc>
                <a:spcPct val="100000"/>
              </a:lnSpc>
              <a:spcBef>
                <a:spcPts val="0"/>
              </a:spcBef>
              <a:spcAft>
                <a:spcPts val="0"/>
              </a:spcAft>
              <a:buNone/>
            </a:pPr>
            <a:r>
              <a:t/>
            </a:r>
            <a:endParaRPr b="0" i="0" sz="2000" u="none">
              <a:solidFill>
                <a:schemeClr val="dk1"/>
              </a:solidFill>
              <a:latin typeface="Cabin"/>
              <a:ea typeface="Cabin"/>
              <a:cs typeface="Cabin"/>
              <a:sym typeface="Cab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2" name="Shape 382"/>
        <p:cNvGrpSpPr/>
        <p:nvPr/>
      </p:nvGrpSpPr>
      <p:grpSpPr>
        <a:xfrm>
          <a:off x="0" y="0"/>
          <a:ext cx="0" cy="0"/>
          <a:chOff x="0" y="0"/>
          <a:chExt cx="0" cy="0"/>
        </a:xfrm>
      </p:grpSpPr>
      <p:sp>
        <p:nvSpPr>
          <p:cNvPr id="383" name="Google Shape;383;p64"/>
          <p:cNvSpPr txBox="1"/>
          <p:nvPr>
            <p:ph type="title"/>
          </p:nvPr>
        </p:nvSpPr>
        <p:spPr>
          <a:xfrm>
            <a:off x="0" y="215900"/>
            <a:ext cx="7696200" cy="77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Smart Code - Resolution</a:t>
            </a:r>
            <a:endParaRPr/>
          </a:p>
        </p:txBody>
      </p:sp>
      <p:sp>
        <p:nvSpPr>
          <p:cNvPr id="384" name="Google Shape;384;p64"/>
          <p:cNvSpPr txBox="1"/>
          <p:nvPr/>
        </p:nvSpPr>
        <p:spPr>
          <a:xfrm>
            <a:off x="457200" y="1066800"/>
            <a:ext cx="8229600" cy="2819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Smart codes are usually holdovers from legacy systems and should not be used as primary keys.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Replace the smart code with an appropriate primary key and model individual elements of the smart code.</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Create system generated identifier</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Decompose multi valued attributes</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0" lvl="0" marL="0" marR="0" rtl="0" algn="ctr">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pic>
        <p:nvPicPr>
          <p:cNvPr id="385" name="Google Shape;385;p64"/>
          <p:cNvPicPr preferRelativeResize="0"/>
          <p:nvPr/>
        </p:nvPicPr>
        <p:blipFill rotWithShape="1">
          <a:blip r:embed="rId3">
            <a:alphaModFix/>
          </a:blip>
          <a:srcRect b="0" l="0" r="0" t="0"/>
          <a:stretch/>
        </p:blipFill>
        <p:spPr>
          <a:xfrm>
            <a:off x="2667000" y="3733800"/>
            <a:ext cx="2533650" cy="2676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9" name="Shape 389"/>
        <p:cNvGrpSpPr/>
        <p:nvPr/>
      </p:nvGrpSpPr>
      <p:grpSpPr>
        <a:xfrm>
          <a:off x="0" y="0"/>
          <a:ext cx="0" cy="0"/>
          <a:chOff x="0" y="0"/>
          <a:chExt cx="0" cy="0"/>
        </a:xfrm>
      </p:grpSpPr>
      <p:sp>
        <p:nvSpPr>
          <p:cNvPr id="390" name="Google Shape;390;p65"/>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Compound Primary Key</a:t>
            </a:r>
            <a:endParaRPr/>
          </a:p>
        </p:txBody>
      </p:sp>
      <p:sp>
        <p:nvSpPr>
          <p:cNvPr id="391" name="Google Shape;391;p65"/>
          <p:cNvSpPr txBox="1"/>
          <p:nvPr/>
        </p:nvSpPr>
        <p:spPr>
          <a:xfrm>
            <a:off x="609600" y="1066800"/>
            <a:ext cx="8229600" cy="2819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A compound primary key is a primary key that is composed of two or more identifying attributes.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All attributes in a compound primary key are needed to uniquely identify an occurrence.</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0" lvl="0" marL="0" marR="0" rtl="0" algn="ctr">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pic>
        <p:nvPicPr>
          <p:cNvPr id="392" name="Google Shape;392;p65"/>
          <p:cNvPicPr preferRelativeResize="0"/>
          <p:nvPr/>
        </p:nvPicPr>
        <p:blipFill rotWithShape="1">
          <a:blip r:embed="rId3">
            <a:alphaModFix/>
          </a:blip>
          <a:srcRect b="0" l="0" r="0" t="0"/>
          <a:stretch/>
        </p:blipFill>
        <p:spPr>
          <a:xfrm>
            <a:off x="2438400" y="3276600"/>
            <a:ext cx="3352800" cy="2019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6" name="Shape 396"/>
        <p:cNvGrpSpPr/>
        <p:nvPr/>
      </p:nvGrpSpPr>
      <p:grpSpPr>
        <a:xfrm>
          <a:off x="0" y="0"/>
          <a:ext cx="0" cy="0"/>
          <a:chOff x="0" y="0"/>
          <a:chExt cx="0" cy="0"/>
        </a:xfrm>
      </p:grpSpPr>
      <p:sp>
        <p:nvSpPr>
          <p:cNvPr id="397" name="Google Shape;397;p66"/>
          <p:cNvSpPr txBox="1"/>
          <p:nvPr>
            <p:ph type="title"/>
          </p:nvPr>
        </p:nvSpPr>
        <p:spPr>
          <a:xfrm>
            <a:off x="0" y="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Relationship – Definition &amp; Example</a:t>
            </a:r>
            <a:endParaRPr/>
          </a:p>
        </p:txBody>
      </p:sp>
      <p:sp>
        <p:nvSpPr>
          <p:cNvPr id="398" name="Google Shape;398;p66"/>
          <p:cNvSpPr txBox="1"/>
          <p:nvPr/>
        </p:nvSpPr>
        <p:spPr>
          <a:xfrm>
            <a:off x="457200" y="1371600"/>
            <a:ext cx="8229600" cy="2057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A relationship represents a direct business rule or association between two entity types.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A relationship is modeled using a line drawn between two entity types.</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0" lvl="0" marL="0" marR="0" rtl="0" algn="ctr">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pic>
        <p:nvPicPr>
          <p:cNvPr id="399" name="Google Shape;399;p66"/>
          <p:cNvPicPr preferRelativeResize="0"/>
          <p:nvPr/>
        </p:nvPicPr>
        <p:blipFill rotWithShape="1">
          <a:blip r:embed="rId3">
            <a:alphaModFix/>
          </a:blip>
          <a:srcRect b="0" l="0" r="0" t="0"/>
          <a:stretch/>
        </p:blipFill>
        <p:spPr>
          <a:xfrm>
            <a:off x="1295400" y="3429000"/>
            <a:ext cx="6400800" cy="1943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3" name="Shape 403"/>
        <p:cNvGrpSpPr/>
        <p:nvPr/>
      </p:nvGrpSpPr>
      <p:grpSpPr>
        <a:xfrm>
          <a:off x="0" y="0"/>
          <a:ext cx="0" cy="0"/>
          <a:chOff x="0" y="0"/>
          <a:chExt cx="0" cy="0"/>
        </a:xfrm>
      </p:grpSpPr>
      <p:sp>
        <p:nvSpPr>
          <p:cNvPr id="404" name="Google Shape;404;p67"/>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Relationship Phrase Example</a:t>
            </a:r>
            <a:endParaRPr/>
          </a:p>
        </p:txBody>
      </p:sp>
      <p:sp>
        <p:nvSpPr>
          <p:cNvPr id="405" name="Google Shape;405;p67"/>
          <p:cNvSpPr txBox="1"/>
          <p:nvPr/>
        </p:nvSpPr>
        <p:spPr>
          <a:xfrm>
            <a:off x="609600" y="1066800"/>
            <a:ext cx="8229600" cy="1905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Each relationship has two phrases.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The relationship phrase is read clockwise around a relationship.</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 The phrase provides meaningful context to the relationship and must reflect the nature of the association between entity types in business terms.</a:t>
            </a:r>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0" lvl="0" marL="0" marR="0" rtl="0" algn="ctr">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pic>
        <p:nvPicPr>
          <p:cNvPr id="406" name="Google Shape;406;p67"/>
          <p:cNvPicPr preferRelativeResize="0"/>
          <p:nvPr/>
        </p:nvPicPr>
        <p:blipFill rotWithShape="1">
          <a:blip r:embed="rId3">
            <a:alphaModFix/>
          </a:blip>
          <a:srcRect b="0" l="0" r="0" t="0"/>
          <a:stretch/>
        </p:blipFill>
        <p:spPr>
          <a:xfrm>
            <a:off x="1828800" y="3124200"/>
            <a:ext cx="4838700" cy="3200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0" name="Shape 410"/>
        <p:cNvGrpSpPr/>
        <p:nvPr/>
      </p:nvGrpSpPr>
      <p:grpSpPr>
        <a:xfrm>
          <a:off x="0" y="0"/>
          <a:ext cx="0" cy="0"/>
          <a:chOff x="0" y="0"/>
          <a:chExt cx="0" cy="0"/>
        </a:xfrm>
      </p:grpSpPr>
      <p:sp>
        <p:nvSpPr>
          <p:cNvPr id="411" name="Google Shape;411;p68"/>
          <p:cNvSpPr txBox="1"/>
          <p:nvPr>
            <p:ph type="title"/>
          </p:nvPr>
        </p:nvSpPr>
        <p:spPr>
          <a:xfrm>
            <a:off x="0" y="215900"/>
            <a:ext cx="7696200" cy="77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Relationship Cardinality</a:t>
            </a:r>
            <a:endParaRPr/>
          </a:p>
        </p:txBody>
      </p:sp>
      <p:sp>
        <p:nvSpPr>
          <p:cNvPr id="412" name="Google Shape;412;p68"/>
          <p:cNvSpPr txBox="1"/>
          <p:nvPr/>
        </p:nvSpPr>
        <p:spPr>
          <a:xfrm>
            <a:off x="609600" y="1066800"/>
            <a:ext cx="8229600" cy="152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Cardinality expresses the minimum and maximum number of related occurrences between two related entity types.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It is defined by the symbols used at the both ends of the relationship line. </a:t>
            </a:r>
            <a:endParaRPr/>
          </a:p>
          <a:p>
            <a:pPr indent="0" lvl="0" marL="0" marR="0" rtl="0" algn="ctr">
              <a:lnSpc>
                <a:spcPct val="100000"/>
              </a:lnSpc>
              <a:spcBef>
                <a:spcPts val="0"/>
              </a:spcBef>
              <a:spcAft>
                <a:spcPts val="0"/>
              </a:spcAft>
              <a:buNone/>
            </a:pPr>
            <a:r>
              <a:t/>
            </a:r>
            <a:endParaRPr b="0" i="0" sz="2000" u="none">
              <a:solidFill>
                <a:schemeClr val="dk1"/>
              </a:solidFill>
              <a:latin typeface="Cabin"/>
              <a:ea typeface="Cabin"/>
              <a:cs typeface="Cabin"/>
              <a:sym typeface="Cabin"/>
            </a:endParaRPr>
          </a:p>
        </p:txBody>
      </p:sp>
      <p:pic>
        <p:nvPicPr>
          <p:cNvPr id="413" name="Google Shape;413;p68"/>
          <p:cNvPicPr preferRelativeResize="0"/>
          <p:nvPr/>
        </p:nvPicPr>
        <p:blipFill rotWithShape="1">
          <a:blip r:embed="rId3">
            <a:alphaModFix/>
          </a:blip>
          <a:srcRect b="0" l="0" r="0" t="0"/>
          <a:stretch/>
        </p:blipFill>
        <p:spPr>
          <a:xfrm>
            <a:off x="1676400" y="3352800"/>
            <a:ext cx="5743575" cy="2257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7" name="Shape 417"/>
        <p:cNvGrpSpPr/>
        <p:nvPr/>
      </p:nvGrpSpPr>
      <p:grpSpPr>
        <a:xfrm>
          <a:off x="0" y="0"/>
          <a:ext cx="0" cy="0"/>
          <a:chOff x="0" y="0"/>
          <a:chExt cx="0" cy="0"/>
        </a:xfrm>
      </p:grpSpPr>
      <p:sp>
        <p:nvSpPr>
          <p:cNvPr id="418" name="Google Shape;418;p69"/>
          <p:cNvSpPr txBox="1"/>
          <p:nvPr>
            <p:ph type="title"/>
          </p:nvPr>
        </p:nvSpPr>
        <p:spPr>
          <a:xfrm>
            <a:off x="0" y="215900"/>
            <a:ext cx="7696200" cy="698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Relationship Optionality</a:t>
            </a:r>
            <a:endParaRPr/>
          </a:p>
        </p:txBody>
      </p:sp>
      <p:pic>
        <p:nvPicPr>
          <p:cNvPr id="419" name="Google Shape;419;p69"/>
          <p:cNvPicPr preferRelativeResize="0"/>
          <p:nvPr/>
        </p:nvPicPr>
        <p:blipFill rotWithShape="1">
          <a:blip r:embed="rId3">
            <a:alphaModFix/>
          </a:blip>
          <a:srcRect b="0" l="0" r="0" t="0"/>
          <a:stretch/>
        </p:blipFill>
        <p:spPr>
          <a:xfrm>
            <a:off x="381000" y="1371600"/>
            <a:ext cx="4800600" cy="1371600"/>
          </a:xfrm>
          <a:prstGeom prst="rect">
            <a:avLst/>
          </a:prstGeom>
          <a:noFill/>
          <a:ln>
            <a:noFill/>
          </a:ln>
        </p:spPr>
      </p:pic>
      <p:pic>
        <p:nvPicPr>
          <p:cNvPr id="420" name="Google Shape;420;p69"/>
          <p:cNvPicPr preferRelativeResize="0"/>
          <p:nvPr/>
        </p:nvPicPr>
        <p:blipFill rotWithShape="1">
          <a:blip r:embed="rId4">
            <a:alphaModFix/>
          </a:blip>
          <a:srcRect b="0" l="0" r="0" t="0"/>
          <a:stretch/>
        </p:blipFill>
        <p:spPr>
          <a:xfrm>
            <a:off x="381000" y="2667000"/>
            <a:ext cx="4779962" cy="1524000"/>
          </a:xfrm>
          <a:prstGeom prst="rect">
            <a:avLst/>
          </a:prstGeom>
          <a:noFill/>
          <a:ln>
            <a:noFill/>
          </a:ln>
        </p:spPr>
      </p:pic>
      <p:sp>
        <p:nvSpPr>
          <p:cNvPr id="421" name="Google Shape;421;p69"/>
          <p:cNvSpPr txBox="1"/>
          <p:nvPr/>
        </p:nvSpPr>
        <p:spPr>
          <a:xfrm>
            <a:off x="5334000" y="1295400"/>
            <a:ext cx="3429000" cy="2743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Zero or one occurrence of Dept per Employee</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Zero, one or many occurrence of Dept per Employee </a:t>
            </a:r>
            <a:endParaRPr/>
          </a:p>
          <a:p>
            <a:pPr indent="0" lvl="0" marL="0" marR="0" rtl="0" algn="ctr">
              <a:lnSpc>
                <a:spcPct val="100000"/>
              </a:lnSpc>
              <a:spcBef>
                <a:spcPts val="0"/>
              </a:spcBef>
              <a:spcAft>
                <a:spcPts val="0"/>
              </a:spcAft>
              <a:buNone/>
            </a:pPr>
            <a:r>
              <a:t/>
            </a:r>
            <a:endParaRPr b="0" i="0" sz="2000" u="none">
              <a:solidFill>
                <a:schemeClr val="dk1"/>
              </a:solidFill>
              <a:latin typeface="Cabin"/>
              <a:ea typeface="Cabin"/>
              <a:cs typeface="Cabin"/>
              <a:sym typeface="Cabin"/>
            </a:endParaRPr>
          </a:p>
        </p:txBody>
      </p:sp>
      <p:sp>
        <p:nvSpPr>
          <p:cNvPr id="422" name="Google Shape;422;p69"/>
          <p:cNvSpPr txBox="1"/>
          <p:nvPr/>
        </p:nvSpPr>
        <p:spPr>
          <a:xfrm>
            <a:off x="381000" y="4191000"/>
            <a:ext cx="8229600" cy="152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Optionality expresses the minimum number of occurrences that may be related to one another.</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If it appears on the relationship line, it means that the minimum number of related occurrences is zero (i.e. the relationship is optional).</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 If it does not appear, it means the relationship is mandatory.</a:t>
            </a:r>
            <a:endParaRPr/>
          </a:p>
          <a:p>
            <a:pPr indent="0" lvl="0" marL="0" marR="0" rtl="0" algn="ctr">
              <a:lnSpc>
                <a:spcPct val="100000"/>
              </a:lnSpc>
              <a:spcBef>
                <a:spcPts val="0"/>
              </a:spcBef>
              <a:spcAft>
                <a:spcPts val="0"/>
              </a:spcAft>
              <a:buNone/>
            </a:pPr>
            <a:r>
              <a:t/>
            </a:r>
            <a:endParaRPr b="0" i="0" sz="2000" u="none">
              <a:solidFill>
                <a:schemeClr val="dk1"/>
              </a:solidFill>
              <a:latin typeface="Cabin"/>
              <a:ea typeface="Cabin"/>
              <a:cs typeface="Cabin"/>
              <a:sym typeface="Cabi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6" name="Shape 426"/>
        <p:cNvGrpSpPr/>
        <p:nvPr/>
      </p:nvGrpSpPr>
      <p:grpSpPr>
        <a:xfrm>
          <a:off x="0" y="0"/>
          <a:ext cx="0" cy="0"/>
          <a:chOff x="0" y="0"/>
          <a:chExt cx="0" cy="0"/>
        </a:xfrm>
      </p:grpSpPr>
      <p:sp>
        <p:nvSpPr>
          <p:cNvPr id="427" name="Google Shape;427;p70"/>
          <p:cNvSpPr txBox="1"/>
          <p:nvPr>
            <p:ph type="title"/>
          </p:nvPr>
        </p:nvSpPr>
        <p:spPr>
          <a:xfrm>
            <a:off x="0" y="215900"/>
            <a:ext cx="7924800" cy="54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Relationship Notations-Information Engineering (IE) &amp; IDEF1X</a:t>
            </a:r>
            <a:endParaRPr/>
          </a:p>
        </p:txBody>
      </p:sp>
      <p:pic>
        <p:nvPicPr>
          <p:cNvPr id="428" name="Google Shape;428;p70"/>
          <p:cNvPicPr preferRelativeResize="0"/>
          <p:nvPr/>
        </p:nvPicPr>
        <p:blipFill rotWithShape="1">
          <a:blip r:embed="rId3">
            <a:alphaModFix/>
          </a:blip>
          <a:srcRect b="0" l="0" r="0" t="0"/>
          <a:stretch/>
        </p:blipFill>
        <p:spPr>
          <a:xfrm>
            <a:off x="0" y="1227137"/>
            <a:ext cx="4419600" cy="2743200"/>
          </a:xfrm>
          <a:prstGeom prst="rect">
            <a:avLst/>
          </a:prstGeom>
          <a:noFill/>
          <a:ln>
            <a:noFill/>
          </a:ln>
        </p:spPr>
      </p:pic>
      <p:pic>
        <p:nvPicPr>
          <p:cNvPr id="429" name="Google Shape;429;p70"/>
          <p:cNvPicPr preferRelativeResize="0"/>
          <p:nvPr/>
        </p:nvPicPr>
        <p:blipFill rotWithShape="1">
          <a:blip r:embed="rId4">
            <a:alphaModFix/>
          </a:blip>
          <a:srcRect b="0" l="0" r="0" t="0"/>
          <a:stretch/>
        </p:blipFill>
        <p:spPr>
          <a:xfrm>
            <a:off x="0" y="3962400"/>
            <a:ext cx="4343400" cy="830262"/>
          </a:xfrm>
          <a:prstGeom prst="rect">
            <a:avLst/>
          </a:prstGeom>
          <a:noFill/>
          <a:ln>
            <a:noFill/>
          </a:ln>
        </p:spPr>
      </p:pic>
      <p:pic>
        <p:nvPicPr>
          <p:cNvPr id="430" name="Google Shape;430;p70"/>
          <p:cNvPicPr preferRelativeResize="0"/>
          <p:nvPr/>
        </p:nvPicPr>
        <p:blipFill rotWithShape="1">
          <a:blip r:embed="rId5">
            <a:alphaModFix/>
          </a:blip>
          <a:srcRect b="0" l="0" r="0" t="0"/>
          <a:stretch/>
        </p:blipFill>
        <p:spPr>
          <a:xfrm>
            <a:off x="4495800" y="1258887"/>
            <a:ext cx="4191000" cy="2703512"/>
          </a:xfrm>
          <a:prstGeom prst="rect">
            <a:avLst/>
          </a:prstGeom>
          <a:noFill/>
          <a:ln>
            <a:noFill/>
          </a:ln>
        </p:spPr>
      </p:pic>
      <p:pic>
        <p:nvPicPr>
          <p:cNvPr id="431" name="Google Shape;431;p70"/>
          <p:cNvPicPr preferRelativeResize="0"/>
          <p:nvPr/>
        </p:nvPicPr>
        <p:blipFill rotWithShape="1">
          <a:blip r:embed="rId6">
            <a:alphaModFix/>
          </a:blip>
          <a:srcRect b="0" l="0" r="0" t="0"/>
          <a:stretch/>
        </p:blipFill>
        <p:spPr>
          <a:xfrm>
            <a:off x="4495800" y="4038600"/>
            <a:ext cx="4191000" cy="762000"/>
          </a:xfrm>
          <a:prstGeom prst="rect">
            <a:avLst/>
          </a:prstGeom>
          <a:noFill/>
          <a:ln>
            <a:noFill/>
          </a:ln>
        </p:spPr>
      </p:pic>
      <p:sp>
        <p:nvSpPr>
          <p:cNvPr id="432" name="Google Shape;432;p70"/>
          <p:cNvSpPr txBox="1"/>
          <p:nvPr/>
        </p:nvSpPr>
        <p:spPr>
          <a:xfrm>
            <a:off x="304800" y="4495800"/>
            <a:ext cx="8229600" cy="152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Integrated Definition for Information Modeling (IDEFIX) is a different notation developed by the federal government and supported by several modeling tools.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While the notation looks quite different, the above examples show the equivalent translation.</a:t>
            </a:r>
            <a:endParaRPr/>
          </a:p>
          <a:p>
            <a:pPr indent="-342900" lvl="0" marL="342900" marR="0" rtl="0" algn="l">
              <a:lnSpc>
                <a:spcPct val="100000"/>
              </a:lnSpc>
              <a:spcBef>
                <a:spcPts val="400"/>
              </a:spcBef>
              <a:spcAft>
                <a:spcPts val="0"/>
              </a:spcAft>
              <a:buClr>
                <a:schemeClr val="dk1"/>
              </a:buClr>
              <a:buFont typeface="Cabin"/>
              <a:buNone/>
            </a:pPr>
            <a:r>
              <a:rPr b="0" i="0" lang="en-US" sz="2000" u="none">
                <a:solidFill>
                  <a:schemeClr val="dk1"/>
                </a:solidFill>
                <a:latin typeface="Cabin"/>
                <a:ea typeface="Cabin"/>
                <a:cs typeface="Cabin"/>
                <a:sym typeface="Cabin"/>
              </a:rPr>
              <a:t> </a:t>
            </a:r>
            <a:endParaRPr/>
          </a:p>
          <a:p>
            <a:pPr indent="0" lvl="0" marL="0" marR="0" rtl="0" algn="ctr">
              <a:lnSpc>
                <a:spcPct val="100000"/>
              </a:lnSpc>
              <a:spcBef>
                <a:spcPts val="0"/>
              </a:spcBef>
              <a:spcAft>
                <a:spcPts val="0"/>
              </a:spcAft>
              <a:buNone/>
            </a:pPr>
            <a:r>
              <a:t/>
            </a:r>
            <a:endParaRPr b="0" i="0" sz="2000" u="none">
              <a:solidFill>
                <a:schemeClr val="dk1"/>
              </a:solidFill>
              <a:latin typeface="Cabin"/>
              <a:ea typeface="Cabin"/>
              <a:cs typeface="Cabin"/>
              <a:sym typeface="Cabi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6" name="Shape 436"/>
        <p:cNvGrpSpPr/>
        <p:nvPr/>
      </p:nvGrpSpPr>
      <p:grpSpPr>
        <a:xfrm>
          <a:off x="0" y="0"/>
          <a:ext cx="0" cy="0"/>
          <a:chOff x="0" y="0"/>
          <a:chExt cx="0" cy="0"/>
        </a:xfrm>
      </p:grpSpPr>
      <p:sp>
        <p:nvSpPr>
          <p:cNvPr id="437" name="Google Shape;437;p71"/>
          <p:cNvSpPr txBox="1"/>
          <p:nvPr>
            <p:ph type="title"/>
          </p:nvPr>
        </p:nvSpPr>
        <p:spPr>
          <a:xfrm>
            <a:off x="0" y="215900"/>
            <a:ext cx="7696200" cy="698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Relationship Types</a:t>
            </a:r>
            <a:endParaRPr/>
          </a:p>
        </p:txBody>
      </p:sp>
      <p:pic>
        <p:nvPicPr>
          <p:cNvPr id="438" name="Google Shape;438;p71"/>
          <p:cNvPicPr preferRelativeResize="0"/>
          <p:nvPr>
            <p:ph idx="1" type="body"/>
          </p:nvPr>
        </p:nvPicPr>
        <p:blipFill rotWithShape="1">
          <a:blip r:embed="rId3">
            <a:alphaModFix/>
          </a:blip>
          <a:srcRect b="0" l="0" r="0" t="0"/>
          <a:stretch/>
        </p:blipFill>
        <p:spPr>
          <a:xfrm>
            <a:off x="0" y="1219200"/>
            <a:ext cx="9144000" cy="2819400"/>
          </a:xfrm>
          <a:prstGeom prst="rect">
            <a:avLst/>
          </a:prstGeom>
          <a:noFill/>
          <a:ln>
            <a:noFill/>
          </a:ln>
        </p:spPr>
      </p:pic>
      <p:sp>
        <p:nvSpPr>
          <p:cNvPr id="439" name="Google Shape;439;p71"/>
          <p:cNvSpPr txBox="1"/>
          <p:nvPr/>
        </p:nvSpPr>
        <p:spPr>
          <a:xfrm>
            <a:off x="381000" y="4038600"/>
            <a:ext cx="8229600" cy="2286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With only two symbols for cardinality and one symbol for optional, all of the possible combinations are represented in the above categories.  </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The categories are based on the maximum symbol at both ends of the relationship as one-to-many(1:M),one-to-one(1:1),many-to-many(M:M).</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0" lvl="0" marL="0" marR="0" rtl="0" algn="ctr">
              <a:lnSpc>
                <a:spcPct val="100000"/>
              </a:lnSpc>
              <a:spcBef>
                <a:spcPts val="0"/>
              </a:spcBef>
              <a:spcAft>
                <a:spcPts val="0"/>
              </a:spcAft>
              <a:buNone/>
            </a:pPr>
            <a:r>
              <a:t/>
            </a:r>
            <a:endParaRPr b="0" i="0" sz="2000" u="none">
              <a:solidFill>
                <a:schemeClr val="dk1"/>
              </a:solidFill>
              <a:latin typeface="Cabin"/>
              <a:ea typeface="Cabin"/>
              <a:cs typeface="Cabin"/>
              <a:sym typeface="Cabi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3" name="Shape 443"/>
        <p:cNvGrpSpPr/>
        <p:nvPr/>
      </p:nvGrpSpPr>
      <p:grpSpPr>
        <a:xfrm>
          <a:off x="0" y="0"/>
          <a:ext cx="0" cy="0"/>
          <a:chOff x="0" y="0"/>
          <a:chExt cx="0" cy="0"/>
        </a:xfrm>
      </p:grpSpPr>
      <p:sp>
        <p:nvSpPr>
          <p:cNvPr id="444" name="Google Shape;444;p72"/>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Foreign Key – Definition &amp; Example</a:t>
            </a:r>
            <a:endParaRPr/>
          </a:p>
        </p:txBody>
      </p:sp>
      <p:sp>
        <p:nvSpPr>
          <p:cNvPr id="445" name="Google Shape;445;p72"/>
          <p:cNvSpPr txBox="1"/>
          <p:nvPr/>
        </p:nvSpPr>
        <p:spPr>
          <a:xfrm>
            <a:off x="457200" y="1219200"/>
            <a:ext cx="8229600" cy="2286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To implement a relationship between two entity types, the primary key of one entity type is copied to the related entity type.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The migrating primary key is called a Foreign key in the entity type to which it migrates.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Foreign keys are marked with “(fk)”.</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0" lvl="0" marL="0" marR="0" rtl="0" algn="ctr">
              <a:lnSpc>
                <a:spcPct val="100000"/>
              </a:lnSpc>
              <a:spcBef>
                <a:spcPts val="0"/>
              </a:spcBef>
              <a:spcAft>
                <a:spcPts val="0"/>
              </a:spcAft>
              <a:buNone/>
            </a:pPr>
            <a:r>
              <a:t/>
            </a:r>
            <a:endParaRPr b="0" i="0" sz="2000" u="none">
              <a:solidFill>
                <a:schemeClr val="dk1"/>
              </a:solidFill>
              <a:latin typeface="Cabin"/>
              <a:ea typeface="Cabin"/>
              <a:cs typeface="Cabin"/>
              <a:sym typeface="Cabin"/>
            </a:endParaRPr>
          </a:p>
        </p:txBody>
      </p:sp>
      <p:pic>
        <p:nvPicPr>
          <p:cNvPr id="446" name="Google Shape;446;p72"/>
          <p:cNvPicPr preferRelativeResize="0"/>
          <p:nvPr/>
        </p:nvPicPr>
        <p:blipFill rotWithShape="1">
          <a:blip r:embed="rId3">
            <a:alphaModFix/>
          </a:blip>
          <a:srcRect b="0" l="0" r="0" t="0"/>
          <a:stretch/>
        </p:blipFill>
        <p:spPr>
          <a:xfrm>
            <a:off x="1295400" y="3657600"/>
            <a:ext cx="6019800" cy="2028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2" name="Shape 302"/>
        <p:cNvGrpSpPr/>
        <p:nvPr/>
      </p:nvGrpSpPr>
      <p:grpSpPr>
        <a:xfrm>
          <a:off x="0" y="0"/>
          <a:ext cx="0" cy="0"/>
          <a:chOff x="0" y="0"/>
          <a:chExt cx="0" cy="0"/>
        </a:xfrm>
      </p:grpSpPr>
      <p:sp>
        <p:nvSpPr>
          <p:cNvPr id="303" name="Google Shape;303;p55"/>
          <p:cNvSpPr txBox="1"/>
          <p:nvPr>
            <p:ph type="title"/>
          </p:nvPr>
        </p:nvSpPr>
        <p:spPr>
          <a:xfrm>
            <a:off x="0" y="1778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Modeling Overview</a:t>
            </a:r>
            <a:endParaRPr/>
          </a:p>
        </p:txBody>
      </p:sp>
      <p:sp>
        <p:nvSpPr>
          <p:cNvPr id="304" name="Google Shape;304;p55"/>
          <p:cNvSpPr txBox="1"/>
          <p:nvPr/>
        </p:nvSpPr>
        <p:spPr>
          <a:xfrm>
            <a:off x="3810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A method by which the enterprise business model is defined in terms of data elements and the relationships existing among those data elements.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Provides data view of the business model in a graphical representation of data elements as entity sets and business rules as relationships lines connecting the entity sets.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The data modeling details are covered in three parts,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Part 1 – Introduction to Database System and Context of Data Modeling.</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Part 2 &amp; 3 - Data Modeling terms and concepts and Data Modeling in Data Warehouse environment.</a:t>
            </a:r>
            <a:endParaRPr/>
          </a:p>
          <a:p>
            <a:pPr indent="0" lvl="0" marL="0" marR="0" rtl="0" algn="ctr">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0" name="Shape 450"/>
        <p:cNvGrpSpPr/>
        <p:nvPr/>
      </p:nvGrpSpPr>
      <p:grpSpPr>
        <a:xfrm>
          <a:off x="0" y="0"/>
          <a:ext cx="0" cy="0"/>
          <a:chOff x="0" y="0"/>
          <a:chExt cx="0" cy="0"/>
        </a:xfrm>
      </p:grpSpPr>
      <p:sp>
        <p:nvSpPr>
          <p:cNvPr id="451" name="Google Shape;451;p73"/>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Foreign Key Rules</a:t>
            </a:r>
            <a:endParaRPr/>
          </a:p>
        </p:txBody>
      </p:sp>
      <p:sp>
        <p:nvSpPr>
          <p:cNvPr id="452" name="Google Shape;452;p73"/>
          <p:cNvSpPr txBox="1"/>
          <p:nvPr/>
        </p:nvSpPr>
        <p:spPr>
          <a:xfrm>
            <a:off x="304800" y="12192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One-to-many relationships-migrate the entire primary key from the one side to the many side.</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One-to-one relationships-migrate the entire primary key from the mandatory side to the optional side.</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Many-to-many relationships-resolve the relationship first then migrate.</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0" lvl="0" marL="0" marR="0" rtl="0" algn="ctr">
              <a:lnSpc>
                <a:spcPct val="100000"/>
              </a:lnSpc>
              <a:spcBef>
                <a:spcPts val="0"/>
              </a:spcBef>
              <a:spcAft>
                <a:spcPts val="0"/>
              </a:spcAft>
              <a:buNone/>
            </a:pPr>
            <a:r>
              <a:t/>
            </a:r>
            <a:endParaRPr b="0" i="0" sz="2000" u="none">
              <a:solidFill>
                <a:schemeClr val="dk1"/>
              </a:solidFill>
              <a:latin typeface="Cabin"/>
              <a:ea typeface="Cabin"/>
              <a:cs typeface="Cabin"/>
              <a:sym typeface="Cabi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8" name="Shape 458"/>
        <p:cNvGrpSpPr/>
        <p:nvPr/>
      </p:nvGrpSpPr>
      <p:grpSpPr>
        <a:xfrm>
          <a:off x="0" y="0"/>
          <a:ext cx="0" cy="0"/>
          <a:chOff x="0" y="0"/>
          <a:chExt cx="0" cy="0"/>
        </a:xfrm>
      </p:grpSpPr>
      <p:sp>
        <p:nvSpPr>
          <p:cNvPr id="459" name="Google Shape;459;p74"/>
          <p:cNvSpPr txBox="1"/>
          <p:nvPr/>
        </p:nvSpPr>
        <p:spPr>
          <a:xfrm>
            <a:off x="2362200" y="4267200"/>
            <a:ext cx="64770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Data Modeling in Data warehouse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3" name="Shape 463"/>
        <p:cNvGrpSpPr/>
        <p:nvPr/>
      </p:nvGrpSpPr>
      <p:grpSpPr>
        <a:xfrm>
          <a:off x="0" y="0"/>
          <a:ext cx="0" cy="0"/>
          <a:chOff x="0" y="0"/>
          <a:chExt cx="0" cy="0"/>
        </a:xfrm>
      </p:grpSpPr>
      <p:sp>
        <p:nvSpPr>
          <p:cNvPr id="464" name="Google Shape;464;p75"/>
          <p:cNvSpPr txBox="1"/>
          <p:nvPr>
            <p:ph type="title"/>
          </p:nvPr>
        </p:nvSpPr>
        <p:spPr>
          <a:xfrm>
            <a:off x="0" y="2159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Modeling In DWH Environment</a:t>
            </a:r>
            <a:endParaRPr/>
          </a:p>
        </p:txBody>
      </p:sp>
      <p:grpSp>
        <p:nvGrpSpPr>
          <p:cNvPr id="465" name="Google Shape;465;p75"/>
          <p:cNvGrpSpPr/>
          <p:nvPr/>
        </p:nvGrpSpPr>
        <p:grpSpPr>
          <a:xfrm>
            <a:off x="622300" y="3429000"/>
            <a:ext cx="8127999" cy="2743200"/>
            <a:chOff x="622300" y="3429000"/>
            <a:chExt cx="8127999" cy="2743200"/>
          </a:xfrm>
        </p:grpSpPr>
        <p:sp>
          <p:nvSpPr>
            <p:cNvPr id="466" name="Google Shape;466;p75"/>
            <p:cNvSpPr/>
            <p:nvPr/>
          </p:nvSpPr>
          <p:spPr>
            <a:xfrm>
              <a:off x="622300" y="3429000"/>
              <a:ext cx="762000" cy="838200"/>
            </a:xfrm>
            <a:prstGeom prst="flowChartMagneticDisk">
              <a:avLst/>
            </a:prstGeom>
            <a:solidFill>
              <a:srgbClr val="FFFFFF"/>
            </a:solidFill>
            <a:ln cap="flat" cmpd="sng" w="38100">
              <a:solidFill>
                <a:srgbClr val="80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8080"/>
                </a:buClr>
                <a:buFont typeface="Times New Roman"/>
                <a:buNone/>
              </a:pPr>
              <a:r>
                <a:rPr b="1" i="0" lang="en-US" sz="1600" u="none">
                  <a:solidFill>
                    <a:srgbClr val="808080"/>
                  </a:solidFill>
                  <a:latin typeface="Times New Roman"/>
                  <a:ea typeface="Times New Roman"/>
                  <a:cs typeface="Times New Roman"/>
                  <a:sym typeface="Times New Roman"/>
                </a:rPr>
                <a:t>S1</a:t>
              </a:r>
              <a:endParaRPr/>
            </a:p>
          </p:txBody>
        </p:sp>
        <p:sp>
          <p:nvSpPr>
            <p:cNvPr id="467" name="Google Shape;467;p75"/>
            <p:cNvSpPr/>
            <p:nvPr/>
          </p:nvSpPr>
          <p:spPr>
            <a:xfrm>
              <a:off x="622300" y="4378325"/>
              <a:ext cx="762000" cy="838200"/>
            </a:xfrm>
            <a:prstGeom prst="flowChartMagneticDisk">
              <a:avLst/>
            </a:prstGeom>
            <a:solidFill>
              <a:srgbClr val="FFFFFF"/>
            </a:solidFill>
            <a:ln cap="flat" cmpd="sng" w="38100">
              <a:solidFill>
                <a:srgbClr val="80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8080"/>
                </a:buClr>
                <a:buFont typeface="Times New Roman"/>
                <a:buNone/>
              </a:pPr>
              <a:r>
                <a:rPr b="1" i="0" lang="en-US" sz="1600" u="none">
                  <a:solidFill>
                    <a:srgbClr val="808080"/>
                  </a:solidFill>
                  <a:latin typeface="Times New Roman"/>
                  <a:ea typeface="Times New Roman"/>
                  <a:cs typeface="Times New Roman"/>
                  <a:sym typeface="Times New Roman"/>
                </a:rPr>
                <a:t>S2</a:t>
              </a:r>
              <a:endParaRPr/>
            </a:p>
          </p:txBody>
        </p:sp>
        <p:sp>
          <p:nvSpPr>
            <p:cNvPr id="468" name="Google Shape;468;p75"/>
            <p:cNvSpPr/>
            <p:nvPr/>
          </p:nvSpPr>
          <p:spPr>
            <a:xfrm>
              <a:off x="622300" y="5334000"/>
              <a:ext cx="762000" cy="838200"/>
            </a:xfrm>
            <a:prstGeom prst="flowChartMagneticDisk">
              <a:avLst/>
            </a:prstGeom>
            <a:solidFill>
              <a:srgbClr val="FFFFFF"/>
            </a:solidFill>
            <a:ln cap="flat" cmpd="sng" w="38100">
              <a:solidFill>
                <a:srgbClr val="80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8080"/>
                </a:buClr>
                <a:buFont typeface="Times New Roman"/>
                <a:buNone/>
              </a:pPr>
              <a:r>
                <a:rPr b="1" i="0" lang="en-US" sz="1600" u="none">
                  <a:solidFill>
                    <a:srgbClr val="808080"/>
                  </a:solidFill>
                  <a:latin typeface="Times New Roman"/>
                  <a:ea typeface="Times New Roman"/>
                  <a:cs typeface="Times New Roman"/>
                  <a:sym typeface="Times New Roman"/>
                </a:rPr>
                <a:t>S3</a:t>
              </a:r>
              <a:endParaRPr/>
            </a:p>
          </p:txBody>
        </p:sp>
        <p:sp>
          <p:nvSpPr>
            <p:cNvPr id="469" name="Google Shape;469;p75"/>
            <p:cNvSpPr/>
            <p:nvPr/>
          </p:nvSpPr>
          <p:spPr>
            <a:xfrm>
              <a:off x="2001837" y="4238625"/>
              <a:ext cx="982662" cy="1084262"/>
            </a:xfrm>
            <a:prstGeom prst="flowChartMagneticDisk">
              <a:avLst/>
            </a:prstGeom>
            <a:solidFill>
              <a:srgbClr val="FFFFFF"/>
            </a:solidFill>
            <a:ln cap="flat" cmpd="sng" w="38100">
              <a:solidFill>
                <a:srgbClr val="80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8080"/>
                </a:buClr>
                <a:buFont typeface="Times New Roman"/>
                <a:buNone/>
              </a:pPr>
              <a:r>
                <a:rPr b="1" i="0" lang="en-US" sz="1600" u="none">
                  <a:solidFill>
                    <a:srgbClr val="808080"/>
                  </a:solidFill>
                  <a:latin typeface="Times New Roman"/>
                  <a:ea typeface="Times New Roman"/>
                  <a:cs typeface="Times New Roman"/>
                  <a:sym typeface="Times New Roman"/>
                </a:rPr>
                <a:t>Staging</a:t>
              </a:r>
              <a:endParaRPr/>
            </a:p>
          </p:txBody>
        </p:sp>
        <p:sp>
          <p:nvSpPr>
            <p:cNvPr id="470" name="Google Shape;470;p75"/>
            <p:cNvSpPr/>
            <p:nvPr/>
          </p:nvSpPr>
          <p:spPr>
            <a:xfrm>
              <a:off x="1384300" y="4589462"/>
              <a:ext cx="609600" cy="438150"/>
            </a:xfrm>
            <a:prstGeom prst="rightArrow">
              <a:avLst>
                <a:gd fmla="val 50000" name="adj1"/>
                <a:gd fmla="val 50000" name="adj2"/>
              </a:avLst>
            </a:prstGeom>
            <a:solidFill>
              <a:srgbClr val="808080">
                <a:alpha val="49803"/>
              </a:srgbClr>
            </a:solidFill>
            <a:ln cap="flat" cmpd="sng" w="38100">
              <a:solidFill>
                <a:srgbClr val="80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1" name="Google Shape;471;p75"/>
            <p:cNvSpPr/>
            <p:nvPr/>
          </p:nvSpPr>
          <p:spPr>
            <a:xfrm>
              <a:off x="3689350" y="3962400"/>
              <a:ext cx="1219200" cy="1752600"/>
            </a:xfrm>
            <a:prstGeom prst="flowChartMagneticDisk">
              <a:avLst/>
            </a:prstGeom>
            <a:solidFill>
              <a:srgbClr val="FFFFFF"/>
            </a:solidFill>
            <a:ln cap="flat" cmpd="sng" w="38100">
              <a:solidFill>
                <a:srgbClr val="80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8080"/>
                </a:buClr>
                <a:buFont typeface="Times New Roman"/>
                <a:buNone/>
              </a:pPr>
              <a:r>
                <a:rPr b="1" i="0" lang="en-US" sz="1600" u="none">
                  <a:solidFill>
                    <a:srgbClr val="808080"/>
                  </a:solidFill>
                  <a:latin typeface="Times New Roman"/>
                  <a:ea typeface="Times New Roman"/>
                  <a:cs typeface="Times New Roman"/>
                  <a:sym typeface="Times New Roman"/>
                </a:rPr>
                <a:t>Data</a:t>
              </a:r>
              <a:endParaRPr/>
            </a:p>
            <a:p>
              <a:pPr indent="0" lvl="0" marL="0" marR="0" rtl="0" algn="ctr">
                <a:lnSpc>
                  <a:spcPct val="100000"/>
                </a:lnSpc>
                <a:spcBef>
                  <a:spcPts val="800"/>
                </a:spcBef>
                <a:spcAft>
                  <a:spcPts val="0"/>
                </a:spcAft>
                <a:buClr>
                  <a:srgbClr val="808080"/>
                </a:buClr>
                <a:buFont typeface="Times New Roman"/>
                <a:buNone/>
              </a:pPr>
              <a:r>
                <a:rPr b="1" i="0" lang="en-US" sz="1600" u="none">
                  <a:solidFill>
                    <a:srgbClr val="808080"/>
                  </a:solidFill>
                  <a:latin typeface="Times New Roman"/>
                  <a:ea typeface="Times New Roman"/>
                  <a:cs typeface="Times New Roman"/>
                  <a:sym typeface="Times New Roman"/>
                </a:rPr>
                <a:t>Warehouse</a:t>
              </a:r>
              <a:endParaRPr/>
            </a:p>
          </p:txBody>
        </p:sp>
        <p:sp>
          <p:nvSpPr>
            <p:cNvPr id="472" name="Google Shape;472;p75"/>
            <p:cNvSpPr/>
            <p:nvPr/>
          </p:nvSpPr>
          <p:spPr>
            <a:xfrm>
              <a:off x="2990850" y="4595812"/>
              <a:ext cx="685800" cy="439737"/>
            </a:xfrm>
            <a:prstGeom prst="rightArrow">
              <a:avLst>
                <a:gd fmla="val 50000" name="adj1"/>
                <a:gd fmla="val 50000" name="adj2"/>
              </a:avLst>
            </a:prstGeom>
            <a:solidFill>
              <a:srgbClr val="808080">
                <a:alpha val="49803"/>
              </a:srgbClr>
            </a:solidFill>
            <a:ln cap="flat" cmpd="sng" w="38100">
              <a:solidFill>
                <a:srgbClr val="80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3" name="Google Shape;473;p75"/>
            <p:cNvSpPr/>
            <p:nvPr/>
          </p:nvSpPr>
          <p:spPr>
            <a:xfrm>
              <a:off x="5575300" y="3627437"/>
              <a:ext cx="1295400" cy="1143000"/>
            </a:xfrm>
            <a:prstGeom prst="flowChartMagneticDisk">
              <a:avLst/>
            </a:prstGeom>
            <a:solidFill>
              <a:srgbClr val="FFFFFF"/>
            </a:solidFill>
            <a:ln cap="flat" cmpd="sng" w="38100">
              <a:solidFill>
                <a:srgbClr val="80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1" i="0" sz="1600" u="none">
                <a:solidFill>
                  <a:srgbClr val="CC3300"/>
                </a:solidFill>
                <a:latin typeface="Open Sans"/>
                <a:ea typeface="Open Sans"/>
                <a:cs typeface="Open Sans"/>
                <a:sym typeface="Open Sans"/>
              </a:endParaRPr>
            </a:p>
            <a:p>
              <a:pPr indent="0" lvl="0" marL="0" marR="0" rtl="0" algn="ctr">
                <a:lnSpc>
                  <a:spcPct val="100000"/>
                </a:lnSpc>
                <a:spcBef>
                  <a:spcPts val="800"/>
                </a:spcBef>
                <a:spcAft>
                  <a:spcPts val="0"/>
                </a:spcAft>
                <a:buClr>
                  <a:srgbClr val="808080"/>
                </a:buClr>
                <a:buFont typeface="Open Sans"/>
                <a:buNone/>
              </a:pPr>
              <a:r>
                <a:rPr b="1" i="0" lang="en-US" sz="1600" u="none">
                  <a:solidFill>
                    <a:srgbClr val="808080"/>
                  </a:solidFill>
                  <a:latin typeface="Open Sans"/>
                  <a:ea typeface="Open Sans"/>
                  <a:cs typeface="Open Sans"/>
                  <a:sym typeface="Open Sans"/>
                </a:rPr>
                <a:t>Data Mart</a:t>
              </a:r>
              <a:endParaRPr/>
            </a:p>
            <a:p>
              <a:pPr indent="0" lvl="0" marL="0" marR="0" rtl="0" algn="ctr">
                <a:lnSpc>
                  <a:spcPct val="100000"/>
                </a:lnSpc>
                <a:spcBef>
                  <a:spcPts val="0"/>
                </a:spcBef>
                <a:spcAft>
                  <a:spcPts val="0"/>
                </a:spcAft>
                <a:buNone/>
              </a:pPr>
              <a:r>
                <a:t/>
              </a:r>
              <a:endParaRPr b="1" i="0" sz="1600" u="none">
                <a:solidFill>
                  <a:srgbClr val="808080"/>
                </a:solidFill>
                <a:latin typeface="Open Sans"/>
                <a:ea typeface="Open Sans"/>
                <a:cs typeface="Open Sans"/>
                <a:sym typeface="Open Sans"/>
              </a:endParaRPr>
            </a:p>
          </p:txBody>
        </p:sp>
        <p:sp>
          <p:nvSpPr>
            <p:cNvPr id="474" name="Google Shape;474;p75"/>
            <p:cNvSpPr/>
            <p:nvPr/>
          </p:nvSpPr>
          <p:spPr>
            <a:xfrm>
              <a:off x="5592762" y="4811712"/>
              <a:ext cx="1295400" cy="1143000"/>
            </a:xfrm>
            <a:prstGeom prst="flowChartMagneticDisk">
              <a:avLst/>
            </a:prstGeom>
            <a:solidFill>
              <a:srgbClr val="FFFFFF"/>
            </a:solidFill>
            <a:ln cap="flat" cmpd="sng" w="38100">
              <a:solidFill>
                <a:srgbClr val="80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1" i="0" sz="1600" u="none">
                <a:solidFill>
                  <a:srgbClr val="CC3300"/>
                </a:solidFill>
                <a:latin typeface="Open Sans"/>
                <a:ea typeface="Open Sans"/>
                <a:cs typeface="Open Sans"/>
                <a:sym typeface="Open Sans"/>
              </a:endParaRPr>
            </a:p>
            <a:p>
              <a:pPr indent="0" lvl="0" marL="0" marR="0" rtl="0" algn="ctr">
                <a:lnSpc>
                  <a:spcPct val="100000"/>
                </a:lnSpc>
                <a:spcBef>
                  <a:spcPts val="800"/>
                </a:spcBef>
                <a:spcAft>
                  <a:spcPts val="0"/>
                </a:spcAft>
                <a:buClr>
                  <a:srgbClr val="808080"/>
                </a:buClr>
                <a:buFont typeface="Open Sans"/>
                <a:buNone/>
              </a:pPr>
              <a:r>
                <a:rPr b="1" i="0" lang="en-US" sz="1600" u="none">
                  <a:solidFill>
                    <a:srgbClr val="808080"/>
                  </a:solidFill>
                  <a:latin typeface="Open Sans"/>
                  <a:ea typeface="Open Sans"/>
                  <a:cs typeface="Open Sans"/>
                  <a:sym typeface="Open Sans"/>
                </a:rPr>
                <a:t>Data Mart</a:t>
              </a:r>
              <a:endParaRPr/>
            </a:p>
            <a:p>
              <a:pPr indent="0" lvl="0" marL="0" marR="0" rtl="0" algn="ctr">
                <a:lnSpc>
                  <a:spcPct val="100000"/>
                </a:lnSpc>
                <a:spcBef>
                  <a:spcPts val="0"/>
                </a:spcBef>
                <a:spcAft>
                  <a:spcPts val="0"/>
                </a:spcAft>
                <a:buNone/>
              </a:pPr>
              <a:r>
                <a:t/>
              </a:r>
              <a:endParaRPr b="1" i="0" sz="1600" u="none">
                <a:solidFill>
                  <a:srgbClr val="808080"/>
                </a:solidFill>
                <a:latin typeface="Open Sans"/>
                <a:ea typeface="Open Sans"/>
                <a:cs typeface="Open Sans"/>
                <a:sym typeface="Open Sans"/>
              </a:endParaRPr>
            </a:p>
          </p:txBody>
        </p:sp>
        <p:sp>
          <p:nvSpPr>
            <p:cNvPr id="475" name="Google Shape;475;p75"/>
            <p:cNvSpPr/>
            <p:nvPr/>
          </p:nvSpPr>
          <p:spPr>
            <a:xfrm>
              <a:off x="4965700" y="4572000"/>
              <a:ext cx="685800" cy="439737"/>
            </a:xfrm>
            <a:prstGeom prst="rightArrow">
              <a:avLst>
                <a:gd fmla="val 50000" name="adj1"/>
                <a:gd fmla="val 50000" name="adj2"/>
              </a:avLst>
            </a:prstGeom>
            <a:solidFill>
              <a:srgbClr val="808080">
                <a:alpha val="49803"/>
              </a:srgbClr>
            </a:solidFill>
            <a:ln cap="flat" cmpd="sng" w="38100">
              <a:solidFill>
                <a:srgbClr val="80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6" name="Google Shape;476;p75"/>
            <p:cNvSpPr/>
            <p:nvPr/>
          </p:nvSpPr>
          <p:spPr>
            <a:xfrm>
              <a:off x="6870700" y="4572000"/>
              <a:ext cx="685800" cy="439737"/>
            </a:xfrm>
            <a:prstGeom prst="rightArrow">
              <a:avLst>
                <a:gd fmla="val 50000" name="adj1"/>
                <a:gd fmla="val 50000" name="adj2"/>
              </a:avLst>
            </a:prstGeom>
            <a:solidFill>
              <a:srgbClr val="808080">
                <a:alpha val="49803"/>
              </a:srgbClr>
            </a:solidFill>
            <a:ln cap="flat" cmpd="sng" w="38100">
              <a:solidFill>
                <a:srgbClr val="80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477" name="Google Shape;477;p75"/>
            <p:cNvGrpSpPr/>
            <p:nvPr/>
          </p:nvGrpSpPr>
          <p:grpSpPr>
            <a:xfrm>
              <a:off x="7724775" y="3492500"/>
              <a:ext cx="609600" cy="687387"/>
              <a:chOff x="1600200" y="304800"/>
              <a:chExt cx="1905000" cy="1981200"/>
            </a:xfrm>
          </p:grpSpPr>
          <p:sp>
            <p:nvSpPr>
              <p:cNvPr id="478" name="Google Shape;478;p75"/>
              <p:cNvSpPr/>
              <p:nvPr/>
            </p:nvSpPr>
            <p:spPr>
              <a:xfrm>
                <a:off x="1600200" y="304800"/>
                <a:ext cx="1890712" cy="1981200"/>
              </a:xfrm>
              <a:prstGeom prst="cube">
                <a:avLst>
                  <a:gd fmla="val 25000" name="adj"/>
                </a:avLst>
              </a:prstGeom>
              <a:solidFill>
                <a:srgbClr val="FCF79C"/>
              </a:solidFill>
              <a:ln cap="flat" cmpd="sng" w="38100">
                <a:solidFill>
                  <a:srgbClr val="80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79" name="Google Shape;479;p75"/>
              <p:cNvCxnSpPr/>
              <p:nvPr/>
            </p:nvCxnSpPr>
            <p:spPr>
              <a:xfrm>
                <a:off x="1828800" y="762000"/>
                <a:ext cx="0" cy="1524000"/>
              </a:xfrm>
              <a:prstGeom prst="straightConnector1">
                <a:avLst/>
              </a:prstGeom>
              <a:noFill/>
              <a:ln cap="flat" cmpd="sng" w="38100">
                <a:solidFill>
                  <a:srgbClr val="808080"/>
                </a:solidFill>
                <a:prstDash val="solid"/>
                <a:miter lim="8000"/>
                <a:headEnd len="sm" w="sm" type="none"/>
                <a:tailEnd len="sm" w="sm" type="none"/>
              </a:ln>
            </p:spPr>
          </p:cxnSp>
          <p:cxnSp>
            <p:nvCxnSpPr>
              <p:cNvPr id="480" name="Google Shape;480;p75"/>
              <p:cNvCxnSpPr/>
              <p:nvPr/>
            </p:nvCxnSpPr>
            <p:spPr>
              <a:xfrm>
                <a:off x="2057400" y="762000"/>
                <a:ext cx="0" cy="1524000"/>
              </a:xfrm>
              <a:prstGeom prst="straightConnector1">
                <a:avLst/>
              </a:prstGeom>
              <a:noFill/>
              <a:ln cap="flat" cmpd="sng" w="38100">
                <a:solidFill>
                  <a:srgbClr val="808080"/>
                </a:solidFill>
                <a:prstDash val="solid"/>
                <a:miter lim="8000"/>
                <a:headEnd len="sm" w="sm" type="none"/>
                <a:tailEnd len="sm" w="sm" type="none"/>
              </a:ln>
            </p:spPr>
          </p:cxnSp>
          <p:cxnSp>
            <p:nvCxnSpPr>
              <p:cNvPr id="481" name="Google Shape;481;p75"/>
              <p:cNvCxnSpPr/>
              <p:nvPr/>
            </p:nvCxnSpPr>
            <p:spPr>
              <a:xfrm>
                <a:off x="2286000" y="762000"/>
                <a:ext cx="0" cy="1524000"/>
              </a:xfrm>
              <a:prstGeom prst="straightConnector1">
                <a:avLst/>
              </a:prstGeom>
              <a:noFill/>
              <a:ln cap="flat" cmpd="sng" w="38100">
                <a:solidFill>
                  <a:srgbClr val="808080"/>
                </a:solidFill>
                <a:prstDash val="solid"/>
                <a:miter lim="8000"/>
                <a:headEnd len="sm" w="sm" type="none"/>
                <a:tailEnd len="sm" w="sm" type="none"/>
              </a:ln>
            </p:spPr>
          </p:cxnSp>
          <p:cxnSp>
            <p:nvCxnSpPr>
              <p:cNvPr id="482" name="Google Shape;482;p75"/>
              <p:cNvCxnSpPr/>
              <p:nvPr/>
            </p:nvCxnSpPr>
            <p:spPr>
              <a:xfrm>
                <a:off x="2514600" y="762000"/>
                <a:ext cx="0" cy="1524000"/>
              </a:xfrm>
              <a:prstGeom prst="straightConnector1">
                <a:avLst/>
              </a:prstGeom>
              <a:noFill/>
              <a:ln cap="flat" cmpd="sng" w="38100">
                <a:solidFill>
                  <a:srgbClr val="808080"/>
                </a:solidFill>
                <a:prstDash val="solid"/>
                <a:miter lim="8000"/>
                <a:headEnd len="sm" w="sm" type="none"/>
                <a:tailEnd len="sm" w="sm" type="none"/>
              </a:ln>
            </p:spPr>
          </p:cxnSp>
          <p:cxnSp>
            <p:nvCxnSpPr>
              <p:cNvPr id="483" name="Google Shape;483;p75"/>
              <p:cNvCxnSpPr/>
              <p:nvPr/>
            </p:nvCxnSpPr>
            <p:spPr>
              <a:xfrm>
                <a:off x="2743200" y="762000"/>
                <a:ext cx="0" cy="1524000"/>
              </a:xfrm>
              <a:prstGeom prst="straightConnector1">
                <a:avLst/>
              </a:prstGeom>
              <a:noFill/>
              <a:ln cap="flat" cmpd="sng" w="38100">
                <a:solidFill>
                  <a:srgbClr val="808080"/>
                </a:solidFill>
                <a:prstDash val="solid"/>
                <a:miter lim="8000"/>
                <a:headEnd len="sm" w="sm" type="none"/>
                <a:tailEnd len="sm" w="sm" type="none"/>
              </a:ln>
            </p:spPr>
          </p:cxnSp>
          <p:cxnSp>
            <p:nvCxnSpPr>
              <p:cNvPr id="484" name="Google Shape;484;p75"/>
              <p:cNvCxnSpPr/>
              <p:nvPr/>
            </p:nvCxnSpPr>
            <p:spPr>
              <a:xfrm flipH="1" rot="10800000">
                <a:off x="1828800" y="304800"/>
                <a:ext cx="457200" cy="457200"/>
              </a:xfrm>
              <a:prstGeom prst="straightConnector1">
                <a:avLst/>
              </a:prstGeom>
              <a:noFill/>
              <a:ln cap="flat" cmpd="sng" w="38100">
                <a:solidFill>
                  <a:srgbClr val="808080"/>
                </a:solidFill>
                <a:prstDash val="solid"/>
                <a:miter lim="8000"/>
                <a:headEnd len="sm" w="sm" type="none"/>
                <a:tailEnd len="sm" w="sm" type="none"/>
              </a:ln>
            </p:spPr>
          </p:cxnSp>
          <p:cxnSp>
            <p:nvCxnSpPr>
              <p:cNvPr id="485" name="Google Shape;485;p75"/>
              <p:cNvCxnSpPr/>
              <p:nvPr/>
            </p:nvCxnSpPr>
            <p:spPr>
              <a:xfrm flipH="1" rot="10800000">
                <a:off x="2057400" y="304800"/>
                <a:ext cx="457200" cy="457200"/>
              </a:xfrm>
              <a:prstGeom prst="straightConnector1">
                <a:avLst/>
              </a:prstGeom>
              <a:noFill/>
              <a:ln cap="flat" cmpd="sng" w="38100">
                <a:solidFill>
                  <a:srgbClr val="808080"/>
                </a:solidFill>
                <a:prstDash val="solid"/>
                <a:miter lim="8000"/>
                <a:headEnd len="sm" w="sm" type="none"/>
                <a:tailEnd len="sm" w="sm" type="none"/>
              </a:ln>
            </p:spPr>
          </p:cxnSp>
          <p:cxnSp>
            <p:nvCxnSpPr>
              <p:cNvPr id="486" name="Google Shape;486;p75"/>
              <p:cNvCxnSpPr/>
              <p:nvPr/>
            </p:nvCxnSpPr>
            <p:spPr>
              <a:xfrm flipH="1" rot="10800000">
                <a:off x="2286000" y="304800"/>
                <a:ext cx="457200" cy="457200"/>
              </a:xfrm>
              <a:prstGeom prst="straightConnector1">
                <a:avLst/>
              </a:prstGeom>
              <a:noFill/>
              <a:ln cap="flat" cmpd="sng" w="38100">
                <a:solidFill>
                  <a:srgbClr val="808080"/>
                </a:solidFill>
                <a:prstDash val="solid"/>
                <a:miter lim="8000"/>
                <a:headEnd len="sm" w="sm" type="none"/>
                <a:tailEnd len="sm" w="sm" type="none"/>
              </a:ln>
            </p:spPr>
          </p:cxnSp>
          <p:cxnSp>
            <p:nvCxnSpPr>
              <p:cNvPr id="487" name="Google Shape;487;p75"/>
              <p:cNvCxnSpPr/>
              <p:nvPr/>
            </p:nvCxnSpPr>
            <p:spPr>
              <a:xfrm flipH="1" rot="10800000">
                <a:off x="2514600" y="304800"/>
                <a:ext cx="457200" cy="457200"/>
              </a:xfrm>
              <a:prstGeom prst="straightConnector1">
                <a:avLst/>
              </a:prstGeom>
              <a:noFill/>
              <a:ln cap="flat" cmpd="sng" w="38100">
                <a:solidFill>
                  <a:srgbClr val="808080"/>
                </a:solidFill>
                <a:prstDash val="solid"/>
                <a:miter lim="8000"/>
                <a:headEnd len="sm" w="sm" type="none"/>
                <a:tailEnd len="sm" w="sm" type="none"/>
              </a:ln>
            </p:spPr>
          </p:cxnSp>
          <p:cxnSp>
            <p:nvCxnSpPr>
              <p:cNvPr id="488" name="Google Shape;488;p75"/>
              <p:cNvCxnSpPr/>
              <p:nvPr/>
            </p:nvCxnSpPr>
            <p:spPr>
              <a:xfrm flipH="1" rot="10800000">
                <a:off x="2743200" y="304800"/>
                <a:ext cx="457200" cy="457200"/>
              </a:xfrm>
              <a:prstGeom prst="straightConnector1">
                <a:avLst/>
              </a:prstGeom>
              <a:noFill/>
              <a:ln cap="flat" cmpd="sng" w="38100">
                <a:solidFill>
                  <a:srgbClr val="808080"/>
                </a:solidFill>
                <a:prstDash val="solid"/>
                <a:miter lim="8000"/>
                <a:headEnd len="sm" w="sm" type="none"/>
                <a:tailEnd len="sm" w="sm" type="none"/>
              </a:ln>
            </p:spPr>
          </p:cxnSp>
          <p:cxnSp>
            <p:nvCxnSpPr>
              <p:cNvPr id="489" name="Google Shape;489;p75"/>
              <p:cNvCxnSpPr/>
              <p:nvPr/>
            </p:nvCxnSpPr>
            <p:spPr>
              <a:xfrm>
                <a:off x="1600200" y="990600"/>
                <a:ext cx="1447800" cy="0"/>
              </a:xfrm>
              <a:prstGeom prst="straightConnector1">
                <a:avLst/>
              </a:prstGeom>
              <a:noFill/>
              <a:ln cap="flat" cmpd="sng" w="38100">
                <a:solidFill>
                  <a:srgbClr val="808080"/>
                </a:solidFill>
                <a:prstDash val="solid"/>
                <a:miter lim="8000"/>
                <a:headEnd len="sm" w="sm" type="none"/>
                <a:tailEnd len="sm" w="sm" type="none"/>
              </a:ln>
            </p:spPr>
          </p:cxnSp>
          <p:cxnSp>
            <p:nvCxnSpPr>
              <p:cNvPr id="490" name="Google Shape;490;p75"/>
              <p:cNvCxnSpPr/>
              <p:nvPr/>
            </p:nvCxnSpPr>
            <p:spPr>
              <a:xfrm>
                <a:off x="1600200" y="1219200"/>
                <a:ext cx="1447800" cy="0"/>
              </a:xfrm>
              <a:prstGeom prst="straightConnector1">
                <a:avLst/>
              </a:prstGeom>
              <a:noFill/>
              <a:ln cap="flat" cmpd="sng" w="38100">
                <a:solidFill>
                  <a:srgbClr val="808080"/>
                </a:solidFill>
                <a:prstDash val="solid"/>
                <a:miter lim="8000"/>
                <a:headEnd len="sm" w="sm" type="none"/>
                <a:tailEnd len="sm" w="sm" type="none"/>
              </a:ln>
            </p:spPr>
          </p:cxnSp>
          <p:cxnSp>
            <p:nvCxnSpPr>
              <p:cNvPr id="491" name="Google Shape;491;p75"/>
              <p:cNvCxnSpPr/>
              <p:nvPr/>
            </p:nvCxnSpPr>
            <p:spPr>
              <a:xfrm>
                <a:off x="1600200" y="1447800"/>
                <a:ext cx="1447800" cy="0"/>
              </a:xfrm>
              <a:prstGeom prst="straightConnector1">
                <a:avLst/>
              </a:prstGeom>
              <a:noFill/>
              <a:ln cap="flat" cmpd="sng" w="38100">
                <a:solidFill>
                  <a:srgbClr val="808080"/>
                </a:solidFill>
                <a:prstDash val="solid"/>
                <a:miter lim="8000"/>
                <a:headEnd len="sm" w="sm" type="none"/>
                <a:tailEnd len="sm" w="sm" type="none"/>
              </a:ln>
            </p:spPr>
          </p:cxnSp>
          <p:cxnSp>
            <p:nvCxnSpPr>
              <p:cNvPr id="492" name="Google Shape;492;p75"/>
              <p:cNvCxnSpPr/>
              <p:nvPr/>
            </p:nvCxnSpPr>
            <p:spPr>
              <a:xfrm>
                <a:off x="1600200" y="1676400"/>
                <a:ext cx="1447800" cy="0"/>
              </a:xfrm>
              <a:prstGeom prst="straightConnector1">
                <a:avLst/>
              </a:prstGeom>
              <a:noFill/>
              <a:ln cap="flat" cmpd="sng" w="38100">
                <a:solidFill>
                  <a:srgbClr val="808080"/>
                </a:solidFill>
                <a:prstDash val="solid"/>
                <a:miter lim="8000"/>
                <a:headEnd len="sm" w="sm" type="none"/>
                <a:tailEnd len="sm" w="sm" type="none"/>
              </a:ln>
            </p:spPr>
          </p:cxnSp>
          <p:cxnSp>
            <p:nvCxnSpPr>
              <p:cNvPr id="493" name="Google Shape;493;p75"/>
              <p:cNvCxnSpPr/>
              <p:nvPr/>
            </p:nvCxnSpPr>
            <p:spPr>
              <a:xfrm>
                <a:off x="1600200" y="1905000"/>
                <a:ext cx="1447800" cy="0"/>
              </a:xfrm>
              <a:prstGeom prst="straightConnector1">
                <a:avLst/>
              </a:prstGeom>
              <a:noFill/>
              <a:ln cap="flat" cmpd="sng" w="38100">
                <a:solidFill>
                  <a:srgbClr val="808080"/>
                </a:solidFill>
                <a:prstDash val="solid"/>
                <a:miter lim="8000"/>
                <a:headEnd len="sm" w="sm" type="none"/>
                <a:tailEnd len="sm" w="sm" type="none"/>
              </a:ln>
            </p:spPr>
          </p:cxnSp>
          <p:cxnSp>
            <p:nvCxnSpPr>
              <p:cNvPr id="494" name="Google Shape;494;p75"/>
              <p:cNvCxnSpPr/>
              <p:nvPr/>
            </p:nvCxnSpPr>
            <p:spPr>
              <a:xfrm>
                <a:off x="1600200" y="2133600"/>
                <a:ext cx="1447800" cy="0"/>
              </a:xfrm>
              <a:prstGeom prst="straightConnector1">
                <a:avLst/>
              </a:prstGeom>
              <a:noFill/>
              <a:ln cap="flat" cmpd="sng" w="38100">
                <a:solidFill>
                  <a:srgbClr val="808080"/>
                </a:solidFill>
                <a:prstDash val="solid"/>
                <a:miter lim="8000"/>
                <a:headEnd len="sm" w="sm" type="none"/>
                <a:tailEnd len="sm" w="sm" type="none"/>
              </a:ln>
            </p:spPr>
          </p:cxnSp>
          <p:cxnSp>
            <p:nvCxnSpPr>
              <p:cNvPr id="495" name="Google Shape;495;p75"/>
              <p:cNvCxnSpPr/>
              <p:nvPr/>
            </p:nvCxnSpPr>
            <p:spPr>
              <a:xfrm>
                <a:off x="1676400" y="685800"/>
                <a:ext cx="1447800" cy="0"/>
              </a:xfrm>
              <a:prstGeom prst="straightConnector1">
                <a:avLst/>
              </a:prstGeom>
              <a:noFill/>
              <a:ln cap="flat" cmpd="sng" w="38100">
                <a:solidFill>
                  <a:srgbClr val="808080"/>
                </a:solidFill>
                <a:prstDash val="solid"/>
                <a:miter lim="8000"/>
                <a:headEnd len="sm" w="sm" type="none"/>
                <a:tailEnd len="sm" w="sm" type="none"/>
              </a:ln>
            </p:spPr>
          </p:cxnSp>
          <p:cxnSp>
            <p:nvCxnSpPr>
              <p:cNvPr id="496" name="Google Shape;496;p75"/>
              <p:cNvCxnSpPr/>
              <p:nvPr/>
            </p:nvCxnSpPr>
            <p:spPr>
              <a:xfrm>
                <a:off x="1752600" y="609600"/>
                <a:ext cx="1447800" cy="0"/>
              </a:xfrm>
              <a:prstGeom prst="straightConnector1">
                <a:avLst/>
              </a:prstGeom>
              <a:noFill/>
              <a:ln cap="flat" cmpd="sng" w="38100">
                <a:solidFill>
                  <a:srgbClr val="808080"/>
                </a:solidFill>
                <a:prstDash val="solid"/>
                <a:miter lim="8000"/>
                <a:headEnd len="sm" w="sm" type="none"/>
                <a:tailEnd len="sm" w="sm" type="none"/>
              </a:ln>
            </p:spPr>
          </p:cxnSp>
          <p:cxnSp>
            <p:nvCxnSpPr>
              <p:cNvPr id="497" name="Google Shape;497;p75"/>
              <p:cNvCxnSpPr/>
              <p:nvPr/>
            </p:nvCxnSpPr>
            <p:spPr>
              <a:xfrm>
                <a:off x="1828800" y="533400"/>
                <a:ext cx="1447800" cy="0"/>
              </a:xfrm>
              <a:prstGeom prst="straightConnector1">
                <a:avLst/>
              </a:prstGeom>
              <a:noFill/>
              <a:ln cap="flat" cmpd="sng" w="38100">
                <a:solidFill>
                  <a:srgbClr val="808080"/>
                </a:solidFill>
                <a:prstDash val="solid"/>
                <a:miter lim="8000"/>
                <a:headEnd len="sm" w="sm" type="none"/>
                <a:tailEnd len="sm" w="sm" type="none"/>
              </a:ln>
            </p:spPr>
          </p:cxnSp>
          <p:cxnSp>
            <p:nvCxnSpPr>
              <p:cNvPr id="498" name="Google Shape;498;p75"/>
              <p:cNvCxnSpPr/>
              <p:nvPr/>
            </p:nvCxnSpPr>
            <p:spPr>
              <a:xfrm>
                <a:off x="1905000" y="457200"/>
                <a:ext cx="1447800" cy="0"/>
              </a:xfrm>
              <a:prstGeom prst="straightConnector1">
                <a:avLst/>
              </a:prstGeom>
              <a:noFill/>
              <a:ln cap="flat" cmpd="sng" w="38100">
                <a:solidFill>
                  <a:srgbClr val="808080"/>
                </a:solidFill>
                <a:prstDash val="solid"/>
                <a:miter lim="8000"/>
                <a:headEnd len="sm" w="sm" type="none"/>
                <a:tailEnd len="sm" w="sm" type="none"/>
              </a:ln>
            </p:spPr>
          </p:cxnSp>
          <p:cxnSp>
            <p:nvCxnSpPr>
              <p:cNvPr id="499" name="Google Shape;499;p75"/>
              <p:cNvCxnSpPr/>
              <p:nvPr/>
            </p:nvCxnSpPr>
            <p:spPr>
              <a:xfrm>
                <a:off x="1981200" y="381000"/>
                <a:ext cx="1447800" cy="0"/>
              </a:xfrm>
              <a:prstGeom prst="straightConnector1">
                <a:avLst/>
              </a:prstGeom>
              <a:noFill/>
              <a:ln cap="flat" cmpd="sng" w="38100">
                <a:solidFill>
                  <a:srgbClr val="808080"/>
                </a:solidFill>
                <a:prstDash val="solid"/>
                <a:miter lim="8000"/>
                <a:headEnd len="sm" w="sm" type="none"/>
                <a:tailEnd len="sm" w="sm" type="none"/>
              </a:ln>
            </p:spPr>
          </p:cxnSp>
          <p:cxnSp>
            <p:nvCxnSpPr>
              <p:cNvPr id="500" name="Google Shape;500;p75"/>
              <p:cNvCxnSpPr/>
              <p:nvPr/>
            </p:nvCxnSpPr>
            <p:spPr>
              <a:xfrm>
                <a:off x="3124200" y="685800"/>
                <a:ext cx="0" cy="1524000"/>
              </a:xfrm>
              <a:prstGeom prst="straightConnector1">
                <a:avLst/>
              </a:prstGeom>
              <a:noFill/>
              <a:ln cap="flat" cmpd="sng" w="38100">
                <a:solidFill>
                  <a:srgbClr val="808080"/>
                </a:solidFill>
                <a:prstDash val="solid"/>
                <a:miter lim="8000"/>
                <a:headEnd len="sm" w="sm" type="none"/>
                <a:tailEnd len="sm" w="sm" type="none"/>
              </a:ln>
            </p:spPr>
          </p:cxnSp>
          <p:cxnSp>
            <p:nvCxnSpPr>
              <p:cNvPr id="501" name="Google Shape;501;p75"/>
              <p:cNvCxnSpPr/>
              <p:nvPr/>
            </p:nvCxnSpPr>
            <p:spPr>
              <a:xfrm>
                <a:off x="3200400" y="609600"/>
                <a:ext cx="0" cy="1524000"/>
              </a:xfrm>
              <a:prstGeom prst="straightConnector1">
                <a:avLst/>
              </a:prstGeom>
              <a:noFill/>
              <a:ln cap="flat" cmpd="sng" w="38100">
                <a:solidFill>
                  <a:srgbClr val="808080"/>
                </a:solidFill>
                <a:prstDash val="solid"/>
                <a:miter lim="8000"/>
                <a:headEnd len="sm" w="sm" type="none"/>
                <a:tailEnd len="sm" w="sm" type="none"/>
              </a:ln>
            </p:spPr>
          </p:cxnSp>
          <p:cxnSp>
            <p:nvCxnSpPr>
              <p:cNvPr id="502" name="Google Shape;502;p75"/>
              <p:cNvCxnSpPr/>
              <p:nvPr/>
            </p:nvCxnSpPr>
            <p:spPr>
              <a:xfrm>
                <a:off x="3276600" y="533400"/>
                <a:ext cx="0" cy="1524000"/>
              </a:xfrm>
              <a:prstGeom prst="straightConnector1">
                <a:avLst/>
              </a:prstGeom>
              <a:noFill/>
              <a:ln cap="flat" cmpd="sng" w="38100">
                <a:solidFill>
                  <a:srgbClr val="808080"/>
                </a:solidFill>
                <a:prstDash val="solid"/>
                <a:miter lim="8000"/>
                <a:headEnd len="sm" w="sm" type="none"/>
                <a:tailEnd len="sm" w="sm" type="none"/>
              </a:ln>
            </p:spPr>
          </p:cxnSp>
          <p:cxnSp>
            <p:nvCxnSpPr>
              <p:cNvPr id="503" name="Google Shape;503;p75"/>
              <p:cNvCxnSpPr/>
              <p:nvPr/>
            </p:nvCxnSpPr>
            <p:spPr>
              <a:xfrm>
                <a:off x="3352800" y="457200"/>
                <a:ext cx="0" cy="1524000"/>
              </a:xfrm>
              <a:prstGeom prst="straightConnector1">
                <a:avLst/>
              </a:prstGeom>
              <a:noFill/>
              <a:ln cap="flat" cmpd="sng" w="38100">
                <a:solidFill>
                  <a:srgbClr val="808080"/>
                </a:solidFill>
                <a:prstDash val="solid"/>
                <a:miter lim="8000"/>
                <a:headEnd len="sm" w="sm" type="none"/>
                <a:tailEnd len="sm" w="sm" type="none"/>
              </a:ln>
            </p:spPr>
          </p:cxnSp>
          <p:cxnSp>
            <p:nvCxnSpPr>
              <p:cNvPr id="504" name="Google Shape;504;p75"/>
              <p:cNvCxnSpPr/>
              <p:nvPr/>
            </p:nvCxnSpPr>
            <p:spPr>
              <a:xfrm>
                <a:off x="3429000" y="381000"/>
                <a:ext cx="0" cy="1524000"/>
              </a:xfrm>
              <a:prstGeom prst="straightConnector1">
                <a:avLst/>
              </a:prstGeom>
              <a:noFill/>
              <a:ln cap="flat" cmpd="sng" w="38100">
                <a:solidFill>
                  <a:srgbClr val="808080"/>
                </a:solidFill>
                <a:prstDash val="solid"/>
                <a:miter lim="8000"/>
                <a:headEnd len="sm" w="sm" type="none"/>
                <a:tailEnd len="sm" w="sm" type="none"/>
              </a:ln>
            </p:spPr>
          </p:cxnSp>
          <p:cxnSp>
            <p:nvCxnSpPr>
              <p:cNvPr id="505" name="Google Shape;505;p75"/>
              <p:cNvCxnSpPr/>
              <p:nvPr/>
            </p:nvCxnSpPr>
            <p:spPr>
              <a:xfrm flipH="1">
                <a:off x="3048000" y="457200"/>
                <a:ext cx="457200" cy="533400"/>
              </a:xfrm>
              <a:prstGeom prst="straightConnector1">
                <a:avLst/>
              </a:prstGeom>
              <a:noFill/>
              <a:ln cap="flat" cmpd="sng" w="38100">
                <a:solidFill>
                  <a:srgbClr val="808080"/>
                </a:solidFill>
                <a:prstDash val="solid"/>
                <a:miter lim="8000"/>
                <a:headEnd len="sm" w="sm" type="none"/>
                <a:tailEnd len="sm" w="sm" type="none"/>
              </a:ln>
            </p:spPr>
          </p:cxnSp>
          <p:cxnSp>
            <p:nvCxnSpPr>
              <p:cNvPr id="506" name="Google Shape;506;p75"/>
              <p:cNvCxnSpPr/>
              <p:nvPr/>
            </p:nvCxnSpPr>
            <p:spPr>
              <a:xfrm flipH="1">
                <a:off x="3048000" y="685800"/>
                <a:ext cx="457200" cy="533400"/>
              </a:xfrm>
              <a:prstGeom prst="straightConnector1">
                <a:avLst/>
              </a:prstGeom>
              <a:noFill/>
              <a:ln cap="flat" cmpd="sng" w="38100">
                <a:solidFill>
                  <a:srgbClr val="808080"/>
                </a:solidFill>
                <a:prstDash val="solid"/>
                <a:miter lim="8000"/>
                <a:headEnd len="sm" w="sm" type="none"/>
                <a:tailEnd len="sm" w="sm" type="none"/>
              </a:ln>
            </p:spPr>
          </p:cxnSp>
          <p:cxnSp>
            <p:nvCxnSpPr>
              <p:cNvPr id="507" name="Google Shape;507;p75"/>
              <p:cNvCxnSpPr/>
              <p:nvPr/>
            </p:nvCxnSpPr>
            <p:spPr>
              <a:xfrm flipH="1">
                <a:off x="3048000" y="914400"/>
                <a:ext cx="457200" cy="533400"/>
              </a:xfrm>
              <a:prstGeom prst="straightConnector1">
                <a:avLst/>
              </a:prstGeom>
              <a:noFill/>
              <a:ln cap="flat" cmpd="sng" w="38100">
                <a:solidFill>
                  <a:srgbClr val="808080"/>
                </a:solidFill>
                <a:prstDash val="solid"/>
                <a:miter lim="8000"/>
                <a:headEnd len="sm" w="sm" type="none"/>
                <a:tailEnd len="sm" w="sm" type="none"/>
              </a:ln>
            </p:spPr>
          </p:cxnSp>
          <p:cxnSp>
            <p:nvCxnSpPr>
              <p:cNvPr id="508" name="Google Shape;508;p75"/>
              <p:cNvCxnSpPr/>
              <p:nvPr/>
            </p:nvCxnSpPr>
            <p:spPr>
              <a:xfrm flipH="1">
                <a:off x="3048000" y="1143000"/>
                <a:ext cx="457200" cy="533400"/>
              </a:xfrm>
              <a:prstGeom prst="straightConnector1">
                <a:avLst/>
              </a:prstGeom>
              <a:noFill/>
              <a:ln cap="flat" cmpd="sng" w="38100">
                <a:solidFill>
                  <a:srgbClr val="808080"/>
                </a:solidFill>
                <a:prstDash val="solid"/>
                <a:miter lim="8000"/>
                <a:headEnd len="sm" w="sm" type="none"/>
                <a:tailEnd len="sm" w="sm" type="none"/>
              </a:ln>
            </p:spPr>
          </p:cxnSp>
          <p:cxnSp>
            <p:nvCxnSpPr>
              <p:cNvPr id="509" name="Google Shape;509;p75"/>
              <p:cNvCxnSpPr/>
              <p:nvPr/>
            </p:nvCxnSpPr>
            <p:spPr>
              <a:xfrm flipH="1">
                <a:off x="3048000" y="1371600"/>
                <a:ext cx="457200" cy="533400"/>
              </a:xfrm>
              <a:prstGeom prst="straightConnector1">
                <a:avLst/>
              </a:prstGeom>
              <a:noFill/>
              <a:ln cap="flat" cmpd="sng" w="38100">
                <a:solidFill>
                  <a:srgbClr val="808080"/>
                </a:solidFill>
                <a:prstDash val="solid"/>
                <a:miter lim="8000"/>
                <a:headEnd len="sm" w="sm" type="none"/>
                <a:tailEnd len="sm" w="sm" type="none"/>
              </a:ln>
            </p:spPr>
          </p:cxnSp>
          <p:cxnSp>
            <p:nvCxnSpPr>
              <p:cNvPr id="510" name="Google Shape;510;p75"/>
              <p:cNvCxnSpPr/>
              <p:nvPr/>
            </p:nvCxnSpPr>
            <p:spPr>
              <a:xfrm flipH="1">
                <a:off x="3048000" y="1600200"/>
                <a:ext cx="457200" cy="533400"/>
              </a:xfrm>
              <a:prstGeom prst="straightConnector1">
                <a:avLst/>
              </a:prstGeom>
              <a:noFill/>
              <a:ln cap="flat" cmpd="sng" w="38100">
                <a:solidFill>
                  <a:srgbClr val="808080"/>
                </a:solidFill>
                <a:prstDash val="solid"/>
                <a:miter lim="8000"/>
                <a:headEnd len="sm" w="sm" type="none"/>
                <a:tailEnd len="sm" w="sm" type="none"/>
              </a:ln>
            </p:spPr>
          </p:cxnSp>
        </p:grpSp>
        <p:sp>
          <p:nvSpPr>
            <p:cNvPr id="511" name="Google Shape;511;p75"/>
            <p:cNvSpPr txBox="1"/>
            <p:nvPr/>
          </p:nvSpPr>
          <p:spPr>
            <a:xfrm>
              <a:off x="7377112" y="4179887"/>
              <a:ext cx="1244600" cy="5794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08080"/>
                </a:buClr>
                <a:buFont typeface="Times New Roman"/>
                <a:buNone/>
              </a:pPr>
              <a:r>
                <a:rPr b="0" i="0" lang="en-US" sz="3200" u="none">
                  <a:solidFill>
                    <a:srgbClr val="808080"/>
                  </a:solidFill>
                  <a:latin typeface="Times New Roman"/>
                  <a:ea typeface="Times New Roman"/>
                  <a:cs typeface="Times New Roman"/>
                  <a:sym typeface="Times New Roman"/>
                </a:rPr>
                <a:t>OLAP</a:t>
              </a:r>
              <a:endParaRPr/>
            </a:p>
          </p:txBody>
        </p:sp>
        <p:sp>
          <p:nvSpPr>
            <p:cNvPr id="512" name="Google Shape;512;p75"/>
            <p:cNvSpPr txBox="1"/>
            <p:nvPr/>
          </p:nvSpPr>
          <p:spPr>
            <a:xfrm>
              <a:off x="7300912" y="5540375"/>
              <a:ext cx="1449387" cy="5794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08080"/>
                </a:buClr>
                <a:buFont typeface="Times New Roman"/>
                <a:buNone/>
              </a:pPr>
              <a:r>
                <a:rPr b="0" i="0" lang="en-US" sz="3200" u="none">
                  <a:solidFill>
                    <a:srgbClr val="808080"/>
                  </a:solidFill>
                  <a:latin typeface="Times New Roman"/>
                  <a:ea typeface="Times New Roman"/>
                  <a:cs typeface="Times New Roman"/>
                  <a:sym typeface="Times New Roman"/>
                </a:rPr>
                <a:t>Reports</a:t>
              </a:r>
              <a:endParaRPr/>
            </a:p>
          </p:txBody>
        </p:sp>
        <p:sp>
          <p:nvSpPr>
            <p:cNvPr id="513" name="Google Shape;513;p75"/>
            <p:cNvSpPr/>
            <p:nvPr/>
          </p:nvSpPr>
          <p:spPr>
            <a:xfrm>
              <a:off x="7648575" y="4840287"/>
              <a:ext cx="685800" cy="755650"/>
            </a:xfrm>
            <a:prstGeom prst="flowChartMultidocument">
              <a:avLst/>
            </a:prstGeom>
            <a:solidFill>
              <a:srgbClr val="FFCCCC"/>
            </a:solidFill>
            <a:ln cap="flat" cmpd="sng" w="38100">
              <a:solidFill>
                <a:srgbClr val="80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514" name="Google Shape;514;p75"/>
            <p:cNvPicPr preferRelativeResize="0"/>
            <p:nvPr/>
          </p:nvPicPr>
          <p:blipFill rotWithShape="1">
            <a:blip r:embed="rId3">
              <a:alphaModFix/>
            </a:blip>
            <a:srcRect b="0" l="0" r="0" t="0"/>
            <a:stretch/>
          </p:blipFill>
          <p:spPr>
            <a:xfrm>
              <a:off x="7807325" y="4935537"/>
              <a:ext cx="290512" cy="282575"/>
            </a:xfrm>
            <a:prstGeom prst="rect">
              <a:avLst/>
            </a:prstGeom>
            <a:noFill/>
            <a:ln>
              <a:noFill/>
            </a:ln>
          </p:spPr>
        </p:pic>
        <p:pic>
          <p:nvPicPr>
            <p:cNvPr id="515" name="Google Shape;515;p75"/>
            <p:cNvPicPr preferRelativeResize="0"/>
            <p:nvPr/>
          </p:nvPicPr>
          <p:blipFill rotWithShape="1">
            <a:blip r:embed="rId4">
              <a:alphaModFix/>
            </a:blip>
            <a:srcRect b="0" l="0" r="0" t="0"/>
            <a:stretch/>
          </p:blipFill>
          <p:spPr>
            <a:xfrm>
              <a:off x="7700962" y="5260975"/>
              <a:ext cx="422275" cy="241300"/>
            </a:xfrm>
            <a:prstGeom prst="rect">
              <a:avLst/>
            </a:prstGeom>
            <a:noFill/>
            <a:ln>
              <a:noFill/>
            </a:ln>
          </p:spPr>
        </p:pic>
      </p:grpSp>
      <p:cxnSp>
        <p:nvCxnSpPr>
          <p:cNvPr id="516" name="Google Shape;516;p75"/>
          <p:cNvCxnSpPr/>
          <p:nvPr/>
        </p:nvCxnSpPr>
        <p:spPr>
          <a:xfrm>
            <a:off x="228600" y="1143000"/>
            <a:ext cx="6629400" cy="0"/>
          </a:xfrm>
          <a:prstGeom prst="straightConnector1">
            <a:avLst/>
          </a:prstGeom>
          <a:noFill/>
          <a:ln cap="rnd" cmpd="sng" w="9525">
            <a:solidFill>
              <a:schemeClr val="dk1"/>
            </a:solidFill>
            <a:prstDash val="solid"/>
            <a:miter lim="8000"/>
            <a:headEnd len="sm" w="sm" type="none"/>
            <a:tailEnd len="sm" w="sm" type="none"/>
          </a:ln>
        </p:spPr>
      </p:cxnSp>
      <p:sp>
        <p:nvSpPr>
          <p:cNvPr id="517" name="Google Shape;517;p75"/>
          <p:cNvSpPr txBox="1"/>
          <p:nvPr/>
        </p:nvSpPr>
        <p:spPr>
          <a:xfrm>
            <a:off x="609600" y="1066800"/>
            <a:ext cx="8229600" cy="1905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A DWH Environment</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Involves </a:t>
            </a:r>
            <a:r>
              <a:rPr b="0" i="0" lang="en-US" sz="1800" u="none" cap="none" strike="noStrike">
                <a:solidFill>
                  <a:srgbClr val="000000"/>
                </a:solidFill>
                <a:latin typeface="Cabin"/>
                <a:ea typeface="Cabin"/>
                <a:cs typeface="Cabin"/>
                <a:sym typeface="Cabin"/>
              </a:rPr>
              <a:t>multiple (viz. source, staging &amp; target) layers of data storages</a:t>
            </a:r>
            <a:r>
              <a:rPr b="0" i="0" lang="en-US" sz="1800" u="none" cap="none" strike="noStrike">
                <a:solidFill>
                  <a:schemeClr val="dk1"/>
                </a:solidFill>
                <a:latin typeface="Cabin"/>
                <a:ea typeface="Cabin"/>
                <a:cs typeface="Cabin"/>
                <a:sym typeface="Cabin"/>
              </a:rPr>
              <a:t>.</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Each </a:t>
            </a:r>
            <a:r>
              <a:rPr b="0" i="0" lang="en-US" sz="1800" u="none" cap="none" strike="noStrike">
                <a:solidFill>
                  <a:srgbClr val="000000"/>
                </a:solidFill>
                <a:latin typeface="Cabin"/>
                <a:ea typeface="Cabin"/>
                <a:cs typeface="Cabin"/>
                <a:sym typeface="Cabin"/>
              </a:rPr>
              <a:t>layer has unique data modeling requirements</a:t>
            </a:r>
            <a:r>
              <a:rPr b="0" i="0" lang="en-US" sz="1800" u="none" cap="none" strike="noStrike">
                <a:solidFill>
                  <a:schemeClr val="dk1"/>
                </a:solidFill>
                <a:latin typeface="Cabin"/>
                <a:ea typeface="Cabin"/>
                <a:cs typeface="Cabin"/>
                <a:sym typeface="Cabin"/>
              </a:rPr>
              <a:t>.</a:t>
            </a:r>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0" lvl="0" marL="0" marR="0" rtl="0" algn="ctr">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1" name="Shape 521"/>
        <p:cNvGrpSpPr/>
        <p:nvPr/>
      </p:nvGrpSpPr>
      <p:grpSpPr>
        <a:xfrm>
          <a:off x="0" y="0"/>
          <a:ext cx="0" cy="0"/>
          <a:chOff x="0" y="0"/>
          <a:chExt cx="0" cy="0"/>
        </a:xfrm>
      </p:grpSpPr>
      <p:sp>
        <p:nvSpPr>
          <p:cNvPr id="522" name="Google Shape;522;p76"/>
          <p:cNvSpPr txBox="1"/>
          <p:nvPr>
            <p:ph type="title"/>
          </p:nvPr>
        </p:nvSpPr>
        <p:spPr>
          <a:xfrm>
            <a:off x="0" y="2159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Modeling In DWH Environment</a:t>
            </a:r>
            <a:endParaRPr/>
          </a:p>
        </p:txBody>
      </p:sp>
      <p:sp>
        <p:nvSpPr>
          <p:cNvPr id="523" name="Google Shape;523;p76"/>
          <p:cNvSpPr txBox="1"/>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Data Modeling Approaches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Entity Relational approach</a:t>
            </a:r>
            <a:endParaRPr/>
          </a:p>
          <a:p>
            <a:pPr indent="-228600" lvl="2" marL="1143000" marR="0" rtl="0" algn="l">
              <a:lnSpc>
                <a:spcPct val="100000"/>
              </a:lnSpc>
              <a:spcBef>
                <a:spcPts val="340"/>
              </a:spcBef>
              <a:spcAft>
                <a:spcPts val="0"/>
              </a:spcAft>
              <a:buClr>
                <a:schemeClr val="dk1"/>
              </a:buClr>
              <a:buSzPts val="1700"/>
              <a:buFont typeface="Arial"/>
              <a:buChar char="•"/>
            </a:pPr>
            <a:r>
              <a:rPr b="0" i="0" lang="en-US" sz="1700" u="none" cap="none" strike="noStrike">
                <a:solidFill>
                  <a:schemeClr val="dk1"/>
                </a:solidFill>
                <a:latin typeface="Cabin"/>
                <a:ea typeface="Cabin"/>
                <a:cs typeface="Cabin"/>
                <a:sym typeface="Cabin"/>
              </a:rPr>
              <a:t>Traditional modeling technique (more normalized)</a:t>
            </a:r>
            <a:endParaRPr/>
          </a:p>
          <a:p>
            <a:pPr indent="-228600" lvl="2" marL="1143000" marR="0" rtl="0" algn="l">
              <a:lnSpc>
                <a:spcPct val="100000"/>
              </a:lnSpc>
              <a:spcBef>
                <a:spcPts val="340"/>
              </a:spcBef>
              <a:spcAft>
                <a:spcPts val="0"/>
              </a:spcAft>
              <a:buClr>
                <a:schemeClr val="dk1"/>
              </a:buClr>
              <a:buSzPts val="1700"/>
              <a:buFont typeface="Arial"/>
              <a:buChar char="•"/>
            </a:pPr>
            <a:r>
              <a:rPr b="0" i="0" lang="en-US" sz="1700" u="none" cap="none" strike="noStrike">
                <a:solidFill>
                  <a:schemeClr val="dk1"/>
                </a:solidFill>
                <a:latin typeface="Cabin"/>
                <a:ea typeface="Cabin"/>
                <a:cs typeface="Cabin"/>
                <a:sym typeface="Cabin"/>
              </a:rPr>
              <a:t>Technique of choice for OLTP</a:t>
            </a:r>
            <a:endParaRPr/>
          </a:p>
          <a:p>
            <a:pPr indent="-228600" lvl="2" marL="1143000" marR="0" rtl="0" algn="l">
              <a:lnSpc>
                <a:spcPct val="100000"/>
              </a:lnSpc>
              <a:spcBef>
                <a:spcPts val="340"/>
              </a:spcBef>
              <a:spcAft>
                <a:spcPts val="0"/>
              </a:spcAft>
              <a:buClr>
                <a:schemeClr val="dk1"/>
              </a:buClr>
              <a:buSzPts val="1700"/>
              <a:buFont typeface="Arial"/>
              <a:buChar char="•"/>
            </a:pPr>
            <a:r>
              <a:rPr b="0" i="0" lang="en-US" sz="1700" u="none" cap="none" strike="noStrike">
                <a:solidFill>
                  <a:schemeClr val="dk1"/>
                </a:solidFill>
                <a:latin typeface="Cabin"/>
                <a:ea typeface="Cabin"/>
                <a:cs typeface="Cabin"/>
                <a:sym typeface="Cabin"/>
              </a:rPr>
              <a:t>Suits for corporate data Warehouse</a:t>
            </a:r>
            <a:endParaRPr/>
          </a:p>
          <a:p>
            <a:pPr indent="-228600" lvl="2" marL="1143000" marR="0" rtl="0" algn="l">
              <a:lnSpc>
                <a:spcPct val="100000"/>
              </a:lnSpc>
              <a:spcBef>
                <a:spcPts val="340"/>
              </a:spcBef>
              <a:spcAft>
                <a:spcPts val="0"/>
              </a:spcAft>
              <a:buClr>
                <a:schemeClr val="dk1"/>
              </a:buClr>
              <a:buSzPts val="1700"/>
              <a:buFont typeface="Arial"/>
              <a:buChar char="•"/>
            </a:pPr>
            <a:r>
              <a:rPr b="0" i="0" lang="en-US" sz="1700" u="none" cap="none" strike="noStrike">
                <a:solidFill>
                  <a:schemeClr val="dk1"/>
                </a:solidFill>
                <a:latin typeface="Cabin"/>
                <a:ea typeface="Cabin"/>
                <a:cs typeface="Cabin"/>
                <a:sym typeface="Cabin"/>
              </a:rPr>
              <a:t>Goals</a:t>
            </a:r>
            <a:endParaRPr/>
          </a:p>
          <a:p>
            <a:pPr indent="-228600" lvl="3" marL="1600200" marR="0" rtl="0" algn="l">
              <a:lnSpc>
                <a:spcPct val="100000"/>
              </a:lnSpc>
              <a:spcBef>
                <a:spcPts val="280"/>
              </a:spcBef>
              <a:spcAft>
                <a:spcPts val="0"/>
              </a:spcAft>
              <a:buClr>
                <a:schemeClr val="dk1"/>
              </a:buClr>
              <a:buSzPts val="1400"/>
              <a:buFont typeface="Arial"/>
              <a:buChar char="–"/>
            </a:pPr>
            <a:r>
              <a:rPr b="0" i="0" lang="en-US" sz="1400" u="none" cap="none" strike="noStrike">
                <a:solidFill>
                  <a:schemeClr val="dk1"/>
                </a:solidFill>
                <a:latin typeface="Cabin"/>
                <a:ea typeface="Cabin"/>
                <a:cs typeface="Cabin"/>
                <a:sym typeface="Cabin"/>
              </a:rPr>
              <a:t>Eliminate redundancy</a:t>
            </a:r>
            <a:endParaRPr/>
          </a:p>
          <a:p>
            <a:pPr indent="-228600" lvl="3" marL="1600200" marR="0" rtl="0" algn="l">
              <a:lnSpc>
                <a:spcPct val="100000"/>
              </a:lnSpc>
              <a:spcBef>
                <a:spcPts val="280"/>
              </a:spcBef>
              <a:spcAft>
                <a:spcPts val="0"/>
              </a:spcAft>
              <a:buClr>
                <a:schemeClr val="dk1"/>
              </a:buClr>
              <a:buSzPts val="1400"/>
              <a:buFont typeface="Arial"/>
              <a:buChar char="–"/>
            </a:pPr>
            <a:r>
              <a:rPr b="0" i="0" lang="en-US" sz="1400" u="none" cap="none" strike="noStrike">
                <a:solidFill>
                  <a:schemeClr val="dk1"/>
                </a:solidFill>
                <a:latin typeface="Cabin"/>
                <a:ea typeface="Cabin"/>
                <a:cs typeface="Cabin"/>
                <a:sym typeface="Cabin"/>
              </a:rPr>
              <a:t>Transaction efficiency</a:t>
            </a:r>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Dimensional Approach</a:t>
            </a:r>
            <a:endParaRPr/>
          </a:p>
          <a:p>
            <a:pPr indent="-228600" lvl="2" marL="1143000" marR="0" rtl="0" algn="l">
              <a:lnSpc>
                <a:spcPct val="100000"/>
              </a:lnSpc>
              <a:spcBef>
                <a:spcPts val="340"/>
              </a:spcBef>
              <a:spcAft>
                <a:spcPts val="0"/>
              </a:spcAft>
              <a:buClr>
                <a:schemeClr val="dk1"/>
              </a:buClr>
              <a:buSzPts val="1700"/>
              <a:buFont typeface="Arial"/>
              <a:buChar char="•"/>
            </a:pPr>
            <a:r>
              <a:rPr b="0" i="0" lang="en-US" sz="1700" u="none" cap="none" strike="noStrike">
                <a:solidFill>
                  <a:schemeClr val="dk1"/>
                </a:solidFill>
                <a:latin typeface="Cabin"/>
                <a:ea typeface="Cabin"/>
                <a:cs typeface="Cabin"/>
                <a:sym typeface="Cabin"/>
              </a:rPr>
              <a:t>Analyzing business measures in the specific business context (using STAR schema)</a:t>
            </a:r>
            <a:endParaRPr/>
          </a:p>
          <a:p>
            <a:pPr indent="-228600" lvl="2" marL="1143000" marR="0" rtl="0" algn="l">
              <a:lnSpc>
                <a:spcPct val="100000"/>
              </a:lnSpc>
              <a:spcBef>
                <a:spcPts val="340"/>
              </a:spcBef>
              <a:spcAft>
                <a:spcPts val="0"/>
              </a:spcAft>
              <a:buClr>
                <a:schemeClr val="dk1"/>
              </a:buClr>
              <a:buSzPts val="1700"/>
              <a:buFont typeface="Arial"/>
              <a:buChar char="•"/>
            </a:pPr>
            <a:r>
              <a:rPr b="0" i="0" lang="en-US" sz="1700" u="none" cap="none" strike="noStrike">
                <a:solidFill>
                  <a:schemeClr val="dk1"/>
                </a:solidFill>
                <a:latin typeface="Cabin"/>
                <a:ea typeface="Cabin"/>
                <a:cs typeface="Cabin"/>
                <a:sym typeface="Cabin"/>
              </a:rPr>
              <a:t>Helps visualize very abstract business questions</a:t>
            </a:r>
            <a:endParaRPr/>
          </a:p>
          <a:p>
            <a:pPr indent="-228600" lvl="2" marL="1143000" marR="0" rtl="0" algn="l">
              <a:lnSpc>
                <a:spcPct val="100000"/>
              </a:lnSpc>
              <a:spcBef>
                <a:spcPts val="340"/>
              </a:spcBef>
              <a:spcAft>
                <a:spcPts val="0"/>
              </a:spcAft>
              <a:buClr>
                <a:schemeClr val="dk1"/>
              </a:buClr>
              <a:buSzPts val="1700"/>
              <a:buFont typeface="Arial"/>
              <a:buChar char="•"/>
            </a:pPr>
            <a:r>
              <a:rPr b="0" i="0" lang="en-US" sz="1700" u="none" cap="none" strike="noStrike">
                <a:solidFill>
                  <a:schemeClr val="dk1"/>
                </a:solidFill>
                <a:latin typeface="Cabin"/>
                <a:ea typeface="Cabin"/>
                <a:cs typeface="Cabin"/>
                <a:sym typeface="Cabin"/>
              </a:rPr>
              <a:t>End users can easily understand and navigate the data structure</a:t>
            </a:r>
            <a:endParaRPr/>
          </a:p>
          <a:p>
            <a:pPr indent="-228600" lvl="2" marL="1143000" marR="0" rtl="0" algn="l">
              <a:lnSpc>
                <a:spcPct val="100000"/>
              </a:lnSpc>
              <a:spcBef>
                <a:spcPts val="340"/>
              </a:spcBef>
              <a:spcAft>
                <a:spcPts val="0"/>
              </a:spcAft>
              <a:buClr>
                <a:schemeClr val="dk1"/>
              </a:buClr>
              <a:buSzPts val="1700"/>
              <a:buFont typeface="Arial"/>
              <a:buChar char="•"/>
            </a:pPr>
            <a:r>
              <a:rPr b="0" i="0" lang="en-US" sz="1700" u="none" cap="none" strike="noStrike">
                <a:solidFill>
                  <a:schemeClr val="dk1"/>
                </a:solidFill>
                <a:latin typeface="Cabin"/>
                <a:ea typeface="Cabin"/>
                <a:cs typeface="Cabin"/>
                <a:sym typeface="Cabin"/>
              </a:rPr>
              <a:t>Goals</a:t>
            </a:r>
            <a:endParaRPr/>
          </a:p>
          <a:p>
            <a:pPr indent="-228600" lvl="3" marL="1600200" marR="0" rtl="0" algn="l">
              <a:lnSpc>
                <a:spcPct val="100000"/>
              </a:lnSpc>
              <a:spcBef>
                <a:spcPts val="280"/>
              </a:spcBef>
              <a:spcAft>
                <a:spcPts val="0"/>
              </a:spcAft>
              <a:buClr>
                <a:schemeClr val="dk1"/>
              </a:buClr>
              <a:buSzPts val="1400"/>
              <a:buFont typeface="Arial"/>
              <a:buChar char="–"/>
            </a:pPr>
            <a:r>
              <a:rPr b="0" i="0" lang="en-US" sz="1400" u="none" cap="none" strike="noStrike">
                <a:solidFill>
                  <a:schemeClr val="dk1"/>
                </a:solidFill>
                <a:latin typeface="Cabin"/>
                <a:ea typeface="Cabin"/>
                <a:cs typeface="Cabin"/>
                <a:sym typeface="Cabin"/>
              </a:rPr>
              <a:t>Query performance</a:t>
            </a:r>
            <a:endParaRPr/>
          </a:p>
          <a:p>
            <a:pPr indent="-228600" lvl="3" marL="1600200" marR="0" rtl="0" algn="l">
              <a:lnSpc>
                <a:spcPct val="100000"/>
              </a:lnSpc>
              <a:spcBef>
                <a:spcPts val="280"/>
              </a:spcBef>
              <a:spcAft>
                <a:spcPts val="0"/>
              </a:spcAft>
              <a:buClr>
                <a:schemeClr val="dk1"/>
              </a:buClr>
              <a:buSzPts val="1400"/>
              <a:buFont typeface="Arial"/>
              <a:buChar char="–"/>
            </a:pPr>
            <a:r>
              <a:rPr b="0" i="0" lang="en-US" sz="1400" u="none" cap="none" strike="noStrike">
                <a:solidFill>
                  <a:schemeClr val="dk1"/>
                </a:solidFill>
                <a:latin typeface="Cabin"/>
                <a:ea typeface="Cabin"/>
                <a:cs typeface="Cabin"/>
                <a:sym typeface="Cabin"/>
              </a:rPr>
              <a:t>Ease of understanding /Use</a:t>
            </a:r>
            <a:endParaRPr/>
          </a:p>
          <a:p>
            <a:pPr indent="0" lvl="0" marL="0" marR="0" rtl="0" algn="ctr">
              <a:lnSpc>
                <a:spcPct val="100000"/>
              </a:lnSpc>
              <a:spcBef>
                <a:spcPts val="0"/>
              </a:spcBef>
              <a:spcAft>
                <a:spcPts val="0"/>
              </a:spcAft>
              <a:buNone/>
            </a:pPr>
            <a:r>
              <a:t/>
            </a:r>
            <a:endParaRPr b="0" i="0" sz="1400" u="none" cap="none" strike="noStrike">
              <a:solidFill>
                <a:schemeClr val="dk1"/>
              </a:solidFill>
              <a:latin typeface="Cabin"/>
              <a:ea typeface="Cabin"/>
              <a:cs typeface="Cabin"/>
              <a:sym typeface="Cabin"/>
            </a:endParaRPr>
          </a:p>
        </p:txBody>
      </p:sp>
      <p:cxnSp>
        <p:nvCxnSpPr>
          <p:cNvPr id="524" name="Google Shape;524;p76"/>
          <p:cNvCxnSpPr/>
          <p:nvPr/>
        </p:nvCxnSpPr>
        <p:spPr>
          <a:xfrm>
            <a:off x="0" y="1219200"/>
            <a:ext cx="6781800" cy="0"/>
          </a:xfrm>
          <a:prstGeom prst="straightConnector1">
            <a:avLst/>
          </a:prstGeom>
          <a:noFill/>
          <a:ln cap="rnd" cmpd="sng" w="9525">
            <a:solidFill>
              <a:schemeClr val="dk1"/>
            </a:solidFill>
            <a:prstDash val="solid"/>
            <a:miter lim="8000"/>
            <a:headEnd len="sm" w="sm" type="none"/>
            <a:tailEnd len="sm" w="sm"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8" name="Shape 528"/>
        <p:cNvGrpSpPr/>
        <p:nvPr/>
      </p:nvGrpSpPr>
      <p:grpSpPr>
        <a:xfrm>
          <a:off x="0" y="0"/>
          <a:ext cx="0" cy="0"/>
          <a:chOff x="0" y="0"/>
          <a:chExt cx="0" cy="0"/>
        </a:xfrm>
      </p:grpSpPr>
      <p:sp>
        <p:nvSpPr>
          <p:cNvPr id="529" name="Google Shape;529;p77"/>
          <p:cNvSpPr txBox="1"/>
          <p:nvPr>
            <p:ph type="title"/>
          </p:nvPr>
        </p:nvSpPr>
        <p:spPr>
          <a:xfrm>
            <a:off x="0" y="2159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Module Summary</a:t>
            </a:r>
            <a:endParaRPr/>
          </a:p>
        </p:txBody>
      </p:sp>
      <p:sp>
        <p:nvSpPr>
          <p:cNvPr id="530" name="Google Shape;530;p77"/>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Congratulations! You have now completed the 3</a:t>
            </a:r>
            <a:r>
              <a:rPr b="0" baseline="30000" i="0" lang="en-US" sz="2000" u="none" cap="none" strike="noStrike">
                <a:solidFill>
                  <a:schemeClr val="dk1"/>
                </a:solidFill>
                <a:latin typeface="Cabin"/>
                <a:ea typeface="Cabin"/>
                <a:cs typeface="Cabin"/>
                <a:sym typeface="Cabin"/>
              </a:rPr>
              <a:t>rd</a:t>
            </a:r>
            <a:r>
              <a:rPr b="0" i="0" lang="en-US" sz="2000" u="none" cap="none" strike="noStrike">
                <a:solidFill>
                  <a:schemeClr val="dk1"/>
                </a:solidFill>
                <a:latin typeface="Cabin"/>
                <a:ea typeface="Cabin"/>
                <a:cs typeface="Cabin"/>
                <a:sym typeface="Cabin"/>
              </a:rPr>
              <a:t> and final part of the module “Data Model Concepts”   </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You should now be able </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To understand the terms and concepts of Data Models.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To understand the Primary key, Foreign Key</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To understand Relationships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To understand the DWH environment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4" name="Shape 534"/>
        <p:cNvGrpSpPr/>
        <p:nvPr/>
      </p:nvGrpSpPr>
      <p:grpSpPr>
        <a:xfrm>
          <a:off x="0" y="0"/>
          <a:ext cx="0" cy="0"/>
          <a:chOff x="0" y="0"/>
          <a:chExt cx="0" cy="0"/>
        </a:xfrm>
      </p:grpSpPr>
      <p:sp>
        <p:nvSpPr>
          <p:cNvPr id="535" name="Google Shape;535;p78"/>
          <p:cNvSpPr txBox="1"/>
          <p:nvPr>
            <p:ph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Quiz</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9" name="Shape 539"/>
        <p:cNvGrpSpPr/>
        <p:nvPr/>
      </p:nvGrpSpPr>
      <p:grpSpPr>
        <a:xfrm>
          <a:off x="0" y="0"/>
          <a:ext cx="0" cy="0"/>
          <a:chOff x="0" y="0"/>
          <a:chExt cx="0" cy="0"/>
        </a:xfrm>
      </p:grpSpPr>
      <p:sp>
        <p:nvSpPr>
          <p:cNvPr id="540" name="Google Shape;540;p79"/>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Which is not the feature of primary key</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can contain null value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uniquely defines a record</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An entity set can have only one primary key</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Primary key can be combination of multiple attributes</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541" name="Google Shape;541;p79"/>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1</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5" name="Shape 545"/>
        <p:cNvGrpSpPr/>
        <p:nvPr/>
      </p:nvGrpSpPr>
      <p:grpSpPr>
        <a:xfrm>
          <a:off x="0" y="0"/>
          <a:ext cx="0" cy="0"/>
          <a:chOff x="0" y="0"/>
          <a:chExt cx="0" cy="0"/>
        </a:xfrm>
      </p:grpSpPr>
      <p:sp>
        <p:nvSpPr>
          <p:cNvPr id="546" name="Google Shape;546;p80"/>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Which is not the feature of primary key</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can contain null value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uniquely defines a record</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An entity set can have only one primary key</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Primary key can be combination of multiple attributes</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Arial"/>
              <a:buNone/>
            </a:pPr>
            <a:r>
              <a:rPr b="0" i="0" lang="en-US" sz="2000" u="none">
                <a:solidFill>
                  <a:schemeClr val="dk1"/>
                </a:solidFill>
                <a:latin typeface="Cabin"/>
                <a:ea typeface="Cabin"/>
                <a:cs typeface="Cabin"/>
                <a:sym typeface="Cabin"/>
              </a:rPr>
              <a:t>Answer:  A</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547" name="Google Shape;547;p80"/>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1</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1" name="Shape 551"/>
        <p:cNvGrpSpPr/>
        <p:nvPr/>
      </p:nvGrpSpPr>
      <p:grpSpPr>
        <a:xfrm>
          <a:off x="0" y="0"/>
          <a:ext cx="0" cy="0"/>
          <a:chOff x="0" y="0"/>
          <a:chExt cx="0" cy="0"/>
        </a:xfrm>
      </p:grpSpPr>
      <p:sp>
        <p:nvSpPr>
          <p:cNvPr id="552" name="Google Shape;552;p81"/>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Which is not the correct statement for foreign key rule</a:t>
            </a:r>
            <a:endParaRPr/>
          </a:p>
          <a:p>
            <a:pPr indent="-457200" lvl="1" marL="914400" marR="0" rtl="0" algn="l">
              <a:lnSpc>
                <a:spcPct val="100000"/>
              </a:lnSpc>
              <a:spcBef>
                <a:spcPts val="400"/>
              </a:spcBef>
              <a:spcAft>
                <a:spcPts val="0"/>
              </a:spcAft>
              <a:buClr>
                <a:schemeClr val="dk1"/>
              </a:buClr>
              <a:buSzPts val="2000"/>
              <a:buFont typeface="Rambla"/>
              <a:buAutoNum type="alphaUcPeriod"/>
            </a:pPr>
            <a:r>
              <a:rPr b="0" i="0" lang="en-US" sz="2000" u="none" cap="none" strike="noStrike">
                <a:solidFill>
                  <a:schemeClr val="dk1"/>
                </a:solidFill>
                <a:latin typeface="Cabin"/>
                <a:ea typeface="Cabin"/>
                <a:cs typeface="Cabin"/>
                <a:sym typeface="Cabin"/>
              </a:rPr>
              <a:t>One-to-many relationships</a:t>
            </a:r>
            <a:r>
              <a:rPr b="0" i="0" lang="en-US" sz="1800" u="none" cap="none" strike="noStrike">
                <a:solidFill>
                  <a:schemeClr val="dk1"/>
                </a:solidFill>
                <a:latin typeface="Cabin"/>
                <a:ea typeface="Cabin"/>
                <a:cs typeface="Cabin"/>
                <a:sym typeface="Cabin"/>
              </a:rPr>
              <a:t>-migrate the entire primary key from the one side to the many side</a:t>
            </a:r>
            <a:endParaRPr/>
          </a:p>
          <a:p>
            <a:pPr indent="-457200" lvl="1" marL="914400" marR="0" rtl="0" algn="l">
              <a:lnSpc>
                <a:spcPct val="100000"/>
              </a:lnSpc>
              <a:spcBef>
                <a:spcPts val="400"/>
              </a:spcBef>
              <a:spcAft>
                <a:spcPts val="0"/>
              </a:spcAft>
              <a:buClr>
                <a:schemeClr val="dk1"/>
              </a:buClr>
              <a:buSzPts val="2000"/>
              <a:buFont typeface="Rambla"/>
              <a:buAutoNum type="alphaUcPeriod"/>
            </a:pPr>
            <a:r>
              <a:rPr b="0" i="0" lang="en-US" sz="2000" u="none" cap="none" strike="noStrike">
                <a:solidFill>
                  <a:schemeClr val="dk1"/>
                </a:solidFill>
                <a:latin typeface="Cabin"/>
                <a:ea typeface="Cabin"/>
                <a:cs typeface="Cabin"/>
                <a:sym typeface="Cabin"/>
              </a:rPr>
              <a:t>One-to-one relationships</a:t>
            </a:r>
            <a:r>
              <a:rPr b="0" i="0" lang="en-US" sz="1800" u="none" cap="none" strike="noStrike">
                <a:solidFill>
                  <a:schemeClr val="dk1"/>
                </a:solidFill>
                <a:latin typeface="Cabin"/>
                <a:ea typeface="Cabin"/>
                <a:cs typeface="Cabin"/>
                <a:sym typeface="Cabin"/>
              </a:rPr>
              <a:t>-migrate the entire primary key from the mandatory side to the optional side</a:t>
            </a:r>
            <a:endParaRPr/>
          </a:p>
          <a:p>
            <a:pPr indent="-457200" lvl="1" marL="914400" marR="0" rtl="0" algn="l">
              <a:lnSpc>
                <a:spcPct val="100000"/>
              </a:lnSpc>
              <a:spcBef>
                <a:spcPts val="400"/>
              </a:spcBef>
              <a:spcAft>
                <a:spcPts val="0"/>
              </a:spcAft>
              <a:buClr>
                <a:schemeClr val="dk1"/>
              </a:buClr>
              <a:buSzPts val="2000"/>
              <a:buFont typeface="Rambla"/>
              <a:buAutoNum type="alphaUcPeriod"/>
            </a:pPr>
            <a:r>
              <a:rPr b="0" i="0" lang="en-US" sz="2000" u="none" cap="none" strike="noStrike">
                <a:solidFill>
                  <a:schemeClr val="dk1"/>
                </a:solidFill>
                <a:latin typeface="Cabin"/>
                <a:ea typeface="Cabin"/>
                <a:cs typeface="Cabin"/>
                <a:sym typeface="Cabin"/>
              </a:rPr>
              <a:t>Many-to-many relationships</a:t>
            </a:r>
            <a:r>
              <a:rPr b="0" i="0" lang="en-US" sz="1800" u="none" cap="none" strike="noStrike">
                <a:solidFill>
                  <a:schemeClr val="dk1"/>
                </a:solidFill>
                <a:latin typeface="Cabin"/>
                <a:ea typeface="Cabin"/>
                <a:cs typeface="Cabin"/>
                <a:sym typeface="Cabin"/>
              </a:rPr>
              <a:t>-resolve the relationship first then migrate</a:t>
            </a:r>
            <a:endParaRPr/>
          </a:p>
          <a:p>
            <a:pPr indent="-457200" lvl="1" marL="914400" marR="0" rtl="0" algn="l">
              <a:lnSpc>
                <a:spcPct val="100000"/>
              </a:lnSpc>
              <a:spcBef>
                <a:spcPts val="400"/>
              </a:spcBef>
              <a:spcAft>
                <a:spcPts val="0"/>
              </a:spcAft>
              <a:buClr>
                <a:schemeClr val="dk1"/>
              </a:buClr>
              <a:buSzPts val="2000"/>
              <a:buFont typeface="Rambla"/>
              <a:buAutoNum type="alphaUcPeriod"/>
            </a:pPr>
            <a:r>
              <a:rPr b="0" i="0" lang="en-US" sz="2000" u="none" cap="none" strike="noStrike">
                <a:solidFill>
                  <a:schemeClr val="dk1"/>
                </a:solidFill>
                <a:latin typeface="Cabin"/>
                <a:ea typeface="Cabin"/>
                <a:cs typeface="Cabin"/>
                <a:sym typeface="Cabin"/>
              </a:rPr>
              <a:t>Many-to-many relationships</a:t>
            </a:r>
            <a:r>
              <a:rPr b="0" i="0" lang="en-US" sz="1800" u="none" cap="none" strike="noStrike">
                <a:solidFill>
                  <a:schemeClr val="dk1"/>
                </a:solidFill>
                <a:latin typeface="Cabin"/>
                <a:ea typeface="Cabin"/>
                <a:cs typeface="Cabin"/>
                <a:sym typeface="Cabin"/>
              </a:rPr>
              <a:t>- </a:t>
            </a:r>
            <a:r>
              <a:rPr b="0" i="0" lang="en-US" sz="2000" u="none" cap="none" strike="noStrike">
                <a:solidFill>
                  <a:schemeClr val="dk1"/>
                </a:solidFill>
                <a:latin typeface="Cabin"/>
                <a:ea typeface="Cabin"/>
                <a:cs typeface="Cabin"/>
                <a:sym typeface="Cabin"/>
              </a:rPr>
              <a:t>relationships</a:t>
            </a:r>
            <a:r>
              <a:rPr b="0" i="0" lang="en-US" sz="1800" u="none" cap="none" strike="noStrike">
                <a:solidFill>
                  <a:schemeClr val="dk1"/>
                </a:solidFill>
                <a:latin typeface="Cabin"/>
                <a:ea typeface="Cabin"/>
                <a:cs typeface="Cabin"/>
                <a:sym typeface="Cabin"/>
              </a:rPr>
              <a:t>-migrate the entire primary key from the mandatory side to the optional side</a:t>
            </a:r>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p:txBody>
      </p:sp>
      <p:sp>
        <p:nvSpPr>
          <p:cNvPr id="553" name="Google Shape;553;p81"/>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2</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7" name="Shape 557"/>
        <p:cNvGrpSpPr/>
        <p:nvPr/>
      </p:nvGrpSpPr>
      <p:grpSpPr>
        <a:xfrm>
          <a:off x="0" y="0"/>
          <a:ext cx="0" cy="0"/>
          <a:chOff x="0" y="0"/>
          <a:chExt cx="0" cy="0"/>
        </a:xfrm>
      </p:grpSpPr>
      <p:sp>
        <p:nvSpPr>
          <p:cNvPr id="558" name="Google Shape;558;p82"/>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Which is not the correct statement for foreign key rule</a:t>
            </a:r>
            <a:endParaRPr/>
          </a:p>
          <a:p>
            <a:pPr indent="-457200" lvl="1" marL="914400" marR="0" rtl="0" algn="l">
              <a:lnSpc>
                <a:spcPct val="100000"/>
              </a:lnSpc>
              <a:spcBef>
                <a:spcPts val="400"/>
              </a:spcBef>
              <a:spcAft>
                <a:spcPts val="0"/>
              </a:spcAft>
              <a:buClr>
                <a:schemeClr val="dk1"/>
              </a:buClr>
              <a:buSzPts val="2000"/>
              <a:buFont typeface="Rambla"/>
              <a:buAutoNum type="alphaUcPeriod"/>
            </a:pPr>
            <a:r>
              <a:rPr b="0" i="0" lang="en-US" sz="2000" u="none" cap="none" strike="noStrike">
                <a:solidFill>
                  <a:schemeClr val="dk1"/>
                </a:solidFill>
                <a:latin typeface="Cabin"/>
                <a:ea typeface="Cabin"/>
                <a:cs typeface="Cabin"/>
                <a:sym typeface="Cabin"/>
              </a:rPr>
              <a:t>One-to-many relationships</a:t>
            </a:r>
            <a:r>
              <a:rPr b="0" i="0" lang="en-US" sz="1800" u="none" cap="none" strike="noStrike">
                <a:solidFill>
                  <a:schemeClr val="dk1"/>
                </a:solidFill>
                <a:latin typeface="Cabin"/>
                <a:ea typeface="Cabin"/>
                <a:cs typeface="Cabin"/>
                <a:sym typeface="Cabin"/>
              </a:rPr>
              <a:t>-migrate the entire primary key from the one side to the many side</a:t>
            </a:r>
            <a:endParaRPr/>
          </a:p>
          <a:p>
            <a:pPr indent="-457200" lvl="1" marL="914400" marR="0" rtl="0" algn="l">
              <a:lnSpc>
                <a:spcPct val="100000"/>
              </a:lnSpc>
              <a:spcBef>
                <a:spcPts val="400"/>
              </a:spcBef>
              <a:spcAft>
                <a:spcPts val="0"/>
              </a:spcAft>
              <a:buClr>
                <a:schemeClr val="dk1"/>
              </a:buClr>
              <a:buSzPts val="2000"/>
              <a:buFont typeface="Rambla"/>
              <a:buAutoNum type="alphaUcPeriod"/>
            </a:pPr>
            <a:r>
              <a:rPr b="0" i="0" lang="en-US" sz="2000" u="none" cap="none" strike="noStrike">
                <a:solidFill>
                  <a:schemeClr val="dk1"/>
                </a:solidFill>
                <a:latin typeface="Cabin"/>
                <a:ea typeface="Cabin"/>
                <a:cs typeface="Cabin"/>
                <a:sym typeface="Cabin"/>
              </a:rPr>
              <a:t>One-to-one relationships</a:t>
            </a:r>
            <a:r>
              <a:rPr b="0" i="0" lang="en-US" sz="1800" u="none" cap="none" strike="noStrike">
                <a:solidFill>
                  <a:schemeClr val="dk1"/>
                </a:solidFill>
                <a:latin typeface="Cabin"/>
                <a:ea typeface="Cabin"/>
                <a:cs typeface="Cabin"/>
                <a:sym typeface="Cabin"/>
              </a:rPr>
              <a:t>-migrate the entire primary key from the mandatory side to the optional side</a:t>
            </a:r>
            <a:endParaRPr/>
          </a:p>
          <a:p>
            <a:pPr indent="-457200" lvl="1" marL="914400" marR="0" rtl="0" algn="l">
              <a:lnSpc>
                <a:spcPct val="100000"/>
              </a:lnSpc>
              <a:spcBef>
                <a:spcPts val="400"/>
              </a:spcBef>
              <a:spcAft>
                <a:spcPts val="0"/>
              </a:spcAft>
              <a:buClr>
                <a:schemeClr val="dk1"/>
              </a:buClr>
              <a:buSzPts val="2000"/>
              <a:buFont typeface="Rambla"/>
              <a:buAutoNum type="alphaUcPeriod"/>
            </a:pPr>
            <a:r>
              <a:rPr b="0" i="0" lang="en-US" sz="2000" u="none" cap="none" strike="noStrike">
                <a:solidFill>
                  <a:schemeClr val="dk1"/>
                </a:solidFill>
                <a:latin typeface="Cabin"/>
                <a:ea typeface="Cabin"/>
                <a:cs typeface="Cabin"/>
                <a:sym typeface="Cabin"/>
              </a:rPr>
              <a:t>Many-to-many relationships</a:t>
            </a:r>
            <a:r>
              <a:rPr b="0" i="0" lang="en-US" sz="1800" u="none" cap="none" strike="noStrike">
                <a:solidFill>
                  <a:schemeClr val="dk1"/>
                </a:solidFill>
                <a:latin typeface="Cabin"/>
                <a:ea typeface="Cabin"/>
                <a:cs typeface="Cabin"/>
                <a:sym typeface="Cabin"/>
              </a:rPr>
              <a:t>-resolve the relationship first then migrate</a:t>
            </a:r>
            <a:endParaRPr/>
          </a:p>
          <a:p>
            <a:pPr indent="-457200" lvl="1" marL="914400" marR="0" rtl="0" algn="l">
              <a:lnSpc>
                <a:spcPct val="100000"/>
              </a:lnSpc>
              <a:spcBef>
                <a:spcPts val="400"/>
              </a:spcBef>
              <a:spcAft>
                <a:spcPts val="0"/>
              </a:spcAft>
              <a:buClr>
                <a:schemeClr val="dk1"/>
              </a:buClr>
              <a:buSzPts val="2000"/>
              <a:buFont typeface="Rambla"/>
              <a:buAutoNum type="alphaUcPeriod"/>
            </a:pPr>
            <a:r>
              <a:rPr b="0" i="0" lang="en-US" sz="2000" u="none" cap="none" strike="noStrike">
                <a:solidFill>
                  <a:schemeClr val="dk1"/>
                </a:solidFill>
                <a:latin typeface="Cabin"/>
                <a:ea typeface="Cabin"/>
                <a:cs typeface="Cabin"/>
                <a:sym typeface="Cabin"/>
              </a:rPr>
              <a:t>Many-to-many relationships</a:t>
            </a:r>
            <a:r>
              <a:rPr b="0" i="0" lang="en-US" sz="1800" u="none" cap="none" strike="noStrike">
                <a:solidFill>
                  <a:schemeClr val="dk1"/>
                </a:solidFill>
                <a:latin typeface="Cabin"/>
                <a:ea typeface="Cabin"/>
                <a:cs typeface="Cabin"/>
                <a:sym typeface="Cabin"/>
              </a:rPr>
              <a:t>- </a:t>
            </a:r>
            <a:r>
              <a:rPr b="0" i="0" lang="en-US" sz="2000" u="none" cap="none" strike="noStrike">
                <a:solidFill>
                  <a:schemeClr val="dk1"/>
                </a:solidFill>
                <a:latin typeface="Cabin"/>
                <a:ea typeface="Cabin"/>
                <a:cs typeface="Cabin"/>
                <a:sym typeface="Cabin"/>
              </a:rPr>
              <a:t>relationships</a:t>
            </a:r>
            <a:r>
              <a:rPr b="0" i="0" lang="en-US" sz="1800" u="none" cap="none" strike="noStrike">
                <a:solidFill>
                  <a:schemeClr val="dk1"/>
                </a:solidFill>
                <a:latin typeface="Cabin"/>
                <a:ea typeface="Cabin"/>
                <a:cs typeface="Cabin"/>
                <a:sym typeface="Cabin"/>
              </a:rPr>
              <a:t>-migrate the entire primary key from the mandatory side to the optional side</a:t>
            </a:r>
            <a:endParaRPr/>
          </a:p>
          <a:p>
            <a:pPr indent="-533400" lvl="0" marL="533400" marR="0" rtl="0" algn="l">
              <a:lnSpc>
                <a:spcPct val="100000"/>
              </a:lnSpc>
              <a:spcBef>
                <a:spcPts val="400"/>
              </a:spcBef>
              <a:spcAft>
                <a:spcPts val="0"/>
              </a:spcAft>
              <a:buClr>
                <a:schemeClr val="dk1"/>
              </a:buClr>
              <a:buFont typeface="Arial"/>
              <a:buNone/>
            </a:pPr>
            <a:r>
              <a:rPr b="0" i="0" lang="en-US" sz="2000" u="none">
                <a:solidFill>
                  <a:schemeClr val="dk1"/>
                </a:solidFill>
                <a:latin typeface="Cabin"/>
                <a:ea typeface="Cabin"/>
                <a:cs typeface="Cabin"/>
                <a:sym typeface="Cabin"/>
              </a:rPr>
              <a:t>Answer:  D</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559" name="Google Shape;559;p82"/>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8" name="Shape 308"/>
        <p:cNvGrpSpPr/>
        <p:nvPr/>
      </p:nvGrpSpPr>
      <p:grpSpPr>
        <a:xfrm>
          <a:off x="0" y="0"/>
          <a:ext cx="0" cy="0"/>
          <a:chOff x="0" y="0"/>
          <a:chExt cx="0" cy="0"/>
        </a:xfrm>
      </p:grpSpPr>
      <p:sp>
        <p:nvSpPr>
          <p:cNvPr id="309" name="Google Shape;309;p56"/>
          <p:cNvSpPr txBox="1"/>
          <p:nvPr>
            <p:ph idx="1" type="body"/>
          </p:nvPr>
        </p:nvSpPr>
        <p:spPr>
          <a:xfrm>
            <a:off x="457200" y="1638300"/>
            <a:ext cx="4038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Upon completion of this module you will be able to:</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Familiarize with terms and concepts of Data Modeling</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What Data Model is used in Data Warehouse</a:t>
            </a:r>
            <a:endParaRPr/>
          </a:p>
        </p:txBody>
      </p:sp>
      <p:sp>
        <p:nvSpPr>
          <p:cNvPr id="310" name="Google Shape;310;p56"/>
          <p:cNvSpPr txBox="1"/>
          <p:nvPr>
            <p:ph idx="2" type="body"/>
          </p:nvPr>
        </p:nvSpPr>
        <p:spPr>
          <a:xfrm>
            <a:off x="4648200" y="1638300"/>
            <a:ext cx="4038600" cy="4525962"/>
          </a:xfrm>
          <a:prstGeom prst="rect">
            <a:avLst/>
          </a:prstGeom>
          <a:noFill/>
          <a:ln>
            <a:noFill/>
          </a:ln>
        </p:spPr>
        <p:txBody>
          <a:bodyPr anchorCtr="0" anchor="t" bIns="45700" lIns="91425" spcFirstLastPara="1" rIns="91425" wrap="square" tIns="45700">
            <a:noAutofit/>
          </a:bodyPr>
          <a:lstStyle/>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bin"/>
              <a:ea typeface="Cabin"/>
              <a:cs typeface="Cabin"/>
              <a:sym typeface="Cabin"/>
            </a:endParaRPr>
          </a:p>
        </p:txBody>
      </p:sp>
      <p:sp>
        <p:nvSpPr>
          <p:cNvPr id="311" name="Google Shape;311;p56"/>
          <p:cNvSpPr txBox="1"/>
          <p:nvPr>
            <p:ph type="title"/>
          </p:nvPr>
        </p:nvSpPr>
        <p:spPr>
          <a:xfrm>
            <a:off x="0" y="1778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Modeling Objectives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3" name="Shape 563"/>
        <p:cNvGrpSpPr/>
        <p:nvPr/>
      </p:nvGrpSpPr>
      <p:grpSpPr>
        <a:xfrm>
          <a:off x="0" y="0"/>
          <a:ext cx="0" cy="0"/>
          <a:chOff x="0" y="0"/>
          <a:chExt cx="0" cy="0"/>
        </a:xfrm>
      </p:grpSpPr>
      <p:sp>
        <p:nvSpPr>
          <p:cNvPr id="564" name="Google Shape;564;p83"/>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Which is not part of relationship definition</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has relationship phrase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has relationship link</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has relationship cardinality</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has relationship option/participation</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565" name="Google Shape;565;p83"/>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3</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9" name="Shape 569"/>
        <p:cNvGrpSpPr/>
        <p:nvPr/>
      </p:nvGrpSpPr>
      <p:grpSpPr>
        <a:xfrm>
          <a:off x="0" y="0"/>
          <a:ext cx="0" cy="0"/>
          <a:chOff x="0" y="0"/>
          <a:chExt cx="0" cy="0"/>
        </a:xfrm>
      </p:grpSpPr>
      <p:sp>
        <p:nvSpPr>
          <p:cNvPr id="570" name="Google Shape;570;p84"/>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Which is not part of relationship definition</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has relationship phrase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has relationship link</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has relationship cardinality</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has relationship option/participation</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Arial"/>
              <a:buNone/>
            </a:pPr>
            <a:r>
              <a:rPr b="0" i="0" lang="en-US" sz="2000" u="none">
                <a:solidFill>
                  <a:schemeClr val="dk1"/>
                </a:solidFill>
                <a:latin typeface="Cabin"/>
                <a:ea typeface="Cabin"/>
                <a:cs typeface="Cabin"/>
                <a:sym typeface="Cabin"/>
              </a:rPr>
              <a:t>Answer:  B</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571" name="Google Shape;571;p84"/>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3</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5" name="Shape 575"/>
        <p:cNvGrpSpPr/>
        <p:nvPr/>
      </p:nvGrpSpPr>
      <p:grpSpPr>
        <a:xfrm>
          <a:off x="0" y="0"/>
          <a:ext cx="0" cy="0"/>
          <a:chOff x="0" y="0"/>
          <a:chExt cx="0" cy="0"/>
        </a:xfrm>
      </p:grpSpPr>
      <p:sp>
        <p:nvSpPr>
          <p:cNvPr id="576" name="Google Shape;576;p85"/>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Following Employee and dept relation of a company is depicted as </a:t>
            </a:r>
            <a:endParaRPr/>
          </a:p>
          <a:p>
            <a:pPr indent="-533400" lvl="0" marL="533400" marR="0" rtl="0" algn="l">
              <a:lnSpc>
                <a:spcPct val="100000"/>
              </a:lnSpc>
              <a:spcBef>
                <a:spcPts val="40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Employee may belong to only one dept of the company or may not belong to any dept. The dept can have multiple employee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Employee belong to multiple dept. The dept can have multiple employee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Employee belong to only one dept. Dept can have multiple employee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Employee belong to only one dept, dept has only one employee.</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577" name="Google Shape;577;p85"/>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4</a:t>
            </a:r>
            <a:endParaRPr/>
          </a:p>
        </p:txBody>
      </p:sp>
      <p:sp>
        <p:nvSpPr>
          <p:cNvPr id="578" name="Google Shape;578;p85"/>
          <p:cNvSpPr txBox="1"/>
          <p:nvPr/>
        </p:nvSpPr>
        <p:spPr>
          <a:xfrm>
            <a:off x="1143000" y="1752600"/>
            <a:ext cx="1447800" cy="304800"/>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Employee</a:t>
            </a:r>
            <a:endParaRPr/>
          </a:p>
        </p:txBody>
      </p:sp>
      <p:sp>
        <p:nvSpPr>
          <p:cNvPr id="579" name="Google Shape;579;p85"/>
          <p:cNvSpPr txBox="1"/>
          <p:nvPr/>
        </p:nvSpPr>
        <p:spPr>
          <a:xfrm>
            <a:off x="4267200" y="1752600"/>
            <a:ext cx="1371600" cy="304800"/>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Dept</a:t>
            </a:r>
            <a:endParaRPr/>
          </a:p>
        </p:txBody>
      </p:sp>
      <p:cxnSp>
        <p:nvCxnSpPr>
          <p:cNvPr id="580" name="Google Shape;580;p85"/>
          <p:cNvCxnSpPr/>
          <p:nvPr/>
        </p:nvCxnSpPr>
        <p:spPr>
          <a:xfrm>
            <a:off x="2590800" y="1981200"/>
            <a:ext cx="1676400" cy="0"/>
          </a:xfrm>
          <a:prstGeom prst="straightConnector1">
            <a:avLst/>
          </a:prstGeom>
          <a:noFill/>
          <a:ln cap="flat" cmpd="sng" w="9525">
            <a:solidFill>
              <a:schemeClr val="dk1"/>
            </a:solidFill>
            <a:prstDash val="solid"/>
            <a:miter lim="8000"/>
            <a:headEnd len="sm" w="sm" type="none"/>
            <a:tailEnd len="sm" w="sm" type="none"/>
          </a:ln>
        </p:spPr>
      </p:cxnSp>
      <p:cxnSp>
        <p:nvCxnSpPr>
          <p:cNvPr id="581" name="Google Shape;581;p85"/>
          <p:cNvCxnSpPr/>
          <p:nvPr/>
        </p:nvCxnSpPr>
        <p:spPr>
          <a:xfrm>
            <a:off x="2590800" y="1828800"/>
            <a:ext cx="152400" cy="152400"/>
          </a:xfrm>
          <a:prstGeom prst="straightConnector1">
            <a:avLst/>
          </a:prstGeom>
          <a:noFill/>
          <a:ln cap="flat" cmpd="sng" w="9525">
            <a:solidFill>
              <a:schemeClr val="dk1"/>
            </a:solidFill>
            <a:prstDash val="solid"/>
            <a:miter lim="8000"/>
            <a:headEnd len="sm" w="sm" type="none"/>
            <a:tailEnd len="sm" w="sm" type="none"/>
          </a:ln>
        </p:spPr>
      </p:cxnSp>
      <p:cxnSp>
        <p:nvCxnSpPr>
          <p:cNvPr id="582" name="Google Shape;582;p85"/>
          <p:cNvCxnSpPr/>
          <p:nvPr/>
        </p:nvCxnSpPr>
        <p:spPr>
          <a:xfrm flipH="1" rot="10800000">
            <a:off x="2590800" y="1981200"/>
            <a:ext cx="152400" cy="76200"/>
          </a:xfrm>
          <a:prstGeom prst="straightConnector1">
            <a:avLst/>
          </a:prstGeom>
          <a:noFill/>
          <a:ln cap="flat" cmpd="sng" w="9525">
            <a:solidFill>
              <a:schemeClr val="dk1"/>
            </a:solidFill>
            <a:prstDash val="solid"/>
            <a:miter lim="8000"/>
            <a:headEnd len="sm" w="sm" type="none"/>
            <a:tailEnd len="sm" w="sm" type="none"/>
          </a:ln>
        </p:spPr>
      </p:cxnSp>
      <p:sp>
        <p:nvSpPr>
          <p:cNvPr id="583" name="Google Shape;583;p85"/>
          <p:cNvSpPr/>
          <p:nvPr/>
        </p:nvSpPr>
        <p:spPr>
          <a:xfrm>
            <a:off x="3962400" y="1905000"/>
            <a:ext cx="152400" cy="152400"/>
          </a:xfrm>
          <a:prstGeom prst="flowChartConnector">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584" name="Google Shape;584;p85"/>
          <p:cNvCxnSpPr/>
          <p:nvPr/>
        </p:nvCxnSpPr>
        <p:spPr>
          <a:xfrm>
            <a:off x="4191000" y="1905000"/>
            <a:ext cx="0" cy="152400"/>
          </a:xfrm>
          <a:prstGeom prst="straightConnector1">
            <a:avLst/>
          </a:prstGeom>
          <a:noFill/>
          <a:ln cap="flat" cmpd="sng" w="9525">
            <a:solidFill>
              <a:schemeClr val="dk1"/>
            </a:solidFill>
            <a:prstDash val="solid"/>
            <a:miter lim="8000"/>
            <a:headEnd len="sm" w="sm" type="none"/>
            <a:tailEnd len="sm" w="sm" type="non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8" name="Shape 588"/>
        <p:cNvGrpSpPr/>
        <p:nvPr/>
      </p:nvGrpSpPr>
      <p:grpSpPr>
        <a:xfrm>
          <a:off x="0" y="0"/>
          <a:ext cx="0" cy="0"/>
          <a:chOff x="0" y="0"/>
          <a:chExt cx="0" cy="0"/>
        </a:xfrm>
      </p:grpSpPr>
      <p:sp>
        <p:nvSpPr>
          <p:cNvPr id="589" name="Google Shape;589;p86"/>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Following Employee and dept relation of a company is depicted as </a:t>
            </a:r>
            <a:endParaRPr/>
          </a:p>
          <a:p>
            <a:pPr indent="-533400" lvl="0" marL="533400" marR="0" rtl="0" algn="l">
              <a:lnSpc>
                <a:spcPct val="100000"/>
              </a:lnSpc>
              <a:spcBef>
                <a:spcPts val="40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Employee may belong to only one dept of the company or may not belong to any dept. The dept can have multiple employee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Employee belong to multiple dept. The dept can have multiple employee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Employee belong to only one dept. Dept can have multiple employee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Employee belong to only one dept, dept has only one employee.</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Arial"/>
              <a:buNone/>
            </a:pPr>
            <a:r>
              <a:rPr b="0" i="0" lang="en-US" sz="2000" u="none">
                <a:solidFill>
                  <a:schemeClr val="dk1"/>
                </a:solidFill>
                <a:latin typeface="Cabin"/>
                <a:ea typeface="Cabin"/>
                <a:cs typeface="Cabin"/>
                <a:sym typeface="Cabin"/>
              </a:rPr>
              <a:t>Answer:  A</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590" name="Google Shape;590;p86"/>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4</a:t>
            </a:r>
            <a:endParaRPr/>
          </a:p>
        </p:txBody>
      </p:sp>
      <p:sp>
        <p:nvSpPr>
          <p:cNvPr id="591" name="Google Shape;591;p86"/>
          <p:cNvSpPr txBox="1"/>
          <p:nvPr/>
        </p:nvSpPr>
        <p:spPr>
          <a:xfrm>
            <a:off x="1143000" y="1752600"/>
            <a:ext cx="1447800" cy="304800"/>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Employee</a:t>
            </a:r>
            <a:endParaRPr/>
          </a:p>
        </p:txBody>
      </p:sp>
      <p:sp>
        <p:nvSpPr>
          <p:cNvPr id="592" name="Google Shape;592;p86"/>
          <p:cNvSpPr txBox="1"/>
          <p:nvPr/>
        </p:nvSpPr>
        <p:spPr>
          <a:xfrm>
            <a:off x="4267200" y="1752600"/>
            <a:ext cx="1371600" cy="304800"/>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Dept</a:t>
            </a:r>
            <a:endParaRPr/>
          </a:p>
        </p:txBody>
      </p:sp>
      <p:cxnSp>
        <p:nvCxnSpPr>
          <p:cNvPr id="593" name="Google Shape;593;p86"/>
          <p:cNvCxnSpPr/>
          <p:nvPr/>
        </p:nvCxnSpPr>
        <p:spPr>
          <a:xfrm>
            <a:off x="2590800" y="1981200"/>
            <a:ext cx="1676400" cy="0"/>
          </a:xfrm>
          <a:prstGeom prst="straightConnector1">
            <a:avLst/>
          </a:prstGeom>
          <a:noFill/>
          <a:ln cap="flat" cmpd="sng" w="9525">
            <a:solidFill>
              <a:schemeClr val="dk1"/>
            </a:solidFill>
            <a:prstDash val="solid"/>
            <a:miter lim="8000"/>
            <a:headEnd len="sm" w="sm" type="none"/>
            <a:tailEnd len="sm" w="sm" type="none"/>
          </a:ln>
        </p:spPr>
      </p:cxnSp>
      <p:cxnSp>
        <p:nvCxnSpPr>
          <p:cNvPr id="594" name="Google Shape;594;p86"/>
          <p:cNvCxnSpPr/>
          <p:nvPr/>
        </p:nvCxnSpPr>
        <p:spPr>
          <a:xfrm>
            <a:off x="2590800" y="1828800"/>
            <a:ext cx="152400" cy="152400"/>
          </a:xfrm>
          <a:prstGeom prst="straightConnector1">
            <a:avLst/>
          </a:prstGeom>
          <a:noFill/>
          <a:ln cap="flat" cmpd="sng" w="9525">
            <a:solidFill>
              <a:schemeClr val="dk1"/>
            </a:solidFill>
            <a:prstDash val="solid"/>
            <a:miter lim="8000"/>
            <a:headEnd len="sm" w="sm" type="none"/>
            <a:tailEnd len="sm" w="sm" type="none"/>
          </a:ln>
        </p:spPr>
      </p:cxnSp>
      <p:cxnSp>
        <p:nvCxnSpPr>
          <p:cNvPr id="595" name="Google Shape;595;p86"/>
          <p:cNvCxnSpPr/>
          <p:nvPr/>
        </p:nvCxnSpPr>
        <p:spPr>
          <a:xfrm flipH="1" rot="10800000">
            <a:off x="2590800" y="1981200"/>
            <a:ext cx="152400" cy="76200"/>
          </a:xfrm>
          <a:prstGeom prst="straightConnector1">
            <a:avLst/>
          </a:prstGeom>
          <a:noFill/>
          <a:ln cap="flat" cmpd="sng" w="9525">
            <a:solidFill>
              <a:schemeClr val="dk1"/>
            </a:solidFill>
            <a:prstDash val="solid"/>
            <a:miter lim="8000"/>
            <a:headEnd len="sm" w="sm" type="none"/>
            <a:tailEnd len="sm" w="sm" type="none"/>
          </a:ln>
        </p:spPr>
      </p:cxnSp>
      <p:sp>
        <p:nvSpPr>
          <p:cNvPr id="596" name="Google Shape;596;p86"/>
          <p:cNvSpPr/>
          <p:nvPr/>
        </p:nvSpPr>
        <p:spPr>
          <a:xfrm>
            <a:off x="3962400" y="1905000"/>
            <a:ext cx="152400" cy="152400"/>
          </a:xfrm>
          <a:prstGeom prst="flowChartConnector">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597" name="Google Shape;597;p86"/>
          <p:cNvCxnSpPr/>
          <p:nvPr/>
        </p:nvCxnSpPr>
        <p:spPr>
          <a:xfrm>
            <a:off x="4191000" y="1905000"/>
            <a:ext cx="0" cy="152400"/>
          </a:xfrm>
          <a:prstGeom prst="straightConnector1">
            <a:avLst/>
          </a:prstGeom>
          <a:noFill/>
          <a:ln cap="flat" cmpd="sng" w="9525">
            <a:solidFill>
              <a:schemeClr val="dk1"/>
            </a:solidFill>
            <a:prstDash val="solid"/>
            <a:miter lim="8000"/>
            <a:headEnd len="sm" w="sm" type="none"/>
            <a:tailEnd len="sm" w="sm"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1" name="Shape 601"/>
        <p:cNvGrpSpPr/>
        <p:nvPr/>
      </p:nvGrpSpPr>
      <p:grpSpPr>
        <a:xfrm>
          <a:off x="0" y="0"/>
          <a:ext cx="0" cy="0"/>
          <a:chOff x="0" y="0"/>
          <a:chExt cx="0" cy="0"/>
        </a:xfrm>
      </p:grpSpPr>
      <p:sp>
        <p:nvSpPr>
          <p:cNvPr id="602" name="Google Shape;602;p87"/>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In Data Warehouse environment which of the following is not included</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Staging Area</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Transaction Processing (OLTP)</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Enterprise Data Warehouse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Data Mart</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603" name="Google Shape;603;p87"/>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5</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7" name="Shape 607"/>
        <p:cNvGrpSpPr/>
        <p:nvPr/>
      </p:nvGrpSpPr>
      <p:grpSpPr>
        <a:xfrm>
          <a:off x="0" y="0"/>
          <a:ext cx="0" cy="0"/>
          <a:chOff x="0" y="0"/>
          <a:chExt cx="0" cy="0"/>
        </a:xfrm>
      </p:grpSpPr>
      <p:sp>
        <p:nvSpPr>
          <p:cNvPr id="608" name="Google Shape;608;p88"/>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In Data Warehouse environment which of the following is not included</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Staging Area</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Transaction Processing (OLTP)</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Enterprise Data Warehouse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Data Mart</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Arial"/>
              <a:buNone/>
            </a:pPr>
            <a:r>
              <a:rPr b="0" i="0" lang="en-US" sz="2000" u="none">
                <a:solidFill>
                  <a:schemeClr val="dk1"/>
                </a:solidFill>
                <a:latin typeface="Cabin"/>
                <a:ea typeface="Cabin"/>
                <a:cs typeface="Cabin"/>
                <a:sym typeface="Cabin"/>
              </a:rPr>
              <a:t>Answer:  B</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609" name="Google Shape;609;p88"/>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5</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3" name="Shape 613"/>
        <p:cNvGrpSpPr/>
        <p:nvPr/>
      </p:nvGrpSpPr>
      <p:grpSpPr>
        <a:xfrm>
          <a:off x="0" y="0"/>
          <a:ext cx="0" cy="0"/>
          <a:chOff x="0" y="0"/>
          <a:chExt cx="0" cy="0"/>
        </a:xfrm>
      </p:grpSpPr>
      <p:sp>
        <p:nvSpPr>
          <p:cNvPr id="614" name="Google Shape;614;p89"/>
          <p:cNvSpPr txBox="1"/>
          <p:nvPr>
            <p:ph type="title"/>
          </p:nvPr>
        </p:nvSpPr>
        <p:spPr>
          <a:xfrm>
            <a:off x="4876800" y="3733800"/>
            <a:ext cx="426720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1" i="0" lang="en-US" sz="2800" u="none" cap="none" strike="noStrike">
                <a:solidFill>
                  <a:schemeClr val="dk1"/>
                </a:solidFill>
                <a:latin typeface="Cabin"/>
                <a:ea typeface="Cabin"/>
                <a:cs typeface="Cabin"/>
                <a:sym typeface="Cabin"/>
              </a:rPr>
              <a:t>                     References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8" name="Shape 618"/>
        <p:cNvGrpSpPr/>
        <p:nvPr/>
      </p:nvGrpSpPr>
      <p:grpSpPr>
        <a:xfrm>
          <a:off x="0" y="0"/>
          <a:ext cx="0" cy="0"/>
          <a:chOff x="0" y="0"/>
          <a:chExt cx="0" cy="0"/>
        </a:xfrm>
      </p:grpSpPr>
      <p:sp>
        <p:nvSpPr>
          <p:cNvPr id="619" name="Google Shape;619;p90"/>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References</a:t>
            </a:r>
            <a:endParaRPr/>
          </a:p>
        </p:txBody>
      </p:sp>
      <p:sp>
        <p:nvSpPr>
          <p:cNvPr id="620" name="Google Shape;620;p90"/>
          <p:cNvSpPr txBox="1"/>
          <p:nvPr/>
        </p:nvSpPr>
        <p:spPr>
          <a:xfrm>
            <a:off x="685800" y="4191000"/>
            <a:ext cx="3240087" cy="11001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800" u="none">
                <a:solidFill>
                  <a:schemeClr val="dk1"/>
                </a:solidFill>
                <a:latin typeface="Cabin"/>
                <a:ea typeface="Cabin"/>
                <a:cs typeface="Cabin"/>
                <a:sym typeface="Cabin"/>
              </a:rPr>
              <a:t>www.learndatamodeling.com</a:t>
            </a:r>
            <a:r>
              <a:rPr b="0" i="0" lang="en-US" sz="1800" u="sng">
                <a:solidFill>
                  <a:schemeClr val="dk1"/>
                </a:solidFill>
                <a:latin typeface="Cabin"/>
                <a:ea typeface="Cabin"/>
                <a:cs typeface="Cabin"/>
                <a:sym typeface="Cabin"/>
              </a:rPr>
              <a:t> </a:t>
            </a:r>
            <a:endParaRPr/>
          </a:p>
          <a:p>
            <a:pPr indent="-342900" lvl="0" marL="342900" marR="0" rtl="0" algn="l">
              <a:lnSpc>
                <a:spcPct val="100000"/>
              </a:lnSpc>
              <a:spcBef>
                <a:spcPts val="320"/>
              </a:spcBef>
              <a:spcAft>
                <a:spcPts val="0"/>
              </a:spcAft>
              <a:buClr>
                <a:schemeClr val="dk1"/>
              </a:buClr>
              <a:buFont typeface="Arial"/>
              <a:buNone/>
            </a:pPr>
            <a:r>
              <a:rPr b="0" i="0" lang="en-US" sz="1600" u="sng">
                <a:solidFill>
                  <a:schemeClr val="hlink"/>
                </a:solidFill>
                <a:latin typeface="Arial"/>
                <a:ea typeface="Arial"/>
                <a:cs typeface="Arial"/>
                <a:sym typeface="Arial"/>
                <a:hlinkClick r:id="rId3"/>
              </a:rPr>
              <a:t>www.agiledata.org</a:t>
            </a:r>
            <a:endParaRPr/>
          </a:p>
          <a:p>
            <a:pPr indent="0" lvl="0" marL="0" marR="0" rtl="0" algn="ctr">
              <a:lnSpc>
                <a:spcPct val="100000"/>
              </a:lnSpc>
              <a:spcBef>
                <a:spcPts val="0"/>
              </a:spcBef>
              <a:spcAft>
                <a:spcPts val="0"/>
              </a:spcAft>
              <a:buNone/>
            </a:pPr>
            <a:r>
              <a:t/>
            </a:r>
            <a:endParaRPr b="0" i="0" sz="1600" u="sng">
              <a:solidFill>
                <a:schemeClr val="hlink"/>
              </a:solidFill>
              <a:latin typeface="Arial"/>
              <a:ea typeface="Arial"/>
              <a:cs typeface="Arial"/>
              <a:sym typeface="Arial"/>
              <a:hlinkClick r:id="rId4"/>
            </a:endParaRPr>
          </a:p>
        </p:txBody>
      </p:sp>
      <p:sp>
        <p:nvSpPr>
          <p:cNvPr id="621" name="Google Shape;621;p90"/>
          <p:cNvSpPr txBox="1"/>
          <p:nvPr/>
        </p:nvSpPr>
        <p:spPr>
          <a:xfrm>
            <a:off x="827087" y="2060575"/>
            <a:ext cx="3168650" cy="1081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abin"/>
              <a:buNone/>
            </a:pPr>
            <a:r>
              <a:rPr b="0" i="0" lang="en-US" sz="1600" u="none">
                <a:solidFill>
                  <a:schemeClr val="dk1"/>
                </a:solidFill>
                <a:latin typeface="Cabin"/>
                <a:ea typeface="Cabin"/>
                <a:cs typeface="Cabin"/>
                <a:sym typeface="Cabin"/>
              </a:rPr>
              <a:t>Course structure was conceptualized from Business Data Modeling training course offered by Inteq Group</a:t>
            </a:r>
            <a:endParaRPr/>
          </a:p>
          <a:p>
            <a:pPr indent="-342900" lvl="0" marL="342900" marR="0" rtl="0" algn="l">
              <a:lnSpc>
                <a:spcPct val="100000"/>
              </a:lnSpc>
              <a:spcBef>
                <a:spcPts val="320"/>
              </a:spcBef>
              <a:spcAft>
                <a:spcPts val="0"/>
              </a:spcAft>
              <a:buClr>
                <a:schemeClr val="dk1"/>
              </a:buClr>
              <a:buFont typeface="Cabin"/>
              <a:buNone/>
            </a:pPr>
            <a:r>
              <a:rPr b="0" i="0" lang="en-US" sz="1600" u="none">
                <a:solidFill>
                  <a:schemeClr val="dk1"/>
                </a:solidFill>
                <a:latin typeface="Cabin"/>
                <a:ea typeface="Cabin"/>
                <a:cs typeface="Cabin"/>
                <a:sym typeface="Cabin"/>
              </a:rPr>
              <a:t>Fundamentals of Database Systems by R Elmasri, S Navathe, Publisher - Addison Wesley</a:t>
            </a:r>
            <a:endParaRPr/>
          </a:p>
        </p:txBody>
      </p:sp>
      <p:sp>
        <p:nvSpPr>
          <p:cNvPr id="622" name="Google Shape;622;p90"/>
          <p:cNvSpPr txBox="1"/>
          <p:nvPr/>
        </p:nvSpPr>
        <p:spPr>
          <a:xfrm>
            <a:off x="4859337" y="2060575"/>
            <a:ext cx="3817937" cy="1081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abin"/>
              <a:buNone/>
            </a:pPr>
            <a:r>
              <a:rPr b="0" i="0" lang="en-US" sz="1600" u="none">
                <a:solidFill>
                  <a:schemeClr val="dk1"/>
                </a:solidFill>
                <a:latin typeface="Cabin"/>
                <a:ea typeface="Cabin"/>
                <a:cs typeface="Cabin"/>
                <a:sym typeface="Cabin"/>
              </a:rPr>
              <a:t>DWH Concepts</a:t>
            </a:r>
            <a:endParaRPr/>
          </a:p>
        </p:txBody>
      </p:sp>
      <p:sp>
        <p:nvSpPr>
          <p:cNvPr id="623" name="Google Shape;623;p90"/>
          <p:cNvSpPr txBox="1"/>
          <p:nvPr/>
        </p:nvSpPr>
        <p:spPr>
          <a:xfrm>
            <a:off x="755650"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a:solidFill>
                  <a:schemeClr val="dk1"/>
                </a:solidFill>
                <a:latin typeface="Cabin"/>
                <a:ea typeface="Cabin"/>
                <a:cs typeface="Cabin"/>
                <a:sym typeface="Cabin"/>
              </a:rPr>
              <a:t>Publications</a:t>
            </a:r>
            <a:endParaRPr/>
          </a:p>
        </p:txBody>
      </p:sp>
      <p:sp>
        <p:nvSpPr>
          <p:cNvPr id="624" name="Google Shape;624;p90"/>
          <p:cNvSpPr txBox="1"/>
          <p:nvPr/>
        </p:nvSpPr>
        <p:spPr>
          <a:xfrm>
            <a:off x="4833937"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a:solidFill>
                  <a:schemeClr val="dk1"/>
                </a:solidFill>
                <a:latin typeface="Cabin"/>
                <a:ea typeface="Cabin"/>
                <a:cs typeface="Cabin"/>
                <a:sym typeface="Cabin"/>
              </a:rPr>
              <a:t>Courses</a:t>
            </a:r>
            <a:endParaRPr/>
          </a:p>
        </p:txBody>
      </p:sp>
      <p:sp>
        <p:nvSpPr>
          <p:cNvPr id="625" name="Google Shape;625;p90"/>
          <p:cNvSpPr txBox="1"/>
          <p:nvPr/>
        </p:nvSpPr>
        <p:spPr>
          <a:xfrm>
            <a:off x="4833937" y="3849687"/>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a:solidFill>
                  <a:schemeClr val="dk1"/>
                </a:solidFill>
                <a:latin typeface="Cabin"/>
                <a:ea typeface="Cabin"/>
                <a:cs typeface="Cabin"/>
                <a:sym typeface="Cabin"/>
              </a:rPr>
              <a:t>Training Programs</a:t>
            </a:r>
            <a:endParaRPr/>
          </a:p>
        </p:txBody>
      </p:sp>
      <p:sp>
        <p:nvSpPr>
          <p:cNvPr id="626" name="Google Shape;626;p90"/>
          <p:cNvSpPr txBox="1"/>
          <p:nvPr/>
        </p:nvSpPr>
        <p:spPr>
          <a:xfrm>
            <a:off x="755650" y="3860800"/>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a:solidFill>
                  <a:schemeClr val="dk1"/>
                </a:solidFill>
                <a:latin typeface="Cabin"/>
                <a:ea typeface="Cabin"/>
                <a:cs typeface="Cabin"/>
                <a:sym typeface="Cabin"/>
              </a:rPr>
              <a:t>URL’s</a:t>
            </a:r>
            <a:endParaRPr/>
          </a:p>
        </p:txBody>
      </p:sp>
      <p:sp>
        <p:nvSpPr>
          <p:cNvPr id="627" name="Google Shape;627;p90"/>
          <p:cNvSpPr txBox="1"/>
          <p:nvPr/>
        </p:nvSpPr>
        <p:spPr>
          <a:xfrm>
            <a:off x="4859337" y="4292600"/>
            <a:ext cx="3816350" cy="1081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abin"/>
              <a:buNone/>
            </a:pPr>
            <a:r>
              <a:rPr b="0" i="0" lang="en-US" sz="1600" u="none">
                <a:solidFill>
                  <a:schemeClr val="dk1"/>
                </a:solidFill>
                <a:latin typeface="Cabin"/>
                <a:ea typeface="Cabin"/>
                <a:cs typeface="Cabin"/>
                <a:sym typeface="Cabin"/>
              </a:rPr>
              <a:t>Wipro Data warehousing Training Material</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1" name="Shape 631"/>
        <p:cNvGrpSpPr/>
        <p:nvPr/>
      </p:nvGrpSpPr>
      <p:grpSpPr>
        <a:xfrm>
          <a:off x="0" y="0"/>
          <a:ext cx="0" cy="0"/>
          <a:chOff x="0" y="0"/>
          <a:chExt cx="0" cy="0"/>
        </a:xfrm>
      </p:grpSpPr>
      <p:sp>
        <p:nvSpPr>
          <p:cNvPr id="632" name="Google Shape;632;p91"/>
          <p:cNvSpPr txBox="1"/>
          <p:nvPr>
            <p:ph idx="4294967295" type="subTitle"/>
          </p:nvPr>
        </p:nvSpPr>
        <p:spPr>
          <a:xfrm>
            <a:off x="6172200" y="3124200"/>
            <a:ext cx="2971800" cy="7620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Arial"/>
              <a:buNone/>
            </a:pPr>
            <a:r>
              <a:rPr b="0" i="0" lang="en-US" sz="2400" u="none" cap="none" strike="noStrike">
                <a:solidFill>
                  <a:srgbClr val="7F7F7F"/>
                </a:solidFill>
                <a:latin typeface="Cabin"/>
                <a:ea typeface="Cabin"/>
                <a:cs typeface="Cabin"/>
                <a:sym typeface="Cabin"/>
              </a:rPr>
              <a:t>Anand Kumar</a:t>
            </a:r>
            <a:endParaRPr/>
          </a:p>
        </p:txBody>
      </p:sp>
      <p:sp>
        <p:nvSpPr>
          <p:cNvPr id="633" name="Google Shape;633;p91"/>
          <p:cNvSpPr txBox="1"/>
          <p:nvPr/>
        </p:nvSpPr>
        <p:spPr>
          <a:xfrm>
            <a:off x="6400800" y="38100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a:solidFill>
                  <a:srgbClr val="7F7F7F"/>
                </a:solidFill>
                <a:latin typeface="Cabin"/>
                <a:ea typeface="Cabin"/>
                <a:cs typeface="Cabin"/>
                <a:sym typeface="Cabin"/>
              </a:rPr>
              <a:t>Project Lead</a:t>
            </a:r>
            <a:endParaRPr/>
          </a:p>
        </p:txBody>
      </p:sp>
      <p:sp>
        <p:nvSpPr>
          <p:cNvPr id="634" name="Google Shape;634;p91"/>
          <p:cNvSpPr txBox="1"/>
          <p:nvPr/>
        </p:nvSpPr>
        <p:spPr>
          <a:xfrm>
            <a:off x="6400800" y="43434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a:solidFill>
                  <a:srgbClr val="7F7F7F"/>
                </a:solidFill>
                <a:latin typeface="Cabin"/>
                <a:ea typeface="Cabin"/>
                <a:cs typeface="Cabin"/>
                <a:sym typeface="Cabin"/>
              </a:rPr>
              <a:t>Anand.akumar@wipro.com</a:t>
            </a:r>
            <a:endParaRPr/>
          </a:p>
        </p:txBody>
      </p:sp>
      <p:sp>
        <p:nvSpPr>
          <p:cNvPr id="635" name="Google Shape;635;p91"/>
          <p:cNvSpPr txBox="1"/>
          <p:nvPr>
            <p:ph type="ctrTitle"/>
          </p:nvPr>
        </p:nvSpPr>
        <p:spPr>
          <a:xfrm>
            <a:off x="3352800" y="1447800"/>
            <a:ext cx="5791200" cy="1981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5" name="Shape 315"/>
        <p:cNvGrpSpPr/>
        <p:nvPr/>
      </p:nvGrpSpPr>
      <p:grpSpPr>
        <a:xfrm>
          <a:off x="0" y="0"/>
          <a:ext cx="0" cy="0"/>
          <a:chOff x="0" y="0"/>
          <a:chExt cx="0" cy="0"/>
        </a:xfrm>
      </p:grpSpPr>
      <p:sp>
        <p:nvSpPr>
          <p:cNvPr id="316" name="Google Shape;316;p57"/>
          <p:cNvSpPr txBox="1"/>
          <p:nvPr>
            <p:ph type="title"/>
          </p:nvPr>
        </p:nvSpPr>
        <p:spPr>
          <a:xfrm>
            <a:off x="0" y="1778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Modeling Outline</a:t>
            </a:r>
            <a:endParaRPr/>
          </a:p>
        </p:txBody>
      </p:sp>
      <p:grpSp>
        <p:nvGrpSpPr>
          <p:cNvPr id="317" name="Google Shape;317;p57"/>
          <p:cNvGrpSpPr/>
          <p:nvPr/>
        </p:nvGrpSpPr>
        <p:grpSpPr>
          <a:xfrm>
            <a:off x="7888287" y="1844675"/>
            <a:ext cx="266700" cy="157162"/>
            <a:chOff x="6629400" y="5257800"/>
            <a:chExt cx="304800" cy="457200"/>
          </a:xfrm>
        </p:grpSpPr>
        <p:sp>
          <p:nvSpPr>
            <p:cNvPr id="318" name="Google Shape;318;p57"/>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9" name="Google Shape;319;p57"/>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0" name="Google Shape;320;p57"/>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321" name="Google Shape;321;p57"/>
          <p:cNvGrpSpPr/>
          <p:nvPr/>
        </p:nvGrpSpPr>
        <p:grpSpPr>
          <a:xfrm>
            <a:off x="762000" y="1524000"/>
            <a:ext cx="7848600" cy="565150"/>
            <a:chOff x="1481137" y="1892300"/>
            <a:chExt cx="6845300" cy="681037"/>
          </a:xfrm>
        </p:grpSpPr>
        <p:sp>
          <p:nvSpPr>
            <p:cNvPr id="322" name="Google Shape;322;p57"/>
            <p:cNvSpPr txBox="1"/>
            <p:nvPr/>
          </p:nvSpPr>
          <p:spPr>
            <a:xfrm>
              <a:off x="1481137" y="1892300"/>
              <a:ext cx="6845300" cy="681037"/>
            </a:xfrm>
            <a:prstGeom prst="rect">
              <a:avLst/>
            </a:prstGeom>
            <a:solidFill>
              <a:schemeClr val="folHlink">
                <a:alpha val="39607"/>
              </a:schemeClr>
            </a:solid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Lesson 1	Data Modeling – Terms and Concepts</a:t>
              </a:r>
              <a:endParaRPr/>
            </a:p>
          </p:txBody>
        </p:sp>
        <p:grpSp>
          <p:nvGrpSpPr>
            <p:cNvPr id="323" name="Google Shape;323;p57"/>
            <p:cNvGrpSpPr/>
            <p:nvPr/>
          </p:nvGrpSpPr>
          <p:grpSpPr>
            <a:xfrm>
              <a:off x="7888287" y="2132012"/>
              <a:ext cx="266700" cy="190500"/>
              <a:chOff x="6629400" y="5257800"/>
              <a:chExt cx="304800" cy="457200"/>
            </a:xfrm>
          </p:grpSpPr>
          <p:sp>
            <p:nvSpPr>
              <p:cNvPr id="324" name="Google Shape;324;p57"/>
              <p:cNvSpPr txBox="1"/>
              <p:nvPr/>
            </p:nvSpPr>
            <p:spPr>
              <a:xfrm>
                <a:off x="6629400" y="5257800"/>
                <a:ext cx="152400" cy="152400"/>
              </a:xfrm>
              <a:prstGeom prst="rect">
                <a:avLst/>
              </a:prstGeom>
              <a:solidFill>
                <a:schemeClr val="folHlink">
                  <a:alpha val="3960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5" name="Google Shape;325;p57"/>
              <p:cNvSpPr txBox="1"/>
              <p:nvPr/>
            </p:nvSpPr>
            <p:spPr>
              <a:xfrm>
                <a:off x="6781800" y="5410200"/>
                <a:ext cx="152400" cy="152400"/>
              </a:xfrm>
              <a:prstGeom prst="rect">
                <a:avLst/>
              </a:prstGeom>
              <a:solidFill>
                <a:schemeClr val="folHlink">
                  <a:alpha val="3960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6" name="Google Shape;326;p57"/>
              <p:cNvSpPr txBox="1"/>
              <p:nvPr/>
            </p:nvSpPr>
            <p:spPr>
              <a:xfrm>
                <a:off x="6629400" y="5562600"/>
                <a:ext cx="152400" cy="152400"/>
              </a:xfrm>
              <a:prstGeom prst="rect">
                <a:avLst/>
              </a:prstGeom>
              <a:solidFill>
                <a:schemeClr val="folHlink">
                  <a:alpha val="3960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nvGrpSpPr>
          <p:cNvPr id="327" name="Google Shape;327;p57"/>
          <p:cNvGrpSpPr/>
          <p:nvPr/>
        </p:nvGrpSpPr>
        <p:grpSpPr>
          <a:xfrm>
            <a:off x="7888287" y="2681287"/>
            <a:ext cx="266700" cy="157162"/>
            <a:chOff x="6629400" y="5257800"/>
            <a:chExt cx="304800" cy="457200"/>
          </a:xfrm>
        </p:grpSpPr>
        <p:sp>
          <p:nvSpPr>
            <p:cNvPr id="328" name="Google Shape;328;p57"/>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9" name="Google Shape;329;p57"/>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0" name="Google Shape;330;p57"/>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331" name="Google Shape;331;p57"/>
          <p:cNvGrpSpPr/>
          <p:nvPr/>
        </p:nvGrpSpPr>
        <p:grpSpPr>
          <a:xfrm>
            <a:off x="762000" y="2362200"/>
            <a:ext cx="7848600" cy="565150"/>
            <a:chOff x="1482725" y="2728912"/>
            <a:chExt cx="6845300" cy="681037"/>
          </a:xfrm>
        </p:grpSpPr>
        <p:sp>
          <p:nvSpPr>
            <p:cNvPr id="332" name="Google Shape;332;p57"/>
            <p:cNvSpPr txBox="1"/>
            <p:nvPr/>
          </p:nvSpPr>
          <p:spPr>
            <a:xfrm>
              <a:off x="1482725" y="2728912"/>
              <a:ext cx="6845300" cy="681037"/>
            </a:xfrm>
            <a:prstGeom prst="rect">
              <a:avLst/>
            </a:prstGeom>
            <a:solidFill>
              <a:schemeClr val="hlink">
                <a:alpha val="3960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333" name="Google Shape;333;p57"/>
            <p:cNvGrpSpPr/>
            <p:nvPr/>
          </p:nvGrpSpPr>
          <p:grpSpPr>
            <a:xfrm>
              <a:off x="7888287" y="2968625"/>
              <a:ext cx="266700" cy="190500"/>
              <a:chOff x="6629400" y="5257800"/>
              <a:chExt cx="304800" cy="457200"/>
            </a:xfrm>
          </p:grpSpPr>
          <p:sp>
            <p:nvSpPr>
              <p:cNvPr id="334" name="Google Shape;334;p57"/>
              <p:cNvSpPr txBox="1"/>
              <p:nvPr/>
            </p:nvSpPr>
            <p:spPr>
              <a:xfrm>
                <a:off x="6629400" y="5257800"/>
                <a:ext cx="152400" cy="152400"/>
              </a:xfrm>
              <a:prstGeom prst="rect">
                <a:avLst/>
              </a:prstGeom>
              <a:solidFill>
                <a:schemeClr val="hlink">
                  <a:alpha val="3960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5" name="Google Shape;335;p57"/>
              <p:cNvSpPr txBox="1"/>
              <p:nvPr/>
            </p:nvSpPr>
            <p:spPr>
              <a:xfrm>
                <a:off x="6781800" y="5410200"/>
                <a:ext cx="152400" cy="152400"/>
              </a:xfrm>
              <a:prstGeom prst="rect">
                <a:avLst/>
              </a:prstGeom>
              <a:solidFill>
                <a:schemeClr val="hlink">
                  <a:alpha val="3960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6" name="Google Shape;336;p57"/>
              <p:cNvSpPr txBox="1"/>
              <p:nvPr/>
            </p:nvSpPr>
            <p:spPr>
              <a:xfrm>
                <a:off x="6629400" y="5562600"/>
                <a:ext cx="152400" cy="152400"/>
              </a:xfrm>
              <a:prstGeom prst="rect">
                <a:avLst/>
              </a:prstGeom>
              <a:solidFill>
                <a:schemeClr val="hlink">
                  <a:alpha val="3960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337" name="Google Shape;337;p57"/>
          <p:cNvSpPr txBox="1"/>
          <p:nvPr/>
        </p:nvSpPr>
        <p:spPr>
          <a:xfrm>
            <a:off x="762000" y="2438400"/>
            <a:ext cx="6248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Lesson 2	Data Modeling In Data Warehouse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1" name="Shape 341"/>
        <p:cNvGrpSpPr/>
        <p:nvPr/>
      </p:nvGrpSpPr>
      <p:grpSpPr>
        <a:xfrm>
          <a:off x="0" y="0"/>
          <a:ext cx="0" cy="0"/>
          <a:chOff x="0" y="0"/>
          <a:chExt cx="0" cy="0"/>
        </a:xfrm>
      </p:grpSpPr>
      <p:sp>
        <p:nvSpPr>
          <p:cNvPr id="342" name="Google Shape;342;p58"/>
          <p:cNvSpPr txBox="1"/>
          <p:nvPr>
            <p:ph type="title"/>
          </p:nvPr>
        </p:nvSpPr>
        <p:spPr>
          <a:xfrm>
            <a:off x="1447800" y="3657600"/>
            <a:ext cx="76962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   Data Modeling – Terms &amp; Concepts</a:t>
            </a:r>
            <a:endParaRPr/>
          </a:p>
        </p:txBody>
      </p:sp>
      <p:sp>
        <p:nvSpPr>
          <p:cNvPr id="343" name="Google Shape;343;p58"/>
          <p:cNvSpPr txBox="1"/>
          <p:nvPr/>
        </p:nvSpPr>
        <p:spPr>
          <a:xfrm>
            <a:off x="3352800" y="4800600"/>
            <a:ext cx="5791200" cy="3968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808080"/>
              </a:buClr>
              <a:buFont typeface="Cabin"/>
              <a:buNone/>
            </a:pPr>
            <a:r>
              <a:rPr b="0" i="0" lang="en-US" sz="2000" u="none">
                <a:solidFill>
                  <a:srgbClr val="808080"/>
                </a:solidFill>
                <a:latin typeface="Cabin"/>
                <a:ea typeface="Cabin"/>
                <a:cs typeface="Cabin"/>
                <a:sym typeface="Cabin"/>
              </a:rPr>
              <a:t>Primary Key, Relationship, Foreign Key</a:t>
            </a:r>
            <a:r>
              <a:rPr b="0" i="0" lang="en-US" sz="2000" u="none">
                <a:solidFill>
                  <a:schemeClr val="dk1"/>
                </a:solidFill>
                <a:latin typeface="Cabin"/>
                <a:ea typeface="Cabin"/>
                <a:cs typeface="Cabin"/>
                <a:sym typeface="Cabin"/>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7" name="Shape 347"/>
        <p:cNvGrpSpPr/>
        <p:nvPr/>
      </p:nvGrpSpPr>
      <p:grpSpPr>
        <a:xfrm>
          <a:off x="0" y="0"/>
          <a:ext cx="0" cy="0"/>
          <a:chOff x="0" y="0"/>
          <a:chExt cx="0" cy="0"/>
        </a:xfrm>
      </p:grpSpPr>
      <p:sp>
        <p:nvSpPr>
          <p:cNvPr id="348" name="Google Shape;348;p59"/>
          <p:cNvSpPr txBox="1"/>
          <p:nvPr>
            <p:ph type="title"/>
          </p:nvPr>
        </p:nvSpPr>
        <p:spPr>
          <a:xfrm>
            <a:off x="-6350" y="300037"/>
            <a:ext cx="7562850" cy="7667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Basic Constructs</a:t>
            </a:r>
            <a:endParaRPr/>
          </a:p>
        </p:txBody>
      </p:sp>
      <p:sp>
        <p:nvSpPr>
          <p:cNvPr id="349" name="Google Shape;349;p59"/>
          <p:cNvSpPr txBox="1"/>
          <p:nvPr/>
        </p:nvSpPr>
        <p:spPr>
          <a:xfrm>
            <a:off x="304800" y="1143000"/>
            <a:ext cx="8229600" cy="121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A data model is composed of three basic constructs: entity types, attributes and relationships. </a:t>
            </a:r>
            <a:endParaRPr/>
          </a:p>
          <a:p>
            <a:pPr indent="0" lvl="0" marL="0" marR="0" rtl="0" algn="ctr">
              <a:lnSpc>
                <a:spcPct val="100000"/>
              </a:lnSpc>
              <a:spcBef>
                <a:spcPts val="0"/>
              </a:spcBef>
              <a:spcAft>
                <a:spcPts val="0"/>
              </a:spcAft>
              <a:buNone/>
            </a:pPr>
            <a:r>
              <a:t/>
            </a:r>
            <a:endParaRPr b="0" i="0" sz="2000" u="none">
              <a:solidFill>
                <a:schemeClr val="dk1"/>
              </a:solidFill>
              <a:latin typeface="Cabin"/>
              <a:ea typeface="Cabin"/>
              <a:cs typeface="Cabin"/>
              <a:sym typeface="Cabin"/>
            </a:endParaRPr>
          </a:p>
        </p:txBody>
      </p:sp>
      <p:pic>
        <p:nvPicPr>
          <p:cNvPr id="350" name="Google Shape;350;p59"/>
          <p:cNvPicPr preferRelativeResize="0"/>
          <p:nvPr/>
        </p:nvPicPr>
        <p:blipFill rotWithShape="1">
          <a:blip r:embed="rId3">
            <a:alphaModFix/>
          </a:blip>
          <a:srcRect b="0" l="0" r="0" t="0"/>
          <a:stretch/>
        </p:blipFill>
        <p:spPr>
          <a:xfrm>
            <a:off x="533400" y="2438400"/>
            <a:ext cx="8153400" cy="3962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4" name="Shape 354"/>
        <p:cNvGrpSpPr/>
        <p:nvPr/>
      </p:nvGrpSpPr>
      <p:grpSpPr>
        <a:xfrm>
          <a:off x="0" y="0"/>
          <a:ext cx="0" cy="0"/>
          <a:chOff x="0" y="0"/>
          <a:chExt cx="0" cy="0"/>
        </a:xfrm>
      </p:grpSpPr>
      <p:sp>
        <p:nvSpPr>
          <p:cNvPr id="355" name="Google Shape;355;p60"/>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Primary Key</a:t>
            </a:r>
            <a:endParaRPr/>
          </a:p>
        </p:txBody>
      </p:sp>
      <p:pic>
        <p:nvPicPr>
          <p:cNvPr id="356" name="Google Shape;356;p60"/>
          <p:cNvPicPr preferRelativeResize="0"/>
          <p:nvPr/>
        </p:nvPicPr>
        <p:blipFill rotWithShape="1">
          <a:blip r:embed="rId3">
            <a:alphaModFix/>
          </a:blip>
          <a:srcRect b="0" l="0" r="0" t="0"/>
          <a:stretch/>
        </p:blipFill>
        <p:spPr>
          <a:xfrm>
            <a:off x="2819400" y="1143000"/>
            <a:ext cx="3276600" cy="2590800"/>
          </a:xfrm>
          <a:prstGeom prst="rect">
            <a:avLst/>
          </a:prstGeom>
          <a:noFill/>
          <a:ln>
            <a:noFill/>
          </a:ln>
        </p:spPr>
      </p:pic>
      <p:sp>
        <p:nvSpPr>
          <p:cNvPr id="357" name="Google Shape;357;p60"/>
          <p:cNvSpPr txBox="1"/>
          <p:nvPr/>
        </p:nvSpPr>
        <p:spPr>
          <a:xfrm>
            <a:off x="457200" y="3962400"/>
            <a:ext cx="8229600" cy="2209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A primary key uniquely distinguishes one occurrence of an entity type from another.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A primary key consists of one or more identifying attributes, each of which is labeled as “(pk)”.</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0" lvl="0" marL="0" marR="0" rtl="0" algn="ctr">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1" name="Shape 361"/>
        <p:cNvGrpSpPr/>
        <p:nvPr/>
      </p:nvGrpSpPr>
      <p:grpSpPr>
        <a:xfrm>
          <a:off x="0" y="0"/>
          <a:ext cx="0" cy="0"/>
          <a:chOff x="0" y="0"/>
          <a:chExt cx="0" cy="0"/>
        </a:xfrm>
      </p:grpSpPr>
      <p:sp>
        <p:nvSpPr>
          <p:cNvPr id="362" name="Google Shape;362;p61"/>
          <p:cNvSpPr txBox="1"/>
          <p:nvPr>
            <p:ph type="title"/>
          </p:nvPr>
        </p:nvSpPr>
        <p:spPr>
          <a:xfrm>
            <a:off x="0" y="215900"/>
            <a:ext cx="7696200" cy="698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Rules for Primary Key</a:t>
            </a:r>
            <a:endParaRPr/>
          </a:p>
        </p:txBody>
      </p:sp>
      <p:sp>
        <p:nvSpPr>
          <p:cNvPr id="363" name="Google Shape;363;p61"/>
          <p:cNvSpPr txBox="1"/>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Each entity type must have only one primary key.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The value of a primary key must correspond to one and only one occurrence of the entity type.</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A primary key consists of one or more identifying attributes, each of which must always be present.</a:t>
            </a:r>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0" lvl="0" marL="0" marR="0" rtl="0" algn="ctr">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7" name="Shape 367"/>
        <p:cNvGrpSpPr/>
        <p:nvPr/>
      </p:nvGrpSpPr>
      <p:grpSpPr>
        <a:xfrm>
          <a:off x="0" y="0"/>
          <a:ext cx="0" cy="0"/>
          <a:chOff x="0" y="0"/>
          <a:chExt cx="0" cy="0"/>
        </a:xfrm>
      </p:grpSpPr>
      <p:sp>
        <p:nvSpPr>
          <p:cNvPr id="368" name="Google Shape;368;p62"/>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Primary Key – Logical Considerations</a:t>
            </a:r>
            <a:endParaRPr/>
          </a:p>
        </p:txBody>
      </p:sp>
      <p:sp>
        <p:nvSpPr>
          <p:cNvPr id="369" name="Google Shape;369;p62"/>
          <p:cNvSpPr txBox="1"/>
          <p:nvPr/>
        </p:nvSpPr>
        <p:spPr>
          <a:xfrm>
            <a:off x="457200" y="3581400"/>
            <a:ext cx="8229600" cy="3048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2000" u="none">
                <a:solidFill>
                  <a:schemeClr val="dk1"/>
                </a:solidFill>
                <a:latin typeface="Cabin"/>
                <a:ea typeface="Cabin"/>
                <a:cs typeface="Cabin"/>
                <a:sym typeface="Cabin"/>
              </a:rPr>
              <a:t>When deciding which attribute should be used as an identifier, three mail factors should be considered:</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Stability – Identifying values should be stable and should never change once they have been assigned.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Control – Externally–controlled values could possibly change over time (e.g. zip code, social security number, etc.). While they can be used, it is best to avoid using these values if possible with a few exceptions.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Security – It is best to use values that you can openly use and/or request (e.g. internally created numbers like Employee Id).</a:t>
            </a:r>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0" lvl="0" marL="0" marR="0" rtl="0" algn="ctr">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pic>
        <p:nvPicPr>
          <p:cNvPr id="370" name="Google Shape;370;p62"/>
          <p:cNvPicPr preferRelativeResize="0"/>
          <p:nvPr/>
        </p:nvPicPr>
        <p:blipFill rotWithShape="1">
          <a:blip r:embed="rId3">
            <a:alphaModFix/>
          </a:blip>
          <a:srcRect b="0" l="0" r="0" t="0"/>
          <a:stretch/>
        </p:blipFill>
        <p:spPr>
          <a:xfrm>
            <a:off x="533400" y="990600"/>
            <a:ext cx="7162800" cy="2514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7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10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8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4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16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13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12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xmlns:r="http://schemas.openxmlformats.org/officeDocument/2006/relationships" name="15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xmlns:r="http://schemas.openxmlformats.org/officeDocument/2006/relationships" name="5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xmlns:r="http://schemas.openxmlformats.org/officeDocument/2006/relationships" name="2_Wipro Presentation Template">
  <a:themeElements>
    <a:clrScheme name="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6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Wipro Presentation Template">
  <a:themeElements>
    <a:clrScheme name="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4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1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3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9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