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58" r:id="rId4"/>
    <p:sldMasterId id="2147483759" r:id="rId5"/>
    <p:sldMasterId id="2147483760" r:id="rId6"/>
    <p:sldMasterId id="2147483761" r:id="rId7"/>
    <p:sldMasterId id="2147483762" r:id="rId8"/>
    <p:sldMasterId id="2147483763" r:id="rId9"/>
    <p:sldMasterId id="2147483764" r:id="rId10"/>
    <p:sldMasterId id="2147483765" r:id="rId11"/>
    <p:sldMasterId id="2147483766" r:id="rId12"/>
    <p:sldMasterId id="2147483767"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Lst>
  <p:sldSz cy="6858000" cx="9144000"/>
  <p:notesSz cx="6858000" cy="9144000"/>
  <p:embeddedFontLst>
    <p:embeddedFont>
      <p:font typeface="Quattrocento"/>
      <p:regular r:id="rId48"/>
      <p:bold r:id="rId49"/>
    </p:embeddedFont>
    <p:embeddedFont>
      <p:font typeface="Cabin"/>
      <p:regular r:id="rId50"/>
      <p:bold r:id="rId51"/>
      <p:italic r:id="rId52"/>
      <p:boldItalic r:id="rId53"/>
    </p:embeddedFont>
    <p:embeddedFont>
      <p:font typeface="Rambla"/>
      <p:regular r:id="rId54"/>
      <p:bold r:id="rId55"/>
      <p:italic r:id="rId56"/>
      <p:boldItalic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5F30F0-67B4-49F6-BEA9-F94969EE1B05}">
  <a:tblStyle styleId="{A35F30F0-67B4-49F6-BEA9-F94969EE1B0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26.xml"/><Relationship Id="rId42" Type="http://schemas.openxmlformats.org/officeDocument/2006/relationships/slide" Target="slides/slide28.xml"/><Relationship Id="rId41" Type="http://schemas.openxmlformats.org/officeDocument/2006/relationships/slide" Target="slides/slide27.xml"/><Relationship Id="rId44" Type="http://schemas.openxmlformats.org/officeDocument/2006/relationships/slide" Target="slides/slide30.xml"/><Relationship Id="rId43" Type="http://schemas.openxmlformats.org/officeDocument/2006/relationships/slide" Target="slides/slide29.xml"/><Relationship Id="rId46" Type="http://schemas.openxmlformats.org/officeDocument/2006/relationships/slide" Target="slides/slide32.xml"/><Relationship Id="rId45" Type="http://schemas.openxmlformats.org/officeDocument/2006/relationships/slide" Target="slides/slide3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Quattrocento-regular.fntdata"/><Relationship Id="rId47" Type="http://schemas.openxmlformats.org/officeDocument/2006/relationships/slide" Target="slides/slide33.xml"/><Relationship Id="rId49" Type="http://schemas.openxmlformats.org/officeDocument/2006/relationships/font" Target="fonts/Quattrocento-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7.xml"/><Relationship Id="rId30" Type="http://schemas.openxmlformats.org/officeDocument/2006/relationships/slide" Target="slides/slide16.xml"/><Relationship Id="rId33" Type="http://schemas.openxmlformats.org/officeDocument/2006/relationships/slide" Target="slides/slide19.xml"/><Relationship Id="rId32" Type="http://schemas.openxmlformats.org/officeDocument/2006/relationships/slide" Target="slides/slide18.xml"/><Relationship Id="rId35" Type="http://schemas.openxmlformats.org/officeDocument/2006/relationships/slide" Target="slides/slide21.xml"/><Relationship Id="rId34" Type="http://schemas.openxmlformats.org/officeDocument/2006/relationships/slide" Target="slides/slide20.xml"/><Relationship Id="rId37" Type="http://schemas.openxmlformats.org/officeDocument/2006/relationships/slide" Target="slides/slide23.xml"/><Relationship Id="rId36" Type="http://schemas.openxmlformats.org/officeDocument/2006/relationships/slide" Target="slides/slide22.xml"/><Relationship Id="rId39" Type="http://schemas.openxmlformats.org/officeDocument/2006/relationships/slide" Target="slides/slide25.xml"/><Relationship Id="rId38" Type="http://schemas.openxmlformats.org/officeDocument/2006/relationships/slide" Target="slides/slide24.xml"/><Relationship Id="rId61" Type="http://schemas.openxmlformats.org/officeDocument/2006/relationships/font" Target="fonts/OpenSans-boldItalic.fntdata"/><Relationship Id="rId20" Type="http://schemas.openxmlformats.org/officeDocument/2006/relationships/slide" Target="slides/slide6.xml"/><Relationship Id="rId22" Type="http://schemas.openxmlformats.org/officeDocument/2006/relationships/slide" Target="slides/slide8.xml"/><Relationship Id="rId21" Type="http://schemas.openxmlformats.org/officeDocument/2006/relationships/slide" Target="slides/slide7.xml"/><Relationship Id="rId24" Type="http://schemas.openxmlformats.org/officeDocument/2006/relationships/slide" Target="slides/slide10.xml"/><Relationship Id="rId23" Type="http://schemas.openxmlformats.org/officeDocument/2006/relationships/slide" Target="slides/slide9.xml"/><Relationship Id="rId60" Type="http://schemas.openxmlformats.org/officeDocument/2006/relationships/font" Target="fonts/OpenSans-italic.fntdata"/><Relationship Id="rId26" Type="http://schemas.openxmlformats.org/officeDocument/2006/relationships/slide" Target="slides/slide12.xml"/><Relationship Id="rId25" Type="http://schemas.openxmlformats.org/officeDocument/2006/relationships/slide" Target="slides/slide11.xml"/><Relationship Id="rId28" Type="http://schemas.openxmlformats.org/officeDocument/2006/relationships/slide" Target="slides/slide14.xml"/><Relationship Id="rId27" Type="http://schemas.openxmlformats.org/officeDocument/2006/relationships/slide" Target="slides/slide13.xml"/><Relationship Id="rId29" Type="http://schemas.openxmlformats.org/officeDocument/2006/relationships/slide" Target="slides/slide15.xml"/><Relationship Id="rId51" Type="http://schemas.openxmlformats.org/officeDocument/2006/relationships/font" Target="fonts/Cabin-bold.fntdata"/><Relationship Id="rId50" Type="http://schemas.openxmlformats.org/officeDocument/2006/relationships/font" Target="fonts/Cabin-regular.fntdata"/><Relationship Id="rId53" Type="http://schemas.openxmlformats.org/officeDocument/2006/relationships/font" Target="fonts/Cabin-boldItalic.fntdata"/><Relationship Id="rId52" Type="http://schemas.openxmlformats.org/officeDocument/2006/relationships/font" Target="fonts/Cabin-italic.fntdata"/><Relationship Id="rId11" Type="http://schemas.openxmlformats.org/officeDocument/2006/relationships/slideMaster" Target="slideMasters/slideMaster8.xml"/><Relationship Id="rId55" Type="http://schemas.openxmlformats.org/officeDocument/2006/relationships/font" Target="fonts/Rambla-bold.fntdata"/><Relationship Id="rId10" Type="http://schemas.openxmlformats.org/officeDocument/2006/relationships/slideMaster" Target="slideMasters/slideMaster7.xml"/><Relationship Id="rId54" Type="http://schemas.openxmlformats.org/officeDocument/2006/relationships/font" Target="fonts/Rambla-regular.fntdata"/><Relationship Id="rId13" Type="http://schemas.openxmlformats.org/officeDocument/2006/relationships/slideMaster" Target="slideMasters/slideMaster10.xml"/><Relationship Id="rId57" Type="http://schemas.openxmlformats.org/officeDocument/2006/relationships/font" Target="fonts/Rambla-boldItalic.fntdata"/><Relationship Id="rId12" Type="http://schemas.openxmlformats.org/officeDocument/2006/relationships/slideMaster" Target="slideMasters/slideMaster9.xml"/><Relationship Id="rId56" Type="http://schemas.openxmlformats.org/officeDocument/2006/relationships/font" Target="fonts/Rambla-italic.fntdata"/><Relationship Id="rId15" Type="http://schemas.openxmlformats.org/officeDocument/2006/relationships/slide" Target="slides/slide1.xml"/><Relationship Id="rId59" Type="http://schemas.openxmlformats.org/officeDocument/2006/relationships/font" Target="fonts/OpenSans-bold.fntdata"/><Relationship Id="rId14" Type="http://schemas.openxmlformats.org/officeDocument/2006/relationships/notesMaster" Target="notesMasters/notesMaster1.xml"/><Relationship Id="rId58" Type="http://schemas.openxmlformats.org/officeDocument/2006/relationships/font" Target="fonts/OpenSans-regular.fntdata"/><Relationship Id="rId17" Type="http://schemas.openxmlformats.org/officeDocument/2006/relationships/slide" Target="slides/slide3.xml"/><Relationship Id="rId16" Type="http://schemas.openxmlformats.org/officeDocument/2006/relationships/slide" Target="slides/slide2.xml"/><Relationship Id="rId19" Type="http://schemas.openxmlformats.org/officeDocument/2006/relationships/slide" Target="slides/slide5.xml"/><Relationship Id="rId1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6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53" name="Google Shape;45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Hi, we present to you few slides that will teach you a lot about Data Warehousing. </a:t>
            </a:r>
            <a:endParaRPr/>
          </a:p>
          <a:p>
            <a:pPr indent="0" lvl="0" marL="0" marR="0" rtl="0" algn="l">
              <a:spcBef>
                <a:spcPts val="0"/>
              </a:spcBef>
              <a:spcAft>
                <a:spcPts val="0"/>
              </a:spcAft>
              <a:buFont typeface="Arial"/>
              <a:buNone/>
            </a:pPr>
            <a:r>
              <a:rPr b="0" i="0" lang="en-US" sz="1800" u="none" cap="none" strike="noStrike"/>
              <a:t>We have broken this down to a two presentations lesson for you, so that we can cover as much as possible without draining you in one presentation itself. And this module will cover the Data warehousing concepts. </a:t>
            </a:r>
            <a:endParaRPr/>
          </a:p>
          <a:p>
            <a:pPr indent="0" lvl="0" marL="0" marR="0" rtl="0" algn="l">
              <a:spcBef>
                <a:spcPts val="0"/>
              </a:spcBef>
              <a:spcAft>
                <a:spcPts val="0"/>
              </a:spcAft>
              <a:buFont typeface="Arial"/>
              <a:buNone/>
            </a:pPr>
            <a:r>
              <a:rPr b="0" i="0" lang="en-US" sz="1800" u="none" cap="none" strike="noStrike"/>
              <a:t>Let’s proceed.</a:t>
            </a:r>
            <a:endParaRPr/>
          </a:p>
        </p:txBody>
      </p:sp>
      <p:sp>
        <p:nvSpPr>
          <p:cNvPr id="455" name="Google Shape;455;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Confidential © 2008 Wipro Ltd</a:t>
            </a:r>
            <a:endParaRPr/>
          </a:p>
        </p:txBody>
      </p:sp>
      <p:sp>
        <p:nvSpPr>
          <p:cNvPr id="456" name="Google Shape;456;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16" name="Google Shape;61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7" name="Google Shape;61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Evolution of Data warehousing took place</a:t>
            </a:r>
            <a:r>
              <a:rPr b="0" i="0" lang="en-US" sz="1800" u="none" cap="none" strike="noStrike"/>
              <a:t> </a:t>
            </a:r>
            <a:r>
              <a:rPr b="1" i="0" lang="en-US" sz="1800" u="none" cap="none" strike="noStrike"/>
              <a:t>behind the changing business end user requirements.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In 1960 to 1985 period (also known as MIS Era) the Information System was not very friendly. It was slow, dependent on Information System programmers, inflexible and analysis was limited to defined reports. The reports were not generated on the fly. The changes in reports required a longer period. The memory and hardware were limited and used to be shared for multiple applications.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In 1985 to 1990 (Also known as Querying era) the Information system became better</a:t>
            </a:r>
            <a:r>
              <a:rPr b="0" i="0" lang="en-US" sz="1800" u="none" cap="none" strike="noStrike"/>
              <a:t>. It provided Adhoc, unstructured access to corporate data.</a:t>
            </a:r>
            <a:endParaRPr/>
          </a:p>
          <a:p>
            <a:pPr indent="0" lvl="0" marL="0" marR="0" rtl="0" algn="l">
              <a:spcBef>
                <a:spcPts val="0"/>
              </a:spcBef>
              <a:spcAft>
                <a:spcPts val="0"/>
              </a:spcAft>
              <a:buFont typeface="Arial"/>
              <a:buNone/>
            </a:pPr>
            <a:r>
              <a:rPr b="0" i="0" lang="en-US" sz="1800" u="none" cap="none" strike="noStrike"/>
              <a:t>The ad-hoc feature provided the flexibility to user to run the query and generate report quickly. </a:t>
            </a:r>
            <a:endParaRPr/>
          </a:p>
          <a:p>
            <a:pPr indent="0" lvl="0" marL="0" marR="0" rtl="0" algn="l">
              <a:spcBef>
                <a:spcPts val="0"/>
              </a:spcBef>
              <a:spcAft>
                <a:spcPts val="0"/>
              </a:spcAft>
              <a:buFont typeface="Arial"/>
              <a:buNone/>
            </a:pPr>
            <a:r>
              <a:rPr b="0" i="0" lang="en-US" sz="1800" u="none" cap="none" strike="noStrike"/>
              <a:t>SQL came as an interface but it was not scalable. The system couldn’t handle complex analysis. The SQL didn’t have analytical functions, and queries took a long time to execute.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From 1990 and forward (also known as analysis era) :</a:t>
            </a:r>
            <a:r>
              <a:rPr b="0" i="0" lang="en-US" sz="1800" u="none" cap="none" strike="noStrike"/>
              <a:t> The Information system enhanced well. </a:t>
            </a:r>
            <a:endParaRPr/>
          </a:p>
          <a:p>
            <a:pPr indent="0" lvl="0" marL="0" marR="0" rtl="0" algn="l">
              <a:spcBef>
                <a:spcPts val="0"/>
              </a:spcBef>
              <a:spcAft>
                <a:spcPts val="0"/>
              </a:spcAft>
              <a:buFont typeface="Arial"/>
              <a:buNone/>
            </a:pPr>
            <a:r>
              <a:rPr b="0" i="0" lang="en-US" sz="1800" u="none" cap="none" strike="noStrike"/>
              <a:t>It can now cater to Trend analysis, provides What if feature, shows moving averages of data, provides cross dimensional comparisons of data,</a:t>
            </a:r>
            <a:endParaRPr/>
          </a:p>
          <a:p>
            <a:pPr indent="0" lvl="0" marL="0" marR="0" rtl="0" algn="l">
              <a:spcBef>
                <a:spcPts val="0"/>
              </a:spcBef>
              <a:spcAft>
                <a:spcPts val="0"/>
              </a:spcAft>
              <a:buFont typeface="Arial"/>
              <a:buNone/>
            </a:pPr>
            <a:r>
              <a:rPr b="0" i="0" lang="en-US" sz="1800" u="none" cap="none" strike="noStrike"/>
              <a:t>Shows statistical profiles and can show automated pattern and rule discovery. </a:t>
            </a:r>
            <a:endParaRPr/>
          </a:p>
          <a:p>
            <a:pPr indent="0" lvl="0" marL="0" marR="0" rtl="0" algn="l">
              <a:spcBef>
                <a:spcPts val="0"/>
              </a:spcBef>
              <a:spcAft>
                <a:spcPts val="0"/>
              </a:spcAft>
              <a:buFont typeface="Arial"/>
              <a:buNone/>
            </a:pPr>
            <a:r>
              <a:rPr b="0" i="0" lang="en-US" sz="1800" u="none" cap="none" strike="noStrike"/>
              <a:t>One can see the trend such as when people go to buy clothes are they looking for traditional clothes or new trendy clothes like Jeans and tops. </a:t>
            </a:r>
            <a:endParaRPr/>
          </a:p>
          <a:p>
            <a:pPr indent="0" lvl="0" marL="0" marR="0" rtl="0" algn="l">
              <a:spcBef>
                <a:spcPts val="0"/>
              </a:spcBef>
              <a:spcAft>
                <a:spcPts val="0"/>
              </a:spcAft>
              <a:buFont typeface="Arial"/>
              <a:buNone/>
            </a:pPr>
            <a:r>
              <a:rPr b="0" i="0" lang="en-US" sz="1800" u="none" cap="none" strike="noStrike"/>
              <a:t>In stock analysis on can see what is last 100 days moving average of stocks or last 200 days of moving average. These moving average provides some glimpses how the market is behaving. In the cross dimensional analysis like what product is sold at what time in what region. The various dimensions involved are product, time and region.</a:t>
            </a:r>
            <a:endParaRPr/>
          </a:p>
          <a:p>
            <a:pPr indent="0" lvl="0" marL="0" marR="0" rtl="0" algn="l">
              <a:spcBef>
                <a:spcPts val="0"/>
              </a:spcBef>
              <a:spcAft>
                <a:spcPts val="0"/>
              </a:spcAft>
              <a:buFont typeface="Arial"/>
              <a:buNone/>
            </a:pPr>
            <a:r>
              <a:rPr b="0" i="0" lang="en-US" sz="1800" u="none" cap="none" strike="noStrike"/>
              <a:t>Under data mining capabilities the data patterns are established and rules are discovered in very large database. It is used in marketing, surveillance, medical (genetic pattern establishment) etc industry.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28" name="Google Shape;62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9" name="Google Shape;62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warehouse is an essential method to gather reports on the functioning of enterprise processes.</a:t>
            </a:r>
            <a:r>
              <a:rPr b="0" i="0" lang="en-US" sz="1800" u="none" cap="none" strike="noStrike"/>
              <a:t> It analyses months or years of data and creates a summary reports from them.</a:t>
            </a:r>
            <a:endParaRPr/>
          </a:p>
          <a:p>
            <a:pPr indent="0" lvl="0" marL="0" marR="0" rtl="0" algn="l">
              <a:spcBef>
                <a:spcPts val="0"/>
              </a:spcBef>
              <a:spcAft>
                <a:spcPts val="0"/>
              </a:spcAft>
              <a:buFont typeface="Arial"/>
              <a:buNone/>
            </a:pPr>
            <a:r>
              <a:rPr b="0" i="0" lang="en-US" sz="1800" u="none" cap="none" strike="noStrike"/>
              <a:t>The reports can be of various types, such as total sales, profit, comparison of sales across various regions, budget versus actual data, dashboard. The reports can be generated on scheduled basis or on ad-hoc basis. </a:t>
            </a:r>
            <a:endParaRPr/>
          </a:p>
          <a:p>
            <a:pPr indent="0" lvl="0" marL="0" marR="0" rtl="0" algn="l">
              <a:spcBef>
                <a:spcPts val="0"/>
              </a:spcBef>
              <a:spcAft>
                <a:spcPts val="0"/>
              </a:spcAft>
              <a:buFont typeface="Arial"/>
              <a:buNone/>
            </a:pPr>
            <a:r>
              <a:rPr b="0" i="0" lang="en-US" sz="1800" u="none" cap="none" strike="noStrike"/>
              <a:t>Data can be taken from database or OLAP (Online analytical process) cubes. More on OLAP cubes is covered in advanced reporting modules.</a:t>
            </a:r>
            <a:endParaRPr/>
          </a:p>
          <a:p>
            <a:pPr indent="0" lvl="0" marL="0" marR="0" rtl="0" algn="l">
              <a:spcBef>
                <a:spcPts val="0"/>
              </a:spcBef>
              <a:spcAft>
                <a:spcPts val="0"/>
              </a:spcAft>
              <a:buFont typeface="Arial"/>
              <a:buNone/>
            </a:pPr>
            <a:r>
              <a:rPr b="0" i="0" lang="en-US" sz="1800" u="none" cap="none" strike="noStrike"/>
              <a:t>The need of data warehouse is across all the industries and across all the functioning. We have seen the examples of sales frequently, let us see for e.g. how it helps in accounting.</a:t>
            </a:r>
            <a:endParaRPr/>
          </a:p>
          <a:p>
            <a:pPr indent="0" lvl="0" marL="0" marR="0" rtl="0" algn="l">
              <a:spcBef>
                <a:spcPts val="0"/>
              </a:spcBef>
              <a:spcAft>
                <a:spcPts val="0"/>
              </a:spcAft>
              <a:buFont typeface="Arial"/>
              <a:buNone/>
            </a:pPr>
            <a:r>
              <a:rPr b="0" i="0" lang="en-US" sz="1800" u="none" cap="none" strike="noStrike"/>
              <a:t>In accounting one major exercise is budgeting. The budget amount for various cost centers is prepared in start  of financial year. At the end of financial year or financial quarters the budgeted amount versus actual spending is analyzed. This helps in finalizing details for future.</a:t>
            </a:r>
            <a:endParaRPr/>
          </a:p>
          <a:p>
            <a:pPr indent="0" lvl="0" marL="0" marR="0" rtl="0" algn="l">
              <a:spcBef>
                <a:spcPts val="0"/>
              </a:spcBef>
              <a:spcAft>
                <a:spcPts val="0"/>
              </a:spcAft>
              <a:buFont typeface="Arial"/>
              <a:buNone/>
            </a:pPr>
            <a:r>
              <a:rPr b="1" i="0" lang="en-US" sz="1800" u="none" cap="none" strike="noStrike"/>
              <a:t>We will read more on the various needs for Data Warehousing in the next slides</a:t>
            </a:r>
            <a:endParaRPr/>
          </a:p>
          <a:p>
            <a:pPr indent="0" lvl="0" marL="0" marR="0" rtl="0" algn="l">
              <a:spcBef>
                <a:spcPts val="0"/>
              </a:spcBef>
              <a:spcAft>
                <a:spcPts val="0"/>
              </a:spcAft>
              <a:buNone/>
            </a:pPr>
            <a:r>
              <a:t/>
            </a:r>
            <a:endParaRPr b="1"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34" name="Google Shape;63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5" name="Google Shape;63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lnSpc>
                <a:spcPct val="80000"/>
              </a:lnSpc>
              <a:spcBef>
                <a:spcPts val="0"/>
              </a:spcBef>
              <a:spcAft>
                <a:spcPts val="0"/>
              </a:spcAft>
              <a:buFont typeface="Arial"/>
              <a:buNone/>
            </a:pPr>
            <a:r>
              <a:rPr b="1" i="0" lang="en-US" sz="800" u="none" cap="none" strike="noStrike"/>
              <a:t>Reasons for data warehousing are many. We shall go through them one by one:</a:t>
            </a:r>
            <a:endParaRPr/>
          </a:p>
          <a:p>
            <a:pPr indent="0" lvl="0" marL="228600" marR="0" rtl="0" algn="l">
              <a:lnSpc>
                <a:spcPct val="80000"/>
              </a:lnSpc>
              <a:spcBef>
                <a:spcPts val="0"/>
              </a:spcBef>
              <a:spcAft>
                <a:spcPts val="0"/>
              </a:spcAft>
              <a:buFont typeface="Arial"/>
              <a:buNone/>
            </a:pPr>
            <a:r>
              <a:t/>
            </a:r>
            <a:endParaRPr b="1" i="0" sz="800" u="none" cap="none" strike="noStrike"/>
          </a:p>
          <a:p>
            <a:pPr indent="0" lvl="0" marL="228600" marR="0" rtl="0" algn="l">
              <a:lnSpc>
                <a:spcPct val="80000"/>
              </a:lnSpc>
              <a:spcBef>
                <a:spcPts val="0"/>
              </a:spcBef>
              <a:spcAft>
                <a:spcPts val="0"/>
              </a:spcAft>
              <a:buFont typeface="Arial"/>
              <a:buNone/>
            </a:pPr>
            <a:r>
              <a:rPr b="0" i="0" lang="en-US" sz="800" u="none" cap="none" strike="noStrike"/>
              <a:t>-Better business intelligence for end-users:</a:t>
            </a:r>
            <a:endParaRPr/>
          </a:p>
          <a:p>
            <a:pPr indent="0" lvl="0" marL="228600" marR="0" rtl="0" algn="l">
              <a:lnSpc>
                <a:spcPct val="80000"/>
              </a:lnSpc>
              <a:spcBef>
                <a:spcPts val="0"/>
              </a:spcBef>
              <a:spcAft>
                <a:spcPts val="0"/>
              </a:spcAft>
              <a:buFont typeface="Arial"/>
              <a:buNone/>
            </a:pPr>
            <a:r>
              <a:rPr b="0" i="0" lang="en-US" sz="800" u="none" cap="none" strike="noStrike"/>
              <a:t>Business end users will be able to derive actionable information from the data stored in data warehouse as the data is subject-oriented and history is maintained.</a:t>
            </a:r>
            <a:endParaRPr/>
          </a:p>
          <a:p>
            <a:pPr indent="0" lvl="0" marL="228600" marR="0" rtl="0" algn="l">
              <a:lnSpc>
                <a:spcPct val="80000"/>
              </a:lnSpc>
              <a:spcBef>
                <a:spcPts val="0"/>
              </a:spcBef>
              <a:spcAft>
                <a:spcPts val="0"/>
              </a:spcAft>
              <a:buFont typeface="Arial"/>
              <a:buNone/>
            </a:pPr>
            <a:r>
              <a:rPr b="0" i="0" lang="en-US" sz="800" u="none" cap="none" strike="noStrike"/>
              <a:t>From the volumes of data they can see the pattern, statistics, year to year analysis, actual versus budget analysis, dashboards etc all with great flexibility.</a:t>
            </a:r>
            <a:endParaRPr/>
          </a:p>
          <a:p>
            <a:pPr indent="0" lvl="0" marL="228600" marR="0" rtl="0" algn="l">
              <a:lnSpc>
                <a:spcPct val="80000"/>
              </a:lnSpc>
              <a:spcBef>
                <a:spcPts val="0"/>
              </a:spcBef>
              <a:spcAft>
                <a:spcPts val="0"/>
              </a:spcAft>
              <a:buFont typeface="Arial"/>
              <a:buNone/>
            </a:pPr>
            <a:r>
              <a:rPr b="0" i="0" lang="en-US" sz="800" u="none" cap="none" strike="noStrike"/>
              <a:t>These add value to business. They can take fast decision. </a:t>
            </a:r>
            <a:endParaRPr/>
          </a:p>
          <a:p>
            <a:pPr indent="0" lvl="0" marL="228600" marR="0" rtl="0" algn="l">
              <a:lnSpc>
                <a:spcPct val="80000"/>
              </a:lnSpc>
              <a:spcBef>
                <a:spcPts val="0"/>
              </a:spcBef>
              <a:spcAft>
                <a:spcPts val="0"/>
              </a:spcAft>
              <a:buFont typeface="Arial"/>
              <a:buNone/>
            </a:pPr>
            <a:r>
              <a:t/>
            </a:r>
            <a:endParaRPr b="0" i="0" sz="800" u="none" cap="none" strike="noStrike"/>
          </a:p>
          <a:p>
            <a:pPr indent="0" lvl="0" marL="228600" marR="0" rtl="0" algn="l">
              <a:lnSpc>
                <a:spcPct val="80000"/>
              </a:lnSpc>
              <a:spcBef>
                <a:spcPts val="0"/>
              </a:spcBef>
              <a:spcAft>
                <a:spcPts val="0"/>
              </a:spcAft>
              <a:buFont typeface="Arial"/>
              <a:buNone/>
            </a:pPr>
            <a:r>
              <a:rPr b="0" i="0" lang="en-US" sz="800" u="none" cap="none" strike="noStrike"/>
              <a:t>-It provides reduction in time to locate, access, and analyze information:</a:t>
            </a:r>
            <a:endParaRPr/>
          </a:p>
          <a:p>
            <a:pPr indent="0" lvl="0" marL="228600" marR="0" rtl="0" algn="l">
              <a:lnSpc>
                <a:spcPct val="80000"/>
              </a:lnSpc>
              <a:spcBef>
                <a:spcPts val="0"/>
              </a:spcBef>
              <a:spcAft>
                <a:spcPts val="0"/>
              </a:spcAft>
              <a:buFont typeface="Arial"/>
              <a:buNone/>
            </a:pPr>
            <a:r>
              <a:rPr b="0" i="0" lang="en-US" sz="800" u="none" cap="none" strike="noStrike"/>
              <a:t>The way the data is organized helps in, quicker query results, fast runs of analytical queries and quicker delivery of reports.</a:t>
            </a:r>
            <a:endParaRPr/>
          </a:p>
          <a:p>
            <a:pPr indent="0" lvl="0" marL="228600" marR="0" rtl="0" algn="l">
              <a:lnSpc>
                <a:spcPct val="80000"/>
              </a:lnSpc>
              <a:spcBef>
                <a:spcPts val="0"/>
              </a:spcBef>
              <a:spcAft>
                <a:spcPts val="0"/>
              </a:spcAft>
              <a:buFont typeface="Arial"/>
              <a:buNone/>
            </a:pPr>
            <a:r>
              <a:t/>
            </a:r>
            <a:endParaRPr b="0" i="0" sz="800" u="none" cap="none" strike="noStrike"/>
          </a:p>
          <a:p>
            <a:pPr indent="0" lvl="0" marL="228600" marR="0" rtl="0" algn="l">
              <a:lnSpc>
                <a:spcPct val="80000"/>
              </a:lnSpc>
              <a:spcBef>
                <a:spcPts val="0"/>
              </a:spcBef>
              <a:spcAft>
                <a:spcPts val="0"/>
              </a:spcAft>
              <a:buFont typeface="Arial"/>
              <a:buNone/>
            </a:pPr>
            <a:r>
              <a:rPr b="0" i="0" lang="en-US" sz="800" u="none" cap="none" strike="noStrike"/>
              <a:t>-Consolidation of disparate information sources:</a:t>
            </a:r>
            <a:endParaRPr/>
          </a:p>
          <a:p>
            <a:pPr indent="0" lvl="0" marL="228600" marR="0" rtl="0" algn="l">
              <a:lnSpc>
                <a:spcPct val="80000"/>
              </a:lnSpc>
              <a:spcBef>
                <a:spcPts val="0"/>
              </a:spcBef>
              <a:spcAft>
                <a:spcPts val="0"/>
              </a:spcAft>
              <a:buFont typeface="Arial"/>
              <a:buNone/>
            </a:pPr>
            <a:r>
              <a:rPr b="0" i="0" lang="en-US" sz="800" u="none" cap="none" strike="noStrike"/>
              <a:t>With the enterprise data warehouse data from multiple sources is consolidated and presented in one format to the user.</a:t>
            </a:r>
            <a:endParaRPr/>
          </a:p>
          <a:p>
            <a:pPr indent="0" lvl="0" marL="228600" marR="0" rtl="0" algn="l">
              <a:lnSpc>
                <a:spcPct val="80000"/>
              </a:lnSpc>
              <a:spcBef>
                <a:spcPts val="0"/>
              </a:spcBef>
              <a:spcAft>
                <a:spcPts val="0"/>
              </a:spcAft>
              <a:buFont typeface="Arial"/>
              <a:buNone/>
            </a:pPr>
            <a:r>
              <a:rPr b="0" i="0" lang="en-US" sz="800" u="none" cap="none" strike="noStrike"/>
              <a:t>In enterprise data warehouse it has single data repository. </a:t>
            </a:r>
            <a:endParaRPr/>
          </a:p>
          <a:p>
            <a:pPr indent="0" lvl="0" marL="228600" marR="0" rtl="0" algn="l">
              <a:lnSpc>
                <a:spcPct val="80000"/>
              </a:lnSpc>
              <a:spcBef>
                <a:spcPts val="0"/>
              </a:spcBef>
              <a:spcAft>
                <a:spcPts val="0"/>
              </a:spcAft>
              <a:buFont typeface="Arial"/>
              <a:buNone/>
            </a:pPr>
            <a:r>
              <a:rPr b="0" i="0" lang="en-US" sz="800" u="none" cap="none" strike="noStrike"/>
              <a:t>Even in data marts also data from multiple sources are combined and single presentation is given to users. </a:t>
            </a:r>
            <a:endParaRPr/>
          </a:p>
          <a:p>
            <a:pPr indent="0" lvl="0" marL="228600" marR="0" rtl="0" algn="l">
              <a:lnSpc>
                <a:spcPct val="80000"/>
              </a:lnSpc>
              <a:spcBef>
                <a:spcPts val="0"/>
              </a:spcBef>
              <a:spcAft>
                <a:spcPts val="0"/>
              </a:spcAft>
              <a:buFont typeface="Arial"/>
              <a:buNone/>
            </a:pPr>
            <a:r>
              <a:t/>
            </a:r>
            <a:endParaRPr b="0" i="0" sz="800" u="none" cap="none" strike="noStrike"/>
          </a:p>
          <a:p>
            <a:pPr indent="0" lvl="0" marL="228600" marR="0" rtl="0" algn="l">
              <a:lnSpc>
                <a:spcPct val="80000"/>
              </a:lnSpc>
              <a:spcBef>
                <a:spcPts val="0"/>
              </a:spcBef>
              <a:spcAft>
                <a:spcPts val="0"/>
              </a:spcAft>
              <a:buFont typeface="Arial"/>
              <a:buNone/>
            </a:pPr>
            <a:r>
              <a:rPr b="0" i="0" lang="en-US" sz="800" u="none" cap="none" strike="noStrike"/>
              <a:t>-Strategic advantage over competitors:</a:t>
            </a:r>
            <a:endParaRPr/>
          </a:p>
          <a:p>
            <a:pPr indent="0" lvl="0" marL="228600" marR="0" rtl="0" algn="l">
              <a:lnSpc>
                <a:spcPct val="80000"/>
              </a:lnSpc>
              <a:spcBef>
                <a:spcPts val="0"/>
              </a:spcBef>
              <a:spcAft>
                <a:spcPts val="0"/>
              </a:spcAft>
              <a:buFont typeface="Arial"/>
              <a:buNone/>
            </a:pPr>
            <a:r>
              <a:rPr b="0" i="0" lang="en-US" sz="800" u="none" cap="none" strike="noStrike"/>
              <a:t>In data warehouse, detailed granular data can be stored for longer duration of time period. With access to this detailed granular data, trend and behavior analysis can be done giving the strategic advantage over competitors. For e.g. if one garment selling company establishes data warehousing the management can see the people latest demands, people preferences, and tune the manufacturing or procurement accordingly. With data warehouse they get all the information much quickly rather than company which does not have data warehouse and rely on sales persons to tell the customers demands. In latter case the company needs frequently call the meetings of sales persons from various locations and gather details from them. This takes time.</a:t>
            </a:r>
            <a:endParaRPr/>
          </a:p>
          <a:p>
            <a:pPr indent="0" lvl="0" marL="228600" marR="0" rtl="0" algn="l">
              <a:lnSpc>
                <a:spcPct val="80000"/>
              </a:lnSpc>
              <a:spcBef>
                <a:spcPts val="0"/>
              </a:spcBef>
              <a:spcAft>
                <a:spcPts val="0"/>
              </a:spcAft>
              <a:buFont typeface="Arial"/>
              <a:buNone/>
            </a:pPr>
            <a:r>
              <a:t/>
            </a:r>
            <a:endParaRPr b="0" i="0" sz="800" u="none" cap="none" strike="noStrike"/>
          </a:p>
          <a:p>
            <a:pPr indent="0" lvl="0" marL="228600" marR="0" rtl="0" algn="l">
              <a:lnSpc>
                <a:spcPct val="80000"/>
              </a:lnSpc>
              <a:spcBef>
                <a:spcPts val="0"/>
              </a:spcBef>
              <a:spcAft>
                <a:spcPts val="0"/>
              </a:spcAft>
              <a:buFont typeface="Arial"/>
              <a:buNone/>
            </a:pPr>
            <a:r>
              <a:rPr b="0" i="0" lang="en-US" sz="800" u="none" cap="none" strike="noStrike"/>
              <a:t>With detailed, readily available integrated data, new product development / service launches can be rolled out faster.</a:t>
            </a:r>
            <a:endParaRPr/>
          </a:p>
          <a:p>
            <a:pPr indent="0" lvl="0" marL="228600" marR="0" rtl="0" algn="l">
              <a:lnSpc>
                <a:spcPct val="80000"/>
              </a:lnSpc>
              <a:spcBef>
                <a:spcPts val="0"/>
              </a:spcBef>
              <a:spcAft>
                <a:spcPts val="0"/>
              </a:spcAft>
              <a:buFont typeface="Arial"/>
              <a:buNone/>
            </a:pPr>
            <a:r>
              <a:t/>
            </a:r>
            <a:endParaRPr b="0" i="0" sz="800" u="none" cap="none" strike="noStrike"/>
          </a:p>
          <a:p>
            <a:pPr indent="0" lvl="0" marL="228600" marR="0" rtl="0" algn="l">
              <a:lnSpc>
                <a:spcPct val="80000"/>
              </a:lnSpc>
              <a:spcBef>
                <a:spcPts val="0"/>
              </a:spcBef>
              <a:spcAft>
                <a:spcPts val="0"/>
              </a:spcAft>
              <a:buFont typeface="Arial"/>
              <a:buNone/>
            </a:pPr>
            <a:r>
              <a:rPr b="0" i="0" lang="en-US" sz="800" u="none" cap="none" strike="noStrike"/>
              <a:t>-Replacement of older, less-responsive decision support systems</a:t>
            </a:r>
            <a:endParaRPr/>
          </a:p>
          <a:p>
            <a:pPr indent="0" lvl="0" marL="228600" marR="0" rtl="0" algn="l">
              <a:lnSpc>
                <a:spcPct val="80000"/>
              </a:lnSpc>
              <a:spcBef>
                <a:spcPts val="0"/>
              </a:spcBef>
              <a:spcAft>
                <a:spcPts val="0"/>
              </a:spcAft>
              <a:buFont typeface="Arial"/>
              <a:buNone/>
            </a:pPr>
            <a:r>
              <a:rPr b="0" i="0" lang="en-US" sz="800" u="none" cap="none" strike="noStrike"/>
              <a:t>If the sales and accounting have independent legacy data warehouse systems, it was difficult to get the integrated view. The sales department gives sales data and accounts dept gives revenue, expense etc data. To see both on the same platform and queries to work across sales and accounting domain is catered by the single integrated enterprise wide DWH system.  </a:t>
            </a:r>
            <a:endParaRPr/>
          </a:p>
          <a:p>
            <a:pPr indent="0" lvl="0" marL="228600" marR="0" rtl="0" algn="l">
              <a:lnSpc>
                <a:spcPct val="80000"/>
              </a:lnSpc>
              <a:spcBef>
                <a:spcPts val="0"/>
              </a:spcBef>
              <a:spcAft>
                <a:spcPts val="0"/>
              </a:spcAft>
              <a:buFont typeface="Arial"/>
              <a:buNone/>
            </a:pPr>
            <a:r>
              <a:t/>
            </a:r>
            <a:endParaRPr b="0" i="0" sz="800" u="none" cap="none" strike="noStrike"/>
          </a:p>
          <a:p>
            <a:pPr indent="0" lvl="0" marL="228600" marR="0" rtl="0" algn="l">
              <a:lnSpc>
                <a:spcPct val="80000"/>
              </a:lnSpc>
              <a:spcBef>
                <a:spcPts val="0"/>
              </a:spcBef>
              <a:spcAft>
                <a:spcPts val="0"/>
              </a:spcAft>
              <a:buFont typeface="Arial"/>
              <a:buNone/>
            </a:pPr>
            <a:r>
              <a:rPr b="0" i="0" lang="en-US" sz="800" u="none" cap="none" strike="noStrike"/>
              <a:t>With readily available transformed data and business semantic layer development, business end users (with limited / no SQL query skills) can generate ad-hoc reports as per needs.</a:t>
            </a:r>
            <a:endParaRPr/>
          </a:p>
          <a:p>
            <a:pPr indent="0" lvl="0" marL="228600" marR="0" rtl="0" algn="l">
              <a:lnSpc>
                <a:spcPct val="80000"/>
              </a:lnSpc>
              <a:spcBef>
                <a:spcPts val="0"/>
              </a:spcBef>
              <a:spcAft>
                <a:spcPts val="0"/>
              </a:spcAft>
              <a:buFont typeface="Arial"/>
              <a:buNone/>
            </a:pPr>
            <a:r>
              <a:rPr b="0" i="0" lang="en-US" sz="800" u="none" cap="none" strike="noStrike"/>
              <a:t>The reporting tools come with ad-hoc query features. The end users can run the queries and get the results. They need not be dependent for all the queries on Information system (technical) people.</a:t>
            </a:r>
            <a:endParaRPr/>
          </a:p>
          <a:p>
            <a:pPr indent="0" lvl="0" marL="0" marR="0" rtl="0" algn="l">
              <a:spcBef>
                <a:spcPts val="0"/>
              </a:spcBef>
              <a:spcAft>
                <a:spcPts val="0"/>
              </a:spcAft>
              <a:buNone/>
            </a:pPr>
            <a:r>
              <a:t/>
            </a:r>
            <a:endParaRPr b="0" i="0" sz="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41" name="Google Shape;64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2" name="Google Shape;64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OLTP and Data Warehouse has two different types of requirements.</a:t>
            </a: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Earlier reports were generated from OLTP. But it came out that it took more time to generate the reports from OLTP system.</a:t>
            </a:r>
            <a:endParaRPr/>
          </a:p>
          <a:p>
            <a:pPr indent="0" lvl="0" marL="0" marR="0" rtl="0" algn="l">
              <a:spcBef>
                <a:spcPts val="0"/>
              </a:spcBef>
              <a:spcAft>
                <a:spcPts val="0"/>
              </a:spcAft>
              <a:buFont typeface="Arial"/>
              <a:buNone/>
            </a:pPr>
            <a:r>
              <a:rPr b="0" i="0" lang="en-US" sz="1800" u="none" cap="none" strike="noStrike"/>
              <a:t>To provide reports faster and for more flexibility in report generation, the data warehouse system came into being.</a:t>
            </a:r>
            <a:endParaRPr/>
          </a:p>
          <a:p>
            <a:pPr indent="0" lvl="0" marL="0" marR="0" rtl="0" algn="l">
              <a:spcBef>
                <a:spcPts val="0"/>
              </a:spcBef>
              <a:spcAft>
                <a:spcPts val="0"/>
              </a:spcAft>
              <a:buFont typeface="Arial"/>
              <a:buNone/>
            </a:pPr>
            <a:r>
              <a:rPr b="0" i="0" lang="en-US" sz="1800" u="none" cap="none" strike="noStrike"/>
              <a:t>The OLTP system caters day to day functioning of business processes. The data warehouse analyses and see the performance of business processes.</a:t>
            </a:r>
            <a:endParaRPr/>
          </a:p>
          <a:p>
            <a:pPr indent="0" lvl="0" marL="0" marR="0" rtl="0" algn="l">
              <a:spcBef>
                <a:spcPts val="0"/>
              </a:spcBef>
              <a:spcAft>
                <a:spcPts val="0"/>
              </a:spcAft>
              <a:buFont typeface="Arial"/>
              <a:buNone/>
            </a:pPr>
            <a:r>
              <a:rPr b="0" i="0" lang="en-US" sz="1800" u="none" cap="none" strike="noStrike"/>
              <a:t>The data warehouse system is built over the data of OLTP.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48" name="Google Shape;64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9" name="Google Shape;64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rPr b="1" i="0" lang="en-US" sz="800" u="none" cap="none" strike="noStrike"/>
              <a:t>Let us see the differences in OLTP and data warehouse in more detail:</a:t>
            </a:r>
            <a:endParaRPr/>
          </a:p>
          <a:p>
            <a:pPr indent="0" lvl="0" marL="0" marR="0" rtl="0" algn="l">
              <a:lnSpc>
                <a:spcPct val="80000"/>
              </a:lnSpc>
              <a:spcBef>
                <a:spcPts val="0"/>
              </a:spcBef>
              <a:spcAft>
                <a:spcPts val="0"/>
              </a:spcAft>
              <a:buFont typeface="Arial"/>
              <a:buNone/>
            </a:pPr>
            <a:r>
              <a:rPr b="0" i="0" lang="en-US" sz="800" u="none" cap="none" strike="noStrike"/>
              <a:t>OLTP (online transaction processing) or operation system – Does transaction processing (responsible for daily operations of business), The data warehouse is specifically confined to query processing. </a:t>
            </a:r>
            <a:endParaRPr/>
          </a:p>
          <a:p>
            <a:pPr indent="0" lvl="0" marL="0" marR="0" rtl="0" algn="l">
              <a:lnSpc>
                <a:spcPct val="80000"/>
              </a:lnSpc>
              <a:spcBef>
                <a:spcPts val="0"/>
              </a:spcBef>
              <a:spcAft>
                <a:spcPts val="0"/>
              </a:spcAft>
              <a:buFont typeface="Arial"/>
              <a:buNone/>
            </a:pPr>
            <a:r>
              <a:rPr b="0" i="0" lang="en-US" sz="800" u="none" cap="none" strike="noStrike"/>
              <a:t>OLTP maintains current state (snapshot) of data. Does not maintain history of data changes. The data warehouse maintains history of data.</a:t>
            </a:r>
            <a:endParaRPr/>
          </a:p>
          <a:p>
            <a:pPr indent="0" lvl="0" marL="0" marR="0" rtl="0" algn="l">
              <a:lnSpc>
                <a:spcPct val="80000"/>
              </a:lnSpc>
              <a:spcBef>
                <a:spcPts val="0"/>
              </a:spcBef>
              <a:spcAft>
                <a:spcPts val="0"/>
              </a:spcAft>
              <a:buFont typeface="Arial"/>
              <a:buNone/>
            </a:pPr>
            <a:r>
              <a:rPr b="0" i="0" lang="en-US" sz="800" u="none" cap="none" strike="noStrike"/>
              <a:t>OLTP provides operator view enabling tactical operational decision making. The operator has to see day to day data, for example what is the daily inventory, how many tickets has been issued today, the software should be running up and perfectly so it should not stop the processes etc. </a:t>
            </a:r>
            <a:endParaRPr/>
          </a:p>
          <a:p>
            <a:pPr indent="0" lvl="0" marL="0" marR="0" rtl="0" algn="l">
              <a:lnSpc>
                <a:spcPct val="80000"/>
              </a:lnSpc>
              <a:spcBef>
                <a:spcPts val="0"/>
              </a:spcBef>
              <a:spcAft>
                <a:spcPts val="0"/>
              </a:spcAft>
              <a:buFont typeface="Arial"/>
              <a:buNone/>
            </a:pPr>
            <a:r>
              <a:rPr b="0" i="0" lang="en-US" sz="800" u="none" cap="none" strike="noStrike"/>
              <a:t>Data warehouse gives managerial view as the trend, behavioral analysis, performance with ad-hoc query feature. Say, it will see the daily inventory for last 30 days and find out that is the inventory adequate or less or more than the required.</a:t>
            </a:r>
            <a:endParaRPr/>
          </a:p>
          <a:p>
            <a:pPr indent="0" lvl="0" marL="0" marR="0" rtl="0" algn="l">
              <a:lnSpc>
                <a:spcPct val="80000"/>
              </a:lnSpc>
              <a:spcBef>
                <a:spcPts val="0"/>
              </a:spcBef>
              <a:spcAft>
                <a:spcPts val="0"/>
              </a:spcAft>
              <a:buFont typeface="Arial"/>
              <a:buNone/>
            </a:pPr>
            <a:r>
              <a:rPr b="0" i="0" lang="en-US" sz="800" u="none" cap="none" strike="noStrike"/>
              <a:t>OLTP data is organized by transactions aligning to the business processes, the data warehouse is by subjects and rolled up to a higher level than operational applications. For e.g. the daily inventory checking in operational system is not needed in data warehouse. Here it will see the last 30 days inventory levels or average of inventory levels in last 30 days. The data is rolled up. The roll up means seeing the data from one level up in the summary process.   </a:t>
            </a:r>
            <a:endParaRPr/>
          </a:p>
          <a:p>
            <a:pPr indent="0" lvl="0" marL="0" marR="0" rtl="0" algn="l">
              <a:lnSpc>
                <a:spcPct val="80000"/>
              </a:lnSpc>
              <a:spcBef>
                <a:spcPts val="0"/>
              </a:spcBef>
              <a:spcAft>
                <a:spcPts val="0"/>
              </a:spcAft>
              <a:buFont typeface="Arial"/>
              <a:buNone/>
            </a:pPr>
            <a:r>
              <a:rPr b="0" i="0" lang="en-US" sz="800" u="none" cap="none" strike="noStrike"/>
              <a:t>OLTP has smaller database size as it does not maintain history; data warehouse has huge volume of data as it maintains history for longer time period. The smaller database of OLTP system means the older data say one year or two year old data is taken offline for e.g. kept in tape storage. The data is not deleted very fast. The very old data may be 5 or ten years old data can be deleted if the business permits. IN data warehouse the data for last 5-10 years is kept active in database. The old data is not kept active in OLTP system, since it will slow down the daily data processing operations.</a:t>
            </a:r>
            <a:endParaRPr/>
          </a:p>
          <a:p>
            <a:pPr indent="0" lvl="0" marL="0" marR="0" rtl="0" algn="l">
              <a:lnSpc>
                <a:spcPct val="80000"/>
              </a:lnSpc>
              <a:spcBef>
                <a:spcPts val="0"/>
              </a:spcBef>
              <a:spcAft>
                <a:spcPts val="0"/>
              </a:spcAft>
              <a:buFont typeface="Arial"/>
              <a:buNone/>
            </a:pPr>
            <a:r>
              <a:rPr b="0" i="0" lang="en-US" sz="800" u="none" cap="none" strike="noStrike"/>
              <a:t>OLTP has many operational users accessing the OLTP data at the same time (high user concurrency), the data warehouse has few users.</a:t>
            </a:r>
            <a:endParaRPr/>
          </a:p>
          <a:p>
            <a:pPr indent="0" lvl="0" marL="0" marR="0" rtl="0" algn="l">
              <a:lnSpc>
                <a:spcPct val="80000"/>
              </a:lnSpc>
              <a:spcBef>
                <a:spcPts val="0"/>
              </a:spcBef>
              <a:spcAft>
                <a:spcPts val="0"/>
              </a:spcAft>
              <a:buFont typeface="Arial"/>
              <a:buNone/>
            </a:pPr>
            <a:r>
              <a:rPr b="0" i="0" lang="en-US" sz="800" u="none" cap="none" strike="noStrike"/>
              <a:t>OLTP has volatile data with frequent insert, update and delete operations. Data warehouse data is static. Here the Incremental data load takes place and data is accessed in the form of querying / reporting. Data deletion is rare and only for specific requirement.</a:t>
            </a:r>
            <a:endParaRPr/>
          </a:p>
          <a:p>
            <a:pPr indent="0" lvl="0" marL="0" marR="0" rtl="0" algn="l">
              <a:lnSpc>
                <a:spcPct val="80000"/>
              </a:lnSpc>
              <a:spcBef>
                <a:spcPts val="0"/>
              </a:spcBef>
              <a:spcAft>
                <a:spcPts val="0"/>
              </a:spcAft>
              <a:buFont typeface="Arial"/>
              <a:buNone/>
            </a:pPr>
            <a:r>
              <a:rPr b="0" i="0" lang="en-US" sz="800" u="none" cap="none" strike="noStrike"/>
              <a:t>OLTP captures all the data elements required for business process transaction integrity and completeness, the data warehouse captures relevant data only from source systems. For e.g. in OLTP it is important to know who inserted the record or who deleted the record. In data warehouse it has almost no use.</a:t>
            </a:r>
            <a:endParaRPr/>
          </a:p>
          <a:p>
            <a:pPr indent="0" lvl="0" marL="0" marR="0" rtl="0" algn="l">
              <a:lnSpc>
                <a:spcPct val="80000"/>
              </a:lnSpc>
              <a:spcBef>
                <a:spcPts val="0"/>
              </a:spcBef>
              <a:spcAft>
                <a:spcPts val="0"/>
              </a:spcAft>
              <a:buFont typeface="Arial"/>
              <a:buNone/>
            </a:pPr>
            <a:r>
              <a:rPr b="0" i="0" lang="en-US" sz="800" u="none" cap="none" strike="noStrike"/>
              <a:t>In OLTP, system is not flexible to handle changes to the business process (like adding / removing new columns) as this impacts the front end application, middle layer business application logic and the back end database schema changes. data warehouse is flexible to the changing the business needs (adding new data elements, bringing new source data into DW).</a:t>
            </a:r>
            <a:endParaRPr/>
          </a:p>
          <a:p>
            <a:pPr indent="0" lvl="0" marL="0" marR="0" rtl="0" algn="l">
              <a:spcBef>
                <a:spcPts val="0"/>
              </a:spcBef>
              <a:spcAft>
                <a:spcPts val="0"/>
              </a:spcAft>
              <a:buNone/>
            </a:pPr>
            <a:r>
              <a:t/>
            </a:r>
            <a:endParaRPr b="0" i="0" sz="8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55" name="Google Shape;65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6" name="Google Shape;656;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While they are good reasons for a Data warehouse to be different from OLTP, is it important that there be a different database for each of it?. Yes it is:</a:t>
            </a:r>
            <a:endParaRPr/>
          </a:p>
          <a:p>
            <a:pPr indent="0" lvl="0" marL="0" marR="0" rtl="0" algn="l">
              <a:spcBef>
                <a:spcPts val="0"/>
              </a:spcBef>
              <a:spcAft>
                <a:spcPts val="0"/>
              </a:spcAft>
              <a:buFont typeface="Arial"/>
              <a:buNone/>
            </a:pPr>
            <a:r>
              <a:rPr b="0" i="0" lang="en-US" sz="1800" u="none" cap="none" strike="noStrike"/>
              <a:t>OLTP and DW systems objective and usage are different. OLTP needs quick search, update, delete property. There are multiple users who want to update the system. </a:t>
            </a:r>
            <a:endParaRPr/>
          </a:p>
          <a:p>
            <a:pPr indent="0" lvl="0" marL="0" marR="0" rtl="0" algn="l">
              <a:spcBef>
                <a:spcPts val="0"/>
              </a:spcBef>
              <a:spcAft>
                <a:spcPts val="0"/>
              </a:spcAft>
              <a:buFont typeface="Arial"/>
              <a:buNone/>
            </a:pPr>
            <a:r>
              <a:rPr b="0" i="0" lang="en-US" sz="1800" u="none" cap="none" strike="noStrike"/>
              <a:t>The tables are designed to have capability to provide quick updates, so database locks are not kept on for long times. The updates are required on a part of data, like employee location, employee skill, employee department etc. So data is generally stored in 3</a:t>
            </a:r>
            <a:r>
              <a:rPr b="0" baseline="30000" i="0" lang="en-US" sz="1800" u="none" cap="none" strike="noStrike"/>
              <a:t>rd</a:t>
            </a:r>
            <a:r>
              <a:rPr b="0" i="0" lang="en-US" sz="1800" u="none" cap="none" strike="noStrike"/>
              <a:t> normal form.</a:t>
            </a:r>
            <a:endParaRPr/>
          </a:p>
          <a:p>
            <a:pPr indent="0" lvl="0" marL="0" marR="0" rtl="0" algn="l">
              <a:spcBef>
                <a:spcPts val="0"/>
              </a:spcBef>
              <a:spcAft>
                <a:spcPts val="0"/>
              </a:spcAft>
              <a:buFont typeface="Arial"/>
              <a:buNone/>
            </a:pPr>
            <a:r>
              <a:rPr b="0" i="0" lang="en-US" sz="1800" u="none" cap="none" strike="noStrike"/>
              <a:t>Data ware house requires big queries, queries which will search the data through many months or many years. The data storage area has to be big.</a:t>
            </a:r>
            <a:endParaRPr/>
          </a:p>
          <a:p>
            <a:pPr indent="0" lvl="0" marL="0" marR="0" rtl="0" algn="l">
              <a:spcBef>
                <a:spcPts val="0"/>
              </a:spcBef>
              <a:spcAft>
                <a:spcPts val="0"/>
              </a:spcAft>
              <a:buFont typeface="Arial"/>
              <a:buNone/>
            </a:pPr>
            <a:r>
              <a:rPr b="0" i="0" lang="en-US" sz="1800" u="none" cap="none" strike="noStrike"/>
              <a:t>The database is tuned for query optimization.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Isolation of Production System from Business Intelligence System: </a:t>
            </a:r>
            <a:endParaRPr/>
          </a:p>
          <a:p>
            <a:pPr indent="0" lvl="0" marL="0" marR="0" rtl="0" algn="l">
              <a:spcBef>
                <a:spcPts val="0"/>
              </a:spcBef>
              <a:spcAft>
                <a:spcPts val="0"/>
              </a:spcAft>
              <a:buFont typeface="Arial"/>
              <a:buNone/>
            </a:pPr>
            <a:r>
              <a:rPr b="0" i="0" lang="en-US" sz="1800" u="none" cap="none" strike="noStrike"/>
              <a:t>Business Intelligence requirements, which is query intensive should not burden the daily production system work load impacting the OLTP application performance.</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DW resource demands are unpredictable as power users can fire resource intensive queries which needs to access large data volumes. The same is not true in OLTP. </a:t>
            </a:r>
            <a:endParaRPr/>
          </a:p>
          <a:p>
            <a:pPr indent="0" lvl="0" marL="0" marR="0" rtl="0" algn="l">
              <a:spcBef>
                <a:spcPts val="0"/>
              </a:spcBef>
              <a:spcAft>
                <a:spcPts val="0"/>
              </a:spcAft>
              <a:buFont typeface="Arial"/>
              <a:buNone/>
            </a:pPr>
            <a:r>
              <a:rPr b="0" i="0" lang="en-US" sz="1800" u="none" cap="none" strike="noStrike"/>
              <a:t>In OLTP the queries are generally small, but volume is high.</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Cost of disk space no longer a concern:</a:t>
            </a:r>
            <a:endParaRPr/>
          </a:p>
          <a:p>
            <a:pPr indent="0" lvl="0" marL="0" marR="0" rtl="0" algn="l">
              <a:spcBef>
                <a:spcPts val="0"/>
              </a:spcBef>
              <a:spcAft>
                <a:spcPts val="0"/>
              </a:spcAft>
              <a:buFont typeface="Arial"/>
              <a:buNone/>
            </a:pPr>
            <a:r>
              <a:rPr b="0" i="0" lang="en-US" sz="1800" u="none" cap="none" strike="noStrike"/>
              <a:t>Separate DW repository will require additional disk space but the disk space is cheaper and hence extra disk space cost is not a concern. Earlier disk space was costly and scarce, but now the disk space in terabytes are also available at reasonable price. The server are scalable, it can accommodate many disks of Gigabytes or terabytes.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Production systems are not configured to handle heavy duty queries</a:t>
            </a:r>
            <a:r>
              <a:rPr b="0" i="0" lang="en-US" sz="1800" u="none" cap="none" strike="noStrike"/>
              <a:t>.</a:t>
            </a:r>
            <a:endParaRPr/>
          </a:p>
          <a:p>
            <a:pPr indent="0" lvl="0" marL="0" marR="0" rtl="0" algn="l">
              <a:spcBef>
                <a:spcPts val="0"/>
              </a:spcBef>
              <a:spcAft>
                <a:spcPts val="0"/>
              </a:spcAft>
              <a:buFont typeface="Arial"/>
              <a:buNone/>
            </a:pPr>
            <a:r>
              <a:rPr b="0" i="0" lang="en-US" sz="1800" u="none" cap="none" strike="noStrike"/>
              <a:t>The production system has large no of tables in third normal form. If one need to show for e.g. country, state, district and town wise sales for desktop in a report; the query will join country, state, district and town tables. The joins will reduce the query performance. So in data warehousing the data from all these tables are combined and kept in one location table. </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62" name="Google Shape;66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3" name="Google Shape;663;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marts are designed around individual business processes.</a:t>
            </a:r>
            <a:r>
              <a:rPr b="0" i="0" lang="en-US" sz="1800" u="none" cap="none" strike="noStrike"/>
              <a:t> Data warehouse is designed keeping the multiple processes or all processes of the enterprise.</a:t>
            </a:r>
            <a:endParaRPr/>
          </a:p>
          <a:p>
            <a:pPr indent="0" lvl="0" marL="0" marR="0" rtl="0" algn="l">
              <a:spcBef>
                <a:spcPts val="0"/>
              </a:spcBef>
              <a:spcAft>
                <a:spcPts val="0"/>
              </a:spcAft>
              <a:buFont typeface="Arial"/>
              <a:buNone/>
            </a:pPr>
            <a:r>
              <a:rPr b="0" i="0" lang="en-US" sz="1800" u="none" cap="none" strike="noStrike"/>
              <a:t>For e.g. a data mart in accounting system can be designed for GL transaction, Ledger balance etc. But data warehouse will keep the data for all the processes of accounting or of the enterprise.</a:t>
            </a:r>
            <a:endParaRPr/>
          </a:p>
          <a:p>
            <a:pPr indent="0" lvl="0" marL="0" marR="0" rtl="0" algn="l">
              <a:spcBef>
                <a:spcPts val="0"/>
              </a:spcBef>
              <a:spcAft>
                <a:spcPts val="0"/>
              </a:spcAft>
              <a:buFont typeface="Arial"/>
              <a:buNone/>
            </a:pPr>
            <a:r>
              <a:rPr b="1" i="0" lang="en-US" sz="1800" u="none" cap="none" strike="noStrike"/>
              <a:t>We will go through the details of data mart requirements and the comparison between data mart and DWH.</a:t>
            </a:r>
            <a:endParaRPr/>
          </a:p>
          <a:p>
            <a:pPr indent="0" lvl="0" marL="0" marR="0" rtl="0" algn="l">
              <a:spcBef>
                <a:spcPts val="0"/>
              </a:spcBef>
              <a:spcAft>
                <a:spcPts val="0"/>
              </a:spcAft>
              <a:buNone/>
            </a:pPr>
            <a:r>
              <a:t/>
            </a:r>
            <a:endParaRPr b="1"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69" name="Google Shape;66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0" name="Google Shape;67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definition of Data mart is “Subject or Application Oriented Business View of Warehouse”.</a:t>
            </a:r>
            <a:endParaRPr/>
          </a:p>
          <a:p>
            <a:pPr indent="0" lvl="0" marL="0" marR="0" rtl="0" algn="l">
              <a:spcBef>
                <a:spcPts val="0"/>
              </a:spcBef>
              <a:spcAft>
                <a:spcPts val="0"/>
              </a:spcAft>
              <a:buFont typeface="Arial"/>
              <a:buNone/>
            </a:pPr>
            <a:r>
              <a:rPr b="0" i="0" lang="en-US" sz="1800" u="none" cap="none" strike="noStrike"/>
              <a:t>It is suitable for department / BU specific requirements.</a:t>
            </a:r>
            <a:endParaRPr/>
          </a:p>
          <a:p>
            <a:pPr indent="0" lvl="0" marL="0" marR="0" rtl="0" algn="l">
              <a:spcBef>
                <a:spcPts val="0"/>
              </a:spcBef>
              <a:spcAft>
                <a:spcPts val="0"/>
              </a:spcAft>
              <a:buFont typeface="Arial"/>
              <a:buNone/>
            </a:pPr>
            <a:r>
              <a:rPr b="0" i="0" lang="en-US" sz="1800" u="none" cap="none" strike="noStrike"/>
              <a:t>It takes less time to market and reduced implementation cycle time.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Reasons for choosing the Data mart are the negatives attached with the data warehouse.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Enterprise wide Data Warehouse project implementation takes longer time.</a:t>
            </a:r>
            <a:r>
              <a:rPr b="0" i="0" lang="en-US" sz="1800" u="none" cap="none" strike="noStrike"/>
              <a:t> The time can vary from months to a year or two. This requires a strong commitment from senior management. A large number of resources will be keep working on the project. </a:t>
            </a:r>
            <a:endParaRPr/>
          </a:p>
          <a:p>
            <a:pPr indent="0" lvl="0" marL="0" marR="0" rtl="0" algn="l">
              <a:spcBef>
                <a:spcPts val="0"/>
              </a:spcBef>
              <a:spcAft>
                <a:spcPts val="0"/>
              </a:spcAft>
              <a:buFont typeface="Arial"/>
              <a:buNone/>
            </a:pPr>
            <a:r>
              <a:rPr b="1" i="0" lang="en-US" sz="1800" u="none" cap="none" strike="noStrike"/>
              <a:t>Enterprise wide Data Warehouse will involve all the enterprise BU / departments</a:t>
            </a:r>
            <a:r>
              <a:rPr b="0" i="0" lang="en-US" sz="1800" u="none" cap="none" strike="noStrike"/>
              <a:t> and getting consensus between them is difficult. Master data management issues – common, consistent definition of customer, product etc. often becomes difficult. The people are used to work with their own defined data sets. If one department works with for e.g. Male, female other with 1,0, another with m, f; they all are comfortable with their own data types. When the common report goes from data warehouse to all, they have to understand one way of representation.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Further there are Political issues in handling multiple BU/ departments, business user teams. For data representation or the way certain logic will be carried out each department wants to have its own way. Bringing people from multiple department to one platform takes time.</a:t>
            </a:r>
            <a:endParaRPr/>
          </a:p>
          <a:p>
            <a:pPr indent="0" lvl="0" marL="0" marR="0" rtl="0" algn="l">
              <a:spcBef>
                <a:spcPts val="0"/>
              </a:spcBef>
              <a:spcAft>
                <a:spcPts val="0"/>
              </a:spcAft>
              <a:buFont typeface="Arial"/>
              <a:buNone/>
            </a:pPr>
            <a:r>
              <a:rPr b="0" i="0" lang="en-US" sz="1800" u="none" cap="none" strike="noStrike"/>
              <a:t>Selecting relevant data elements from available  applications, de-duplication of data elements are major tasks</a:t>
            </a:r>
            <a:endParaRPr/>
          </a:p>
          <a:p>
            <a:pPr indent="0" lvl="0" marL="0" marR="0" rtl="0" algn="l">
              <a:spcBef>
                <a:spcPts val="0"/>
              </a:spcBef>
              <a:spcAft>
                <a:spcPts val="0"/>
              </a:spcAft>
              <a:buFont typeface="Arial"/>
              <a:buNone/>
            </a:pPr>
            <a:r>
              <a:rPr b="1" i="0" lang="en-US" sz="1800" u="none" cap="none" strike="noStrike"/>
              <a:t>DW access priority finalization for business user groups / departments</a:t>
            </a:r>
            <a:r>
              <a:rPr b="0" i="0" lang="en-US" sz="1800" u="none" cap="none" strike="noStrike"/>
              <a:t>: Once the multiple reports are generated its important to finalize which department people can view which reports.</a:t>
            </a:r>
            <a:endParaRPr/>
          </a:p>
          <a:p>
            <a:pPr indent="0" lvl="0" marL="0" marR="0" rtl="0" algn="l">
              <a:spcBef>
                <a:spcPts val="0"/>
              </a:spcBef>
              <a:spcAft>
                <a:spcPts val="0"/>
              </a:spcAft>
              <a:buFont typeface="Arial"/>
              <a:buNone/>
            </a:pPr>
            <a:r>
              <a:rPr b="0" i="0" lang="en-US" sz="1800" u="none" cap="none" strike="noStrike"/>
              <a:t>DW resources will be distributed among  departments, which needs be carried out based upon the department data volume and complexity. </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76" name="Google Shape;67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7" name="Google Shape;677;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We shall take a quick look at a few parameters on which Data warehouse and Data mart can be compared</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Data warehouse is enterprise wide where as data mart is for department / BU. </a:t>
            </a:r>
            <a:endParaRPr/>
          </a:p>
          <a:p>
            <a:pPr indent="0" lvl="0" marL="0" marR="0" rtl="0" algn="l">
              <a:spcBef>
                <a:spcPts val="0"/>
              </a:spcBef>
              <a:spcAft>
                <a:spcPts val="0"/>
              </a:spcAft>
              <a:buFont typeface="Arial"/>
              <a:buNone/>
            </a:pPr>
            <a:r>
              <a:rPr b="0" i="0" lang="en-US" sz="1800" u="none" cap="none" strike="noStrike"/>
              <a:t>Data warehouse is centralized, it serves as a central repository. The data mart is localized to specific business process.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Warehouse captures detailed data for the enterprise and is flexible used for ad-hoc query / analysis requirements. It has very few summary data. The data is kept in most granular form so it can be summarized later as per need.</a:t>
            </a:r>
            <a:endParaRPr/>
          </a:p>
          <a:p>
            <a:pPr indent="0" lvl="0" marL="0" marR="0" rtl="0" algn="l">
              <a:spcBef>
                <a:spcPts val="0"/>
              </a:spcBef>
              <a:spcAft>
                <a:spcPts val="0"/>
              </a:spcAft>
              <a:buFont typeface="Arial"/>
              <a:buNone/>
            </a:pPr>
            <a:r>
              <a:rPr b="0" i="0" lang="en-US" sz="1800" u="none" cap="none" strike="noStrike"/>
              <a:t>Data mart has details for a particular business process and can have more summarized data. </a:t>
            </a:r>
            <a:endParaRPr/>
          </a:p>
          <a:p>
            <a:pPr indent="0" lvl="0" marL="0" marR="0" rtl="0" algn="l">
              <a:spcBef>
                <a:spcPts val="0"/>
              </a:spcBef>
              <a:spcAft>
                <a:spcPts val="0"/>
              </a:spcAft>
              <a:buFont typeface="Arial"/>
              <a:buNone/>
            </a:pPr>
            <a:r>
              <a:rPr b="0" i="0" lang="en-US" sz="1800" u="none" cap="none" strike="noStrike"/>
              <a:t>In DW, objective is to bring as much detailed granular information as possible into DW and hence is driven by available data in source system rather than end user business requirements as the business requirements undergo changes over a period of time.</a:t>
            </a:r>
            <a:endParaRPr/>
          </a:p>
          <a:p>
            <a:pPr indent="0" lvl="0" marL="0" marR="0" rtl="0" algn="l">
              <a:spcBef>
                <a:spcPts val="0"/>
              </a:spcBef>
              <a:spcAft>
                <a:spcPts val="0"/>
              </a:spcAft>
              <a:buFont typeface="Arial"/>
              <a:buNone/>
            </a:pPr>
            <a:r>
              <a:rPr b="0" i="0" lang="en-US" sz="1800" u="none" cap="none" strike="noStrike"/>
              <a:t>Data mart is implemented for the defined set of business requirements on the back of project sponsored by the impacted department.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There are multiple subject areas in Data warehouse as such Customer, Orders etc, While data mart has single or partial subject area such as customer etc.</a:t>
            </a:r>
            <a:endParaRPr/>
          </a:p>
          <a:p>
            <a:pPr indent="0" lvl="0" marL="0" marR="0" rtl="0" algn="l">
              <a:spcBef>
                <a:spcPts val="0"/>
              </a:spcBef>
              <a:spcAft>
                <a:spcPts val="0"/>
              </a:spcAft>
              <a:buFont typeface="Arial"/>
              <a:buNone/>
            </a:pPr>
            <a:r>
              <a:rPr b="0" i="0" lang="en-US" sz="1800" u="none" cap="none" strike="noStrike"/>
              <a:t>Data warehouse has multiple source of data, The data will come from multiple departments. The data mart has relatively few source of data mostly restricted to one department.</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Implementation time is more for Data ware house. It takes around 9-18 months for first stage to build. For data mart it takes 4-12 months.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data warehouse is more flexible, extensible, durable and data oriented. </a:t>
            </a:r>
            <a:endParaRPr/>
          </a:p>
          <a:p>
            <a:pPr indent="0" lvl="0" marL="0" marR="0" rtl="0" algn="l">
              <a:spcBef>
                <a:spcPts val="0"/>
              </a:spcBef>
              <a:spcAft>
                <a:spcPts val="0"/>
              </a:spcAft>
              <a:buFont typeface="Arial"/>
              <a:buNone/>
            </a:pPr>
            <a:r>
              <a:rPr b="0" i="0" lang="en-US" sz="1800" u="none" cap="none" strike="noStrike"/>
              <a:t>The data mart is restrictive, less extensible, has short life and project oriented.  For e.g. the cost center hierarchy or account hierarchy details differ for different line of business (or department). Even the customer data may have some extra or different attributes for different departments. </a:t>
            </a:r>
            <a:endParaRPr/>
          </a:p>
          <a:p>
            <a:pPr indent="0" lvl="0" marL="0" marR="0" rtl="0" algn="l">
              <a:spcBef>
                <a:spcPts val="0"/>
              </a:spcBef>
              <a:spcAft>
                <a:spcPts val="0"/>
              </a:spcAft>
              <a:buFont typeface="Arial"/>
              <a:buNone/>
            </a:pPr>
            <a:r>
              <a:rPr b="0" i="0" lang="en-US" sz="1800" u="none" cap="none" strike="noStrike"/>
              <a:t>Data marts in different department will differ for customer data. But in data warehouse it is kept most comprehensive so it can cater to all the departments. For e.g. say the customer credit related details is important for accounting but not for shipping department.</a:t>
            </a:r>
            <a:endParaRPr/>
          </a:p>
          <a:p>
            <a:pPr indent="0" lvl="0" marL="0" marR="0" rtl="0" algn="l">
              <a:spcBef>
                <a:spcPts val="0"/>
              </a:spcBef>
              <a:spcAft>
                <a:spcPts val="0"/>
              </a:spcAft>
              <a:buFont typeface="Arial"/>
              <a:buNone/>
            </a:pPr>
            <a:r>
              <a:rPr b="0" i="0" lang="en-US" sz="1800" u="none" cap="none" strike="noStrike"/>
              <a:t>The shipping address is important for shipping department while billing address is important for accounting department and data marts in specific area will have different addresses.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69" name="Google Shape;46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module has 4 Lessons.</a:t>
            </a:r>
            <a:endParaRPr/>
          </a:p>
          <a:p>
            <a:pPr indent="0" lvl="0" marL="0" marR="0" rtl="0" algn="l">
              <a:spcBef>
                <a:spcPts val="0"/>
              </a:spcBef>
              <a:spcAft>
                <a:spcPts val="0"/>
              </a:spcAft>
              <a:buFont typeface="Arial"/>
              <a:buNone/>
            </a:pPr>
            <a:r>
              <a:rPr b="0" i="0" lang="en-US" sz="1800" u="none" cap="none" strike="noStrike"/>
              <a:t>Data warehouse Overview,</a:t>
            </a:r>
            <a:endParaRPr/>
          </a:p>
          <a:p>
            <a:pPr indent="0" lvl="0" marL="0" marR="0" rtl="0" algn="l">
              <a:spcBef>
                <a:spcPts val="0"/>
              </a:spcBef>
              <a:spcAft>
                <a:spcPts val="0"/>
              </a:spcAft>
              <a:buFont typeface="Arial"/>
              <a:buNone/>
            </a:pPr>
            <a:r>
              <a:rPr b="0" i="0" lang="en-US" sz="1800" u="none" cap="none" strike="noStrike"/>
              <a:t>Need for data warehouse,</a:t>
            </a:r>
            <a:endParaRPr/>
          </a:p>
          <a:p>
            <a:pPr indent="0" lvl="0" marL="0" marR="0" rtl="0" algn="l">
              <a:spcBef>
                <a:spcPts val="0"/>
              </a:spcBef>
              <a:spcAft>
                <a:spcPts val="0"/>
              </a:spcAft>
              <a:buFont typeface="Arial"/>
              <a:buNone/>
            </a:pPr>
            <a:r>
              <a:rPr b="0" i="0" lang="en-US" sz="1800" u="none" cap="none" strike="noStrike"/>
              <a:t>OLTP Vs Warehouse Application,</a:t>
            </a:r>
            <a:endParaRPr/>
          </a:p>
          <a:p>
            <a:pPr indent="0" lvl="0" marL="0" marR="0" rtl="0" algn="l">
              <a:spcBef>
                <a:spcPts val="0"/>
              </a:spcBef>
              <a:spcAft>
                <a:spcPts val="0"/>
              </a:spcAft>
              <a:buFont typeface="Arial"/>
              <a:buNone/>
            </a:pPr>
            <a:r>
              <a:rPr b="0" i="0" lang="en-US" sz="1800" u="none" cap="none" strike="noStrike"/>
              <a:t>And Data marts Vs Data Warehouse.</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17" name="Google Shape;51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8" name="Google Shape;51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lnSpc>
                <a:spcPct val="80000"/>
              </a:lnSpc>
              <a:spcBef>
                <a:spcPts val="0"/>
              </a:spcBef>
              <a:spcAft>
                <a:spcPts val="0"/>
              </a:spcAft>
              <a:buFont typeface="Arial"/>
              <a:buNone/>
            </a:pPr>
            <a:r>
              <a:rPr b="1" i="0" lang="en-US" sz="900" u="none" cap="none" strike="noStrike"/>
              <a:t>WH INmon (who is regarded as father of data warehousing)  defines data warehouse as ‘A subject-oriented, integrated, nonvolatile, time-variant collection of data in support of management’s decisions’</a:t>
            </a:r>
            <a:endParaRPr/>
          </a:p>
          <a:p>
            <a:pPr indent="0" lvl="0" marL="228600" marR="0" rtl="0" algn="l">
              <a:lnSpc>
                <a:spcPct val="80000"/>
              </a:lnSpc>
              <a:spcBef>
                <a:spcPts val="0"/>
              </a:spcBef>
              <a:spcAft>
                <a:spcPts val="0"/>
              </a:spcAft>
              <a:buFont typeface="Arial"/>
              <a:buNone/>
            </a:pPr>
            <a:r>
              <a:t/>
            </a:r>
            <a:endParaRPr b="0" i="0" sz="900" u="none" cap="none" strike="noStrike"/>
          </a:p>
          <a:p>
            <a:pPr indent="0" lvl="0" marL="228600" marR="0" rtl="0" algn="l">
              <a:lnSpc>
                <a:spcPct val="80000"/>
              </a:lnSpc>
              <a:spcBef>
                <a:spcPts val="0"/>
              </a:spcBef>
              <a:spcAft>
                <a:spcPts val="0"/>
              </a:spcAft>
              <a:buFont typeface="Arial"/>
              <a:buNone/>
            </a:pPr>
            <a:r>
              <a:rPr b="0" i="0" lang="en-US" sz="900" u="none" cap="none" strike="noStrike"/>
              <a:t>Let’s look at each of the terms highlighted.</a:t>
            </a:r>
            <a:endParaRPr/>
          </a:p>
          <a:p>
            <a:pPr indent="0" lvl="0" marL="228600" marR="0" rtl="0" algn="l">
              <a:lnSpc>
                <a:spcPct val="80000"/>
              </a:lnSpc>
              <a:spcBef>
                <a:spcPts val="0"/>
              </a:spcBef>
              <a:spcAft>
                <a:spcPts val="0"/>
              </a:spcAft>
              <a:buFont typeface="Arial"/>
              <a:buNone/>
            </a:pPr>
            <a:r>
              <a:t/>
            </a:r>
            <a:endParaRPr b="0" i="0" sz="900" u="none" cap="none" strike="noStrike"/>
          </a:p>
          <a:p>
            <a:pPr indent="0" lvl="0" marL="228600" marR="0" rtl="0" algn="l">
              <a:lnSpc>
                <a:spcPct val="80000"/>
              </a:lnSpc>
              <a:spcBef>
                <a:spcPts val="0"/>
              </a:spcBef>
              <a:spcAft>
                <a:spcPts val="0"/>
              </a:spcAft>
              <a:buFont typeface="Arial"/>
              <a:buNone/>
            </a:pPr>
            <a:r>
              <a:rPr b="1" i="0" lang="en-US" sz="900" u="none" cap="none" strike="noStrike"/>
              <a:t>Subject Oriented :</a:t>
            </a:r>
            <a:r>
              <a:rPr b="0" i="0" lang="en-US" sz="900" u="none" cap="none" strike="noStrike"/>
              <a:t> It represents a  Business process. Process specific data is structured (data-modeled) in separate subject areas which are interlinked. Star schema facts &amp; dimensions are designed based on BU (business unit) specific requirements. The example of process are sales, inventory, accounting, loan etc.</a:t>
            </a:r>
            <a:endParaRPr/>
          </a:p>
          <a:p>
            <a:pPr indent="0" lvl="0" marL="228600" marR="0" rtl="0" algn="l">
              <a:lnSpc>
                <a:spcPct val="80000"/>
              </a:lnSpc>
              <a:spcBef>
                <a:spcPts val="0"/>
              </a:spcBef>
              <a:spcAft>
                <a:spcPts val="0"/>
              </a:spcAft>
              <a:buFont typeface="Arial"/>
              <a:buNone/>
            </a:pPr>
            <a:r>
              <a:t/>
            </a:r>
            <a:endParaRPr b="0" i="0" sz="900" u="none" cap="none" strike="noStrike"/>
          </a:p>
          <a:p>
            <a:pPr indent="0" lvl="0" marL="228600" marR="0" rtl="0" algn="l">
              <a:lnSpc>
                <a:spcPct val="80000"/>
              </a:lnSpc>
              <a:spcBef>
                <a:spcPts val="0"/>
              </a:spcBef>
              <a:spcAft>
                <a:spcPts val="0"/>
              </a:spcAft>
              <a:buFont typeface="Arial"/>
              <a:buNone/>
            </a:pPr>
            <a:r>
              <a:rPr b="1" i="0" lang="en-US" sz="900" u="none" cap="none" strike="noStrike"/>
              <a:t>Integrated</a:t>
            </a:r>
            <a:r>
              <a:rPr b="0" i="0" lang="en-US" sz="900" u="none" cap="none" strike="noStrike"/>
              <a:t> – Data coming from multiple source systems is captured and integrated (co-located and functionally integrated) in DWH data repository. </a:t>
            </a:r>
            <a:endParaRPr/>
          </a:p>
          <a:p>
            <a:pPr indent="0" lvl="0" marL="228600" marR="0" rtl="0" algn="l">
              <a:lnSpc>
                <a:spcPct val="80000"/>
              </a:lnSpc>
              <a:spcBef>
                <a:spcPts val="0"/>
              </a:spcBef>
              <a:spcAft>
                <a:spcPts val="0"/>
              </a:spcAft>
              <a:buFont typeface="Arial"/>
              <a:buNone/>
            </a:pPr>
            <a:r>
              <a:rPr b="0" i="0" lang="en-US" sz="900" u="none" cap="none" strike="noStrike"/>
              <a:t>Source systems can be,</a:t>
            </a:r>
            <a:endParaRPr/>
          </a:p>
          <a:p>
            <a:pPr indent="0" lvl="0" marL="228600" marR="0" rtl="0" algn="l">
              <a:lnSpc>
                <a:spcPct val="80000"/>
              </a:lnSpc>
              <a:spcBef>
                <a:spcPts val="0"/>
              </a:spcBef>
              <a:spcAft>
                <a:spcPts val="0"/>
              </a:spcAft>
              <a:buSzPts val="900"/>
              <a:buFont typeface="Arial"/>
              <a:buAutoNum type="arabicPeriod"/>
            </a:pPr>
            <a:r>
              <a:rPr b="0" i="0" lang="en-US" sz="900" u="none" cap="none" strike="noStrike"/>
              <a:t>Operational sources internal to enterprise</a:t>
            </a:r>
            <a:endParaRPr/>
          </a:p>
          <a:p>
            <a:pPr indent="0" lvl="0" marL="228600" marR="0" rtl="0" algn="l">
              <a:lnSpc>
                <a:spcPct val="80000"/>
              </a:lnSpc>
              <a:spcBef>
                <a:spcPts val="0"/>
              </a:spcBef>
              <a:spcAft>
                <a:spcPts val="0"/>
              </a:spcAft>
              <a:buSzPts val="900"/>
              <a:buFont typeface="Arial"/>
              <a:buAutoNum type="arabicPeriod"/>
            </a:pPr>
            <a:r>
              <a:rPr b="0" i="0" lang="en-US" sz="900" u="none" cap="none" strike="noStrike"/>
              <a:t> External 3</a:t>
            </a:r>
            <a:r>
              <a:rPr b="0" baseline="30000" i="0" lang="en-US" sz="900" u="none" cap="none" strike="noStrike"/>
              <a:t>rd</a:t>
            </a:r>
            <a:r>
              <a:rPr b="0" i="0" lang="en-US" sz="900" u="none" cap="none" strike="noStrike"/>
              <a:t> party vendor product systems</a:t>
            </a:r>
            <a:endParaRPr/>
          </a:p>
          <a:p>
            <a:pPr indent="0" lvl="0" marL="228600" marR="0" rtl="0" algn="l">
              <a:lnSpc>
                <a:spcPct val="80000"/>
              </a:lnSpc>
              <a:spcBef>
                <a:spcPts val="0"/>
              </a:spcBef>
              <a:spcAft>
                <a:spcPts val="0"/>
              </a:spcAft>
              <a:buSzPts val="900"/>
              <a:buFont typeface="Arial"/>
              <a:buAutoNum type="arabicPeriod"/>
            </a:pPr>
            <a:r>
              <a:rPr b="0" i="0" lang="en-US" sz="900" u="none" cap="none" strike="noStrike"/>
              <a:t> Stand alone source like spreadsheets, flat files</a:t>
            </a:r>
            <a:endParaRPr/>
          </a:p>
          <a:p>
            <a:pPr indent="0" lvl="0" marL="228600" marR="0" rtl="0" algn="l">
              <a:lnSpc>
                <a:spcPct val="80000"/>
              </a:lnSpc>
              <a:spcBef>
                <a:spcPts val="0"/>
              </a:spcBef>
              <a:spcAft>
                <a:spcPts val="0"/>
              </a:spcAft>
              <a:buSzPts val="900"/>
              <a:buFont typeface="Arial"/>
              <a:buAutoNum type="arabicPeriod"/>
            </a:pPr>
            <a:r>
              <a:rPr b="0" i="0" lang="en-US" sz="900" u="none" cap="none" strike="noStrike"/>
              <a:t> Master data from agencies like Credit rating, D&amp;B (Dun &amp; Bradstreet)</a:t>
            </a:r>
            <a:endParaRPr/>
          </a:p>
          <a:p>
            <a:pPr indent="57150" lvl="0" marL="228600" marR="0" rtl="0" algn="l">
              <a:lnSpc>
                <a:spcPct val="80000"/>
              </a:lnSpc>
              <a:spcBef>
                <a:spcPts val="0"/>
              </a:spcBef>
              <a:spcAft>
                <a:spcPts val="0"/>
              </a:spcAft>
              <a:buSzPts val="900"/>
              <a:buFont typeface="Arial"/>
              <a:buNone/>
            </a:pPr>
            <a:r>
              <a:t/>
            </a:r>
            <a:endParaRPr b="0" i="0" sz="900" u="none" cap="none" strike="noStrike"/>
          </a:p>
          <a:p>
            <a:pPr indent="0" lvl="0" marL="228600" marR="0" rtl="0" algn="l">
              <a:lnSpc>
                <a:spcPct val="80000"/>
              </a:lnSpc>
              <a:spcBef>
                <a:spcPts val="0"/>
              </a:spcBef>
              <a:spcAft>
                <a:spcPts val="0"/>
              </a:spcAft>
              <a:buFont typeface="Arial"/>
              <a:buNone/>
            </a:pPr>
            <a:r>
              <a:rPr b="1" i="0" lang="en-US" sz="900" u="none" cap="none" strike="noStrike"/>
              <a:t>Non-volatile</a:t>
            </a:r>
            <a:r>
              <a:rPr b="0" i="0" lang="en-US" sz="900" u="none" cap="none" strike="noStrike"/>
              <a:t> – Data is static and remains constant. Does not undergo change with passage of time. Gives consistent query results on the same data set at different times.</a:t>
            </a:r>
            <a:endParaRPr/>
          </a:p>
          <a:p>
            <a:pPr indent="0" lvl="0" marL="228600" marR="0" rtl="0" algn="l">
              <a:lnSpc>
                <a:spcPct val="80000"/>
              </a:lnSpc>
              <a:spcBef>
                <a:spcPts val="0"/>
              </a:spcBef>
              <a:spcAft>
                <a:spcPts val="0"/>
              </a:spcAft>
              <a:buFont typeface="Arial"/>
              <a:buNone/>
            </a:pPr>
            <a:r>
              <a:rPr b="0" i="0" lang="en-US" sz="900" u="none" cap="none" strike="noStrike"/>
              <a:t>DW database state is changing (volatile) to the extent of incremental data load schedule. No frequent updates, rare delete based on business requirement.</a:t>
            </a:r>
            <a:endParaRPr/>
          </a:p>
          <a:p>
            <a:pPr indent="0" lvl="0" marL="228600" marR="0" rtl="0" algn="l">
              <a:lnSpc>
                <a:spcPct val="80000"/>
              </a:lnSpc>
              <a:spcBef>
                <a:spcPts val="0"/>
              </a:spcBef>
              <a:spcAft>
                <a:spcPts val="0"/>
              </a:spcAft>
              <a:buFont typeface="Arial"/>
              <a:buNone/>
            </a:pPr>
            <a:r>
              <a:rPr b="0" i="0" lang="en-US" sz="900" u="none" cap="none" strike="noStrike"/>
              <a:t>The data for the sales which took place in last several years are not changed. The sales happening in current month or days can change to apply corrections, back orders etc.</a:t>
            </a:r>
            <a:endParaRPr/>
          </a:p>
          <a:p>
            <a:pPr indent="0" lvl="0" marL="228600" marR="0" rtl="0" algn="l">
              <a:lnSpc>
                <a:spcPct val="80000"/>
              </a:lnSpc>
              <a:spcBef>
                <a:spcPts val="0"/>
              </a:spcBef>
              <a:spcAft>
                <a:spcPts val="0"/>
              </a:spcAft>
              <a:buFont typeface="Arial"/>
              <a:buNone/>
            </a:pPr>
            <a:r>
              <a:rPr b="0" i="0" lang="en-US" sz="900" u="none" cap="none" strike="noStrike"/>
              <a:t>So old data which is loaded in the data warehouse is almost non changeable data.</a:t>
            </a:r>
            <a:endParaRPr/>
          </a:p>
          <a:p>
            <a:pPr indent="0" lvl="0" marL="228600" marR="0" rtl="0" algn="l">
              <a:lnSpc>
                <a:spcPct val="80000"/>
              </a:lnSpc>
              <a:spcBef>
                <a:spcPts val="0"/>
              </a:spcBef>
              <a:spcAft>
                <a:spcPts val="0"/>
              </a:spcAft>
              <a:buFont typeface="Arial"/>
              <a:buNone/>
            </a:pPr>
            <a:r>
              <a:t/>
            </a:r>
            <a:endParaRPr b="0" i="0" sz="900" u="none" cap="none" strike="noStrike"/>
          </a:p>
          <a:p>
            <a:pPr indent="0" lvl="0" marL="228600" marR="0" rtl="0" algn="l">
              <a:lnSpc>
                <a:spcPct val="80000"/>
              </a:lnSpc>
              <a:spcBef>
                <a:spcPts val="0"/>
              </a:spcBef>
              <a:spcAft>
                <a:spcPts val="0"/>
              </a:spcAft>
              <a:buFont typeface="Arial"/>
              <a:buNone/>
            </a:pPr>
            <a:r>
              <a:rPr b="1" i="0" lang="en-US" sz="900" u="none" cap="none" strike="noStrike"/>
              <a:t>Time-variant</a:t>
            </a:r>
            <a:r>
              <a:rPr b="0" i="0" lang="en-US" sz="900" u="none" cap="none" strike="noStrike"/>
              <a:t> – History of data changes can be maintained as per business requirements.</a:t>
            </a:r>
            <a:endParaRPr/>
          </a:p>
          <a:p>
            <a:pPr indent="0" lvl="0" marL="0" marR="0" rtl="0" algn="l">
              <a:spcBef>
                <a:spcPts val="0"/>
              </a:spcBef>
              <a:spcAft>
                <a:spcPts val="0"/>
              </a:spcAft>
              <a:buNone/>
            </a:pPr>
            <a:r>
              <a:t/>
            </a:r>
            <a:endParaRPr b="0" i="0" sz="9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24" name="Google Shape;52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5" name="Google Shape;52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Let’s dig into characteristics of data warehouse further:</a:t>
            </a:r>
            <a:endParaRPr/>
          </a:p>
          <a:p>
            <a:pPr indent="0" lvl="0" marL="0" marR="0" rtl="0" algn="l">
              <a:spcBef>
                <a:spcPts val="0"/>
              </a:spcBef>
              <a:spcAft>
                <a:spcPts val="0"/>
              </a:spcAft>
              <a:buFont typeface="Arial"/>
              <a:buNone/>
            </a:pPr>
            <a:r>
              <a:rPr b="1" i="0" lang="en-US" sz="1800" u="none" cap="none" strike="noStrike"/>
              <a:t>In Data warehouse as depicted in the example, the focus is on subject areas which are more abstract, rolled up to a higher level than OLTP applications.</a:t>
            </a:r>
            <a:endParaRPr/>
          </a:p>
          <a:p>
            <a:pPr indent="0" lvl="0" marL="0" marR="0" rtl="0" algn="l">
              <a:spcBef>
                <a:spcPts val="0"/>
              </a:spcBef>
              <a:spcAft>
                <a:spcPts val="0"/>
              </a:spcAft>
              <a:buFont typeface="Arial"/>
              <a:buNone/>
            </a:pPr>
            <a:r>
              <a:rPr b="0" i="0" lang="en-US" sz="1800" u="none" cap="none" strike="noStrike"/>
              <a:t>Due to subject area orientation, data from multiple applications can integrate and reside in the common database repository i.e. DWH.</a:t>
            </a:r>
            <a:endParaRPr/>
          </a:p>
          <a:p>
            <a:pPr indent="0" lvl="0" marL="0" marR="0" rtl="0" algn="l">
              <a:spcBef>
                <a:spcPts val="0"/>
              </a:spcBef>
              <a:spcAft>
                <a:spcPts val="0"/>
              </a:spcAft>
              <a:buFont typeface="Arial"/>
              <a:buNone/>
            </a:pPr>
            <a:r>
              <a:rPr b="0" i="0" lang="en-US" sz="1800" u="none" cap="none" strike="noStrike"/>
              <a:t>The difference is shown here: While operation data consider Leads, prospects, quotes and orders; the data warehouse considers customers, products, regions and time. Further the customers, products, regions and time eventually become the dimensions for the measures. </a:t>
            </a:r>
            <a:endParaRPr/>
          </a:p>
          <a:p>
            <a:pPr indent="0" lvl="0" marL="0" marR="0" rtl="0" algn="l">
              <a:spcBef>
                <a:spcPts val="0"/>
              </a:spcBef>
              <a:spcAft>
                <a:spcPts val="0"/>
              </a:spcAft>
              <a:buFont typeface="Arial"/>
              <a:buNone/>
            </a:pPr>
            <a:r>
              <a:rPr b="0" i="0" lang="en-US" sz="1800" u="none" cap="none" strike="noStrike"/>
              <a:t>The measures can be sales volume, sold items etc. The sales volume or sold items are analyzed in terms of customer, products, regions and time. For e.g. In January month of 2009 what is the region wise sales of Maruti 800 cars. In October month of 2009 what is the region wise sales of Maruti 800 cars. October is a festival month in India, so there will be more sales. This will also tell how much have sales increased during festival months. The data warehouse is not concerned that the sales application running fine or not; or how the day to sales data management is handled.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50" name="Google Shape;55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1" name="Google Shape;55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000" u="none" cap="none" strike="noStrike"/>
              <a:t>We begin with the overview to Data warehouse.</a:t>
            </a:r>
            <a:endParaRPr/>
          </a:p>
          <a:p>
            <a:pPr indent="0" lvl="0" marL="0" marR="0" rtl="0" algn="l">
              <a:spcBef>
                <a:spcPts val="0"/>
              </a:spcBef>
              <a:spcAft>
                <a:spcPts val="0"/>
              </a:spcAft>
              <a:buFont typeface="Arial"/>
              <a:buNone/>
            </a:pPr>
            <a:r>
              <a:t/>
            </a:r>
            <a:endParaRPr b="0" i="0" sz="1000" u="none" cap="none" strike="noStrike"/>
          </a:p>
          <a:p>
            <a:pPr indent="0" lvl="0" marL="0" marR="0" rtl="0" algn="l">
              <a:spcBef>
                <a:spcPts val="0"/>
              </a:spcBef>
              <a:spcAft>
                <a:spcPts val="0"/>
              </a:spcAft>
              <a:buFont typeface="Arial"/>
              <a:buNone/>
            </a:pPr>
            <a:r>
              <a:rPr b="0" i="0" lang="en-US" sz="1000" u="none" cap="none" strike="noStrike"/>
              <a:t>Data warehouse is a special form of data base which works on large volume of data specifically for decision support system. </a:t>
            </a:r>
            <a:endParaRPr/>
          </a:p>
          <a:p>
            <a:pPr indent="0" lvl="0" marL="0" marR="0" rtl="0" algn="l">
              <a:spcBef>
                <a:spcPts val="0"/>
              </a:spcBef>
              <a:spcAft>
                <a:spcPts val="0"/>
              </a:spcAft>
              <a:buFont typeface="Arial"/>
              <a:buNone/>
            </a:pPr>
            <a:r>
              <a:rPr b="0" i="0" lang="en-US" sz="1000" u="none" cap="none" strike="noStrike"/>
              <a:t>The decision support system is for senior management of the company who see the analyzed data of multiple months/years and decide upon the future actions.</a:t>
            </a:r>
            <a:endParaRPr/>
          </a:p>
          <a:p>
            <a:pPr indent="0" lvl="0" marL="0" marR="0" rtl="0" algn="l">
              <a:spcBef>
                <a:spcPts val="0"/>
              </a:spcBef>
              <a:spcAft>
                <a:spcPts val="0"/>
              </a:spcAft>
              <a:buFont typeface="Arial"/>
              <a:buNone/>
            </a:pPr>
            <a:r>
              <a:rPr b="0" i="0" lang="en-US" sz="1000" u="none" cap="none" strike="noStrike"/>
              <a:t>For e.g. the management would want to analyze the laptop sales across multiple Indian cities in past several months for which they need  answers to important questions like -  Which city is leading, which is lagging, what more can be done to boost the sale in area which is lagging. What kind of configuration is liked more etc. It gives the visibility in terms of trend, growth, fall, preference, changes etc of business process under consideration.</a:t>
            </a:r>
            <a:endParaRPr/>
          </a:p>
          <a:p>
            <a:pPr indent="0" lvl="0" marL="0" marR="0" rtl="0" algn="l">
              <a:spcBef>
                <a:spcPts val="0"/>
              </a:spcBef>
              <a:spcAft>
                <a:spcPts val="0"/>
              </a:spcAft>
              <a:buFont typeface="Arial"/>
              <a:buNone/>
            </a:pPr>
            <a:r>
              <a:t/>
            </a:r>
            <a:endParaRPr b="0" i="0" sz="1000" u="none" cap="none" strike="noStrike"/>
          </a:p>
          <a:p>
            <a:pPr indent="0" lvl="0" marL="0" marR="0" rtl="0" algn="l">
              <a:spcBef>
                <a:spcPts val="0"/>
              </a:spcBef>
              <a:spcAft>
                <a:spcPts val="0"/>
              </a:spcAft>
              <a:buFont typeface="Arial"/>
              <a:buNone/>
            </a:pPr>
            <a:r>
              <a:rPr b="0" i="0" lang="en-US" sz="1000" u="none" cap="none" strike="noStrike"/>
              <a:t>The data under consideration is generally historical but now the management might want to see the recent data and very recent data like current date or current hour of data as well.</a:t>
            </a:r>
            <a:endParaRPr/>
          </a:p>
          <a:p>
            <a:pPr indent="0" lvl="0" marL="0" marR="0" rtl="0" algn="l">
              <a:spcBef>
                <a:spcPts val="0"/>
              </a:spcBef>
              <a:spcAft>
                <a:spcPts val="0"/>
              </a:spcAft>
              <a:buFont typeface="Arial"/>
              <a:buNone/>
            </a:pPr>
            <a:r>
              <a:rPr b="0" i="0" lang="en-US" sz="1000" u="none" cap="none" strike="noStrike"/>
              <a:t>To cater to these needs the data ware house is developing new tools and techniques. It is still an evolving system , providing new and better features.</a:t>
            </a:r>
            <a:endParaRPr/>
          </a:p>
          <a:p>
            <a:pPr indent="0" lvl="0" marL="0" marR="0" rtl="0" algn="l">
              <a:spcBef>
                <a:spcPts val="0"/>
              </a:spcBef>
              <a:spcAft>
                <a:spcPts val="0"/>
              </a:spcAft>
              <a:buFont typeface="Arial"/>
              <a:buNone/>
            </a:pPr>
            <a:r>
              <a:t/>
            </a:r>
            <a:endParaRPr b="0" i="0" sz="1000" u="none" cap="none" strike="noStrike"/>
          </a:p>
          <a:p>
            <a:pPr indent="0" lvl="0" marL="0" marR="0" rtl="0" algn="l">
              <a:spcBef>
                <a:spcPts val="0"/>
              </a:spcBef>
              <a:spcAft>
                <a:spcPts val="0"/>
              </a:spcAft>
              <a:buFont typeface="Arial"/>
              <a:buNone/>
            </a:pPr>
            <a:r>
              <a:rPr b="1" i="0" lang="en-US" sz="1000" u="none" cap="none" strike="noStrike"/>
              <a:t>Here we will cover the definition, characteristics and evolution of data warehouse.</a:t>
            </a:r>
            <a:endParaRPr/>
          </a:p>
          <a:p>
            <a:pPr indent="0" lvl="0" marL="0" marR="0" rtl="0" algn="l">
              <a:spcBef>
                <a:spcPts val="0"/>
              </a:spcBef>
              <a:spcAft>
                <a:spcPts val="0"/>
              </a:spcAft>
              <a:buNone/>
            </a:pPr>
            <a:r>
              <a:t/>
            </a:r>
            <a:endParaRPr b="1" i="0" sz="10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77" name="Google Shape;57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8" name="Google Shape;57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000" u="none" cap="none" strike="noStrike"/>
              <a:t>The second characteristic of the Data Warehouse is ‘Integrated View’. </a:t>
            </a:r>
            <a:endParaRPr/>
          </a:p>
          <a:p>
            <a:pPr indent="0" lvl="0" marL="0" marR="0" rtl="0" algn="l">
              <a:spcBef>
                <a:spcPts val="0"/>
              </a:spcBef>
              <a:spcAft>
                <a:spcPts val="0"/>
              </a:spcAft>
              <a:buFont typeface="Arial"/>
              <a:buNone/>
            </a:pPr>
            <a:r>
              <a:rPr b="1" i="0" lang="en-US" sz="1000" u="none" cap="none" strike="noStrike"/>
              <a:t>Integrated View Is The Essence Of A Data Warehouse.</a:t>
            </a:r>
            <a:endParaRPr/>
          </a:p>
          <a:p>
            <a:pPr indent="0" lvl="0" marL="0" marR="0" rtl="0" algn="l">
              <a:spcBef>
                <a:spcPts val="0"/>
              </a:spcBef>
              <a:spcAft>
                <a:spcPts val="0"/>
              </a:spcAft>
              <a:buFont typeface="Arial"/>
              <a:buNone/>
            </a:pPr>
            <a:r>
              <a:rPr b="0" i="0" lang="en-US" sz="1000" u="none" cap="none" strike="noStrike"/>
              <a:t>What it means is that attributes of entity type should be represented as one value, despite the multiple source systems it may come from in multiple forms.</a:t>
            </a:r>
            <a:endParaRPr/>
          </a:p>
          <a:p>
            <a:pPr indent="0" lvl="0" marL="0" marR="0" rtl="0" algn="l">
              <a:spcBef>
                <a:spcPts val="0"/>
              </a:spcBef>
              <a:spcAft>
                <a:spcPts val="0"/>
              </a:spcAft>
              <a:buFont typeface="Arial"/>
              <a:buNone/>
            </a:pPr>
            <a:r>
              <a:rPr b="0" i="0" lang="en-US" sz="1000" u="none" cap="none" strike="noStrike"/>
              <a:t>Instances of integration of data from multiple source applications in terms of reference codes, data type rationalization, data element finalization in target Data Warehouse are depicted here.</a:t>
            </a:r>
            <a:endParaRPr/>
          </a:p>
          <a:p>
            <a:pPr indent="0" lvl="0" marL="0" marR="0" rtl="0" algn="l">
              <a:spcBef>
                <a:spcPts val="0"/>
              </a:spcBef>
              <a:spcAft>
                <a:spcPts val="0"/>
              </a:spcAft>
              <a:buFont typeface="Arial"/>
              <a:buNone/>
            </a:pPr>
            <a:r>
              <a:t/>
            </a:r>
            <a:endParaRPr b="0" i="0" sz="1000" u="none" cap="none" strike="noStrike"/>
          </a:p>
          <a:p>
            <a:pPr indent="0" lvl="0" marL="0" marR="0" rtl="0" algn="l">
              <a:spcBef>
                <a:spcPts val="0"/>
              </a:spcBef>
              <a:spcAft>
                <a:spcPts val="0"/>
              </a:spcAft>
              <a:buFont typeface="Arial"/>
              <a:buNone/>
            </a:pPr>
            <a:r>
              <a:rPr b="0" i="0" lang="en-US" sz="1000" u="none" cap="none" strike="noStrike"/>
              <a:t> For e.g. Application A sends male, female attribute (column) as m, f.</a:t>
            </a:r>
            <a:endParaRPr/>
          </a:p>
          <a:p>
            <a:pPr indent="0" lvl="0" marL="0" marR="0" rtl="0" algn="l">
              <a:spcBef>
                <a:spcPts val="0"/>
              </a:spcBef>
              <a:spcAft>
                <a:spcPts val="0"/>
              </a:spcAft>
              <a:buFont typeface="Arial"/>
              <a:buNone/>
            </a:pPr>
            <a:r>
              <a:rPr b="0" i="0" lang="en-US" sz="1000" u="none" cap="none" strike="noStrike"/>
              <a:t>Application B sends the same as 1, 0.</a:t>
            </a:r>
            <a:endParaRPr/>
          </a:p>
          <a:p>
            <a:pPr indent="0" lvl="0" marL="0" marR="0" rtl="0" algn="l">
              <a:spcBef>
                <a:spcPts val="0"/>
              </a:spcBef>
              <a:spcAft>
                <a:spcPts val="0"/>
              </a:spcAft>
              <a:buFont typeface="Arial"/>
              <a:buNone/>
            </a:pPr>
            <a:r>
              <a:rPr b="0" i="0" lang="en-US" sz="1000" u="none" cap="none" strike="noStrike"/>
              <a:t>Application C sends them as male, female. </a:t>
            </a:r>
            <a:endParaRPr/>
          </a:p>
          <a:p>
            <a:pPr indent="0" lvl="0" marL="0" marR="0" rtl="0" algn="l">
              <a:spcBef>
                <a:spcPts val="0"/>
              </a:spcBef>
              <a:spcAft>
                <a:spcPts val="0"/>
              </a:spcAft>
              <a:buFont typeface="Arial"/>
              <a:buNone/>
            </a:pPr>
            <a:r>
              <a:rPr b="0" i="0" lang="en-US" sz="1000" u="none" cap="none" strike="noStrike"/>
              <a:t>The data warehouse stores always as male, female. So all the applications / users who are taking the data from data warehouse will see male, female all the time. It is a clear representation, they don’t have to remember the code or look somewhere else for meaning of m or f.</a:t>
            </a:r>
            <a:endParaRPr/>
          </a:p>
          <a:p>
            <a:pPr indent="0" lvl="0" marL="0" marR="0" rtl="0" algn="l">
              <a:spcBef>
                <a:spcPts val="0"/>
              </a:spcBef>
              <a:spcAft>
                <a:spcPts val="0"/>
              </a:spcAft>
              <a:buFont typeface="Arial"/>
              <a:buNone/>
            </a:pPr>
            <a:r>
              <a:t/>
            </a:r>
            <a:endParaRPr b="0" i="0" sz="1000" u="none" cap="none" strike="noStrike"/>
          </a:p>
          <a:p>
            <a:pPr indent="0" lvl="0" marL="0" marR="0" rtl="0" algn="l">
              <a:spcBef>
                <a:spcPts val="0"/>
              </a:spcBef>
              <a:spcAft>
                <a:spcPts val="0"/>
              </a:spcAft>
              <a:buFont typeface="Arial"/>
              <a:buNone/>
            </a:pPr>
            <a:r>
              <a:rPr b="0" i="0" lang="en-US" sz="1000" u="none" cap="none" strike="noStrike"/>
              <a:t>In the third example: Application A sends the attribute name as bal-on-hand, application B sends the attribute name as current-balance and application C sends the attribute name as cash-on-hand. All represent the same item. In Data warehouse the attribute is named as current balance. Henceforth for all the applications/ users taking data from data warehouse will refer the column as current balance. It integrates the attribute or column name.</a:t>
            </a:r>
            <a:endParaRPr/>
          </a:p>
          <a:p>
            <a:pPr indent="0" lvl="0" marL="0" marR="0" rtl="0" algn="l">
              <a:spcBef>
                <a:spcPts val="0"/>
              </a:spcBef>
              <a:spcAft>
                <a:spcPts val="0"/>
              </a:spcAft>
              <a:buFont typeface="Arial"/>
              <a:buNone/>
            </a:pPr>
            <a:r>
              <a:t/>
            </a:r>
            <a:endParaRPr b="0" i="0" sz="1000" u="none" cap="none" strike="noStrike"/>
          </a:p>
          <a:p>
            <a:pPr indent="0" lvl="0" marL="0" marR="0" rtl="0" algn="l">
              <a:spcBef>
                <a:spcPts val="0"/>
              </a:spcBef>
              <a:spcAft>
                <a:spcPts val="0"/>
              </a:spcAft>
              <a:buFont typeface="Arial"/>
              <a:buNone/>
            </a:pPr>
            <a:r>
              <a:t/>
            </a:r>
            <a:endParaRPr b="0" i="0" sz="1000" u="none" cap="none" strike="noStrike"/>
          </a:p>
          <a:p>
            <a:pPr indent="0" lvl="0" marL="0" marR="0" rtl="0" algn="l">
              <a:spcBef>
                <a:spcPts val="0"/>
              </a:spcBef>
              <a:spcAft>
                <a:spcPts val="0"/>
              </a:spcAft>
              <a:buNone/>
            </a:pPr>
            <a:r>
              <a:t/>
            </a:r>
            <a:endParaRPr b="0" i="0" sz="10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05" name="Google Shape;60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6" name="Google Shape;60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Let us understand the Non-volatile characteristic of data warehouse</a:t>
            </a:r>
            <a:r>
              <a:rPr b="0" i="0" lang="en-US" sz="1800" u="none" cap="none" strike="noStrike"/>
              <a:t> – Operational application data is volatile. Frequent insert, update and delete operations take place on the data.</a:t>
            </a:r>
            <a:endParaRPr/>
          </a:p>
          <a:p>
            <a:pPr indent="0" lvl="0" marL="0" marR="0" rtl="0" algn="l">
              <a:spcBef>
                <a:spcPts val="0"/>
              </a:spcBef>
              <a:spcAft>
                <a:spcPts val="0"/>
              </a:spcAft>
              <a:buFont typeface="Arial"/>
              <a:buNone/>
            </a:pPr>
            <a:r>
              <a:rPr b="0" i="0" lang="en-US" sz="1800" u="none" cap="none" strike="noStrike"/>
              <a:t>Data Warehouse data is static, non-volatile. One time history and incremental data is loaded into Data Warehouse.  Read only access (Query) is given to the data captured in Data Warehouse. No update and delete access rights are provided to the business users.</a:t>
            </a:r>
            <a:endParaRPr/>
          </a:p>
          <a:p>
            <a:pPr indent="0" lvl="0" marL="0" marR="0" rtl="0" algn="l">
              <a:spcBef>
                <a:spcPts val="0"/>
              </a:spcBef>
              <a:spcAft>
                <a:spcPts val="0"/>
              </a:spcAft>
              <a:buFont typeface="Arial"/>
              <a:buNone/>
            </a:pPr>
            <a:r>
              <a:rPr b="0" i="0" lang="en-US" sz="1800" u="none" cap="none" strike="noStrike"/>
              <a:t>For example when a person joins the company his details are entered into the Human resource system, a transactional system. His details can be modified if it is entered wrongly. Once it goes to Data warehouse it is not allowed to change.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fourth characteristic of data warehouse is time variant–</a:t>
            </a:r>
            <a:endParaRPr/>
          </a:p>
          <a:p>
            <a:pPr indent="0" lvl="0" marL="0" marR="0" rtl="0" algn="l">
              <a:spcBef>
                <a:spcPts val="0"/>
              </a:spcBef>
              <a:spcAft>
                <a:spcPts val="0"/>
              </a:spcAft>
              <a:buFont typeface="Arial"/>
              <a:buNone/>
            </a:pPr>
            <a:r>
              <a:rPr b="0" i="0" lang="en-US" sz="1800" u="none" cap="none" strike="noStrike"/>
              <a:t>Operational applications maintain the current snapshot state of data.  Only short term (around 60-90 days) transactional data is maintained. Master and reference data is maintained for ever and has no time period constraint.  History of data changes is not maintained and hence the Primary Key of the tables will not have date/time attribute forming it.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warehouse – Maintains history of data (transactions, master / reference data changes) as per the data retention period requirements. (e.g. 5-10 years)</a:t>
            </a:r>
            <a:endParaRPr/>
          </a:p>
          <a:p>
            <a:pPr indent="0" lvl="0" marL="0" marR="0" rtl="0" algn="l">
              <a:spcBef>
                <a:spcPts val="0"/>
              </a:spcBef>
              <a:spcAft>
                <a:spcPts val="0"/>
              </a:spcAft>
              <a:buFont typeface="Arial"/>
              <a:buNone/>
            </a:pPr>
            <a:r>
              <a:rPr b="0" i="0" lang="en-US" sz="1800" u="none" cap="none" strike="noStrike"/>
              <a:t>Primary key of the Data warehouse tables have date/time attributes to enable history maintenance. </a:t>
            </a:r>
            <a:endParaRPr/>
          </a:p>
          <a:p>
            <a:pPr indent="0" lvl="0" marL="0" marR="0" rtl="0" algn="l">
              <a:spcBef>
                <a:spcPts val="0"/>
              </a:spcBef>
              <a:spcAft>
                <a:spcPts val="0"/>
              </a:spcAft>
              <a:buFont typeface="Arial"/>
              <a:buNone/>
            </a:pPr>
            <a:r>
              <a:rPr b="0" i="0" lang="en-US" sz="1800" u="none" cap="none" strike="noStrike"/>
              <a:t>It stores historical data.</a:t>
            </a:r>
            <a:endParaRPr/>
          </a:p>
          <a:p>
            <a:pPr indent="0" lvl="0" marL="0" marR="0" rtl="0" algn="l">
              <a:spcBef>
                <a:spcPts val="0"/>
              </a:spcBef>
              <a:spcAft>
                <a:spcPts val="0"/>
              </a:spcAft>
              <a:buFont typeface="Arial"/>
              <a:buNone/>
            </a:pPr>
            <a:r>
              <a:rPr b="0" i="0" lang="en-US" sz="1800" u="none" cap="none" strike="noStrike"/>
              <a:t>Continuing with the same example of employee joining the company, when a person joins the company his details are saved in the Human Resource system which is a transactional system. For e.g. at the time of joining he is unmarried. These details after some time go to data warehouse. After a year the person marries. His details are modified in Human Resource system. The HR system has updated details. This data is sent to Data warehouse. A new record of Employee is inserted which shows that he is married now. If some body refers to employee changes for last one year one can see both the records. The same is not there in HR system.</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8" name="Google Shape;48;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5" name="Shape 415"/>
        <p:cNvGrpSpPr/>
        <p:nvPr/>
      </p:nvGrpSpPr>
      <p:grpSpPr>
        <a:xfrm>
          <a:off x="0" y="0"/>
          <a:ext cx="0" cy="0"/>
          <a:chOff x="0" y="0"/>
          <a:chExt cx="0" cy="0"/>
        </a:xfrm>
      </p:grpSpPr>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16" name="Shape 416"/>
        <p:cNvGrpSpPr/>
        <p:nvPr/>
      </p:nvGrpSpPr>
      <p:grpSpPr>
        <a:xfrm>
          <a:off x="0" y="0"/>
          <a:ext cx="0" cy="0"/>
          <a:chOff x="0" y="0"/>
          <a:chExt cx="0" cy="0"/>
        </a:xfrm>
      </p:grpSpPr>
      <p:sp>
        <p:nvSpPr>
          <p:cNvPr id="417" name="Google Shape;417;p111"/>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18" name="Google Shape;418;p111"/>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19" name="Shape 419"/>
        <p:cNvGrpSpPr/>
        <p:nvPr/>
      </p:nvGrpSpPr>
      <p:grpSpPr>
        <a:xfrm>
          <a:off x="0" y="0"/>
          <a:ext cx="0" cy="0"/>
          <a:chOff x="0" y="0"/>
          <a:chExt cx="0" cy="0"/>
        </a:xfrm>
      </p:grpSpPr>
      <p:sp>
        <p:nvSpPr>
          <p:cNvPr id="420" name="Google Shape;420;p11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21" name="Google Shape;421;p112"/>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2" name="Shape 422"/>
        <p:cNvGrpSpPr/>
        <p:nvPr/>
      </p:nvGrpSpPr>
      <p:grpSpPr>
        <a:xfrm>
          <a:off x="0" y="0"/>
          <a:ext cx="0" cy="0"/>
          <a:chOff x="0" y="0"/>
          <a:chExt cx="0" cy="0"/>
        </a:xfrm>
      </p:grpSpPr>
      <p:sp>
        <p:nvSpPr>
          <p:cNvPr id="423" name="Google Shape;423;p113"/>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24" name="Google Shape;424;p113"/>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425" name="Google Shape;425;p113"/>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6" name="Shape 426"/>
        <p:cNvGrpSpPr/>
        <p:nvPr/>
      </p:nvGrpSpPr>
      <p:grpSpPr>
        <a:xfrm>
          <a:off x="0" y="0"/>
          <a:ext cx="0" cy="0"/>
          <a:chOff x="0" y="0"/>
          <a:chExt cx="0" cy="0"/>
        </a:xfrm>
      </p:grpSpPr>
      <p:sp>
        <p:nvSpPr>
          <p:cNvPr id="427" name="Google Shape;427;p11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28" name="Google Shape;428;p11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429" name="Google Shape;429;p11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0" name="Shape 430"/>
        <p:cNvGrpSpPr/>
        <p:nvPr/>
      </p:nvGrpSpPr>
      <p:grpSpPr>
        <a:xfrm>
          <a:off x="0" y="0"/>
          <a:ext cx="0" cy="0"/>
          <a:chOff x="0" y="0"/>
          <a:chExt cx="0" cy="0"/>
        </a:xfrm>
      </p:grpSpPr>
      <p:sp>
        <p:nvSpPr>
          <p:cNvPr id="431" name="Google Shape;431;p1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2" name="Shape 432"/>
        <p:cNvGrpSpPr/>
        <p:nvPr/>
      </p:nvGrpSpPr>
      <p:grpSpPr>
        <a:xfrm>
          <a:off x="0" y="0"/>
          <a:ext cx="0" cy="0"/>
          <a:chOff x="0" y="0"/>
          <a:chExt cx="0" cy="0"/>
        </a:xfrm>
      </p:grpSpPr>
      <p:sp>
        <p:nvSpPr>
          <p:cNvPr id="433" name="Google Shape;433;p11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34" name="Google Shape;434;p11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435" name="Google Shape;435;p11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436" name="Google Shape;436;p11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437" name="Google Shape;437;p11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8" name="Shape 438"/>
        <p:cNvGrpSpPr/>
        <p:nvPr/>
      </p:nvGrpSpPr>
      <p:grpSpPr>
        <a:xfrm>
          <a:off x="0" y="0"/>
          <a:ext cx="0" cy="0"/>
          <a:chOff x="0" y="0"/>
          <a:chExt cx="0" cy="0"/>
        </a:xfrm>
      </p:grpSpPr>
      <p:sp>
        <p:nvSpPr>
          <p:cNvPr id="439" name="Google Shape;439;p11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40" name="Google Shape;440;p117"/>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441" name="Google Shape;441;p117"/>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2" name="Shape 442"/>
        <p:cNvGrpSpPr/>
        <p:nvPr/>
      </p:nvGrpSpPr>
      <p:grpSpPr>
        <a:xfrm>
          <a:off x="0" y="0"/>
          <a:ext cx="0" cy="0"/>
          <a:chOff x="0" y="0"/>
          <a:chExt cx="0" cy="0"/>
        </a:xfrm>
      </p:grpSpPr>
      <p:sp>
        <p:nvSpPr>
          <p:cNvPr id="443" name="Google Shape;443;p11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44" name="Google Shape;444;p11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5" name="Shape 445"/>
        <p:cNvGrpSpPr/>
        <p:nvPr/>
      </p:nvGrpSpPr>
      <p:grpSpPr>
        <a:xfrm>
          <a:off x="0" y="0"/>
          <a:ext cx="0" cy="0"/>
          <a:chOff x="0" y="0"/>
          <a:chExt cx="0" cy="0"/>
        </a:xfrm>
      </p:grpSpPr>
      <p:sp>
        <p:nvSpPr>
          <p:cNvPr id="446" name="Google Shape;446;p1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47" name="Google Shape;447;p11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51" name="Google Shape;51;p1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48" name="Shape 448"/>
        <p:cNvGrpSpPr/>
        <p:nvPr/>
      </p:nvGrpSpPr>
      <p:grpSpPr>
        <a:xfrm>
          <a:off x="0" y="0"/>
          <a:ext cx="0" cy="0"/>
          <a:chOff x="0" y="0"/>
          <a:chExt cx="0" cy="0"/>
        </a:xfrm>
      </p:grpSpPr>
      <p:sp>
        <p:nvSpPr>
          <p:cNvPr id="449" name="Google Shape;449;p120"/>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50" name="Google Shape;450;p120"/>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5" name="Google Shape;65;p1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6"/>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8" name="Google Shape;68;p16"/>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1" name="Google Shape;71;p17"/>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4" name="Google Shape;74;p1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75" name="Google Shape;75;p1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8" name="Google Shape;78;p1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79" name="Google Shape;79;p1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2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2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84" name="Google Shape;84;p2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85" name="Google Shape;85;p2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86" name="Google Shape;86;p2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87" name="Google Shape;87;p2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9" name="Google Shape;19;p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2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0" name="Google Shape;90;p22"/>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91" name="Google Shape;91;p22"/>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4" name="Google Shape;94;p2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2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7" name="Google Shape;97;p2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2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08" name="Google Shape;108;p2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1" name="Google Shape;111;p28"/>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4" name="Google Shape;114;p2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115" name="Google Shape;115;p2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3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8" name="Google Shape;118;p3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119" name="Google Shape;119;p3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3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p3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24" name="Google Shape;124;p3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25" name="Google Shape;125;p3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126" name="Google Shape;126;p3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27" name="Google Shape;127;p3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 name="Google Shape;22;p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3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0" name="Google Shape;130;p3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131" name="Google Shape;131;p3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 name="Shape 132"/>
        <p:cNvGrpSpPr/>
        <p:nvPr/>
      </p:nvGrpSpPr>
      <p:grpSpPr>
        <a:xfrm>
          <a:off x="0" y="0"/>
          <a:ext cx="0" cy="0"/>
          <a:chOff x="0" y="0"/>
          <a:chExt cx="0" cy="0"/>
        </a:xfrm>
      </p:grpSpPr>
      <p:sp>
        <p:nvSpPr>
          <p:cNvPr id="133" name="Google Shape;133;p3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4" name="Google Shape;134;p3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3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7" name="Google Shape;137;p3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3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40" name="Google Shape;140;p3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2" name="Shape 152"/>
        <p:cNvGrpSpPr/>
        <p:nvPr/>
      </p:nvGrpSpPr>
      <p:grpSpPr>
        <a:xfrm>
          <a:off x="0" y="0"/>
          <a:ext cx="0" cy="0"/>
          <a:chOff x="0" y="0"/>
          <a:chExt cx="0" cy="0"/>
        </a:xfrm>
      </p:grpSpPr>
      <p:sp>
        <p:nvSpPr>
          <p:cNvPr id="153" name="Google Shape;153;p39"/>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4" name="Google Shape;154;p39"/>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5" name="Shape 155"/>
        <p:cNvGrpSpPr/>
        <p:nvPr/>
      </p:nvGrpSpPr>
      <p:grpSpPr>
        <a:xfrm>
          <a:off x="0" y="0"/>
          <a:ext cx="0" cy="0"/>
          <a:chOff x="0" y="0"/>
          <a:chExt cx="0" cy="0"/>
        </a:xfrm>
      </p:grpSpPr>
      <p:sp>
        <p:nvSpPr>
          <p:cNvPr id="156" name="Google Shape;156;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7" name="Google Shape;157;p40"/>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4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0" name="Google Shape;160;p4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161" name="Google Shape;161;p4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2" name="Shape 162"/>
        <p:cNvGrpSpPr/>
        <p:nvPr/>
      </p:nvGrpSpPr>
      <p:grpSpPr>
        <a:xfrm>
          <a:off x="0" y="0"/>
          <a:ext cx="0" cy="0"/>
          <a:chOff x="0" y="0"/>
          <a:chExt cx="0" cy="0"/>
        </a:xfrm>
      </p:grpSpPr>
      <p:sp>
        <p:nvSpPr>
          <p:cNvPr id="163" name="Google Shape;163;p4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4" name="Google Shape;164;p4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165" name="Google Shape;165;p4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6" name="Shape 166"/>
        <p:cNvGrpSpPr/>
        <p:nvPr/>
      </p:nvGrpSpPr>
      <p:grpSpPr>
        <a:xfrm>
          <a:off x="0" y="0"/>
          <a:ext cx="0" cy="0"/>
          <a:chOff x="0" y="0"/>
          <a:chExt cx="0" cy="0"/>
        </a:xfrm>
      </p:grpSpPr>
      <p:sp>
        <p:nvSpPr>
          <p:cNvPr id="167" name="Google Shape;167;p4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5" name="Google Shape;25;p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6" name="Google Shape;26;p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8" name="Shape 168"/>
        <p:cNvGrpSpPr/>
        <p:nvPr/>
      </p:nvGrpSpPr>
      <p:grpSpPr>
        <a:xfrm>
          <a:off x="0" y="0"/>
          <a:ext cx="0" cy="0"/>
          <a:chOff x="0" y="0"/>
          <a:chExt cx="0" cy="0"/>
        </a:xfrm>
      </p:grpSpPr>
      <p:sp>
        <p:nvSpPr>
          <p:cNvPr id="169" name="Google Shape;169;p4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70" name="Google Shape;170;p4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71" name="Google Shape;171;p4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172" name="Google Shape;172;p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73" name="Google Shape;173;p4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4" name="Shape 174"/>
        <p:cNvGrpSpPr/>
        <p:nvPr/>
      </p:nvGrpSpPr>
      <p:grpSpPr>
        <a:xfrm>
          <a:off x="0" y="0"/>
          <a:ext cx="0" cy="0"/>
          <a:chOff x="0" y="0"/>
          <a:chExt cx="0" cy="0"/>
        </a:xfrm>
      </p:grpSpPr>
      <p:sp>
        <p:nvSpPr>
          <p:cNvPr id="175" name="Google Shape;175;p4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76" name="Google Shape;176;p45"/>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177" name="Google Shape;177;p45"/>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8" name="Shape 178"/>
        <p:cNvGrpSpPr/>
        <p:nvPr/>
      </p:nvGrpSpPr>
      <p:grpSpPr>
        <a:xfrm>
          <a:off x="0" y="0"/>
          <a:ext cx="0" cy="0"/>
          <a:chOff x="0" y="0"/>
          <a:chExt cx="0" cy="0"/>
        </a:xfrm>
      </p:grpSpPr>
      <p:sp>
        <p:nvSpPr>
          <p:cNvPr id="179" name="Google Shape;179;p4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80" name="Google Shape;180;p4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1" name="Shape 181"/>
        <p:cNvGrpSpPr/>
        <p:nvPr/>
      </p:nvGrpSpPr>
      <p:grpSpPr>
        <a:xfrm>
          <a:off x="0" y="0"/>
          <a:ext cx="0" cy="0"/>
          <a:chOff x="0" y="0"/>
          <a:chExt cx="0" cy="0"/>
        </a:xfrm>
      </p:grpSpPr>
      <p:sp>
        <p:nvSpPr>
          <p:cNvPr id="182" name="Google Shape;182;p4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83" name="Google Shape;183;p4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86" name="Google Shape;186;p4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4" name="Shape 194"/>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5" name="Shape 195"/>
        <p:cNvGrpSpPr/>
        <p:nvPr/>
      </p:nvGrpSpPr>
      <p:grpSpPr>
        <a:xfrm>
          <a:off x="0" y="0"/>
          <a:ext cx="0" cy="0"/>
          <a:chOff x="0" y="0"/>
          <a:chExt cx="0" cy="0"/>
        </a:xfrm>
      </p:grpSpPr>
      <p:sp>
        <p:nvSpPr>
          <p:cNvPr id="196" name="Google Shape;196;p51"/>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97" name="Google Shape;197;p51"/>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8" name="Shape 198"/>
        <p:cNvGrpSpPr/>
        <p:nvPr/>
      </p:nvGrpSpPr>
      <p:grpSpPr>
        <a:xfrm>
          <a:off x="0" y="0"/>
          <a:ext cx="0" cy="0"/>
          <a:chOff x="0" y="0"/>
          <a:chExt cx="0" cy="0"/>
        </a:xfrm>
      </p:grpSpPr>
      <p:sp>
        <p:nvSpPr>
          <p:cNvPr id="199" name="Google Shape;199;p5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00" name="Google Shape;200;p52"/>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1" name="Shape 201"/>
        <p:cNvGrpSpPr/>
        <p:nvPr/>
      </p:nvGrpSpPr>
      <p:grpSpPr>
        <a:xfrm>
          <a:off x="0" y="0"/>
          <a:ext cx="0" cy="0"/>
          <a:chOff x="0" y="0"/>
          <a:chExt cx="0" cy="0"/>
        </a:xfrm>
      </p:grpSpPr>
      <p:sp>
        <p:nvSpPr>
          <p:cNvPr id="202" name="Google Shape;202;p53"/>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03" name="Google Shape;203;p53"/>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04" name="Google Shape;204;p53"/>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5" name="Shape 205"/>
        <p:cNvGrpSpPr/>
        <p:nvPr/>
      </p:nvGrpSpPr>
      <p:grpSpPr>
        <a:xfrm>
          <a:off x="0" y="0"/>
          <a:ext cx="0" cy="0"/>
          <a:chOff x="0" y="0"/>
          <a:chExt cx="0" cy="0"/>
        </a:xfrm>
      </p:grpSpPr>
      <p:sp>
        <p:nvSpPr>
          <p:cNvPr id="206" name="Google Shape;206;p5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07" name="Google Shape;207;p5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208" name="Google Shape;208;p5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 name="Google Shape;29;p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30" name="Google Shape;30;p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9" name="Shape 209"/>
        <p:cNvGrpSpPr/>
        <p:nvPr/>
      </p:nvGrpSpPr>
      <p:grpSpPr>
        <a:xfrm>
          <a:off x="0" y="0"/>
          <a:ext cx="0" cy="0"/>
          <a:chOff x="0" y="0"/>
          <a:chExt cx="0" cy="0"/>
        </a:xfrm>
      </p:grpSpPr>
      <p:sp>
        <p:nvSpPr>
          <p:cNvPr id="210" name="Google Shape;210;p5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1" name="Shape 211"/>
        <p:cNvGrpSpPr/>
        <p:nvPr/>
      </p:nvGrpSpPr>
      <p:grpSpPr>
        <a:xfrm>
          <a:off x="0" y="0"/>
          <a:ext cx="0" cy="0"/>
          <a:chOff x="0" y="0"/>
          <a:chExt cx="0" cy="0"/>
        </a:xfrm>
      </p:grpSpPr>
      <p:sp>
        <p:nvSpPr>
          <p:cNvPr id="212" name="Google Shape;212;p5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13" name="Google Shape;213;p5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14" name="Google Shape;214;p5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215" name="Google Shape;215;p5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16" name="Google Shape;216;p5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7" name="Shape 217"/>
        <p:cNvGrpSpPr/>
        <p:nvPr/>
      </p:nvGrpSpPr>
      <p:grpSpPr>
        <a:xfrm>
          <a:off x="0" y="0"/>
          <a:ext cx="0" cy="0"/>
          <a:chOff x="0" y="0"/>
          <a:chExt cx="0" cy="0"/>
        </a:xfrm>
      </p:grpSpPr>
      <p:sp>
        <p:nvSpPr>
          <p:cNvPr id="218" name="Google Shape;218;p5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19" name="Google Shape;219;p57"/>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220" name="Google Shape;220;p57"/>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1" name="Shape 221"/>
        <p:cNvGrpSpPr/>
        <p:nvPr/>
      </p:nvGrpSpPr>
      <p:grpSpPr>
        <a:xfrm>
          <a:off x="0" y="0"/>
          <a:ext cx="0" cy="0"/>
          <a:chOff x="0" y="0"/>
          <a:chExt cx="0" cy="0"/>
        </a:xfrm>
      </p:grpSpPr>
      <p:sp>
        <p:nvSpPr>
          <p:cNvPr id="222" name="Google Shape;222;p5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3" name="Google Shape;223;p5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4" name="Shape 224"/>
        <p:cNvGrpSpPr/>
        <p:nvPr/>
      </p:nvGrpSpPr>
      <p:grpSpPr>
        <a:xfrm>
          <a:off x="0" y="0"/>
          <a:ext cx="0" cy="0"/>
          <a:chOff x="0" y="0"/>
          <a:chExt cx="0" cy="0"/>
        </a:xfrm>
      </p:grpSpPr>
      <p:sp>
        <p:nvSpPr>
          <p:cNvPr id="225" name="Google Shape;225;p5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6" name="Google Shape;226;p5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7" name="Shape 227"/>
        <p:cNvGrpSpPr/>
        <p:nvPr/>
      </p:nvGrpSpPr>
      <p:grpSpPr>
        <a:xfrm>
          <a:off x="0" y="0"/>
          <a:ext cx="0" cy="0"/>
          <a:chOff x="0" y="0"/>
          <a:chExt cx="0" cy="0"/>
        </a:xfrm>
      </p:grpSpPr>
      <p:sp>
        <p:nvSpPr>
          <p:cNvPr id="228" name="Google Shape;228;p60"/>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9" name="Google Shape;229;p60"/>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7" name="Shape 237"/>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8" name="Shape 238"/>
        <p:cNvGrpSpPr/>
        <p:nvPr/>
      </p:nvGrpSpPr>
      <p:grpSpPr>
        <a:xfrm>
          <a:off x="0" y="0"/>
          <a:ext cx="0" cy="0"/>
          <a:chOff x="0" y="0"/>
          <a:chExt cx="0" cy="0"/>
        </a:xfrm>
      </p:grpSpPr>
      <p:sp>
        <p:nvSpPr>
          <p:cNvPr id="239" name="Google Shape;239;p6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40" name="Google Shape;240;p6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1" name="Shape 241"/>
        <p:cNvGrpSpPr/>
        <p:nvPr/>
      </p:nvGrpSpPr>
      <p:grpSpPr>
        <a:xfrm>
          <a:off x="0" y="0"/>
          <a:ext cx="0" cy="0"/>
          <a:chOff x="0" y="0"/>
          <a:chExt cx="0" cy="0"/>
        </a:xfrm>
      </p:grpSpPr>
      <p:sp>
        <p:nvSpPr>
          <p:cNvPr id="242" name="Google Shape;242;p6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43" name="Google Shape;243;p6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4" name="Shape 244"/>
        <p:cNvGrpSpPr/>
        <p:nvPr/>
      </p:nvGrpSpPr>
      <p:grpSpPr>
        <a:xfrm>
          <a:off x="0" y="0"/>
          <a:ext cx="0" cy="0"/>
          <a:chOff x="0" y="0"/>
          <a:chExt cx="0" cy="0"/>
        </a:xfrm>
      </p:grpSpPr>
      <p:sp>
        <p:nvSpPr>
          <p:cNvPr id="245" name="Google Shape;245;p6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46" name="Google Shape;246;p6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47" name="Google Shape;247;p6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48" name="Shape 248"/>
        <p:cNvGrpSpPr/>
        <p:nvPr/>
      </p:nvGrpSpPr>
      <p:grpSpPr>
        <a:xfrm>
          <a:off x="0" y="0"/>
          <a:ext cx="0" cy="0"/>
          <a:chOff x="0" y="0"/>
          <a:chExt cx="0" cy="0"/>
        </a:xfrm>
      </p:grpSpPr>
      <p:sp>
        <p:nvSpPr>
          <p:cNvPr id="249" name="Google Shape;249;p6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50" name="Google Shape;250;p6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251" name="Google Shape;251;p6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2" name="Shape 252"/>
        <p:cNvGrpSpPr/>
        <p:nvPr/>
      </p:nvGrpSpPr>
      <p:grpSpPr>
        <a:xfrm>
          <a:off x="0" y="0"/>
          <a:ext cx="0" cy="0"/>
          <a:chOff x="0" y="0"/>
          <a:chExt cx="0" cy="0"/>
        </a:xfrm>
      </p:grpSpPr>
      <p:sp>
        <p:nvSpPr>
          <p:cNvPr id="253" name="Google Shape;253;p6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4" name="Shape 254"/>
        <p:cNvGrpSpPr/>
        <p:nvPr/>
      </p:nvGrpSpPr>
      <p:grpSpPr>
        <a:xfrm>
          <a:off x="0" y="0"/>
          <a:ext cx="0" cy="0"/>
          <a:chOff x="0" y="0"/>
          <a:chExt cx="0" cy="0"/>
        </a:xfrm>
      </p:grpSpPr>
      <p:sp>
        <p:nvSpPr>
          <p:cNvPr id="255" name="Google Shape;255;p6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56" name="Google Shape;256;p6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57" name="Google Shape;257;p6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258" name="Google Shape;258;p6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59" name="Google Shape;259;p6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0" name="Shape 260"/>
        <p:cNvGrpSpPr/>
        <p:nvPr/>
      </p:nvGrpSpPr>
      <p:grpSpPr>
        <a:xfrm>
          <a:off x="0" y="0"/>
          <a:ext cx="0" cy="0"/>
          <a:chOff x="0" y="0"/>
          <a:chExt cx="0" cy="0"/>
        </a:xfrm>
      </p:grpSpPr>
      <p:sp>
        <p:nvSpPr>
          <p:cNvPr id="261" name="Google Shape;261;p6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62" name="Google Shape;262;p6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263" name="Google Shape;263;p6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4" name="Shape 264"/>
        <p:cNvGrpSpPr/>
        <p:nvPr/>
      </p:nvGrpSpPr>
      <p:grpSpPr>
        <a:xfrm>
          <a:off x="0" y="0"/>
          <a:ext cx="0" cy="0"/>
          <a:chOff x="0" y="0"/>
          <a:chExt cx="0" cy="0"/>
        </a:xfrm>
      </p:grpSpPr>
      <p:sp>
        <p:nvSpPr>
          <p:cNvPr id="265" name="Google Shape;265;p7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66" name="Google Shape;266;p7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7" name="Shape 267"/>
        <p:cNvGrpSpPr/>
        <p:nvPr/>
      </p:nvGrpSpPr>
      <p:grpSpPr>
        <a:xfrm>
          <a:off x="0" y="0"/>
          <a:ext cx="0" cy="0"/>
          <a:chOff x="0" y="0"/>
          <a:chExt cx="0" cy="0"/>
        </a:xfrm>
      </p:grpSpPr>
      <p:sp>
        <p:nvSpPr>
          <p:cNvPr id="268" name="Google Shape;268;p7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69" name="Google Shape;269;p7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0" name="Shape 270"/>
        <p:cNvGrpSpPr/>
        <p:nvPr/>
      </p:nvGrpSpPr>
      <p:grpSpPr>
        <a:xfrm>
          <a:off x="0" y="0"/>
          <a:ext cx="0" cy="0"/>
          <a:chOff x="0" y="0"/>
          <a:chExt cx="0" cy="0"/>
        </a:xfrm>
      </p:grpSpPr>
      <p:sp>
        <p:nvSpPr>
          <p:cNvPr id="271" name="Google Shape;271;p7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72" name="Google Shape;272;p7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3" name="Shape 283"/>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4" name="Shape 284"/>
        <p:cNvGrpSpPr/>
        <p:nvPr/>
      </p:nvGrpSpPr>
      <p:grpSpPr>
        <a:xfrm>
          <a:off x="0" y="0"/>
          <a:ext cx="0" cy="0"/>
          <a:chOff x="0" y="0"/>
          <a:chExt cx="0" cy="0"/>
        </a:xfrm>
      </p:grpSpPr>
      <p:sp>
        <p:nvSpPr>
          <p:cNvPr id="285" name="Google Shape;285;p75"/>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86" name="Google Shape;286;p75"/>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7" name="Shape 287"/>
        <p:cNvGrpSpPr/>
        <p:nvPr/>
      </p:nvGrpSpPr>
      <p:grpSpPr>
        <a:xfrm>
          <a:off x="0" y="0"/>
          <a:ext cx="0" cy="0"/>
          <a:chOff x="0" y="0"/>
          <a:chExt cx="0" cy="0"/>
        </a:xfrm>
      </p:grpSpPr>
      <p:sp>
        <p:nvSpPr>
          <p:cNvPr id="288" name="Google Shape;288;p7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89" name="Google Shape;289;p76"/>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5" name="Google Shape;35;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6" name="Google Shape;36;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37" name="Google Shape;37;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8" name="Google Shape;38;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0" name="Shape 290"/>
        <p:cNvGrpSpPr/>
        <p:nvPr/>
      </p:nvGrpSpPr>
      <p:grpSpPr>
        <a:xfrm>
          <a:off x="0" y="0"/>
          <a:ext cx="0" cy="0"/>
          <a:chOff x="0" y="0"/>
          <a:chExt cx="0" cy="0"/>
        </a:xfrm>
      </p:grpSpPr>
      <p:sp>
        <p:nvSpPr>
          <p:cNvPr id="291" name="Google Shape;291;p7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2" name="Google Shape;292;p7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93" name="Google Shape;293;p7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94" name="Shape 294"/>
        <p:cNvGrpSpPr/>
        <p:nvPr/>
      </p:nvGrpSpPr>
      <p:grpSpPr>
        <a:xfrm>
          <a:off x="0" y="0"/>
          <a:ext cx="0" cy="0"/>
          <a:chOff x="0" y="0"/>
          <a:chExt cx="0" cy="0"/>
        </a:xfrm>
      </p:grpSpPr>
      <p:sp>
        <p:nvSpPr>
          <p:cNvPr id="295" name="Google Shape;295;p7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6" name="Google Shape;296;p7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297" name="Google Shape;297;p7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8" name="Shape 298"/>
        <p:cNvGrpSpPr/>
        <p:nvPr/>
      </p:nvGrpSpPr>
      <p:grpSpPr>
        <a:xfrm>
          <a:off x="0" y="0"/>
          <a:ext cx="0" cy="0"/>
          <a:chOff x="0" y="0"/>
          <a:chExt cx="0" cy="0"/>
        </a:xfrm>
      </p:grpSpPr>
      <p:sp>
        <p:nvSpPr>
          <p:cNvPr id="299" name="Google Shape;299;p7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0" name="Shape 300"/>
        <p:cNvGrpSpPr/>
        <p:nvPr/>
      </p:nvGrpSpPr>
      <p:grpSpPr>
        <a:xfrm>
          <a:off x="0" y="0"/>
          <a:ext cx="0" cy="0"/>
          <a:chOff x="0" y="0"/>
          <a:chExt cx="0" cy="0"/>
        </a:xfrm>
      </p:grpSpPr>
      <p:sp>
        <p:nvSpPr>
          <p:cNvPr id="301" name="Google Shape;301;p8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02" name="Google Shape;302;p8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03" name="Google Shape;303;p8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304" name="Google Shape;304;p8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05" name="Google Shape;305;p8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6" name="Shape 306"/>
        <p:cNvGrpSpPr/>
        <p:nvPr/>
      </p:nvGrpSpPr>
      <p:grpSpPr>
        <a:xfrm>
          <a:off x="0" y="0"/>
          <a:ext cx="0" cy="0"/>
          <a:chOff x="0" y="0"/>
          <a:chExt cx="0" cy="0"/>
        </a:xfrm>
      </p:grpSpPr>
      <p:sp>
        <p:nvSpPr>
          <p:cNvPr id="307" name="Google Shape;307;p8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08" name="Google Shape;308;p81"/>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309" name="Google Shape;309;p81"/>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0" name="Shape 310"/>
        <p:cNvGrpSpPr/>
        <p:nvPr/>
      </p:nvGrpSpPr>
      <p:grpSpPr>
        <a:xfrm>
          <a:off x="0" y="0"/>
          <a:ext cx="0" cy="0"/>
          <a:chOff x="0" y="0"/>
          <a:chExt cx="0" cy="0"/>
        </a:xfrm>
      </p:grpSpPr>
      <p:sp>
        <p:nvSpPr>
          <p:cNvPr id="311" name="Google Shape;311;p8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12" name="Google Shape;312;p8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3" name="Shape 313"/>
        <p:cNvGrpSpPr/>
        <p:nvPr/>
      </p:nvGrpSpPr>
      <p:grpSpPr>
        <a:xfrm>
          <a:off x="0" y="0"/>
          <a:ext cx="0" cy="0"/>
          <a:chOff x="0" y="0"/>
          <a:chExt cx="0" cy="0"/>
        </a:xfrm>
      </p:grpSpPr>
      <p:sp>
        <p:nvSpPr>
          <p:cNvPr id="314" name="Google Shape;314;p8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15" name="Google Shape;315;p8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6" name="Shape 316"/>
        <p:cNvGrpSpPr/>
        <p:nvPr/>
      </p:nvGrpSpPr>
      <p:grpSpPr>
        <a:xfrm>
          <a:off x="0" y="0"/>
          <a:ext cx="0" cy="0"/>
          <a:chOff x="0" y="0"/>
          <a:chExt cx="0" cy="0"/>
        </a:xfrm>
      </p:grpSpPr>
      <p:sp>
        <p:nvSpPr>
          <p:cNvPr id="317" name="Google Shape;317;p8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18" name="Google Shape;318;p8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6" name="Shape 326"/>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7" name="Shape 327"/>
        <p:cNvGrpSpPr/>
        <p:nvPr/>
      </p:nvGrpSpPr>
      <p:grpSpPr>
        <a:xfrm>
          <a:off x="0" y="0"/>
          <a:ext cx="0" cy="0"/>
          <a:chOff x="0" y="0"/>
          <a:chExt cx="0" cy="0"/>
        </a:xfrm>
      </p:grpSpPr>
      <p:sp>
        <p:nvSpPr>
          <p:cNvPr id="328" name="Google Shape;328;p8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29" name="Google Shape;329;p8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1" name="Google Shape;41;p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42" name="Google Shape;42;p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0" name="Shape 330"/>
        <p:cNvGrpSpPr/>
        <p:nvPr/>
      </p:nvGrpSpPr>
      <p:grpSpPr>
        <a:xfrm>
          <a:off x="0" y="0"/>
          <a:ext cx="0" cy="0"/>
          <a:chOff x="0" y="0"/>
          <a:chExt cx="0" cy="0"/>
        </a:xfrm>
      </p:grpSpPr>
      <p:sp>
        <p:nvSpPr>
          <p:cNvPr id="331" name="Google Shape;331;p8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32" name="Google Shape;332;p88"/>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3" name="Shape 333"/>
        <p:cNvGrpSpPr/>
        <p:nvPr/>
      </p:nvGrpSpPr>
      <p:grpSpPr>
        <a:xfrm>
          <a:off x="0" y="0"/>
          <a:ext cx="0" cy="0"/>
          <a:chOff x="0" y="0"/>
          <a:chExt cx="0" cy="0"/>
        </a:xfrm>
      </p:grpSpPr>
      <p:sp>
        <p:nvSpPr>
          <p:cNvPr id="334" name="Google Shape;334;p8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35" name="Google Shape;335;p8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336" name="Google Shape;336;p8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7" name="Shape 337"/>
        <p:cNvGrpSpPr/>
        <p:nvPr/>
      </p:nvGrpSpPr>
      <p:grpSpPr>
        <a:xfrm>
          <a:off x="0" y="0"/>
          <a:ext cx="0" cy="0"/>
          <a:chOff x="0" y="0"/>
          <a:chExt cx="0" cy="0"/>
        </a:xfrm>
      </p:grpSpPr>
      <p:sp>
        <p:nvSpPr>
          <p:cNvPr id="338" name="Google Shape;338;p9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39" name="Google Shape;339;p9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340" name="Google Shape;340;p9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1" name="Shape 341"/>
        <p:cNvGrpSpPr/>
        <p:nvPr/>
      </p:nvGrpSpPr>
      <p:grpSpPr>
        <a:xfrm>
          <a:off x="0" y="0"/>
          <a:ext cx="0" cy="0"/>
          <a:chOff x="0" y="0"/>
          <a:chExt cx="0" cy="0"/>
        </a:xfrm>
      </p:grpSpPr>
      <p:sp>
        <p:nvSpPr>
          <p:cNvPr id="342" name="Google Shape;342;p9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3" name="Shape 343"/>
        <p:cNvGrpSpPr/>
        <p:nvPr/>
      </p:nvGrpSpPr>
      <p:grpSpPr>
        <a:xfrm>
          <a:off x="0" y="0"/>
          <a:ext cx="0" cy="0"/>
          <a:chOff x="0" y="0"/>
          <a:chExt cx="0" cy="0"/>
        </a:xfrm>
      </p:grpSpPr>
      <p:sp>
        <p:nvSpPr>
          <p:cNvPr id="344" name="Google Shape;344;p9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45" name="Google Shape;345;p9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46" name="Google Shape;346;p9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347" name="Google Shape;347;p9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48" name="Google Shape;348;p9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9" name="Shape 349"/>
        <p:cNvGrpSpPr/>
        <p:nvPr/>
      </p:nvGrpSpPr>
      <p:grpSpPr>
        <a:xfrm>
          <a:off x="0" y="0"/>
          <a:ext cx="0" cy="0"/>
          <a:chOff x="0" y="0"/>
          <a:chExt cx="0" cy="0"/>
        </a:xfrm>
      </p:grpSpPr>
      <p:sp>
        <p:nvSpPr>
          <p:cNvPr id="350" name="Google Shape;350;p9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51" name="Google Shape;351;p9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352" name="Google Shape;352;p9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3" name="Shape 353"/>
        <p:cNvGrpSpPr/>
        <p:nvPr/>
      </p:nvGrpSpPr>
      <p:grpSpPr>
        <a:xfrm>
          <a:off x="0" y="0"/>
          <a:ext cx="0" cy="0"/>
          <a:chOff x="0" y="0"/>
          <a:chExt cx="0" cy="0"/>
        </a:xfrm>
      </p:grpSpPr>
      <p:sp>
        <p:nvSpPr>
          <p:cNvPr id="354" name="Google Shape;354;p9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55" name="Google Shape;355;p9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6" name="Shape 356"/>
        <p:cNvGrpSpPr/>
        <p:nvPr/>
      </p:nvGrpSpPr>
      <p:grpSpPr>
        <a:xfrm>
          <a:off x="0" y="0"/>
          <a:ext cx="0" cy="0"/>
          <a:chOff x="0" y="0"/>
          <a:chExt cx="0" cy="0"/>
        </a:xfrm>
      </p:grpSpPr>
      <p:sp>
        <p:nvSpPr>
          <p:cNvPr id="357" name="Google Shape;357;p9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58" name="Google Shape;358;p9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9" name="Shape 359"/>
        <p:cNvGrpSpPr/>
        <p:nvPr/>
      </p:nvGrpSpPr>
      <p:grpSpPr>
        <a:xfrm>
          <a:off x="0" y="0"/>
          <a:ext cx="0" cy="0"/>
          <a:chOff x="0" y="0"/>
          <a:chExt cx="0" cy="0"/>
        </a:xfrm>
      </p:grpSpPr>
      <p:sp>
        <p:nvSpPr>
          <p:cNvPr id="360" name="Google Shape;360;p9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61" name="Google Shape;361;p9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2" name="Shape 37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5" name="Google Shape;45;p1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3" name="Shape 373"/>
        <p:cNvGrpSpPr/>
        <p:nvPr/>
      </p:nvGrpSpPr>
      <p:grpSpPr>
        <a:xfrm>
          <a:off x="0" y="0"/>
          <a:ext cx="0" cy="0"/>
          <a:chOff x="0" y="0"/>
          <a:chExt cx="0" cy="0"/>
        </a:xfrm>
      </p:grpSpPr>
      <p:sp>
        <p:nvSpPr>
          <p:cNvPr id="374" name="Google Shape;374;p9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75" name="Google Shape;375;p9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76" name="Shape 376"/>
        <p:cNvGrpSpPr/>
        <p:nvPr/>
      </p:nvGrpSpPr>
      <p:grpSpPr>
        <a:xfrm>
          <a:off x="0" y="0"/>
          <a:ext cx="0" cy="0"/>
          <a:chOff x="0" y="0"/>
          <a:chExt cx="0" cy="0"/>
        </a:xfrm>
      </p:grpSpPr>
      <p:sp>
        <p:nvSpPr>
          <p:cNvPr id="377" name="Google Shape;377;p100"/>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78" name="Google Shape;378;p100"/>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sz="2000">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9" name="Shape 379"/>
        <p:cNvGrpSpPr/>
        <p:nvPr/>
      </p:nvGrpSpPr>
      <p:grpSpPr>
        <a:xfrm>
          <a:off x="0" y="0"/>
          <a:ext cx="0" cy="0"/>
          <a:chOff x="0" y="0"/>
          <a:chExt cx="0" cy="0"/>
        </a:xfrm>
      </p:grpSpPr>
      <p:sp>
        <p:nvSpPr>
          <p:cNvPr id="380" name="Google Shape;380;p10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81" name="Google Shape;381;p101"/>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sz="2000">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2" name="Shape 382"/>
        <p:cNvGrpSpPr/>
        <p:nvPr/>
      </p:nvGrpSpPr>
      <p:grpSpPr>
        <a:xfrm>
          <a:off x="0" y="0"/>
          <a:ext cx="0" cy="0"/>
          <a:chOff x="0" y="0"/>
          <a:chExt cx="0" cy="0"/>
        </a:xfrm>
      </p:grpSpPr>
      <p:sp>
        <p:nvSpPr>
          <p:cNvPr id="383" name="Google Shape;383;p10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84" name="Google Shape;384;p102"/>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sz="3200">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385" name="Google Shape;385;p10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sz="1400">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6" name="Shape 386"/>
        <p:cNvGrpSpPr/>
        <p:nvPr/>
      </p:nvGrpSpPr>
      <p:grpSpPr>
        <a:xfrm>
          <a:off x="0" y="0"/>
          <a:ext cx="0" cy="0"/>
          <a:chOff x="0" y="0"/>
          <a:chExt cx="0" cy="0"/>
        </a:xfrm>
      </p:grpSpPr>
      <p:sp>
        <p:nvSpPr>
          <p:cNvPr id="387" name="Google Shape;387;p103"/>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88" name="Google Shape;388;p10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389" name="Google Shape;389;p10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sz="1400">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0" name="Shape 390"/>
        <p:cNvGrpSpPr/>
        <p:nvPr/>
      </p:nvGrpSpPr>
      <p:grpSpPr>
        <a:xfrm>
          <a:off x="0" y="0"/>
          <a:ext cx="0" cy="0"/>
          <a:chOff x="0" y="0"/>
          <a:chExt cx="0" cy="0"/>
        </a:xfrm>
      </p:grpSpPr>
      <p:sp>
        <p:nvSpPr>
          <p:cNvPr id="391" name="Google Shape;391;p10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2" name="Shape 392"/>
        <p:cNvGrpSpPr/>
        <p:nvPr/>
      </p:nvGrpSpPr>
      <p:grpSpPr>
        <a:xfrm>
          <a:off x="0" y="0"/>
          <a:ext cx="0" cy="0"/>
          <a:chOff x="0" y="0"/>
          <a:chExt cx="0" cy="0"/>
        </a:xfrm>
      </p:grpSpPr>
      <p:sp>
        <p:nvSpPr>
          <p:cNvPr id="393" name="Google Shape;393;p10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94" name="Google Shape;394;p10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sz="2400">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95" name="Google Shape;395;p10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396" name="Google Shape;396;p10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sz="2400">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97" name="Google Shape;397;p10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8" name="Shape 398"/>
        <p:cNvGrpSpPr/>
        <p:nvPr/>
      </p:nvGrpSpPr>
      <p:grpSpPr>
        <a:xfrm>
          <a:off x="0" y="0"/>
          <a:ext cx="0" cy="0"/>
          <a:chOff x="0" y="0"/>
          <a:chExt cx="0" cy="0"/>
        </a:xfrm>
      </p:grpSpPr>
      <p:sp>
        <p:nvSpPr>
          <p:cNvPr id="399" name="Google Shape;399;p10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00" name="Google Shape;400;p106"/>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401" name="Google Shape;401;p106"/>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2" name="Shape 402"/>
        <p:cNvGrpSpPr/>
        <p:nvPr/>
      </p:nvGrpSpPr>
      <p:grpSpPr>
        <a:xfrm>
          <a:off x="0" y="0"/>
          <a:ext cx="0" cy="0"/>
          <a:chOff x="0" y="0"/>
          <a:chExt cx="0" cy="0"/>
        </a:xfrm>
      </p:grpSpPr>
      <p:sp>
        <p:nvSpPr>
          <p:cNvPr id="403" name="Google Shape;403;p10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04" name="Google Shape;404;p10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sz="2000">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5" name="Shape 405"/>
        <p:cNvGrpSpPr/>
        <p:nvPr/>
      </p:nvGrpSpPr>
      <p:grpSpPr>
        <a:xfrm>
          <a:off x="0" y="0"/>
          <a:ext cx="0" cy="0"/>
          <a:chOff x="0" y="0"/>
          <a:chExt cx="0" cy="0"/>
        </a:xfrm>
      </p:grpSpPr>
      <p:sp>
        <p:nvSpPr>
          <p:cNvPr id="406" name="Google Shape;406;p10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07" name="Google Shape;407;p10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sz="2000">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08.xml"/><Relationship Id="rId10" Type="http://schemas.openxmlformats.org/officeDocument/2006/relationships/slideLayout" Target="../slideLayouts/slideLayout107.xml"/><Relationship Id="rId13" Type="http://schemas.openxmlformats.org/officeDocument/2006/relationships/slideLayout" Target="../slideLayouts/slideLayout110.xml"/><Relationship Id="rId12" Type="http://schemas.openxmlformats.org/officeDocument/2006/relationships/slideLayout" Target="../slideLayouts/slideLayout109.xml"/><Relationship Id="rId1" Type="http://schemas.openxmlformats.org/officeDocument/2006/relationships/image" Target="../media/image10.jpg"/><Relationship Id="rId2" Type="http://schemas.openxmlformats.org/officeDocument/2006/relationships/image" Target="../media/image2.jpg"/><Relationship Id="rId3" Type="http://schemas.openxmlformats.org/officeDocument/2006/relationships/slideLayout" Target="../slideLayouts/slideLayout100.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theme" Target="../theme/theme5.xml"/><Relationship Id="rId5" Type="http://schemas.openxmlformats.org/officeDocument/2006/relationships/slideLayout" Target="../slideLayouts/slideLayout102.xml"/><Relationship Id="rId6" Type="http://schemas.openxmlformats.org/officeDocument/2006/relationships/slideLayout" Target="../slideLayouts/slideLayout103.xml"/><Relationship Id="rId7" Type="http://schemas.openxmlformats.org/officeDocument/2006/relationships/slideLayout" Target="../slideLayouts/slideLayout104.xml"/><Relationship Id="rId8" Type="http://schemas.openxmlformats.org/officeDocument/2006/relationships/slideLayout" Target="../slideLayouts/slideLayout10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3.jpg"/><Relationship Id="rId2" Type="http://schemas.openxmlformats.org/officeDocument/2006/relationships/image" Target="../media/image9.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7.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7.jpg"/><Relationship Id="rId2" Type="http://schemas.openxmlformats.org/officeDocument/2006/relationships/image" Target="../media/image12.jp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8.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image" Target="../media/image3.jpg"/><Relationship Id="rId2" Type="http://schemas.openxmlformats.org/officeDocument/2006/relationships/image" Target="../media/image6.png"/><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1.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3.xml"/><Relationship Id="rId10" Type="http://schemas.openxmlformats.org/officeDocument/2006/relationships/slideLayout" Target="../slideLayouts/slideLayout52.xml"/><Relationship Id="rId13" Type="http://schemas.openxmlformats.org/officeDocument/2006/relationships/slideLayout" Target="../slideLayouts/slideLayout55.xml"/><Relationship Id="rId12" Type="http://schemas.openxmlformats.org/officeDocument/2006/relationships/slideLayout" Target="../slideLayouts/slideLayout54.xml"/><Relationship Id="rId1" Type="http://schemas.openxmlformats.org/officeDocument/2006/relationships/image" Target="../media/image8.jpg"/><Relationship Id="rId2" Type="http://schemas.openxmlformats.org/officeDocument/2006/relationships/image" Target="../media/image12.jpg"/><Relationship Id="rId3" Type="http://schemas.openxmlformats.org/officeDocument/2006/relationships/slideLayout" Target="../slideLayouts/slideLayout45.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9.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4.xml"/><Relationship Id="rId10" Type="http://schemas.openxmlformats.org/officeDocument/2006/relationships/slideLayout" Target="../slideLayouts/slideLayout63.xml"/><Relationship Id="rId13" Type="http://schemas.openxmlformats.org/officeDocument/2006/relationships/slideLayout" Target="../slideLayouts/slideLayout66.xml"/><Relationship Id="rId12" Type="http://schemas.openxmlformats.org/officeDocument/2006/relationships/slideLayout" Target="../slideLayouts/slideLayout65.xml"/><Relationship Id="rId1" Type="http://schemas.openxmlformats.org/officeDocument/2006/relationships/image" Target="../media/image18.jpg"/><Relationship Id="rId2" Type="http://schemas.openxmlformats.org/officeDocument/2006/relationships/image" Target="../media/image12.jpg"/><Relationship Id="rId3" Type="http://schemas.openxmlformats.org/officeDocument/2006/relationships/slideLayout" Target="../slideLayouts/slideLayout56.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theme" Target="../theme/theme10.xml"/><Relationship Id="rId5" Type="http://schemas.openxmlformats.org/officeDocument/2006/relationships/slideLayout" Target="../slideLayouts/slideLayout58.xml"/><Relationship Id="rId6" Type="http://schemas.openxmlformats.org/officeDocument/2006/relationships/slideLayout" Target="../slideLayouts/slideLayout59.xml"/><Relationship Id="rId7" Type="http://schemas.openxmlformats.org/officeDocument/2006/relationships/slideLayout" Target="../slideLayouts/slideLayout60.xml"/><Relationship Id="rId8"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5.xml"/><Relationship Id="rId10" Type="http://schemas.openxmlformats.org/officeDocument/2006/relationships/slideLayout" Target="../slideLayouts/slideLayout74.xml"/><Relationship Id="rId13" Type="http://schemas.openxmlformats.org/officeDocument/2006/relationships/slideLayout" Target="../slideLayouts/slideLayout77.xml"/><Relationship Id="rId12" Type="http://schemas.openxmlformats.org/officeDocument/2006/relationships/slideLayout" Target="../slideLayouts/slideLayout76.xml"/><Relationship Id="rId1" Type="http://schemas.openxmlformats.org/officeDocument/2006/relationships/image" Target="../media/image3.jpg"/><Relationship Id="rId2" Type="http://schemas.openxmlformats.org/officeDocument/2006/relationships/image" Target="../media/image5.png"/><Relationship Id="rId3" Type="http://schemas.openxmlformats.org/officeDocument/2006/relationships/slideLayout" Target="../slideLayouts/slideLayout67.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theme" Target="../theme/theme4.xml"/><Relationship Id="rId5" Type="http://schemas.openxmlformats.org/officeDocument/2006/relationships/slideLayout" Target="../slideLayouts/slideLayout69.xml"/><Relationship Id="rId6" Type="http://schemas.openxmlformats.org/officeDocument/2006/relationships/slideLayout" Target="../slideLayouts/slideLayout70.xml"/><Relationship Id="rId7" Type="http://schemas.openxmlformats.org/officeDocument/2006/relationships/slideLayout" Target="../slideLayouts/slideLayout71.xml"/><Relationship Id="rId8" Type="http://schemas.openxmlformats.org/officeDocument/2006/relationships/slideLayout" Target="../slideLayouts/slideLayout72.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6.xml"/><Relationship Id="rId10" Type="http://schemas.openxmlformats.org/officeDocument/2006/relationships/slideLayout" Target="../slideLayouts/slideLayout85.xml"/><Relationship Id="rId13" Type="http://schemas.openxmlformats.org/officeDocument/2006/relationships/slideLayout" Target="../slideLayouts/slideLayout88.xml"/><Relationship Id="rId12" Type="http://schemas.openxmlformats.org/officeDocument/2006/relationships/slideLayout" Target="../slideLayouts/slideLayout87.xml"/><Relationship Id="rId1" Type="http://schemas.openxmlformats.org/officeDocument/2006/relationships/image" Target="../media/image4.jpg"/><Relationship Id="rId2" Type="http://schemas.openxmlformats.org/officeDocument/2006/relationships/image" Target="../media/image12.jpg"/><Relationship Id="rId3" Type="http://schemas.openxmlformats.org/officeDocument/2006/relationships/slideLayout" Target="../slideLayouts/slideLayout78.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theme" Target="../theme/theme11.xml"/><Relationship Id="rId5" Type="http://schemas.openxmlformats.org/officeDocument/2006/relationships/slideLayout" Target="../slideLayouts/slideLayout80.xml"/><Relationship Id="rId6" Type="http://schemas.openxmlformats.org/officeDocument/2006/relationships/slideLayout" Target="../slideLayouts/slideLayout81.xml"/><Relationship Id="rId7" Type="http://schemas.openxmlformats.org/officeDocument/2006/relationships/slideLayout" Target="../slideLayouts/slideLayout82.xml"/><Relationship Id="rId8" Type="http://schemas.openxmlformats.org/officeDocument/2006/relationships/slideLayout" Target="../slideLayouts/slideLayout83.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7.xml"/><Relationship Id="rId10" Type="http://schemas.openxmlformats.org/officeDocument/2006/relationships/slideLayout" Target="../slideLayouts/slideLayout96.xml"/><Relationship Id="rId13" Type="http://schemas.openxmlformats.org/officeDocument/2006/relationships/slideLayout" Target="../slideLayouts/slideLayout99.xml"/><Relationship Id="rId12" Type="http://schemas.openxmlformats.org/officeDocument/2006/relationships/slideLayout" Target="../slideLayouts/slideLayout98.xml"/><Relationship Id="rId1" Type="http://schemas.openxmlformats.org/officeDocument/2006/relationships/image" Target="../media/image3.jpg"/><Relationship Id="rId2" Type="http://schemas.openxmlformats.org/officeDocument/2006/relationships/image" Target="../media/image11.png"/><Relationship Id="rId3" Type="http://schemas.openxmlformats.org/officeDocument/2006/relationships/slideLayout" Target="../slideLayouts/slideLayout89.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theme" Target="../theme/theme3.xml"/><Relationship Id="rId5" Type="http://schemas.openxmlformats.org/officeDocument/2006/relationships/slideLayout" Target="../slideLayouts/slideLayout91.xml"/><Relationship Id="rId6" Type="http://schemas.openxmlformats.org/officeDocument/2006/relationships/slideLayout" Target="../slideLayouts/slideLayout92.xml"/><Relationship Id="rId7" Type="http://schemas.openxmlformats.org/officeDocument/2006/relationships/slideLayout" Target="../slideLayouts/slideLayout93.xml"/><Relationship Id="rId8"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a:effectLst>
            <a:outerShdw blurRad="63500" dir="5400000" dist="23000">
              <a:srgbClr val="000000">
                <a:alpha val="34901"/>
              </a:srgbClr>
            </a:outerShdw>
          </a:effectLst>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8" name="Shape 408"/>
        <p:cNvGrpSpPr/>
        <p:nvPr/>
      </p:nvGrpSpPr>
      <p:grpSpPr>
        <a:xfrm>
          <a:off x="0" y="0"/>
          <a:ext cx="0" cy="0"/>
          <a:chOff x="0" y="0"/>
          <a:chExt cx="0" cy="0"/>
        </a:xfrm>
      </p:grpSpPr>
      <p:pic>
        <p:nvPicPr>
          <p:cNvPr descr="e:\My Documents\1 Temple\1 Wipro\1 On-going Jobs\Corporate ppt\Abstract\corp ppt_Intro.jpg" id="409" name="Google Shape;409;p109"/>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410" name="Google Shape;410;p109"/>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a:effectLst>
            <a:outerShdw blurRad="63500" dir="5400000" dist="23000">
              <a:srgbClr val="000000">
                <a:alpha val="34901"/>
              </a:srgbClr>
            </a:outerShdw>
          </a:effectLst>
        </p:spPr>
      </p:cxnSp>
      <p:pic>
        <p:nvPicPr>
          <p:cNvPr descr="E:\My Documents\1 Temple\1 Wipro\1 On-going Jobs\Corporate ppt\z+ final\TMPLTS\WIPRO-LOW RES JPG.jpg" id="411" name="Google Shape;411;p109"/>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412" name="Google Shape;412;p10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413" name="Google Shape;413;p10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14" name="Google Shape;414;p10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cxnSp>
        <p:nvCxnSpPr>
          <p:cNvPr id="53" name="Google Shape;53;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54" name="Google Shape;54;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55" name="Google Shape;55;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56" name="Google Shape;56;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6a.gif" id="57" name="Google Shape;57;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58" name="Google Shape;58;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59" name="Google Shape;59;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60" name="Google Shape;60;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1" name="Google Shape;61;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descr="e:\My Documents\1 Temple\1 Wipro\1 On-going Jobs\Corporate ppt\Abstract\corp ppt_8.jpg" id="99" name="Google Shape;99;p25"/>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00" name="Google Shape;100;p2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01" name="Google Shape;101;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02" name="Google Shape;102;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03" name="Google Shape;103;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04" name="Google Shape;104;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cxnSp>
        <p:nvCxnSpPr>
          <p:cNvPr id="142" name="Google Shape;142;p3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3" name="Google Shape;143;p3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44" name="Google Shape;144;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45" name="Google Shape;145;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8a.gif" id="146" name="Google Shape;146;p3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47" name="Google Shape;147;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48" name="Google Shape;148;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49" name="Google Shape;149;p3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0" name="Google Shape;150;p3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descr="e:\My Documents\1 Temple\1 Wipro\1 On-going Jobs\Corporate ppt\Abstract\corp ppt_1.jpg" id="188" name="Google Shape;188;p49"/>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189" name="Google Shape;189;p4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90" name="Google Shape;190;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91" name="Google Shape;191;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92" name="Google Shape;192;p4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93" name="Google Shape;193;p4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pic>
        <p:nvPicPr>
          <p:cNvPr descr="e:\My Documents\1 Temple\1 Wipro\1 On-going Jobs\Corporate ppt\Abstract\corp ppt_5.jpg" id="231" name="Google Shape;231;p61"/>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232" name="Google Shape;232;p61"/>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33" name="Google Shape;233;p6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34" name="Google Shape;234;p6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35" name="Google Shape;235;p6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36" name="Google Shape;236;p6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cxnSp>
        <p:nvCxnSpPr>
          <p:cNvPr id="274" name="Google Shape;274;p7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75" name="Google Shape;275;p7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76" name="Google Shape;276;p7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77" name="Google Shape;277;p7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4a.gif" id="278" name="Google Shape;278;p7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79" name="Google Shape;279;p7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80" name="Google Shape;280;p7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81" name="Google Shape;281;p7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82" name="Google Shape;282;p7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pic>
        <p:nvPicPr>
          <p:cNvPr descr="e:\My Documents\1 Temple\1 Wipro\1 On-going Jobs\Corporate ppt\Abstract\corp ppt_4.jpg" id="320" name="Google Shape;320;p85"/>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321" name="Google Shape;321;p8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322" name="Google Shape;322;p8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23" name="Google Shape;323;p8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324" name="Google Shape;324;p8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25" name="Google Shape;325;p8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cxnSp>
        <p:nvCxnSpPr>
          <p:cNvPr id="363" name="Google Shape;363;p9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64" name="Google Shape;364;p9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65" name="Google Shape;365;p9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66" name="Google Shape;366;p9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3a.gif" id="367" name="Google Shape;367;p9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368" name="Google Shape;368;p9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69" name="Google Shape;369;p9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370" name="Google Shape;370;p9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71" name="Google Shape;371;p9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121"/>
          <p:cNvSpPr txBox="1"/>
          <p:nvPr>
            <p:ph idx="4294967295" type="ctrTitle"/>
          </p:nvPr>
        </p:nvSpPr>
        <p:spPr>
          <a:xfrm>
            <a:off x="3429000" y="1447800"/>
            <a:ext cx="5715000" cy="1447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Data Warehouse Concepts </a:t>
            </a:r>
            <a:br>
              <a:rPr b="1" i="0" lang="en-US" sz="2800" u="none" cap="none" strike="noStrike">
                <a:solidFill>
                  <a:schemeClr val="dk1"/>
                </a:solidFill>
                <a:latin typeface="Cabin"/>
                <a:ea typeface="Cabin"/>
                <a:cs typeface="Cabin"/>
                <a:sym typeface="Cabin"/>
              </a:rPr>
            </a:br>
            <a:r>
              <a:rPr b="1" i="0" lang="en-US" sz="2800" u="none" cap="none" strike="noStrike">
                <a:solidFill>
                  <a:schemeClr val="dk1"/>
                </a:solidFill>
                <a:latin typeface="Cabin"/>
                <a:ea typeface="Cabin"/>
                <a:cs typeface="Cabin"/>
                <a:sym typeface="Cabin"/>
              </a:rPr>
              <a:t>Part 1</a:t>
            </a:r>
            <a:endParaRPr/>
          </a:p>
        </p:txBody>
      </p:sp>
      <p:sp>
        <p:nvSpPr>
          <p:cNvPr id="459" name="Google Shape;459;p121"/>
          <p:cNvSpPr txBox="1"/>
          <p:nvPr/>
        </p:nvSpPr>
        <p:spPr>
          <a:xfrm>
            <a:off x="4025900" y="2514600"/>
            <a:ext cx="5105400" cy="76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460" name="Google Shape;460;p121"/>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a:solidFill>
                  <a:srgbClr val="0000FF"/>
                </a:solidFill>
                <a:latin typeface="Cabin"/>
                <a:ea typeface="Cabin"/>
                <a:cs typeface="Cabin"/>
                <a:sym typeface="Cabin"/>
              </a:rPr>
              <a:t>&lt;Data Warehouse101 Series&gt;</a:t>
            </a:r>
            <a:endParaRPr/>
          </a:p>
          <a:p>
            <a:pPr indent="-342900" lvl="0" marL="342900" marR="0" rtl="0" algn="r">
              <a:lnSpc>
                <a:spcPct val="100000"/>
              </a:lnSpc>
              <a:spcBef>
                <a:spcPts val="440"/>
              </a:spcBef>
              <a:spcAft>
                <a:spcPts val="0"/>
              </a:spcAft>
              <a:buClr>
                <a:srgbClr val="777777"/>
              </a:buClr>
              <a:buFont typeface="Cabin"/>
              <a:buNone/>
            </a:pPr>
            <a:r>
              <a:rPr b="0" i="0" lang="en-US" sz="2200" u="none">
                <a:solidFill>
                  <a:srgbClr val="777777"/>
                </a:solidFill>
                <a:latin typeface="Cabin"/>
                <a:ea typeface="Cabin"/>
                <a:cs typeface="Cabin"/>
                <a:sym typeface="Cabin"/>
              </a:rPr>
              <a:t>Anand Kumar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130"/>
          <p:cNvSpPr txBox="1"/>
          <p:nvPr/>
        </p:nvSpPr>
        <p:spPr>
          <a:xfrm>
            <a:off x="228600" y="228600"/>
            <a:ext cx="57785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Evolution of Data Warehousing</a:t>
            </a:r>
            <a:endParaRPr/>
          </a:p>
        </p:txBody>
      </p:sp>
      <p:pic>
        <p:nvPicPr>
          <p:cNvPr id="620" name="Google Shape;620;p130"/>
          <p:cNvPicPr preferRelativeResize="0"/>
          <p:nvPr/>
        </p:nvPicPr>
        <p:blipFill rotWithShape="1">
          <a:blip r:embed="rId3">
            <a:alphaModFix/>
          </a:blip>
          <a:srcRect b="0" l="0" r="0" t="0"/>
          <a:stretch/>
        </p:blipFill>
        <p:spPr>
          <a:xfrm>
            <a:off x="533400" y="1295400"/>
            <a:ext cx="3352800" cy="2362200"/>
          </a:xfrm>
          <a:prstGeom prst="rect">
            <a:avLst/>
          </a:prstGeom>
          <a:noFill/>
          <a:ln>
            <a:noFill/>
          </a:ln>
        </p:spPr>
      </p:pic>
      <p:pic>
        <p:nvPicPr>
          <p:cNvPr id="621" name="Google Shape;621;p130"/>
          <p:cNvPicPr preferRelativeResize="0"/>
          <p:nvPr/>
        </p:nvPicPr>
        <p:blipFill rotWithShape="1">
          <a:blip r:embed="rId4">
            <a:alphaModFix/>
          </a:blip>
          <a:srcRect b="0" l="0" r="0" t="0"/>
          <a:stretch/>
        </p:blipFill>
        <p:spPr>
          <a:xfrm>
            <a:off x="4800600" y="1981200"/>
            <a:ext cx="4038600" cy="3178175"/>
          </a:xfrm>
          <a:prstGeom prst="rect">
            <a:avLst/>
          </a:prstGeom>
          <a:noFill/>
          <a:ln>
            <a:noFill/>
          </a:ln>
        </p:spPr>
      </p:pic>
      <p:pic>
        <p:nvPicPr>
          <p:cNvPr id="622" name="Google Shape;622;p130"/>
          <p:cNvPicPr preferRelativeResize="0"/>
          <p:nvPr/>
        </p:nvPicPr>
        <p:blipFill rotWithShape="1">
          <a:blip r:embed="rId5">
            <a:alphaModFix/>
          </a:blip>
          <a:srcRect b="0" l="0" r="0" t="0"/>
          <a:stretch/>
        </p:blipFill>
        <p:spPr>
          <a:xfrm>
            <a:off x="152400" y="3676650"/>
            <a:ext cx="4648200" cy="2724150"/>
          </a:xfrm>
          <a:prstGeom prst="rect">
            <a:avLst/>
          </a:prstGeom>
          <a:noFill/>
          <a:ln>
            <a:noFill/>
          </a:ln>
        </p:spPr>
      </p:pic>
      <p:cxnSp>
        <p:nvCxnSpPr>
          <p:cNvPr id="623" name="Google Shape;623;p130"/>
          <p:cNvCxnSpPr/>
          <p:nvPr/>
        </p:nvCxnSpPr>
        <p:spPr>
          <a:xfrm>
            <a:off x="0" y="3657600"/>
            <a:ext cx="4800600" cy="0"/>
          </a:xfrm>
          <a:prstGeom prst="straightConnector1">
            <a:avLst/>
          </a:prstGeom>
          <a:noFill/>
          <a:ln cap="flat" cmpd="sng" w="9525">
            <a:solidFill>
              <a:schemeClr val="dk1"/>
            </a:solidFill>
            <a:prstDash val="solid"/>
            <a:miter lim="8000"/>
            <a:headEnd len="sm" w="sm" type="none"/>
            <a:tailEnd len="sm" w="sm" type="none"/>
          </a:ln>
        </p:spPr>
      </p:cxnSp>
      <p:cxnSp>
        <p:nvCxnSpPr>
          <p:cNvPr id="624" name="Google Shape;624;p130"/>
          <p:cNvCxnSpPr/>
          <p:nvPr/>
        </p:nvCxnSpPr>
        <p:spPr>
          <a:xfrm>
            <a:off x="4800600" y="1219200"/>
            <a:ext cx="0" cy="5105400"/>
          </a:xfrm>
          <a:prstGeom prst="straightConnector1">
            <a:avLst/>
          </a:prstGeom>
          <a:noFill/>
          <a:ln cap="flat" cmpd="sng" w="9525">
            <a:solidFill>
              <a:schemeClr val="dk1"/>
            </a:solidFill>
            <a:prstDash val="solid"/>
            <a:miter lim="8000"/>
            <a:headEnd len="sm" w="sm" type="none"/>
            <a:tailEnd len="sm" w="sm" type="none"/>
          </a:ln>
        </p:spPr>
      </p:cxnSp>
      <p:sp>
        <p:nvSpPr>
          <p:cNvPr id="625" name="Google Shape;625;p130"/>
          <p:cNvSpPr txBox="1"/>
          <p:nvPr/>
        </p:nvSpPr>
        <p:spPr>
          <a:xfrm>
            <a:off x="5257800" y="5867400"/>
            <a:ext cx="8229600" cy="38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Focus on Reporting</a:t>
            </a:r>
            <a:endParaRPr/>
          </a:p>
          <a:p>
            <a:pPr indent="0" lvl="0" marL="0" marR="0" rtl="0" algn="l">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31"/>
          <p:cNvSpPr txBox="1"/>
          <p:nvPr/>
        </p:nvSpPr>
        <p:spPr>
          <a:xfrm>
            <a:off x="3733800" y="4114800"/>
            <a:ext cx="5213350"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Need for Data Warehousing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32"/>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Better business intelligence for end-users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Reduction in time to locate, access, and analyze information</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Consolidation of disparate information sources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Strategic advantage over competitors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Faster time-to-market for products and services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Replacement of older, less-responsive decision support systems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Reduction in demand on IS to generate reports</a:t>
            </a:r>
            <a:endParaRPr/>
          </a:p>
        </p:txBody>
      </p:sp>
      <p:sp>
        <p:nvSpPr>
          <p:cNvPr id="638" name="Google Shape;638;p132"/>
          <p:cNvSpPr txBox="1"/>
          <p:nvPr/>
        </p:nvSpPr>
        <p:spPr>
          <a:xfrm>
            <a:off x="0" y="228600"/>
            <a:ext cx="52133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Need for Data Warehousing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33"/>
          <p:cNvSpPr txBox="1"/>
          <p:nvPr/>
        </p:nvSpPr>
        <p:spPr>
          <a:xfrm>
            <a:off x="4876800" y="3962400"/>
            <a:ext cx="40195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OLTP Vs Warehouse</a:t>
            </a:r>
            <a:endParaRPr/>
          </a:p>
        </p:txBody>
      </p:sp>
      <p:sp>
        <p:nvSpPr>
          <p:cNvPr id="645" name="Google Shape;645;p133"/>
          <p:cNvSpPr txBox="1"/>
          <p:nvPr/>
        </p:nvSpPr>
        <p:spPr>
          <a:xfrm>
            <a:off x="2819400" y="4800600"/>
            <a:ext cx="6629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77777"/>
              </a:buClr>
              <a:buFont typeface="Cabin"/>
              <a:buNone/>
            </a:pPr>
            <a:r>
              <a:rPr b="0" i="0" lang="en-US" sz="2000" u="none">
                <a:solidFill>
                  <a:srgbClr val="777777"/>
                </a:solidFill>
                <a:latin typeface="Cabin"/>
                <a:ea typeface="Cabin"/>
                <a:cs typeface="Cabin"/>
                <a:sym typeface="Cabin"/>
              </a:rPr>
              <a:t>OLTP Vs Warehouse and need for separate database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graphicFrame>
        <p:nvGraphicFramePr>
          <p:cNvPr id="651" name="Google Shape;651;p134"/>
          <p:cNvGraphicFramePr/>
          <p:nvPr/>
        </p:nvGraphicFramePr>
        <p:xfrm>
          <a:off x="376237" y="1354137"/>
          <a:ext cx="3000000" cy="3000000"/>
        </p:xfrm>
        <a:graphic>
          <a:graphicData uri="http://schemas.openxmlformats.org/drawingml/2006/table">
            <a:tbl>
              <a:tblPr>
                <a:noFill/>
                <a:tableStyleId>{A35F30F0-67B4-49F6-BEA9-F94969EE1B05}</a:tableStyleId>
              </a:tblPr>
              <a:tblGrid>
                <a:gridCol w="4124325"/>
                <a:gridCol w="4195750"/>
              </a:tblGrid>
              <a:tr h="476250">
                <a:tc>
                  <a:txBody>
                    <a:bodyPr/>
                    <a:lstStyle/>
                    <a:p>
                      <a:pPr indent="0" lvl="0" marL="0" marR="0" rtl="0" algn="l">
                        <a:lnSpc>
                          <a:spcPct val="100000"/>
                        </a:lnSpc>
                        <a:spcBef>
                          <a:spcPts val="0"/>
                        </a:spcBef>
                        <a:spcAft>
                          <a:spcPts val="0"/>
                        </a:spcAft>
                        <a:buClr>
                          <a:srgbClr val="0000FF"/>
                        </a:buClr>
                        <a:buFont typeface="Cabin"/>
                        <a:buNone/>
                      </a:pPr>
                      <a:r>
                        <a:rPr b="0" i="0" lang="en-US" sz="2000" u="none" cap="none" strike="noStrike">
                          <a:solidFill>
                            <a:srgbClr val="0000FF"/>
                          </a:solidFill>
                          <a:latin typeface="Cabin"/>
                          <a:ea typeface="Cabin"/>
                          <a:cs typeface="Cabin"/>
                          <a:sym typeface="Cabin"/>
                        </a:rPr>
                        <a:t>Operational System</a:t>
                      </a:r>
                      <a:r>
                        <a:rPr b="0" i="0" lang="en-US" sz="1800" u="none" cap="none" strike="noStrik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2000" u="none" cap="none" strike="noStrike">
                          <a:solidFill>
                            <a:srgbClr val="0000FF"/>
                          </a:solidFill>
                          <a:latin typeface="Cabin"/>
                          <a:ea typeface="Cabin"/>
                          <a:cs typeface="Cabin"/>
                          <a:sym typeface="Cabin"/>
                        </a:rPr>
                        <a:t>Data Warehouse</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Transaction Processing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Query Processing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78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Time Sensitive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History Oriented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Operator View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Managerial View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94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Organized by transactions (Order, Input, Inventory)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Organized by subject (Customer, Product)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Relatively smaller database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Large database size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117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Many concurrent users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Relatively few concurrent users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78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Volatile Data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Non Volatile Data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Stores all data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Stores relevant data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Not Flexible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Flexible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52" name="Google Shape;652;p134"/>
          <p:cNvSpPr txBox="1"/>
          <p:nvPr/>
        </p:nvSpPr>
        <p:spPr>
          <a:xfrm>
            <a:off x="381000" y="260350"/>
            <a:ext cx="40195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OLTP Vs Warehouse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35"/>
          <p:cNvSpPr txBox="1"/>
          <p:nvPr/>
        </p:nvSpPr>
        <p:spPr>
          <a:xfrm>
            <a:off x="228600" y="284162"/>
            <a:ext cx="649763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Do we need a separate database ?</a:t>
            </a:r>
            <a:endParaRPr/>
          </a:p>
        </p:txBody>
      </p:sp>
      <p:sp>
        <p:nvSpPr>
          <p:cNvPr id="659" name="Google Shape;659;p135"/>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OLTP and data warehousing require two very differently configured systems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Isolation of Production System from Business Intelligence System</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Significant and highly variable resource demands of the data warehouse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Cost of disk space no longer a concern</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Production systems not designed for query processing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36"/>
          <p:cNvSpPr txBox="1"/>
          <p:nvPr/>
        </p:nvSpPr>
        <p:spPr>
          <a:xfrm>
            <a:off x="3027362" y="4038600"/>
            <a:ext cx="611663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C5658"/>
              </a:buClr>
              <a:buFont typeface="Cabin"/>
              <a:buNone/>
            </a:pPr>
            <a:r>
              <a:rPr b="0" i="0" lang="en-US" sz="3200" u="none">
                <a:solidFill>
                  <a:srgbClr val="3C5658"/>
                </a:solidFill>
                <a:latin typeface="Cabin"/>
                <a:ea typeface="Cabin"/>
                <a:cs typeface="Cabin"/>
                <a:sym typeface="Cabin"/>
              </a:rPr>
              <a:t>Data marts Vs Data Warehouses</a:t>
            </a:r>
            <a:endParaRPr/>
          </a:p>
        </p:txBody>
      </p:sp>
      <p:sp>
        <p:nvSpPr>
          <p:cNvPr id="666" name="Google Shape;666;p136"/>
          <p:cNvSpPr txBox="1"/>
          <p:nvPr/>
        </p:nvSpPr>
        <p:spPr>
          <a:xfrm>
            <a:off x="3276600" y="5029200"/>
            <a:ext cx="5867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77777"/>
              </a:buClr>
              <a:buFont typeface="Cabin"/>
              <a:buNone/>
            </a:pPr>
            <a:r>
              <a:rPr b="0" i="0" lang="en-US" sz="2000" u="none">
                <a:solidFill>
                  <a:srgbClr val="777777"/>
                </a:solidFill>
                <a:latin typeface="Cabin"/>
                <a:ea typeface="Cabin"/>
                <a:cs typeface="Cabin"/>
                <a:sym typeface="Cabin"/>
              </a:rPr>
              <a:t>Its Scope Perspective, sources and characteristics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37"/>
          <p:cNvSpPr txBox="1"/>
          <p:nvPr/>
        </p:nvSpPr>
        <p:spPr>
          <a:xfrm>
            <a:off x="304800" y="1295400"/>
            <a:ext cx="84582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Definition:</a:t>
            </a:r>
            <a:endParaRPr/>
          </a:p>
          <a:p>
            <a:pPr indent="-342900" lvl="0" marL="342900" marR="0" rtl="0" algn="l">
              <a:lnSpc>
                <a:spcPct val="11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Subject or Application Oriented Business View of Warehouse</a:t>
            </a:r>
            <a:endParaRPr/>
          </a:p>
          <a:p>
            <a:pPr indent="-285750" lvl="1" marL="742950" marR="0" rtl="0" algn="l">
              <a:lnSpc>
                <a:spcPct val="11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Quick Solution to a specific Business Problem</a:t>
            </a:r>
            <a:endParaRPr/>
          </a:p>
          <a:p>
            <a:pPr indent="-285750" lvl="1" marL="742950" marR="0" rtl="0" algn="l">
              <a:lnSpc>
                <a:spcPct val="11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Finance, Manufacturing, Sales etc.</a:t>
            </a:r>
            <a:endParaRPr/>
          </a:p>
          <a:p>
            <a:pPr indent="-285750" lvl="1" marL="742950" marR="0" rtl="0" algn="l">
              <a:lnSpc>
                <a:spcPct val="11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Smaller amount of data used for Analytic Processing</a:t>
            </a:r>
            <a:endParaRPr/>
          </a:p>
          <a:p>
            <a:pPr indent="-228600" lvl="0" marL="342900" marR="0" rtl="0" algn="l">
              <a:lnSpc>
                <a:spcPct val="11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10000"/>
              </a:lnSpc>
              <a:spcBef>
                <a:spcPts val="400"/>
              </a:spcBef>
              <a:spcAft>
                <a:spcPts val="0"/>
              </a:spcAft>
              <a:buClr>
                <a:schemeClr val="dk1"/>
              </a:buClr>
              <a:buFont typeface="Cabin"/>
              <a:buNone/>
            </a:pPr>
            <a:r>
              <a:rPr b="0" i="0" lang="en-US" sz="2000" u="none">
                <a:solidFill>
                  <a:schemeClr val="dk1"/>
                </a:solidFill>
                <a:latin typeface="Cabin"/>
                <a:ea typeface="Cabin"/>
                <a:cs typeface="Cabin"/>
                <a:sym typeface="Cabin"/>
              </a:rPr>
              <a:t>Influence to have Data marts:</a:t>
            </a:r>
            <a:endParaRPr/>
          </a:p>
          <a:p>
            <a:pPr indent="-342900" lvl="0" marL="342900" marR="0" rtl="0" algn="l">
              <a:lnSpc>
                <a:spcPct val="11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Enterprise wide data warehousing projects have a very large cycle time</a:t>
            </a:r>
            <a:endParaRPr/>
          </a:p>
          <a:p>
            <a:pPr indent="-342900" lvl="0" marL="342900" marR="0" rtl="0" algn="l">
              <a:lnSpc>
                <a:spcPct val="11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Getting consensus between multiple parties may also be difficult</a:t>
            </a:r>
            <a:endParaRPr/>
          </a:p>
          <a:p>
            <a:pPr indent="-342900" lvl="0" marL="342900" marR="0" rtl="0" algn="l">
              <a:lnSpc>
                <a:spcPct val="11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Departments may not be satisfied with priority accorded to them</a:t>
            </a:r>
            <a:endParaRPr/>
          </a:p>
          <a:p>
            <a:pPr indent="-342900" lvl="0" marL="342900" marR="0" rtl="0" algn="l">
              <a:lnSpc>
                <a:spcPct val="11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Application/database distribution is also an important factor</a:t>
            </a:r>
            <a:endParaRPr/>
          </a:p>
        </p:txBody>
      </p:sp>
      <p:sp>
        <p:nvSpPr>
          <p:cNvPr id="673" name="Google Shape;673;p137"/>
          <p:cNvSpPr txBox="1"/>
          <p:nvPr/>
        </p:nvSpPr>
        <p:spPr>
          <a:xfrm>
            <a:off x="304800" y="284162"/>
            <a:ext cx="216852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Data Marts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38"/>
          <p:cNvSpPr txBox="1"/>
          <p:nvPr/>
        </p:nvSpPr>
        <p:spPr>
          <a:xfrm>
            <a:off x="228600" y="284162"/>
            <a:ext cx="59118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Data Warehouse and Data Mart</a:t>
            </a:r>
            <a:endParaRPr/>
          </a:p>
        </p:txBody>
      </p:sp>
      <p:graphicFrame>
        <p:nvGraphicFramePr>
          <p:cNvPr id="680" name="Google Shape;680;p138"/>
          <p:cNvGraphicFramePr/>
          <p:nvPr/>
        </p:nvGraphicFramePr>
        <p:xfrm>
          <a:off x="447675" y="1295400"/>
          <a:ext cx="3000000" cy="3000000"/>
        </p:xfrm>
        <a:graphic>
          <a:graphicData uri="http://schemas.openxmlformats.org/drawingml/2006/table">
            <a:tbl>
              <a:tblPr>
                <a:noFill/>
                <a:tableStyleId>{A35F30F0-67B4-49F6-BEA9-F94969EE1B05}</a:tableStyleId>
              </a:tblPr>
              <a:tblGrid>
                <a:gridCol w="1778000"/>
                <a:gridCol w="2727325"/>
                <a:gridCol w="2971800"/>
              </a:tblGrid>
              <a:tr h="700075">
                <a:tc>
                  <a:txBody>
                    <a:bodyPr/>
                    <a:lstStyle/>
                    <a:p>
                      <a:pPr indent="0" lvl="0" marL="0" marR="0" rtl="0" algn="l">
                        <a:spcBef>
                          <a:spcPts val="0"/>
                        </a:spcBef>
                        <a:spcAft>
                          <a:spcPts val="0"/>
                        </a:spcAft>
                        <a:buNone/>
                      </a:pPr>
                      <a:r>
                        <a:t/>
                      </a:r>
                      <a:endParaRPr sz="1800">
                        <a:solidFill>
                          <a:schemeClr val="dk1"/>
                        </a:solidFill>
                        <a:latin typeface="Cabin"/>
                        <a:ea typeface="Cabin"/>
                        <a:cs typeface="Cabin"/>
                        <a:sym typeface="Cabin"/>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600" u="none">
                          <a:solidFill>
                            <a:srgbClr val="0000FF"/>
                          </a:solidFill>
                          <a:latin typeface="Cabin"/>
                          <a:ea typeface="Cabin"/>
                          <a:cs typeface="Cabin"/>
                          <a:sym typeface="Cabin"/>
                        </a:rPr>
                        <a:t>Data Warehouse</a:t>
                      </a:r>
                      <a:r>
                        <a:rPr b="0" i="0" lang="en-US" sz="1600" u="non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600" u="none">
                          <a:solidFill>
                            <a:srgbClr val="0000FF"/>
                          </a:solidFill>
                          <a:latin typeface="Cabin"/>
                          <a:ea typeface="Cabin"/>
                          <a:cs typeface="Cabin"/>
                          <a:sym typeface="Cabin"/>
                        </a:rPr>
                        <a:t>Data Marts</a:t>
                      </a:r>
                      <a:r>
                        <a:rPr b="0" i="0" lang="en-US" sz="1600" u="non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3900">
                <a:tc>
                  <a:txBody>
                    <a:bodyPr/>
                    <a:lstStyle/>
                    <a:p>
                      <a:pPr indent="0" lvl="0" marL="0" marR="0" rtl="0" algn="l">
                        <a:lnSpc>
                          <a:spcPct val="100000"/>
                        </a:lnSpc>
                        <a:spcBef>
                          <a:spcPts val="0"/>
                        </a:spcBef>
                        <a:spcAft>
                          <a:spcPts val="0"/>
                        </a:spcAft>
                        <a:buClr>
                          <a:srgbClr val="0000FF"/>
                        </a:buClr>
                        <a:buFont typeface="Cabin"/>
                        <a:buNone/>
                      </a:pPr>
                      <a:r>
                        <a:rPr b="0" i="0" lang="en-US" sz="1400" u="none">
                          <a:solidFill>
                            <a:srgbClr val="0000FF"/>
                          </a:solidFill>
                          <a:latin typeface="Cabin"/>
                          <a:ea typeface="Cabin"/>
                          <a:cs typeface="Cabin"/>
                          <a:sym typeface="Cabin"/>
                        </a:rPr>
                        <a:t>Scope</a:t>
                      </a:r>
                      <a:r>
                        <a:rPr b="0" i="0" lang="en-US" sz="1400" u="non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Application Neutral</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Centralized, Shared</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Cross LOB/enterprise</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Specific Application Requirement</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LOB, department</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Business Process Oriented</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0375">
                <a:tc>
                  <a:txBody>
                    <a:bodyPr/>
                    <a:lstStyle/>
                    <a:p>
                      <a:pPr indent="0" lvl="0" marL="0" marR="0" rtl="0" algn="l">
                        <a:lnSpc>
                          <a:spcPct val="100000"/>
                        </a:lnSpc>
                        <a:spcBef>
                          <a:spcPts val="0"/>
                        </a:spcBef>
                        <a:spcAft>
                          <a:spcPts val="0"/>
                        </a:spcAft>
                        <a:buClr>
                          <a:srgbClr val="0000FF"/>
                        </a:buClr>
                        <a:buFont typeface="Cabin"/>
                        <a:buNone/>
                      </a:pPr>
                      <a:r>
                        <a:rPr b="0" i="0" lang="en-US" sz="1400" u="none">
                          <a:solidFill>
                            <a:srgbClr val="0000FF"/>
                          </a:solidFill>
                          <a:latin typeface="Cabin"/>
                          <a:ea typeface="Cabin"/>
                          <a:cs typeface="Cabin"/>
                          <a:sym typeface="Cabin"/>
                        </a:rPr>
                        <a:t>Data Perspective</a:t>
                      </a:r>
                      <a:r>
                        <a:rPr b="0" i="0" lang="en-US" sz="1400" u="non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Historical Detailed data</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Some summary</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Detailed (some history)</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Summarized</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7850">
                <a:tc>
                  <a:txBody>
                    <a:bodyPr/>
                    <a:lstStyle/>
                    <a:p>
                      <a:pPr indent="0" lvl="0" marL="0" marR="0" rtl="0" algn="l">
                        <a:lnSpc>
                          <a:spcPct val="100000"/>
                        </a:lnSpc>
                        <a:spcBef>
                          <a:spcPts val="0"/>
                        </a:spcBef>
                        <a:spcAft>
                          <a:spcPts val="0"/>
                        </a:spcAft>
                        <a:buClr>
                          <a:srgbClr val="0000FF"/>
                        </a:buClr>
                        <a:buFont typeface="Cabin"/>
                        <a:buNone/>
                      </a:pPr>
                      <a:r>
                        <a:rPr b="0" i="0" lang="en-US" sz="1400" u="none">
                          <a:solidFill>
                            <a:srgbClr val="0000FF"/>
                          </a:solidFill>
                          <a:latin typeface="Cabin"/>
                          <a:ea typeface="Cabin"/>
                          <a:cs typeface="Cabin"/>
                          <a:sym typeface="Cabin"/>
                        </a:rPr>
                        <a:t>Subjects</a:t>
                      </a:r>
                      <a:r>
                        <a:rPr b="0" i="0" lang="en-US" sz="1400" u="non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Multiple subject areas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Single Partial subject</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Multiple partial subjects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9600">
                <a:tc>
                  <a:txBody>
                    <a:bodyPr/>
                    <a:lstStyle/>
                    <a:p>
                      <a:pPr indent="0" lvl="0" marL="0" marR="0" rtl="0" algn="l">
                        <a:lnSpc>
                          <a:spcPct val="100000"/>
                        </a:lnSpc>
                        <a:spcBef>
                          <a:spcPts val="0"/>
                        </a:spcBef>
                        <a:spcAft>
                          <a:spcPts val="0"/>
                        </a:spcAft>
                        <a:buClr>
                          <a:srgbClr val="0000FF"/>
                        </a:buClr>
                        <a:buFont typeface="Cabin"/>
                        <a:buNone/>
                      </a:pPr>
                      <a:r>
                        <a:rPr b="0" i="0" lang="en-US" sz="1400" u="none">
                          <a:solidFill>
                            <a:srgbClr val="0000FF"/>
                          </a:solidFill>
                          <a:latin typeface="Cabin"/>
                          <a:ea typeface="Cabin"/>
                          <a:cs typeface="Cabin"/>
                          <a:sym typeface="Cabin"/>
                        </a:rPr>
                        <a:t>Data Sources</a:t>
                      </a:r>
                      <a:r>
                        <a:rPr b="0" i="0" lang="en-US" sz="1400" u="non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Many</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Operational/ External Data</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Few</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Operational, external data</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1975">
                <a:tc>
                  <a:txBody>
                    <a:bodyPr/>
                    <a:lstStyle/>
                    <a:p>
                      <a:pPr indent="0" lvl="0" marL="0" marR="0" rtl="0" algn="l">
                        <a:lnSpc>
                          <a:spcPct val="100000"/>
                        </a:lnSpc>
                        <a:spcBef>
                          <a:spcPts val="0"/>
                        </a:spcBef>
                        <a:spcAft>
                          <a:spcPts val="0"/>
                        </a:spcAft>
                        <a:buClr>
                          <a:srgbClr val="0000FF"/>
                        </a:buClr>
                        <a:buFont typeface="Cabin"/>
                        <a:buNone/>
                      </a:pPr>
                      <a:r>
                        <a:rPr b="0" i="0" lang="en-US" sz="1400" u="none">
                          <a:solidFill>
                            <a:srgbClr val="0000FF"/>
                          </a:solidFill>
                          <a:latin typeface="Cabin"/>
                          <a:ea typeface="Cabin"/>
                          <a:cs typeface="Cabin"/>
                          <a:sym typeface="Cabin"/>
                        </a:rPr>
                        <a:t>Implement Time Frame</a:t>
                      </a:r>
                      <a:r>
                        <a:rPr b="0" i="0" lang="en-US" sz="1400" u="non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9-18 months for first stage</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Multiple stage implementation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4-12 months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15975">
                <a:tc>
                  <a:txBody>
                    <a:bodyPr/>
                    <a:lstStyle/>
                    <a:p>
                      <a:pPr indent="0" lvl="0" marL="0" marR="0" rtl="0" algn="l">
                        <a:lnSpc>
                          <a:spcPct val="100000"/>
                        </a:lnSpc>
                        <a:spcBef>
                          <a:spcPts val="0"/>
                        </a:spcBef>
                        <a:spcAft>
                          <a:spcPts val="0"/>
                        </a:spcAft>
                        <a:buClr>
                          <a:srgbClr val="0000FF"/>
                        </a:buClr>
                        <a:buFont typeface="Cabin"/>
                        <a:buNone/>
                      </a:pPr>
                      <a:r>
                        <a:rPr b="0" i="0" lang="en-US" sz="1400" u="none">
                          <a:solidFill>
                            <a:srgbClr val="0000FF"/>
                          </a:solidFill>
                          <a:latin typeface="Cabin"/>
                          <a:ea typeface="Cabin"/>
                          <a:cs typeface="Cabin"/>
                          <a:sym typeface="Cabin"/>
                        </a:rPr>
                        <a:t>Characteristics</a:t>
                      </a:r>
                      <a:r>
                        <a:rPr b="0" i="0" lang="en-US" sz="1400" u="non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Flexible, extensible</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Durable/Strategic</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Data orientation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Restrictive, non extensible</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Short life/tactical</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bin"/>
                          <a:ea typeface="Cabin"/>
                          <a:cs typeface="Cabin"/>
                          <a:sym typeface="Cabin"/>
                        </a:rPr>
                        <a:t>Project Orientation</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39"/>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
        <p:nvSpPr>
          <p:cNvPr id="686" name="Google Shape;686;p139"/>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Congratulations! You have now completed the 1</a:t>
            </a:r>
            <a:r>
              <a:rPr b="0" baseline="30000" i="0" lang="en-US" sz="2000" u="none" cap="none" strike="noStrike">
                <a:solidFill>
                  <a:schemeClr val="dk1"/>
                </a:solidFill>
                <a:latin typeface="Cabin"/>
                <a:ea typeface="Cabin"/>
                <a:cs typeface="Cabin"/>
                <a:sym typeface="Cabin"/>
              </a:rPr>
              <a:t>st</a:t>
            </a:r>
            <a:r>
              <a:rPr b="0" i="0" lang="en-US" sz="2000" u="none" cap="none" strike="noStrike">
                <a:solidFill>
                  <a:schemeClr val="dk1"/>
                </a:solidFill>
                <a:latin typeface="Cabin"/>
                <a:ea typeface="Cabin"/>
                <a:cs typeface="Cabin"/>
                <a:sym typeface="Cabin"/>
              </a:rPr>
              <a:t> part of module of Data warehouse Concepts.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You should now be able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000" u="none" cap="none" strike="noStrike">
                <a:solidFill>
                  <a:schemeClr val="dk1"/>
                </a:solidFill>
                <a:latin typeface="Cabin"/>
                <a:ea typeface="Cabin"/>
                <a:cs typeface="Cabin"/>
                <a:sym typeface="Cabin"/>
              </a:rPr>
              <a:t>To Understand</a:t>
            </a:r>
            <a:r>
              <a:rPr b="0" i="0" lang="en-US" sz="2800" u="none" cap="none" strike="noStrike">
                <a:solidFill>
                  <a:schemeClr val="dk1"/>
                </a:solidFill>
                <a:latin typeface="Cabin"/>
                <a:ea typeface="Cabin"/>
                <a:cs typeface="Cabin"/>
                <a:sym typeface="Cabin"/>
              </a:rPr>
              <a:t> </a:t>
            </a:r>
            <a:r>
              <a:rPr b="0" i="0" lang="en-US" sz="2000" u="none" cap="none" strike="noStrike">
                <a:solidFill>
                  <a:schemeClr val="dk1"/>
                </a:solidFill>
                <a:latin typeface="Cabin"/>
                <a:ea typeface="Cabin"/>
                <a:cs typeface="Cabin"/>
                <a:sym typeface="Cabin"/>
              </a:rPr>
              <a:t>What is Data Warehouse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understand to need for Data warehouse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understand the Data Mart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122"/>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Data Warehouse Concepts  Part 1 covers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definition of Data Warehouse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need for the Data Warehouse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Difference between Transaction Processing and Query Processing</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Definition of Data Mart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Data warehouse Concepts Part 2 covers,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Definition of ODS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Warehouse architecture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Warehouse tools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a:t>
            </a:r>
            <a:endParaRPr/>
          </a:p>
        </p:txBody>
      </p:sp>
      <p:sp>
        <p:nvSpPr>
          <p:cNvPr id="466" name="Google Shape;466;p122"/>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Concepts Overview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40"/>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41"/>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Which is not the characteristics of Data Warehouse </a:t>
            </a:r>
            <a:endParaRPr/>
          </a:p>
          <a:p>
            <a:pPr indent="-406400" lvl="0" marL="533400" marR="0" rtl="0" algn="l">
              <a:lnSpc>
                <a:spcPct val="100000"/>
              </a:lnSpc>
              <a:spcBef>
                <a:spcPts val="400"/>
              </a:spcBef>
              <a:spcAft>
                <a:spcPts val="0"/>
              </a:spcAft>
              <a:buClr>
                <a:schemeClr val="dk1"/>
              </a:buClr>
              <a:buSzPts val="2000"/>
              <a:buFont typeface="Cabin"/>
              <a:buNone/>
            </a:pPr>
            <a:r>
              <a:t/>
            </a:r>
            <a:endParaRPr b="0" i="0" sz="20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is frequently updated, deleted.</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is stored for a long time period of 5-10 years.</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is mostly read only </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shows the history of changes</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697" name="Google Shape;697;p141"/>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142"/>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the characteristics of Data Warehouse </a:t>
            </a:r>
            <a:endParaRPr/>
          </a:p>
          <a:p>
            <a:pPr indent="-406400" lvl="0" marL="533400" marR="0" rtl="0" algn="l">
              <a:lnSpc>
                <a:spcPct val="100000"/>
              </a:lnSpc>
              <a:spcBef>
                <a:spcPts val="400"/>
              </a:spcBef>
              <a:spcAft>
                <a:spcPts val="0"/>
              </a:spcAft>
              <a:buClr>
                <a:schemeClr val="dk1"/>
              </a:buClr>
              <a:buSzPts val="2000"/>
              <a:buFont typeface="Cabin"/>
              <a:buNone/>
            </a:pPr>
            <a:r>
              <a:t/>
            </a:r>
            <a:endParaRPr b="0" i="0" sz="2000" u="non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is frequently updated, deleted.</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is stored for a long time period of 5-10 years.</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is mostly read only </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shows the history of changes</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A</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03" name="Google Shape;703;p142"/>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43"/>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the requirement from Data Warehouse environment?</a:t>
            </a:r>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Better business intelligence for end-users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Reduction in time to locate, access, and analyze information</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Consolidation of disparate information sources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To provide user interface for online ticket booking</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09" name="Google Shape;709;p143"/>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44"/>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the requirement from Data Warehouse environment?</a:t>
            </a:r>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Better business intelligence for end-users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Reduction in time to locate, access, and analyze information</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Consolidation of disparate information sources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To provide user interface for online ticket booking</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D</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15" name="Google Shape;715;p144"/>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45"/>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the difference between Data Warehouse and OLTP ?</a:t>
            </a:r>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is for Query Processing while OLTP is for Transaction Processing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is History Oriented while OLTP  is Time Sensitive</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has a less concurrent users while OLTP has more concurrent users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Warehouse data is more dynamic than OLTP data</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21" name="Google Shape;721;p145"/>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46"/>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the difference between Data Warehouse and OLTP ?</a:t>
            </a:r>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is for Query Processing while OLTP is for Transaction Processing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is History Oriented while OLTP  is Time Sensitive</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has a less concurrent users while OLTP has more concurrent users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Warehouse data is more dynamic than OLTP data</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D</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27" name="Google Shape;727;p146"/>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47"/>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the reason for a separate database  for Data Warehouse ?</a:t>
            </a:r>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Production systems not designed for query processing</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Isolation of Production system from Business Intelligence system</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configuration is different for Production system and Data Warehouse databases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database size may be same for Data Warehouse and Production system</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33" name="Google Shape;733;p147"/>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48"/>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the reason for a separate database  for Data Warehouse ?</a:t>
            </a:r>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Production systems not designed for query processing</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Isolation of Production system from Business Intelligence system</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configuration is different for Production system and Data Warehouse databases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database size may be same for Data Warehouse and Production system</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D</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39" name="Google Shape;739;p148"/>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49"/>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What is correct about Data Mart ?</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is a quick solution to specific business area</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Example of specific business area for Data Mart can be sales, order processing</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are true</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are wrong</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45" name="Google Shape;745;p149"/>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23"/>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Concepts Objectives</a:t>
            </a:r>
            <a:endParaRPr/>
          </a:p>
        </p:txBody>
      </p:sp>
      <p:sp>
        <p:nvSpPr>
          <p:cNvPr id="473" name="Google Shape;473;p123"/>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Upon completion of this module you will be able to: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need of Data Warehouse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difference between Data Warehouse and Transaction Processing</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What is Data Mart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50"/>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What is correct about Data Mart ?</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is a quick solution to specific business area</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Example of specific business area for Data Mart can be sales, order processing</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are true</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are wrong</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C</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51" name="Google Shape;751;p150"/>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51"/>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52"/>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762" name="Google Shape;762;p152"/>
          <p:cNvSpPr txBox="1"/>
          <p:nvPr/>
        </p:nvSpPr>
        <p:spPr>
          <a:xfrm>
            <a:off x="755650" y="415925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www.learndatamodeling.com</a:t>
            </a:r>
            <a:endParaRPr/>
          </a:p>
        </p:txBody>
      </p:sp>
      <p:sp>
        <p:nvSpPr>
          <p:cNvPr id="763" name="Google Shape;763;p152"/>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Font typeface="Cabin"/>
              <a:buNone/>
            </a:pPr>
            <a:r>
              <a:rPr b="0" i="0" lang="en-US" sz="1200" u="sng">
                <a:solidFill>
                  <a:schemeClr val="hlink"/>
                </a:solidFill>
                <a:latin typeface="Cabin"/>
                <a:ea typeface="Cabin"/>
                <a:cs typeface="Cabin"/>
                <a:sym typeface="Cabin"/>
              </a:rPr>
              <a:t>The Data Warehouse Toolkit by Ralph Kimball, Margy Ross from Wiley Publication</a:t>
            </a:r>
            <a:endParaRPr/>
          </a:p>
        </p:txBody>
      </p:sp>
      <p:sp>
        <p:nvSpPr>
          <p:cNvPr id="764" name="Google Shape;764;p152"/>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200" u="none">
                <a:solidFill>
                  <a:schemeClr val="dk1"/>
                </a:solidFill>
                <a:latin typeface="Cabin"/>
                <a:ea typeface="Cabin"/>
                <a:cs typeface="Cabin"/>
                <a:sym typeface="Cabin"/>
              </a:rPr>
              <a:t>DM 101 Data Model Concepts</a:t>
            </a:r>
            <a:endParaRPr/>
          </a:p>
          <a:p>
            <a:pPr indent="-342900" lvl="0" marL="342900" marR="0" rtl="0" algn="l">
              <a:lnSpc>
                <a:spcPct val="80000"/>
              </a:lnSpc>
              <a:spcBef>
                <a:spcPts val="240"/>
              </a:spcBef>
              <a:spcAft>
                <a:spcPts val="0"/>
              </a:spcAft>
              <a:buClr>
                <a:schemeClr val="dk1"/>
              </a:buClr>
              <a:buFont typeface="Cabin"/>
              <a:buNone/>
            </a:pPr>
            <a:r>
              <a:rPr b="0" i="0" lang="en-US" sz="1200" u="none">
                <a:solidFill>
                  <a:schemeClr val="dk1"/>
                </a:solidFill>
                <a:latin typeface="Cabin"/>
                <a:ea typeface="Cabin"/>
                <a:cs typeface="Cabin"/>
                <a:sym typeface="Cabin"/>
              </a:rPr>
              <a:t>OLAP concepts</a:t>
            </a:r>
            <a:endParaRPr/>
          </a:p>
        </p:txBody>
      </p:sp>
      <p:sp>
        <p:nvSpPr>
          <p:cNvPr id="765" name="Google Shape;765;p152"/>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Publications</a:t>
            </a:r>
            <a:endParaRPr/>
          </a:p>
        </p:txBody>
      </p:sp>
      <p:sp>
        <p:nvSpPr>
          <p:cNvPr id="766" name="Google Shape;766;p152"/>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Courses</a:t>
            </a:r>
            <a:endParaRPr/>
          </a:p>
        </p:txBody>
      </p:sp>
      <p:sp>
        <p:nvSpPr>
          <p:cNvPr id="767" name="Google Shape;767;p152"/>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Training Programs</a:t>
            </a:r>
            <a:endParaRPr/>
          </a:p>
        </p:txBody>
      </p:sp>
      <p:sp>
        <p:nvSpPr>
          <p:cNvPr id="768" name="Google Shape;768;p152"/>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URL’s</a:t>
            </a:r>
            <a:endParaRPr/>
          </a:p>
        </p:txBody>
      </p:sp>
      <p:sp>
        <p:nvSpPr>
          <p:cNvPr id="769" name="Google Shape;769;p152"/>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53"/>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Anand Kumar</a:t>
            </a:r>
            <a:endParaRPr/>
          </a:p>
        </p:txBody>
      </p:sp>
      <p:sp>
        <p:nvSpPr>
          <p:cNvPr id="775" name="Google Shape;775;p153"/>
          <p:cNvSpPr txBox="1"/>
          <p:nvPr/>
        </p:nvSpPr>
        <p:spPr>
          <a:xfrm>
            <a:off x="6400800" y="3860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Project Lead</a:t>
            </a:r>
            <a:endParaRPr/>
          </a:p>
        </p:txBody>
      </p:sp>
      <p:sp>
        <p:nvSpPr>
          <p:cNvPr id="776" name="Google Shape;776;p153"/>
          <p:cNvSpPr txBox="1"/>
          <p:nvPr/>
        </p:nvSpPr>
        <p:spPr>
          <a:xfrm>
            <a:off x="6400800" y="43434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Anand.akumar@wipro.com</a:t>
            </a:r>
            <a:endParaRPr/>
          </a:p>
        </p:txBody>
      </p:sp>
      <p:sp>
        <p:nvSpPr>
          <p:cNvPr id="777" name="Google Shape;777;p153"/>
          <p:cNvSpPr txBox="1"/>
          <p:nvPr>
            <p:ph idx="4294967295"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24"/>
          <p:cNvSpPr txBox="1"/>
          <p:nvPr>
            <p:ph idx="4294967295" type="title"/>
          </p:nvPr>
        </p:nvSpPr>
        <p:spPr>
          <a:xfrm>
            <a:off x="0"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Outlines</a:t>
            </a:r>
            <a:endParaRPr/>
          </a:p>
        </p:txBody>
      </p:sp>
      <p:grpSp>
        <p:nvGrpSpPr>
          <p:cNvPr id="479" name="Google Shape;479;p124"/>
          <p:cNvGrpSpPr/>
          <p:nvPr/>
        </p:nvGrpSpPr>
        <p:grpSpPr>
          <a:xfrm>
            <a:off x="838200" y="3657600"/>
            <a:ext cx="7531100" cy="565150"/>
            <a:chOff x="1492250" y="4265612"/>
            <a:chExt cx="6845300" cy="681037"/>
          </a:xfrm>
        </p:grpSpPr>
        <p:grpSp>
          <p:nvGrpSpPr>
            <p:cNvPr id="480" name="Google Shape;480;p124"/>
            <p:cNvGrpSpPr/>
            <p:nvPr/>
          </p:nvGrpSpPr>
          <p:grpSpPr>
            <a:xfrm>
              <a:off x="7899400" y="4605337"/>
              <a:ext cx="266700" cy="190500"/>
              <a:chOff x="6629400" y="5257800"/>
              <a:chExt cx="304800" cy="457200"/>
            </a:xfrm>
          </p:grpSpPr>
          <p:sp>
            <p:nvSpPr>
              <p:cNvPr id="481" name="Google Shape;481;p124"/>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482" name="Google Shape;482;p124"/>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483" name="Google Shape;483;p124"/>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grpSp>
        <p:sp>
          <p:nvSpPr>
            <p:cNvPr id="484" name="Google Shape;484;p124"/>
            <p:cNvSpPr txBox="1"/>
            <p:nvPr/>
          </p:nvSpPr>
          <p:spPr>
            <a:xfrm>
              <a:off x="1492250" y="4265612"/>
              <a:ext cx="6845300" cy="681037"/>
            </a:xfrm>
            <a:prstGeom prst="rect">
              <a:avLst/>
            </a:prstGeom>
            <a:solidFill>
              <a:srgbClr val="660066">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Lesson 4		Data marts Vs Data Warehouses</a:t>
              </a:r>
              <a:endParaRPr/>
            </a:p>
          </p:txBody>
        </p:sp>
        <p:grpSp>
          <p:nvGrpSpPr>
            <p:cNvPr id="485" name="Google Shape;485;p124"/>
            <p:cNvGrpSpPr/>
            <p:nvPr/>
          </p:nvGrpSpPr>
          <p:grpSpPr>
            <a:xfrm>
              <a:off x="7885112" y="4506912"/>
              <a:ext cx="266700" cy="190500"/>
              <a:chOff x="6629400" y="5257800"/>
              <a:chExt cx="304800" cy="457200"/>
            </a:xfrm>
          </p:grpSpPr>
          <p:sp>
            <p:nvSpPr>
              <p:cNvPr id="486" name="Google Shape;486;p124"/>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487" name="Google Shape;487;p124"/>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488" name="Google Shape;488;p124"/>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grpSp>
      </p:grpSp>
      <p:grpSp>
        <p:nvGrpSpPr>
          <p:cNvPr id="489" name="Google Shape;489;p124"/>
          <p:cNvGrpSpPr/>
          <p:nvPr/>
        </p:nvGrpSpPr>
        <p:grpSpPr>
          <a:xfrm>
            <a:off x="7888287" y="1844675"/>
            <a:ext cx="266700" cy="157162"/>
            <a:chOff x="6629400" y="5257800"/>
            <a:chExt cx="304800" cy="457200"/>
          </a:xfrm>
        </p:grpSpPr>
        <p:sp>
          <p:nvSpPr>
            <p:cNvPr id="490" name="Google Shape;490;p124"/>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491" name="Google Shape;491;p124"/>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492" name="Google Shape;492;p124"/>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grpSp>
      <p:grpSp>
        <p:nvGrpSpPr>
          <p:cNvPr id="493" name="Google Shape;493;p124"/>
          <p:cNvGrpSpPr/>
          <p:nvPr/>
        </p:nvGrpSpPr>
        <p:grpSpPr>
          <a:xfrm>
            <a:off x="838200" y="1295400"/>
            <a:ext cx="7531100" cy="565150"/>
            <a:chOff x="1481137" y="1892300"/>
            <a:chExt cx="6845300" cy="681037"/>
          </a:xfrm>
        </p:grpSpPr>
        <p:sp>
          <p:nvSpPr>
            <p:cNvPr id="494" name="Google Shape;494;p124"/>
            <p:cNvSpPr txBox="1"/>
            <p:nvPr/>
          </p:nvSpPr>
          <p:spPr>
            <a:xfrm>
              <a:off x="1481137" y="1892300"/>
              <a:ext cx="6845300" cy="681037"/>
            </a:xfrm>
            <a:prstGeom prst="rect">
              <a:avLst/>
            </a:prstGeom>
            <a:solidFill>
              <a:srgbClr val="33CC33">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Lesson 1		Data Warehouse  Overview</a:t>
              </a:r>
              <a:endParaRPr/>
            </a:p>
          </p:txBody>
        </p:sp>
        <p:grpSp>
          <p:nvGrpSpPr>
            <p:cNvPr id="495" name="Google Shape;495;p124"/>
            <p:cNvGrpSpPr/>
            <p:nvPr/>
          </p:nvGrpSpPr>
          <p:grpSpPr>
            <a:xfrm>
              <a:off x="7888287" y="2132012"/>
              <a:ext cx="266700" cy="190500"/>
              <a:chOff x="6629400" y="5257800"/>
              <a:chExt cx="304800" cy="457200"/>
            </a:xfrm>
          </p:grpSpPr>
          <p:sp>
            <p:nvSpPr>
              <p:cNvPr id="496" name="Google Shape;496;p124"/>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497" name="Google Shape;497;p124"/>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498" name="Google Shape;498;p124"/>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grpSp>
      </p:grpSp>
      <p:grpSp>
        <p:nvGrpSpPr>
          <p:cNvPr id="499" name="Google Shape;499;p124"/>
          <p:cNvGrpSpPr/>
          <p:nvPr/>
        </p:nvGrpSpPr>
        <p:grpSpPr>
          <a:xfrm>
            <a:off x="7888287" y="2681287"/>
            <a:ext cx="266700" cy="157162"/>
            <a:chOff x="6629400" y="5257800"/>
            <a:chExt cx="304800" cy="457200"/>
          </a:xfrm>
        </p:grpSpPr>
        <p:sp>
          <p:nvSpPr>
            <p:cNvPr id="500" name="Google Shape;500;p124"/>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501" name="Google Shape;501;p124"/>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502" name="Google Shape;502;p124"/>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grpSp>
      <p:grpSp>
        <p:nvGrpSpPr>
          <p:cNvPr id="503" name="Google Shape;503;p124"/>
          <p:cNvGrpSpPr/>
          <p:nvPr/>
        </p:nvGrpSpPr>
        <p:grpSpPr>
          <a:xfrm>
            <a:off x="838200" y="2057400"/>
            <a:ext cx="7531100" cy="565150"/>
            <a:chOff x="1482725" y="2728912"/>
            <a:chExt cx="6845300" cy="681037"/>
          </a:xfrm>
        </p:grpSpPr>
        <p:sp>
          <p:nvSpPr>
            <p:cNvPr id="504" name="Google Shape;504;p124"/>
            <p:cNvSpPr txBox="1"/>
            <p:nvPr/>
          </p:nvSpPr>
          <p:spPr>
            <a:xfrm>
              <a:off x="1482725" y="2728912"/>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Lesson 2		Need for Data Warehouse</a:t>
              </a:r>
              <a:endParaRPr/>
            </a:p>
          </p:txBody>
        </p:sp>
        <p:grpSp>
          <p:nvGrpSpPr>
            <p:cNvPr id="505" name="Google Shape;505;p124"/>
            <p:cNvGrpSpPr/>
            <p:nvPr/>
          </p:nvGrpSpPr>
          <p:grpSpPr>
            <a:xfrm>
              <a:off x="7888287" y="2968625"/>
              <a:ext cx="266700" cy="190500"/>
              <a:chOff x="6629400" y="5257800"/>
              <a:chExt cx="304800" cy="457200"/>
            </a:xfrm>
          </p:grpSpPr>
          <p:sp>
            <p:nvSpPr>
              <p:cNvPr id="506" name="Google Shape;506;p124"/>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507" name="Google Shape;507;p124"/>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508" name="Google Shape;508;p124"/>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grpSp>
      </p:grpSp>
      <p:grpSp>
        <p:nvGrpSpPr>
          <p:cNvPr id="509" name="Google Shape;509;p124"/>
          <p:cNvGrpSpPr/>
          <p:nvPr/>
        </p:nvGrpSpPr>
        <p:grpSpPr>
          <a:xfrm>
            <a:off x="838200" y="2819400"/>
            <a:ext cx="7535862" cy="523875"/>
            <a:chOff x="1492250" y="3562350"/>
            <a:chExt cx="6850062" cy="631825"/>
          </a:xfrm>
        </p:grpSpPr>
        <p:sp>
          <p:nvSpPr>
            <p:cNvPr id="510" name="Google Shape;510;p124"/>
            <p:cNvSpPr txBox="1"/>
            <p:nvPr/>
          </p:nvSpPr>
          <p:spPr>
            <a:xfrm>
              <a:off x="1492250" y="3562350"/>
              <a:ext cx="6850062" cy="631825"/>
            </a:xfrm>
            <a:prstGeom prst="rect">
              <a:avLst/>
            </a:prstGeom>
            <a:solidFill>
              <a:srgbClr val="FF0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Lesson 3		OTLP Vs Warehouse Applications</a:t>
              </a:r>
              <a:endParaRPr/>
            </a:p>
          </p:txBody>
        </p:sp>
        <p:grpSp>
          <p:nvGrpSpPr>
            <p:cNvPr id="511" name="Google Shape;511;p124"/>
            <p:cNvGrpSpPr/>
            <p:nvPr/>
          </p:nvGrpSpPr>
          <p:grpSpPr>
            <a:xfrm>
              <a:off x="7897812" y="3786187"/>
              <a:ext cx="266700" cy="190500"/>
              <a:chOff x="6629400" y="5257800"/>
              <a:chExt cx="304800" cy="457200"/>
            </a:xfrm>
          </p:grpSpPr>
          <p:sp>
            <p:nvSpPr>
              <p:cNvPr id="512" name="Google Shape;512;p124"/>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513" name="Google Shape;513;p124"/>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514" name="Google Shape;514;p124"/>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25"/>
          <p:cNvSpPr txBox="1"/>
          <p:nvPr/>
        </p:nvSpPr>
        <p:spPr>
          <a:xfrm>
            <a:off x="3810000" y="3810000"/>
            <a:ext cx="56197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Data Warehouse Overview</a:t>
            </a:r>
            <a:endParaRPr/>
          </a:p>
        </p:txBody>
      </p:sp>
      <p:sp>
        <p:nvSpPr>
          <p:cNvPr id="521" name="Google Shape;521;p125"/>
          <p:cNvSpPr txBox="1"/>
          <p:nvPr/>
        </p:nvSpPr>
        <p:spPr>
          <a:xfrm>
            <a:off x="1981200" y="4572000"/>
            <a:ext cx="7391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77777"/>
              </a:buClr>
              <a:buFont typeface="Cabin"/>
              <a:buNone/>
            </a:pPr>
            <a:r>
              <a:rPr b="0" i="0" lang="en-US" sz="2000" u="none">
                <a:solidFill>
                  <a:srgbClr val="777777"/>
                </a:solidFill>
                <a:latin typeface="Cabin"/>
                <a:ea typeface="Cabin"/>
                <a:cs typeface="Cabin"/>
                <a:sym typeface="Cabin"/>
              </a:rPr>
              <a:t>Subject-Oriented, Integrated characteristics and Its evaluation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126"/>
          <p:cNvSpPr/>
          <p:nvPr/>
        </p:nvSpPr>
        <p:spPr>
          <a:xfrm>
            <a:off x="4038600" y="3810000"/>
            <a:ext cx="914400" cy="914400"/>
          </a:xfrm>
          <a:prstGeom prst="ellipse">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grpSp>
        <p:nvGrpSpPr>
          <p:cNvPr id="528" name="Google Shape;528;p126"/>
          <p:cNvGrpSpPr/>
          <p:nvPr/>
        </p:nvGrpSpPr>
        <p:grpSpPr>
          <a:xfrm>
            <a:off x="3200400" y="838200"/>
            <a:ext cx="2438400" cy="1981200"/>
            <a:chOff x="3733800" y="838200"/>
            <a:chExt cx="2438400" cy="1981200"/>
          </a:xfrm>
        </p:grpSpPr>
        <p:sp>
          <p:nvSpPr>
            <p:cNvPr id="529" name="Google Shape;529;p126"/>
            <p:cNvSpPr/>
            <p:nvPr/>
          </p:nvSpPr>
          <p:spPr>
            <a:xfrm>
              <a:off x="3733800" y="838200"/>
              <a:ext cx="2438400" cy="1633537"/>
            </a:xfrm>
            <a:custGeom>
              <a:rect b="b" l="l" r="r" t="t"/>
              <a:pathLst>
                <a:path extrusionOk="0" h="120000" w="120000">
                  <a:moveTo>
                    <a:pt x="10827" y="39888"/>
                  </a:moveTo>
                  <a:cubicBezTo>
                    <a:pt x="4672" y="40755"/>
                    <a:pt x="0" y="47850"/>
                    <a:pt x="0" y="56316"/>
                  </a:cubicBezTo>
                  <a:cubicBezTo>
                    <a:pt x="-5" y="62177"/>
                    <a:pt x="2272" y="67605"/>
                    <a:pt x="5966" y="70566"/>
                  </a:cubicBezTo>
                  <a:lnTo>
                    <a:pt x="5905" y="70377"/>
                  </a:lnTo>
                  <a:cubicBezTo>
                    <a:pt x="3805" y="73427"/>
                    <a:pt x="2638" y="77444"/>
                    <a:pt x="2638" y="81611"/>
                  </a:cubicBezTo>
                  <a:cubicBezTo>
                    <a:pt x="2638" y="90694"/>
                    <a:pt x="8061" y="98055"/>
                    <a:pt x="14750" y="98055"/>
                  </a:cubicBezTo>
                  <a:cubicBezTo>
                    <a:pt x="15216" y="98055"/>
                    <a:pt x="15688" y="98016"/>
                    <a:pt x="16161" y="97938"/>
                  </a:cubicBezTo>
                  <a:lnTo>
                    <a:pt x="16094" y="98050"/>
                  </a:lnTo>
                  <a:cubicBezTo>
                    <a:pt x="19916" y="107155"/>
                    <a:pt x="27016" y="112777"/>
                    <a:pt x="34705" y="112777"/>
                  </a:cubicBezTo>
                  <a:cubicBezTo>
                    <a:pt x="38594" y="112772"/>
                    <a:pt x="42416" y="111327"/>
                    <a:pt x="45750" y="108588"/>
                  </a:cubicBezTo>
                  <a:lnTo>
                    <a:pt x="45716" y="108611"/>
                  </a:lnTo>
                  <a:cubicBezTo>
                    <a:pt x="49194" y="115716"/>
                    <a:pt x="55044" y="119983"/>
                    <a:pt x="61311" y="119983"/>
                  </a:cubicBezTo>
                  <a:cubicBezTo>
                    <a:pt x="69572" y="119977"/>
                    <a:pt x="76866" y="112594"/>
                    <a:pt x="79261" y="101800"/>
                  </a:cubicBezTo>
                  <a:lnTo>
                    <a:pt x="79277" y="101944"/>
                  </a:lnTo>
                  <a:cubicBezTo>
                    <a:pt x="81833" y="104111"/>
                    <a:pt x="84777" y="105261"/>
                    <a:pt x="87788" y="105261"/>
                  </a:cubicBezTo>
                  <a:cubicBezTo>
                    <a:pt x="96611" y="105255"/>
                    <a:pt x="103788" y="95583"/>
                    <a:pt x="103855" y="83583"/>
                  </a:cubicBezTo>
                  <a:lnTo>
                    <a:pt x="103827" y="83527"/>
                  </a:lnTo>
                  <a:cubicBezTo>
                    <a:pt x="113094" y="81722"/>
                    <a:pt x="119983" y="70916"/>
                    <a:pt x="119983" y="58177"/>
                  </a:cubicBezTo>
                  <a:cubicBezTo>
                    <a:pt x="119983" y="52533"/>
                    <a:pt x="118611" y="47050"/>
                    <a:pt x="116088" y="42572"/>
                  </a:cubicBezTo>
                  <a:lnTo>
                    <a:pt x="116050" y="42561"/>
                  </a:lnTo>
                  <a:cubicBezTo>
                    <a:pt x="116838" y="40044"/>
                    <a:pt x="117250" y="37338"/>
                    <a:pt x="117250" y="34600"/>
                  </a:cubicBezTo>
                  <a:cubicBezTo>
                    <a:pt x="117250" y="25488"/>
                    <a:pt x="112772" y="17500"/>
                    <a:pt x="106327" y="15105"/>
                  </a:cubicBezTo>
                  <a:lnTo>
                    <a:pt x="106377" y="15066"/>
                  </a:lnTo>
                  <a:cubicBezTo>
                    <a:pt x="105222" y="6344"/>
                    <a:pt x="99627" y="0"/>
                    <a:pt x="93100" y="0"/>
                  </a:cubicBezTo>
                  <a:cubicBezTo>
                    <a:pt x="89133" y="-5"/>
                    <a:pt x="85372" y="2366"/>
                    <a:pt x="82805" y="6472"/>
                  </a:cubicBezTo>
                  <a:lnTo>
                    <a:pt x="82827" y="6500"/>
                  </a:lnTo>
                  <a:cubicBezTo>
                    <a:pt x="80538" y="2400"/>
                    <a:pt x="76972" y="0"/>
                    <a:pt x="73188" y="0"/>
                  </a:cubicBezTo>
                  <a:cubicBezTo>
                    <a:pt x="68594" y="-5"/>
                    <a:pt x="64388" y="3538"/>
                    <a:pt x="62338" y="9138"/>
                  </a:cubicBezTo>
                  <a:lnTo>
                    <a:pt x="62383" y="9411"/>
                  </a:lnTo>
                  <a:cubicBezTo>
                    <a:pt x="59611" y="5688"/>
                    <a:pt x="55877" y="3611"/>
                    <a:pt x="51988" y="3611"/>
                  </a:cubicBezTo>
                  <a:cubicBezTo>
                    <a:pt x="46511" y="3605"/>
                    <a:pt x="41477" y="7727"/>
                    <a:pt x="38905" y="14322"/>
                  </a:cubicBezTo>
                  <a:lnTo>
                    <a:pt x="38861" y="14455"/>
                  </a:lnTo>
                  <a:cubicBezTo>
                    <a:pt x="35983" y="12161"/>
                    <a:pt x="32711" y="10955"/>
                    <a:pt x="29377" y="10955"/>
                  </a:cubicBezTo>
                  <a:cubicBezTo>
                    <a:pt x="19016" y="10955"/>
                    <a:pt x="10622" y="22383"/>
                    <a:pt x="10622" y="36483"/>
                  </a:cubicBezTo>
                  <a:cubicBezTo>
                    <a:pt x="10616" y="37633"/>
                    <a:pt x="10677" y="38783"/>
                    <a:pt x="10788" y="39922"/>
                  </a:cubicBezTo>
                  <a:close/>
                </a:path>
                <a:path extrusionOk="0" fill="none" h="120000" w="120000">
                  <a:moveTo>
                    <a:pt x="5966" y="70566"/>
                  </a:moveTo>
                  <a:cubicBezTo>
                    <a:pt x="7816" y="72050"/>
                    <a:pt x="9922" y="72833"/>
                    <a:pt x="12066" y="72833"/>
                  </a:cubicBezTo>
                  <a:cubicBezTo>
                    <a:pt x="12377" y="72827"/>
                    <a:pt x="12694" y="72816"/>
                    <a:pt x="13005" y="72783"/>
                  </a:cubicBezTo>
                </a:path>
                <a:path extrusionOk="0" fill="none" h="120000" w="120000">
                  <a:moveTo>
                    <a:pt x="16161" y="97938"/>
                  </a:moveTo>
                  <a:cubicBezTo>
                    <a:pt x="17216" y="97772"/>
                    <a:pt x="18250" y="97416"/>
                    <a:pt x="19238" y="96883"/>
                  </a:cubicBezTo>
                </a:path>
                <a:path extrusionOk="0" fill="none" h="120000" w="120000">
                  <a:moveTo>
                    <a:pt x="43861" y="103777"/>
                  </a:moveTo>
                  <a:cubicBezTo>
                    <a:pt x="44350" y="105472"/>
                    <a:pt x="44972" y="107094"/>
                    <a:pt x="45716" y="108611"/>
                  </a:cubicBezTo>
                </a:path>
                <a:path extrusionOk="0" fill="none" h="120000" w="120000">
                  <a:moveTo>
                    <a:pt x="79261" y="101800"/>
                  </a:moveTo>
                  <a:cubicBezTo>
                    <a:pt x="79644" y="100072"/>
                    <a:pt x="79888" y="98294"/>
                    <a:pt x="80000" y="96500"/>
                  </a:cubicBezTo>
                </a:path>
                <a:path extrusionOk="0" fill="none" h="120000" w="120000">
                  <a:moveTo>
                    <a:pt x="103855" y="83583"/>
                  </a:moveTo>
                  <a:cubicBezTo>
                    <a:pt x="103855" y="83522"/>
                    <a:pt x="103861" y="83466"/>
                    <a:pt x="103861" y="83405"/>
                  </a:cubicBezTo>
                  <a:cubicBezTo>
                    <a:pt x="103861" y="75044"/>
                    <a:pt x="100350" y="67422"/>
                    <a:pt x="94827" y="63761"/>
                  </a:cubicBezTo>
                </a:path>
                <a:path extrusionOk="0" fill="none" h="120000" w="120000">
                  <a:moveTo>
                    <a:pt x="112027" y="49994"/>
                  </a:moveTo>
                  <a:cubicBezTo>
                    <a:pt x="113772" y="47972"/>
                    <a:pt x="115144" y="45427"/>
                    <a:pt x="116050" y="42561"/>
                  </a:cubicBezTo>
                </a:path>
                <a:path extrusionOk="0" fill="none" h="120000" w="120000">
                  <a:moveTo>
                    <a:pt x="106588" y="18577"/>
                  </a:moveTo>
                  <a:cubicBezTo>
                    <a:pt x="106588" y="18488"/>
                    <a:pt x="106594" y="18405"/>
                    <a:pt x="106594" y="18316"/>
                  </a:cubicBezTo>
                  <a:cubicBezTo>
                    <a:pt x="106594" y="17227"/>
                    <a:pt x="106522" y="16138"/>
                    <a:pt x="106377" y="15066"/>
                  </a:cubicBezTo>
                </a:path>
                <a:path extrusionOk="0" fill="none" h="120000" w="120000">
                  <a:moveTo>
                    <a:pt x="82805" y="6472"/>
                  </a:moveTo>
                  <a:cubicBezTo>
                    <a:pt x="81966" y="7822"/>
                    <a:pt x="81272" y="9327"/>
                    <a:pt x="80750" y="10950"/>
                  </a:cubicBezTo>
                </a:path>
                <a:path extrusionOk="0" fill="none" h="120000" w="120000">
                  <a:moveTo>
                    <a:pt x="62338" y="9138"/>
                  </a:moveTo>
                  <a:cubicBezTo>
                    <a:pt x="61888" y="10366"/>
                    <a:pt x="61555" y="11661"/>
                    <a:pt x="61338" y="13000"/>
                  </a:cubicBezTo>
                </a:path>
                <a:path extrusionOk="0" fill="none" h="120000" w="120000">
                  <a:moveTo>
                    <a:pt x="42472" y="18200"/>
                  </a:moveTo>
                  <a:cubicBezTo>
                    <a:pt x="41383" y="16755"/>
                    <a:pt x="40172" y="15500"/>
                    <a:pt x="38861" y="14455"/>
                  </a:cubicBezTo>
                </a:path>
                <a:path extrusionOk="0" fill="none" h="120000" w="120000">
                  <a:moveTo>
                    <a:pt x="10788" y="39922"/>
                  </a:moveTo>
                  <a:cubicBezTo>
                    <a:pt x="10922" y="41255"/>
                    <a:pt x="11133" y="42572"/>
                    <a:pt x="11422" y="43861"/>
                  </a:cubicBezTo>
                </a:path>
              </a:pathLst>
            </a:custGeom>
            <a:solidFill>
              <a:srgbClr val="FFBE7D"/>
            </a:solidFill>
            <a:ln cap="flat" cmpd="sng" w="9525">
              <a:solidFill>
                <a:srgbClr val="000000"/>
              </a:solidFill>
              <a:prstDash val="solid"/>
              <a:miter lim="8000"/>
              <a:headEnd len="sm" w="sm" type="none"/>
              <a:tailEnd len="sm" w="sm" type="none"/>
            </a:ln>
            <a:effectLst>
              <a:outerShdw blurRad="63500" dir="2700000" dist="107763">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Open Sans"/>
                <a:buNone/>
              </a:pPr>
              <a:r>
                <a:rPr b="1" i="0" lang="en-US" sz="1100" u="none">
                  <a:solidFill>
                    <a:schemeClr val="accent2"/>
                  </a:solidFill>
                  <a:latin typeface="Open Sans"/>
                  <a:ea typeface="Open Sans"/>
                  <a:cs typeface="Open Sans"/>
                  <a:sym typeface="Open Sans"/>
                </a:rPr>
                <a:t>Can I see credit report from Accounts, Sales from marketing and open order report from order entry for this customer</a:t>
              </a:r>
              <a:endParaRPr/>
            </a:p>
          </p:txBody>
        </p:sp>
        <p:sp>
          <p:nvSpPr>
            <p:cNvPr id="530" name="Google Shape;530;p126"/>
            <p:cNvSpPr/>
            <p:nvPr/>
          </p:nvSpPr>
          <p:spPr>
            <a:xfrm>
              <a:off x="5257800" y="2362200"/>
              <a:ext cx="381000" cy="2286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531" name="Google Shape;531;p126"/>
            <p:cNvSpPr/>
            <p:nvPr/>
          </p:nvSpPr>
          <p:spPr>
            <a:xfrm>
              <a:off x="5257800" y="2667000"/>
              <a:ext cx="304800" cy="1524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grpSp>
      <p:grpSp>
        <p:nvGrpSpPr>
          <p:cNvPr id="532" name="Google Shape;532;p126"/>
          <p:cNvGrpSpPr/>
          <p:nvPr/>
        </p:nvGrpSpPr>
        <p:grpSpPr>
          <a:xfrm>
            <a:off x="5943600" y="1066800"/>
            <a:ext cx="1981200" cy="1752600"/>
            <a:chOff x="6858000" y="1066800"/>
            <a:chExt cx="1981200" cy="1752600"/>
          </a:xfrm>
        </p:grpSpPr>
        <p:sp>
          <p:nvSpPr>
            <p:cNvPr id="533" name="Google Shape;533;p126"/>
            <p:cNvSpPr/>
            <p:nvPr/>
          </p:nvSpPr>
          <p:spPr>
            <a:xfrm>
              <a:off x="6858000" y="1066800"/>
              <a:ext cx="1981200" cy="1327150"/>
            </a:xfrm>
            <a:custGeom>
              <a:rect b="b" l="l" r="r" t="t"/>
              <a:pathLst>
                <a:path extrusionOk="0" h="120000" w="120000">
                  <a:moveTo>
                    <a:pt x="10827" y="39888"/>
                  </a:moveTo>
                  <a:cubicBezTo>
                    <a:pt x="4672" y="40755"/>
                    <a:pt x="0" y="47850"/>
                    <a:pt x="0" y="56316"/>
                  </a:cubicBezTo>
                  <a:cubicBezTo>
                    <a:pt x="-5" y="62177"/>
                    <a:pt x="2272" y="67605"/>
                    <a:pt x="5966" y="70566"/>
                  </a:cubicBezTo>
                  <a:lnTo>
                    <a:pt x="5905" y="70377"/>
                  </a:lnTo>
                  <a:cubicBezTo>
                    <a:pt x="3805" y="73427"/>
                    <a:pt x="2638" y="77444"/>
                    <a:pt x="2638" y="81611"/>
                  </a:cubicBezTo>
                  <a:cubicBezTo>
                    <a:pt x="2638" y="90694"/>
                    <a:pt x="8061" y="98055"/>
                    <a:pt x="14750" y="98055"/>
                  </a:cubicBezTo>
                  <a:cubicBezTo>
                    <a:pt x="15216" y="98055"/>
                    <a:pt x="15688" y="98016"/>
                    <a:pt x="16161" y="97938"/>
                  </a:cubicBezTo>
                  <a:lnTo>
                    <a:pt x="16094" y="98050"/>
                  </a:lnTo>
                  <a:cubicBezTo>
                    <a:pt x="19916" y="107155"/>
                    <a:pt x="27016" y="112777"/>
                    <a:pt x="34705" y="112777"/>
                  </a:cubicBezTo>
                  <a:cubicBezTo>
                    <a:pt x="38594" y="112772"/>
                    <a:pt x="42416" y="111327"/>
                    <a:pt x="45750" y="108588"/>
                  </a:cubicBezTo>
                  <a:lnTo>
                    <a:pt x="45716" y="108611"/>
                  </a:lnTo>
                  <a:cubicBezTo>
                    <a:pt x="49194" y="115716"/>
                    <a:pt x="55044" y="119983"/>
                    <a:pt x="61311" y="119983"/>
                  </a:cubicBezTo>
                  <a:cubicBezTo>
                    <a:pt x="69572" y="119977"/>
                    <a:pt x="76866" y="112594"/>
                    <a:pt x="79261" y="101800"/>
                  </a:cubicBezTo>
                  <a:lnTo>
                    <a:pt x="79277" y="101944"/>
                  </a:lnTo>
                  <a:cubicBezTo>
                    <a:pt x="81833" y="104111"/>
                    <a:pt x="84777" y="105261"/>
                    <a:pt x="87788" y="105261"/>
                  </a:cubicBezTo>
                  <a:cubicBezTo>
                    <a:pt x="96611" y="105255"/>
                    <a:pt x="103788" y="95583"/>
                    <a:pt x="103855" y="83583"/>
                  </a:cubicBezTo>
                  <a:lnTo>
                    <a:pt x="103827" y="83527"/>
                  </a:lnTo>
                  <a:cubicBezTo>
                    <a:pt x="113094" y="81722"/>
                    <a:pt x="119983" y="70916"/>
                    <a:pt x="119983" y="58177"/>
                  </a:cubicBezTo>
                  <a:cubicBezTo>
                    <a:pt x="119983" y="52533"/>
                    <a:pt x="118611" y="47050"/>
                    <a:pt x="116088" y="42572"/>
                  </a:cubicBezTo>
                  <a:lnTo>
                    <a:pt x="116050" y="42561"/>
                  </a:lnTo>
                  <a:cubicBezTo>
                    <a:pt x="116838" y="40044"/>
                    <a:pt x="117250" y="37338"/>
                    <a:pt x="117250" y="34600"/>
                  </a:cubicBezTo>
                  <a:cubicBezTo>
                    <a:pt x="117250" y="25488"/>
                    <a:pt x="112772" y="17500"/>
                    <a:pt x="106327" y="15105"/>
                  </a:cubicBezTo>
                  <a:lnTo>
                    <a:pt x="106377" y="15066"/>
                  </a:lnTo>
                  <a:cubicBezTo>
                    <a:pt x="105222" y="6344"/>
                    <a:pt x="99627" y="0"/>
                    <a:pt x="93100" y="0"/>
                  </a:cubicBezTo>
                  <a:cubicBezTo>
                    <a:pt x="89133" y="-5"/>
                    <a:pt x="85372" y="2366"/>
                    <a:pt x="82805" y="6472"/>
                  </a:cubicBezTo>
                  <a:lnTo>
                    <a:pt x="82827" y="6500"/>
                  </a:lnTo>
                  <a:cubicBezTo>
                    <a:pt x="80538" y="2400"/>
                    <a:pt x="76972" y="0"/>
                    <a:pt x="73188" y="0"/>
                  </a:cubicBezTo>
                  <a:cubicBezTo>
                    <a:pt x="68594" y="-5"/>
                    <a:pt x="64388" y="3538"/>
                    <a:pt x="62338" y="9138"/>
                  </a:cubicBezTo>
                  <a:lnTo>
                    <a:pt x="62383" y="9411"/>
                  </a:lnTo>
                  <a:cubicBezTo>
                    <a:pt x="59611" y="5688"/>
                    <a:pt x="55877" y="3611"/>
                    <a:pt x="51988" y="3611"/>
                  </a:cubicBezTo>
                  <a:cubicBezTo>
                    <a:pt x="46511" y="3605"/>
                    <a:pt x="41477" y="7727"/>
                    <a:pt x="38905" y="14322"/>
                  </a:cubicBezTo>
                  <a:lnTo>
                    <a:pt x="38861" y="14455"/>
                  </a:lnTo>
                  <a:cubicBezTo>
                    <a:pt x="35983" y="12161"/>
                    <a:pt x="32711" y="10955"/>
                    <a:pt x="29377" y="10955"/>
                  </a:cubicBezTo>
                  <a:cubicBezTo>
                    <a:pt x="19016" y="10955"/>
                    <a:pt x="10622" y="22383"/>
                    <a:pt x="10622" y="36483"/>
                  </a:cubicBezTo>
                  <a:cubicBezTo>
                    <a:pt x="10616" y="37633"/>
                    <a:pt x="10677" y="38783"/>
                    <a:pt x="10788" y="39922"/>
                  </a:cubicBezTo>
                  <a:close/>
                </a:path>
                <a:path extrusionOk="0" fill="none" h="120000" w="120000">
                  <a:moveTo>
                    <a:pt x="5966" y="70566"/>
                  </a:moveTo>
                  <a:cubicBezTo>
                    <a:pt x="7816" y="72050"/>
                    <a:pt x="9922" y="72833"/>
                    <a:pt x="12066" y="72833"/>
                  </a:cubicBezTo>
                  <a:cubicBezTo>
                    <a:pt x="12377" y="72827"/>
                    <a:pt x="12694" y="72816"/>
                    <a:pt x="13005" y="72783"/>
                  </a:cubicBezTo>
                </a:path>
                <a:path extrusionOk="0" fill="none" h="120000" w="120000">
                  <a:moveTo>
                    <a:pt x="16161" y="97938"/>
                  </a:moveTo>
                  <a:cubicBezTo>
                    <a:pt x="17216" y="97772"/>
                    <a:pt x="18250" y="97416"/>
                    <a:pt x="19238" y="96883"/>
                  </a:cubicBezTo>
                </a:path>
                <a:path extrusionOk="0" fill="none" h="120000" w="120000">
                  <a:moveTo>
                    <a:pt x="43861" y="103777"/>
                  </a:moveTo>
                  <a:cubicBezTo>
                    <a:pt x="44350" y="105472"/>
                    <a:pt x="44972" y="107094"/>
                    <a:pt x="45716" y="108611"/>
                  </a:cubicBezTo>
                </a:path>
                <a:path extrusionOk="0" fill="none" h="120000" w="120000">
                  <a:moveTo>
                    <a:pt x="79261" y="101800"/>
                  </a:moveTo>
                  <a:cubicBezTo>
                    <a:pt x="79644" y="100072"/>
                    <a:pt x="79888" y="98294"/>
                    <a:pt x="80000" y="96500"/>
                  </a:cubicBezTo>
                </a:path>
                <a:path extrusionOk="0" fill="none" h="120000" w="120000">
                  <a:moveTo>
                    <a:pt x="103855" y="83583"/>
                  </a:moveTo>
                  <a:cubicBezTo>
                    <a:pt x="103855" y="83522"/>
                    <a:pt x="103861" y="83466"/>
                    <a:pt x="103861" y="83405"/>
                  </a:cubicBezTo>
                  <a:cubicBezTo>
                    <a:pt x="103861" y="75044"/>
                    <a:pt x="100350" y="67422"/>
                    <a:pt x="94827" y="63761"/>
                  </a:cubicBezTo>
                </a:path>
                <a:path extrusionOk="0" fill="none" h="120000" w="120000">
                  <a:moveTo>
                    <a:pt x="112027" y="49994"/>
                  </a:moveTo>
                  <a:cubicBezTo>
                    <a:pt x="113772" y="47972"/>
                    <a:pt x="115144" y="45427"/>
                    <a:pt x="116050" y="42561"/>
                  </a:cubicBezTo>
                </a:path>
                <a:path extrusionOk="0" fill="none" h="120000" w="120000">
                  <a:moveTo>
                    <a:pt x="106588" y="18577"/>
                  </a:moveTo>
                  <a:cubicBezTo>
                    <a:pt x="106588" y="18488"/>
                    <a:pt x="106594" y="18405"/>
                    <a:pt x="106594" y="18316"/>
                  </a:cubicBezTo>
                  <a:cubicBezTo>
                    <a:pt x="106594" y="17227"/>
                    <a:pt x="106522" y="16138"/>
                    <a:pt x="106377" y="15066"/>
                  </a:cubicBezTo>
                </a:path>
                <a:path extrusionOk="0" fill="none" h="120000" w="120000">
                  <a:moveTo>
                    <a:pt x="82805" y="6472"/>
                  </a:moveTo>
                  <a:cubicBezTo>
                    <a:pt x="81966" y="7822"/>
                    <a:pt x="81272" y="9327"/>
                    <a:pt x="80750" y="10950"/>
                  </a:cubicBezTo>
                </a:path>
                <a:path extrusionOk="0" fill="none" h="120000" w="120000">
                  <a:moveTo>
                    <a:pt x="62338" y="9138"/>
                  </a:moveTo>
                  <a:cubicBezTo>
                    <a:pt x="61888" y="10366"/>
                    <a:pt x="61555" y="11661"/>
                    <a:pt x="61338" y="13000"/>
                  </a:cubicBezTo>
                </a:path>
                <a:path extrusionOk="0" fill="none" h="120000" w="120000">
                  <a:moveTo>
                    <a:pt x="42472" y="18200"/>
                  </a:moveTo>
                  <a:cubicBezTo>
                    <a:pt x="41383" y="16755"/>
                    <a:pt x="40172" y="15500"/>
                    <a:pt x="38861" y="14455"/>
                  </a:cubicBezTo>
                </a:path>
                <a:path extrusionOk="0" fill="none" h="120000" w="120000">
                  <a:moveTo>
                    <a:pt x="10788" y="39922"/>
                  </a:moveTo>
                  <a:cubicBezTo>
                    <a:pt x="10922" y="41255"/>
                    <a:pt x="11133" y="42572"/>
                    <a:pt x="11422" y="43861"/>
                  </a:cubicBezTo>
                </a:path>
              </a:pathLst>
            </a:custGeom>
            <a:solidFill>
              <a:srgbClr val="FFBE7D"/>
            </a:solidFill>
            <a:ln cap="flat" cmpd="sng" w="9525">
              <a:solidFill>
                <a:srgbClr val="000000"/>
              </a:solidFill>
              <a:prstDash val="solid"/>
              <a:miter lim="8000"/>
              <a:headEnd len="sm" w="sm" type="none"/>
              <a:tailEnd len="sm" w="sm" type="none"/>
            </a:ln>
            <a:effectLst>
              <a:outerShdw blurRad="63500" dir="2700000" dist="107763">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Open Sans"/>
                <a:buNone/>
              </a:pPr>
              <a:r>
                <a:rPr b="1" i="0" lang="en-US" sz="1100" u="none">
                  <a:solidFill>
                    <a:srgbClr val="CC3300"/>
                  </a:solidFill>
                  <a:latin typeface="Open Sans"/>
                  <a:ea typeface="Open Sans"/>
                  <a:cs typeface="Open Sans"/>
                  <a:sym typeface="Open Sans"/>
                </a:rPr>
                <a:t> </a:t>
              </a:r>
              <a:r>
                <a:rPr b="1" i="0" lang="en-US" sz="1100" u="none">
                  <a:solidFill>
                    <a:srgbClr val="FF0066"/>
                  </a:solidFill>
                  <a:latin typeface="Open Sans"/>
                  <a:ea typeface="Open Sans"/>
                  <a:cs typeface="Open Sans"/>
                  <a:sym typeface="Open Sans"/>
                </a:rPr>
                <a:t>Data from multiple sources is integrated for a subject</a:t>
              </a:r>
              <a:endParaRPr/>
            </a:p>
          </p:txBody>
        </p:sp>
        <p:sp>
          <p:nvSpPr>
            <p:cNvPr id="534" name="Google Shape;534;p126"/>
            <p:cNvSpPr/>
            <p:nvPr/>
          </p:nvSpPr>
          <p:spPr>
            <a:xfrm>
              <a:off x="7467600" y="2362200"/>
              <a:ext cx="381000" cy="2286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535" name="Google Shape;535;p126"/>
            <p:cNvSpPr/>
            <p:nvPr/>
          </p:nvSpPr>
          <p:spPr>
            <a:xfrm>
              <a:off x="7467600" y="2667000"/>
              <a:ext cx="304800" cy="1524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grpSp>
      <p:grpSp>
        <p:nvGrpSpPr>
          <p:cNvPr id="536" name="Google Shape;536;p126"/>
          <p:cNvGrpSpPr/>
          <p:nvPr/>
        </p:nvGrpSpPr>
        <p:grpSpPr>
          <a:xfrm>
            <a:off x="1828800" y="3200400"/>
            <a:ext cx="2667000" cy="3109912"/>
            <a:chOff x="2895600" y="3429000"/>
            <a:chExt cx="2819400" cy="3109912"/>
          </a:xfrm>
        </p:grpSpPr>
        <p:sp>
          <p:nvSpPr>
            <p:cNvPr id="537" name="Google Shape;537;p126"/>
            <p:cNvSpPr/>
            <p:nvPr/>
          </p:nvSpPr>
          <p:spPr>
            <a:xfrm>
              <a:off x="2895600" y="4648200"/>
              <a:ext cx="2819400" cy="1890712"/>
            </a:xfrm>
            <a:custGeom>
              <a:rect b="b" l="l" r="r" t="t"/>
              <a:pathLst>
                <a:path extrusionOk="0" h="120000" w="120000">
                  <a:moveTo>
                    <a:pt x="10827" y="39888"/>
                  </a:moveTo>
                  <a:cubicBezTo>
                    <a:pt x="4672" y="40755"/>
                    <a:pt x="0" y="47850"/>
                    <a:pt x="0" y="56316"/>
                  </a:cubicBezTo>
                  <a:cubicBezTo>
                    <a:pt x="-5" y="62177"/>
                    <a:pt x="2272" y="67605"/>
                    <a:pt x="5966" y="70566"/>
                  </a:cubicBezTo>
                  <a:lnTo>
                    <a:pt x="5905" y="70377"/>
                  </a:lnTo>
                  <a:cubicBezTo>
                    <a:pt x="3805" y="73427"/>
                    <a:pt x="2638" y="77444"/>
                    <a:pt x="2638" y="81611"/>
                  </a:cubicBezTo>
                  <a:cubicBezTo>
                    <a:pt x="2638" y="90694"/>
                    <a:pt x="8061" y="98055"/>
                    <a:pt x="14750" y="98055"/>
                  </a:cubicBezTo>
                  <a:cubicBezTo>
                    <a:pt x="15216" y="98055"/>
                    <a:pt x="15688" y="98016"/>
                    <a:pt x="16161" y="97938"/>
                  </a:cubicBezTo>
                  <a:lnTo>
                    <a:pt x="16094" y="98050"/>
                  </a:lnTo>
                  <a:cubicBezTo>
                    <a:pt x="19916" y="107155"/>
                    <a:pt x="27016" y="112777"/>
                    <a:pt x="34705" y="112777"/>
                  </a:cubicBezTo>
                  <a:cubicBezTo>
                    <a:pt x="38594" y="112772"/>
                    <a:pt x="42416" y="111327"/>
                    <a:pt x="45750" y="108588"/>
                  </a:cubicBezTo>
                  <a:lnTo>
                    <a:pt x="45716" y="108611"/>
                  </a:lnTo>
                  <a:cubicBezTo>
                    <a:pt x="49194" y="115716"/>
                    <a:pt x="55044" y="119983"/>
                    <a:pt x="61311" y="119983"/>
                  </a:cubicBezTo>
                  <a:cubicBezTo>
                    <a:pt x="69572" y="119977"/>
                    <a:pt x="76866" y="112594"/>
                    <a:pt x="79261" y="101800"/>
                  </a:cubicBezTo>
                  <a:lnTo>
                    <a:pt x="79277" y="101944"/>
                  </a:lnTo>
                  <a:cubicBezTo>
                    <a:pt x="81833" y="104111"/>
                    <a:pt x="84777" y="105261"/>
                    <a:pt x="87788" y="105261"/>
                  </a:cubicBezTo>
                  <a:cubicBezTo>
                    <a:pt x="96611" y="105255"/>
                    <a:pt x="103788" y="95583"/>
                    <a:pt x="103855" y="83583"/>
                  </a:cubicBezTo>
                  <a:lnTo>
                    <a:pt x="103827" y="83527"/>
                  </a:lnTo>
                  <a:cubicBezTo>
                    <a:pt x="113094" y="81722"/>
                    <a:pt x="119983" y="70916"/>
                    <a:pt x="119983" y="58177"/>
                  </a:cubicBezTo>
                  <a:cubicBezTo>
                    <a:pt x="119983" y="52533"/>
                    <a:pt x="118611" y="47050"/>
                    <a:pt x="116088" y="42572"/>
                  </a:cubicBezTo>
                  <a:lnTo>
                    <a:pt x="116050" y="42561"/>
                  </a:lnTo>
                  <a:cubicBezTo>
                    <a:pt x="116838" y="40044"/>
                    <a:pt x="117250" y="37338"/>
                    <a:pt x="117250" y="34600"/>
                  </a:cubicBezTo>
                  <a:cubicBezTo>
                    <a:pt x="117250" y="25488"/>
                    <a:pt x="112772" y="17500"/>
                    <a:pt x="106327" y="15105"/>
                  </a:cubicBezTo>
                  <a:lnTo>
                    <a:pt x="106377" y="15066"/>
                  </a:lnTo>
                  <a:cubicBezTo>
                    <a:pt x="105222" y="6344"/>
                    <a:pt x="99627" y="0"/>
                    <a:pt x="93100" y="0"/>
                  </a:cubicBezTo>
                  <a:cubicBezTo>
                    <a:pt x="89133" y="-5"/>
                    <a:pt x="85372" y="2366"/>
                    <a:pt x="82805" y="6472"/>
                  </a:cubicBezTo>
                  <a:lnTo>
                    <a:pt x="82827" y="6500"/>
                  </a:lnTo>
                  <a:cubicBezTo>
                    <a:pt x="80538" y="2400"/>
                    <a:pt x="76972" y="0"/>
                    <a:pt x="73188" y="0"/>
                  </a:cubicBezTo>
                  <a:cubicBezTo>
                    <a:pt x="68594" y="-5"/>
                    <a:pt x="64388" y="3538"/>
                    <a:pt x="62338" y="9138"/>
                  </a:cubicBezTo>
                  <a:lnTo>
                    <a:pt x="62383" y="9411"/>
                  </a:lnTo>
                  <a:cubicBezTo>
                    <a:pt x="59611" y="5688"/>
                    <a:pt x="55877" y="3611"/>
                    <a:pt x="51988" y="3611"/>
                  </a:cubicBezTo>
                  <a:cubicBezTo>
                    <a:pt x="46511" y="3605"/>
                    <a:pt x="41477" y="7727"/>
                    <a:pt x="38905" y="14322"/>
                  </a:cubicBezTo>
                  <a:lnTo>
                    <a:pt x="38861" y="14455"/>
                  </a:lnTo>
                  <a:cubicBezTo>
                    <a:pt x="35983" y="12161"/>
                    <a:pt x="32711" y="10955"/>
                    <a:pt x="29377" y="10955"/>
                  </a:cubicBezTo>
                  <a:cubicBezTo>
                    <a:pt x="19016" y="10955"/>
                    <a:pt x="10622" y="22383"/>
                    <a:pt x="10622" y="36483"/>
                  </a:cubicBezTo>
                  <a:cubicBezTo>
                    <a:pt x="10616" y="37633"/>
                    <a:pt x="10677" y="38783"/>
                    <a:pt x="10788" y="39922"/>
                  </a:cubicBezTo>
                  <a:close/>
                </a:path>
                <a:path extrusionOk="0" fill="none" h="120000" w="120000">
                  <a:moveTo>
                    <a:pt x="5966" y="70566"/>
                  </a:moveTo>
                  <a:cubicBezTo>
                    <a:pt x="7816" y="72050"/>
                    <a:pt x="9922" y="72833"/>
                    <a:pt x="12066" y="72833"/>
                  </a:cubicBezTo>
                  <a:cubicBezTo>
                    <a:pt x="12377" y="72827"/>
                    <a:pt x="12694" y="72816"/>
                    <a:pt x="13005" y="72783"/>
                  </a:cubicBezTo>
                </a:path>
                <a:path extrusionOk="0" fill="none" h="120000" w="120000">
                  <a:moveTo>
                    <a:pt x="16161" y="97938"/>
                  </a:moveTo>
                  <a:cubicBezTo>
                    <a:pt x="17216" y="97772"/>
                    <a:pt x="18250" y="97416"/>
                    <a:pt x="19238" y="96883"/>
                  </a:cubicBezTo>
                </a:path>
                <a:path extrusionOk="0" fill="none" h="120000" w="120000">
                  <a:moveTo>
                    <a:pt x="43861" y="103777"/>
                  </a:moveTo>
                  <a:cubicBezTo>
                    <a:pt x="44350" y="105472"/>
                    <a:pt x="44972" y="107094"/>
                    <a:pt x="45716" y="108611"/>
                  </a:cubicBezTo>
                </a:path>
                <a:path extrusionOk="0" fill="none" h="120000" w="120000">
                  <a:moveTo>
                    <a:pt x="79261" y="101800"/>
                  </a:moveTo>
                  <a:cubicBezTo>
                    <a:pt x="79644" y="100072"/>
                    <a:pt x="79888" y="98294"/>
                    <a:pt x="80000" y="96500"/>
                  </a:cubicBezTo>
                </a:path>
                <a:path extrusionOk="0" fill="none" h="120000" w="120000">
                  <a:moveTo>
                    <a:pt x="103855" y="83583"/>
                  </a:moveTo>
                  <a:cubicBezTo>
                    <a:pt x="103855" y="83522"/>
                    <a:pt x="103861" y="83466"/>
                    <a:pt x="103861" y="83405"/>
                  </a:cubicBezTo>
                  <a:cubicBezTo>
                    <a:pt x="103861" y="75044"/>
                    <a:pt x="100350" y="67422"/>
                    <a:pt x="94827" y="63761"/>
                  </a:cubicBezTo>
                </a:path>
                <a:path extrusionOk="0" fill="none" h="120000" w="120000">
                  <a:moveTo>
                    <a:pt x="112027" y="49994"/>
                  </a:moveTo>
                  <a:cubicBezTo>
                    <a:pt x="113772" y="47972"/>
                    <a:pt x="115144" y="45427"/>
                    <a:pt x="116050" y="42561"/>
                  </a:cubicBezTo>
                </a:path>
                <a:path extrusionOk="0" fill="none" h="120000" w="120000">
                  <a:moveTo>
                    <a:pt x="106588" y="18577"/>
                  </a:moveTo>
                  <a:cubicBezTo>
                    <a:pt x="106588" y="18488"/>
                    <a:pt x="106594" y="18405"/>
                    <a:pt x="106594" y="18316"/>
                  </a:cubicBezTo>
                  <a:cubicBezTo>
                    <a:pt x="106594" y="17227"/>
                    <a:pt x="106522" y="16138"/>
                    <a:pt x="106377" y="15066"/>
                  </a:cubicBezTo>
                </a:path>
                <a:path extrusionOk="0" fill="none" h="120000" w="120000">
                  <a:moveTo>
                    <a:pt x="82805" y="6472"/>
                  </a:moveTo>
                  <a:cubicBezTo>
                    <a:pt x="81966" y="7822"/>
                    <a:pt x="81272" y="9327"/>
                    <a:pt x="80750" y="10950"/>
                  </a:cubicBezTo>
                </a:path>
                <a:path extrusionOk="0" fill="none" h="120000" w="120000">
                  <a:moveTo>
                    <a:pt x="62338" y="9138"/>
                  </a:moveTo>
                  <a:cubicBezTo>
                    <a:pt x="61888" y="10366"/>
                    <a:pt x="61555" y="11661"/>
                    <a:pt x="61338" y="13000"/>
                  </a:cubicBezTo>
                </a:path>
                <a:path extrusionOk="0" fill="none" h="120000" w="120000">
                  <a:moveTo>
                    <a:pt x="42472" y="18200"/>
                  </a:moveTo>
                  <a:cubicBezTo>
                    <a:pt x="41383" y="16755"/>
                    <a:pt x="40172" y="15500"/>
                    <a:pt x="38861" y="14455"/>
                  </a:cubicBezTo>
                </a:path>
                <a:path extrusionOk="0" fill="none" h="120000" w="120000">
                  <a:moveTo>
                    <a:pt x="10788" y="39922"/>
                  </a:moveTo>
                  <a:cubicBezTo>
                    <a:pt x="10922" y="41255"/>
                    <a:pt x="11133" y="42572"/>
                    <a:pt x="11422" y="43861"/>
                  </a:cubicBezTo>
                </a:path>
              </a:pathLst>
            </a:custGeom>
            <a:solidFill>
              <a:srgbClr val="FFBE7D"/>
            </a:solidFill>
            <a:ln cap="flat" cmpd="sng" w="9525">
              <a:solidFill>
                <a:srgbClr val="000000"/>
              </a:solidFill>
              <a:prstDash val="solid"/>
              <a:miter lim="8000"/>
              <a:headEnd len="sm" w="sm" type="none"/>
              <a:tailEnd len="sm" w="sm" type="none"/>
            </a:ln>
            <a:effectLst>
              <a:outerShdw blurRad="63500" dir="2700000" dist="107763">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1" i="0" sz="1100" u="none">
                <a:solidFill>
                  <a:srgbClr val="FF33CC"/>
                </a:solidFill>
                <a:latin typeface="Open Sans"/>
                <a:ea typeface="Open Sans"/>
                <a:cs typeface="Open Sans"/>
                <a:sym typeface="Open Sans"/>
              </a:endParaRPr>
            </a:p>
            <a:p>
              <a:pPr indent="0" lvl="0" marL="0" marR="0" rtl="0" algn="l">
                <a:lnSpc>
                  <a:spcPct val="100000"/>
                </a:lnSpc>
                <a:spcBef>
                  <a:spcPts val="0"/>
                </a:spcBef>
                <a:spcAft>
                  <a:spcPts val="0"/>
                </a:spcAft>
                <a:buClr>
                  <a:srgbClr val="FF33CC"/>
                </a:buClr>
                <a:buFont typeface="Open Sans"/>
                <a:buNone/>
              </a:pPr>
              <a:r>
                <a:rPr b="1" i="0" lang="en-US" sz="1100" u="none">
                  <a:solidFill>
                    <a:srgbClr val="FF33CC"/>
                  </a:solidFill>
                  <a:latin typeface="Open Sans"/>
                  <a:ea typeface="Open Sans"/>
                  <a:cs typeface="Open Sans"/>
                  <a:sym typeface="Open Sans"/>
                </a:rPr>
                <a:t>  Data stored for historical period. Data is populated in the data warehouse on daily/weekly basis depending upon the  requirement.</a:t>
              </a:r>
              <a:endParaRPr/>
            </a:p>
          </p:txBody>
        </p:sp>
        <p:sp>
          <p:nvSpPr>
            <p:cNvPr id="538" name="Google Shape;538;p126"/>
            <p:cNvSpPr/>
            <p:nvPr/>
          </p:nvSpPr>
          <p:spPr>
            <a:xfrm>
              <a:off x="3733800" y="4038600"/>
              <a:ext cx="457200" cy="4572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539" name="Google Shape;539;p126"/>
            <p:cNvSpPr/>
            <p:nvPr/>
          </p:nvSpPr>
          <p:spPr>
            <a:xfrm>
              <a:off x="3581400" y="3733800"/>
              <a:ext cx="381000" cy="2286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540" name="Google Shape;540;p126"/>
            <p:cNvSpPr/>
            <p:nvPr/>
          </p:nvSpPr>
          <p:spPr>
            <a:xfrm>
              <a:off x="3429000" y="3429000"/>
              <a:ext cx="304800" cy="1524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grpSp>
      <p:grpSp>
        <p:nvGrpSpPr>
          <p:cNvPr id="541" name="Google Shape;541;p126"/>
          <p:cNvGrpSpPr/>
          <p:nvPr/>
        </p:nvGrpSpPr>
        <p:grpSpPr>
          <a:xfrm>
            <a:off x="6781800" y="3048000"/>
            <a:ext cx="2362200" cy="2039937"/>
            <a:chOff x="0" y="3581400"/>
            <a:chExt cx="2362200" cy="2039937"/>
          </a:xfrm>
        </p:grpSpPr>
        <p:sp>
          <p:nvSpPr>
            <p:cNvPr id="542" name="Google Shape;542;p126"/>
            <p:cNvSpPr/>
            <p:nvPr/>
          </p:nvSpPr>
          <p:spPr>
            <a:xfrm>
              <a:off x="0" y="4038600"/>
              <a:ext cx="2362200" cy="1582737"/>
            </a:xfrm>
            <a:custGeom>
              <a:rect b="b" l="l" r="r" t="t"/>
              <a:pathLst>
                <a:path extrusionOk="0" h="120000" w="120000">
                  <a:moveTo>
                    <a:pt x="10827" y="39888"/>
                  </a:moveTo>
                  <a:cubicBezTo>
                    <a:pt x="4672" y="40755"/>
                    <a:pt x="0" y="47850"/>
                    <a:pt x="0" y="56316"/>
                  </a:cubicBezTo>
                  <a:cubicBezTo>
                    <a:pt x="-5" y="62177"/>
                    <a:pt x="2272" y="67605"/>
                    <a:pt x="5966" y="70566"/>
                  </a:cubicBezTo>
                  <a:lnTo>
                    <a:pt x="5905" y="70377"/>
                  </a:lnTo>
                  <a:cubicBezTo>
                    <a:pt x="3805" y="73427"/>
                    <a:pt x="2638" y="77444"/>
                    <a:pt x="2638" y="81611"/>
                  </a:cubicBezTo>
                  <a:cubicBezTo>
                    <a:pt x="2638" y="90694"/>
                    <a:pt x="8061" y="98055"/>
                    <a:pt x="14750" y="98055"/>
                  </a:cubicBezTo>
                  <a:cubicBezTo>
                    <a:pt x="15216" y="98055"/>
                    <a:pt x="15688" y="98016"/>
                    <a:pt x="16161" y="97938"/>
                  </a:cubicBezTo>
                  <a:lnTo>
                    <a:pt x="16094" y="98050"/>
                  </a:lnTo>
                  <a:cubicBezTo>
                    <a:pt x="19916" y="107155"/>
                    <a:pt x="27016" y="112777"/>
                    <a:pt x="34705" y="112777"/>
                  </a:cubicBezTo>
                  <a:cubicBezTo>
                    <a:pt x="38594" y="112772"/>
                    <a:pt x="42416" y="111327"/>
                    <a:pt x="45750" y="108588"/>
                  </a:cubicBezTo>
                  <a:lnTo>
                    <a:pt x="45716" y="108611"/>
                  </a:lnTo>
                  <a:cubicBezTo>
                    <a:pt x="49194" y="115716"/>
                    <a:pt x="55044" y="119983"/>
                    <a:pt x="61311" y="119983"/>
                  </a:cubicBezTo>
                  <a:cubicBezTo>
                    <a:pt x="69572" y="119977"/>
                    <a:pt x="76866" y="112594"/>
                    <a:pt x="79261" y="101800"/>
                  </a:cubicBezTo>
                  <a:lnTo>
                    <a:pt x="79277" y="101944"/>
                  </a:lnTo>
                  <a:cubicBezTo>
                    <a:pt x="81833" y="104111"/>
                    <a:pt x="84777" y="105261"/>
                    <a:pt x="87788" y="105261"/>
                  </a:cubicBezTo>
                  <a:cubicBezTo>
                    <a:pt x="96611" y="105255"/>
                    <a:pt x="103788" y="95583"/>
                    <a:pt x="103855" y="83583"/>
                  </a:cubicBezTo>
                  <a:lnTo>
                    <a:pt x="103827" y="83527"/>
                  </a:lnTo>
                  <a:cubicBezTo>
                    <a:pt x="113094" y="81722"/>
                    <a:pt x="119983" y="70916"/>
                    <a:pt x="119983" y="58177"/>
                  </a:cubicBezTo>
                  <a:cubicBezTo>
                    <a:pt x="119983" y="52533"/>
                    <a:pt x="118611" y="47050"/>
                    <a:pt x="116088" y="42572"/>
                  </a:cubicBezTo>
                  <a:lnTo>
                    <a:pt x="116050" y="42561"/>
                  </a:lnTo>
                  <a:cubicBezTo>
                    <a:pt x="116838" y="40044"/>
                    <a:pt x="117250" y="37338"/>
                    <a:pt x="117250" y="34600"/>
                  </a:cubicBezTo>
                  <a:cubicBezTo>
                    <a:pt x="117250" y="25488"/>
                    <a:pt x="112772" y="17500"/>
                    <a:pt x="106327" y="15105"/>
                  </a:cubicBezTo>
                  <a:lnTo>
                    <a:pt x="106377" y="15066"/>
                  </a:lnTo>
                  <a:cubicBezTo>
                    <a:pt x="105222" y="6344"/>
                    <a:pt x="99627" y="0"/>
                    <a:pt x="93100" y="0"/>
                  </a:cubicBezTo>
                  <a:cubicBezTo>
                    <a:pt x="89133" y="-5"/>
                    <a:pt x="85372" y="2366"/>
                    <a:pt x="82805" y="6472"/>
                  </a:cubicBezTo>
                  <a:lnTo>
                    <a:pt x="82827" y="6500"/>
                  </a:lnTo>
                  <a:cubicBezTo>
                    <a:pt x="80538" y="2400"/>
                    <a:pt x="76972" y="0"/>
                    <a:pt x="73188" y="0"/>
                  </a:cubicBezTo>
                  <a:cubicBezTo>
                    <a:pt x="68594" y="-5"/>
                    <a:pt x="64388" y="3538"/>
                    <a:pt x="62338" y="9138"/>
                  </a:cubicBezTo>
                  <a:lnTo>
                    <a:pt x="62383" y="9411"/>
                  </a:lnTo>
                  <a:cubicBezTo>
                    <a:pt x="59611" y="5688"/>
                    <a:pt x="55877" y="3611"/>
                    <a:pt x="51988" y="3611"/>
                  </a:cubicBezTo>
                  <a:cubicBezTo>
                    <a:pt x="46511" y="3605"/>
                    <a:pt x="41477" y="7727"/>
                    <a:pt x="38905" y="14322"/>
                  </a:cubicBezTo>
                  <a:lnTo>
                    <a:pt x="38861" y="14455"/>
                  </a:lnTo>
                  <a:cubicBezTo>
                    <a:pt x="35983" y="12161"/>
                    <a:pt x="32711" y="10955"/>
                    <a:pt x="29377" y="10955"/>
                  </a:cubicBezTo>
                  <a:cubicBezTo>
                    <a:pt x="19016" y="10955"/>
                    <a:pt x="10622" y="22383"/>
                    <a:pt x="10622" y="36483"/>
                  </a:cubicBezTo>
                  <a:cubicBezTo>
                    <a:pt x="10616" y="37633"/>
                    <a:pt x="10677" y="38783"/>
                    <a:pt x="10788" y="39922"/>
                  </a:cubicBezTo>
                  <a:close/>
                </a:path>
                <a:path extrusionOk="0" fill="none" h="120000" w="120000">
                  <a:moveTo>
                    <a:pt x="5966" y="70566"/>
                  </a:moveTo>
                  <a:cubicBezTo>
                    <a:pt x="7816" y="72050"/>
                    <a:pt x="9922" y="72833"/>
                    <a:pt x="12066" y="72833"/>
                  </a:cubicBezTo>
                  <a:cubicBezTo>
                    <a:pt x="12377" y="72827"/>
                    <a:pt x="12694" y="72816"/>
                    <a:pt x="13005" y="72783"/>
                  </a:cubicBezTo>
                </a:path>
                <a:path extrusionOk="0" fill="none" h="120000" w="120000">
                  <a:moveTo>
                    <a:pt x="16161" y="97938"/>
                  </a:moveTo>
                  <a:cubicBezTo>
                    <a:pt x="17216" y="97772"/>
                    <a:pt x="18250" y="97416"/>
                    <a:pt x="19238" y="96883"/>
                  </a:cubicBezTo>
                </a:path>
                <a:path extrusionOk="0" fill="none" h="120000" w="120000">
                  <a:moveTo>
                    <a:pt x="43861" y="103777"/>
                  </a:moveTo>
                  <a:cubicBezTo>
                    <a:pt x="44350" y="105472"/>
                    <a:pt x="44972" y="107094"/>
                    <a:pt x="45716" y="108611"/>
                  </a:cubicBezTo>
                </a:path>
                <a:path extrusionOk="0" fill="none" h="120000" w="120000">
                  <a:moveTo>
                    <a:pt x="79261" y="101800"/>
                  </a:moveTo>
                  <a:cubicBezTo>
                    <a:pt x="79644" y="100072"/>
                    <a:pt x="79888" y="98294"/>
                    <a:pt x="80000" y="96500"/>
                  </a:cubicBezTo>
                </a:path>
                <a:path extrusionOk="0" fill="none" h="120000" w="120000">
                  <a:moveTo>
                    <a:pt x="103855" y="83583"/>
                  </a:moveTo>
                  <a:cubicBezTo>
                    <a:pt x="103855" y="83522"/>
                    <a:pt x="103861" y="83466"/>
                    <a:pt x="103861" y="83405"/>
                  </a:cubicBezTo>
                  <a:cubicBezTo>
                    <a:pt x="103861" y="75044"/>
                    <a:pt x="100350" y="67422"/>
                    <a:pt x="94827" y="63761"/>
                  </a:cubicBezTo>
                </a:path>
                <a:path extrusionOk="0" fill="none" h="120000" w="120000">
                  <a:moveTo>
                    <a:pt x="112027" y="49994"/>
                  </a:moveTo>
                  <a:cubicBezTo>
                    <a:pt x="113772" y="47972"/>
                    <a:pt x="115144" y="45427"/>
                    <a:pt x="116050" y="42561"/>
                  </a:cubicBezTo>
                </a:path>
                <a:path extrusionOk="0" fill="none" h="120000" w="120000">
                  <a:moveTo>
                    <a:pt x="106588" y="18577"/>
                  </a:moveTo>
                  <a:cubicBezTo>
                    <a:pt x="106588" y="18488"/>
                    <a:pt x="106594" y="18405"/>
                    <a:pt x="106594" y="18316"/>
                  </a:cubicBezTo>
                  <a:cubicBezTo>
                    <a:pt x="106594" y="17227"/>
                    <a:pt x="106522" y="16138"/>
                    <a:pt x="106377" y="15066"/>
                  </a:cubicBezTo>
                </a:path>
                <a:path extrusionOk="0" fill="none" h="120000" w="120000">
                  <a:moveTo>
                    <a:pt x="82805" y="6472"/>
                  </a:moveTo>
                  <a:cubicBezTo>
                    <a:pt x="81966" y="7822"/>
                    <a:pt x="81272" y="9327"/>
                    <a:pt x="80750" y="10950"/>
                  </a:cubicBezTo>
                </a:path>
                <a:path extrusionOk="0" fill="none" h="120000" w="120000">
                  <a:moveTo>
                    <a:pt x="62338" y="9138"/>
                  </a:moveTo>
                  <a:cubicBezTo>
                    <a:pt x="61888" y="10366"/>
                    <a:pt x="61555" y="11661"/>
                    <a:pt x="61338" y="13000"/>
                  </a:cubicBezTo>
                </a:path>
                <a:path extrusionOk="0" fill="none" h="120000" w="120000">
                  <a:moveTo>
                    <a:pt x="42472" y="18200"/>
                  </a:moveTo>
                  <a:cubicBezTo>
                    <a:pt x="41383" y="16755"/>
                    <a:pt x="40172" y="15500"/>
                    <a:pt x="38861" y="14455"/>
                  </a:cubicBezTo>
                </a:path>
                <a:path extrusionOk="0" fill="none" h="120000" w="120000">
                  <a:moveTo>
                    <a:pt x="10788" y="39922"/>
                  </a:moveTo>
                  <a:cubicBezTo>
                    <a:pt x="10922" y="41255"/>
                    <a:pt x="11133" y="42572"/>
                    <a:pt x="11422" y="43861"/>
                  </a:cubicBezTo>
                </a:path>
              </a:pathLst>
            </a:custGeom>
            <a:solidFill>
              <a:srgbClr val="FFBE7D"/>
            </a:solidFill>
            <a:ln cap="flat" cmpd="sng" w="9525">
              <a:solidFill>
                <a:srgbClr val="000000"/>
              </a:solidFill>
              <a:prstDash val="solid"/>
              <a:miter lim="8000"/>
              <a:headEnd len="sm" w="sm" type="none"/>
              <a:tailEnd len="sm" w="sm" type="none"/>
            </a:ln>
            <a:effectLst>
              <a:outerShdw blurRad="63500" dir="2700000" dist="107763">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66"/>
                </a:buClr>
                <a:buFont typeface="Open Sans"/>
                <a:buNone/>
              </a:pPr>
              <a:r>
                <a:rPr b="1" i="0" lang="en-US" sz="1100" u="none">
                  <a:solidFill>
                    <a:srgbClr val="339966"/>
                  </a:solidFill>
                  <a:latin typeface="Open Sans"/>
                  <a:ea typeface="Open Sans"/>
                  <a:cs typeface="Open Sans"/>
                  <a:sym typeface="Open Sans"/>
                </a:rPr>
                <a:t>Identical queries will give same  results at different times. Supports analysis requiring historical data</a:t>
              </a:r>
              <a:endParaRPr/>
            </a:p>
          </p:txBody>
        </p:sp>
        <p:sp>
          <p:nvSpPr>
            <p:cNvPr id="543" name="Google Shape;543;p126"/>
            <p:cNvSpPr/>
            <p:nvPr/>
          </p:nvSpPr>
          <p:spPr>
            <a:xfrm>
              <a:off x="990600" y="3810000"/>
              <a:ext cx="381000" cy="2286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544" name="Google Shape;544;p126"/>
            <p:cNvSpPr/>
            <p:nvPr/>
          </p:nvSpPr>
          <p:spPr>
            <a:xfrm>
              <a:off x="990600" y="3581400"/>
              <a:ext cx="304800" cy="1524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grpSp>
      <p:sp>
        <p:nvSpPr>
          <p:cNvPr id="545" name="Google Shape;545;p126"/>
          <p:cNvSpPr txBox="1"/>
          <p:nvPr/>
        </p:nvSpPr>
        <p:spPr>
          <a:xfrm>
            <a:off x="838200" y="2667000"/>
            <a:ext cx="7848600" cy="1311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C5658"/>
              </a:buClr>
              <a:buFont typeface="Cabin"/>
              <a:buNone/>
            </a:pPr>
            <a:r>
              <a:rPr b="1" i="1" lang="en-US" sz="2000" u="none">
                <a:solidFill>
                  <a:srgbClr val="3C5658"/>
                </a:solidFill>
                <a:latin typeface="Cabin"/>
                <a:ea typeface="Cabin"/>
                <a:cs typeface="Cabin"/>
                <a:sym typeface="Cabin"/>
              </a:rPr>
              <a:t>A data warehouse is a </a:t>
            </a:r>
            <a:r>
              <a:rPr b="1" i="1" lang="en-US" sz="2000" u="sng">
                <a:solidFill>
                  <a:schemeClr val="accent2"/>
                </a:solidFill>
                <a:latin typeface="Cabin"/>
                <a:ea typeface="Cabin"/>
                <a:cs typeface="Cabin"/>
                <a:sym typeface="Cabin"/>
              </a:rPr>
              <a:t>subject-oriented,</a:t>
            </a:r>
            <a:r>
              <a:rPr b="1" i="1" lang="en-US" sz="2000" u="none">
                <a:solidFill>
                  <a:srgbClr val="3C5658"/>
                </a:solidFill>
                <a:latin typeface="Cabin"/>
                <a:ea typeface="Cabin"/>
                <a:cs typeface="Cabin"/>
                <a:sym typeface="Cabin"/>
              </a:rPr>
              <a:t> </a:t>
            </a:r>
            <a:r>
              <a:rPr b="1" i="1" lang="en-US" sz="2000" u="sng">
                <a:solidFill>
                  <a:srgbClr val="FF0066"/>
                </a:solidFill>
                <a:latin typeface="Cabin"/>
                <a:ea typeface="Cabin"/>
                <a:cs typeface="Cabin"/>
                <a:sym typeface="Cabin"/>
              </a:rPr>
              <a:t>integrated </a:t>
            </a:r>
            <a:r>
              <a:rPr b="1" i="1" lang="en-US" sz="2000" u="sng">
                <a:solidFill>
                  <a:srgbClr val="00FF00"/>
                </a:solidFill>
                <a:latin typeface="Cabin"/>
                <a:ea typeface="Cabin"/>
                <a:cs typeface="Cabin"/>
                <a:sym typeface="Cabin"/>
              </a:rPr>
              <a:t>nonvolatile,</a:t>
            </a:r>
            <a:endParaRPr/>
          </a:p>
          <a:p>
            <a:pPr indent="0" lvl="0" marL="0" marR="0" rtl="0" algn="l">
              <a:lnSpc>
                <a:spcPct val="100000"/>
              </a:lnSpc>
              <a:spcBef>
                <a:spcPts val="0"/>
              </a:spcBef>
              <a:spcAft>
                <a:spcPts val="0"/>
              </a:spcAft>
              <a:buClr>
                <a:srgbClr val="3C5658"/>
              </a:buClr>
              <a:buFont typeface="Cabin"/>
              <a:buNone/>
            </a:pPr>
            <a:r>
              <a:rPr b="1" i="1" lang="en-US" sz="2000" u="none">
                <a:solidFill>
                  <a:srgbClr val="3C5658"/>
                </a:solidFill>
                <a:latin typeface="Cabin"/>
                <a:ea typeface="Cabin"/>
                <a:cs typeface="Cabin"/>
                <a:sym typeface="Cabin"/>
              </a:rPr>
              <a:t> </a:t>
            </a:r>
            <a:r>
              <a:rPr b="1" i="1" lang="en-US" sz="2000" u="sng">
                <a:solidFill>
                  <a:srgbClr val="FF66FF"/>
                </a:solidFill>
                <a:latin typeface="Cabin"/>
                <a:ea typeface="Cabin"/>
                <a:cs typeface="Cabin"/>
                <a:sym typeface="Cabin"/>
              </a:rPr>
              <a:t>time-variant</a:t>
            </a:r>
            <a:r>
              <a:rPr b="1" i="1" lang="en-US" sz="2000" u="none">
                <a:solidFill>
                  <a:srgbClr val="3C5658"/>
                </a:solidFill>
                <a:latin typeface="Cabin"/>
                <a:ea typeface="Cabin"/>
                <a:cs typeface="Cabin"/>
                <a:sym typeface="Cabin"/>
              </a:rPr>
              <a:t> collection of data in support of management's   </a:t>
            </a:r>
            <a:endParaRPr/>
          </a:p>
          <a:p>
            <a:pPr indent="0" lvl="0" marL="0" marR="0" rtl="0" algn="l">
              <a:lnSpc>
                <a:spcPct val="100000"/>
              </a:lnSpc>
              <a:spcBef>
                <a:spcPts val="0"/>
              </a:spcBef>
              <a:spcAft>
                <a:spcPts val="0"/>
              </a:spcAft>
              <a:buClr>
                <a:srgbClr val="3C5658"/>
              </a:buClr>
              <a:buFont typeface="Cabin"/>
              <a:buNone/>
            </a:pPr>
            <a:r>
              <a:rPr b="1" i="1" lang="en-US" sz="2000" u="none">
                <a:solidFill>
                  <a:srgbClr val="3C5658"/>
                </a:solidFill>
                <a:latin typeface="Cabin"/>
                <a:ea typeface="Cabin"/>
                <a:cs typeface="Cabin"/>
                <a:sym typeface="Cabin"/>
              </a:rPr>
              <a:t>			  decisions. </a:t>
            </a:r>
            <a:endParaRPr/>
          </a:p>
          <a:p>
            <a:pPr indent="0" lvl="0" marL="0" marR="0" rtl="0" algn="l">
              <a:lnSpc>
                <a:spcPct val="100000"/>
              </a:lnSpc>
              <a:spcBef>
                <a:spcPts val="0"/>
              </a:spcBef>
              <a:spcAft>
                <a:spcPts val="0"/>
              </a:spcAft>
              <a:buClr>
                <a:srgbClr val="3C5658"/>
              </a:buClr>
              <a:buFont typeface="Cabin"/>
              <a:buNone/>
            </a:pPr>
            <a:r>
              <a:rPr b="1" i="1" lang="en-US" sz="2000" u="none">
                <a:solidFill>
                  <a:srgbClr val="3C5658"/>
                </a:solidFill>
                <a:latin typeface="Cabin"/>
                <a:ea typeface="Cabin"/>
                <a:cs typeface="Cabin"/>
                <a:sym typeface="Cabin"/>
              </a:rPr>
              <a:t>			- WH Inmon</a:t>
            </a:r>
            <a:endParaRPr/>
          </a:p>
        </p:txBody>
      </p:sp>
      <p:sp>
        <p:nvSpPr>
          <p:cNvPr id="546" name="Google Shape;546;p126"/>
          <p:cNvSpPr txBox="1"/>
          <p:nvPr/>
        </p:nvSpPr>
        <p:spPr>
          <a:xfrm>
            <a:off x="533400" y="6324600"/>
            <a:ext cx="60769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WH Inmon - Regarded As Father Of Data Warehousing</a:t>
            </a:r>
            <a:endParaRPr/>
          </a:p>
        </p:txBody>
      </p:sp>
      <p:sp>
        <p:nvSpPr>
          <p:cNvPr id="547" name="Google Shape;547;p126"/>
          <p:cNvSpPr txBox="1"/>
          <p:nvPr/>
        </p:nvSpPr>
        <p:spPr>
          <a:xfrm>
            <a:off x="304800" y="260350"/>
            <a:ext cx="53721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What is a Data Warehouse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127"/>
          <p:cNvSpPr txBox="1"/>
          <p:nvPr>
            <p:ph idx="4294967295" type="title"/>
          </p:nvPr>
        </p:nvSpPr>
        <p:spPr>
          <a:xfrm>
            <a:off x="152400" y="-152400"/>
            <a:ext cx="102870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Subject-Oriented- Characteristics of a Data</a:t>
            </a:r>
            <a:br>
              <a:rPr b="0" i="0" lang="en-US" sz="3200" u="none" cap="none" strike="noStrike">
                <a:solidFill>
                  <a:schemeClr val="dk1"/>
                </a:solidFill>
                <a:latin typeface="Cabin"/>
                <a:ea typeface="Cabin"/>
                <a:cs typeface="Cabin"/>
                <a:sym typeface="Cabin"/>
              </a:rPr>
            </a:br>
            <a:r>
              <a:rPr b="0" i="0" lang="en-US" sz="3200" u="none" cap="none" strike="noStrike">
                <a:solidFill>
                  <a:schemeClr val="dk1"/>
                </a:solidFill>
                <a:latin typeface="Cabin"/>
                <a:ea typeface="Cabin"/>
                <a:cs typeface="Cabin"/>
                <a:sym typeface="Cabin"/>
              </a:rPr>
              <a:t> Warehouse</a:t>
            </a:r>
            <a:endParaRPr/>
          </a:p>
        </p:txBody>
      </p:sp>
      <p:sp>
        <p:nvSpPr>
          <p:cNvPr id="554" name="Google Shape;554;p127"/>
          <p:cNvSpPr txBox="1"/>
          <p:nvPr/>
        </p:nvSpPr>
        <p:spPr>
          <a:xfrm>
            <a:off x="4471987" y="1447800"/>
            <a:ext cx="74612" cy="4711700"/>
          </a:xfrm>
          <a:prstGeom prst="rect">
            <a:avLst/>
          </a:prstGeom>
          <a:solidFill>
            <a:srgbClr val="990033"/>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grpSp>
        <p:nvGrpSpPr>
          <p:cNvPr id="555" name="Google Shape;555;p127"/>
          <p:cNvGrpSpPr/>
          <p:nvPr/>
        </p:nvGrpSpPr>
        <p:grpSpPr>
          <a:xfrm>
            <a:off x="5638800" y="1524000"/>
            <a:ext cx="1963737" cy="1635125"/>
            <a:chOff x="5959475" y="1482725"/>
            <a:chExt cx="1965325" cy="1635125"/>
          </a:xfrm>
        </p:grpSpPr>
        <p:sp>
          <p:nvSpPr>
            <p:cNvPr id="556" name="Google Shape;556;p127"/>
            <p:cNvSpPr/>
            <p:nvPr/>
          </p:nvSpPr>
          <p:spPr>
            <a:xfrm>
              <a:off x="5981700" y="1482725"/>
              <a:ext cx="1920875" cy="466725"/>
            </a:xfrm>
            <a:prstGeom prst="ellipse">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557" name="Google Shape;557;p127"/>
            <p:cNvSpPr/>
            <p:nvPr/>
          </p:nvSpPr>
          <p:spPr>
            <a:xfrm>
              <a:off x="5986462" y="2651125"/>
              <a:ext cx="1919287" cy="466725"/>
            </a:xfrm>
            <a:prstGeom prst="ellipse">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cxnSp>
          <p:nvCxnSpPr>
            <p:cNvPr id="558" name="Google Shape;558;p127"/>
            <p:cNvCxnSpPr/>
            <p:nvPr/>
          </p:nvCxnSpPr>
          <p:spPr>
            <a:xfrm>
              <a:off x="5959475" y="1747837"/>
              <a:ext cx="0" cy="1100137"/>
            </a:xfrm>
            <a:prstGeom prst="straightConnector1">
              <a:avLst/>
            </a:prstGeom>
            <a:noFill/>
            <a:ln cap="flat" cmpd="sng" w="12700">
              <a:solidFill>
                <a:schemeClr val="dk1"/>
              </a:solidFill>
              <a:prstDash val="solid"/>
              <a:miter lim="8000"/>
              <a:headEnd len="sm" w="sm" type="none"/>
              <a:tailEnd len="sm" w="sm" type="none"/>
            </a:ln>
          </p:spPr>
        </p:cxnSp>
        <p:cxnSp>
          <p:nvCxnSpPr>
            <p:cNvPr id="559" name="Google Shape;559;p127"/>
            <p:cNvCxnSpPr/>
            <p:nvPr/>
          </p:nvCxnSpPr>
          <p:spPr>
            <a:xfrm>
              <a:off x="7924800" y="1751012"/>
              <a:ext cx="0" cy="1100137"/>
            </a:xfrm>
            <a:prstGeom prst="straightConnector1">
              <a:avLst/>
            </a:prstGeom>
            <a:noFill/>
            <a:ln cap="flat" cmpd="sng" w="12700">
              <a:solidFill>
                <a:schemeClr val="dk1"/>
              </a:solidFill>
              <a:prstDash val="solid"/>
              <a:miter lim="8000"/>
              <a:headEnd len="sm" w="sm" type="none"/>
              <a:tailEnd len="sm" w="sm" type="none"/>
            </a:ln>
          </p:spPr>
        </p:cxnSp>
      </p:grpSp>
      <p:sp>
        <p:nvSpPr>
          <p:cNvPr id="560" name="Google Shape;560;p127"/>
          <p:cNvSpPr txBox="1"/>
          <p:nvPr/>
        </p:nvSpPr>
        <p:spPr>
          <a:xfrm>
            <a:off x="5802312" y="2035175"/>
            <a:ext cx="1711325" cy="822325"/>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Quattrocento"/>
              <a:buNone/>
            </a:pPr>
            <a:r>
              <a:rPr b="0" i="0" lang="en-US" sz="2400" u="none">
                <a:solidFill>
                  <a:schemeClr val="dk1"/>
                </a:solidFill>
                <a:latin typeface="Quattrocento"/>
                <a:ea typeface="Quattrocento"/>
                <a:cs typeface="Quattrocento"/>
                <a:sym typeface="Quattrocento"/>
              </a:rPr>
              <a:t>Data </a:t>
            </a:r>
            <a:endParaRPr/>
          </a:p>
          <a:p>
            <a:pPr indent="0" lvl="0" marL="0" marR="0" rtl="0" algn="ctr">
              <a:lnSpc>
                <a:spcPct val="100000"/>
              </a:lnSpc>
              <a:spcBef>
                <a:spcPts val="0"/>
              </a:spcBef>
              <a:spcAft>
                <a:spcPts val="0"/>
              </a:spcAft>
              <a:buClr>
                <a:schemeClr val="dk1"/>
              </a:buClr>
              <a:buFont typeface="Quattrocento"/>
              <a:buNone/>
            </a:pPr>
            <a:r>
              <a:rPr b="0" i="0" lang="en-US" sz="2400" u="none">
                <a:solidFill>
                  <a:schemeClr val="dk1"/>
                </a:solidFill>
                <a:latin typeface="Quattrocento"/>
                <a:ea typeface="Quattrocento"/>
                <a:cs typeface="Quattrocento"/>
                <a:sym typeface="Quattrocento"/>
              </a:rPr>
              <a:t>Warehouse</a:t>
            </a:r>
            <a:endParaRPr/>
          </a:p>
        </p:txBody>
      </p:sp>
      <p:sp>
        <p:nvSpPr>
          <p:cNvPr id="561" name="Google Shape;561;p127"/>
          <p:cNvSpPr/>
          <p:nvPr/>
        </p:nvSpPr>
        <p:spPr>
          <a:xfrm>
            <a:off x="4946650" y="3581400"/>
            <a:ext cx="1892300" cy="977900"/>
          </a:xfrm>
          <a:prstGeom prst="hexagon">
            <a:avLst>
              <a:gd fmla="val 5397" name="adj"/>
              <a:gd fmla="val 115470" name="vf"/>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Quattrocento"/>
              <a:buNone/>
            </a:pPr>
            <a:r>
              <a:rPr b="0" i="0" lang="en-US" sz="2400" u="none">
                <a:solidFill>
                  <a:srgbClr val="000000"/>
                </a:solidFill>
                <a:latin typeface="Quattrocento"/>
                <a:ea typeface="Quattrocento"/>
                <a:cs typeface="Quattrocento"/>
                <a:sym typeface="Quattrocento"/>
              </a:rPr>
              <a:t>Customers</a:t>
            </a:r>
            <a:endParaRPr/>
          </a:p>
        </p:txBody>
      </p:sp>
      <p:sp>
        <p:nvSpPr>
          <p:cNvPr id="562" name="Google Shape;562;p127"/>
          <p:cNvSpPr/>
          <p:nvPr/>
        </p:nvSpPr>
        <p:spPr>
          <a:xfrm>
            <a:off x="7078662" y="3581400"/>
            <a:ext cx="1892300" cy="977900"/>
          </a:xfrm>
          <a:prstGeom prst="hexagon">
            <a:avLst>
              <a:gd fmla="val 5397" name="adj"/>
              <a:gd fmla="val 115470" name="vf"/>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Quattrocento"/>
              <a:buNone/>
            </a:pPr>
            <a:r>
              <a:rPr b="0" i="0" lang="en-US" sz="2400" u="none">
                <a:solidFill>
                  <a:srgbClr val="000000"/>
                </a:solidFill>
                <a:latin typeface="Quattrocento"/>
                <a:ea typeface="Quattrocento"/>
                <a:cs typeface="Quattrocento"/>
                <a:sym typeface="Quattrocento"/>
              </a:rPr>
              <a:t>Products</a:t>
            </a:r>
            <a:endParaRPr/>
          </a:p>
        </p:txBody>
      </p:sp>
      <p:sp>
        <p:nvSpPr>
          <p:cNvPr id="563" name="Google Shape;563;p127"/>
          <p:cNvSpPr/>
          <p:nvPr/>
        </p:nvSpPr>
        <p:spPr>
          <a:xfrm>
            <a:off x="4946650" y="5029200"/>
            <a:ext cx="1892300" cy="977900"/>
          </a:xfrm>
          <a:prstGeom prst="hexagon">
            <a:avLst>
              <a:gd fmla="val 5397" name="adj"/>
              <a:gd fmla="val 115470" name="vf"/>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Quattrocento"/>
              <a:buNone/>
            </a:pPr>
            <a:r>
              <a:rPr b="0" i="0" lang="en-US" sz="2400" u="none">
                <a:solidFill>
                  <a:srgbClr val="000000"/>
                </a:solidFill>
                <a:latin typeface="Quattrocento"/>
                <a:ea typeface="Quattrocento"/>
                <a:cs typeface="Quattrocento"/>
                <a:sym typeface="Quattrocento"/>
              </a:rPr>
              <a:t>Regions</a:t>
            </a:r>
            <a:endParaRPr/>
          </a:p>
        </p:txBody>
      </p:sp>
      <p:sp>
        <p:nvSpPr>
          <p:cNvPr id="564" name="Google Shape;564;p127"/>
          <p:cNvSpPr/>
          <p:nvPr/>
        </p:nvSpPr>
        <p:spPr>
          <a:xfrm>
            <a:off x="7154862" y="4953000"/>
            <a:ext cx="1893887" cy="977900"/>
          </a:xfrm>
          <a:prstGeom prst="hexagon">
            <a:avLst>
              <a:gd fmla="val 5397" name="adj"/>
              <a:gd fmla="val 115470" name="vf"/>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Quattrocento"/>
              <a:buNone/>
            </a:pPr>
            <a:r>
              <a:rPr b="0" i="0" lang="en-US" sz="2400" u="none">
                <a:solidFill>
                  <a:srgbClr val="000000"/>
                </a:solidFill>
                <a:latin typeface="Quattrocento"/>
                <a:ea typeface="Quattrocento"/>
                <a:cs typeface="Quattrocento"/>
                <a:sym typeface="Quattrocento"/>
              </a:rPr>
              <a:t>Time</a:t>
            </a:r>
            <a:endParaRPr/>
          </a:p>
        </p:txBody>
      </p:sp>
      <p:sp>
        <p:nvSpPr>
          <p:cNvPr id="565" name="Google Shape;565;p127"/>
          <p:cNvSpPr/>
          <p:nvPr/>
        </p:nvSpPr>
        <p:spPr>
          <a:xfrm>
            <a:off x="377825" y="4876800"/>
            <a:ext cx="1816100" cy="977900"/>
          </a:xfrm>
          <a:prstGeom prst="hexagon">
            <a:avLst>
              <a:gd fmla="val 5397" name="adj"/>
              <a:gd fmla="val 115470" name="vf"/>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Quattrocento"/>
              <a:buNone/>
            </a:pPr>
            <a:r>
              <a:rPr b="0" i="0" lang="en-US" sz="2400" u="none">
                <a:solidFill>
                  <a:srgbClr val="000000"/>
                </a:solidFill>
                <a:latin typeface="Quattrocento"/>
                <a:ea typeface="Quattrocento"/>
                <a:cs typeface="Quattrocento"/>
                <a:sym typeface="Quattrocento"/>
              </a:rPr>
              <a:t>Quotes</a:t>
            </a:r>
            <a:endParaRPr/>
          </a:p>
        </p:txBody>
      </p:sp>
      <p:sp>
        <p:nvSpPr>
          <p:cNvPr id="566" name="Google Shape;566;p127"/>
          <p:cNvSpPr/>
          <p:nvPr/>
        </p:nvSpPr>
        <p:spPr>
          <a:xfrm>
            <a:off x="1395412" y="1476375"/>
            <a:ext cx="1917700" cy="444500"/>
          </a:xfrm>
          <a:prstGeom prst="ellipse">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sp>
        <p:nvSpPr>
          <p:cNvPr id="567" name="Google Shape;567;p127"/>
          <p:cNvSpPr/>
          <p:nvPr/>
        </p:nvSpPr>
        <p:spPr>
          <a:xfrm>
            <a:off x="1400175" y="2590800"/>
            <a:ext cx="1916112" cy="444500"/>
          </a:xfrm>
          <a:prstGeom prst="ellipse">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Arial"/>
              <a:ea typeface="Arial"/>
              <a:cs typeface="Arial"/>
              <a:sym typeface="Arial"/>
            </a:endParaRPr>
          </a:p>
        </p:txBody>
      </p:sp>
      <p:cxnSp>
        <p:nvCxnSpPr>
          <p:cNvPr id="568" name="Google Shape;568;p127"/>
          <p:cNvCxnSpPr/>
          <p:nvPr/>
        </p:nvCxnSpPr>
        <p:spPr>
          <a:xfrm>
            <a:off x="1373187" y="1728787"/>
            <a:ext cx="0" cy="1049337"/>
          </a:xfrm>
          <a:prstGeom prst="straightConnector1">
            <a:avLst/>
          </a:prstGeom>
          <a:noFill/>
          <a:ln cap="flat" cmpd="sng" w="12700">
            <a:solidFill>
              <a:schemeClr val="dk1"/>
            </a:solidFill>
            <a:prstDash val="solid"/>
            <a:miter lim="8000"/>
            <a:headEnd len="sm" w="sm" type="none"/>
            <a:tailEnd len="sm" w="sm" type="none"/>
          </a:ln>
        </p:spPr>
      </p:cxnSp>
      <p:cxnSp>
        <p:nvCxnSpPr>
          <p:cNvPr id="569" name="Google Shape;569;p127"/>
          <p:cNvCxnSpPr/>
          <p:nvPr/>
        </p:nvCxnSpPr>
        <p:spPr>
          <a:xfrm>
            <a:off x="3335337" y="1731962"/>
            <a:ext cx="0" cy="1049337"/>
          </a:xfrm>
          <a:prstGeom prst="straightConnector1">
            <a:avLst/>
          </a:prstGeom>
          <a:noFill/>
          <a:ln cap="flat" cmpd="sng" w="12700">
            <a:solidFill>
              <a:schemeClr val="dk1"/>
            </a:solidFill>
            <a:prstDash val="solid"/>
            <a:miter lim="8000"/>
            <a:headEnd len="sm" w="sm" type="none"/>
            <a:tailEnd len="sm" w="sm" type="none"/>
          </a:ln>
        </p:spPr>
      </p:cxnSp>
      <p:sp>
        <p:nvSpPr>
          <p:cNvPr id="570" name="Google Shape;570;p127"/>
          <p:cNvSpPr/>
          <p:nvPr/>
        </p:nvSpPr>
        <p:spPr>
          <a:xfrm>
            <a:off x="460375" y="3429000"/>
            <a:ext cx="1662112" cy="977900"/>
          </a:xfrm>
          <a:prstGeom prst="hexagon">
            <a:avLst>
              <a:gd fmla="val 5397" name="adj"/>
              <a:gd fmla="val 115470" name="vf"/>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Quattrocento"/>
              <a:buNone/>
            </a:pPr>
            <a:r>
              <a:rPr b="0" i="0" lang="en-US" sz="2400" u="none">
                <a:solidFill>
                  <a:srgbClr val="000000"/>
                </a:solidFill>
                <a:latin typeface="Quattrocento"/>
                <a:ea typeface="Quattrocento"/>
                <a:cs typeface="Quattrocento"/>
                <a:sym typeface="Quattrocento"/>
              </a:rPr>
              <a:t>Leads</a:t>
            </a:r>
            <a:endParaRPr/>
          </a:p>
        </p:txBody>
      </p:sp>
      <p:sp>
        <p:nvSpPr>
          <p:cNvPr id="571" name="Google Shape;571;p127"/>
          <p:cNvSpPr/>
          <p:nvPr/>
        </p:nvSpPr>
        <p:spPr>
          <a:xfrm>
            <a:off x="2435225" y="4953000"/>
            <a:ext cx="1817687" cy="977900"/>
          </a:xfrm>
          <a:prstGeom prst="hexagon">
            <a:avLst>
              <a:gd fmla="val 5397" name="adj"/>
              <a:gd fmla="val 115470" name="vf"/>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Quattrocento"/>
              <a:buNone/>
            </a:pPr>
            <a:r>
              <a:rPr b="0" i="0" lang="en-US" sz="2400" u="none">
                <a:solidFill>
                  <a:srgbClr val="000000"/>
                </a:solidFill>
                <a:latin typeface="Quattrocento"/>
                <a:ea typeface="Quattrocento"/>
                <a:cs typeface="Quattrocento"/>
                <a:sym typeface="Quattrocento"/>
              </a:rPr>
              <a:t>Orders</a:t>
            </a:r>
            <a:endParaRPr/>
          </a:p>
        </p:txBody>
      </p:sp>
      <p:sp>
        <p:nvSpPr>
          <p:cNvPr id="572" name="Google Shape;572;p127"/>
          <p:cNvSpPr/>
          <p:nvPr/>
        </p:nvSpPr>
        <p:spPr>
          <a:xfrm>
            <a:off x="2514600" y="3429000"/>
            <a:ext cx="1665287" cy="977900"/>
          </a:xfrm>
          <a:prstGeom prst="hexagon">
            <a:avLst>
              <a:gd fmla="val 5397" name="adj"/>
              <a:gd fmla="val 115470" name="vf"/>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Quattrocento"/>
              <a:buNone/>
            </a:pPr>
            <a:r>
              <a:rPr b="0" i="0" lang="en-US" sz="2400" u="none">
                <a:solidFill>
                  <a:srgbClr val="000000"/>
                </a:solidFill>
                <a:latin typeface="Quattrocento"/>
                <a:ea typeface="Quattrocento"/>
                <a:cs typeface="Quattrocento"/>
                <a:sym typeface="Quattrocento"/>
              </a:rPr>
              <a:t>Prospects</a:t>
            </a:r>
            <a:endParaRPr/>
          </a:p>
        </p:txBody>
      </p:sp>
      <p:sp>
        <p:nvSpPr>
          <p:cNvPr id="573" name="Google Shape;573;p127"/>
          <p:cNvSpPr txBox="1"/>
          <p:nvPr/>
        </p:nvSpPr>
        <p:spPr>
          <a:xfrm>
            <a:off x="1447800" y="1981200"/>
            <a:ext cx="1800225" cy="457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Quattrocento"/>
              <a:buNone/>
            </a:pPr>
            <a:r>
              <a:rPr b="0" i="0" lang="en-US" sz="2400" u="none">
                <a:solidFill>
                  <a:schemeClr val="dk1"/>
                </a:solidFill>
                <a:latin typeface="Quattrocento"/>
                <a:ea typeface="Quattrocento"/>
                <a:cs typeface="Quattrocento"/>
                <a:sym typeface="Quattrocento"/>
              </a:rPr>
              <a:t>Operational</a:t>
            </a:r>
            <a:endParaRPr/>
          </a:p>
        </p:txBody>
      </p:sp>
      <p:sp>
        <p:nvSpPr>
          <p:cNvPr id="574" name="Google Shape;574;p127"/>
          <p:cNvSpPr txBox="1"/>
          <p:nvPr/>
        </p:nvSpPr>
        <p:spPr>
          <a:xfrm>
            <a:off x="381000" y="6248400"/>
            <a:ext cx="8229600" cy="38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Focus is on Subject Areas rather than Applications</a:t>
            </a:r>
            <a:endParaRPr/>
          </a:p>
          <a:p>
            <a:pPr indent="0" lvl="0" marL="0" marR="0" rtl="0" algn="l">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128"/>
          <p:cNvSpPr txBox="1"/>
          <p:nvPr/>
        </p:nvSpPr>
        <p:spPr>
          <a:xfrm>
            <a:off x="0" y="-152400"/>
            <a:ext cx="11277600" cy="106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Integrated - Characteristics of a Data</a:t>
            </a:r>
            <a:endParaRPr/>
          </a:p>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Warehouse</a:t>
            </a:r>
            <a:endParaRPr/>
          </a:p>
        </p:txBody>
      </p:sp>
      <p:sp>
        <p:nvSpPr>
          <p:cNvPr id="581" name="Google Shape;581;p128"/>
          <p:cNvSpPr txBox="1"/>
          <p:nvPr/>
        </p:nvSpPr>
        <p:spPr>
          <a:xfrm>
            <a:off x="652462" y="1447800"/>
            <a:ext cx="7772400" cy="44958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
        <p:nvSpPr>
          <p:cNvPr id="582" name="Google Shape;582;p128"/>
          <p:cNvSpPr txBox="1"/>
          <p:nvPr/>
        </p:nvSpPr>
        <p:spPr>
          <a:xfrm>
            <a:off x="0" y="1371600"/>
            <a:ext cx="4206875" cy="10064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Appl A - m,f</a:t>
            </a:r>
            <a:endParaRPr/>
          </a:p>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Appl B - 1,0</a:t>
            </a:r>
            <a:endParaRPr/>
          </a:p>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Appl C - male,female</a:t>
            </a:r>
            <a:endParaRPr/>
          </a:p>
        </p:txBody>
      </p:sp>
      <p:sp>
        <p:nvSpPr>
          <p:cNvPr id="583" name="Google Shape;583;p128"/>
          <p:cNvSpPr txBox="1"/>
          <p:nvPr/>
        </p:nvSpPr>
        <p:spPr>
          <a:xfrm>
            <a:off x="0" y="2514600"/>
            <a:ext cx="4516437" cy="10064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Appl A - balance dec fixed (13,2)</a:t>
            </a:r>
            <a:endParaRPr/>
          </a:p>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Appl B - balance pic 9(9)V99</a:t>
            </a:r>
            <a:endParaRPr/>
          </a:p>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Appl C - balance pic S9(7)V99 comp-3</a:t>
            </a:r>
            <a:endParaRPr/>
          </a:p>
        </p:txBody>
      </p:sp>
      <p:sp>
        <p:nvSpPr>
          <p:cNvPr id="584" name="Google Shape;584;p128"/>
          <p:cNvSpPr txBox="1"/>
          <p:nvPr/>
        </p:nvSpPr>
        <p:spPr>
          <a:xfrm>
            <a:off x="0" y="3657600"/>
            <a:ext cx="2921000" cy="10064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Appl A - bal-on-hand</a:t>
            </a:r>
            <a:endParaRPr/>
          </a:p>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Appl B - current-balance</a:t>
            </a:r>
            <a:endParaRPr/>
          </a:p>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Appl C - cash-on-hand</a:t>
            </a:r>
            <a:endParaRPr/>
          </a:p>
        </p:txBody>
      </p:sp>
      <p:sp>
        <p:nvSpPr>
          <p:cNvPr id="585" name="Google Shape;585;p128"/>
          <p:cNvSpPr txBox="1"/>
          <p:nvPr/>
        </p:nvSpPr>
        <p:spPr>
          <a:xfrm>
            <a:off x="0" y="4953000"/>
            <a:ext cx="2863850" cy="10064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Appl A - date (julian)</a:t>
            </a:r>
            <a:endParaRPr/>
          </a:p>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Appl B - date (yymmdd)</a:t>
            </a:r>
            <a:endParaRPr/>
          </a:p>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Appl C - date (absolute)</a:t>
            </a:r>
            <a:endParaRPr/>
          </a:p>
        </p:txBody>
      </p:sp>
      <p:cxnSp>
        <p:nvCxnSpPr>
          <p:cNvPr id="586" name="Google Shape;586;p128"/>
          <p:cNvCxnSpPr/>
          <p:nvPr/>
        </p:nvCxnSpPr>
        <p:spPr>
          <a:xfrm>
            <a:off x="2711450" y="1676400"/>
            <a:ext cx="3503612" cy="0"/>
          </a:xfrm>
          <a:prstGeom prst="straightConnector1">
            <a:avLst/>
          </a:prstGeom>
          <a:noFill/>
          <a:ln cap="flat" cmpd="sng" w="25400">
            <a:solidFill>
              <a:srgbClr val="CC3300"/>
            </a:solidFill>
            <a:prstDash val="solid"/>
            <a:miter lim="8000"/>
            <a:headEnd len="sm" w="sm" type="none"/>
            <a:tailEnd len="sm" w="sm" type="stealth"/>
          </a:ln>
        </p:spPr>
      </p:cxnSp>
      <p:cxnSp>
        <p:nvCxnSpPr>
          <p:cNvPr id="587" name="Google Shape;587;p128"/>
          <p:cNvCxnSpPr/>
          <p:nvPr/>
        </p:nvCxnSpPr>
        <p:spPr>
          <a:xfrm>
            <a:off x="2711450" y="1905000"/>
            <a:ext cx="4949825" cy="0"/>
          </a:xfrm>
          <a:prstGeom prst="straightConnector1">
            <a:avLst/>
          </a:prstGeom>
          <a:noFill/>
          <a:ln cap="flat" cmpd="sng" w="25400">
            <a:solidFill>
              <a:srgbClr val="CC3300"/>
            </a:solidFill>
            <a:prstDash val="solid"/>
            <a:miter lim="8000"/>
            <a:headEnd len="sm" w="sm" type="none"/>
            <a:tailEnd len="sm" w="sm" type="stealth"/>
          </a:ln>
        </p:spPr>
      </p:cxnSp>
      <p:cxnSp>
        <p:nvCxnSpPr>
          <p:cNvPr id="588" name="Google Shape;588;p128"/>
          <p:cNvCxnSpPr/>
          <p:nvPr/>
        </p:nvCxnSpPr>
        <p:spPr>
          <a:xfrm>
            <a:off x="4495800" y="2743200"/>
            <a:ext cx="1674812" cy="0"/>
          </a:xfrm>
          <a:prstGeom prst="straightConnector1">
            <a:avLst/>
          </a:prstGeom>
          <a:noFill/>
          <a:ln cap="flat" cmpd="sng" w="25400">
            <a:solidFill>
              <a:srgbClr val="CC3300"/>
            </a:solidFill>
            <a:prstDash val="solid"/>
            <a:miter lim="8000"/>
            <a:headEnd len="sm" w="sm" type="none"/>
            <a:tailEnd len="sm" w="sm" type="stealth"/>
          </a:ln>
        </p:spPr>
      </p:cxnSp>
      <p:cxnSp>
        <p:nvCxnSpPr>
          <p:cNvPr id="589" name="Google Shape;589;p128"/>
          <p:cNvCxnSpPr/>
          <p:nvPr/>
        </p:nvCxnSpPr>
        <p:spPr>
          <a:xfrm>
            <a:off x="2711450" y="2133600"/>
            <a:ext cx="3503612" cy="0"/>
          </a:xfrm>
          <a:prstGeom prst="straightConnector1">
            <a:avLst/>
          </a:prstGeom>
          <a:noFill/>
          <a:ln cap="flat" cmpd="sng" w="25400">
            <a:solidFill>
              <a:srgbClr val="CC3300"/>
            </a:solidFill>
            <a:prstDash val="solid"/>
            <a:miter lim="8000"/>
            <a:headEnd len="sm" w="sm" type="none"/>
            <a:tailEnd len="sm" w="sm" type="stealth"/>
          </a:ln>
        </p:spPr>
      </p:cxnSp>
      <p:cxnSp>
        <p:nvCxnSpPr>
          <p:cNvPr id="590" name="Google Shape;590;p128"/>
          <p:cNvCxnSpPr/>
          <p:nvPr/>
        </p:nvCxnSpPr>
        <p:spPr>
          <a:xfrm>
            <a:off x="2895600" y="3886200"/>
            <a:ext cx="3048000" cy="0"/>
          </a:xfrm>
          <a:prstGeom prst="straightConnector1">
            <a:avLst/>
          </a:prstGeom>
          <a:noFill/>
          <a:ln cap="flat" cmpd="sng" w="25400">
            <a:solidFill>
              <a:srgbClr val="CC3300"/>
            </a:solidFill>
            <a:prstDash val="solid"/>
            <a:miter lim="8000"/>
            <a:headEnd len="sm" w="sm" type="none"/>
            <a:tailEnd len="sm" w="sm" type="stealth"/>
          </a:ln>
        </p:spPr>
      </p:cxnSp>
      <p:cxnSp>
        <p:nvCxnSpPr>
          <p:cNvPr id="591" name="Google Shape;591;p128"/>
          <p:cNvCxnSpPr/>
          <p:nvPr/>
        </p:nvCxnSpPr>
        <p:spPr>
          <a:xfrm>
            <a:off x="2895600" y="4191000"/>
            <a:ext cx="4506912" cy="0"/>
          </a:xfrm>
          <a:prstGeom prst="straightConnector1">
            <a:avLst/>
          </a:prstGeom>
          <a:noFill/>
          <a:ln cap="flat" cmpd="sng" w="25400">
            <a:solidFill>
              <a:srgbClr val="CC3300"/>
            </a:solidFill>
            <a:prstDash val="solid"/>
            <a:miter lim="8000"/>
            <a:headEnd len="sm" w="sm" type="none"/>
            <a:tailEnd len="sm" w="sm" type="stealth"/>
          </a:ln>
        </p:spPr>
      </p:cxnSp>
      <p:cxnSp>
        <p:nvCxnSpPr>
          <p:cNvPr id="592" name="Google Shape;592;p128"/>
          <p:cNvCxnSpPr/>
          <p:nvPr/>
        </p:nvCxnSpPr>
        <p:spPr>
          <a:xfrm>
            <a:off x="2895600" y="4419600"/>
            <a:ext cx="3048000" cy="0"/>
          </a:xfrm>
          <a:prstGeom prst="straightConnector1">
            <a:avLst/>
          </a:prstGeom>
          <a:noFill/>
          <a:ln cap="flat" cmpd="sng" w="25400">
            <a:solidFill>
              <a:srgbClr val="CC3300"/>
            </a:solidFill>
            <a:prstDash val="solid"/>
            <a:miter lim="8000"/>
            <a:headEnd len="sm" w="sm" type="none"/>
            <a:tailEnd len="sm" w="sm" type="stealth"/>
          </a:ln>
        </p:spPr>
      </p:cxnSp>
      <p:cxnSp>
        <p:nvCxnSpPr>
          <p:cNvPr id="593" name="Google Shape;593;p128"/>
          <p:cNvCxnSpPr/>
          <p:nvPr/>
        </p:nvCxnSpPr>
        <p:spPr>
          <a:xfrm>
            <a:off x="4495800" y="3048000"/>
            <a:ext cx="3121025" cy="0"/>
          </a:xfrm>
          <a:prstGeom prst="straightConnector1">
            <a:avLst/>
          </a:prstGeom>
          <a:noFill/>
          <a:ln cap="flat" cmpd="sng" w="25400">
            <a:solidFill>
              <a:srgbClr val="CC3300"/>
            </a:solidFill>
            <a:prstDash val="solid"/>
            <a:miter lim="8000"/>
            <a:headEnd len="sm" w="sm" type="none"/>
            <a:tailEnd len="sm" w="sm" type="stealth"/>
          </a:ln>
        </p:spPr>
      </p:cxnSp>
      <p:cxnSp>
        <p:nvCxnSpPr>
          <p:cNvPr id="594" name="Google Shape;594;p128"/>
          <p:cNvCxnSpPr/>
          <p:nvPr/>
        </p:nvCxnSpPr>
        <p:spPr>
          <a:xfrm>
            <a:off x="4495800" y="3352800"/>
            <a:ext cx="1674812" cy="0"/>
          </a:xfrm>
          <a:prstGeom prst="straightConnector1">
            <a:avLst/>
          </a:prstGeom>
          <a:noFill/>
          <a:ln cap="flat" cmpd="sng" w="25400">
            <a:solidFill>
              <a:srgbClr val="CC3300"/>
            </a:solidFill>
            <a:prstDash val="solid"/>
            <a:miter lim="8000"/>
            <a:headEnd len="sm" w="sm" type="none"/>
            <a:tailEnd len="sm" w="sm" type="stealth"/>
          </a:ln>
        </p:spPr>
      </p:cxnSp>
      <p:cxnSp>
        <p:nvCxnSpPr>
          <p:cNvPr id="595" name="Google Shape;595;p128"/>
          <p:cNvCxnSpPr/>
          <p:nvPr/>
        </p:nvCxnSpPr>
        <p:spPr>
          <a:xfrm>
            <a:off x="3016250" y="5105400"/>
            <a:ext cx="3122612" cy="0"/>
          </a:xfrm>
          <a:prstGeom prst="straightConnector1">
            <a:avLst/>
          </a:prstGeom>
          <a:noFill/>
          <a:ln cap="flat" cmpd="sng" w="25400">
            <a:solidFill>
              <a:srgbClr val="CC3300"/>
            </a:solidFill>
            <a:prstDash val="solid"/>
            <a:miter lim="8000"/>
            <a:headEnd len="sm" w="sm" type="none"/>
            <a:tailEnd len="sm" w="sm" type="stealth"/>
          </a:ln>
        </p:spPr>
      </p:cxnSp>
      <p:cxnSp>
        <p:nvCxnSpPr>
          <p:cNvPr id="596" name="Google Shape;596;p128"/>
          <p:cNvCxnSpPr/>
          <p:nvPr/>
        </p:nvCxnSpPr>
        <p:spPr>
          <a:xfrm>
            <a:off x="3016250" y="5410200"/>
            <a:ext cx="4568825" cy="0"/>
          </a:xfrm>
          <a:prstGeom prst="straightConnector1">
            <a:avLst/>
          </a:prstGeom>
          <a:noFill/>
          <a:ln cap="flat" cmpd="sng" w="25400">
            <a:solidFill>
              <a:srgbClr val="CC3300"/>
            </a:solidFill>
            <a:prstDash val="solid"/>
            <a:miter lim="8000"/>
            <a:headEnd len="sm" w="sm" type="none"/>
            <a:tailEnd len="sm" w="sm" type="stealth"/>
          </a:ln>
        </p:spPr>
      </p:cxnSp>
      <p:cxnSp>
        <p:nvCxnSpPr>
          <p:cNvPr id="597" name="Google Shape;597;p128"/>
          <p:cNvCxnSpPr/>
          <p:nvPr/>
        </p:nvCxnSpPr>
        <p:spPr>
          <a:xfrm>
            <a:off x="3016250" y="5715000"/>
            <a:ext cx="3046412" cy="0"/>
          </a:xfrm>
          <a:prstGeom prst="straightConnector1">
            <a:avLst/>
          </a:prstGeom>
          <a:noFill/>
          <a:ln cap="flat" cmpd="sng" w="25400">
            <a:solidFill>
              <a:srgbClr val="CC3300"/>
            </a:solidFill>
            <a:prstDash val="solid"/>
            <a:miter lim="8000"/>
            <a:headEnd len="sm" w="sm" type="none"/>
            <a:tailEnd len="sm" w="sm" type="stealth"/>
          </a:ln>
        </p:spPr>
      </p:cxnSp>
      <p:sp>
        <p:nvSpPr>
          <p:cNvPr id="598" name="Google Shape;598;p128"/>
          <p:cNvSpPr txBox="1"/>
          <p:nvPr/>
        </p:nvSpPr>
        <p:spPr>
          <a:xfrm>
            <a:off x="7793037" y="1720850"/>
            <a:ext cx="133350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Male, female</a:t>
            </a:r>
            <a:endParaRPr/>
          </a:p>
        </p:txBody>
      </p:sp>
      <p:sp>
        <p:nvSpPr>
          <p:cNvPr id="599" name="Google Shape;599;p128"/>
          <p:cNvSpPr txBox="1"/>
          <p:nvPr/>
        </p:nvSpPr>
        <p:spPr>
          <a:xfrm>
            <a:off x="7607300" y="5149850"/>
            <a:ext cx="137795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date (julian)</a:t>
            </a:r>
            <a:endParaRPr/>
          </a:p>
        </p:txBody>
      </p:sp>
      <p:sp>
        <p:nvSpPr>
          <p:cNvPr id="600" name="Google Shape;600;p128"/>
          <p:cNvSpPr txBox="1"/>
          <p:nvPr/>
        </p:nvSpPr>
        <p:spPr>
          <a:xfrm>
            <a:off x="7653337" y="2711450"/>
            <a:ext cx="1489075" cy="6413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balance dec </a:t>
            </a:r>
            <a:endParaRPr/>
          </a:p>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fixed (13,2)</a:t>
            </a:r>
            <a:endParaRPr/>
          </a:p>
        </p:txBody>
      </p:sp>
      <p:sp>
        <p:nvSpPr>
          <p:cNvPr id="601" name="Google Shape;601;p128"/>
          <p:cNvSpPr txBox="1"/>
          <p:nvPr/>
        </p:nvSpPr>
        <p:spPr>
          <a:xfrm>
            <a:off x="7334250" y="3962400"/>
            <a:ext cx="180975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Current balance</a:t>
            </a:r>
            <a:endParaRPr/>
          </a:p>
        </p:txBody>
      </p:sp>
      <p:sp>
        <p:nvSpPr>
          <p:cNvPr id="602" name="Google Shape;602;p128"/>
          <p:cNvSpPr txBox="1"/>
          <p:nvPr/>
        </p:nvSpPr>
        <p:spPr>
          <a:xfrm>
            <a:off x="381000" y="6172200"/>
            <a:ext cx="8229600" cy="38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Integrated View Is The Essence Of A Data Warehouse</a:t>
            </a:r>
            <a:endParaRPr/>
          </a:p>
          <a:p>
            <a:pPr indent="0" lvl="0" marL="0" marR="0" rtl="0" algn="l">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29"/>
          <p:cNvSpPr txBox="1"/>
          <p:nvPr/>
        </p:nvSpPr>
        <p:spPr>
          <a:xfrm>
            <a:off x="152400" y="228600"/>
            <a:ext cx="681513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Characteristics of a Data Warehouse</a:t>
            </a:r>
            <a:endParaRPr/>
          </a:p>
        </p:txBody>
      </p:sp>
      <p:pic>
        <p:nvPicPr>
          <p:cNvPr id="609" name="Google Shape;609;p129"/>
          <p:cNvPicPr preferRelativeResize="0"/>
          <p:nvPr/>
        </p:nvPicPr>
        <p:blipFill rotWithShape="1">
          <a:blip r:embed="rId3">
            <a:alphaModFix/>
          </a:blip>
          <a:srcRect b="0" l="0" r="0" t="0"/>
          <a:stretch/>
        </p:blipFill>
        <p:spPr>
          <a:xfrm>
            <a:off x="69850" y="1593850"/>
            <a:ext cx="4349750" cy="4806950"/>
          </a:xfrm>
          <a:prstGeom prst="rect">
            <a:avLst/>
          </a:prstGeom>
          <a:noFill/>
          <a:ln>
            <a:noFill/>
          </a:ln>
        </p:spPr>
      </p:pic>
      <p:sp>
        <p:nvSpPr>
          <p:cNvPr id="610" name="Google Shape;610;p129"/>
          <p:cNvSpPr txBox="1"/>
          <p:nvPr/>
        </p:nvSpPr>
        <p:spPr>
          <a:xfrm>
            <a:off x="1371600" y="1325562"/>
            <a:ext cx="1524000" cy="274637"/>
          </a:xfrm>
          <a:prstGeom prst="rect">
            <a:avLst/>
          </a:prstGeom>
          <a:noFill/>
          <a:ln>
            <a:noFill/>
          </a:ln>
        </p:spPr>
        <p:txBody>
          <a:bodyPr anchorCtr="0" anchor="b" bIns="45700" lIns="365750" spcFirstLastPara="1" rIns="91425" wrap="square" tIns="45700">
            <a:noAutofit/>
          </a:bodyPr>
          <a:lstStyle/>
          <a:p>
            <a:pPr indent="0" lvl="0" marL="0" marR="0" rtl="0" algn="ctr">
              <a:lnSpc>
                <a:spcPct val="100000"/>
              </a:lnSpc>
              <a:spcBef>
                <a:spcPts val="0"/>
              </a:spcBef>
              <a:spcAft>
                <a:spcPts val="0"/>
              </a:spcAft>
              <a:buClr>
                <a:schemeClr val="dk1"/>
              </a:buClr>
              <a:buFont typeface="Rambla"/>
              <a:buNone/>
            </a:pPr>
            <a:r>
              <a:rPr b="1" i="0" lang="en-US" sz="1200" u="none">
                <a:solidFill>
                  <a:schemeClr val="dk1"/>
                </a:solidFill>
                <a:latin typeface="Rambla"/>
                <a:ea typeface="Rambla"/>
                <a:cs typeface="Rambla"/>
                <a:sym typeface="Rambla"/>
              </a:rPr>
              <a:t>Non Volatile</a:t>
            </a:r>
            <a:endParaRPr/>
          </a:p>
        </p:txBody>
      </p:sp>
      <p:pic>
        <p:nvPicPr>
          <p:cNvPr id="611" name="Google Shape;611;p129"/>
          <p:cNvPicPr preferRelativeResize="0"/>
          <p:nvPr/>
        </p:nvPicPr>
        <p:blipFill rotWithShape="1">
          <a:blip r:embed="rId4">
            <a:alphaModFix/>
          </a:blip>
          <a:srcRect b="0" l="0" r="0" t="0"/>
          <a:stretch/>
        </p:blipFill>
        <p:spPr>
          <a:xfrm>
            <a:off x="4413250" y="1524000"/>
            <a:ext cx="4730750" cy="4876800"/>
          </a:xfrm>
          <a:prstGeom prst="rect">
            <a:avLst/>
          </a:prstGeom>
          <a:noFill/>
          <a:ln>
            <a:noFill/>
          </a:ln>
        </p:spPr>
      </p:pic>
      <p:cxnSp>
        <p:nvCxnSpPr>
          <p:cNvPr id="612" name="Google Shape;612;p129"/>
          <p:cNvCxnSpPr/>
          <p:nvPr/>
        </p:nvCxnSpPr>
        <p:spPr>
          <a:xfrm>
            <a:off x="4419600" y="1295400"/>
            <a:ext cx="0" cy="5105400"/>
          </a:xfrm>
          <a:prstGeom prst="straightConnector1">
            <a:avLst/>
          </a:prstGeom>
          <a:noFill/>
          <a:ln cap="flat" cmpd="sng" w="9525">
            <a:solidFill>
              <a:schemeClr val="dk1"/>
            </a:solidFill>
            <a:prstDash val="solid"/>
            <a:miter lim="8000"/>
            <a:headEnd len="sm" w="sm" type="none"/>
            <a:tailEnd len="sm" w="sm" type="none"/>
          </a:ln>
        </p:spPr>
      </p:cxnSp>
      <p:sp>
        <p:nvSpPr>
          <p:cNvPr id="613" name="Google Shape;613;p129"/>
          <p:cNvSpPr txBox="1"/>
          <p:nvPr/>
        </p:nvSpPr>
        <p:spPr>
          <a:xfrm>
            <a:off x="5638800" y="1371600"/>
            <a:ext cx="2438400" cy="274637"/>
          </a:xfrm>
          <a:prstGeom prst="rect">
            <a:avLst/>
          </a:prstGeom>
          <a:noFill/>
          <a:ln>
            <a:noFill/>
          </a:ln>
        </p:spPr>
        <p:txBody>
          <a:bodyPr anchorCtr="0" anchor="b" bIns="45700" lIns="365750" spcFirstLastPara="1" rIns="91425" wrap="square" tIns="45700">
            <a:noAutofit/>
          </a:bodyPr>
          <a:lstStyle/>
          <a:p>
            <a:pPr indent="0" lvl="0" marL="0" marR="0" rtl="0" algn="ctr">
              <a:lnSpc>
                <a:spcPct val="100000"/>
              </a:lnSpc>
              <a:spcBef>
                <a:spcPts val="0"/>
              </a:spcBef>
              <a:spcAft>
                <a:spcPts val="0"/>
              </a:spcAft>
              <a:buClr>
                <a:schemeClr val="dk1"/>
              </a:buClr>
              <a:buFont typeface="Rambla"/>
              <a:buNone/>
            </a:pPr>
            <a:r>
              <a:rPr b="1" i="0" lang="en-US" sz="1200" u="none">
                <a:solidFill>
                  <a:schemeClr val="dk1"/>
                </a:solidFill>
                <a:latin typeface="Rambla"/>
                <a:ea typeface="Rambla"/>
                <a:cs typeface="Rambla"/>
                <a:sym typeface="Rambla"/>
              </a:rPr>
              <a:t>Time Variant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8_Wipro Presentation Template">
  <a:themeElements>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9_Wipro Presentation Template">
  <a:themeElements>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7_Wipro Presentation Template">
  <a:themeElements>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2_Wipro Presentation Template">
  <a:themeElements>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