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6" r:id="rId4"/>
    <p:sldMasterId id="2147483737" r:id="rId5"/>
    <p:sldMasterId id="2147483738" r:id="rId6"/>
    <p:sldMasterId id="2147483739" r:id="rId7"/>
    <p:sldMasterId id="2147483740" r:id="rId8"/>
    <p:sldMasterId id="2147483741" r:id="rId9"/>
    <p:sldMasterId id="2147483742" r:id="rId10"/>
    <p:sldMasterId id="2147483743"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y="6858000" cx="9144000"/>
  <p:notesSz cx="6858000" cy="9144000"/>
  <p:embeddedFontLst>
    <p:embeddedFont>
      <p:font typeface="Cab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54FC30-FFB0-4214-B371-BF4C1B41FBB0}">
  <a:tblStyle styleId="{6A54FC30-FFB0-4214-B371-BF4C1B41FB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4" name="Google Shape;3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This is part 2 of the DWH Concepts presentation series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module we shall cover the basics of Data Warehousing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Let us begin our session with an outline of Data Warehousing.</a:t>
            </a:r>
            <a:endParaRPr b="0" i="1" sz="1800" u="none" cap="none" strike="noStrike"/>
          </a:p>
          <a:p>
            <a:pPr indent="0" lvl="0" marL="0" marR="0" rtl="0" algn="l">
              <a:spcBef>
                <a:spcPts val="0"/>
              </a:spcBef>
              <a:spcAft>
                <a:spcPts val="0"/>
              </a:spcAft>
              <a:buNone/>
            </a:pPr>
            <a:r>
              <a:t/>
            </a:r>
            <a:endParaRPr b="0" i="1" sz="1800" u="none" cap="none" strike="noStrike"/>
          </a:p>
        </p:txBody>
      </p:sp>
      <p:sp>
        <p:nvSpPr>
          <p:cNvPr id="366" name="Google Shape;366;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Confidential © 2008 Wipro Ltd</a:t>
            </a:r>
            <a:endParaRPr/>
          </a:p>
        </p:txBody>
      </p:sp>
      <p:sp>
        <p:nvSpPr>
          <p:cNvPr id="367" name="Google Shape;36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0" name="Google Shape;6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Below are the few characteristics of Operation Data store :</a:t>
            </a:r>
            <a:endParaRPr/>
          </a:p>
          <a:p>
            <a:pPr indent="0" lvl="0" marL="0" marR="0" rtl="0" algn="l">
              <a:spcBef>
                <a:spcPts val="0"/>
              </a:spcBef>
              <a:spcAft>
                <a:spcPts val="0"/>
              </a:spcAft>
              <a:buFont typeface="Arial"/>
              <a:buNone/>
            </a:pPr>
            <a:r>
              <a:rPr b="1" i="0" lang="en-US" sz="1800" u="none" cap="none" strike="noStrike"/>
              <a:t>-ODS applies only to the world of operational systems -</a:t>
            </a:r>
            <a:r>
              <a:rPr b="0" i="0" lang="en-US" sz="1800" u="none" cap="none" strike="noStrike"/>
              <a:t> ODS tend to be more reflective of source structures in order to speed implementations and provide a truer representation of operational system’s data. </a:t>
            </a:r>
            <a:endParaRPr/>
          </a:p>
          <a:p>
            <a:pPr indent="0" lvl="0" marL="0" marR="0" rtl="0" algn="l">
              <a:spcBef>
                <a:spcPts val="0"/>
              </a:spcBef>
              <a:spcAft>
                <a:spcPts val="0"/>
              </a:spcAft>
              <a:buFont typeface="Arial"/>
              <a:buNone/>
            </a:pPr>
            <a:r>
              <a:rPr b="1" i="0" lang="en-US" sz="1800" u="none" cap="none" strike="noStrike"/>
              <a:t>-It contains current valued and near current valued data -</a:t>
            </a:r>
            <a:r>
              <a:rPr b="0" i="0" lang="en-US" sz="1800" u="none" cap="none" strike="noStrike"/>
              <a:t> It contains limited history that is captured "real time" or "near real time" as opposed to the much greater volumes of data stored in the Data warehouse generally on a less frequent basis. </a:t>
            </a:r>
            <a:endParaRPr/>
          </a:p>
          <a:p>
            <a:pPr indent="0" lvl="0" marL="0" marR="0" rtl="0" algn="l">
              <a:spcBef>
                <a:spcPts val="0"/>
              </a:spcBef>
              <a:spcAft>
                <a:spcPts val="0"/>
              </a:spcAft>
              <a:buFont typeface="Arial"/>
              <a:buNone/>
            </a:pPr>
            <a:r>
              <a:rPr b="1" i="0" lang="en-US" sz="1800" u="none" cap="none" strike="noStrike"/>
              <a:t>-It contains almost exclusively all detail data.</a:t>
            </a:r>
            <a:r>
              <a:rPr b="0" i="0" lang="en-US" sz="1800" u="none" cap="none" strike="noStrike"/>
              <a:t> It is usually designed to contain low level or atomic (or indivisible) data (such as transactions and prices) </a:t>
            </a:r>
            <a:endParaRPr/>
          </a:p>
          <a:p>
            <a:pPr indent="0" lvl="0" marL="0" marR="0" rtl="0" algn="l">
              <a:spcBef>
                <a:spcPts val="0"/>
              </a:spcBef>
              <a:spcAft>
                <a:spcPts val="0"/>
              </a:spcAft>
              <a:buFont typeface="Arial"/>
              <a:buNone/>
            </a:pPr>
            <a:r>
              <a:rPr b="1" i="0" lang="en-US" sz="1800" u="none" cap="none" strike="noStrike"/>
              <a:t>-It requires a full functioning, update record oriented environment.</a:t>
            </a:r>
            <a:r>
              <a:rPr b="0" i="0" lang="en-US" sz="1800" u="none" cap="none" strike="noStrike"/>
              <a:t> It is implemented on top of operational OLTP applications. It is some times implemented as replica of OLTP source.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47" name="Google Shape;64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this slide, you can understand the difference among OLTP (on line transaction processing) ODS (operational data store ) and DWH (data warehouse.  </a:t>
            </a:r>
            <a:r>
              <a:rPr b="0" i="0" lang="en-US" sz="1800" u="none" cap="none" strike="noStrike"/>
              <a:t>What we see here is the different kinds of information needs catered by OLTP,ODS and DWH, depicted by an example for each.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a </a:t>
            </a:r>
            <a:r>
              <a:rPr b="1" i="0" lang="en-US" sz="1800" u="none" cap="none" strike="noStrike"/>
              <a:t>current information need</a:t>
            </a:r>
            <a:r>
              <a:rPr b="0" i="0" lang="en-US" sz="1800" u="none" cap="none" strike="noStrike"/>
              <a:t> if one asks a question </a:t>
            </a:r>
            <a:r>
              <a:rPr b="1" i="0" lang="en-US" sz="1800" u="none" cap="none" strike="noStrike"/>
              <a:t>“Is this medicine available in stock ?”</a:t>
            </a:r>
            <a:r>
              <a:rPr b="0" i="0" lang="en-US" sz="1800" u="none" cap="none" strike="noStrike"/>
              <a:t> , The </a:t>
            </a:r>
            <a:r>
              <a:rPr b="1" i="0" lang="en-US" sz="1800" u="none" cap="none" strike="noStrike"/>
              <a:t>OLTP</a:t>
            </a:r>
            <a:r>
              <a:rPr b="0" i="0" lang="en-US" sz="1800" u="none" cap="none" strike="noStrike"/>
              <a:t> provides answers (yes or no).</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ODS</a:t>
            </a:r>
            <a:r>
              <a:rPr b="0" i="0" lang="en-US" sz="1800" u="none" cap="none" strike="noStrike"/>
              <a:t> </a:t>
            </a:r>
            <a:r>
              <a:rPr b="1" i="0" lang="en-US" sz="1800" u="none" cap="none" strike="noStrike"/>
              <a:t>provides recent data</a:t>
            </a:r>
            <a:r>
              <a:rPr b="0" i="0" lang="en-US" sz="1800" u="none" cap="none" strike="noStrike"/>
              <a:t>. For e.g. The </a:t>
            </a:r>
            <a:r>
              <a:rPr b="1" i="0" lang="en-US" sz="1800" u="none" cap="none" strike="noStrike"/>
              <a:t>tests a patient has completed so far</a:t>
            </a:r>
            <a:r>
              <a:rPr b="0" i="0" lang="en-US" sz="1800" u="none" cap="none" strike="noStrike"/>
              <a:t>. It does not tell if a medicine is available now for a patient or not.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a:t>
            </a:r>
            <a:r>
              <a:rPr b="1" i="0" lang="en-US" sz="1800" u="none" cap="none" strike="noStrike"/>
              <a:t>Data warehouse</a:t>
            </a:r>
            <a:r>
              <a:rPr b="0" i="0" lang="en-US" sz="1800" u="none" cap="none" strike="noStrike"/>
              <a:t> provides </a:t>
            </a:r>
            <a:r>
              <a:rPr b="1" i="0" lang="en-US" sz="1800" u="none" cap="none" strike="noStrike"/>
              <a:t>historical data</a:t>
            </a:r>
            <a:r>
              <a:rPr b="0" i="0" lang="en-US" sz="1800" u="none" cap="none" strike="noStrike"/>
              <a:t>. For e.g. Has the incidence of Tuberculosis increased in last 5 years in Southern region? </a:t>
            </a:r>
            <a:r>
              <a:rPr b="1" i="0" lang="en-US" sz="1800" u="none" cap="none" strike="noStrike"/>
              <a:t>Here the time period is quite long.</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2" name="Google Shape;7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3" name="Google Shape;73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Comparison of OLTP,ODS and DWH is done based on characteristic parameters.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various characteristics used for comparison are:</a:t>
            </a:r>
            <a:endParaRPr/>
          </a:p>
          <a:p>
            <a:pPr indent="0" lvl="0" marL="0" marR="0" rtl="0" algn="l">
              <a:spcBef>
                <a:spcPts val="0"/>
              </a:spcBef>
              <a:spcAft>
                <a:spcPts val="0"/>
              </a:spcAft>
              <a:buFont typeface="Arial"/>
              <a:buNone/>
            </a:pPr>
            <a:r>
              <a:rPr b="1" i="0" lang="en-US" sz="1800" u="none" cap="none" strike="noStrike"/>
              <a:t>Audience, Data access, Data content, Data structure, Data organization, Type of data, Data redundancy, Data update, Database size, Development methodology and Philosophy.</a:t>
            </a:r>
            <a:endParaRPr/>
          </a:p>
          <a:p>
            <a:pPr indent="0" lvl="0" marL="0" marR="0" rtl="0" algn="l">
              <a:spcBef>
                <a:spcPts val="0"/>
              </a:spcBef>
              <a:spcAft>
                <a:spcPts val="0"/>
              </a:spcAft>
              <a:buFont typeface="Arial"/>
              <a:buNone/>
            </a:pPr>
            <a:r>
              <a:rPr b="0" i="0" lang="en-US" sz="1800" u="none" cap="none" strike="noStrike"/>
              <a:t>The target audience for each of these three are different</a:t>
            </a:r>
            <a:endParaRPr/>
          </a:p>
          <a:p>
            <a:pPr indent="0" lvl="0" marL="0" marR="0" rtl="0" algn="l">
              <a:spcBef>
                <a:spcPts val="0"/>
              </a:spcBef>
              <a:spcAft>
                <a:spcPts val="0"/>
              </a:spcAft>
              <a:buFont typeface="Arial"/>
              <a:buNone/>
            </a:pPr>
            <a:r>
              <a:rPr b="0" i="0" lang="en-US" sz="1800" u="none" cap="none" strike="noStrike"/>
              <a:t>OLTP is for Operating Personnel, ODS is for Analysts and </a:t>
            </a:r>
            <a:r>
              <a:rPr b="1" i="0" lang="en-US" sz="1800" u="none" cap="none" strike="noStrike"/>
              <a:t>Data Warehouse is for Managers and analysts.</a:t>
            </a:r>
            <a:endParaRPr/>
          </a:p>
          <a:p>
            <a:pPr indent="0" lvl="0" marL="0" marR="0" rtl="0" algn="l">
              <a:spcBef>
                <a:spcPts val="0"/>
              </a:spcBef>
              <a:spcAft>
                <a:spcPts val="0"/>
              </a:spcAft>
              <a:buFont typeface="Arial"/>
              <a:buNone/>
            </a:pPr>
            <a:r>
              <a:rPr b="0" i="0" lang="en-US" sz="1800" u="none" cap="none" strike="noStrike"/>
              <a:t>The data warehouse data is used for e.g. to see how the sales are happening over the years or across various regions and so suits Managers in that it helps them analyze the business.</a:t>
            </a:r>
            <a:endParaRPr/>
          </a:p>
          <a:p>
            <a:pPr indent="0" lvl="0" marL="0" marR="0" rtl="0" algn="l">
              <a:spcBef>
                <a:spcPts val="0"/>
              </a:spcBef>
              <a:spcAft>
                <a:spcPts val="0"/>
              </a:spcAft>
              <a:buFont typeface="Arial"/>
              <a:buNone/>
            </a:pPr>
            <a:r>
              <a:rPr b="0" i="0" lang="en-US" sz="1800" u="none" cap="none" strike="noStrike"/>
              <a:t>The operating personnel has nothing to do with analysis of sales over the years or across the regions. He is more concerned with insert / update / delete of records for e.g. order record or purchase record.</a:t>
            </a:r>
            <a:endParaRPr/>
          </a:p>
          <a:p>
            <a:pPr indent="0" lvl="0" marL="0" marR="0" rtl="0" algn="l">
              <a:spcBef>
                <a:spcPts val="0"/>
              </a:spcBef>
              <a:spcAft>
                <a:spcPts val="0"/>
              </a:spcAft>
              <a:buFont typeface="Arial"/>
              <a:buNone/>
            </a:pPr>
            <a:r>
              <a:rPr b="0" i="0" lang="en-US" sz="1800" u="none" cap="none" strike="noStrike"/>
              <a:t>Data access method for OLTP,ODS &amp; DWH also differ:</a:t>
            </a:r>
            <a:endParaRPr/>
          </a:p>
          <a:p>
            <a:pPr indent="0" lvl="0" marL="0" marR="0" rtl="0" algn="l">
              <a:spcBef>
                <a:spcPts val="0"/>
              </a:spcBef>
              <a:spcAft>
                <a:spcPts val="0"/>
              </a:spcAft>
              <a:buFont typeface="Arial"/>
              <a:buNone/>
            </a:pPr>
            <a:r>
              <a:rPr b="0" i="0" lang="en-US" sz="1800" u="none" cap="none" strike="noStrike"/>
              <a:t>-In OLTP, data is transaction driven, more concerned with individual records. </a:t>
            </a:r>
            <a:endParaRPr/>
          </a:p>
          <a:p>
            <a:pPr indent="0" lvl="0" marL="0" marR="0" rtl="0" algn="l">
              <a:spcBef>
                <a:spcPts val="0"/>
              </a:spcBef>
              <a:spcAft>
                <a:spcPts val="0"/>
              </a:spcAft>
              <a:buFont typeface="Arial"/>
              <a:buNone/>
            </a:pPr>
            <a:r>
              <a:rPr b="0" i="0" lang="en-US" sz="1800" u="none" cap="none" strike="noStrike"/>
              <a:t>-In ODS, it is individual records and transaction or analysis driven. </a:t>
            </a:r>
            <a:endParaRPr/>
          </a:p>
          <a:p>
            <a:pPr indent="0" lvl="0" marL="0" marR="0" rtl="0" algn="l">
              <a:spcBef>
                <a:spcPts val="0"/>
              </a:spcBef>
              <a:spcAft>
                <a:spcPts val="0"/>
              </a:spcAft>
              <a:buFont typeface="Arial"/>
              <a:buNone/>
            </a:pPr>
            <a:r>
              <a:rPr b="0" i="0" lang="en-US" sz="1800" u="none" cap="none" strike="noStrike"/>
              <a:t>-</a:t>
            </a:r>
            <a:r>
              <a:rPr b="1" i="0" lang="en-US" sz="1800" u="none" cap="none" strike="noStrike"/>
              <a:t>In Data warehouse, it is set of records and analysis driven.</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‘transaction driven’ refers to insert/update/ and delete of individual records while analysis driven refers to applying sum, average, min ,max functions over a set of records. For e.g. a  sales operator will insert a transaction of grocery item into the system. The analyst/manager will sum the total sale or average of sale (analysis driven) at multiple locations of the sales depot to gauge the amount of sales.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content is current and real-time. In ODS it is current and near current. </a:t>
            </a:r>
            <a:r>
              <a:rPr b="1" i="0" lang="en-US" sz="1800" u="none" cap="none" strike="noStrike"/>
              <a:t>In Data Warehouse it is historical.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structure is detailed (most of the attributes of an entity type is used) for e.g. to view a customer detail. In ODS it is detailed and lightly summarized. In Data warehouse it detailed and summarized.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OLTP the data is organization is functional like order entry function, purchasing function etc.  </a:t>
            </a:r>
            <a:r>
              <a:rPr b="1" i="0" lang="en-US" sz="1800" u="none" cap="none" strike="noStrike"/>
              <a:t>In ODS and Data warehouse it is subject oriented like customers, orders, purchases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OLTP is for an operational application (homogeneous data). Homogeneous means data from same functional area. For e.g. a purchase department has its own database system, an inventory department has its own database system. Purchase department may record Customer phone no. as (area code) phone no. e.g. (011) 212211 while the inventory department can record the same in a different format like area code-phone e.g. 011-212211. All the functions of purchase department will use phone no. format as (011) 212211 while that of inventory functions will use 011-212211.</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ODS is for a source system (data is not integrated across source systems in ODS hence captures homogeneous data from a source system)</a:t>
            </a:r>
            <a:endParaRPr/>
          </a:p>
          <a:p>
            <a:pPr indent="0" lvl="0" marL="0" marR="0" rtl="0" algn="l">
              <a:spcBef>
                <a:spcPts val="0"/>
              </a:spcBef>
              <a:spcAft>
                <a:spcPts val="0"/>
              </a:spcAft>
              <a:buFont typeface="Arial"/>
              <a:buNone/>
            </a:pPr>
            <a:r>
              <a:rPr b="1" i="0" lang="en-US" sz="1800" u="none" cap="none" strike="noStrike"/>
              <a:t>DW integrates data from multiple internal and external source systems and hence will capture heterogeneous data across multiple sources.</a:t>
            </a:r>
            <a:endParaRPr/>
          </a:p>
          <a:p>
            <a:pPr indent="0" lvl="0" marL="0" marR="0" rtl="0" algn="l">
              <a:spcBef>
                <a:spcPts val="0"/>
              </a:spcBef>
              <a:spcAft>
                <a:spcPts val="0"/>
              </a:spcAft>
              <a:buFont typeface="Arial"/>
              <a:buNone/>
            </a:pPr>
            <a:r>
              <a:rPr b="1" i="0" lang="en-US" sz="1800" u="none" cap="none" strike="noStrike"/>
              <a:t>For e.g. As mentioned in the example it will use phone no format from purchase and inventory departments which are different (heterogeneous data).</a:t>
            </a:r>
            <a:r>
              <a:rPr b="0" i="0" lang="en-US" sz="1800" u="none" cap="none" strike="noStrike"/>
              <a:t>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9" name="Google Shape;73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900" u="none" cap="none" strike="noStrike"/>
              <a:t>Some more comparisons of OLTP,ODS and DWH is shown here.</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Redundancy </a:t>
            </a:r>
            <a:endParaRPr/>
          </a:p>
          <a:p>
            <a:pPr indent="0" lvl="0" marL="0" marR="0" rtl="0" algn="l">
              <a:lnSpc>
                <a:spcPct val="80000"/>
              </a:lnSpc>
              <a:spcBef>
                <a:spcPts val="0"/>
              </a:spcBef>
              <a:spcAft>
                <a:spcPts val="0"/>
              </a:spcAft>
              <a:buFont typeface="Arial"/>
              <a:buNone/>
            </a:pPr>
            <a:r>
              <a:rPr b="0" i="0" lang="en-US" sz="900" u="none" cap="none" strike="noStrike"/>
              <a:t>OLTP is normalized and no data redundancy within OLTP application. But across applications, data duplication / redundancy is not managed. Each OLTP application will function in silo mode (independent)</a:t>
            </a:r>
            <a:endParaRPr/>
          </a:p>
          <a:p>
            <a:pPr indent="0" lvl="0" marL="0" marR="0" rtl="0" algn="l">
              <a:lnSpc>
                <a:spcPct val="80000"/>
              </a:lnSpc>
              <a:spcBef>
                <a:spcPts val="0"/>
              </a:spcBef>
              <a:spcAft>
                <a:spcPts val="0"/>
              </a:spcAft>
              <a:buFont typeface="Arial"/>
              <a:buNone/>
            </a:pPr>
            <a:r>
              <a:rPr b="0" i="0" lang="en-US" sz="900" u="none" cap="none" strike="noStrike"/>
              <a:t>ODS has redundant data as in OLTP source.</a:t>
            </a:r>
            <a:endParaRPr/>
          </a:p>
          <a:p>
            <a:pPr indent="0" lvl="0" marL="0" marR="0" rtl="0" algn="l">
              <a:lnSpc>
                <a:spcPct val="80000"/>
              </a:lnSpc>
              <a:spcBef>
                <a:spcPts val="0"/>
              </a:spcBef>
              <a:spcAft>
                <a:spcPts val="0"/>
              </a:spcAft>
              <a:buFont typeface="Arial"/>
              <a:buNone/>
            </a:pPr>
            <a:r>
              <a:rPr b="1" i="0" lang="en-US" sz="900" u="none" cap="none" strike="noStrike"/>
              <a:t>DW  has controlled redundancy. It captures detailed granular data and in some cases summary data for ease of querying/reporting.</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-Data Update </a:t>
            </a:r>
            <a:endParaRPr/>
          </a:p>
          <a:p>
            <a:pPr indent="0" lvl="0" marL="0" marR="0" rtl="0" algn="l">
              <a:lnSpc>
                <a:spcPct val="80000"/>
              </a:lnSpc>
              <a:spcBef>
                <a:spcPts val="0"/>
              </a:spcBef>
              <a:spcAft>
                <a:spcPts val="0"/>
              </a:spcAft>
              <a:buFont typeface="Arial"/>
              <a:buNone/>
            </a:pPr>
            <a:r>
              <a:rPr b="0" i="0" lang="en-US" sz="900" u="none" cap="none" strike="noStrike"/>
              <a:t>In OLTP it is each field updating is taken care of. ODS is implemented as a replica of operational OLTP source. Hence the ODS table structure is identical to OLTP source and data update in ODS will happen field by field similar to source system. There are front end applications/ programs which can update OLTP and ODS table structures at the same time.( real time update into ODS from source)</a:t>
            </a:r>
            <a:endParaRPr/>
          </a:p>
          <a:p>
            <a:pPr indent="0" lvl="0" marL="0" marR="0" rtl="0" algn="l">
              <a:lnSpc>
                <a:spcPct val="80000"/>
              </a:lnSpc>
              <a:spcBef>
                <a:spcPts val="0"/>
              </a:spcBef>
              <a:spcAft>
                <a:spcPts val="0"/>
              </a:spcAft>
              <a:buFont typeface="Arial"/>
              <a:buNone/>
            </a:pPr>
            <a:r>
              <a:rPr b="1" i="0" lang="en-US" sz="900" u="none" cap="none" strike="noStrike"/>
              <a:t>While Data update in DW happens as part of incremental data loading batch schedules.</a:t>
            </a:r>
            <a:endParaRPr/>
          </a:p>
          <a:p>
            <a:pPr indent="0" lvl="0" marL="0" marR="0" rtl="0" algn="l">
              <a:lnSpc>
                <a:spcPct val="80000"/>
              </a:lnSpc>
              <a:spcBef>
                <a:spcPts val="0"/>
              </a:spcBef>
              <a:spcAft>
                <a:spcPts val="0"/>
              </a:spcAft>
              <a:buFont typeface="Arial"/>
              <a:buNone/>
            </a:pPr>
            <a:r>
              <a:t/>
            </a:r>
            <a:endParaRPr b="1" i="0" sz="900" u="none" cap="none" strike="noStrike"/>
          </a:p>
          <a:p>
            <a:pPr indent="0" lvl="0" marL="0" marR="0" rtl="0" algn="l">
              <a:lnSpc>
                <a:spcPct val="80000"/>
              </a:lnSpc>
              <a:spcBef>
                <a:spcPts val="0"/>
              </a:spcBef>
              <a:spcAft>
                <a:spcPts val="0"/>
              </a:spcAft>
              <a:buFont typeface="Arial"/>
              <a:buNone/>
            </a:pPr>
            <a:r>
              <a:rPr b="0" i="0" lang="en-US" sz="900" u="none" cap="none" strike="noStrike"/>
              <a:t>-The OLTP database size is small to moderate. In ODS it is the same as in OLTP. And that in Data warehouse is large to very large.</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-Development Methodology</a:t>
            </a:r>
            <a:endParaRPr/>
          </a:p>
          <a:p>
            <a:pPr indent="0" lvl="0" marL="0" marR="0" rtl="0" algn="l">
              <a:lnSpc>
                <a:spcPct val="80000"/>
              </a:lnSpc>
              <a:spcBef>
                <a:spcPts val="0"/>
              </a:spcBef>
              <a:spcAft>
                <a:spcPts val="0"/>
              </a:spcAft>
              <a:buFont typeface="Arial"/>
              <a:buNone/>
            </a:pPr>
            <a:r>
              <a:rPr b="0" i="0" lang="en-US" sz="900" u="none" cap="none" strike="noStrike"/>
              <a:t>OLTP is requirement driven (as per business process requirements defined)</a:t>
            </a:r>
            <a:endParaRPr/>
          </a:p>
          <a:p>
            <a:pPr indent="0" lvl="0" marL="0" marR="0" rtl="0" algn="l">
              <a:lnSpc>
                <a:spcPct val="80000"/>
              </a:lnSpc>
              <a:spcBef>
                <a:spcPts val="0"/>
              </a:spcBef>
              <a:spcAft>
                <a:spcPts val="0"/>
              </a:spcAft>
              <a:buFont typeface="Arial"/>
              <a:buNone/>
            </a:pPr>
            <a:r>
              <a:rPr b="0" i="0" lang="en-US" sz="900" u="none" cap="none" strike="noStrike"/>
              <a:t>ODS is data driven and replicates OLTP source data. Minimal business transformation at this stage.</a:t>
            </a:r>
            <a:endParaRPr/>
          </a:p>
          <a:p>
            <a:pPr indent="0" lvl="0" marL="0" marR="0" rtl="0" algn="l">
              <a:lnSpc>
                <a:spcPct val="80000"/>
              </a:lnSpc>
              <a:spcBef>
                <a:spcPts val="0"/>
              </a:spcBef>
              <a:spcAft>
                <a:spcPts val="0"/>
              </a:spcAft>
              <a:buFont typeface="Arial"/>
              <a:buNone/>
            </a:pPr>
            <a:r>
              <a:rPr b="0" i="0" lang="en-US" sz="900" u="none" cap="none" strike="noStrike"/>
              <a:t>DW development is also data driven and is not constrained by current business end user requirements. DW can evolve and integrate data from new sources.</a:t>
            </a:r>
            <a:endParaRPr/>
          </a:p>
          <a:p>
            <a:pPr indent="0" lvl="0" marL="0" marR="0" rtl="0" algn="l">
              <a:lnSpc>
                <a:spcPct val="80000"/>
              </a:lnSpc>
              <a:spcBef>
                <a:spcPts val="0"/>
              </a:spcBef>
              <a:spcAft>
                <a:spcPts val="0"/>
              </a:spcAft>
              <a:buFont typeface="Arial"/>
              <a:buNone/>
            </a:pPr>
            <a:r>
              <a:t/>
            </a:r>
            <a:endParaRPr b="0" i="0" sz="900" u="none" cap="none" strike="noStrike"/>
          </a:p>
          <a:p>
            <a:pPr indent="0" lvl="0" marL="0" marR="0" rtl="0" algn="l">
              <a:lnSpc>
                <a:spcPct val="80000"/>
              </a:lnSpc>
              <a:spcBef>
                <a:spcPts val="0"/>
              </a:spcBef>
              <a:spcAft>
                <a:spcPts val="0"/>
              </a:spcAft>
              <a:buFont typeface="Arial"/>
              <a:buNone/>
            </a:pPr>
            <a:r>
              <a:rPr b="0" i="0" lang="en-US" sz="900" u="none" cap="none" strike="noStrike"/>
              <a:t>-The philosophy for OLTP system is support day to day operation, ODS supports day to day operation and decision activities while  </a:t>
            </a:r>
            <a:r>
              <a:rPr b="1" i="0" lang="en-US" sz="900" u="none" cap="none" strike="noStrike"/>
              <a:t>Data Warehouse supports enterprise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45" name="Google Shape;74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Till now we have understood different components like ODS, Data mart, Warehouse .Let’s have a look at how these components fit into Typical warehouse architecture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0" i="0" lang="en-US" sz="1800" u="none" cap="none" strike="noStrike"/>
              <a:t>Architecture, in the context of an organization's data warehousing efforts, is a conceptualization of how the data warehouse is built. There is no right or wrong architecture, rather multiple architectures exist to support various environments and situations. The worthiness of the architecture can be judged in how the conceptualization aids in the building, maintenance, and usage of the data warehouse.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There are many variants of Data Warehousing Architecture but broadly we can categorize them as following</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 1</a:t>
            </a:r>
            <a:r>
              <a:rPr b="0" baseline="30000" i="0" lang="en-US" sz="1800" u="none" cap="none" strike="noStrike"/>
              <a:t>) </a:t>
            </a:r>
            <a:r>
              <a:rPr b="0" i="0" lang="en-US" sz="1800" u="none" cap="none" strike="noStrike"/>
              <a:t>Multi-tiered Data Warehouse with ODS</a:t>
            </a:r>
            <a:endParaRPr/>
          </a:p>
          <a:p>
            <a:pPr indent="0" lvl="0" marL="228600" marR="0" rtl="0" algn="l">
              <a:spcBef>
                <a:spcPts val="0"/>
              </a:spcBef>
              <a:spcAft>
                <a:spcPts val="0"/>
              </a:spcAft>
              <a:buFont typeface="Arial"/>
              <a:buNone/>
            </a:pPr>
            <a:r>
              <a:rPr b="0" i="0" lang="en-US" sz="1800" u="none" cap="none" strike="noStrike"/>
              <a:t> 2</a:t>
            </a:r>
            <a:r>
              <a:rPr b="0" baseline="30000" i="0" lang="en-US" sz="1800" u="none" cap="none" strike="noStrike"/>
              <a:t>)</a:t>
            </a:r>
            <a:r>
              <a:rPr b="0" i="0" lang="en-US" sz="1800" u="none" cap="none" strike="noStrike"/>
              <a:t> Multi-tiered Data Warehouse without ODS</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Let’s take them one-by-one.</a:t>
            </a:r>
            <a:endParaRPr/>
          </a:p>
          <a:p>
            <a:pPr indent="0" lvl="0" marL="22860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2" name="Google Shape;75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Here a Typical DW architecture without Operational Data Store is shown:</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various layers of the this architecture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systems (These are the operational systems which captures the transactions of the Business, this could be any legacy source system/ Mainframe VSAM Files/Flat Files) </a:t>
            </a:r>
            <a:endParaRPr/>
          </a:p>
          <a:p>
            <a:pPr indent="0" lvl="0" marL="0" marR="0" rtl="0" algn="l">
              <a:spcBef>
                <a:spcPts val="0"/>
              </a:spcBef>
              <a:spcAft>
                <a:spcPts val="0"/>
              </a:spcAft>
              <a:buFont typeface="Arial"/>
              <a:buNone/>
            </a:pPr>
            <a:r>
              <a:rPr b="0" i="0" lang="en-US" sz="1800" u="none" cap="none" strike="noStrike"/>
              <a:t>-ETL (This component does all data preparation for the Warehouse). </a:t>
            </a:r>
            <a:endParaRPr/>
          </a:p>
          <a:p>
            <a:pPr indent="0" lvl="0" marL="0" marR="0" rtl="0" algn="l">
              <a:spcBef>
                <a:spcPts val="0"/>
              </a:spcBef>
              <a:spcAft>
                <a:spcPts val="0"/>
              </a:spcAft>
              <a:buFont typeface="Arial"/>
              <a:buNone/>
            </a:pPr>
            <a:r>
              <a:rPr b="0" i="0" lang="en-US" sz="1800" u="none" cap="none" strike="noStrike"/>
              <a:t>Extraction is the first step in the process of getting data into the data warehouse environment. </a:t>
            </a:r>
            <a:endParaRPr/>
          </a:p>
          <a:p>
            <a:pPr indent="0" lvl="0" marL="0" marR="0" rtl="0" algn="l">
              <a:spcBef>
                <a:spcPts val="0"/>
              </a:spcBef>
              <a:spcAft>
                <a:spcPts val="0"/>
              </a:spcAft>
              <a:buFont typeface="Arial"/>
              <a:buNone/>
            </a:pPr>
            <a:r>
              <a:rPr b="0" i="0" lang="en-US" sz="1800" u="none" cap="none" strike="noStrike"/>
              <a:t>Extracting means reading and understanding the source data and copying the data needed for the data warehouse into the staging area for further manipulation.</a:t>
            </a:r>
            <a:endParaRPr/>
          </a:p>
          <a:p>
            <a:pPr indent="0" lvl="0" marL="0" marR="0" rtl="0" algn="l">
              <a:spcBef>
                <a:spcPts val="0"/>
              </a:spcBef>
              <a:spcAft>
                <a:spcPts val="0"/>
              </a:spcAft>
              <a:buFont typeface="Arial"/>
              <a:buNone/>
            </a:pPr>
            <a:r>
              <a:rPr b="0" i="0" lang="en-US" sz="1800" u="none" cap="none" strike="noStrike"/>
              <a:t>Once the data is extracted to the staging area, there are numerous potential transformations, such as cleansing the data (correcting misspellings, resolving domain conflicts, dealing with missing elements, or parsing into standard formats), combining data from multiple sources, reduplicating data, and assigning warehouse keys. These transformations are all precursors to loading the data into the data warehouse presentation area.</a:t>
            </a:r>
            <a:endParaRPr/>
          </a:p>
          <a:p>
            <a:pPr indent="0" lvl="0" marL="0" marR="0" rtl="0" algn="l">
              <a:spcBef>
                <a:spcPts val="0"/>
              </a:spcBef>
              <a:spcAft>
                <a:spcPts val="0"/>
              </a:spcAft>
              <a:buFont typeface="Arial"/>
              <a:buNone/>
            </a:pPr>
            <a:r>
              <a:rPr b="0" i="0" lang="en-US" sz="1800" u="none" cap="none" strike="noStrike"/>
              <a:t>-Enterprise DW – which captures detailed data for the enterprise. Iit stores data of multiple subject areas such as Customer, Orders etc.</a:t>
            </a:r>
            <a:endParaRPr/>
          </a:p>
          <a:p>
            <a:pPr indent="0" lvl="0" marL="0" marR="0" rtl="0" algn="l">
              <a:spcBef>
                <a:spcPts val="0"/>
              </a:spcBef>
              <a:spcAft>
                <a:spcPts val="0"/>
              </a:spcAft>
              <a:buFont typeface="Arial"/>
              <a:buNone/>
            </a:pPr>
            <a:r>
              <a:rPr b="0" i="0" lang="en-US" sz="1800" u="none" cap="none" strike="noStrike"/>
              <a:t>-Metadata. A warehouse needs basic operational metadata, such as procedures on how a data warehouse is used and accessed, procedures on monitoring the growth of the data warehouse relative to the available storage space, and authorizations on who is responsible for and who has access to the data in the data warehouse and data in the operational system. </a:t>
            </a:r>
            <a:endParaRPr/>
          </a:p>
          <a:p>
            <a:pPr indent="0" lvl="0" marL="0" marR="0" rtl="0" algn="l">
              <a:spcBef>
                <a:spcPts val="0"/>
              </a:spcBef>
              <a:spcAft>
                <a:spcPts val="0"/>
              </a:spcAft>
              <a:buFont typeface="Arial"/>
              <a:buNone/>
            </a:pPr>
            <a:r>
              <a:rPr b="0" i="0" lang="en-US" sz="1800" u="none" cap="none" strike="noStrike"/>
              <a:t>-Data marts – Data mart contain information from a single department of a business or organization. </a:t>
            </a:r>
            <a:endParaRPr/>
          </a:p>
          <a:p>
            <a:pPr indent="0" lvl="0" marL="0" marR="0" rtl="0" algn="l">
              <a:spcBef>
                <a:spcPts val="0"/>
              </a:spcBef>
              <a:spcAft>
                <a:spcPts val="0"/>
              </a:spcAft>
              <a:buFont typeface="Arial"/>
              <a:buNone/>
            </a:pPr>
            <a:r>
              <a:rPr b="0" i="0" lang="en-US" sz="1800" u="none" cap="none" strike="noStrike"/>
              <a:t>-Data Access (EIS/DSS, Query tools, OLAP, web browsers, data mining). This is the presentation area of Data warehouse. Different reporting tools like Business Object, Cognos, Actuate etc.  are available in market for reporting purpose.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travels from source system to data warehouse to data marts to reports.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59" name="Google Shape;75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0" i="0" lang="en-US" sz="1000" u="none" cap="none" strike="noStrike"/>
              <a:t>A Typical DW architecture with ODS has following layers.</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-Operational source - As we have covered in last slide these are the operational systems which capture the transactions of the Business.</a:t>
            </a:r>
            <a:endParaRPr/>
          </a:p>
          <a:p>
            <a:pPr indent="0" lvl="0" marL="0" marR="0" rtl="0" algn="l">
              <a:lnSpc>
                <a:spcPct val="80000"/>
              </a:lnSpc>
              <a:spcBef>
                <a:spcPts val="0"/>
              </a:spcBef>
              <a:spcAft>
                <a:spcPts val="0"/>
              </a:spcAft>
              <a:buFont typeface="Arial"/>
              <a:buNone/>
            </a:pPr>
            <a:r>
              <a:rPr b="0" i="0" lang="en-US" sz="1000" u="none" cap="none" strike="noStrike"/>
              <a:t>-ETL Layer 1 - </a:t>
            </a:r>
            <a:r>
              <a:rPr b="1" i="0" lang="en-US" sz="1000" u="none" cap="none" strike="noStrike"/>
              <a:t>This Layer does Extraction from Operational Systems.  It then performs transformations like Translating coded values, Selecting only certain columns to load , Encoding free-form values, Deriving a new calculated value and joining data from multiple sources before loading data into Operational Data Store.</a:t>
            </a:r>
            <a:endParaRPr/>
          </a:p>
          <a:p>
            <a:pPr indent="0" lvl="0" marL="0" marR="0" rtl="0" algn="l">
              <a:lnSpc>
                <a:spcPct val="80000"/>
              </a:lnSpc>
              <a:spcBef>
                <a:spcPts val="0"/>
              </a:spcBef>
              <a:spcAft>
                <a:spcPts val="0"/>
              </a:spcAft>
              <a:buFont typeface="Arial"/>
              <a:buNone/>
            </a:pPr>
            <a:r>
              <a:rPr b="0" i="0" lang="en-US" sz="1000" u="none" cap="none" strike="noStrike"/>
              <a:t>-Operation Data Store – This layer stores integrated copies of operational data. ODS as used in this architecture is used when two systems ( OLTP &amp; DW) cannot answer your immediate operational questions.</a:t>
            </a:r>
            <a:endParaRPr/>
          </a:p>
          <a:p>
            <a:pPr indent="0" lvl="0" marL="0" marR="0" rtl="0" algn="l">
              <a:lnSpc>
                <a:spcPct val="80000"/>
              </a:lnSpc>
              <a:spcBef>
                <a:spcPts val="0"/>
              </a:spcBef>
              <a:spcAft>
                <a:spcPts val="0"/>
              </a:spcAft>
              <a:buFont typeface="Arial"/>
              <a:buNone/>
            </a:pPr>
            <a:r>
              <a:rPr b="1" i="0" lang="en-US" sz="1000" u="none" cap="none" strike="noStrike"/>
              <a:t>-ETL Layer 2- This Layer does Extraction from Operational Data Store and then performs transformations like de-duplication, filteretion, sort, join data from multiple sources, Aggregation, Splitting a column into multiple columns and applying any form of simple or complex data validation before loading data into Data Warehouse.</a:t>
            </a:r>
            <a:endParaRPr/>
          </a:p>
          <a:p>
            <a:pPr indent="0" lvl="0" marL="0" marR="0" rtl="0" algn="l">
              <a:lnSpc>
                <a:spcPct val="80000"/>
              </a:lnSpc>
              <a:spcBef>
                <a:spcPts val="0"/>
              </a:spcBef>
              <a:spcAft>
                <a:spcPts val="0"/>
              </a:spcAft>
              <a:buFont typeface="Arial"/>
              <a:buNone/>
            </a:pPr>
            <a:r>
              <a:rPr b="0" i="0" lang="en-US" sz="1000" u="none" cap="none" strike="noStrike"/>
              <a:t>-Metadata Layers -. In this architecture we have two separate Metadata layers. These layers captures Metadata for ODS and EDW respectively.</a:t>
            </a:r>
            <a:endParaRPr/>
          </a:p>
          <a:p>
            <a:pPr indent="0" lvl="0" marL="0" marR="0" rtl="0" algn="l">
              <a:lnSpc>
                <a:spcPct val="80000"/>
              </a:lnSpc>
              <a:spcBef>
                <a:spcPts val="0"/>
              </a:spcBef>
              <a:spcAft>
                <a:spcPts val="0"/>
              </a:spcAft>
              <a:buFont typeface="Arial"/>
              <a:buNone/>
            </a:pPr>
            <a:r>
              <a:rPr b="0" i="0" lang="en-US" sz="1000" u="none" cap="none" strike="noStrike"/>
              <a:t>-Enterprise DW Layer – This layer captures detailed data for the enterprise it stores data of multiple subject areas such as Customer, Orders etc.</a:t>
            </a:r>
            <a:endParaRPr/>
          </a:p>
          <a:p>
            <a:pPr indent="0" lvl="0" marL="0" marR="0" rtl="0" algn="l">
              <a:lnSpc>
                <a:spcPct val="80000"/>
              </a:lnSpc>
              <a:spcBef>
                <a:spcPts val="0"/>
              </a:spcBef>
              <a:spcAft>
                <a:spcPts val="0"/>
              </a:spcAft>
              <a:buFont typeface="Arial"/>
              <a:buNone/>
            </a:pPr>
            <a:r>
              <a:rPr b="0" i="0" lang="en-US" sz="1000" u="none" cap="none" strike="noStrike"/>
              <a:t>-Data marts - Data mart contains information from a single department of a business or organization. </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0" i="0" lang="en-US" sz="1000" u="none" cap="none" strike="noStrike"/>
              <a:t>Down stream architecture after data marts remains same as seen in previous slide.</a:t>
            </a:r>
            <a:endParaRPr/>
          </a:p>
          <a:p>
            <a:pPr indent="0" lvl="0" marL="0" marR="0" rtl="0" algn="l">
              <a:lnSpc>
                <a:spcPct val="80000"/>
              </a:lnSpc>
              <a:spcBef>
                <a:spcPts val="0"/>
              </a:spcBef>
              <a:spcAft>
                <a:spcPts val="0"/>
              </a:spcAft>
              <a:buFont typeface="Arial"/>
              <a:buNone/>
            </a:pPr>
            <a:r>
              <a:t/>
            </a:r>
            <a:endParaRPr b="0" i="0" sz="1000" u="none" cap="none" strike="noStrike"/>
          </a:p>
          <a:p>
            <a:pPr indent="0" lvl="0" marL="0" marR="0" rtl="0" algn="l">
              <a:lnSpc>
                <a:spcPct val="80000"/>
              </a:lnSpc>
              <a:spcBef>
                <a:spcPts val="0"/>
              </a:spcBef>
              <a:spcAft>
                <a:spcPts val="0"/>
              </a:spcAft>
              <a:buFont typeface="Arial"/>
              <a:buNone/>
            </a:pPr>
            <a:r>
              <a:rPr b="1" i="0" lang="en-US" sz="1000" u="none" cap="none" strike="noStrike"/>
              <a:t>In this Architecture data travels from source system to ODS to data warehouse to data marts and then finally to reports.</a:t>
            </a:r>
            <a:endParaRPr/>
          </a:p>
          <a:p>
            <a:pPr indent="0" lvl="0" marL="0" marR="0" rtl="0" algn="l">
              <a:lnSpc>
                <a:spcPct val="80000"/>
              </a:lnSpc>
              <a:spcBef>
                <a:spcPts val="0"/>
              </a:spcBef>
              <a:spcAft>
                <a:spcPts val="0"/>
              </a:spcAft>
              <a:buFont typeface="Arial"/>
              <a:buNone/>
            </a:pPr>
            <a:r>
              <a:t/>
            </a:r>
            <a:endParaRPr b="1" i="0" sz="1000" u="none" cap="none" strike="noStrike"/>
          </a:p>
          <a:p>
            <a:pPr indent="0" lvl="0" marL="0" marR="0" rtl="0" algn="l">
              <a:spcBef>
                <a:spcPts val="0"/>
              </a:spcBef>
              <a:spcAft>
                <a:spcPts val="0"/>
              </a:spcAft>
              <a:buNone/>
            </a:pPr>
            <a:r>
              <a:t/>
            </a:r>
            <a:endParaRPr b="1" i="0" sz="10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2" name="Google Shape;77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While Building a Data Warehouse we use various tools and components at different stages for different purposes.  </a:t>
            </a:r>
            <a:endParaRPr/>
          </a:p>
          <a:p>
            <a:pPr indent="0" lvl="0" marL="0" marR="0" rtl="0" algn="l">
              <a:spcBef>
                <a:spcPts val="0"/>
              </a:spcBef>
              <a:spcAft>
                <a:spcPts val="0"/>
              </a:spcAft>
              <a:buFont typeface="Arial"/>
              <a:buNone/>
            </a:pPr>
            <a:r>
              <a:rPr b="0" i="0" lang="en-US" sz="1800" u="none" cap="none" strike="noStrike"/>
              <a:t>These components/tools offer a high level of flexibility and scalability for both the Enterprise and the agencies wishing to implement a Business Intelligence solution.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section we will cover different Warehouse components/tools &amp; their characteristics.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0" name="Google Shape;3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second part of the data warehouse concepts series.</a:t>
            </a:r>
            <a:endParaRPr/>
          </a:p>
          <a:p>
            <a:pPr indent="0" lvl="0" marL="0" marR="0" rtl="0" algn="l">
              <a:spcBef>
                <a:spcPts val="0"/>
              </a:spcBef>
              <a:spcAft>
                <a:spcPts val="0"/>
              </a:spcAft>
              <a:buFont typeface="Arial"/>
              <a:buNone/>
            </a:pPr>
            <a:r>
              <a:rPr b="0" i="0" lang="en-US" sz="1800" u="none" cap="none" strike="noStrike"/>
              <a:t>It has 3 Lessons.</a:t>
            </a:r>
            <a:endParaRPr/>
          </a:p>
          <a:p>
            <a:pPr indent="0" lvl="0" marL="0" marR="0" rtl="0" algn="l">
              <a:spcBef>
                <a:spcPts val="0"/>
              </a:spcBef>
              <a:spcAft>
                <a:spcPts val="0"/>
              </a:spcAft>
              <a:buFont typeface="Arial"/>
              <a:buNone/>
            </a:pPr>
            <a:r>
              <a:rPr b="1" i="0" lang="en-US" sz="1800" u="none" cap="none" strike="noStrike"/>
              <a:t>1</a:t>
            </a:r>
            <a:r>
              <a:rPr b="1" baseline="30000" i="0" lang="en-US" sz="1800" u="none" cap="none" strike="noStrike"/>
              <a:t>st</a:t>
            </a:r>
            <a:r>
              <a:rPr b="1" i="0" lang="en-US" sz="1800" u="none" cap="none" strike="noStrike"/>
              <a:t> lesson is Operational data store in which we will understand what is ODS and how it differs from DWH and OLTP.</a:t>
            </a:r>
            <a:endParaRPr/>
          </a:p>
          <a:p>
            <a:pPr indent="0" lvl="0" marL="0" marR="0" rtl="0" algn="l">
              <a:spcBef>
                <a:spcPts val="0"/>
              </a:spcBef>
              <a:spcAft>
                <a:spcPts val="0"/>
              </a:spcAft>
              <a:buFont typeface="Arial"/>
              <a:buNone/>
            </a:pPr>
            <a:r>
              <a:rPr b="1" i="0" lang="en-US" sz="1800" u="none" cap="none" strike="noStrike"/>
              <a:t>2</a:t>
            </a:r>
            <a:r>
              <a:rPr b="1" baseline="30000" i="0" lang="en-US" sz="1800" u="none" cap="none" strike="noStrike"/>
              <a:t>nd</a:t>
            </a:r>
            <a:r>
              <a:rPr b="1" i="0" lang="en-US" sz="1800" u="none" cap="none" strike="noStrike"/>
              <a:t> lesson is Warehouse architecture, It covers typical Warehouse Architecture.</a:t>
            </a:r>
            <a:endParaRPr/>
          </a:p>
          <a:p>
            <a:pPr indent="0" lvl="0" marL="0" marR="0" rtl="0" algn="l">
              <a:spcBef>
                <a:spcPts val="0"/>
              </a:spcBef>
              <a:spcAft>
                <a:spcPts val="0"/>
              </a:spcAft>
              <a:buFont typeface="Arial"/>
              <a:buNone/>
            </a:pPr>
            <a:r>
              <a:rPr b="1" i="0" lang="en-US" sz="1800" u="none" cap="none" strike="noStrike"/>
              <a:t>and 3</a:t>
            </a:r>
            <a:r>
              <a:rPr b="1" baseline="30000" i="0" lang="en-US" sz="1800" u="none" cap="none" strike="noStrike"/>
              <a:t>rd</a:t>
            </a:r>
            <a:r>
              <a:rPr b="1" i="0" lang="en-US" sz="1800" u="none" cap="none" strike="noStrike"/>
              <a:t> lesson is Warehouse components. This lesson covers an overview of different components of Warehouse.</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9" name="Google Shape;7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Major data warehouse components are listed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-Source Database</a:t>
            </a:r>
            <a:r>
              <a:rPr b="0" i="0" lang="en-US" sz="1800" u="none" cap="none" strike="noStrike"/>
              <a:t> – Which is operational or legacy system of record whose function it is to capture the transactions of the business</a:t>
            </a:r>
            <a:endParaRPr/>
          </a:p>
          <a:p>
            <a:pPr indent="0" lvl="0" marL="0" marR="0" rtl="0" algn="l">
              <a:lnSpc>
                <a:spcPct val="90000"/>
              </a:lnSpc>
              <a:spcBef>
                <a:spcPts val="0"/>
              </a:spcBef>
              <a:spcAft>
                <a:spcPts val="0"/>
              </a:spcAft>
              <a:buFont typeface="Arial"/>
              <a:buNone/>
            </a:pPr>
            <a:r>
              <a:rPr b="0" i="0" lang="en-US" sz="1800" u="none" cap="none" strike="noStrike"/>
              <a:t>-Data extraction/transformation/load (ETL) tool – Which does data preparation for the Warehouse.</a:t>
            </a:r>
            <a:endParaRPr/>
          </a:p>
          <a:p>
            <a:pPr indent="0" lvl="0" marL="0" marR="0" rtl="0" algn="l">
              <a:lnSpc>
                <a:spcPct val="90000"/>
              </a:lnSpc>
              <a:spcBef>
                <a:spcPts val="0"/>
              </a:spcBef>
              <a:spcAft>
                <a:spcPts val="0"/>
              </a:spcAft>
              <a:buFont typeface="Arial"/>
              <a:buNone/>
            </a:pPr>
            <a:r>
              <a:rPr b="1" i="0" lang="en-US" sz="1800" u="none" cap="none" strike="noStrike"/>
              <a:t>-Data Cleansing tool</a:t>
            </a:r>
            <a:r>
              <a:rPr b="0" i="0" lang="en-US" sz="1800" u="none" cap="none" strike="noStrike"/>
              <a:t> – This tool is capable of identifying incomplete, incorrect, inaccurate, irrelevant etc. parts of the data and then replacing/modifying/deleting this dirty data.</a:t>
            </a:r>
            <a:endParaRPr/>
          </a:p>
          <a:p>
            <a:pPr indent="0" lvl="0" marL="0" marR="0" rtl="0" algn="l">
              <a:lnSpc>
                <a:spcPct val="90000"/>
              </a:lnSpc>
              <a:spcBef>
                <a:spcPts val="0"/>
              </a:spcBef>
              <a:spcAft>
                <a:spcPts val="0"/>
              </a:spcAft>
              <a:buFont typeface="Arial"/>
              <a:buNone/>
            </a:pPr>
            <a:r>
              <a:rPr b="1" i="0" lang="en-US" sz="1800" u="none" cap="none" strike="noStrike"/>
              <a:t>-Data warehouse maintenance and administration tools</a:t>
            </a:r>
            <a:r>
              <a:rPr b="0" i="0" lang="en-US" sz="1800" u="none" cap="none" strike="noStrike"/>
              <a:t> – These tools provide ADMIN features like authorize access, monitor access and usage patterns, monitor ad hoc queries, analyze cost structure of queries etc. </a:t>
            </a:r>
            <a:endParaRPr/>
          </a:p>
          <a:p>
            <a:pPr indent="0" lvl="0" marL="0" marR="0" rtl="0" algn="l">
              <a:lnSpc>
                <a:spcPct val="90000"/>
              </a:lnSpc>
              <a:spcBef>
                <a:spcPts val="0"/>
              </a:spcBef>
              <a:spcAft>
                <a:spcPts val="0"/>
              </a:spcAft>
              <a:buFont typeface="Arial"/>
              <a:buNone/>
            </a:pPr>
            <a:r>
              <a:rPr b="1" i="0" lang="en-US" sz="1800" u="none" cap="none" strike="noStrike"/>
              <a:t>-Data modeling tool or interface to external data models</a:t>
            </a:r>
            <a:r>
              <a:rPr b="0" i="0" lang="en-US" sz="1800" u="none" cap="none" strike="noStrike"/>
              <a:t> – Which Support Data Warehouse design as a modeling technique.</a:t>
            </a:r>
            <a:endParaRPr/>
          </a:p>
          <a:p>
            <a:pPr indent="0" lvl="0" marL="0" marR="0" rtl="0" algn="l">
              <a:lnSpc>
                <a:spcPct val="90000"/>
              </a:lnSpc>
              <a:spcBef>
                <a:spcPts val="0"/>
              </a:spcBef>
              <a:spcAft>
                <a:spcPts val="0"/>
              </a:spcAft>
              <a:buFont typeface="Arial"/>
              <a:buNone/>
            </a:pPr>
            <a:r>
              <a:rPr b="1" i="0" lang="en-US" sz="1800" u="none" cap="none" strike="noStrike"/>
              <a:t>-Warehouse databases</a:t>
            </a:r>
            <a:r>
              <a:rPr b="0" i="0" lang="en-US" sz="1800" u="none" cap="none" strike="noStrike"/>
              <a:t> – Which capture Technical &amp; Business Metadata of the Warehouse.</a:t>
            </a:r>
            <a:endParaRPr/>
          </a:p>
          <a:p>
            <a:pPr indent="0" lvl="0" marL="0" marR="0" rtl="0" algn="l">
              <a:lnSpc>
                <a:spcPct val="90000"/>
              </a:lnSpc>
              <a:spcBef>
                <a:spcPts val="0"/>
              </a:spcBef>
              <a:spcAft>
                <a:spcPts val="0"/>
              </a:spcAft>
              <a:buFont typeface="Arial"/>
              <a:buNone/>
            </a:pPr>
            <a:r>
              <a:rPr b="0" i="0" lang="en-US" sz="1800" u="none" cap="none" strike="noStrike"/>
              <a:t>-and </a:t>
            </a:r>
            <a:r>
              <a:rPr b="1" i="0" lang="en-US" sz="1800" u="none" cap="none" strike="noStrike"/>
              <a:t>end-user data access and analysis tools – </a:t>
            </a:r>
            <a:r>
              <a:rPr b="0" i="0" lang="en-US" sz="1800" u="none" cap="none" strike="noStrike"/>
              <a:t>Which creates user friendly reports for Business User with minimal effort.</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1" i="0" lang="en-US" sz="1800" u="none" cap="none" strike="noStrike"/>
              <a:t>We will cover each of them in this section. Let’s start with Source Databases.</a:t>
            </a:r>
            <a:endParaRPr/>
          </a:p>
          <a:p>
            <a:pPr indent="0" lvl="0" marL="0" marR="0" rtl="0" algn="l">
              <a:spcBef>
                <a:spcPts val="0"/>
              </a:spcBef>
              <a:spcAft>
                <a:spcPts val="0"/>
              </a:spcAft>
              <a:buNone/>
            </a:pPr>
            <a:r>
              <a:t/>
            </a:r>
            <a:endParaRPr b="1" i="0" sz="18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86" name="Google Shape;78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data source system is the operational or legacy system of record whose function is to capture the transactions of the business. The data in these systems can be in many formats from flat files to hierarchal, and relational RDBMS such as MS Access, Oracle, Sybase, UDB, and IMS to name a few.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Source database characteristics are same as OLTP database characteristics.</a:t>
            </a:r>
            <a:endParaRPr/>
          </a:p>
          <a:p>
            <a:pPr indent="0" lvl="0" marL="0" marR="0" rtl="0" algn="l">
              <a:spcBef>
                <a:spcPts val="0"/>
              </a:spcBef>
              <a:spcAft>
                <a:spcPts val="0"/>
              </a:spcAft>
              <a:buFont typeface="Arial"/>
              <a:buNone/>
            </a:pPr>
            <a:r>
              <a:rPr b="0" i="0" lang="en-US" sz="1800" u="none" cap="none" strike="noStrike"/>
              <a:t>The source Database characteristics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Legacy, relational, text or external sources data.</a:t>
            </a:r>
            <a:endParaRPr/>
          </a:p>
          <a:p>
            <a:pPr indent="0" lvl="0" marL="0" marR="0" rtl="0" algn="l">
              <a:spcBef>
                <a:spcPts val="0"/>
              </a:spcBef>
              <a:spcAft>
                <a:spcPts val="0"/>
              </a:spcAft>
              <a:buFont typeface="Arial"/>
              <a:buNone/>
            </a:pPr>
            <a:r>
              <a:rPr b="0" i="0" lang="en-US" sz="1800" u="none" cap="none" strike="noStrike"/>
              <a:t>-It is designed for high-speed transaction processing. </a:t>
            </a:r>
            <a:endParaRPr/>
          </a:p>
          <a:p>
            <a:pPr indent="0" lvl="0" marL="0" marR="0" rtl="0" algn="l">
              <a:spcBef>
                <a:spcPts val="0"/>
              </a:spcBef>
              <a:spcAft>
                <a:spcPts val="0"/>
              </a:spcAft>
              <a:buFont typeface="Arial"/>
              <a:buNone/>
            </a:pPr>
            <a:r>
              <a:rPr b="0" i="0" lang="en-US" sz="1800" u="none" cap="none" strike="noStrike"/>
              <a:t>-It is Real time and volatile data.</a:t>
            </a:r>
            <a:endParaRPr/>
          </a:p>
          <a:p>
            <a:pPr indent="0" lvl="0" marL="0" marR="0" rtl="0" algn="l">
              <a:spcBef>
                <a:spcPts val="0"/>
              </a:spcBef>
              <a:spcAft>
                <a:spcPts val="0"/>
              </a:spcAft>
              <a:buFont typeface="Arial"/>
              <a:buNone/>
            </a:pPr>
            <a:r>
              <a:rPr b="0" i="0" lang="en-US" sz="1800" u="none" cap="none" strike="noStrike"/>
              <a:t>-It has many short transactions.</a:t>
            </a:r>
            <a:endParaRPr/>
          </a:p>
          <a:p>
            <a:pPr indent="0" lvl="0" marL="0" marR="0" rtl="0" algn="l">
              <a:spcBef>
                <a:spcPts val="0"/>
              </a:spcBef>
              <a:spcAft>
                <a:spcPts val="0"/>
              </a:spcAft>
              <a:buFont typeface="Arial"/>
              <a:buNone/>
            </a:pPr>
            <a:r>
              <a:rPr b="0" i="0" lang="en-US" sz="1800" u="none" cap="none" strike="noStrike"/>
              <a:t>-It is Update intensive and has row level modifications</a:t>
            </a:r>
            <a:endParaRPr/>
          </a:p>
          <a:p>
            <a:pPr indent="0" lvl="0" marL="0" marR="0" rtl="0" algn="l">
              <a:spcBef>
                <a:spcPts val="0"/>
              </a:spcBef>
              <a:spcAft>
                <a:spcPts val="0"/>
              </a:spcAft>
              <a:buFont typeface="Arial"/>
              <a:buNone/>
            </a:pPr>
            <a:r>
              <a:rPr b="0" i="0" lang="en-US" sz="1800" u="none" cap="none" strike="noStrike"/>
              <a:t>-Here transaction level inquiry is done e.g. Is the particular medicine is available in stock now?</a:t>
            </a:r>
            <a:endParaRPr/>
          </a:p>
          <a:p>
            <a:pPr indent="0" lvl="0" marL="0" marR="0" rtl="0" algn="l">
              <a:spcBef>
                <a:spcPts val="0"/>
              </a:spcBef>
              <a:spcAft>
                <a:spcPts val="0"/>
              </a:spcAft>
              <a:buFont typeface="Arial"/>
              <a:buNone/>
            </a:pPr>
            <a:r>
              <a:rPr b="0" i="0" lang="en-US" sz="1800" u="none" cap="none" strike="noStrike"/>
              <a:t>-This is simple query which is needed to give out some quick info to the user. </a:t>
            </a:r>
            <a:endParaRPr/>
          </a:p>
          <a:p>
            <a:pPr indent="0" lvl="0" marL="0" marR="0" rtl="0" algn="l">
              <a:spcBef>
                <a:spcPts val="0"/>
              </a:spcBef>
              <a:spcAft>
                <a:spcPts val="0"/>
              </a:spcAft>
              <a:buFont typeface="Arial"/>
              <a:buNone/>
            </a:pPr>
            <a:r>
              <a:rPr b="0" i="0" lang="en-US" sz="1800" u="none" cap="none" strike="noStrike"/>
              <a:t>-To access the data, primary key is used.</a:t>
            </a:r>
            <a:endParaRPr/>
          </a:p>
          <a:p>
            <a:pPr indent="0" lvl="0" marL="0" marR="0" rtl="0" algn="l">
              <a:spcBef>
                <a:spcPts val="0"/>
              </a:spcBef>
              <a:spcAft>
                <a:spcPts val="0"/>
              </a:spcAft>
              <a:buFont typeface="Arial"/>
              <a:buNone/>
            </a:pPr>
            <a:r>
              <a:rPr b="0" i="0" lang="en-US" sz="1800" u="none" cap="none" strike="noStrike"/>
              <a:t>-The data here has high integrity, good security control and is recoverable. A data loss is difficult to recover, so high recoverability is designed.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data warehouse point of view Source data is often inconsistent, since data warehouse receives data from multiple sources and multiple sources can maintain the data in multiple forms. For e.g. an attribute of employee, can be shown as male, female; m, f; 0,1 etc. one source system may be using male, female while other may be m, f.</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Sometimes source data is modeled poorly. This can happen if normalization principles are not followed or after initial design a lot of changes in form of performance related changes come in and accordingly changes are made in database.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3" name="Google Shape;79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Next is ETL Tool . </a:t>
            </a:r>
            <a:r>
              <a:rPr b="0" i="0" lang="en-US" sz="1800" u="none" cap="none" strike="noStrike"/>
              <a:t>Data Extraction-Transformation-Load (ETL) tools are used to extract data from data sources, cleanse the data, perform data transformations, and load the target data warehouse and then again to load the data marts. The ETL tool is also used to generate and maintain a central metadata repository and support data warehouse administration. The more robust ETL tools integrate with OLAP tools, data modeling tools and data cleansing tools at the metadata level.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difference between ETL tool and custom database scripting is that ETL tool can generate and maintain metadata (business and operational) which can be used for impact analysis. Custom database scripting can not maintain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Few characteristics of an ETL tool are as below</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-It supports data extraction, cleansing, aggregation, reorganization, transformation, and load operations. It also supports incremental data load in batch and real time mode.</a:t>
            </a:r>
            <a:endParaRPr/>
          </a:p>
          <a:p>
            <a:pPr indent="0" lvl="0" marL="0" marR="0" rtl="0" algn="l">
              <a:spcBef>
                <a:spcPts val="0"/>
              </a:spcBef>
              <a:spcAft>
                <a:spcPts val="0"/>
              </a:spcAft>
              <a:buFont typeface="Arial"/>
              <a:buNone/>
            </a:pPr>
            <a:r>
              <a:rPr b="0" i="0" lang="en-US" sz="1800" u="none" cap="none" strike="noStrike"/>
              <a:t>-It generates and maintain centralized metadata. ETL tools facilitates impact analysis when modifying or enhancing a data warehouse. </a:t>
            </a:r>
            <a:endParaRPr/>
          </a:p>
          <a:p>
            <a:pPr indent="0" lvl="0" marL="0" marR="0" rtl="0" algn="l">
              <a:spcBef>
                <a:spcPts val="0"/>
              </a:spcBef>
              <a:spcAft>
                <a:spcPts val="0"/>
              </a:spcAft>
              <a:buFont typeface="Arial"/>
              <a:buNone/>
            </a:pPr>
            <a:r>
              <a:rPr b="0" i="0" lang="en-US" sz="1800" u="none" cap="none" strike="noStrike"/>
              <a:t>-It is closely integrated with RDBMS. Most of the ETL tools provide support for wide range of databases for storing information .</a:t>
            </a:r>
            <a:endParaRPr/>
          </a:p>
          <a:p>
            <a:pPr indent="0" lvl="0" marL="0" marR="0" rtl="0" algn="l">
              <a:spcBef>
                <a:spcPts val="0"/>
              </a:spcBef>
              <a:spcAft>
                <a:spcPts val="0"/>
              </a:spcAft>
              <a:buFont typeface="Arial"/>
              <a:buNone/>
            </a:pPr>
            <a:r>
              <a:rPr b="0" i="0" lang="en-US" sz="1800" u="none" cap="none" strike="noStrike"/>
              <a:t>-It filters data, convert codes, calculate derived values, map many source data fields to one target data field.</a:t>
            </a:r>
            <a:endParaRPr/>
          </a:p>
          <a:p>
            <a:pPr indent="0" lvl="0" marL="0" marR="0" rtl="0" algn="l">
              <a:spcBef>
                <a:spcPts val="0"/>
              </a:spcBef>
              <a:spcAft>
                <a:spcPts val="0"/>
              </a:spcAft>
              <a:buFont typeface="Arial"/>
              <a:buNone/>
            </a:pPr>
            <a:r>
              <a:rPr b="0" i="0" lang="en-US" sz="1800" u="none" cap="none" strike="noStrike"/>
              <a:t>-It automatically generates data extract programs. Coding with ETL tools using a metadata-driven graphical tool with built-in data cleansing and transformation functions is faster than hand coding. </a:t>
            </a:r>
            <a:endParaRPr/>
          </a:p>
          <a:p>
            <a:pPr indent="0" lvl="0" marL="0" marR="0" rtl="0" algn="l">
              <a:spcBef>
                <a:spcPts val="0"/>
              </a:spcBef>
              <a:spcAft>
                <a:spcPts val="0"/>
              </a:spcAft>
              <a:buFont typeface="Arial"/>
              <a:buNone/>
            </a:pPr>
            <a:r>
              <a:rPr b="0" i="0" lang="en-US" sz="1800" u="none" cap="none" strike="noStrike"/>
              <a:t>-It provides high speed loading of target data warehouses. The features like Partitioning &amp; Parallelism available in ETL Tools enable high Speed Extractions and load.</a:t>
            </a:r>
            <a:endParaRPr/>
          </a:p>
          <a:p>
            <a:pPr indent="0" lvl="0" marL="0" marR="0" rtl="0" algn="l">
              <a:spcBef>
                <a:spcPts val="0"/>
              </a:spcBef>
              <a:spcAft>
                <a:spcPts val="0"/>
              </a:spcAft>
              <a:buFont typeface="Arial"/>
              <a:buNone/>
            </a:pPr>
            <a:r>
              <a:rPr b="0" i="0" lang="en-US" sz="1800" u="none" cap="none" strike="noStrike"/>
              <a:t>-It employs Middle Ware for near Real Time ETL.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0" name="Google Shape;80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cleansing</a:t>
            </a:r>
            <a:r>
              <a:rPr b="0" i="0" lang="en-US" sz="1800" u="none" cap="none" strike="noStrike"/>
              <a:t> or </a:t>
            </a:r>
            <a:r>
              <a:rPr b="1" i="0" lang="en-US" sz="1800" u="none" cap="none" strike="noStrike"/>
              <a:t>data scrubbing</a:t>
            </a:r>
            <a:r>
              <a:rPr b="0" i="0" lang="en-US" sz="1800" u="none" cap="none" strike="noStrike"/>
              <a:t> is the act of detecting and correcting (or removing) corrupt or inaccurate records from a record set, table , or database. Used mainly in datawarehouse, the term refers to identifying incomplete, incorrect, inaccurate, irrelevant etc. parts of the data and then replacing, modifying or deleting this dirty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the business world, incorrect data can be costly. Many companies use customer information database that record data like contact information, addresses, and preferences. If for instance the addresses are inconsistent, the company will suffer the cost of resending mail or even losing customers.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With clean data, the organization can define effective business strategies and monitor strategy execution.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cleaning tools have features such as:</a:t>
            </a:r>
            <a:endParaRPr/>
          </a:p>
          <a:p>
            <a:pPr indent="0" lvl="0" marL="0" marR="0" rtl="0" algn="l">
              <a:spcBef>
                <a:spcPts val="0"/>
              </a:spcBef>
              <a:spcAft>
                <a:spcPts val="0"/>
              </a:spcAft>
              <a:buFont typeface="Arial"/>
              <a:buNone/>
            </a:pPr>
            <a:r>
              <a:t/>
            </a:r>
            <a:endParaRPr b="0" i="0" sz="1800" u="none" cap="none" strike="noStrike">
              <a:solidFill>
                <a:srgbClr val="000000"/>
              </a:solidFill>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data at the source </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-Clean up source data in-place on the host</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Has business rule discovery tools which analyze the source data and write cleaning rules based on lexical analysis and AI techniques</a:t>
            </a:r>
            <a:endParaRPr/>
          </a:p>
          <a:p>
            <a:pPr indent="0" lvl="0" marL="0" marR="0" rtl="0" algn="l">
              <a:spcBef>
                <a:spcPts val="0"/>
              </a:spcBef>
              <a:spcAft>
                <a:spcPts val="0"/>
              </a:spcAft>
              <a:buClr>
                <a:srgbClr val="000000"/>
              </a:buClr>
              <a:buFont typeface="Arial"/>
              <a:buNone/>
            </a:pPr>
            <a:r>
              <a:rPr b="0" i="0" lang="en-US" sz="1800" u="none" cap="none" strike="noStrike">
                <a:solidFill>
                  <a:srgbClr val="000000"/>
                </a:solidFill>
              </a:rPr>
              <a:t>- ETL tools have limited yet adequate data cleansing functionality. If we have too many Data Quality issues in  the source system data the cleansing activity is done using Data Cleansing Tool before loading them into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large variety of tools like Trillium, Data Quality Assistant, DATA CLEANSER are available in the market to aid in data cleansing procedures.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7" name="Google Shape;80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 DWH Environment Involves multiple (i.e. source, staging &amp; target) layers of data storages, Each layer has unique data modeling requirements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Modeling tool Improves productivity among developers when database designs are divided, shared, and reused. It also Ensures consistency, reuse, and integration of enterprise data warehouse.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Data Modeling tool has the features such as: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-Support Data Warehouse design as a modeling technique</a:t>
            </a:r>
            <a:endParaRPr/>
          </a:p>
          <a:p>
            <a:pPr indent="0" lvl="0" marL="0" marR="0" rtl="0" algn="l">
              <a:spcBef>
                <a:spcPts val="0"/>
              </a:spcBef>
              <a:spcAft>
                <a:spcPts val="0"/>
              </a:spcAft>
              <a:buFont typeface="Arial"/>
              <a:buNone/>
            </a:pPr>
            <a:r>
              <a:rPr b="0" i="0" lang="en-US" sz="1800" u="none" cap="none" strike="noStrike"/>
              <a:t>-Support both ER Modeling and Dimensional Modeling</a:t>
            </a:r>
            <a:endParaRPr/>
          </a:p>
          <a:p>
            <a:pPr indent="0" lvl="0" marL="0" marR="0" rtl="0" algn="l">
              <a:spcBef>
                <a:spcPts val="0"/>
              </a:spcBef>
              <a:spcAft>
                <a:spcPts val="0"/>
              </a:spcAft>
              <a:buFont typeface="Arial"/>
              <a:buNone/>
            </a:pPr>
            <a:r>
              <a:rPr b="0" i="0" lang="en-US" sz="1800" u="none" cap="none" strike="noStrike"/>
              <a:t>-Provide Reverse Engineering and Forward Engineering</a:t>
            </a:r>
            <a:endParaRPr/>
          </a:p>
          <a:p>
            <a:pPr indent="0" lvl="0" marL="0" marR="0" rtl="0" algn="l">
              <a:spcBef>
                <a:spcPts val="0"/>
              </a:spcBef>
              <a:spcAft>
                <a:spcPts val="0"/>
              </a:spcAft>
              <a:buFont typeface="Arial"/>
              <a:buNone/>
            </a:pPr>
            <a:r>
              <a:rPr b="0" i="0" lang="en-US" sz="1800" u="none" cap="none" strike="noStrike"/>
              <a:t>       1. Reverse Engineering is: Develop physical data model by connecting to the database instance or from database schema </a:t>
            </a:r>
            <a:endParaRPr/>
          </a:p>
          <a:p>
            <a:pPr indent="0" lvl="0" marL="0" marR="0" rtl="0" algn="l">
              <a:spcBef>
                <a:spcPts val="0"/>
              </a:spcBef>
              <a:spcAft>
                <a:spcPts val="0"/>
              </a:spcAft>
              <a:buFont typeface="Arial"/>
              <a:buNone/>
            </a:pPr>
            <a:r>
              <a:rPr b="0" i="0" lang="en-US" sz="1800" u="none" cap="none" strike="noStrike"/>
              <a:t>       2. Forward Engineering is: As part of development project, develop logical and physical data models.</a:t>
            </a:r>
            <a:endParaRPr/>
          </a:p>
          <a:p>
            <a:pPr indent="0" lvl="0" marL="0" marR="0" rtl="0" algn="l">
              <a:spcBef>
                <a:spcPts val="0"/>
              </a:spcBef>
              <a:spcAft>
                <a:spcPts val="0"/>
              </a:spcAft>
              <a:buFont typeface="Arial"/>
              <a:buNone/>
            </a:pPr>
            <a:r>
              <a:rPr b="0" i="0" lang="en-US" sz="1800" u="none" cap="none" strike="noStrike"/>
              <a:t>-Provide Mapping of source data to target data</a:t>
            </a:r>
            <a:endParaRPr/>
          </a:p>
          <a:p>
            <a:pPr indent="0" lvl="0" marL="0" marR="0" rtl="0" algn="l">
              <a:spcBef>
                <a:spcPts val="0"/>
              </a:spcBef>
              <a:spcAft>
                <a:spcPts val="0"/>
              </a:spcAft>
              <a:buFont typeface="Arial"/>
              <a:buNone/>
            </a:pPr>
            <a:r>
              <a:rPr b="0" i="0" lang="en-US" sz="1800" u="none" cap="none" strike="noStrike"/>
              <a:t>-Provide Data Dictionary :  It contains metadata that describes the data model.</a:t>
            </a:r>
            <a:endParaRPr/>
          </a:p>
          <a:p>
            <a:pPr indent="0" lvl="0" marL="0" marR="0" rtl="0" algn="l">
              <a:spcBef>
                <a:spcPts val="0"/>
              </a:spcBef>
              <a:spcAft>
                <a:spcPts val="0"/>
              </a:spcAft>
              <a:buFont typeface="Arial"/>
              <a:buNone/>
            </a:pPr>
            <a:r>
              <a:rPr b="0" i="0" lang="en-US" sz="1800" u="none" cap="none" strike="noStrike"/>
              <a:t>-Provide Reporting : Which is capability to generate report based on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of the popular tools of Data Modelling are Erwin, Oracle Designer, Power Designer &amp; UML.</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4" name="Google Shape;81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Metadata describes the information in the data warehouse. It would answer few questions like:</a:t>
            </a:r>
            <a:endParaRPr/>
          </a:p>
          <a:p>
            <a:pPr indent="0" lvl="0" marL="0" marR="0" rtl="0" algn="l">
              <a:spcBef>
                <a:spcPts val="0"/>
              </a:spcBef>
              <a:spcAft>
                <a:spcPts val="0"/>
              </a:spcAft>
              <a:buNone/>
            </a:pPr>
            <a:r>
              <a:rPr b="0" i="0" lang="en-US" sz="1800" u="none" cap="none" strike="noStrike"/>
              <a:t>What it means</a:t>
            </a:r>
            <a:endParaRPr/>
          </a:p>
          <a:p>
            <a:pPr indent="0" lvl="0" marL="0" marR="0" rtl="0" algn="l">
              <a:spcBef>
                <a:spcPts val="0"/>
              </a:spcBef>
              <a:spcAft>
                <a:spcPts val="0"/>
              </a:spcAft>
              <a:buNone/>
            </a:pPr>
            <a:r>
              <a:rPr b="0" i="0" lang="en-US" sz="1800" u="none" cap="none" strike="noStrike"/>
              <a:t>Where it came from</a:t>
            </a:r>
            <a:endParaRPr/>
          </a:p>
          <a:p>
            <a:pPr indent="0" lvl="0" marL="0" marR="0" rtl="0" algn="l">
              <a:spcBef>
                <a:spcPts val="0"/>
              </a:spcBef>
              <a:spcAft>
                <a:spcPts val="0"/>
              </a:spcAft>
              <a:buNone/>
            </a:pPr>
            <a:r>
              <a:rPr b="0" i="0" lang="en-US" sz="1800" u="none" cap="none" strike="noStrike"/>
              <a:t>How it was calculated</a:t>
            </a:r>
            <a:endParaRPr/>
          </a:p>
          <a:p>
            <a:pPr indent="0" lvl="0" marL="0" marR="0" rtl="0" algn="l">
              <a:spcBef>
                <a:spcPts val="0"/>
              </a:spcBef>
              <a:spcAft>
                <a:spcPts val="0"/>
              </a:spcAft>
              <a:buNone/>
            </a:pPr>
            <a:r>
              <a:rPr b="0" i="0" lang="en-US" sz="1800" u="none" cap="none" strike="noStrike"/>
              <a:t>When it was loaded</a:t>
            </a:r>
            <a:endParaRPr/>
          </a:p>
          <a:p>
            <a:pPr indent="0" lvl="0" marL="0" marR="0" rtl="0" algn="l">
              <a:spcBef>
                <a:spcPts val="0"/>
              </a:spcBef>
              <a:spcAft>
                <a:spcPts val="0"/>
              </a:spcAft>
              <a:buNone/>
            </a:pPr>
            <a:r>
              <a:rPr b="0" i="0" lang="en-US" sz="1800" u="none" cap="none" strike="noStrike"/>
              <a:t>Who owns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describes the information about business data, data in all applications / tools, databases and the data warehouse of the organization.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repository is the foundation of data warehouse. It stores :</a:t>
            </a:r>
            <a:endParaRPr/>
          </a:p>
          <a:p>
            <a:pPr indent="-6350" lvl="1" marL="742950" marR="0" rtl="0" algn="l">
              <a:spcBef>
                <a:spcPts val="0"/>
              </a:spcBef>
              <a:spcAft>
                <a:spcPts val="0"/>
              </a:spcAft>
              <a:buFont typeface="Arial"/>
              <a:buNone/>
            </a:pPr>
            <a:r>
              <a:rPr b="1" i="0" lang="en-US" sz="1800" u="none" cap="none" strike="noStrike"/>
              <a:t>Technical metadata</a:t>
            </a:r>
            <a:r>
              <a:rPr b="0" i="0" lang="en-US" sz="1800" u="none" cap="none" strike="noStrike"/>
              <a:t>  -  Which is description of data, location, access methods, and data types etc. It is Information about transformation process, audit trail &amp; logs and it can be retrieved from ETL and BI tools repository and database.</a:t>
            </a:r>
            <a:endParaRPr/>
          </a:p>
          <a:p>
            <a:pPr indent="-6350" lvl="1" marL="742950" marR="0" rtl="0" algn="l">
              <a:spcBef>
                <a:spcPts val="0"/>
              </a:spcBef>
              <a:spcAft>
                <a:spcPts val="0"/>
              </a:spcAft>
              <a:buFont typeface="Arial"/>
              <a:buNone/>
            </a:pPr>
            <a:r>
              <a:t/>
            </a:r>
            <a:endParaRPr b="0" i="0" sz="1800" u="none" cap="none" strike="noStrike"/>
          </a:p>
          <a:p>
            <a:pPr indent="-6350" lvl="1" marL="742950" marR="0" rtl="0" algn="l">
              <a:spcBef>
                <a:spcPts val="0"/>
              </a:spcBef>
              <a:spcAft>
                <a:spcPts val="0"/>
              </a:spcAft>
              <a:buFont typeface="Arial"/>
              <a:buNone/>
            </a:pPr>
            <a:r>
              <a:rPr b="1" i="0" lang="en-US" sz="1800" u="none" cap="none" strike="noStrike"/>
              <a:t>Business metadata</a:t>
            </a:r>
            <a:r>
              <a:rPr b="0" i="0" lang="en-US" sz="1800" u="none" cap="none" strike="noStrike"/>
              <a:t> – Which contains the business rules – maintained by Business Users / IT personnel. Business users are the stake holders of the business Metadata.</a:t>
            </a:r>
            <a:endParaRPr/>
          </a:p>
          <a:p>
            <a:pPr indent="-6350" lvl="1" marL="742950" marR="0" rtl="0" algn="l">
              <a:spcBef>
                <a:spcPts val="0"/>
              </a:spcBef>
              <a:spcAft>
                <a:spcPts val="0"/>
              </a:spcAft>
              <a:buFont typeface="Arial"/>
              <a:buNone/>
            </a:pPr>
            <a:r>
              <a:rPr b="0" i="0" lang="en-US" sz="1800" u="none" cap="none" strike="noStrike"/>
              <a:t>It can be retrieved from reporting tools repository.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Metadata is stored in the central metadata repository and may be distributed to local metadata repositories</a:t>
            </a:r>
            <a:endParaRPr/>
          </a:p>
          <a:p>
            <a:pPr indent="0" lvl="0" marL="0" marR="0" rtl="0" algn="l">
              <a:spcBef>
                <a:spcPts val="0"/>
              </a:spcBef>
              <a:spcAft>
                <a:spcPts val="0"/>
              </a:spcAft>
              <a:buFont typeface="Arial"/>
              <a:buNone/>
            </a:pPr>
            <a:r>
              <a:rPr b="0" i="0" lang="en-US" sz="1800" u="none" cap="none" strike="noStrike"/>
              <a:t>It is generated and maintained by an ETL tool as part of the specification of extraction/transformation/load process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4" name="Google Shape;74;p1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4" name="Google Shape;114;p2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3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4" name="Google Shape;154;p3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3" name="Google Shape;163;p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3" name="Google Shape;203;p5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3" name="Google Shape;243;p6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4" name="Shape 244"/>
        <p:cNvGrpSpPr/>
        <p:nvPr/>
      </p:nvGrpSpPr>
      <p:grpSpPr>
        <a:xfrm>
          <a:off x="0" y="0"/>
          <a:ext cx="0" cy="0"/>
          <a:chOff x="0" y="0"/>
          <a:chExt cx="0" cy="0"/>
        </a:xfrm>
      </p:grpSpPr>
      <p:sp>
        <p:nvSpPr>
          <p:cNvPr id="245" name="Google Shape;245;p6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6" name="Google Shape;246;p6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47" name="Google Shape;247;p6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8" name="Shape 248"/>
        <p:cNvGrpSpPr/>
        <p:nvPr/>
      </p:nvGrpSpPr>
      <p:grpSpPr>
        <a:xfrm>
          <a:off x="0" y="0"/>
          <a:ext cx="0" cy="0"/>
          <a:chOff x="0" y="0"/>
          <a:chExt cx="0" cy="0"/>
        </a:xfrm>
      </p:grpSpPr>
      <p:sp>
        <p:nvSpPr>
          <p:cNvPr id="249" name="Google Shape;249;p6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0" name="Google Shape;250;p6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51" name="Google Shape;251;p6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2" name="Shape 252"/>
        <p:cNvGrpSpPr/>
        <p:nvPr/>
      </p:nvGrpSpPr>
      <p:grpSpPr>
        <a:xfrm>
          <a:off x="0" y="0"/>
          <a:ext cx="0" cy="0"/>
          <a:chOff x="0" y="0"/>
          <a:chExt cx="0" cy="0"/>
        </a:xfrm>
      </p:grpSpPr>
      <p:sp>
        <p:nvSpPr>
          <p:cNvPr id="253" name="Google Shape;253;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4" name="Shape 254"/>
        <p:cNvGrpSpPr/>
        <p:nvPr/>
      </p:nvGrpSpPr>
      <p:grpSpPr>
        <a:xfrm>
          <a:off x="0" y="0"/>
          <a:ext cx="0" cy="0"/>
          <a:chOff x="0" y="0"/>
          <a:chExt cx="0" cy="0"/>
        </a:xfrm>
      </p:grpSpPr>
      <p:sp>
        <p:nvSpPr>
          <p:cNvPr id="255" name="Google Shape;255;p6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6" name="Google Shape;256;p6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7" name="Google Shape;257;p6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58" name="Google Shape;258;p6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59" name="Google Shape;259;p6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0" name="Shape 260"/>
        <p:cNvGrpSpPr/>
        <p:nvPr/>
      </p:nvGrpSpPr>
      <p:grpSpPr>
        <a:xfrm>
          <a:off x="0" y="0"/>
          <a:ext cx="0" cy="0"/>
          <a:chOff x="0" y="0"/>
          <a:chExt cx="0" cy="0"/>
        </a:xfrm>
      </p:grpSpPr>
      <p:sp>
        <p:nvSpPr>
          <p:cNvPr id="261" name="Google Shape;261;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2" name="Google Shape;262;p6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63" name="Google Shape;263;p6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4" name="Shape 264"/>
        <p:cNvGrpSpPr/>
        <p:nvPr/>
      </p:nvGrpSpPr>
      <p:grpSpPr>
        <a:xfrm>
          <a:off x="0" y="0"/>
          <a:ext cx="0" cy="0"/>
          <a:chOff x="0" y="0"/>
          <a:chExt cx="0" cy="0"/>
        </a:xfrm>
      </p:grpSpPr>
      <p:sp>
        <p:nvSpPr>
          <p:cNvPr id="265" name="Google Shape;265;p7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6" name="Google Shape;266;p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9" name="Google Shape;26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0" name="Shape 270"/>
        <p:cNvGrpSpPr/>
        <p:nvPr/>
      </p:nvGrpSpPr>
      <p:grpSpPr>
        <a:xfrm>
          <a:off x="0" y="0"/>
          <a:ext cx="0" cy="0"/>
          <a:chOff x="0" y="0"/>
          <a:chExt cx="0" cy="0"/>
        </a:xfrm>
      </p:grpSpPr>
      <p:sp>
        <p:nvSpPr>
          <p:cNvPr id="271" name="Google Shape;271;p7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2" name="Google Shape;272;p7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4" name="Shape 284"/>
        <p:cNvGrpSpPr/>
        <p:nvPr/>
      </p:nvGrpSpPr>
      <p:grpSpPr>
        <a:xfrm>
          <a:off x="0" y="0"/>
          <a:ext cx="0" cy="0"/>
          <a:chOff x="0" y="0"/>
          <a:chExt cx="0" cy="0"/>
        </a:xfrm>
      </p:grpSpPr>
      <p:sp>
        <p:nvSpPr>
          <p:cNvPr id="285" name="Google Shape;285;p7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6" name="Google Shape;286;p7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7" name="Shape 287"/>
        <p:cNvGrpSpPr/>
        <p:nvPr/>
      </p:nvGrpSpPr>
      <p:grpSpPr>
        <a:xfrm>
          <a:off x="0" y="0"/>
          <a:ext cx="0" cy="0"/>
          <a:chOff x="0" y="0"/>
          <a:chExt cx="0" cy="0"/>
        </a:xfrm>
      </p:grpSpPr>
      <p:sp>
        <p:nvSpPr>
          <p:cNvPr id="288" name="Google Shape;288;p7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9" name="Google Shape;289;p7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0" name="Shape 290"/>
        <p:cNvGrpSpPr/>
        <p:nvPr/>
      </p:nvGrpSpPr>
      <p:grpSpPr>
        <a:xfrm>
          <a:off x="0" y="0"/>
          <a:ext cx="0" cy="0"/>
          <a:chOff x="0" y="0"/>
          <a:chExt cx="0" cy="0"/>
        </a:xfrm>
      </p:grpSpPr>
      <p:sp>
        <p:nvSpPr>
          <p:cNvPr id="291" name="Google Shape;291;p7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2" name="Google Shape;292;p7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3" name="Shape 293"/>
        <p:cNvGrpSpPr/>
        <p:nvPr/>
      </p:nvGrpSpPr>
      <p:grpSpPr>
        <a:xfrm>
          <a:off x="0" y="0"/>
          <a:ext cx="0" cy="0"/>
          <a:chOff x="0" y="0"/>
          <a:chExt cx="0" cy="0"/>
        </a:xfrm>
      </p:grpSpPr>
      <p:sp>
        <p:nvSpPr>
          <p:cNvPr id="294" name="Google Shape;294;p7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5" name="Google Shape;295;p7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96" name="Google Shape;296;p7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7" name="Shape 297"/>
        <p:cNvGrpSpPr/>
        <p:nvPr/>
      </p:nvGrpSpPr>
      <p:grpSpPr>
        <a:xfrm>
          <a:off x="0" y="0"/>
          <a:ext cx="0" cy="0"/>
          <a:chOff x="0" y="0"/>
          <a:chExt cx="0" cy="0"/>
        </a:xfrm>
      </p:grpSpPr>
      <p:sp>
        <p:nvSpPr>
          <p:cNvPr id="298" name="Google Shape;298;p7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9" name="Google Shape;299;p7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0" name="Google Shape;300;p7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8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3" name="Shape 303"/>
        <p:cNvGrpSpPr/>
        <p:nvPr/>
      </p:nvGrpSpPr>
      <p:grpSpPr>
        <a:xfrm>
          <a:off x="0" y="0"/>
          <a:ext cx="0" cy="0"/>
          <a:chOff x="0" y="0"/>
          <a:chExt cx="0" cy="0"/>
        </a:xfrm>
      </p:grpSpPr>
      <p:sp>
        <p:nvSpPr>
          <p:cNvPr id="304" name="Google Shape;304;p8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5" name="Google Shape;305;p8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6" name="Google Shape;306;p8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07" name="Google Shape;307;p8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08" name="Google Shape;308;p8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9" name="Shape 309"/>
        <p:cNvGrpSpPr/>
        <p:nvPr/>
      </p:nvGrpSpPr>
      <p:grpSpPr>
        <a:xfrm>
          <a:off x="0" y="0"/>
          <a:ext cx="0" cy="0"/>
          <a:chOff x="0" y="0"/>
          <a:chExt cx="0" cy="0"/>
        </a:xfrm>
      </p:grpSpPr>
      <p:sp>
        <p:nvSpPr>
          <p:cNvPr id="310" name="Google Shape;310;p8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1" name="Google Shape;311;p8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12" name="Google Shape;312;p8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3" name="Shape 313"/>
        <p:cNvGrpSpPr/>
        <p:nvPr/>
      </p:nvGrpSpPr>
      <p:grpSpPr>
        <a:xfrm>
          <a:off x="0" y="0"/>
          <a:ext cx="0" cy="0"/>
          <a:chOff x="0" y="0"/>
          <a:chExt cx="0" cy="0"/>
        </a:xfrm>
      </p:grpSpPr>
      <p:sp>
        <p:nvSpPr>
          <p:cNvPr id="314" name="Google Shape;314;p8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5" name="Google Shape;315;p8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6" name="Shape 316"/>
        <p:cNvGrpSpPr/>
        <p:nvPr/>
      </p:nvGrpSpPr>
      <p:grpSpPr>
        <a:xfrm>
          <a:off x="0" y="0"/>
          <a:ext cx="0" cy="0"/>
          <a:chOff x="0" y="0"/>
          <a:chExt cx="0" cy="0"/>
        </a:xfrm>
      </p:grpSpPr>
      <p:sp>
        <p:nvSpPr>
          <p:cNvPr id="317" name="Google Shape;317;p8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8" name="Google Shape;318;p8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6" name="Shape 326"/>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7" name="Shape 327"/>
        <p:cNvGrpSpPr/>
        <p:nvPr/>
      </p:nvGrpSpPr>
      <p:grpSpPr>
        <a:xfrm>
          <a:off x="0" y="0"/>
          <a:ext cx="0" cy="0"/>
          <a:chOff x="0" y="0"/>
          <a:chExt cx="0" cy="0"/>
        </a:xfrm>
      </p:grpSpPr>
      <p:sp>
        <p:nvSpPr>
          <p:cNvPr id="328" name="Google Shape;328;p8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9" name="Google Shape;329;p8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0" name="Shape 330"/>
        <p:cNvGrpSpPr/>
        <p:nvPr/>
      </p:nvGrpSpPr>
      <p:grpSpPr>
        <a:xfrm>
          <a:off x="0" y="0"/>
          <a:ext cx="0" cy="0"/>
          <a:chOff x="0" y="0"/>
          <a:chExt cx="0" cy="0"/>
        </a:xfrm>
      </p:grpSpPr>
      <p:sp>
        <p:nvSpPr>
          <p:cNvPr id="331" name="Google Shape;331;p8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2" name="Google Shape;332;p8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3" name="Shape 333"/>
        <p:cNvGrpSpPr/>
        <p:nvPr/>
      </p:nvGrpSpPr>
      <p:grpSpPr>
        <a:xfrm>
          <a:off x="0" y="0"/>
          <a:ext cx="0" cy="0"/>
          <a:chOff x="0" y="0"/>
          <a:chExt cx="0" cy="0"/>
        </a:xfrm>
      </p:grpSpPr>
      <p:sp>
        <p:nvSpPr>
          <p:cNvPr id="334" name="Google Shape;334;p8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5" name="Google Shape;335;p8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36" name="Google Shape;336;p8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7" name="Shape 337"/>
        <p:cNvGrpSpPr/>
        <p:nvPr/>
      </p:nvGrpSpPr>
      <p:grpSpPr>
        <a:xfrm>
          <a:off x="0" y="0"/>
          <a:ext cx="0" cy="0"/>
          <a:chOff x="0" y="0"/>
          <a:chExt cx="0" cy="0"/>
        </a:xfrm>
      </p:grpSpPr>
      <p:sp>
        <p:nvSpPr>
          <p:cNvPr id="338" name="Google Shape;338;p9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9" name="Google Shape;339;p9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40" name="Google Shape;340;p9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1" name="Shape 341"/>
        <p:cNvGrpSpPr/>
        <p:nvPr/>
      </p:nvGrpSpPr>
      <p:grpSpPr>
        <a:xfrm>
          <a:off x="0" y="0"/>
          <a:ext cx="0" cy="0"/>
          <a:chOff x="0" y="0"/>
          <a:chExt cx="0" cy="0"/>
        </a:xfrm>
      </p:grpSpPr>
      <p:sp>
        <p:nvSpPr>
          <p:cNvPr id="342" name="Google Shape;342;p9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3" name="Shape 343"/>
        <p:cNvGrpSpPr/>
        <p:nvPr/>
      </p:nvGrpSpPr>
      <p:grpSpPr>
        <a:xfrm>
          <a:off x="0" y="0"/>
          <a:ext cx="0" cy="0"/>
          <a:chOff x="0" y="0"/>
          <a:chExt cx="0" cy="0"/>
        </a:xfrm>
      </p:grpSpPr>
      <p:sp>
        <p:nvSpPr>
          <p:cNvPr id="344" name="Google Shape;344;p9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5" name="Google Shape;345;p9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6" name="Google Shape;346;p9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47" name="Google Shape;347;p9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48" name="Google Shape;348;p9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9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1" name="Google Shape;351;p9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52" name="Google Shape;352;p9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3" name="Shape 353"/>
        <p:cNvGrpSpPr/>
        <p:nvPr/>
      </p:nvGrpSpPr>
      <p:grpSpPr>
        <a:xfrm>
          <a:off x="0" y="0"/>
          <a:ext cx="0" cy="0"/>
          <a:chOff x="0" y="0"/>
          <a:chExt cx="0" cy="0"/>
        </a:xfrm>
      </p:grpSpPr>
      <p:sp>
        <p:nvSpPr>
          <p:cNvPr id="354" name="Google Shape;354;p9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5" name="Google Shape;355;p9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6" name="Shape 356"/>
        <p:cNvGrpSpPr/>
        <p:nvPr/>
      </p:nvGrpSpPr>
      <p:grpSpPr>
        <a:xfrm>
          <a:off x="0" y="0"/>
          <a:ext cx="0" cy="0"/>
          <a:chOff x="0" y="0"/>
          <a:chExt cx="0" cy="0"/>
        </a:xfrm>
      </p:grpSpPr>
      <p:sp>
        <p:nvSpPr>
          <p:cNvPr id="357" name="Google Shape;357;p9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8" name="Google Shape;358;p9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9" name="Shape 359"/>
        <p:cNvGrpSpPr/>
        <p:nvPr/>
      </p:nvGrpSpPr>
      <p:grpSpPr>
        <a:xfrm>
          <a:off x="0" y="0"/>
          <a:ext cx="0" cy="0"/>
          <a:chOff x="0" y="0"/>
          <a:chExt cx="0" cy="0"/>
        </a:xfrm>
      </p:grpSpPr>
      <p:sp>
        <p:nvSpPr>
          <p:cNvPr id="360" name="Google Shape;360;p9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1" name="Google Shape;361;p9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8.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4.jpg"/><Relationship Id="rId2" Type="http://schemas.openxmlformats.org/officeDocument/2006/relationships/image" Target="../media/image6.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8.jpg"/><Relationship Id="rId2" Type="http://schemas.openxmlformats.org/officeDocument/2006/relationships/image" Target="../media/image3.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3.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11.jpg"/><Relationship Id="rId2" Type="http://schemas.openxmlformats.org/officeDocument/2006/relationships/image" Target="../media/image6.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8.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4.xml"/><Relationship Id="rId10" Type="http://schemas.openxmlformats.org/officeDocument/2006/relationships/slideLayout" Target="../slideLayouts/slideLayout63.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 Type="http://schemas.openxmlformats.org/officeDocument/2006/relationships/image" Target="../media/image7.jpg"/><Relationship Id="rId2" Type="http://schemas.openxmlformats.org/officeDocument/2006/relationships/image" Target="../media/image6.jpg"/><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5.xml"/><Relationship Id="rId10" Type="http://schemas.openxmlformats.org/officeDocument/2006/relationships/slideLayout" Target="../slideLayouts/slideLayout74.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 Type="http://schemas.openxmlformats.org/officeDocument/2006/relationships/image" Target="../media/image8.jpg"/><Relationship Id="rId2" Type="http://schemas.openxmlformats.org/officeDocument/2006/relationships/image" Target="../media/image13.png"/><Relationship Id="rId3" Type="http://schemas.openxmlformats.org/officeDocument/2006/relationships/slideLayout" Target="../slideLayouts/slideLayout67.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9.xml"/><Relationship Id="rId5" Type="http://schemas.openxmlformats.org/officeDocument/2006/relationships/slideLayout" Target="../slideLayouts/slideLayout69.xml"/><Relationship Id="rId6" Type="http://schemas.openxmlformats.org/officeDocument/2006/relationships/slideLayout" Target="../slideLayouts/slideLayout70.xml"/><Relationship Id="rId7" Type="http://schemas.openxmlformats.org/officeDocument/2006/relationships/slideLayout" Target="../slideLayouts/slideLayout71.xml"/><Relationship Id="rId8"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6.xml"/><Relationship Id="rId10" Type="http://schemas.openxmlformats.org/officeDocument/2006/relationships/slideLayout" Target="../slideLayouts/slideLayout85.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 Type="http://schemas.openxmlformats.org/officeDocument/2006/relationships/image" Target="../media/image10.jpg"/><Relationship Id="rId2" Type="http://schemas.openxmlformats.org/officeDocument/2006/relationships/image" Target="../media/image5.jpg"/><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1.xml"/><Relationship Id="rId5" Type="http://schemas.openxmlformats.org/officeDocument/2006/relationships/slideLayout" Target="../slideLayouts/slideLayout80.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3.jpg" id="99" name="Google Shape;99;p25"/>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8.jpg" id="231" name="Google Shape;231;p61"/>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cxnSp>
        <p:nvCxnSpPr>
          <p:cNvPr id="274" name="Google Shape;274;p7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75" name="Google Shape;275;p7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76" name="Google Shape;276;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77" name="Google Shape;277;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78" name="Google Shape;278;p7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9" name="Google Shape;279;p7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0" name="Google Shape;280;p7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1" name="Google Shape;281;p7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2" name="Google Shape;282;p7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pic>
        <p:nvPicPr>
          <p:cNvPr descr="e:\My Documents\1 Temple\1 Wipro\1 On-going Jobs\Corporate ppt\Abstract\corp ppt_Intro.jpg" id="320" name="Google Shape;320;p85"/>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321" name="Google Shape;321;p85"/>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322" name="Google Shape;322;p85"/>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323" name="Google Shape;323;p8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24" name="Google Shape;324;p8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5" name="Google Shape;325;p8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1.png"/><Relationship Id="rId12"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2.png"/><Relationship Id="rId7" Type="http://schemas.openxmlformats.org/officeDocument/2006/relationships/image" Target="../media/image22.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97"/>
          <p:cNvSpPr txBox="1"/>
          <p:nvPr>
            <p:ph idx="4294967295" type="ctrTitle"/>
          </p:nvPr>
        </p:nvSpPr>
        <p:spPr>
          <a:xfrm>
            <a:off x="2819400" y="1447800"/>
            <a:ext cx="63246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70" name="Google Shape;370;p97"/>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1" name="Google Shape;371;p97"/>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chemeClr val="dk1"/>
              </a:buClr>
              <a:buFont typeface="Cabin"/>
              <a:buNone/>
            </a:pPr>
            <a:r>
              <a:rPr b="0" i="0" lang="en-US" sz="2200" u="none">
                <a:solidFill>
                  <a:schemeClr val="dk1"/>
                </a:solidFill>
                <a:latin typeface="Cabin"/>
                <a:ea typeface="Cabin"/>
                <a:cs typeface="Cabin"/>
                <a:sym typeface="Cabin"/>
              </a:rPr>
              <a:t>Anand Kumar</a:t>
            </a:r>
            <a:endParaRPr/>
          </a:p>
          <a:p>
            <a:pPr indent="0" lvl="0" marL="0" marR="0" rtl="0" algn="l">
              <a:lnSpc>
                <a:spcPct val="100000"/>
              </a:lnSpc>
              <a:spcBef>
                <a:spcPts val="0"/>
              </a:spcBef>
              <a:spcAft>
                <a:spcPts val="0"/>
              </a:spcAft>
              <a:buNone/>
            </a:pPr>
            <a:r>
              <a:t/>
            </a:r>
            <a:endParaRPr b="0" i="0" sz="2200" u="none">
              <a:solidFill>
                <a:schemeClr val="dk1"/>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106"/>
          <p:cNvSpPr txBox="1"/>
          <p:nvPr/>
        </p:nvSpPr>
        <p:spPr>
          <a:xfrm>
            <a:off x="4606925" y="4343400"/>
            <a:ext cx="45370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107"/>
          <p:cNvSpPr txBox="1"/>
          <p:nvPr/>
        </p:nvSpPr>
        <p:spPr>
          <a:xfrm>
            <a:off x="228600" y="2841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Typical Data Warehouse Architecture</a:t>
            </a:r>
            <a:endParaRPr/>
          </a:p>
        </p:txBody>
      </p:sp>
      <p:grpSp>
        <p:nvGrpSpPr>
          <p:cNvPr id="460" name="Google Shape;460;p107"/>
          <p:cNvGrpSpPr/>
          <p:nvPr/>
        </p:nvGrpSpPr>
        <p:grpSpPr>
          <a:xfrm>
            <a:off x="0" y="1219200"/>
            <a:ext cx="9144001" cy="5029200"/>
            <a:chOff x="152400" y="838200"/>
            <a:chExt cx="8915400" cy="5638800"/>
          </a:xfrm>
        </p:grpSpPr>
        <p:sp>
          <p:nvSpPr>
            <p:cNvPr id="461" name="Google Shape;461;p107"/>
            <p:cNvSpPr txBox="1"/>
            <p:nvPr/>
          </p:nvSpPr>
          <p:spPr>
            <a:xfrm>
              <a:off x="1524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2" name="Google Shape;462;p107"/>
            <p:cNvGrpSpPr/>
            <p:nvPr/>
          </p:nvGrpSpPr>
          <p:grpSpPr>
            <a:xfrm>
              <a:off x="381000" y="1143000"/>
              <a:ext cx="8453437" cy="5027613"/>
              <a:chOff x="658812" y="1414462"/>
              <a:chExt cx="8453437" cy="5027613"/>
            </a:xfrm>
          </p:grpSpPr>
          <p:sp>
            <p:nvSpPr>
              <p:cNvPr id="463" name="Google Shape;463;p107"/>
              <p:cNvSpPr txBox="1"/>
              <p:nvPr/>
            </p:nvSpPr>
            <p:spPr>
              <a:xfrm>
                <a:off x="658812" y="1414462"/>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464" name="Google Shape;464;p107"/>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465" name="Google Shape;465;p107"/>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466" name="Google Shape;466;p107"/>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467" name="Google Shape;467;p107"/>
              <p:cNvPicPr preferRelativeResize="0"/>
              <p:nvPr/>
            </p:nvPicPr>
            <p:blipFill rotWithShape="1">
              <a:blip r:embed="rId6">
                <a:alphaModFix/>
              </a:blip>
              <a:srcRect b="0" l="0" r="0" t="0"/>
              <a:stretch/>
            </p:blipFill>
            <p:spPr>
              <a:xfrm>
                <a:off x="2493962" y="2224087"/>
                <a:ext cx="1433512" cy="3646487"/>
              </a:xfrm>
              <a:prstGeom prst="rect">
                <a:avLst/>
              </a:prstGeom>
              <a:noFill/>
              <a:ln>
                <a:noFill/>
              </a:ln>
            </p:spPr>
          </p:pic>
          <p:pic>
            <p:nvPicPr>
              <p:cNvPr id="468" name="Google Shape;468;p107"/>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469" name="Google Shape;469;p107"/>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470" name="Google Shape;470;p107"/>
              <p:cNvSpPr txBox="1"/>
              <p:nvPr/>
            </p:nvSpPr>
            <p:spPr>
              <a:xfrm>
                <a:off x="679450" y="5257800"/>
                <a:ext cx="1412875" cy="6524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Systems/Data</a:t>
                </a:r>
                <a:endParaRPr/>
              </a:p>
            </p:txBody>
          </p:sp>
          <p:sp>
            <p:nvSpPr>
              <p:cNvPr id="471" name="Google Shape;471;p107"/>
              <p:cNvSpPr txBox="1"/>
              <p:nvPr/>
            </p:nvSpPr>
            <p:spPr>
              <a:xfrm>
                <a:off x="2598737" y="3278187"/>
                <a:ext cx="1144587" cy="17716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Maintain</a:t>
                </a:r>
                <a:endParaRPr/>
              </a:p>
            </p:txBody>
          </p:sp>
          <p:sp>
            <p:nvSpPr>
              <p:cNvPr id="472" name="Google Shape;472;p107"/>
              <p:cNvSpPr txBox="1"/>
              <p:nvPr/>
            </p:nvSpPr>
            <p:spPr>
              <a:xfrm>
                <a:off x="2582862" y="5791200"/>
                <a:ext cx="12033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sp>
            <p:nvSpPr>
              <p:cNvPr id="473" name="Google Shape;473;p107"/>
              <p:cNvSpPr txBox="1"/>
              <p:nvPr/>
            </p:nvSpPr>
            <p:spPr>
              <a:xfrm>
                <a:off x="5708650" y="5438775"/>
                <a:ext cx="1246187"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Middleware/</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API</a:t>
                </a:r>
                <a:endParaRPr/>
              </a:p>
            </p:txBody>
          </p:sp>
          <p:pic>
            <p:nvPicPr>
              <p:cNvPr id="474" name="Google Shape;474;p107"/>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475" name="Google Shape;475;p107"/>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476" name="Google Shape;476;p107"/>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477" name="Google Shape;477;p107"/>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478" name="Google Shape;478;p107"/>
              <p:cNvSpPr/>
              <p:nvPr/>
            </p:nvSpPr>
            <p:spPr>
              <a:xfrm>
                <a:off x="4076700" y="3765550"/>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 name="Google Shape;479;p107"/>
              <p:cNvSpPr/>
              <p:nvPr/>
            </p:nvSpPr>
            <p:spPr>
              <a:xfrm>
                <a:off x="4079875" y="4600575"/>
                <a:ext cx="1093787" cy="3302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80" name="Google Shape;480;p107"/>
              <p:cNvCxnSpPr/>
              <p:nvPr/>
            </p:nvCxnSpPr>
            <p:spPr>
              <a:xfrm>
                <a:off x="4064000" y="3952875"/>
                <a:ext cx="0" cy="785812"/>
              </a:xfrm>
              <a:prstGeom prst="straightConnector1">
                <a:avLst/>
              </a:prstGeom>
              <a:noFill/>
              <a:ln cap="flat" cmpd="sng" w="12700">
                <a:solidFill>
                  <a:srgbClr val="000000"/>
                </a:solidFill>
                <a:prstDash val="solid"/>
                <a:miter lim="8000"/>
                <a:headEnd len="sm" w="sm" type="none"/>
                <a:tailEnd len="sm" w="sm" type="none"/>
              </a:ln>
            </p:spPr>
          </p:cxnSp>
          <p:cxnSp>
            <p:nvCxnSpPr>
              <p:cNvPr id="481" name="Google Shape;481;p107"/>
              <p:cNvCxnSpPr/>
              <p:nvPr/>
            </p:nvCxnSpPr>
            <p:spPr>
              <a:xfrm>
                <a:off x="5176837" y="3944937"/>
                <a:ext cx="0" cy="785812"/>
              </a:xfrm>
              <a:prstGeom prst="straightConnector1">
                <a:avLst/>
              </a:prstGeom>
              <a:noFill/>
              <a:ln cap="flat" cmpd="sng" w="12700">
                <a:solidFill>
                  <a:srgbClr val="000000"/>
                </a:solidFill>
                <a:prstDash val="solid"/>
                <a:miter lim="8000"/>
                <a:headEnd len="sm" w="sm" type="none"/>
                <a:tailEnd len="sm" w="sm" type="none"/>
              </a:ln>
            </p:spPr>
          </p:cxnSp>
          <p:sp>
            <p:nvSpPr>
              <p:cNvPr id="482" name="Google Shape;482;p107"/>
              <p:cNvSpPr/>
              <p:nvPr/>
            </p:nvSpPr>
            <p:spPr>
              <a:xfrm>
                <a:off x="4327525" y="3486150"/>
                <a:ext cx="577850"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3" name="Google Shape;483;p107"/>
              <p:cNvSpPr/>
              <p:nvPr/>
            </p:nvSpPr>
            <p:spPr>
              <a:xfrm>
                <a:off x="4319587" y="3830637"/>
                <a:ext cx="577850" cy="165100"/>
              </a:xfrm>
              <a:prstGeom prst="ellipse">
                <a:avLst/>
              </a:prstGeom>
              <a:no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84" name="Google Shape;484;p107"/>
              <p:cNvCxnSpPr/>
              <p:nvPr/>
            </p:nvCxnSpPr>
            <p:spPr>
              <a:xfrm>
                <a:off x="4324350" y="360203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485" name="Google Shape;485;p107"/>
              <p:cNvCxnSpPr/>
              <p:nvPr/>
            </p:nvCxnSpPr>
            <p:spPr>
              <a:xfrm>
                <a:off x="4913312" y="3606800"/>
                <a:ext cx="0" cy="322262"/>
              </a:xfrm>
              <a:prstGeom prst="straightConnector1">
                <a:avLst/>
              </a:prstGeom>
              <a:noFill/>
              <a:ln cap="flat" cmpd="sng" w="12700">
                <a:solidFill>
                  <a:srgbClr val="000000"/>
                </a:solidFill>
                <a:prstDash val="solid"/>
                <a:miter lim="8000"/>
                <a:headEnd len="sm" w="sm" type="none"/>
                <a:tailEnd len="sm" w="sm" type="none"/>
              </a:ln>
            </p:spPr>
          </p:cxnSp>
          <p:sp>
            <p:nvSpPr>
              <p:cNvPr id="486" name="Google Shape;486;p107"/>
              <p:cNvSpPr txBox="1"/>
              <p:nvPr/>
            </p:nvSpPr>
            <p:spPr>
              <a:xfrm>
                <a:off x="4013200" y="4152900"/>
                <a:ext cx="1230312" cy="6524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Warehouse</a:t>
                </a:r>
                <a:endParaRPr/>
              </a:p>
            </p:txBody>
          </p:sp>
          <p:sp>
            <p:nvSpPr>
              <p:cNvPr id="487" name="Google Shape;487;p107"/>
              <p:cNvSpPr txBox="1"/>
              <p:nvPr/>
            </p:nvSpPr>
            <p:spPr>
              <a:xfrm>
                <a:off x="4111625" y="3087687"/>
                <a:ext cx="110966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sp>
            <p:nvSpPr>
              <p:cNvPr id="488" name="Google Shape;488;p107"/>
              <p:cNvSpPr txBox="1"/>
              <p:nvPr/>
            </p:nvSpPr>
            <p:spPr>
              <a:xfrm>
                <a:off x="6991350" y="2193925"/>
                <a:ext cx="101600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EIS /DSS</a:t>
                </a:r>
                <a:endParaRPr/>
              </a:p>
            </p:txBody>
          </p:sp>
          <p:sp>
            <p:nvSpPr>
              <p:cNvPr id="489" name="Google Shape;489;p107"/>
              <p:cNvSpPr txBox="1"/>
              <p:nvPr/>
            </p:nvSpPr>
            <p:spPr>
              <a:xfrm>
                <a:off x="7853362" y="3265487"/>
                <a:ext cx="1258887"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Query Tools</a:t>
                </a:r>
                <a:endParaRPr/>
              </a:p>
            </p:txBody>
          </p:sp>
          <p:sp>
            <p:nvSpPr>
              <p:cNvPr id="490" name="Google Shape;490;p107"/>
              <p:cNvSpPr txBox="1"/>
              <p:nvPr/>
            </p:nvSpPr>
            <p:spPr>
              <a:xfrm>
                <a:off x="6756400" y="4240212"/>
                <a:ext cx="1433512"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OLAP/ROLAP</a:t>
                </a:r>
                <a:endParaRPr/>
              </a:p>
            </p:txBody>
          </p:sp>
          <p:sp>
            <p:nvSpPr>
              <p:cNvPr id="491" name="Google Shape;491;p107"/>
              <p:cNvSpPr txBox="1"/>
              <p:nvPr/>
            </p:nvSpPr>
            <p:spPr>
              <a:xfrm>
                <a:off x="7635875" y="4999037"/>
                <a:ext cx="1466850" cy="3778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Web Browsers</a:t>
                </a:r>
                <a:endParaRPr/>
              </a:p>
            </p:txBody>
          </p:sp>
          <p:sp>
            <p:nvSpPr>
              <p:cNvPr id="492" name="Google Shape;492;p107"/>
              <p:cNvSpPr txBox="1"/>
              <p:nvPr/>
            </p:nvSpPr>
            <p:spPr>
              <a:xfrm>
                <a:off x="7037387" y="5730875"/>
                <a:ext cx="1235075" cy="3762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Mining</a:t>
                </a:r>
                <a:endParaRPr/>
              </a:p>
            </p:txBody>
          </p:sp>
          <p:cxnSp>
            <p:nvCxnSpPr>
              <p:cNvPr id="493" name="Google Shape;493;p107"/>
              <p:cNvCxnSpPr/>
              <p:nvPr/>
            </p:nvCxnSpPr>
            <p:spPr>
              <a:xfrm>
                <a:off x="6646862" y="1965325"/>
                <a:ext cx="628650" cy="0"/>
              </a:xfrm>
              <a:prstGeom prst="straightConnector1">
                <a:avLst/>
              </a:prstGeom>
              <a:noFill/>
              <a:ln cap="flat" cmpd="sng" w="25400">
                <a:solidFill>
                  <a:srgbClr val="000000"/>
                </a:solidFill>
                <a:prstDash val="solid"/>
                <a:miter lim="8000"/>
                <a:headEnd len="sm" w="sm" type="none"/>
                <a:tailEnd len="sm" w="sm" type="none"/>
              </a:ln>
            </p:spPr>
          </p:cxnSp>
          <p:cxnSp>
            <p:nvCxnSpPr>
              <p:cNvPr id="494" name="Google Shape;494;p107"/>
              <p:cNvCxnSpPr/>
              <p:nvPr/>
            </p:nvCxnSpPr>
            <p:spPr>
              <a:xfrm>
                <a:off x="6759575" y="2835275"/>
                <a:ext cx="1385887" cy="0"/>
              </a:xfrm>
              <a:prstGeom prst="straightConnector1">
                <a:avLst/>
              </a:prstGeom>
              <a:noFill/>
              <a:ln cap="flat" cmpd="sng" w="25400">
                <a:solidFill>
                  <a:srgbClr val="000000"/>
                </a:solidFill>
                <a:prstDash val="solid"/>
                <a:miter lim="8000"/>
                <a:headEnd len="sm" w="sm" type="none"/>
                <a:tailEnd len="sm" w="sm" type="none"/>
              </a:ln>
            </p:spPr>
          </p:cxnSp>
          <p:cxnSp>
            <p:nvCxnSpPr>
              <p:cNvPr id="495" name="Google Shape;495;p107"/>
              <p:cNvCxnSpPr/>
              <p:nvPr/>
            </p:nvCxnSpPr>
            <p:spPr>
              <a:xfrm>
                <a:off x="6818312" y="3754437"/>
                <a:ext cx="366712" cy="0"/>
              </a:xfrm>
              <a:prstGeom prst="straightConnector1">
                <a:avLst/>
              </a:prstGeom>
              <a:noFill/>
              <a:ln cap="flat" cmpd="sng" w="25400">
                <a:solidFill>
                  <a:srgbClr val="000000"/>
                </a:solidFill>
                <a:prstDash val="solid"/>
                <a:miter lim="8000"/>
                <a:headEnd len="sm" w="sm" type="none"/>
                <a:tailEnd len="sm" w="sm" type="none"/>
              </a:ln>
            </p:spPr>
          </p:cxnSp>
          <p:cxnSp>
            <p:nvCxnSpPr>
              <p:cNvPr id="496" name="Google Shape;496;p107"/>
              <p:cNvCxnSpPr/>
              <p:nvPr/>
            </p:nvCxnSpPr>
            <p:spPr>
              <a:xfrm flipH="1" rot="10800000">
                <a:off x="6831012" y="4765675"/>
                <a:ext cx="1257300" cy="11112"/>
              </a:xfrm>
              <a:prstGeom prst="straightConnector1">
                <a:avLst/>
              </a:prstGeom>
              <a:noFill/>
              <a:ln cap="flat" cmpd="sng" w="25400">
                <a:solidFill>
                  <a:srgbClr val="000000"/>
                </a:solidFill>
                <a:prstDash val="solid"/>
                <a:miter lim="8000"/>
                <a:headEnd len="sm" w="sm" type="none"/>
                <a:tailEnd len="sm" w="sm" type="none"/>
              </a:ln>
            </p:spPr>
          </p:cxnSp>
          <p:cxnSp>
            <p:nvCxnSpPr>
              <p:cNvPr id="497" name="Google Shape;497;p107"/>
              <p:cNvCxnSpPr/>
              <p:nvPr/>
            </p:nvCxnSpPr>
            <p:spPr>
              <a:xfrm>
                <a:off x="6589712" y="5338762"/>
                <a:ext cx="571500" cy="0"/>
              </a:xfrm>
              <a:prstGeom prst="straightConnector1">
                <a:avLst/>
              </a:prstGeom>
              <a:noFill/>
              <a:ln cap="flat" cmpd="sng" w="25400">
                <a:solidFill>
                  <a:srgbClr val="000000"/>
                </a:solidFill>
                <a:prstDash val="solid"/>
                <a:miter lim="8000"/>
                <a:headEnd len="sm" w="sm" type="none"/>
                <a:tailEnd len="sm" w="sm" type="none"/>
              </a:ln>
            </p:spPr>
          </p:cxnSp>
          <p:grpSp>
            <p:nvGrpSpPr>
              <p:cNvPr id="498" name="Google Shape;498;p107"/>
              <p:cNvGrpSpPr/>
              <p:nvPr/>
            </p:nvGrpSpPr>
            <p:grpSpPr>
              <a:xfrm>
                <a:off x="5565775" y="2376487"/>
                <a:ext cx="590550" cy="509587"/>
                <a:chOff x="5708650" y="2222500"/>
                <a:chExt cx="592137" cy="509587"/>
              </a:xfrm>
            </p:grpSpPr>
            <p:sp>
              <p:nvSpPr>
                <p:cNvPr id="499" name="Google Shape;499;p107"/>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0" name="Google Shape;500;p107"/>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1" name="Google Shape;501;p107"/>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02" name="Google Shape;502;p107"/>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03" name="Google Shape;503;p107"/>
              <p:cNvGrpSpPr/>
              <p:nvPr/>
            </p:nvGrpSpPr>
            <p:grpSpPr>
              <a:xfrm>
                <a:off x="5622925" y="3549650"/>
                <a:ext cx="593726" cy="509588"/>
                <a:chOff x="5767387" y="3395662"/>
                <a:chExt cx="592138" cy="509588"/>
              </a:xfrm>
            </p:grpSpPr>
            <p:sp>
              <p:nvSpPr>
                <p:cNvPr id="504" name="Google Shape;504;p107"/>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5" name="Google Shape;505;p107"/>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6" name="Google Shape;506;p107"/>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07" name="Google Shape;507;p107"/>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08" name="Google Shape;508;p107"/>
              <p:cNvGrpSpPr/>
              <p:nvPr/>
            </p:nvGrpSpPr>
            <p:grpSpPr>
              <a:xfrm>
                <a:off x="5576887" y="4765675"/>
                <a:ext cx="590550" cy="509588"/>
                <a:chOff x="5721350" y="4611687"/>
                <a:chExt cx="592137" cy="509588"/>
              </a:xfrm>
            </p:grpSpPr>
            <p:sp>
              <p:nvSpPr>
                <p:cNvPr id="509" name="Google Shape;509;p107"/>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0" name="Google Shape;510;p107"/>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11" name="Google Shape;511;p107"/>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12" name="Google Shape;512;p107"/>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13" name="Google Shape;513;p107"/>
              <p:cNvSpPr/>
              <p:nvPr/>
            </p:nvSpPr>
            <p:spPr>
              <a:xfrm rot="-1980000">
                <a:off x="5202237" y="2932112"/>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4" name="Google Shape;514;p107"/>
              <p:cNvSpPr/>
              <p:nvPr/>
            </p:nvSpPr>
            <p:spPr>
              <a:xfrm>
                <a:off x="5273675" y="3830637"/>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5" name="Google Shape;515;p107"/>
              <p:cNvSpPr/>
              <p:nvPr/>
            </p:nvSpPr>
            <p:spPr>
              <a:xfrm rot="1620000">
                <a:off x="5218112" y="4740275"/>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6" name="Google Shape;516;p107"/>
              <p:cNvSpPr txBox="1"/>
              <p:nvPr/>
            </p:nvSpPr>
            <p:spPr>
              <a:xfrm>
                <a:off x="5472112" y="1760537"/>
                <a:ext cx="708025" cy="6508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Marts</a:t>
                </a:r>
                <a:endParaRPr/>
              </a:p>
            </p:txBody>
          </p:sp>
        </p:grpSp>
      </p:grpSp>
      <p:sp>
        <p:nvSpPr>
          <p:cNvPr id="517" name="Google Shape;517;p107"/>
          <p:cNvSpPr txBox="1"/>
          <p:nvPr/>
        </p:nvSpPr>
        <p:spPr>
          <a:xfrm>
            <a:off x="304800" y="63246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1800" u="none">
                <a:solidFill>
                  <a:schemeClr val="dk1"/>
                </a:solidFill>
                <a:latin typeface="Cabin"/>
                <a:ea typeface="Cabin"/>
                <a:cs typeface="Cabin"/>
                <a:sym typeface="Cabin"/>
              </a:rPr>
              <a:t>Multi-tiered Data Warehouse without 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1" name="Shape 521"/>
        <p:cNvGrpSpPr/>
        <p:nvPr/>
      </p:nvGrpSpPr>
      <p:grpSpPr>
        <a:xfrm>
          <a:off x="0" y="0"/>
          <a:ext cx="0" cy="0"/>
          <a:chOff x="0" y="0"/>
          <a:chExt cx="0" cy="0"/>
        </a:xfrm>
      </p:grpSpPr>
      <p:grpSp>
        <p:nvGrpSpPr>
          <p:cNvPr id="522" name="Google Shape;522;p108"/>
          <p:cNvGrpSpPr/>
          <p:nvPr/>
        </p:nvGrpSpPr>
        <p:grpSpPr>
          <a:xfrm>
            <a:off x="0" y="1219200"/>
            <a:ext cx="9144001" cy="5105400"/>
            <a:chOff x="228600" y="838200"/>
            <a:chExt cx="8915400" cy="5638800"/>
          </a:xfrm>
        </p:grpSpPr>
        <p:sp>
          <p:nvSpPr>
            <p:cNvPr id="523" name="Google Shape;523;p108"/>
            <p:cNvSpPr txBox="1"/>
            <p:nvPr/>
          </p:nvSpPr>
          <p:spPr>
            <a:xfrm>
              <a:off x="228600" y="838200"/>
              <a:ext cx="8915400" cy="5638800"/>
            </a:xfrm>
            <a:prstGeom prst="rect">
              <a:avLst/>
            </a:prstGeom>
            <a:solidFill>
              <a:srgbClr val="99CC00"/>
            </a:solidFill>
            <a:ln cap="flat" cmpd="sng" w="9525">
              <a:solidFill>
                <a:srgbClr val="000000"/>
              </a:solidFill>
              <a:prstDash val="solid"/>
              <a:miter lim="8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 name="Google Shape;524;p108"/>
            <p:cNvSpPr txBox="1"/>
            <p:nvPr/>
          </p:nvSpPr>
          <p:spPr>
            <a:xfrm>
              <a:off x="304800" y="1143000"/>
              <a:ext cx="1654175" cy="4572000"/>
            </a:xfrm>
            <a:prstGeom prst="rect">
              <a:avLst/>
            </a:prstGeom>
            <a:solidFill>
              <a:srgbClr val="FF99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525" name="Google Shape;525;p108"/>
            <p:cNvPicPr preferRelativeResize="0"/>
            <p:nvPr/>
          </p:nvPicPr>
          <p:blipFill rotWithShape="1">
            <a:blip r:embed="rId3">
              <a:alphaModFix/>
            </a:blip>
            <a:srcRect b="0" l="0" r="0" t="0"/>
            <a:stretch/>
          </p:blipFill>
          <p:spPr>
            <a:xfrm>
              <a:off x="487362" y="1516062"/>
              <a:ext cx="1314450" cy="676275"/>
            </a:xfrm>
            <a:prstGeom prst="rect">
              <a:avLst/>
            </a:prstGeom>
            <a:noFill/>
            <a:ln>
              <a:noFill/>
            </a:ln>
          </p:spPr>
        </p:pic>
        <p:pic>
          <p:nvPicPr>
            <p:cNvPr id="526" name="Google Shape;526;p108"/>
            <p:cNvPicPr preferRelativeResize="0"/>
            <p:nvPr/>
          </p:nvPicPr>
          <p:blipFill rotWithShape="1">
            <a:blip r:embed="rId4">
              <a:alphaModFix/>
            </a:blip>
            <a:srcRect b="0" l="0" r="0" t="0"/>
            <a:stretch/>
          </p:blipFill>
          <p:spPr>
            <a:xfrm>
              <a:off x="649287" y="2774950"/>
              <a:ext cx="849312" cy="962025"/>
            </a:xfrm>
            <a:prstGeom prst="rect">
              <a:avLst/>
            </a:prstGeom>
            <a:noFill/>
            <a:ln>
              <a:noFill/>
            </a:ln>
          </p:spPr>
        </p:pic>
        <p:pic>
          <p:nvPicPr>
            <p:cNvPr id="527" name="Google Shape;527;p108"/>
            <p:cNvPicPr preferRelativeResize="0"/>
            <p:nvPr/>
          </p:nvPicPr>
          <p:blipFill rotWithShape="1">
            <a:blip r:embed="rId5">
              <a:alphaModFix/>
            </a:blip>
            <a:srcRect b="0" l="0" r="0" t="0"/>
            <a:stretch/>
          </p:blipFill>
          <p:spPr>
            <a:xfrm>
              <a:off x="846137" y="4222750"/>
              <a:ext cx="504825" cy="457200"/>
            </a:xfrm>
            <a:prstGeom prst="rect">
              <a:avLst/>
            </a:prstGeom>
            <a:noFill/>
            <a:ln>
              <a:noFill/>
            </a:ln>
          </p:spPr>
        </p:pic>
        <p:sp>
          <p:nvSpPr>
            <p:cNvPr id="528" name="Google Shape;528;p108"/>
            <p:cNvSpPr txBox="1"/>
            <p:nvPr/>
          </p:nvSpPr>
          <p:spPr>
            <a:xfrm>
              <a:off x="325437" y="4986337"/>
              <a:ext cx="141446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Operational</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Systems/Data</a:t>
              </a:r>
              <a:endParaRPr/>
            </a:p>
          </p:txBody>
        </p:sp>
        <p:grpSp>
          <p:nvGrpSpPr>
            <p:cNvPr id="529" name="Google Shape;529;p108"/>
            <p:cNvGrpSpPr/>
            <p:nvPr/>
          </p:nvGrpSpPr>
          <p:grpSpPr>
            <a:xfrm>
              <a:off x="1905000" y="2286000"/>
              <a:ext cx="1295400" cy="3200400"/>
              <a:chOff x="2057400" y="1952625"/>
              <a:chExt cx="1371600" cy="3646487"/>
            </a:xfrm>
          </p:grpSpPr>
          <p:pic>
            <p:nvPicPr>
              <p:cNvPr id="530" name="Google Shape;530;p108"/>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31" name="Google Shape;531;p108"/>
              <p:cNvSpPr txBox="1"/>
              <p:nvPr/>
            </p:nvSpPr>
            <p:spPr>
              <a:xfrm>
                <a:off x="2057400" y="2970212"/>
                <a:ext cx="1144587" cy="19891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Integrate</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Maintain</a:t>
                </a:r>
                <a:endParaRPr/>
              </a:p>
            </p:txBody>
          </p:sp>
        </p:grpSp>
        <p:sp>
          <p:nvSpPr>
            <p:cNvPr id="532" name="Google Shape;532;p108"/>
            <p:cNvSpPr txBox="1"/>
            <p:nvPr/>
          </p:nvSpPr>
          <p:spPr>
            <a:xfrm>
              <a:off x="2228850" y="5519737"/>
              <a:ext cx="1201737"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grpSp>
          <p:nvGrpSpPr>
            <p:cNvPr id="533" name="Google Shape;533;p108"/>
            <p:cNvGrpSpPr/>
            <p:nvPr/>
          </p:nvGrpSpPr>
          <p:grpSpPr>
            <a:xfrm>
              <a:off x="6956368" y="2580467"/>
              <a:ext cx="520813" cy="2243182"/>
              <a:chOff x="4794193" y="2574117"/>
              <a:chExt cx="520813" cy="2243182"/>
            </a:xfrm>
          </p:grpSpPr>
          <p:sp>
            <p:nvSpPr>
              <p:cNvPr id="534" name="Google Shape;534;p108"/>
              <p:cNvSpPr/>
              <p:nvPr/>
            </p:nvSpPr>
            <p:spPr>
              <a:xfrm rot="-1980000">
                <a:off x="4848225" y="2660650"/>
                <a:ext cx="412750" cy="3206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 name="Google Shape;535;p108"/>
              <p:cNvSpPr/>
              <p:nvPr/>
            </p:nvSpPr>
            <p:spPr>
              <a:xfrm>
                <a:off x="4919662" y="3559175"/>
                <a:ext cx="250825"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 name="Google Shape;536;p108"/>
              <p:cNvSpPr/>
              <p:nvPr/>
            </p:nvSpPr>
            <p:spPr>
              <a:xfrm rot="1620000">
                <a:off x="4864100" y="4468812"/>
                <a:ext cx="252412" cy="307975"/>
              </a:xfrm>
              <a:prstGeom prst="rightArrow">
                <a:avLst>
                  <a:gd fmla="val 10797" name="adj1"/>
                  <a:gd fmla="val 50000" name="adj2"/>
                </a:avLst>
              </a:prstGeom>
              <a:solidFill>
                <a:srgbClr val="CCCCFF"/>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7" name="Google Shape;537;p108"/>
            <p:cNvGrpSpPr/>
            <p:nvPr/>
          </p:nvGrpSpPr>
          <p:grpSpPr>
            <a:xfrm>
              <a:off x="7467600" y="1447800"/>
              <a:ext cx="742951" cy="3517900"/>
              <a:chOff x="7467600" y="1447800"/>
              <a:chExt cx="742951" cy="3517900"/>
            </a:xfrm>
          </p:grpSpPr>
          <p:grpSp>
            <p:nvGrpSpPr>
              <p:cNvPr id="538" name="Google Shape;538;p108"/>
              <p:cNvGrpSpPr/>
              <p:nvPr/>
            </p:nvGrpSpPr>
            <p:grpSpPr>
              <a:xfrm>
                <a:off x="7559675" y="2066925"/>
                <a:ext cx="590550" cy="509587"/>
                <a:chOff x="5708650" y="2222500"/>
                <a:chExt cx="592137" cy="509587"/>
              </a:xfrm>
            </p:grpSpPr>
            <p:sp>
              <p:nvSpPr>
                <p:cNvPr id="539" name="Google Shape;539;p108"/>
                <p:cNvSpPr/>
                <p:nvPr/>
              </p:nvSpPr>
              <p:spPr>
                <a:xfrm>
                  <a:off x="5715000" y="2222500"/>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 name="Google Shape;540;p108"/>
                <p:cNvSpPr/>
                <p:nvPr/>
              </p:nvSpPr>
              <p:spPr>
                <a:xfrm>
                  <a:off x="5708650" y="2566987"/>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41" name="Google Shape;541;p108"/>
                <p:cNvCxnSpPr/>
                <p:nvPr/>
              </p:nvCxnSpPr>
              <p:spPr>
                <a:xfrm>
                  <a:off x="5713412" y="2338387"/>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42" name="Google Shape;542;p108"/>
                <p:cNvCxnSpPr/>
                <p:nvPr/>
              </p:nvCxnSpPr>
              <p:spPr>
                <a:xfrm>
                  <a:off x="6300787" y="2343150"/>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43" name="Google Shape;543;p108"/>
              <p:cNvGrpSpPr/>
              <p:nvPr/>
            </p:nvGrpSpPr>
            <p:grpSpPr>
              <a:xfrm>
                <a:off x="7616825" y="3240087"/>
                <a:ext cx="593726" cy="509588"/>
                <a:chOff x="5767387" y="3395662"/>
                <a:chExt cx="592138" cy="509588"/>
              </a:xfrm>
            </p:grpSpPr>
            <p:sp>
              <p:nvSpPr>
                <p:cNvPr id="544" name="Google Shape;544;p108"/>
                <p:cNvSpPr/>
                <p:nvPr/>
              </p:nvSpPr>
              <p:spPr>
                <a:xfrm>
                  <a:off x="5773737" y="3395662"/>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 name="Google Shape;545;p108"/>
                <p:cNvSpPr/>
                <p:nvPr/>
              </p:nvSpPr>
              <p:spPr>
                <a:xfrm>
                  <a:off x="5767387" y="3740150"/>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46" name="Google Shape;546;p108"/>
                <p:cNvCxnSpPr/>
                <p:nvPr/>
              </p:nvCxnSpPr>
              <p:spPr>
                <a:xfrm>
                  <a:off x="5772150" y="3511550"/>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47" name="Google Shape;547;p108"/>
                <p:cNvCxnSpPr/>
                <p:nvPr/>
              </p:nvCxnSpPr>
              <p:spPr>
                <a:xfrm>
                  <a:off x="6359525" y="3516312"/>
                  <a:ext cx="0" cy="322262"/>
                </a:xfrm>
                <a:prstGeom prst="straightConnector1">
                  <a:avLst/>
                </a:prstGeom>
                <a:noFill/>
                <a:ln cap="flat" cmpd="sng" w="12700">
                  <a:solidFill>
                    <a:srgbClr val="000000"/>
                  </a:solidFill>
                  <a:prstDash val="solid"/>
                  <a:miter lim="8000"/>
                  <a:headEnd len="sm" w="sm" type="none"/>
                  <a:tailEnd len="sm" w="sm" type="none"/>
                </a:ln>
              </p:spPr>
            </p:cxnSp>
          </p:grpSp>
          <p:grpSp>
            <p:nvGrpSpPr>
              <p:cNvPr id="548" name="Google Shape;548;p108"/>
              <p:cNvGrpSpPr/>
              <p:nvPr/>
            </p:nvGrpSpPr>
            <p:grpSpPr>
              <a:xfrm>
                <a:off x="7570787" y="4456112"/>
                <a:ext cx="590550" cy="509588"/>
                <a:chOff x="5721350" y="4611687"/>
                <a:chExt cx="592137" cy="509588"/>
              </a:xfrm>
            </p:grpSpPr>
            <p:sp>
              <p:nvSpPr>
                <p:cNvPr id="549" name="Google Shape;549;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0" name="Google Shape;550;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51" name="Google Shape;551;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52" name="Google Shape;552;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53" name="Google Shape;553;p108"/>
              <p:cNvSpPr txBox="1"/>
              <p:nvPr/>
            </p:nvSpPr>
            <p:spPr>
              <a:xfrm>
                <a:off x="7467600" y="1447800"/>
                <a:ext cx="709612"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Data</a:t>
                </a:r>
                <a:endParaRPr/>
              </a:p>
              <a:p>
                <a:pPr indent="0" lvl="0" marL="0" marR="0" rtl="0" algn="l">
                  <a:lnSpc>
                    <a:spcPct val="100000"/>
                  </a:lnSpc>
                  <a:spcBef>
                    <a:spcPts val="0"/>
                  </a:spcBef>
                  <a:spcAft>
                    <a:spcPts val="0"/>
                  </a:spcAft>
                  <a:buClr>
                    <a:srgbClr val="000000"/>
                  </a:buClr>
                  <a:buFont typeface="Arial"/>
                  <a:buNone/>
                </a:pPr>
                <a:r>
                  <a:rPr b="1" i="0" lang="en-US" sz="1600" u="none">
                    <a:solidFill>
                      <a:srgbClr val="000000"/>
                    </a:solidFill>
                    <a:latin typeface="Arial"/>
                    <a:ea typeface="Arial"/>
                    <a:cs typeface="Arial"/>
                    <a:sym typeface="Arial"/>
                  </a:rPr>
                  <a:t>Marts</a:t>
                </a:r>
                <a:endParaRPr/>
              </a:p>
            </p:txBody>
          </p:sp>
        </p:grpSp>
        <p:grpSp>
          <p:nvGrpSpPr>
            <p:cNvPr id="554" name="Google Shape;554;p108"/>
            <p:cNvGrpSpPr/>
            <p:nvPr/>
          </p:nvGrpSpPr>
          <p:grpSpPr>
            <a:xfrm>
              <a:off x="5715000" y="2362200"/>
              <a:ext cx="1306512" cy="2362204"/>
              <a:chOff x="5715000" y="2514600"/>
              <a:chExt cx="1306512" cy="2209804"/>
            </a:xfrm>
          </p:grpSpPr>
          <p:grpSp>
            <p:nvGrpSpPr>
              <p:cNvPr id="555" name="Google Shape;555;p108"/>
              <p:cNvGrpSpPr/>
              <p:nvPr/>
            </p:nvGrpSpPr>
            <p:grpSpPr>
              <a:xfrm>
                <a:off x="5715000" y="3048001"/>
                <a:ext cx="1306512" cy="1676403"/>
                <a:chOff x="5334000" y="3048001"/>
                <a:chExt cx="1306512" cy="1676403"/>
              </a:xfrm>
            </p:grpSpPr>
            <p:grpSp>
              <p:nvGrpSpPr>
                <p:cNvPr id="556" name="Google Shape;556;p108"/>
                <p:cNvGrpSpPr/>
                <p:nvPr/>
              </p:nvGrpSpPr>
              <p:grpSpPr>
                <a:xfrm>
                  <a:off x="5334000" y="3048001"/>
                  <a:ext cx="1295400" cy="1676403"/>
                  <a:chOff x="5721350" y="4611687"/>
                  <a:chExt cx="592137" cy="509588"/>
                </a:xfrm>
              </p:grpSpPr>
              <p:sp>
                <p:nvSpPr>
                  <p:cNvPr id="557" name="Google Shape;557;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8" name="Google Shape;558;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59" name="Google Shape;559;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60" name="Google Shape;560;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61" name="Google Shape;561;p108"/>
                <p:cNvSpPr txBox="1"/>
                <p:nvPr/>
              </p:nvSpPr>
              <p:spPr>
                <a:xfrm>
                  <a:off x="5410200" y="3657600"/>
                  <a:ext cx="1230312" cy="601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Warehouse</a:t>
                  </a:r>
                  <a:endParaRPr/>
                </a:p>
              </p:txBody>
            </p:sp>
          </p:grpSp>
          <p:grpSp>
            <p:nvGrpSpPr>
              <p:cNvPr id="562" name="Google Shape;562;p108"/>
              <p:cNvGrpSpPr/>
              <p:nvPr/>
            </p:nvGrpSpPr>
            <p:grpSpPr>
              <a:xfrm>
                <a:off x="5791200" y="2514600"/>
                <a:ext cx="1108075" cy="814388"/>
                <a:chOff x="5791200" y="2514600"/>
                <a:chExt cx="1108075" cy="814388"/>
              </a:xfrm>
            </p:grpSpPr>
            <p:sp>
              <p:nvSpPr>
                <p:cNvPr id="563" name="Google Shape;563;p108"/>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grpSp>
              <p:nvGrpSpPr>
                <p:cNvPr id="564" name="Google Shape;564;p108"/>
                <p:cNvGrpSpPr/>
                <p:nvPr/>
              </p:nvGrpSpPr>
              <p:grpSpPr>
                <a:xfrm>
                  <a:off x="6019800" y="2819400"/>
                  <a:ext cx="590550" cy="509588"/>
                  <a:chOff x="5721350" y="4611687"/>
                  <a:chExt cx="592137" cy="509588"/>
                </a:xfrm>
              </p:grpSpPr>
              <p:sp>
                <p:nvSpPr>
                  <p:cNvPr id="565" name="Google Shape;565;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6" name="Google Shape;566;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7" name="Google Shape;567;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68" name="Google Shape;568;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569" name="Google Shape;569;p108"/>
            <p:cNvGrpSpPr/>
            <p:nvPr/>
          </p:nvGrpSpPr>
          <p:grpSpPr>
            <a:xfrm>
              <a:off x="3200400" y="2438400"/>
              <a:ext cx="1306512" cy="2362204"/>
              <a:chOff x="3810000" y="2667000"/>
              <a:chExt cx="1306512" cy="2209804"/>
            </a:xfrm>
          </p:grpSpPr>
          <p:grpSp>
            <p:nvGrpSpPr>
              <p:cNvPr id="570" name="Google Shape;570;p108"/>
              <p:cNvGrpSpPr/>
              <p:nvPr/>
            </p:nvGrpSpPr>
            <p:grpSpPr>
              <a:xfrm>
                <a:off x="3810000" y="3200401"/>
                <a:ext cx="1306512" cy="1676403"/>
                <a:chOff x="5334000" y="3048001"/>
                <a:chExt cx="1306512" cy="1676403"/>
              </a:xfrm>
            </p:grpSpPr>
            <p:grpSp>
              <p:nvGrpSpPr>
                <p:cNvPr id="571" name="Google Shape;571;p108"/>
                <p:cNvGrpSpPr/>
                <p:nvPr/>
              </p:nvGrpSpPr>
              <p:grpSpPr>
                <a:xfrm>
                  <a:off x="5334000" y="3048001"/>
                  <a:ext cx="1295400" cy="1676403"/>
                  <a:chOff x="5721350" y="4611687"/>
                  <a:chExt cx="592137" cy="509588"/>
                </a:xfrm>
              </p:grpSpPr>
              <p:sp>
                <p:nvSpPr>
                  <p:cNvPr id="572" name="Google Shape;572;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 name="Google Shape;573;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74" name="Google Shape;574;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75" name="Google Shape;575;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sp>
              <p:nvSpPr>
                <p:cNvPr id="576" name="Google Shape;576;p108"/>
                <p:cNvSpPr txBox="1"/>
                <p:nvPr/>
              </p:nvSpPr>
              <p:spPr>
                <a:xfrm>
                  <a:off x="5410200" y="3657600"/>
                  <a:ext cx="1230312" cy="347662"/>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ODS</a:t>
                  </a:r>
                  <a:endParaRPr/>
                </a:p>
              </p:txBody>
            </p:sp>
          </p:grpSp>
          <p:grpSp>
            <p:nvGrpSpPr>
              <p:cNvPr id="577" name="Google Shape;577;p108"/>
              <p:cNvGrpSpPr/>
              <p:nvPr/>
            </p:nvGrpSpPr>
            <p:grpSpPr>
              <a:xfrm>
                <a:off x="3886200" y="2667000"/>
                <a:ext cx="1108075" cy="814388"/>
                <a:chOff x="5791200" y="2514600"/>
                <a:chExt cx="1108075" cy="814388"/>
              </a:xfrm>
            </p:grpSpPr>
            <p:sp>
              <p:nvSpPr>
                <p:cNvPr id="578" name="Google Shape;578;p108"/>
                <p:cNvSpPr txBox="1"/>
                <p:nvPr/>
              </p:nvSpPr>
              <p:spPr>
                <a:xfrm>
                  <a:off x="5791200" y="2514600"/>
                  <a:ext cx="1108075" cy="34766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Metadata</a:t>
                  </a:r>
                  <a:endParaRPr/>
                </a:p>
              </p:txBody>
            </p:sp>
            <p:grpSp>
              <p:nvGrpSpPr>
                <p:cNvPr id="579" name="Google Shape;579;p108"/>
                <p:cNvGrpSpPr/>
                <p:nvPr/>
              </p:nvGrpSpPr>
              <p:grpSpPr>
                <a:xfrm>
                  <a:off x="6019800" y="2819400"/>
                  <a:ext cx="590550" cy="509588"/>
                  <a:chOff x="5721350" y="4611687"/>
                  <a:chExt cx="592137" cy="509588"/>
                </a:xfrm>
              </p:grpSpPr>
              <p:sp>
                <p:nvSpPr>
                  <p:cNvPr id="580" name="Google Shape;580;p108"/>
                  <p:cNvSpPr/>
                  <p:nvPr/>
                </p:nvSpPr>
                <p:spPr>
                  <a:xfrm>
                    <a:off x="5727700" y="4611687"/>
                    <a:ext cx="576262" cy="163512"/>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 name="Google Shape;581;p108"/>
                  <p:cNvSpPr/>
                  <p:nvPr/>
                </p:nvSpPr>
                <p:spPr>
                  <a:xfrm>
                    <a:off x="5721350" y="4956175"/>
                    <a:ext cx="576262" cy="165100"/>
                  </a:xfrm>
                  <a:prstGeom prst="ellipse">
                    <a:avLst/>
                  </a:prstGeom>
                  <a:solidFill>
                    <a:srgbClr val="FFCC99"/>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82" name="Google Shape;582;p108"/>
                  <p:cNvCxnSpPr/>
                  <p:nvPr/>
                </p:nvCxnSpPr>
                <p:spPr>
                  <a:xfrm>
                    <a:off x="5726112" y="4727575"/>
                    <a:ext cx="0" cy="322262"/>
                  </a:xfrm>
                  <a:prstGeom prst="straightConnector1">
                    <a:avLst/>
                  </a:prstGeom>
                  <a:noFill/>
                  <a:ln cap="flat" cmpd="sng" w="12700">
                    <a:solidFill>
                      <a:srgbClr val="000000"/>
                    </a:solidFill>
                    <a:prstDash val="solid"/>
                    <a:miter lim="8000"/>
                    <a:headEnd len="sm" w="sm" type="none"/>
                    <a:tailEnd len="sm" w="sm" type="none"/>
                  </a:ln>
                </p:spPr>
              </p:cxnSp>
              <p:cxnSp>
                <p:nvCxnSpPr>
                  <p:cNvPr id="583" name="Google Shape;583;p108"/>
                  <p:cNvCxnSpPr/>
                  <p:nvPr/>
                </p:nvCxnSpPr>
                <p:spPr>
                  <a:xfrm>
                    <a:off x="6313487" y="4732337"/>
                    <a:ext cx="0" cy="322262"/>
                  </a:xfrm>
                  <a:prstGeom prst="straightConnector1">
                    <a:avLst/>
                  </a:prstGeom>
                  <a:noFill/>
                  <a:ln cap="flat" cmpd="sng" w="12700">
                    <a:solidFill>
                      <a:srgbClr val="000000"/>
                    </a:solidFill>
                    <a:prstDash val="solid"/>
                    <a:miter lim="8000"/>
                    <a:headEnd len="sm" w="sm" type="none"/>
                    <a:tailEnd len="sm" w="sm" type="none"/>
                  </a:ln>
                </p:spPr>
              </p:cxnSp>
            </p:grpSp>
          </p:grpSp>
        </p:grpSp>
        <p:grpSp>
          <p:nvGrpSpPr>
            <p:cNvPr id="584" name="Google Shape;584;p108"/>
            <p:cNvGrpSpPr/>
            <p:nvPr/>
          </p:nvGrpSpPr>
          <p:grpSpPr>
            <a:xfrm>
              <a:off x="4495800" y="2209800"/>
              <a:ext cx="1295400" cy="3200400"/>
              <a:chOff x="2057400" y="1952625"/>
              <a:chExt cx="1371600" cy="3646487"/>
            </a:xfrm>
          </p:grpSpPr>
          <p:pic>
            <p:nvPicPr>
              <p:cNvPr id="585" name="Google Shape;585;p108"/>
              <p:cNvPicPr preferRelativeResize="0"/>
              <p:nvPr/>
            </p:nvPicPr>
            <p:blipFill rotWithShape="1">
              <a:blip r:embed="rId6">
                <a:alphaModFix/>
              </a:blip>
              <a:srcRect b="0" l="0" r="0" t="0"/>
              <a:stretch/>
            </p:blipFill>
            <p:spPr>
              <a:xfrm>
                <a:off x="2139950" y="1952625"/>
                <a:ext cx="1289050" cy="3646487"/>
              </a:xfrm>
              <a:prstGeom prst="rect">
                <a:avLst/>
              </a:prstGeom>
              <a:noFill/>
              <a:ln>
                <a:noFill/>
              </a:ln>
            </p:spPr>
          </p:pic>
          <p:sp>
            <p:nvSpPr>
              <p:cNvPr id="586" name="Google Shape;586;p108"/>
              <p:cNvSpPr txBox="1"/>
              <p:nvPr/>
            </p:nvSpPr>
            <p:spPr>
              <a:xfrm>
                <a:off x="2057400" y="2971800"/>
                <a:ext cx="1144587" cy="15875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1" i="0" lang="en-US" sz="1400" u="none">
                    <a:solidFill>
                      <a:srgbClr val="000000"/>
                    </a:solidFill>
                    <a:latin typeface="Arial"/>
                    <a:ea typeface="Arial"/>
                    <a:cs typeface="Arial"/>
                    <a:sym typeface="Arial"/>
                  </a:rPr>
                  <a:t>Select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Extract</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Transform</a:t>
                </a:r>
                <a:endParaRPr/>
              </a:p>
              <a:p>
                <a:pPr indent="0" lvl="0" marL="0" marR="0" rtl="0" algn="l">
                  <a:lnSpc>
                    <a:spcPct val="100000"/>
                  </a:lnSpc>
                  <a:spcBef>
                    <a:spcPts val="700"/>
                  </a:spcBef>
                  <a:spcAft>
                    <a:spcPts val="0"/>
                  </a:spcAft>
                  <a:buClr>
                    <a:srgbClr val="000000"/>
                  </a:buClr>
                  <a:buFont typeface="Arial"/>
                  <a:buNone/>
                </a:pPr>
                <a:r>
                  <a:rPr b="1" i="0" lang="en-US" sz="1400" u="none">
                    <a:solidFill>
                      <a:srgbClr val="000000"/>
                    </a:solidFill>
                    <a:latin typeface="Arial"/>
                    <a:ea typeface="Arial"/>
                    <a:cs typeface="Arial"/>
                    <a:sym typeface="Arial"/>
                  </a:rPr>
                  <a:t>Load</a:t>
                </a:r>
                <a:endParaRPr/>
              </a:p>
            </p:txBody>
          </p:sp>
        </p:grpSp>
        <p:sp>
          <p:nvSpPr>
            <p:cNvPr id="587" name="Google Shape;587;p108"/>
            <p:cNvSpPr txBox="1"/>
            <p:nvPr/>
          </p:nvSpPr>
          <p:spPr>
            <a:xfrm>
              <a:off x="4724400" y="5410200"/>
              <a:ext cx="1203325" cy="64293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Data </a:t>
              </a:r>
              <a:endParaRPr/>
            </a:p>
            <a:p>
              <a:pPr indent="0" lvl="0" marL="0" marR="0" rtl="0" algn="l">
                <a:lnSpc>
                  <a:spcPct val="100000"/>
                </a:lnSpc>
                <a:spcBef>
                  <a:spcPts val="0"/>
                </a:spcBef>
                <a:spcAft>
                  <a:spcPts val="0"/>
                </a:spcAft>
                <a:buClr>
                  <a:srgbClr val="000000"/>
                </a:buClr>
                <a:buFont typeface="Arial"/>
                <a:buNone/>
              </a:pPr>
              <a:r>
                <a:rPr b="0" i="0" lang="en-US" sz="1600" u="none">
                  <a:solidFill>
                    <a:srgbClr val="000000"/>
                  </a:solidFill>
                  <a:latin typeface="Arial"/>
                  <a:ea typeface="Arial"/>
                  <a:cs typeface="Arial"/>
                  <a:sym typeface="Arial"/>
                </a:rPr>
                <a:t>Preparation</a:t>
              </a:r>
              <a:endParaRPr/>
            </a:p>
          </p:txBody>
        </p:sp>
      </p:grpSp>
      <p:sp>
        <p:nvSpPr>
          <p:cNvPr id="588" name="Google Shape;588;p108"/>
          <p:cNvSpPr txBox="1"/>
          <p:nvPr/>
        </p:nvSpPr>
        <p:spPr>
          <a:xfrm>
            <a:off x="152400" y="360362"/>
            <a:ext cx="69056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Typical Data Warehouse Architecture</a:t>
            </a:r>
            <a:endParaRPr/>
          </a:p>
        </p:txBody>
      </p:sp>
      <p:sp>
        <p:nvSpPr>
          <p:cNvPr id="589" name="Google Shape;589;p108"/>
          <p:cNvSpPr txBox="1"/>
          <p:nvPr/>
        </p:nvSpPr>
        <p:spPr>
          <a:xfrm>
            <a:off x="381000" y="6400800"/>
            <a:ext cx="4724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  </a:t>
            </a:r>
            <a:r>
              <a:rPr b="0" i="0" lang="en-US" sz="1800" u="none">
                <a:solidFill>
                  <a:schemeClr val="dk1"/>
                </a:solidFill>
                <a:latin typeface="Cabin"/>
                <a:ea typeface="Cabin"/>
                <a:cs typeface="Cabin"/>
                <a:sym typeface="Cabin"/>
              </a:rPr>
              <a:t>Multi-tiered Data Warehouse with 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109"/>
          <p:cNvSpPr txBox="1"/>
          <p:nvPr/>
        </p:nvSpPr>
        <p:spPr>
          <a:xfrm>
            <a:off x="4191000" y="411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Components</a:t>
            </a:r>
            <a:endParaRPr/>
          </a:p>
        </p:txBody>
      </p:sp>
      <p:sp>
        <p:nvSpPr>
          <p:cNvPr id="595" name="Google Shape;595;p109"/>
          <p:cNvSpPr txBox="1"/>
          <p:nvPr/>
        </p:nvSpPr>
        <p:spPr>
          <a:xfrm>
            <a:off x="3657600" y="4724400"/>
            <a:ext cx="520065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Arial"/>
              <a:buNone/>
            </a:pPr>
            <a:r>
              <a:rPr b="0" i="0" lang="en-US" sz="1600" u="none">
                <a:solidFill>
                  <a:srgbClr val="777777"/>
                </a:solidFill>
                <a:latin typeface="Arial"/>
                <a:ea typeface="Arial"/>
                <a:cs typeface="Arial"/>
                <a:sym typeface="Arial"/>
              </a:rPr>
              <a:t>Its Source Databases – Characteristics &amp; various tools  </a:t>
            </a:r>
            <a:endParaRPr/>
          </a:p>
          <a:p>
            <a:pPr indent="0" lvl="0" marL="0" marR="0" rtl="0" algn="l">
              <a:lnSpc>
                <a:spcPct val="100000"/>
              </a:lnSpc>
              <a:spcBef>
                <a:spcPts val="0"/>
              </a:spcBef>
              <a:spcAft>
                <a:spcPts val="0"/>
              </a:spcAft>
              <a:buNone/>
            </a:pPr>
            <a:r>
              <a:t/>
            </a:r>
            <a:endParaRPr b="0" i="0" sz="1600" u="none">
              <a:solidFill>
                <a:srgbClr val="777777"/>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110"/>
          <p:cNvSpPr txBox="1"/>
          <p:nvPr/>
        </p:nvSpPr>
        <p:spPr>
          <a:xfrm>
            <a:off x="304800" y="1295400"/>
            <a:ext cx="8534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Source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extraction/transformation/load (ETL)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Cleansing tool</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maintenance and administration tools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modeling tool or interface to external data models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Warehouse databases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End-user data access and analysis tools</a:t>
            </a:r>
            <a:endParaRPr/>
          </a:p>
        </p:txBody>
      </p:sp>
      <p:sp>
        <p:nvSpPr>
          <p:cNvPr id="601" name="Google Shape;601;p110"/>
          <p:cNvSpPr txBox="1"/>
          <p:nvPr/>
        </p:nvSpPr>
        <p:spPr>
          <a:xfrm>
            <a:off x="228600" y="3048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Components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5" name="Shape 605"/>
        <p:cNvGrpSpPr/>
        <p:nvPr/>
      </p:nvGrpSpPr>
      <p:grpSpPr>
        <a:xfrm>
          <a:off x="0" y="0"/>
          <a:ext cx="0" cy="0"/>
          <a:chOff x="0" y="0"/>
          <a:chExt cx="0" cy="0"/>
        </a:xfrm>
      </p:grpSpPr>
      <p:sp>
        <p:nvSpPr>
          <p:cNvPr id="606" name="Google Shape;606;p111"/>
          <p:cNvSpPr txBox="1"/>
          <p:nvPr/>
        </p:nvSpPr>
        <p:spPr>
          <a:xfrm>
            <a:off x="381000" y="284162"/>
            <a:ext cx="65674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Source Databases - Characteristics</a:t>
            </a:r>
            <a:endParaRPr/>
          </a:p>
        </p:txBody>
      </p:sp>
      <p:sp>
        <p:nvSpPr>
          <p:cNvPr id="607" name="Google Shape;607;p111"/>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Legacy, relational, text or external sources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Designed for high-speed transaction processing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Real-time, current, volatile data</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Many short transactions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Update-intensive; modifications by row</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Inquiry-oriented; access by keys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High integrity, security, recoverability</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Source data is often inconsistent and poorly modeled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1" name="Shape 611"/>
        <p:cNvGrpSpPr/>
        <p:nvPr/>
      </p:nvGrpSpPr>
      <p:grpSpPr>
        <a:xfrm>
          <a:off x="0" y="0"/>
          <a:ext cx="0" cy="0"/>
          <a:chOff x="0" y="0"/>
          <a:chExt cx="0" cy="0"/>
        </a:xfrm>
      </p:grpSpPr>
      <p:sp>
        <p:nvSpPr>
          <p:cNvPr id="612" name="Google Shape;612;p112"/>
          <p:cNvSpPr txBox="1"/>
          <p:nvPr/>
        </p:nvSpPr>
        <p:spPr>
          <a:xfrm>
            <a:off x="0" y="0"/>
            <a:ext cx="99060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Extraction, Transformation and Load </a:t>
            </a:r>
            <a:endParaRPr/>
          </a:p>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Tools (ETL)</a:t>
            </a:r>
            <a:endParaRPr/>
          </a:p>
        </p:txBody>
      </p:sp>
      <p:sp>
        <p:nvSpPr>
          <p:cNvPr id="613" name="Google Shape;613;p112"/>
          <p:cNvSpPr txBox="1"/>
          <p:nvPr/>
        </p:nvSpPr>
        <p:spPr>
          <a:xfrm>
            <a:off x="304800" y="16002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data extraction, cleansing, aggregation, reorganization, transformation, and load operations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Generate and maintain centralized metadata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Closely integrated with RDBMS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Filter data, convert codes, calculate derived values, map many source data fields to one target data field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Automatic generation of data extract programs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High speed loading of target data warehouses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Employs Middle Ware for near Real Time ETL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7" name="Shape 617"/>
        <p:cNvGrpSpPr/>
        <p:nvPr/>
      </p:nvGrpSpPr>
      <p:grpSpPr>
        <a:xfrm>
          <a:off x="0" y="0"/>
          <a:ext cx="0" cy="0"/>
          <a:chOff x="0" y="0"/>
          <a:chExt cx="0" cy="0"/>
        </a:xfrm>
      </p:grpSpPr>
      <p:sp>
        <p:nvSpPr>
          <p:cNvPr id="618" name="Google Shape;618;p113"/>
          <p:cNvSpPr txBox="1"/>
          <p:nvPr/>
        </p:nvSpPr>
        <p:spPr>
          <a:xfrm>
            <a:off x="304800" y="260350"/>
            <a:ext cx="3860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Cleaning Tools</a:t>
            </a:r>
            <a:endParaRPr/>
          </a:p>
        </p:txBody>
      </p:sp>
      <p:sp>
        <p:nvSpPr>
          <p:cNvPr id="619" name="Google Shape;619;p113"/>
          <p:cNvSpPr txBox="1"/>
          <p:nvPr/>
        </p:nvSpPr>
        <p:spPr>
          <a:xfrm>
            <a:off x="228600" y="14478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To clean data at the source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Clean up source data in-place on the host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Business rule discovery tools which analyze the source data and write cleaning rules based on lexical analysis and AI techniques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000000"/>
              </a:solidFill>
              <a:latin typeface="Cabin"/>
              <a:ea typeface="Cabin"/>
              <a:cs typeface="Cabin"/>
              <a:sym typeface="Cabin"/>
            </a:endParaRPr>
          </a:p>
          <a:p>
            <a:pPr indent="-342900" lvl="0" marL="342900" marR="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Cabin"/>
                <a:ea typeface="Cabin"/>
                <a:cs typeface="Cabin"/>
                <a:sym typeface="Cabin"/>
              </a:rPr>
              <a:t>ETL tools have limited yet adequate data cleansing functionality</a:t>
            </a:r>
            <a:endParaRPr/>
          </a:p>
          <a:p>
            <a:pPr indent="0" lvl="0" marL="0" marR="0" rtl="0" algn="l">
              <a:lnSpc>
                <a:spcPct val="100000"/>
              </a:lnSpc>
              <a:spcBef>
                <a:spcPts val="0"/>
              </a:spcBef>
              <a:spcAft>
                <a:spcPts val="0"/>
              </a:spcAft>
              <a:buNone/>
            </a:pPr>
            <a:r>
              <a:t/>
            </a:r>
            <a:endParaRPr b="0" i="0" sz="2000" u="none">
              <a:solidFill>
                <a:srgbClr val="000000"/>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114"/>
          <p:cNvSpPr txBox="1"/>
          <p:nvPr/>
        </p:nvSpPr>
        <p:spPr>
          <a:xfrm>
            <a:off x="304800" y="260350"/>
            <a:ext cx="39052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Modeling Tools</a:t>
            </a:r>
            <a:endParaRPr/>
          </a:p>
        </p:txBody>
      </p:sp>
      <p:sp>
        <p:nvSpPr>
          <p:cNvPr id="625" name="Google Shape;625;p114"/>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Data Warehouse design as a modeling technique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Support both ER Modeling and Dimensional Modeling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Reverse Engineering and Forward Engineering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Mapping of source data to target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Dictionary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Reporting</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9" name="Shape 629"/>
        <p:cNvGrpSpPr/>
        <p:nvPr/>
      </p:nvGrpSpPr>
      <p:grpSpPr>
        <a:xfrm>
          <a:off x="0" y="0"/>
          <a:ext cx="0" cy="0"/>
          <a:chOff x="0" y="0"/>
          <a:chExt cx="0" cy="0"/>
        </a:xfrm>
      </p:grpSpPr>
      <p:sp>
        <p:nvSpPr>
          <p:cNvPr id="630" name="Google Shape;630;p115"/>
          <p:cNvSpPr txBox="1"/>
          <p:nvPr/>
        </p:nvSpPr>
        <p:spPr>
          <a:xfrm>
            <a:off x="304800" y="260350"/>
            <a:ext cx="32956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Central Metadata</a:t>
            </a:r>
            <a:endParaRPr/>
          </a:p>
        </p:txBody>
      </p:sp>
      <p:sp>
        <p:nvSpPr>
          <p:cNvPr id="631" name="Google Shape;631;p115"/>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repository is the foundation of data warehouse. It stores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Technical metadata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Business metadata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is stored in the central metadata repository and may be distributed to local metadata repositories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is generated and maintained by an ETL tool as part of the specification of extraction/transformation/load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98"/>
          <p:cNvSpPr txBox="1"/>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 </a:t>
            </a:r>
            <a:endParaRPr/>
          </a:p>
        </p:txBody>
      </p:sp>
      <p:sp>
        <p:nvSpPr>
          <p:cNvPr id="377" name="Google Shape;377;p98"/>
          <p:cNvSpPr txBox="1"/>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5" name="Shape 635"/>
        <p:cNvGrpSpPr/>
        <p:nvPr/>
      </p:nvGrpSpPr>
      <p:grpSpPr>
        <a:xfrm>
          <a:off x="0" y="0"/>
          <a:ext cx="0" cy="0"/>
          <a:chOff x="0" y="0"/>
          <a:chExt cx="0" cy="0"/>
        </a:xfrm>
      </p:grpSpPr>
      <p:sp>
        <p:nvSpPr>
          <p:cNvPr id="636" name="Google Shape;636;p116"/>
          <p:cNvSpPr txBox="1"/>
          <p:nvPr/>
        </p:nvSpPr>
        <p:spPr>
          <a:xfrm>
            <a:off x="381000" y="260350"/>
            <a:ext cx="60483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Warehouse Administration Tools</a:t>
            </a:r>
            <a:endParaRPr/>
          </a:p>
        </p:txBody>
      </p:sp>
      <p:sp>
        <p:nvSpPr>
          <p:cNvPr id="637" name="Google Shape;637;p116"/>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set up users, authorize access, monitor access and usage patterns, monitor ad hoc queries, analyze cost structure of queries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restructure physical database structures to improve performance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block long queries and reschedule them to run as off-hours batch jobs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Usually packaged with the RDBMS chosen for the data warehouse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117"/>
          <p:cNvSpPr txBox="1"/>
          <p:nvPr/>
        </p:nvSpPr>
        <p:spPr>
          <a:xfrm>
            <a:off x="304800" y="184150"/>
            <a:ext cx="59832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Access and Analysis Tools</a:t>
            </a:r>
            <a:endParaRPr/>
          </a:p>
        </p:txBody>
      </p:sp>
      <p:sp>
        <p:nvSpPr>
          <p:cNvPr id="644" name="Google Shape;644;p117"/>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To query the target database, specify reports, and perform OLAP functions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Desktop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Relational OLAP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Multidimensional 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Hybrid OLAP</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Mining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9" name="Shape 649"/>
        <p:cNvGrpSpPr/>
        <p:nvPr/>
      </p:nvGrpSpPr>
      <p:grpSpPr>
        <a:xfrm>
          <a:off x="0" y="0"/>
          <a:ext cx="0" cy="0"/>
          <a:chOff x="0" y="0"/>
          <a:chExt cx="0" cy="0"/>
        </a:xfrm>
      </p:grpSpPr>
      <p:sp>
        <p:nvSpPr>
          <p:cNvPr id="650" name="Google Shape;650;p118"/>
          <p:cNvSpPr txBox="1"/>
          <p:nvPr/>
        </p:nvSpPr>
        <p:spPr>
          <a:xfrm>
            <a:off x="304800" y="184150"/>
            <a:ext cx="5281612"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Data Warehousing and Web</a:t>
            </a:r>
            <a:endParaRPr/>
          </a:p>
        </p:txBody>
      </p:sp>
      <p:sp>
        <p:nvSpPr>
          <p:cNvPr id="651" name="Google Shape;651;p118"/>
          <p:cNvSpPr txBox="1"/>
          <p:nvPr/>
        </p:nvSpPr>
        <p:spPr>
          <a:xfrm>
            <a:off x="2011362" y="1530350"/>
            <a:ext cx="6618287" cy="340518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Benefits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Extends the reach to more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can be shared with external 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Security is a major issue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Client software and management costs go down</a:t>
            </a:r>
            <a:r>
              <a:rPr b="1" i="0" lang="en-US" sz="2000" u="none">
                <a:solidFill>
                  <a:schemeClr val="dk1"/>
                </a:solidFill>
                <a:latin typeface="Verdana"/>
                <a:ea typeface="Verdana"/>
                <a:cs typeface="Verdana"/>
                <a:sym typeface="Verdana"/>
              </a:rPr>
              <a:t> </a:t>
            </a:r>
            <a:endParaRPr/>
          </a:p>
        </p:txBody>
      </p:sp>
      <p:grpSp>
        <p:nvGrpSpPr>
          <p:cNvPr id="652" name="Google Shape;652;p118"/>
          <p:cNvGrpSpPr/>
          <p:nvPr/>
        </p:nvGrpSpPr>
        <p:grpSpPr>
          <a:xfrm>
            <a:off x="152400" y="1371600"/>
            <a:ext cx="1752600" cy="1600200"/>
            <a:chOff x="5816600" y="1450975"/>
            <a:chExt cx="3036887" cy="3438525"/>
          </a:xfrm>
        </p:grpSpPr>
        <p:sp>
          <p:nvSpPr>
            <p:cNvPr id="653" name="Google Shape;653;p118"/>
            <p:cNvSpPr txBox="1"/>
            <p:nvPr/>
          </p:nvSpPr>
          <p:spPr>
            <a:xfrm>
              <a:off x="5827712" y="1468437"/>
              <a:ext cx="3011487" cy="3379787"/>
            </a:xfrm>
            <a:prstGeom prst="rect">
              <a:avLst/>
            </a:prstGeom>
            <a:solidFill>
              <a:srgbClr val="E2C9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4" name="Google Shape;654;p118"/>
            <p:cNvSpPr/>
            <p:nvPr/>
          </p:nvSpPr>
          <p:spPr>
            <a:xfrm>
              <a:off x="5827712" y="4090987"/>
              <a:ext cx="3011487" cy="757237"/>
            </a:xfrm>
            <a:custGeom>
              <a:rect b="b" l="l" r="r" t="t"/>
              <a:pathLst>
                <a:path extrusionOk="0" h="120000" w="120000">
                  <a:moveTo>
                    <a:pt x="120000" y="107421"/>
                  </a:moveTo>
                  <a:lnTo>
                    <a:pt x="0" y="0"/>
                  </a:lnTo>
                  <a:lnTo>
                    <a:pt x="0" y="120000"/>
                  </a:lnTo>
                  <a:lnTo>
                    <a:pt x="81549" y="120000"/>
                  </a:lnTo>
                  <a:lnTo>
                    <a:pt x="120000" y="110943"/>
                  </a:lnTo>
                  <a:lnTo>
                    <a:pt x="120000" y="107421"/>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 name="Google Shape;655;p118"/>
            <p:cNvSpPr/>
            <p:nvPr/>
          </p:nvSpPr>
          <p:spPr>
            <a:xfrm>
              <a:off x="7988300" y="1468437"/>
              <a:ext cx="827087" cy="3371850"/>
            </a:xfrm>
            <a:custGeom>
              <a:rect b="b" l="l" r="r" t="t"/>
              <a:pathLst>
                <a:path extrusionOk="0" h="120000" w="120000">
                  <a:moveTo>
                    <a:pt x="119310" y="120000"/>
                  </a:moveTo>
                  <a:lnTo>
                    <a:pt x="120000" y="119661"/>
                  </a:lnTo>
                  <a:lnTo>
                    <a:pt x="105862" y="0"/>
                  </a:lnTo>
                  <a:lnTo>
                    <a:pt x="0" y="0"/>
                  </a:lnTo>
                  <a:lnTo>
                    <a:pt x="119310" y="120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6" name="Google Shape;656;p118"/>
            <p:cNvSpPr/>
            <p:nvPr/>
          </p:nvSpPr>
          <p:spPr>
            <a:xfrm>
              <a:off x="5827712" y="1468437"/>
              <a:ext cx="3011487" cy="3349625"/>
            </a:xfrm>
            <a:custGeom>
              <a:rect b="b" l="l" r="r" t="t"/>
              <a:pathLst>
                <a:path extrusionOk="0" h="120000" w="120000">
                  <a:moveTo>
                    <a:pt x="120000" y="120000"/>
                  </a:moveTo>
                  <a:lnTo>
                    <a:pt x="120000" y="119601"/>
                  </a:lnTo>
                  <a:lnTo>
                    <a:pt x="47683" y="909"/>
                  </a:lnTo>
                  <a:lnTo>
                    <a:pt x="9106" y="0"/>
                  </a:lnTo>
                  <a:lnTo>
                    <a:pt x="0" y="0"/>
                  </a:lnTo>
                  <a:lnTo>
                    <a:pt x="0" y="170"/>
                  </a:lnTo>
                  <a:lnTo>
                    <a:pt x="120000" y="120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7" name="Google Shape;657;p118"/>
            <p:cNvSpPr/>
            <p:nvPr/>
          </p:nvSpPr>
          <p:spPr>
            <a:xfrm>
              <a:off x="5827712" y="2411412"/>
              <a:ext cx="2986087" cy="2381250"/>
            </a:xfrm>
            <a:custGeom>
              <a:rect b="b" l="l" r="r" t="t"/>
              <a:pathLst>
                <a:path extrusionOk="0" h="120000" w="120000">
                  <a:moveTo>
                    <a:pt x="0" y="0"/>
                  </a:moveTo>
                  <a:lnTo>
                    <a:pt x="0" y="54640"/>
                  </a:lnTo>
                  <a:lnTo>
                    <a:pt x="120000" y="120000"/>
                  </a:lnTo>
                  <a:lnTo>
                    <a:pt x="119840" y="11952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8" name="Google Shape;658;p118"/>
            <p:cNvSpPr/>
            <p:nvPr/>
          </p:nvSpPr>
          <p:spPr>
            <a:xfrm>
              <a:off x="5880100" y="4787900"/>
              <a:ext cx="2973387" cy="61912"/>
            </a:xfrm>
            <a:custGeom>
              <a:rect b="b" l="l" r="r" t="t"/>
              <a:pathLst>
                <a:path extrusionOk="0" h="120000" w="120000">
                  <a:moveTo>
                    <a:pt x="0" y="120000"/>
                  </a:moveTo>
                  <a:lnTo>
                    <a:pt x="192" y="120000"/>
                  </a:lnTo>
                  <a:lnTo>
                    <a:pt x="704" y="120000"/>
                  </a:lnTo>
                  <a:lnTo>
                    <a:pt x="1600" y="120000"/>
                  </a:lnTo>
                  <a:lnTo>
                    <a:pt x="2817" y="120000"/>
                  </a:lnTo>
                  <a:lnTo>
                    <a:pt x="4290" y="120000"/>
                  </a:lnTo>
                  <a:lnTo>
                    <a:pt x="5987" y="120000"/>
                  </a:lnTo>
                  <a:lnTo>
                    <a:pt x="8004" y="120000"/>
                  </a:lnTo>
                  <a:lnTo>
                    <a:pt x="10245" y="120000"/>
                  </a:lnTo>
                  <a:lnTo>
                    <a:pt x="12646" y="120000"/>
                  </a:lnTo>
                  <a:lnTo>
                    <a:pt x="15176" y="120000"/>
                  </a:lnTo>
                  <a:lnTo>
                    <a:pt x="17929" y="120000"/>
                  </a:lnTo>
                  <a:lnTo>
                    <a:pt x="20747" y="120000"/>
                  </a:lnTo>
                  <a:lnTo>
                    <a:pt x="23724" y="120000"/>
                  </a:lnTo>
                  <a:lnTo>
                    <a:pt x="26798" y="120000"/>
                  </a:lnTo>
                  <a:lnTo>
                    <a:pt x="29903" y="120000"/>
                  </a:lnTo>
                  <a:lnTo>
                    <a:pt x="33009" y="120000"/>
                  </a:lnTo>
                  <a:lnTo>
                    <a:pt x="36179" y="120000"/>
                  </a:lnTo>
                  <a:lnTo>
                    <a:pt x="39284" y="120000"/>
                  </a:lnTo>
                  <a:lnTo>
                    <a:pt x="42422" y="120000"/>
                  </a:lnTo>
                  <a:lnTo>
                    <a:pt x="45528" y="120000"/>
                  </a:lnTo>
                  <a:lnTo>
                    <a:pt x="48473" y="120000"/>
                  </a:lnTo>
                  <a:lnTo>
                    <a:pt x="51323" y="120000"/>
                  </a:lnTo>
                  <a:lnTo>
                    <a:pt x="54140" y="120000"/>
                  </a:lnTo>
                  <a:lnTo>
                    <a:pt x="56734" y="120000"/>
                  </a:lnTo>
                  <a:lnTo>
                    <a:pt x="59199" y="120000"/>
                  </a:lnTo>
                  <a:lnTo>
                    <a:pt x="61440" y="120000"/>
                  </a:lnTo>
                  <a:lnTo>
                    <a:pt x="63489" y="120000"/>
                  </a:lnTo>
                  <a:lnTo>
                    <a:pt x="65314" y="120000"/>
                  </a:lnTo>
                  <a:lnTo>
                    <a:pt x="66851" y="120000"/>
                  </a:lnTo>
                  <a:lnTo>
                    <a:pt x="68132" y="120000"/>
                  </a:lnTo>
                  <a:lnTo>
                    <a:pt x="69060" y="120000"/>
                  </a:lnTo>
                  <a:lnTo>
                    <a:pt x="69733" y="120000"/>
                  </a:lnTo>
                  <a:lnTo>
                    <a:pt x="70309" y="120000"/>
                  </a:lnTo>
                  <a:lnTo>
                    <a:pt x="71173" y="120000"/>
                  </a:lnTo>
                  <a:lnTo>
                    <a:pt x="72198" y="120000"/>
                  </a:lnTo>
                  <a:lnTo>
                    <a:pt x="73415" y="116923"/>
                  </a:lnTo>
                  <a:lnTo>
                    <a:pt x="74823" y="116923"/>
                  </a:lnTo>
                  <a:lnTo>
                    <a:pt x="76360" y="116923"/>
                  </a:lnTo>
                  <a:lnTo>
                    <a:pt x="77993" y="113846"/>
                  </a:lnTo>
                  <a:lnTo>
                    <a:pt x="79818" y="113846"/>
                  </a:lnTo>
                  <a:lnTo>
                    <a:pt x="81771" y="113846"/>
                  </a:lnTo>
                  <a:lnTo>
                    <a:pt x="83756" y="110769"/>
                  </a:lnTo>
                  <a:lnTo>
                    <a:pt x="85805" y="110769"/>
                  </a:lnTo>
                  <a:lnTo>
                    <a:pt x="87982" y="107692"/>
                  </a:lnTo>
                  <a:lnTo>
                    <a:pt x="90160" y="107692"/>
                  </a:lnTo>
                  <a:lnTo>
                    <a:pt x="92369" y="107692"/>
                  </a:lnTo>
                  <a:lnTo>
                    <a:pt x="94610" y="104615"/>
                  </a:lnTo>
                  <a:lnTo>
                    <a:pt x="96851" y="104615"/>
                  </a:lnTo>
                  <a:lnTo>
                    <a:pt x="99092" y="101538"/>
                  </a:lnTo>
                  <a:lnTo>
                    <a:pt x="101237" y="101538"/>
                  </a:lnTo>
                  <a:lnTo>
                    <a:pt x="103415" y="98461"/>
                  </a:lnTo>
                  <a:lnTo>
                    <a:pt x="105496" y="98461"/>
                  </a:lnTo>
                  <a:lnTo>
                    <a:pt x="107481" y="95384"/>
                  </a:lnTo>
                  <a:lnTo>
                    <a:pt x="109402" y="95384"/>
                  </a:lnTo>
                  <a:lnTo>
                    <a:pt x="111163" y="95384"/>
                  </a:lnTo>
                  <a:lnTo>
                    <a:pt x="112892" y="92307"/>
                  </a:lnTo>
                  <a:lnTo>
                    <a:pt x="114397" y="92307"/>
                  </a:lnTo>
                  <a:lnTo>
                    <a:pt x="115805" y="92307"/>
                  </a:lnTo>
                  <a:lnTo>
                    <a:pt x="116990" y="92307"/>
                  </a:lnTo>
                  <a:lnTo>
                    <a:pt x="118046" y="89230"/>
                  </a:lnTo>
                  <a:lnTo>
                    <a:pt x="118879" y="89230"/>
                  </a:lnTo>
                  <a:lnTo>
                    <a:pt x="119455" y="89230"/>
                  </a:lnTo>
                  <a:lnTo>
                    <a:pt x="119871" y="89230"/>
                  </a:lnTo>
                  <a:lnTo>
                    <a:pt x="120000" y="89230"/>
                  </a:lnTo>
                  <a:lnTo>
                    <a:pt x="119743" y="0"/>
                  </a:lnTo>
                  <a:lnTo>
                    <a:pt x="119583" y="0"/>
                  </a:lnTo>
                  <a:lnTo>
                    <a:pt x="119103" y="0"/>
                  </a:lnTo>
                  <a:lnTo>
                    <a:pt x="118399" y="0"/>
                  </a:lnTo>
                  <a:lnTo>
                    <a:pt x="117342" y="0"/>
                  </a:lnTo>
                  <a:lnTo>
                    <a:pt x="116093" y="3076"/>
                  </a:lnTo>
                  <a:lnTo>
                    <a:pt x="114589" y="3076"/>
                  </a:lnTo>
                  <a:lnTo>
                    <a:pt x="112924" y="3076"/>
                  </a:lnTo>
                  <a:lnTo>
                    <a:pt x="111067" y="3076"/>
                  </a:lnTo>
                  <a:lnTo>
                    <a:pt x="109018" y="6153"/>
                  </a:lnTo>
                  <a:lnTo>
                    <a:pt x="106776" y="6153"/>
                  </a:lnTo>
                  <a:lnTo>
                    <a:pt x="104471" y="6153"/>
                  </a:lnTo>
                  <a:lnTo>
                    <a:pt x="102070" y="9230"/>
                  </a:lnTo>
                  <a:lnTo>
                    <a:pt x="99541" y="9230"/>
                  </a:lnTo>
                  <a:lnTo>
                    <a:pt x="96979" y="12307"/>
                  </a:lnTo>
                  <a:lnTo>
                    <a:pt x="94322" y="12307"/>
                  </a:lnTo>
                  <a:lnTo>
                    <a:pt x="91664" y="12307"/>
                  </a:lnTo>
                  <a:lnTo>
                    <a:pt x="88975" y="15384"/>
                  </a:lnTo>
                  <a:lnTo>
                    <a:pt x="86350" y="15384"/>
                  </a:lnTo>
                  <a:lnTo>
                    <a:pt x="83692" y="18461"/>
                  </a:lnTo>
                  <a:lnTo>
                    <a:pt x="81163" y="18461"/>
                  </a:lnTo>
                  <a:lnTo>
                    <a:pt x="78633" y="21538"/>
                  </a:lnTo>
                  <a:lnTo>
                    <a:pt x="76232" y="21538"/>
                  </a:lnTo>
                  <a:lnTo>
                    <a:pt x="73959" y="21538"/>
                  </a:lnTo>
                  <a:lnTo>
                    <a:pt x="71782" y="24615"/>
                  </a:lnTo>
                  <a:lnTo>
                    <a:pt x="69733" y="24615"/>
                  </a:lnTo>
                  <a:lnTo>
                    <a:pt x="67908" y="24615"/>
                  </a:lnTo>
                  <a:lnTo>
                    <a:pt x="66243" y="24615"/>
                  </a:lnTo>
                  <a:lnTo>
                    <a:pt x="64770" y="27692"/>
                  </a:lnTo>
                  <a:lnTo>
                    <a:pt x="63553" y="27692"/>
                  </a:lnTo>
                  <a:lnTo>
                    <a:pt x="62625" y="27692"/>
                  </a:lnTo>
                  <a:lnTo>
                    <a:pt x="61921" y="27692"/>
                  </a:lnTo>
                  <a:lnTo>
                    <a:pt x="61504" y="27692"/>
                  </a:lnTo>
                  <a:lnTo>
                    <a:pt x="61088" y="27692"/>
                  </a:lnTo>
                  <a:lnTo>
                    <a:pt x="60384" y="27692"/>
                  </a:lnTo>
                  <a:lnTo>
                    <a:pt x="59391" y="27692"/>
                  </a:lnTo>
                  <a:lnTo>
                    <a:pt x="58143" y="27692"/>
                  </a:lnTo>
                  <a:lnTo>
                    <a:pt x="56670" y="27692"/>
                  </a:lnTo>
                  <a:lnTo>
                    <a:pt x="54973" y="33846"/>
                  </a:lnTo>
                  <a:lnTo>
                    <a:pt x="53084" y="33846"/>
                  </a:lnTo>
                  <a:lnTo>
                    <a:pt x="51035" y="33846"/>
                  </a:lnTo>
                  <a:lnTo>
                    <a:pt x="48826" y="36923"/>
                  </a:lnTo>
                  <a:lnTo>
                    <a:pt x="46392" y="36923"/>
                  </a:lnTo>
                  <a:lnTo>
                    <a:pt x="43927" y="40000"/>
                  </a:lnTo>
                  <a:lnTo>
                    <a:pt x="41366" y="40000"/>
                  </a:lnTo>
                  <a:lnTo>
                    <a:pt x="38708" y="43076"/>
                  </a:lnTo>
                  <a:lnTo>
                    <a:pt x="35955" y="46153"/>
                  </a:lnTo>
                  <a:lnTo>
                    <a:pt x="33201" y="49230"/>
                  </a:lnTo>
                  <a:lnTo>
                    <a:pt x="30416" y="49230"/>
                  </a:lnTo>
                  <a:lnTo>
                    <a:pt x="27662" y="52307"/>
                  </a:lnTo>
                  <a:lnTo>
                    <a:pt x="24909" y="55384"/>
                  </a:lnTo>
                  <a:lnTo>
                    <a:pt x="22219" y="58461"/>
                  </a:lnTo>
                  <a:lnTo>
                    <a:pt x="19562" y="64615"/>
                  </a:lnTo>
                  <a:lnTo>
                    <a:pt x="17033" y="67692"/>
                  </a:lnTo>
                  <a:lnTo>
                    <a:pt x="14567" y="70769"/>
                  </a:lnTo>
                  <a:lnTo>
                    <a:pt x="12230" y="73846"/>
                  </a:lnTo>
                  <a:lnTo>
                    <a:pt x="10053" y="76923"/>
                  </a:lnTo>
                  <a:lnTo>
                    <a:pt x="8004" y="83076"/>
                  </a:lnTo>
                  <a:lnTo>
                    <a:pt x="6179" y="89230"/>
                  </a:lnTo>
                  <a:lnTo>
                    <a:pt x="4546" y="95384"/>
                  </a:lnTo>
                  <a:lnTo>
                    <a:pt x="3073" y="98461"/>
                  </a:lnTo>
                  <a:lnTo>
                    <a:pt x="1889" y="104615"/>
                  </a:lnTo>
                  <a:lnTo>
                    <a:pt x="1024" y="110769"/>
                  </a:lnTo>
                  <a:lnTo>
                    <a:pt x="352" y="113846"/>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 name="Google Shape;659;p118"/>
            <p:cNvSpPr/>
            <p:nvPr/>
          </p:nvSpPr>
          <p:spPr>
            <a:xfrm>
              <a:off x="5816600" y="1457325"/>
              <a:ext cx="53975" cy="1452562"/>
            </a:xfrm>
            <a:custGeom>
              <a:rect b="b" l="l" r="r" t="t"/>
              <a:pathLst>
                <a:path extrusionOk="0" h="120000" w="120000">
                  <a:moveTo>
                    <a:pt x="94925" y="119999"/>
                  </a:moveTo>
                  <a:lnTo>
                    <a:pt x="98507" y="109901"/>
                  </a:lnTo>
                  <a:lnTo>
                    <a:pt x="107462" y="87213"/>
                  </a:lnTo>
                  <a:lnTo>
                    <a:pt x="118208" y="63606"/>
                  </a:lnTo>
                  <a:lnTo>
                    <a:pt x="120000" y="50754"/>
                  </a:lnTo>
                  <a:lnTo>
                    <a:pt x="114626" y="40524"/>
                  </a:lnTo>
                  <a:lnTo>
                    <a:pt x="103880" y="23344"/>
                  </a:lnTo>
                  <a:lnTo>
                    <a:pt x="94925" y="7344"/>
                  </a:lnTo>
                  <a:lnTo>
                    <a:pt x="91343" y="0"/>
                  </a:lnTo>
                  <a:lnTo>
                    <a:pt x="0" y="393"/>
                  </a:lnTo>
                  <a:lnTo>
                    <a:pt x="5373" y="9049"/>
                  </a:lnTo>
                  <a:lnTo>
                    <a:pt x="16119" y="28590"/>
                  </a:lnTo>
                  <a:lnTo>
                    <a:pt x="25074" y="48655"/>
                  </a:lnTo>
                  <a:lnTo>
                    <a:pt x="28656" y="59016"/>
                  </a:lnTo>
                  <a:lnTo>
                    <a:pt x="28656" y="70032"/>
                  </a:lnTo>
                  <a:lnTo>
                    <a:pt x="32238" y="91147"/>
                  </a:lnTo>
                  <a:lnTo>
                    <a:pt x="51940" y="111475"/>
                  </a:lnTo>
                  <a:lnTo>
                    <a:pt x="94925" y="1199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0" name="Google Shape;660;p118"/>
            <p:cNvSpPr/>
            <p:nvPr/>
          </p:nvSpPr>
          <p:spPr>
            <a:xfrm>
              <a:off x="5816600" y="2686050"/>
              <a:ext cx="53975" cy="2125662"/>
            </a:xfrm>
            <a:custGeom>
              <a:rect b="b" l="l" r="r" t="t"/>
              <a:pathLst>
                <a:path extrusionOk="0" h="120000" w="120000">
                  <a:moveTo>
                    <a:pt x="94925" y="120000"/>
                  </a:moveTo>
                  <a:lnTo>
                    <a:pt x="98507" y="109873"/>
                  </a:lnTo>
                  <a:lnTo>
                    <a:pt x="107462" y="87199"/>
                  </a:lnTo>
                  <a:lnTo>
                    <a:pt x="118208" y="63539"/>
                  </a:lnTo>
                  <a:lnTo>
                    <a:pt x="120000" y="50545"/>
                  </a:lnTo>
                  <a:lnTo>
                    <a:pt x="114626" y="40418"/>
                  </a:lnTo>
                  <a:lnTo>
                    <a:pt x="103880" y="23211"/>
                  </a:lnTo>
                  <a:lnTo>
                    <a:pt x="94925" y="7079"/>
                  </a:lnTo>
                  <a:lnTo>
                    <a:pt x="91343" y="0"/>
                  </a:lnTo>
                  <a:lnTo>
                    <a:pt x="0" y="268"/>
                  </a:lnTo>
                  <a:lnTo>
                    <a:pt x="5373" y="9051"/>
                  </a:lnTo>
                  <a:lnTo>
                    <a:pt x="16119" y="28588"/>
                  </a:lnTo>
                  <a:lnTo>
                    <a:pt x="25074" y="48573"/>
                  </a:lnTo>
                  <a:lnTo>
                    <a:pt x="28656" y="58879"/>
                  </a:lnTo>
                  <a:lnTo>
                    <a:pt x="28656" y="69813"/>
                  </a:lnTo>
                  <a:lnTo>
                    <a:pt x="32238" y="90963"/>
                  </a:lnTo>
                  <a:lnTo>
                    <a:pt x="51940" y="111486"/>
                  </a:lnTo>
                  <a:lnTo>
                    <a:pt x="94925"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 name="Google Shape;661;p118"/>
            <p:cNvSpPr/>
            <p:nvPr/>
          </p:nvSpPr>
          <p:spPr>
            <a:xfrm>
              <a:off x="8793162" y="1457325"/>
              <a:ext cx="53975" cy="3432175"/>
            </a:xfrm>
            <a:custGeom>
              <a:rect b="b" l="l" r="r" t="t"/>
              <a:pathLst>
                <a:path extrusionOk="0" h="120000" w="120000">
                  <a:moveTo>
                    <a:pt x="120000" y="120000"/>
                  </a:moveTo>
                  <a:lnTo>
                    <a:pt x="120000" y="109787"/>
                  </a:lnTo>
                  <a:lnTo>
                    <a:pt x="120000" y="87030"/>
                  </a:lnTo>
                  <a:lnTo>
                    <a:pt x="120000" y="63274"/>
                  </a:lnTo>
                  <a:lnTo>
                    <a:pt x="120000" y="50286"/>
                  </a:lnTo>
                  <a:lnTo>
                    <a:pt x="114705" y="40185"/>
                  </a:lnTo>
                  <a:lnTo>
                    <a:pt x="104117" y="23145"/>
                  </a:lnTo>
                  <a:lnTo>
                    <a:pt x="91764" y="7160"/>
                  </a:lnTo>
                  <a:lnTo>
                    <a:pt x="88235" y="0"/>
                  </a:lnTo>
                  <a:lnTo>
                    <a:pt x="0" y="333"/>
                  </a:lnTo>
                  <a:lnTo>
                    <a:pt x="7058" y="8991"/>
                  </a:lnTo>
                  <a:lnTo>
                    <a:pt x="17647" y="28418"/>
                  </a:lnTo>
                  <a:lnTo>
                    <a:pt x="26470" y="48288"/>
                  </a:lnTo>
                  <a:lnTo>
                    <a:pt x="30000" y="58612"/>
                  </a:lnTo>
                  <a:lnTo>
                    <a:pt x="33529" y="69047"/>
                  </a:lnTo>
                  <a:lnTo>
                    <a:pt x="52941" y="89639"/>
                  </a:lnTo>
                  <a:lnTo>
                    <a:pt x="79411" y="110064"/>
                  </a:ln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2" name="Google Shape;662;p118"/>
            <p:cNvSpPr/>
            <p:nvPr/>
          </p:nvSpPr>
          <p:spPr>
            <a:xfrm>
              <a:off x="5826125" y="1450975"/>
              <a:ext cx="2989262" cy="61912"/>
            </a:xfrm>
            <a:custGeom>
              <a:rect b="b" l="l" r="r" t="t"/>
              <a:pathLst>
                <a:path extrusionOk="0" h="120000" w="120000">
                  <a:moveTo>
                    <a:pt x="0" y="80000"/>
                  </a:moveTo>
                  <a:lnTo>
                    <a:pt x="159" y="80000"/>
                  </a:lnTo>
                  <a:lnTo>
                    <a:pt x="733" y="80000"/>
                  </a:lnTo>
                  <a:lnTo>
                    <a:pt x="1625" y="80000"/>
                  </a:lnTo>
                  <a:lnTo>
                    <a:pt x="2804" y="83076"/>
                  </a:lnTo>
                  <a:lnTo>
                    <a:pt x="4239" y="83076"/>
                  </a:lnTo>
                  <a:lnTo>
                    <a:pt x="5992" y="83076"/>
                  </a:lnTo>
                  <a:lnTo>
                    <a:pt x="8000" y="86153"/>
                  </a:lnTo>
                  <a:lnTo>
                    <a:pt x="10231" y="86153"/>
                  </a:lnTo>
                  <a:lnTo>
                    <a:pt x="12621" y="89230"/>
                  </a:lnTo>
                  <a:lnTo>
                    <a:pt x="15235" y="89230"/>
                  </a:lnTo>
                  <a:lnTo>
                    <a:pt x="17976" y="92307"/>
                  </a:lnTo>
                  <a:lnTo>
                    <a:pt x="20844" y="92307"/>
                  </a:lnTo>
                  <a:lnTo>
                    <a:pt x="23776" y="95384"/>
                  </a:lnTo>
                  <a:lnTo>
                    <a:pt x="26868" y="98461"/>
                  </a:lnTo>
                  <a:lnTo>
                    <a:pt x="29960" y="98461"/>
                  </a:lnTo>
                  <a:lnTo>
                    <a:pt x="33115" y="101538"/>
                  </a:lnTo>
                  <a:lnTo>
                    <a:pt x="36302" y="104615"/>
                  </a:lnTo>
                  <a:lnTo>
                    <a:pt x="39458" y="104615"/>
                  </a:lnTo>
                  <a:lnTo>
                    <a:pt x="42613" y="107692"/>
                  </a:lnTo>
                  <a:lnTo>
                    <a:pt x="45641" y="107692"/>
                  </a:lnTo>
                  <a:lnTo>
                    <a:pt x="48669" y="110769"/>
                  </a:lnTo>
                  <a:lnTo>
                    <a:pt x="51537" y="110769"/>
                  </a:lnTo>
                  <a:lnTo>
                    <a:pt x="54342" y="113846"/>
                  </a:lnTo>
                  <a:lnTo>
                    <a:pt x="56988" y="113846"/>
                  </a:lnTo>
                  <a:lnTo>
                    <a:pt x="59442" y="116923"/>
                  </a:lnTo>
                  <a:lnTo>
                    <a:pt x="61673" y="116923"/>
                  </a:lnTo>
                  <a:lnTo>
                    <a:pt x="63713" y="116923"/>
                  </a:lnTo>
                  <a:lnTo>
                    <a:pt x="65529" y="120000"/>
                  </a:lnTo>
                  <a:lnTo>
                    <a:pt x="67091" y="120000"/>
                  </a:lnTo>
                  <a:lnTo>
                    <a:pt x="68366" y="120000"/>
                  </a:lnTo>
                  <a:lnTo>
                    <a:pt x="69322" y="120000"/>
                  </a:lnTo>
                  <a:lnTo>
                    <a:pt x="69960" y="120000"/>
                  </a:lnTo>
                  <a:lnTo>
                    <a:pt x="70533" y="120000"/>
                  </a:lnTo>
                  <a:lnTo>
                    <a:pt x="71426" y="120000"/>
                  </a:lnTo>
                  <a:lnTo>
                    <a:pt x="72414" y="120000"/>
                  </a:lnTo>
                  <a:lnTo>
                    <a:pt x="73657" y="116923"/>
                  </a:lnTo>
                  <a:lnTo>
                    <a:pt x="75059" y="116923"/>
                  </a:lnTo>
                  <a:lnTo>
                    <a:pt x="76557" y="116923"/>
                  </a:lnTo>
                  <a:lnTo>
                    <a:pt x="78215" y="113846"/>
                  </a:lnTo>
                  <a:lnTo>
                    <a:pt x="80000" y="113846"/>
                  </a:lnTo>
                  <a:lnTo>
                    <a:pt x="81944" y="113846"/>
                  </a:lnTo>
                  <a:lnTo>
                    <a:pt x="83920" y="110769"/>
                  </a:lnTo>
                  <a:lnTo>
                    <a:pt x="85992" y="110769"/>
                  </a:lnTo>
                  <a:lnTo>
                    <a:pt x="88127" y="110769"/>
                  </a:lnTo>
                  <a:lnTo>
                    <a:pt x="90294" y="107692"/>
                  </a:lnTo>
                  <a:lnTo>
                    <a:pt x="92525" y="107692"/>
                  </a:lnTo>
                  <a:lnTo>
                    <a:pt x="94756" y="107692"/>
                  </a:lnTo>
                  <a:lnTo>
                    <a:pt x="96956" y="104615"/>
                  </a:lnTo>
                  <a:lnTo>
                    <a:pt x="99187" y="104615"/>
                  </a:lnTo>
                  <a:lnTo>
                    <a:pt x="101354" y="101538"/>
                  </a:lnTo>
                  <a:lnTo>
                    <a:pt x="103521" y="101538"/>
                  </a:lnTo>
                  <a:lnTo>
                    <a:pt x="105561" y="101538"/>
                  </a:lnTo>
                  <a:lnTo>
                    <a:pt x="107537" y="98461"/>
                  </a:lnTo>
                  <a:lnTo>
                    <a:pt x="109482" y="98461"/>
                  </a:lnTo>
                  <a:lnTo>
                    <a:pt x="111235" y="98461"/>
                  </a:lnTo>
                  <a:lnTo>
                    <a:pt x="112924" y="95384"/>
                  </a:lnTo>
                  <a:lnTo>
                    <a:pt x="114454" y="95384"/>
                  </a:lnTo>
                  <a:lnTo>
                    <a:pt x="115856" y="95384"/>
                  </a:lnTo>
                  <a:lnTo>
                    <a:pt x="117003" y="95384"/>
                  </a:lnTo>
                  <a:lnTo>
                    <a:pt x="118055" y="92307"/>
                  </a:lnTo>
                  <a:lnTo>
                    <a:pt x="118884" y="92307"/>
                  </a:lnTo>
                  <a:lnTo>
                    <a:pt x="119490" y="92307"/>
                  </a:lnTo>
                  <a:lnTo>
                    <a:pt x="119872" y="92307"/>
                  </a:lnTo>
                  <a:lnTo>
                    <a:pt x="120000" y="92307"/>
                  </a:lnTo>
                  <a:lnTo>
                    <a:pt x="119776" y="0"/>
                  </a:lnTo>
                  <a:lnTo>
                    <a:pt x="119585" y="0"/>
                  </a:lnTo>
                  <a:lnTo>
                    <a:pt x="119107" y="0"/>
                  </a:lnTo>
                  <a:lnTo>
                    <a:pt x="118406" y="0"/>
                  </a:lnTo>
                  <a:lnTo>
                    <a:pt x="117354" y="0"/>
                  </a:lnTo>
                  <a:lnTo>
                    <a:pt x="116143" y="3076"/>
                  </a:lnTo>
                  <a:lnTo>
                    <a:pt x="114613" y="3076"/>
                  </a:lnTo>
                  <a:lnTo>
                    <a:pt x="112988" y="3076"/>
                  </a:lnTo>
                  <a:lnTo>
                    <a:pt x="111107" y="6153"/>
                  </a:lnTo>
                  <a:lnTo>
                    <a:pt x="109067" y="6153"/>
                  </a:lnTo>
                  <a:lnTo>
                    <a:pt x="106836" y="6153"/>
                  </a:lnTo>
                  <a:lnTo>
                    <a:pt x="104573" y="9230"/>
                  </a:lnTo>
                  <a:lnTo>
                    <a:pt x="102183" y="9230"/>
                  </a:lnTo>
                  <a:lnTo>
                    <a:pt x="99665" y="12307"/>
                  </a:lnTo>
                  <a:lnTo>
                    <a:pt x="97083" y="12307"/>
                  </a:lnTo>
                  <a:lnTo>
                    <a:pt x="94438" y="12307"/>
                  </a:lnTo>
                  <a:lnTo>
                    <a:pt x="91824" y="18461"/>
                  </a:lnTo>
                  <a:lnTo>
                    <a:pt x="89147" y="18461"/>
                  </a:lnTo>
                  <a:lnTo>
                    <a:pt x="86501" y="21538"/>
                  </a:lnTo>
                  <a:lnTo>
                    <a:pt x="83920" y="21538"/>
                  </a:lnTo>
                  <a:lnTo>
                    <a:pt x="81370" y="24615"/>
                  </a:lnTo>
                  <a:lnTo>
                    <a:pt x="78852" y="24615"/>
                  </a:lnTo>
                  <a:lnTo>
                    <a:pt x="76462" y="24615"/>
                  </a:lnTo>
                  <a:lnTo>
                    <a:pt x="74167" y="27692"/>
                  </a:lnTo>
                  <a:lnTo>
                    <a:pt x="72000" y="27692"/>
                  </a:lnTo>
                  <a:lnTo>
                    <a:pt x="70023" y="27692"/>
                  </a:lnTo>
                  <a:lnTo>
                    <a:pt x="68207" y="30769"/>
                  </a:lnTo>
                  <a:lnTo>
                    <a:pt x="66517" y="30769"/>
                  </a:lnTo>
                  <a:lnTo>
                    <a:pt x="65115" y="30769"/>
                  </a:lnTo>
                  <a:lnTo>
                    <a:pt x="63872" y="30769"/>
                  </a:lnTo>
                  <a:lnTo>
                    <a:pt x="62948" y="30769"/>
                  </a:lnTo>
                  <a:lnTo>
                    <a:pt x="62247" y="30769"/>
                  </a:lnTo>
                  <a:lnTo>
                    <a:pt x="61832" y="30769"/>
                  </a:lnTo>
                  <a:lnTo>
                    <a:pt x="61418" y="30769"/>
                  </a:lnTo>
                  <a:lnTo>
                    <a:pt x="60653" y="30769"/>
                  </a:lnTo>
                  <a:lnTo>
                    <a:pt x="59665" y="27692"/>
                  </a:lnTo>
                  <a:lnTo>
                    <a:pt x="58390" y="27692"/>
                  </a:lnTo>
                  <a:lnTo>
                    <a:pt x="56860" y="27692"/>
                  </a:lnTo>
                  <a:lnTo>
                    <a:pt x="55171" y="24615"/>
                  </a:lnTo>
                  <a:lnTo>
                    <a:pt x="53195" y="24615"/>
                  </a:lnTo>
                  <a:lnTo>
                    <a:pt x="51091" y="21538"/>
                  </a:lnTo>
                  <a:lnTo>
                    <a:pt x="48796" y="21538"/>
                  </a:lnTo>
                  <a:lnTo>
                    <a:pt x="46406" y="18461"/>
                  </a:lnTo>
                  <a:lnTo>
                    <a:pt x="43824" y="12307"/>
                  </a:lnTo>
                  <a:lnTo>
                    <a:pt x="41211" y="12307"/>
                  </a:lnTo>
                  <a:lnTo>
                    <a:pt x="38438" y="12307"/>
                  </a:lnTo>
                  <a:lnTo>
                    <a:pt x="35697" y="9230"/>
                  </a:lnTo>
                  <a:lnTo>
                    <a:pt x="32892" y="9230"/>
                  </a:lnTo>
                  <a:lnTo>
                    <a:pt x="30087" y="9230"/>
                  </a:lnTo>
                  <a:lnTo>
                    <a:pt x="27282" y="9230"/>
                  </a:lnTo>
                  <a:lnTo>
                    <a:pt x="24478" y="9230"/>
                  </a:lnTo>
                  <a:lnTo>
                    <a:pt x="21737" y="9230"/>
                  </a:lnTo>
                  <a:lnTo>
                    <a:pt x="19027" y="9230"/>
                  </a:lnTo>
                  <a:lnTo>
                    <a:pt x="16478" y="9230"/>
                  </a:lnTo>
                  <a:lnTo>
                    <a:pt x="14023" y="12307"/>
                  </a:lnTo>
                  <a:lnTo>
                    <a:pt x="11665" y="18461"/>
                  </a:lnTo>
                  <a:lnTo>
                    <a:pt x="9529" y="21538"/>
                  </a:lnTo>
                  <a:lnTo>
                    <a:pt x="7458" y="24615"/>
                  </a:lnTo>
                  <a:lnTo>
                    <a:pt x="5641" y="30769"/>
                  </a:lnTo>
                  <a:lnTo>
                    <a:pt x="4079" y="36923"/>
                  </a:lnTo>
                  <a:lnTo>
                    <a:pt x="2677" y="43076"/>
                  </a:lnTo>
                  <a:lnTo>
                    <a:pt x="1561" y="49230"/>
                  </a:lnTo>
                  <a:lnTo>
                    <a:pt x="733" y="58461"/>
                  </a:lnTo>
                  <a:lnTo>
                    <a:pt x="223" y="67692"/>
                  </a:lnTo>
                  <a:lnTo>
                    <a:pt x="0" y="8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3" name="Google Shape;663;p118"/>
            <p:cNvSpPr/>
            <p:nvPr/>
          </p:nvSpPr>
          <p:spPr>
            <a:xfrm>
              <a:off x="6480175" y="2111375"/>
              <a:ext cx="1724025" cy="1990725"/>
            </a:xfrm>
            <a:custGeom>
              <a:rect b="b" l="l" r="r" t="t"/>
              <a:pathLst>
                <a:path extrusionOk="0" h="120000" w="120000">
                  <a:moveTo>
                    <a:pt x="60110" y="120000"/>
                  </a:moveTo>
                  <a:lnTo>
                    <a:pt x="53922" y="119712"/>
                  </a:lnTo>
                  <a:lnTo>
                    <a:pt x="47900" y="118755"/>
                  </a:lnTo>
                  <a:lnTo>
                    <a:pt x="42154" y="117320"/>
                  </a:lnTo>
                  <a:lnTo>
                    <a:pt x="36685" y="115215"/>
                  </a:lnTo>
                  <a:lnTo>
                    <a:pt x="31381" y="112727"/>
                  </a:lnTo>
                  <a:lnTo>
                    <a:pt x="26464" y="109760"/>
                  </a:lnTo>
                  <a:lnTo>
                    <a:pt x="21878" y="106315"/>
                  </a:lnTo>
                  <a:lnTo>
                    <a:pt x="17624" y="102392"/>
                  </a:lnTo>
                  <a:lnTo>
                    <a:pt x="13701" y="98181"/>
                  </a:lnTo>
                  <a:lnTo>
                    <a:pt x="10220" y="93588"/>
                  </a:lnTo>
                  <a:lnTo>
                    <a:pt x="7182" y="88612"/>
                  </a:lnTo>
                  <a:lnTo>
                    <a:pt x="4751" y="83349"/>
                  </a:lnTo>
                  <a:lnTo>
                    <a:pt x="2707" y="77894"/>
                  </a:lnTo>
                  <a:lnTo>
                    <a:pt x="1215" y="72153"/>
                  </a:lnTo>
                  <a:lnTo>
                    <a:pt x="276" y="66124"/>
                  </a:lnTo>
                  <a:lnTo>
                    <a:pt x="0" y="60095"/>
                  </a:lnTo>
                  <a:lnTo>
                    <a:pt x="276" y="53875"/>
                  </a:lnTo>
                  <a:lnTo>
                    <a:pt x="1215" y="47942"/>
                  </a:lnTo>
                  <a:lnTo>
                    <a:pt x="2707" y="42105"/>
                  </a:lnTo>
                  <a:lnTo>
                    <a:pt x="4751" y="36650"/>
                  </a:lnTo>
                  <a:lnTo>
                    <a:pt x="7182" y="31387"/>
                  </a:lnTo>
                  <a:lnTo>
                    <a:pt x="10220" y="26411"/>
                  </a:lnTo>
                  <a:lnTo>
                    <a:pt x="13701" y="21913"/>
                  </a:lnTo>
                  <a:lnTo>
                    <a:pt x="17624" y="17511"/>
                  </a:lnTo>
                  <a:lnTo>
                    <a:pt x="21878" y="13684"/>
                  </a:lnTo>
                  <a:lnTo>
                    <a:pt x="26464" y="10239"/>
                  </a:lnTo>
                  <a:lnTo>
                    <a:pt x="31381" y="7177"/>
                  </a:lnTo>
                  <a:lnTo>
                    <a:pt x="36685" y="4784"/>
                  </a:lnTo>
                  <a:lnTo>
                    <a:pt x="42154" y="2775"/>
                  </a:lnTo>
                  <a:lnTo>
                    <a:pt x="47900" y="1244"/>
                  </a:lnTo>
                  <a:lnTo>
                    <a:pt x="53922" y="287"/>
                  </a:lnTo>
                  <a:lnTo>
                    <a:pt x="60110" y="0"/>
                  </a:lnTo>
                  <a:lnTo>
                    <a:pt x="66187" y="287"/>
                  </a:lnTo>
                  <a:lnTo>
                    <a:pt x="72154" y="1244"/>
                  </a:lnTo>
                  <a:lnTo>
                    <a:pt x="77900" y="2775"/>
                  </a:lnTo>
                  <a:lnTo>
                    <a:pt x="83370" y="4784"/>
                  </a:lnTo>
                  <a:lnTo>
                    <a:pt x="88674" y="7177"/>
                  </a:lnTo>
                  <a:lnTo>
                    <a:pt x="93535" y="10239"/>
                  </a:lnTo>
                  <a:lnTo>
                    <a:pt x="98176" y="13684"/>
                  </a:lnTo>
                  <a:lnTo>
                    <a:pt x="102430" y="17511"/>
                  </a:lnTo>
                  <a:lnTo>
                    <a:pt x="106298" y="21913"/>
                  </a:lnTo>
                  <a:lnTo>
                    <a:pt x="109723" y="26411"/>
                  </a:lnTo>
                  <a:lnTo>
                    <a:pt x="112762" y="31387"/>
                  </a:lnTo>
                  <a:lnTo>
                    <a:pt x="115303" y="36650"/>
                  </a:lnTo>
                  <a:lnTo>
                    <a:pt x="117237" y="42105"/>
                  </a:lnTo>
                  <a:lnTo>
                    <a:pt x="118729" y="47942"/>
                  </a:lnTo>
                  <a:lnTo>
                    <a:pt x="119668" y="53875"/>
                  </a:lnTo>
                  <a:lnTo>
                    <a:pt x="120000" y="60095"/>
                  </a:lnTo>
                  <a:lnTo>
                    <a:pt x="119668" y="66124"/>
                  </a:lnTo>
                  <a:lnTo>
                    <a:pt x="118729" y="72153"/>
                  </a:lnTo>
                  <a:lnTo>
                    <a:pt x="117237" y="77894"/>
                  </a:lnTo>
                  <a:lnTo>
                    <a:pt x="115303" y="83349"/>
                  </a:lnTo>
                  <a:lnTo>
                    <a:pt x="112762" y="88612"/>
                  </a:lnTo>
                  <a:lnTo>
                    <a:pt x="109723" y="93588"/>
                  </a:lnTo>
                  <a:lnTo>
                    <a:pt x="106298" y="98181"/>
                  </a:lnTo>
                  <a:lnTo>
                    <a:pt x="102430" y="102392"/>
                  </a:lnTo>
                  <a:lnTo>
                    <a:pt x="98176" y="106315"/>
                  </a:lnTo>
                  <a:lnTo>
                    <a:pt x="93535" y="109760"/>
                  </a:lnTo>
                  <a:lnTo>
                    <a:pt x="88674" y="112727"/>
                  </a:lnTo>
                  <a:lnTo>
                    <a:pt x="83370" y="115215"/>
                  </a:lnTo>
                  <a:lnTo>
                    <a:pt x="77900" y="117320"/>
                  </a:lnTo>
                  <a:lnTo>
                    <a:pt x="72154" y="118755"/>
                  </a:lnTo>
                  <a:lnTo>
                    <a:pt x="66187" y="119712"/>
                  </a:lnTo>
                  <a:lnTo>
                    <a:pt x="60110" y="120000"/>
                  </a:lnTo>
                  <a:close/>
                </a:path>
              </a:pathLst>
            </a:custGeom>
            <a:solidFill>
              <a:srgbClr val="0042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4" name="Google Shape;664;p118"/>
            <p:cNvSpPr/>
            <p:nvPr/>
          </p:nvSpPr>
          <p:spPr>
            <a:xfrm>
              <a:off x="6527800" y="2165350"/>
              <a:ext cx="1630362" cy="1881187"/>
            </a:xfrm>
            <a:custGeom>
              <a:rect b="b" l="l" r="r" t="t"/>
              <a:pathLst>
                <a:path extrusionOk="0" h="120000" w="120000">
                  <a:moveTo>
                    <a:pt x="60116" y="120000"/>
                  </a:moveTo>
                  <a:lnTo>
                    <a:pt x="53982" y="119696"/>
                  </a:lnTo>
                  <a:lnTo>
                    <a:pt x="47964" y="118886"/>
                  </a:lnTo>
                  <a:lnTo>
                    <a:pt x="42181" y="117367"/>
                  </a:lnTo>
                  <a:lnTo>
                    <a:pt x="36747" y="115341"/>
                  </a:lnTo>
                  <a:lnTo>
                    <a:pt x="31489" y="112708"/>
                  </a:lnTo>
                  <a:lnTo>
                    <a:pt x="26465" y="109772"/>
                  </a:lnTo>
                  <a:lnTo>
                    <a:pt x="21850" y="106329"/>
                  </a:lnTo>
                  <a:lnTo>
                    <a:pt x="17526" y="102481"/>
                  </a:lnTo>
                  <a:lnTo>
                    <a:pt x="13670" y="98126"/>
                  </a:lnTo>
                  <a:lnTo>
                    <a:pt x="10282" y="93569"/>
                  </a:lnTo>
                  <a:lnTo>
                    <a:pt x="7244" y="88607"/>
                  </a:lnTo>
                  <a:lnTo>
                    <a:pt x="4673" y="83341"/>
                  </a:lnTo>
                  <a:lnTo>
                    <a:pt x="2629" y="77873"/>
                  </a:lnTo>
                  <a:lnTo>
                    <a:pt x="1168" y="72101"/>
                  </a:lnTo>
                  <a:lnTo>
                    <a:pt x="292" y="66227"/>
                  </a:lnTo>
                  <a:lnTo>
                    <a:pt x="0" y="60151"/>
                  </a:lnTo>
                  <a:lnTo>
                    <a:pt x="292" y="53974"/>
                  </a:lnTo>
                  <a:lnTo>
                    <a:pt x="1168" y="48000"/>
                  </a:lnTo>
                  <a:lnTo>
                    <a:pt x="2629" y="42227"/>
                  </a:lnTo>
                  <a:lnTo>
                    <a:pt x="4673" y="36759"/>
                  </a:lnTo>
                  <a:lnTo>
                    <a:pt x="7244" y="31493"/>
                  </a:lnTo>
                  <a:lnTo>
                    <a:pt x="10282" y="26430"/>
                  </a:lnTo>
                  <a:lnTo>
                    <a:pt x="13670" y="21873"/>
                  </a:lnTo>
                  <a:lnTo>
                    <a:pt x="17526" y="17620"/>
                  </a:lnTo>
                  <a:lnTo>
                    <a:pt x="21850" y="13670"/>
                  </a:lnTo>
                  <a:lnTo>
                    <a:pt x="26465" y="10329"/>
                  </a:lnTo>
                  <a:lnTo>
                    <a:pt x="31489" y="7291"/>
                  </a:lnTo>
                  <a:lnTo>
                    <a:pt x="36747" y="4759"/>
                  </a:lnTo>
                  <a:lnTo>
                    <a:pt x="42181" y="2632"/>
                  </a:lnTo>
                  <a:lnTo>
                    <a:pt x="47964" y="1215"/>
                  </a:lnTo>
                  <a:lnTo>
                    <a:pt x="53982" y="303"/>
                  </a:lnTo>
                  <a:lnTo>
                    <a:pt x="60116" y="0"/>
                  </a:lnTo>
                  <a:lnTo>
                    <a:pt x="66192" y="303"/>
                  </a:lnTo>
                  <a:lnTo>
                    <a:pt x="72093" y="1215"/>
                  </a:lnTo>
                  <a:lnTo>
                    <a:pt x="77877" y="2632"/>
                  </a:lnTo>
                  <a:lnTo>
                    <a:pt x="83369" y="4759"/>
                  </a:lnTo>
                  <a:lnTo>
                    <a:pt x="88568" y="7291"/>
                  </a:lnTo>
                  <a:lnTo>
                    <a:pt x="93534" y="10329"/>
                  </a:lnTo>
                  <a:lnTo>
                    <a:pt x="98149" y="13670"/>
                  </a:lnTo>
                  <a:lnTo>
                    <a:pt x="102414" y="17620"/>
                  </a:lnTo>
                  <a:lnTo>
                    <a:pt x="106270" y="21873"/>
                  </a:lnTo>
                  <a:lnTo>
                    <a:pt x="109717" y="26430"/>
                  </a:lnTo>
                  <a:lnTo>
                    <a:pt x="112697" y="31493"/>
                  </a:lnTo>
                  <a:lnTo>
                    <a:pt x="115267" y="36759"/>
                  </a:lnTo>
                  <a:lnTo>
                    <a:pt x="117312" y="42227"/>
                  </a:lnTo>
                  <a:lnTo>
                    <a:pt x="118831" y="48000"/>
                  </a:lnTo>
                  <a:lnTo>
                    <a:pt x="119649" y="53974"/>
                  </a:lnTo>
                  <a:lnTo>
                    <a:pt x="120000" y="60151"/>
                  </a:lnTo>
                  <a:lnTo>
                    <a:pt x="119649" y="66227"/>
                  </a:lnTo>
                  <a:lnTo>
                    <a:pt x="118831" y="72101"/>
                  </a:lnTo>
                  <a:lnTo>
                    <a:pt x="117312" y="77873"/>
                  </a:lnTo>
                  <a:lnTo>
                    <a:pt x="115267" y="83341"/>
                  </a:lnTo>
                  <a:lnTo>
                    <a:pt x="112697" y="88607"/>
                  </a:lnTo>
                  <a:lnTo>
                    <a:pt x="109717" y="93569"/>
                  </a:lnTo>
                  <a:lnTo>
                    <a:pt x="106270" y="98126"/>
                  </a:lnTo>
                  <a:lnTo>
                    <a:pt x="102414" y="102481"/>
                  </a:lnTo>
                  <a:lnTo>
                    <a:pt x="98149" y="106329"/>
                  </a:lnTo>
                  <a:lnTo>
                    <a:pt x="93534" y="109772"/>
                  </a:lnTo>
                  <a:lnTo>
                    <a:pt x="88568" y="112708"/>
                  </a:lnTo>
                  <a:lnTo>
                    <a:pt x="83369" y="115341"/>
                  </a:lnTo>
                  <a:lnTo>
                    <a:pt x="77877" y="117367"/>
                  </a:lnTo>
                  <a:lnTo>
                    <a:pt x="72093" y="118886"/>
                  </a:lnTo>
                  <a:lnTo>
                    <a:pt x="66192" y="119696"/>
                  </a:lnTo>
                  <a:lnTo>
                    <a:pt x="60116" y="120000"/>
                  </a:lnTo>
                  <a:close/>
                </a:path>
              </a:pathLst>
            </a:custGeom>
            <a:solidFill>
              <a:srgbClr val="63A8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5" name="Google Shape;665;p118"/>
            <p:cNvSpPr/>
            <p:nvPr/>
          </p:nvSpPr>
          <p:spPr>
            <a:xfrm>
              <a:off x="6527800" y="3103562"/>
              <a:ext cx="379412" cy="722312"/>
            </a:xfrm>
            <a:custGeom>
              <a:rect b="b" l="l" r="r" t="t"/>
              <a:pathLst>
                <a:path extrusionOk="0" h="120000" w="120000">
                  <a:moveTo>
                    <a:pt x="95146" y="48263"/>
                  </a:moveTo>
                  <a:lnTo>
                    <a:pt x="94644" y="44571"/>
                  </a:lnTo>
                  <a:lnTo>
                    <a:pt x="90627" y="39296"/>
                  </a:lnTo>
                  <a:lnTo>
                    <a:pt x="83347" y="32703"/>
                  </a:lnTo>
                  <a:lnTo>
                    <a:pt x="74560" y="25582"/>
                  </a:lnTo>
                  <a:lnTo>
                    <a:pt x="66276" y="18461"/>
                  </a:lnTo>
                  <a:lnTo>
                    <a:pt x="58493" y="12395"/>
                  </a:lnTo>
                  <a:lnTo>
                    <a:pt x="53221" y="7648"/>
                  </a:lnTo>
                  <a:lnTo>
                    <a:pt x="52468" y="5010"/>
                  </a:lnTo>
                  <a:lnTo>
                    <a:pt x="5523" y="0"/>
                  </a:lnTo>
                  <a:lnTo>
                    <a:pt x="5020" y="263"/>
                  </a:lnTo>
                  <a:lnTo>
                    <a:pt x="3514" y="791"/>
                  </a:lnTo>
                  <a:lnTo>
                    <a:pt x="1757" y="1582"/>
                  </a:lnTo>
                  <a:lnTo>
                    <a:pt x="0" y="2373"/>
                  </a:lnTo>
                  <a:lnTo>
                    <a:pt x="753" y="12395"/>
                  </a:lnTo>
                  <a:lnTo>
                    <a:pt x="2761" y="22153"/>
                  </a:lnTo>
                  <a:lnTo>
                    <a:pt x="5523" y="31648"/>
                  </a:lnTo>
                  <a:lnTo>
                    <a:pt x="8535" y="40879"/>
                  </a:lnTo>
                  <a:lnTo>
                    <a:pt x="13305" y="48527"/>
                  </a:lnTo>
                  <a:lnTo>
                    <a:pt x="18828" y="56175"/>
                  </a:lnTo>
                  <a:lnTo>
                    <a:pt x="24853" y="63824"/>
                  </a:lnTo>
                  <a:lnTo>
                    <a:pt x="30627" y="70945"/>
                  </a:lnTo>
                  <a:lnTo>
                    <a:pt x="37154" y="78593"/>
                  </a:lnTo>
                  <a:lnTo>
                    <a:pt x="44184" y="85450"/>
                  </a:lnTo>
                  <a:lnTo>
                    <a:pt x="50962" y="92571"/>
                  </a:lnTo>
                  <a:lnTo>
                    <a:pt x="57991" y="98901"/>
                  </a:lnTo>
                  <a:lnTo>
                    <a:pt x="61506" y="101802"/>
                  </a:lnTo>
                  <a:lnTo>
                    <a:pt x="65774" y="104439"/>
                  </a:lnTo>
                  <a:lnTo>
                    <a:pt x="69790" y="107340"/>
                  </a:lnTo>
                  <a:lnTo>
                    <a:pt x="74058" y="109714"/>
                  </a:lnTo>
                  <a:lnTo>
                    <a:pt x="78577" y="112351"/>
                  </a:lnTo>
                  <a:lnTo>
                    <a:pt x="82845" y="114989"/>
                  </a:lnTo>
                  <a:lnTo>
                    <a:pt x="87364" y="117362"/>
                  </a:lnTo>
                  <a:lnTo>
                    <a:pt x="91882" y="119999"/>
                  </a:lnTo>
                  <a:lnTo>
                    <a:pt x="93891" y="117362"/>
                  </a:lnTo>
                  <a:lnTo>
                    <a:pt x="96150" y="114989"/>
                  </a:lnTo>
                  <a:lnTo>
                    <a:pt x="98912" y="111824"/>
                  </a:lnTo>
                  <a:lnTo>
                    <a:pt x="101673" y="108659"/>
                  </a:lnTo>
                  <a:lnTo>
                    <a:pt x="104435" y="105758"/>
                  </a:lnTo>
                  <a:lnTo>
                    <a:pt x="107698" y="102593"/>
                  </a:lnTo>
                  <a:lnTo>
                    <a:pt x="110460" y="99428"/>
                  </a:lnTo>
                  <a:lnTo>
                    <a:pt x="113723" y="96527"/>
                  </a:lnTo>
                  <a:lnTo>
                    <a:pt x="117238" y="89142"/>
                  </a:lnTo>
                  <a:lnTo>
                    <a:pt x="119246" y="78593"/>
                  </a:lnTo>
                  <a:lnTo>
                    <a:pt x="120000" y="69098"/>
                  </a:lnTo>
                  <a:lnTo>
                    <a:pt x="120000" y="64879"/>
                  </a:lnTo>
                  <a:lnTo>
                    <a:pt x="70794" y="74109"/>
                  </a:lnTo>
                  <a:lnTo>
                    <a:pt x="71799" y="73318"/>
                  </a:lnTo>
                  <a:lnTo>
                    <a:pt x="73556" y="70945"/>
                  </a:lnTo>
                  <a:lnTo>
                    <a:pt x="76820" y="68043"/>
                  </a:lnTo>
                  <a:lnTo>
                    <a:pt x="80836" y="64087"/>
                  </a:lnTo>
                  <a:lnTo>
                    <a:pt x="85104" y="59604"/>
                  </a:lnTo>
                  <a:lnTo>
                    <a:pt x="88870" y="55384"/>
                  </a:lnTo>
                  <a:lnTo>
                    <a:pt x="92384" y="51428"/>
                  </a:lnTo>
                  <a:lnTo>
                    <a:pt x="95146" y="48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6" name="Google Shape;666;p118"/>
            <p:cNvSpPr/>
            <p:nvPr/>
          </p:nvSpPr>
          <p:spPr>
            <a:xfrm>
              <a:off x="6530975" y="3171825"/>
              <a:ext cx="349250" cy="615950"/>
            </a:xfrm>
            <a:custGeom>
              <a:rect b="b" l="l" r="r" t="t"/>
              <a:pathLst>
                <a:path extrusionOk="0" h="120000" w="120000">
                  <a:moveTo>
                    <a:pt x="89727" y="42989"/>
                  </a:moveTo>
                  <a:lnTo>
                    <a:pt x="89727" y="39587"/>
                  </a:lnTo>
                  <a:lnTo>
                    <a:pt x="86181" y="34329"/>
                  </a:lnTo>
                  <a:lnTo>
                    <a:pt x="80727" y="28453"/>
                  </a:lnTo>
                  <a:lnTo>
                    <a:pt x="74181" y="21649"/>
                  </a:lnTo>
                  <a:lnTo>
                    <a:pt x="67090" y="15463"/>
                  </a:lnTo>
                  <a:lnTo>
                    <a:pt x="61090" y="9587"/>
                  </a:lnTo>
                  <a:lnTo>
                    <a:pt x="57545" y="5257"/>
                  </a:lnTo>
                  <a:lnTo>
                    <a:pt x="56727" y="2474"/>
                  </a:lnTo>
                  <a:lnTo>
                    <a:pt x="0" y="0"/>
                  </a:lnTo>
                  <a:lnTo>
                    <a:pt x="1636" y="8659"/>
                  </a:lnTo>
                  <a:lnTo>
                    <a:pt x="3000" y="17319"/>
                  </a:lnTo>
                  <a:lnTo>
                    <a:pt x="5454" y="25670"/>
                  </a:lnTo>
                  <a:lnTo>
                    <a:pt x="8454" y="34020"/>
                  </a:lnTo>
                  <a:lnTo>
                    <a:pt x="12545" y="42371"/>
                  </a:lnTo>
                  <a:lnTo>
                    <a:pt x="16636" y="50412"/>
                  </a:lnTo>
                  <a:lnTo>
                    <a:pt x="21545" y="58144"/>
                  </a:lnTo>
                  <a:lnTo>
                    <a:pt x="26454" y="66185"/>
                  </a:lnTo>
                  <a:lnTo>
                    <a:pt x="32454" y="73608"/>
                  </a:lnTo>
                  <a:lnTo>
                    <a:pt x="38454" y="80721"/>
                  </a:lnTo>
                  <a:lnTo>
                    <a:pt x="45545" y="88144"/>
                  </a:lnTo>
                  <a:lnTo>
                    <a:pt x="53181" y="94948"/>
                  </a:lnTo>
                  <a:lnTo>
                    <a:pt x="60545" y="101443"/>
                  </a:lnTo>
                  <a:lnTo>
                    <a:pt x="69000" y="107938"/>
                  </a:lnTo>
                  <a:lnTo>
                    <a:pt x="77727" y="114123"/>
                  </a:lnTo>
                  <a:lnTo>
                    <a:pt x="86727" y="120000"/>
                  </a:lnTo>
                  <a:lnTo>
                    <a:pt x="89181" y="117525"/>
                  </a:lnTo>
                  <a:lnTo>
                    <a:pt x="92181" y="114432"/>
                  </a:lnTo>
                  <a:lnTo>
                    <a:pt x="95181" y="111340"/>
                  </a:lnTo>
                  <a:lnTo>
                    <a:pt x="98727" y="107628"/>
                  </a:lnTo>
                  <a:lnTo>
                    <a:pt x="102000" y="104226"/>
                  </a:lnTo>
                  <a:lnTo>
                    <a:pt x="105545" y="100824"/>
                  </a:lnTo>
                  <a:lnTo>
                    <a:pt x="109636" y="97113"/>
                  </a:lnTo>
                  <a:lnTo>
                    <a:pt x="113181" y="93711"/>
                  </a:lnTo>
                  <a:lnTo>
                    <a:pt x="116727" y="88144"/>
                  </a:lnTo>
                  <a:lnTo>
                    <a:pt x="119181" y="81030"/>
                  </a:lnTo>
                  <a:lnTo>
                    <a:pt x="120000" y="75154"/>
                  </a:lnTo>
                  <a:lnTo>
                    <a:pt x="120000" y="72989"/>
                  </a:lnTo>
                  <a:lnTo>
                    <a:pt x="62727" y="83195"/>
                  </a:lnTo>
                  <a:lnTo>
                    <a:pt x="63545" y="81649"/>
                  </a:lnTo>
                  <a:lnTo>
                    <a:pt x="66000" y="77938"/>
                  </a:lnTo>
                  <a:lnTo>
                    <a:pt x="69545" y="72371"/>
                  </a:lnTo>
                  <a:lnTo>
                    <a:pt x="74181" y="65876"/>
                  </a:lnTo>
                  <a:lnTo>
                    <a:pt x="78545" y="58762"/>
                  </a:lnTo>
                  <a:lnTo>
                    <a:pt x="83181" y="52268"/>
                  </a:lnTo>
                  <a:lnTo>
                    <a:pt x="87000" y="46701"/>
                  </a:lnTo>
                  <a:lnTo>
                    <a:pt x="89727" y="42989"/>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7" name="Google Shape;667;p118"/>
            <p:cNvSpPr/>
            <p:nvPr/>
          </p:nvSpPr>
          <p:spPr>
            <a:xfrm>
              <a:off x="6926262" y="3097212"/>
              <a:ext cx="749300" cy="931862"/>
            </a:xfrm>
            <a:custGeom>
              <a:rect b="b" l="l" r="r" t="t"/>
              <a:pathLst>
                <a:path extrusionOk="0" h="120000" w="120000">
                  <a:moveTo>
                    <a:pt x="20571" y="3884"/>
                  </a:moveTo>
                  <a:lnTo>
                    <a:pt x="41650" y="5928"/>
                  </a:lnTo>
                  <a:lnTo>
                    <a:pt x="62222" y="15741"/>
                  </a:lnTo>
                  <a:lnTo>
                    <a:pt x="77333" y="18194"/>
                  </a:lnTo>
                  <a:lnTo>
                    <a:pt x="101841" y="2862"/>
                  </a:lnTo>
                  <a:lnTo>
                    <a:pt x="120000" y="0"/>
                  </a:lnTo>
                  <a:lnTo>
                    <a:pt x="110857" y="29233"/>
                  </a:lnTo>
                  <a:lnTo>
                    <a:pt x="87873" y="31277"/>
                  </a:lnTo>
                  <a:lnTo>
                    <a:pt x="72888" y="38841"/>
                  </a:lnTo>
                  <a:lnTo>
                    <a:pt x="70095" y="60715"/>
                  </a:lnTo>
                  <a:lnTo>
                    <a:pt x="88761" y="95672"/>
                  </a:lnTo>
                  <a:lnTo>
                    <a:pt x="74285" y="120000"/>
                  </a:lnTo>
                  <a:lnTo>
                    <a:pt x="73650" y="120000"/>
                  </a:lnTo>
                  <a:lnTo>
                    <a:pt x="72888" y="120000"/>
                  </a:lnTo>
                  <a:lnTo>
                    <a:pt x="72253" y="120000"/>
                  </a:lnTo>
                  <a:lnTo>
                    <a:pt x="71238" y="120000"/>
                  </a:lnTo>
                  <a:lnTo>
                    <a:pt x="29333" y="96899"/>
                  </a:lnTo>
                  <a:lnTo>
                    <a:pt x="11682" y="71959"/>
                  </a:lnTo>
                  <a:lnTo>
                    <a:pt x="15873" y="44361"/>
                  </a:lnTo>
                  <a:lnTo>
                    <a:pt x="2539" y="28620"/>
                  </a:lnTo>
                  <a:lnTo>
                    <a:pt x="0" y="4088"/>
                  </a:lnTo>
                  <a:lnTo>
                    <a:pt x="17269" y="22487"/>
                  </a:lnTo>
                  <a:lnTo>
                    <a:pt x="20571" y="388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8" name="Google Shape;668;p118"/>
            <p:cNvSpPr/>
            <p:nvPr/>
          </p:nvSpPr>
          <p:spPr>
            <a:xfrm>
              <a:off x="6965950" y="3163887"/>
              <a:ext cx="649287" cy="847725"/>
            </a:xfrm>
            <a:custGeom>
              <a:rect b="b" l="l" r="r" t="t"/>
              <a:pathLst>
                <a:path extrusionOk="0" h="120000" w="120000">
                  <a:moveTo>
                    <a:pt x="101955" y="2471"/>
                  </a:moveTo>
                  <a:lnTo>
                    <a:pt x="78190" y="17078"/>
                  </a:lnTo>
                  <a:lnTo>
                    <a:pt x="63227" y="14606"/>
                  </a:lnTo>
                  <a:lnTo>
                    <a:pt x="42982" y="5393"/>
                  </a:lnTo>
                  <a:lnTo>
                    <a:pt x="22004" y="3370"/>
                  </a:lnTo>
                  <a:lnTo>
                    <a:pt x="18044" y="25168"/>
                  </a:lnTo>
                  <a:lnTo>
                    <a:pt x="0" y="6966"/>
                  </a:lnTo>
                  <a:lnTo>
                    <a:pt x="4547" y="26292"/>
                  </a:lnTo>
                  <a:lnTo>
                    <a:pt x="17750" y="41573"/>
                  </a:lnTo>
                  <a:lnTo>
                    <a:pt x="11589" y="68539"/>
                  </a:lnTo>
                  <a:lnTo>
                    <a:pt x="30366" y="96404"/>
                  </a:lnTo>
                  <a:lnTo>
                    <a:pt x="73936" y="120000"/>
                  </a:lnTo>
                  <a:lnTo>
                    <a:pt x="91100" y="94831"/>
                  </a:lnTo>
                  <a:lnTo>
                    <a:pt x="68801" y="59550"/>
                  </a:lnTo>
                  <a:lnTo>
                    <a:pt x="71002" y="34382"/>
                  </a:lnTo>
                  <a:lnTo>
                    <a:pt x="85525" y="20898"/>
                  </a:lnTo>
                  <a:lnTo>
                    <a:pt x="111344" y="20449"/>
                  </a:lnTo>
                  <a:lnTo>
                    <a:pt x="120000" y="0"/>
                  </a:lnTo>
                  <a:lnTo>
                    <a:pt x="101955" y="247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9" name="Google Shape;669;p118"/>
            <p:cNvSpPr/>
            <p:nvPr/>
          </p:nvSpPr>
          <p:spPr>
            <a:xfrm>
              <a:off x="7199312" y="2251075"/>
              <a:ext cx="949325" cy="1128712"/>
            </a:xfrm>
            <a:custGeom>
              <a:rect b="b" l="l" r="r" t="t"/>
              <a:pathLst>
                <a:path extrusionOk="0" h="120000" w="120000">
                  <a:moveTo>
                    <a:pt x="60903" y="0"/>
                  </a:moveTo>
                  <a:lnTo>
                    <a:pt x="52976" y="7088"/>
                  </a:lnTo>
                  <a:lnTo>
                    <a:pt x="39732" y="7088"/>
                  </a:lnTo>
                  <a:lnTo>
                    <a:pt x="22474" y="12151"/>
                  </a:lnTo>
                  <a:lnTo>
                    <a:pt x="4013" y="19915"/>
                  </a:lnTo>
                  <a:lnTo>
                    <a:pt x="4013" y="28016"/>
                  </a:lnTo>
                  <a:lnTo>
                    <a:pt x="19464" y="32911"/>
                  </a:lnTo>
                  <a:lnTo>
                    <a:pt x="32608" y="41856"/>
                  </a:lnTo>
                  <a:lnTo>
                    <a:pt x="8227" y="60759"/>
                  </a:lnTo>
                  <a:lnTo>
                    <a:pt x="0" y="78649"/>
                  </a:lnTo>
                  <a:lnTo>
                    <a:pt x="11237" y="88438"/>
                  </a:lnTo>
                  <a:lnTo>
                    <a:pt x="32608" y="81518"/>
                  </a:lnTo>
                  <a:lnTo>
                    <a:pt x="48963" y="76455"/>
                  </a:lnTo>
                  <a:lnTo>
                    <a:pt x="64214" y="79493"/>
                  </a:lnTo>
                  <a:lnTo>
                    <a:pt x="80568" y="75611"/>
                  </a:lnTo>
                  <a:lnTo>
                    <a:pt x="88695" y="94345"/>
                  </a:lnTo>
                  <a:lnTo>
                    <a:pt x="99933" y="113248"/>
                  </a:lnTo>
                  <a:lnTo>
                    <a:pt x="105050" y="120000"/>
                  </a:lnTo>
                  <a:lnTo>
                    <a:pt x="110267" y="103291"/>
                  </a:lnTo>
                  <a:lnTo>
                    <a:pt x="111170" y="83375"/>
                  </a:lnTo>
                  <a:lnTo>
                    <a:pt x="120000" y="83375"/>
                  </a:lnTo>
                  <a:lnTo>
                    <a:pt x="119197" y="76455"/>
                  </a:lnTo>
                  <a:lnTo>
                    <a:pt x="117993" y="69704"/>
                  </a:lnTo>
                  <a:lnTo>
                    <a:pt x="116287" y="63291"/>
                  </a:lnTo>
                  <a:lnTo>
                    <a:pt x="114080" y="56708"/>
                  </a:lnTo>
                  <a:lnTo>
                    <a:pt x="111672" y="50464"/>
                  </a:lnTo>
                  <a:lnTo>
                    <a:pt x="108762" y="44388"/>
                  </a:lnTo>
                  <a:lnTo>
                    <a:pt x="105451" y="38818"/>
                  </a:lnTo>
                  <a:lnTo>
                    <a:pt x="101739" y="33080"/>
                  </a:lnTo>
                  <a:lnTo>
                    <a:pt x="97725" y="27848"/>
                  </a:lnTo>
                  <a:lnTo>
                    <a:pt x="93311" y="22784"/>
                  </a:lnTo>
                  <a:lnTo>
                    <a:pt x="88695" y="18227"/>
                  </a:lnTo>
                  <a:lnTo>
                    <a:pt x="83678" y="13670"/>
                  </a:lnTo>
                  <a:lnTo>
                    <a:pt x="78361" y="9789"/>
                  </a:lnTo>
                  <a:lnTo>
                    <a:pt x="72842" y="6244"/>
                  </a:lnTo>
                  <a:lnTo>
                    <a:pt x="67023" y="2869"/>
                  </a:lnTo>
                  <a:lnTo>
                    <a:pt x="6090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0" name="Google Shape;670;p118"/>
            <p:cNvSpPr/>
            <p:nvPr/>
          </p:nvSpPr>
          <p:spPr>
            <a:xfrm>
              <a:off x="7277100" y="2278062"/>
              <a:ext cx="869950" cy="1014412"/>
            </a:xfrm>
            <a:custGeom>
              <a:rect b="b" l="l" r="r" t="t"/>
              <a:pathLst>
                <a:path extrusionOk="0" h="120000" w="120000">
                  <a:moveTo>
                    <a:pt x="62684" y="0"/>
                  </a:moveTo>
                  <a:lnTo>
                    <a:pt x="49095" y="12957"/>
                  </a:lnTo>
                  <a:lnTo>
                    <a:pt x="36821" y="12957"/>
                  </a:lnTo>
                  <a:lnTo>
                    <a:pt x="20712" y="17464"/>
                  </a:lnTo>
                  <a:lnTo>
                    <a:pt x="3397" y="21971"/>
                  </a:lnTo>
                  <a:lnTo>
                    <a:pt x="3397" y="28356"/>
                  </a:lnTo>
                  <a:lnTo>
                    <a:pt x="19945" y="34553"/>
                  </a:lnTo>
                  <a:lnTo>
                    <a:pt x="30136" y="45633"/>
                  </a:lnTo>
                  <a:lnTo>
                    <a:pt x="7452" y="63661"/>
                  </a:lnTo>
                  <a:lnTo>
                    <a:pt x="0" y="80187"/>
                  </a:lnTo>
                  <a:lnTo>
                    <a:pt x="7671" y="88075"/>
                  </a:lnTo>
                  <a:lnTo>
                    <a:pt x="29589" y="79624"/>
                  </a:lnTo>
                  <a:lnTo>
                    <a:pt x="45260" y="78497"/>
                  </a:lnTo>
                  <a:lnTo>
                    <a:pt x="59506" y="81314"/>
                  </a:lnTo>
                  <a:lnTo>
                    <a:pt x="79561" y="73990"/>
                  </a:lnTo>
                  <a:lnTo>
                    <a:pt x="87890" y="92206"/>
                  </a:lnTo>
                  <a:lnTo>
                    <a:pt x="96328" y="111361"/>
                  </a:lnTo>
                  <a:lnTo>
                    <a:pt x="100931" y="120000"/>
                  </a:lnTo>
                  <a:lnTo>
                    <a:pt x="102136" y="103661"/>
                  </a:lnTo>
                  <a:lnTo>
                    <a:pt x="103123" y="85070"/>
                  </a:lnTo>
                  <a:lnTo>
                    <a:pt x="120000" y="85446"/>
                  </a:lnTo>
                  <a:lnTo>
                    <a:pt x="119013" y="78685"/>
                  </a:lnTo>
                  <a:lnTo>
                    <a:pt x="117589" y="71924"/>
                  </a:lnTo>
                  <a:lnTo>
                    <a:pt x="115835" y="65352"/>
                  </a:lnTo>
                  <a:lnTo>
                    <a:pt x="113534" y="58967"/>
                  </a:lnTo>
                  <a:lnTo>
                    <a:pt x="111123" y="52582"/>
                  </a:lnTo>
                  <a:lnTo>
                    <a:pt x="108164" y="46760"/>
                  </a:lnTo>
                  <a:lnTo>
                    <a:pt x="104986" y="40751"/>
                  </a:lnTo>
                  <a:lnTo>
                    <a:pt x="101479" y="35117"/>
                  </a:lnTo>
                  <a:lnTo>
                    <a:pt x="97753" y="29859"/>
                  </a:lnTo>
                  <a:lnTo>
                    <a:pt x="93479" y="24600"/>
                  </a:lnTo>
                  <a:lnTo>
                    <a:pt x="89095" y="19906"/>
                  </a:lnTo>
                  <a:lnTo>
                    <a:pt x="84273" y="15211"/>
                  </a:lnTo>
                  <a:lnTo>
                    <a:pt x="79232" y="10892"/>
                  </a:lnTo>
                  <a:lnTo>
                    <a:pt x="73972" y="6948"/>
                  </a:lnTo>
                  <a:lnTo>
                    <a:pt x="68602" y="3380"/>
                  </a:lnTo>
                  <a:lnTo>
                    <a:pt x="62684" y="0"/>
                  </a:lnTo>
                  <a:close/>
                </a:path>
              </a:pathLst>
            </a:custGeom>
            <a:solidFill>
              <a:srgbClr val="ED7A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1" name="Google Shape;671;p118"/>
            <p:cNvSpPr/>
            <p:nvPr/>
          </p:nvSpPr>
          <p:spPr>
            <a:xfrm>
              <a:off x="6864350" y="2165350"/>
              <a:ext cx="536575" cy="309562"/>
            </a:xfrm>
            <a:custGeom>
              <a:rect b="b" l="l" r="r" t="t"/>
              <a:pathLst>
                <a:path extrusionOk="0" h="120000" w="120000">
                  <a:moveTo>
                    <a:pt x="120000" y="1230"/>
                  </a:moveTo>
                  <a:lnTo>
                    <a:pt x="118404" y="1230"/>
                  </a:lnTo>
                  <a:lnTo>
                    <a:pt x="116809" y="615"/>
                  </a:lnTo>
                  <a:lnTo>
                    <a:pt x="115214" y="615"/>
                  </a:lnTo>
                  <a:lnTo>
                    <a:pt x="113796" y="615"/>
                  </a:lnTo>
                  <a:lnTo>
                    <a:pt x="112200" y="0"/>
                  </a:lnTo>
                  <a:lnTo>
                    <a:pt x="110605" y="0"/>
                  </a:lnTo>
                  <a:lnTo>
                    <a:pt x="109010" y="0"/>
                  </a:lnTo>
                  <a:lnTo>
                    <a:pt x="107415" y="0"/>
                  </a:lnTo>
                  <a:lnTo>
                    <a:pt x="100502" y="0"/>
                  </a:lnTo>
                  <a:lnTo>
                    <a:pt x="93766" y="1230"/>
                  </a:lnTo>
                  <a:lnTo>
                    <a:pt x="87208" y="1846"/>
                  </a:lnTo>
                  <a:lnTo>
                    <a:pt x="80649" y="3692"/>
                  </a:lnTo>
                  <a:lnTo>
                    <a:pt x="74091" y="6153"/>
                  </a:lnTo>
                  <a:lnTo>
                    <a:pt x="67710" y="8615"/>
                  </a:lnTo>
                  <a:lnTo>
                    <a:pt x="61506" y="11692"/>
                  </a:lnTo>
                  <a:lnTo>
                    <a:pt x="55302" y="14769"/>
                  </a:lnTo>
                  <a:lnTo>
                    <a:pt x="49098" y="19692"/>
                  </a:lnTo>
                  <a:lnTo>
                    <a:pt x="42895" y="23384"/>
                  </a:lnTo>
                  <a:lnTo>
                    <a:pt x="37045" y="28923"/>
                  </a:lnTo>
                  <a:lnTo>
                    <a:pt x="31196" y="33230"/>
                  </a:lnTo>
                  <a:lnTo>
                    <a:pt x="25701" y="38769"/>
                  </a:lnTo>
                  <a:lnTo>
                    <a:pt x="19852" y="44923"/>
                  </a:lnTo>
                  <a:lnTo>
                    <a:pt x="14357" y="51692"/>
                  </a:lnTo>
                  <a:lnTo>
                    <a:pt x="9217" y="57846"/>
                  </a:lnTo>
                  <a:lnTo>
                    <a:pt x="9217" y="58461"/>
                  </a:lnTo>
                  <a:lnTo>
                    <a:pt x="0" y="105230"/>
                  </a:lnTo>
                  <a:lnTo>
                    <a:pt x="25347" y="120000"/>
                  </a:lnTo>
                  <a:lnTo>
                    <a:pt x="50516" y="73230"/>
                  </a:lnTo>
                  <a:lnTo>
                    <a:pt x="61506" y="80000"/>
                  </a:lnTo>
                  <a:lnTo>
                    <a:pt x="88449" y="19076"/>
                  </a:lnTo>
                  <a:lnTo>
                    <a:pt x="119113" y="4307"/>
                  </a:lnTo>
                  <a:lnTo>
                    <a:pt x="120000" y="12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2" name="Google Shape;672;p118"/>
            <p:cNvSpPr/>
            <p:nvPr/>
          </p:nvSpPr>
          <p:spPr>
            <a:xfrm>
              <a:off x="6905625" y="2165350"/>
              <a:ext cx="446087" cy="271462"/>
            </a:xfrm>
            <a:custGeom>
              <a:rect b="b" l="l" r="r" t="t"/>
              <a:pathLst>
                <a:path extrusionOk="0" h="120000" w="120000">
                  <a:moveTo>
                    <a:pt x="118078" y="0"/>
                  </a:moveTo>
                  <a:lnTo>
                    <a:pt x="110604" y="0"/>
                  </a:lnTo>
                  <a:lnTo>
                    <a:pt x="103131" y="701"/>
                  </a:lnTo>
                  <a:lnTo>
                    <a:pt x="95658" y="2105"/>
                  </a:lnTo>
                  <a:lnTo>
                    <a:pt x="88612" y="3508"/>
                  </a:lnTo>
                  <a:lnTo>
                    <a:pt x="81565" y="5614"/>
                  </a:lnTo>
                  <a:lnTo>
                    <a:pt x="74519" y="8421"/>
                  </a:lnTo>
                  <a:lnTo>
                    <a:pt x="67473" y="11228"/>
                  </a:lnTo>
                  <a:lnTo>
                    <a:pt x="60854" y="14035"/>
                  </a:lnTo>
                  <a:lnTo>
                    <a:pt x="53807" y="17543"/>
                  </a:lnTo>
                  <a:lnTo>
                    <a:pt x="47188" y="22456"/>
                  </a:lnTo>
                  <a:lnTo>
                    <a:pt x="40355" y="26666"/>
                  </a:lnTo>
                  <a:lnTo>
                    <a:pt x="34163" y="32280"/>
                  </a:lnTo>
                  <a:lnTo>
                    <a:pt x="27544" y="37192"/>
                  </a:lnTo>
                  <a:lnTo>
                    <a:pt x="21352" y="42105"/>
                  </a:lnTo>
                  <a:lnTo>
                    <a:pt x="15373" y="48421"/>
                  </a:lnTo>
                  <a:lnTo>
                    <a:pt x="9181" y="54736"/>
                  </a:lnTo>
                  <a:lnTo>
                    <a:pt x="9395" y="65263"/>
                  </a:lnTo>
                  <a:lnTo>
                    <a:pt x="0" y="111578"/>
                  </a:lnTo>
                  <a:lnTo>
                    <a:pt x="18149" y="120000"/>
                  </a:lnTo>
                  <a:lnTo>
                    <a:pt x="49750" y="67368"/>
                  </a:lnTo>
                  <a:lnTo>
                    <a:pt x="60427" y="75789"/>
                  </a:lnTo>
                  <a:lnTo>
                    <a:pt x="85836" y="13333"/>
                  </a:lnTo>
                  <a:lnTo>
                    <a:pt x="120000" y="701"/>
                  </a:lnTo>
                  <a:lnTo>
                    <a:pt x="119572" y="701"/>
                  </a:lnTo>
                  <a:lnTo>
                    <a:pt x="119145" y="0"/>
                  </a:lnTo>
                  <a:lnTo>
                    <a:pt x="118291" y="0"/>
                  </a:lnTo>
                  <a:lnTo>
                    <a:pt x="118078" y="0"/>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3" name="Google Shape;673;p118"/>
            <p:cNvSpPr/>
            <p:nvPr/>
          </p:nvSpPr>
          <p:spPr>
            <a:xfrm>
              <a:off x="6699250" y="2643187"/>
              <a:ext cx="220662" cy="549275"/>
            </a:xfrm>
            <a:custGeom>
              <a:rect b="b" l="l" r="r" t="t"/>
              <a:pathLst>
                <a:path extrusionOk="0" h="120000" w="120000">
                  <a:moveTo>
                    <a:pt x="106666" y="38497"/>
                  </a:moveTo>
                  <a:lnTo>
                    <a:pt x="64516" y="0"/>
                  </a:lnTo>
                  <a:lnTo>
                    <a:pt x="27526" y="14219"/>
                  </a:lnTo>
                  <a:lnTo>
                    <a:pt x="0" y="47514"/>
                  </a:lnTo>
                  <a:lnTo>
                    <a:pt x="47311" y="55491"/>
                  </a:lnTo>
                  <a:lnTo>
                    <a:pt x="41720" y="61734"/>
                  </a:lnTo>
                  <a:lnTo>
                    <a:pt x="37849" y="68670"/>
                  </a:lnTo>
                  <a:lnTo>
                    <a:pt x="36129" y="75953"/>
                  </a:lnTo>
                  <a:lnTo>
                    <a:pt x="39569" y="81849"/>
                  </a:lnTo>
                  <a:lnTo>
                    <a:pt x="41720" y="86358"/>
                  </a:lnTo>
                  <a:lnTo>
                    <a:pt x="43440" y="92947"/>
                  </a:lnTo>
                  <a:lnTo>
                    <a:pt x="47311" y="100578"/>
                  </a:lnTo>
                  <a:lnTo>
                    <a:pt x="53763" y="106127"/>
                  </a:lnTo>
                  <a:lnTo>
                    <a:pt x="64086" y="120000"/>
                  </a:lnTo>
                  <a:lnTo>
                    <a:pt x="120000" y="89826"/>
                  </a:lnTo>
                  <a:lnTo>
                    <a:pt x="106666" y="3849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4" name="Google Shape;674;p118"/>
            <p:cNvSpPr/>
            <p:nvPr/>
          </p:nvSpPr>
          <p:spPr>
            <a:xfrm>
              <a:off x="6726237" y="2687637"/>
              <a:ext cx="171450" cy="452437"/>
            </a:xfrm>
            <a:custGeom>
              <a:rect b="b" l="l" r="r" t="t"/>
              <a:pathLst>
                <a:path extrusionOk="0" h="120000" w="120000">
                  <a:moveTo>
                    <a:pt x="71111" y="52631"/>
                  </a:moveTo>
                  <a:lnTo>
                    <a:pt x="70555" y="53473"/>
                  </a:lnTo>
                  <a:lnTo>
                    <a:pt x="66111" y="56000"/>
                  </a:lnTo>
                  <a:lnTo>
                    <a:pt x="61111" y="59789"/>
                  </a:lnTo>
                  <a:lnTo>
                    <a:pt x="56111" y="64842"/>
                  </a:lnTo>
                  <a:lnTo>
                    <a:pt x="52222" y="69473"/>
                  </a:lnTo>
                  <a:lnTo>
                    <a:pt x="47777" y="74947"/>
                  </a:lnTo>
                  <a:lnTo>
                    <a:pt x="46666" y="80000"/>
                  </a:lnTo>
                  <a:lnTo>
                    <a:pt x="48888" y="83789"/>
                  </a:lnTo>
                  <a:lnTo>
                    <a:pt x="57222" y="93473"/>
                  </a:lnTo>
                  <a:lnTo>
                    <a:pt x="64444" y="105263"/>
                  </a:lnTo>
                  <a:lnTo>
                    <a:pt x="69444" y="115368"/>
                  </a:lnTo>
                  <a:lnTo>
                    <a:pt x="71111" y="119999"/>
                  </a:lnTo>
                  <a:lnTo>
                    <a:pt x="120000" y="96000"/>
                  </a:lnTo>
                  <a:lnTo>
                    <a:pt x="98888" y="35789"/>
                  </a:lnTo>
                  <a:lnTo>
                    <a:pt x="60000" y="0"/>
                  </a:lnTo>
                  <a:lnTo>
                    <a:pt x="32777" y="9263"/>
                  </a:lnTo>
                  <a:lnTo>
                    <a:pt x="0" y="40421"/>
                  </a:lnTo>
                  <a:lnTo>
                    <a:pt x="71111" y="52631"/>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5" name="Google Shape;675;p118"/>
            <p:cNvSpPr/>
            <p:nvPr/>
          </p:nvSpPr>
          <p:spPr>
            <a:xfrm>
              <a:off x="6145212" y="1831975"/>
              <a:ext cx="319087" cy="401637"/>
            </a:xfrm>
            <a:custGeom>
              <a:rect b="b" l="l" r="r" t="t"/>
              <a:pathLst>
                <a:path extrusionOk="0" h="120000" w="120000">
                  <a:moveTo>
                    <a:pt x="67128" y="0"/>
                  </a:moveTo>
                  <a:lnTo>
                    <a:pt x="63267" y="0"/>
                  </a:lnTo>
                  <a:lnTo>
                    <a:pt x="57920" y="1422"/>
                  </a:lnTo>
                  <a:lnTo>
                    <a:pt x="51683" y="2371"/>
                  </a:lnTo>
                  <a:lnTo>
                    <a:pt x="45148" y="3794"/>
                  </a:lnTo>
                  <a:lnTo>
                    <a:pt x="38316" y="6166"/>
                  </a:lnTo>
                  <a:lnTo>
                    <a:pt x="30594" y="9486"/>
                  </a:lnTo>
                  <a:lnTo>
                    <a:pt x="23465" y="13280"/>
                  </a:lnTo>
                  <a:lnTo>
                    <a:pt x="16930" y="18023"/>
                  </a:lnTo>
                  <a:lnTo>
                    <a:pt x="10990" y="23241"/>
                  </a:lnTo>
                  <a:lnTo>
                    <a:pt x="5940" y="29407"/>
                  </a:lnTo>
                  <a:lnTo>
                    <a:pt x="2376" y="36521"/>
                  </a:lnTo>
                  <a:lnTo>
                    <a:pt x="0" y="44584"/>
                  </a:lnTo>
                  <a:lnTo>
                    <a:pt x="0" y="54071"/>
                  </a:lnTo>
                  <a:lnTo>
                    <a:pt x="1782" y="64031"/>
                  </a:lnTo>
                  <a:lnTo>
                    <a:pt x="5940" y="74940"/>
                  </a:lnTo>
                  <a:lnTo>
                    <a:pt x="12475" y="87747"/>
                  </a:lnTo>
                  <a:lnTo>
                    <a:pt x="20792" y="98656"/>
                  </a:lnTo>
                  <a:lnTo>
                    <a:pt x="29405" y="107193"/>
                  </a:lnTo>
                  <a:lnTo>
                    <a:pt x="38316" y="113359"/>
                  </a:lnTo>
                  <a:lnTo>
                    <a:pt x="47524" y="117628"/>
                  </a:lnTo>
                  <a:lnTo>
                    <a:pt x="56732" y="119525"/>
                  </a:lnTo>
                  <a:lnTo>
                    <a:pt x="65940" y="120000"/>
                  </a:lnTo>
                  <a:lnTo>
                    <a:pt x="74554" y="119051"/>
                  </a:lnTo>
                  <a:lnTo>
                    <a:pt x="83465" y="116679"/>
                  </a:lnTo>
                  <a:lnTo>
                    <a:pt x="91188" y="113359"/>
                  </a:lnTo>
                  <a:lnTo>
                    <a:pt x="98613" y="108616"/>
                  </a:lnTo>
                  <a:lnTo>
                    <a:pt x="105148" y="102924"/>
                  </a:lnTo>
                  <a:lnTo>
                    <a:pt x="110792" y="97707"/>
                  </a:lnTo>
                  <a:lnTo>
                    <a:pt x="114950" y="91067"/>
                  </a:lnTo>
                  <a:lnTo>
                    <a:pt x="118217" y="84426"/>
                  </a:lnTo>
                  <a:lnTo>
                    <a:pt x="120000" y="77786"/>
                  </a:lnTo>
                  <a:lnTo>
                    <a:pt x="120000" y="72094"/>
                  </a:lnTo>
                  <a:lnTo>
                    <a:pt x="116732" y="55494"/>
                  </a:lnTo>
                  <a:lnTo>
                    <a:pt x="111089" y="41264"/>
                  </a:lnTo>
                  <a:lnTo>
                    <a:pt x="104554" y="28932"/>
                  </a:lnTo>
                  <a:lnTo>
                    <a:pt x="97722" y="18972"/>
                  </a:lnTo>
                  <a:lnTo>
                    <a:pt x="89405" y="11383"/>
                  </a:lnTo>
                  <a:lnTo>
                    <a:pt x="81683" y="5217"/>
                  </a:lnTo>
                  <a:lnTo>
                    <a:pt x="74257" y="1897"/>
                  </a:lnTo>
                  <a:lnTo>
                    <a:pt x="67128" y="0"/>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6" name="Google Shape;676;p118"/>
            <p:cNvSpPr/>
            <p:nvPr/>
          </p:nvSpPr>
          <p:spPr>
            <a:xfrm>
              <a:off x="6157912" y="1835150"/>
              <a:ext cx="409575" cy="557212"/>
            </a:xfrm>
            <a:custGeom>
              <a:rect b="b" l="l" r="r" t="t"/>
              <a:pathLst>
                <a:path extrusionOk="0" h="120000" w="120000">
                  <a:moveTo>
                    <a:pt x="79148" y="89572"/>
                  </a:moveTo>
                  <a:lnTo>
                    <a:pt x="100735" y="119999"/>
                  </a:lnTo>
                  <a:lnTo>
                    <a:pt x="103752" y="118632"/>
                  </a:lnTo>
                  <a:lnTo>
                    <a:pt x="120000" y="108717"/>
                  </a:lnTo>
                  <a:lnTo>
                    <a:pt x="95628" y="77948"/>
                  </a:lnTo>
                  <a:lnTo>
                    <a:pt x="95396" y="76923"/>
                  </a:lnTo>
                  <a:lnTo>
                    <a:pt x="94932" y="74529"/>
                  </a:lnTo>
                  <a:lnTo>
                    <a:pt x="94003" y="71111"/>
                  </a:lnTo>
                  <a:lnTo>
                    <a:pt x="93075" y="67350"/>
                  </a:lnTo>
                  <a:lnTo>
                    <a:pt x="93539" y="60170"/>
                  </a:lnTo>
                  <a:lnTo>
                    <a:pt x="94003" y="51282"/>
                  </a:lnTo>
                  <a:lnTo>
                    <a:pt x="93539" y="41367"/>
                  </a:lnTo>
                  <a:lnTo>
                    <a:pt x="89361" y="32136"/>
                  </a:lnTo>
                  <a:lnTo>
                    <a:pt x="86808" y="28376"/>
                  </a:lnTo>
                  <a:lnTo>
                    <a:pt x="83791" y="23589"/>
                  </a:lnTo>
                  <a:lnTo>
                    <a:pt x="80077" y="18803"/>
                  </a:lnTo>
                  <a:lnTo>
                    <a:pt x="75667" y="13675"/>
                  </a:lnTo>
                  <a:lnTo>
                    <a:pt x="70560" y="8888"/>
                  </a:lnTo>
                  <a:lnTo>
                    <a:pt x="64758" y="4786"/>
                  </a:lnTo>
                  <a:lnTo>
                    <a:pt x="58259" y="2051"/>
                  </a:lnTo>
                  <a:lnTo>
                    <a:pt x="50599" y="683"/>
                  </a:lnTo>
                  <a:lnTo>
                    <a:pt x="49671" y="683"/>
                  </a:lnTo>
                  <a:lnTo>
                    <a:pt x="47117" y="341"/>
                  </a:lnTo>
                  <a:lnTo>
                    <a:pt x="43404" y="0"/>
                  </a:lnTo>
                  <a:lnTo>
                    <a:pt x="38762" y="0"/>
                  </a:lnTo>
                  <a:lnTo>
                    <a:pt x="33191" y="1025"/>
                  </a:lnTo>
                  <a:lnTo>
                    <a:pt x="26692" y="2393"/>
                  </a:lnTo>
                  <a:lnTo>
                    <a:pt x="20425" y="5128"/>
                  </a:lnTo>
                  <a:lnTo>
                    <a:pt x="13462" y="9230"/>
                  </a:lnTo>
                  <a:lnTo>
                    <a:pt x="9748" y="12307"/>
                  </a:lnTo>
                  <a:lnTo>
                    <a:pt x="7195" y="14358"/>
                  </a:lnTo>
                  <a:lnTo>
                    <a:pt x="5802" y="15384"/>
                  </a:lnTo>
                  <a:lnTo>
                    <a:pt x="5106" y="16068"/>
                  </a:lnTo>
                  <a:lnTo>
                    <a:pt x="5106" y="16752"/>
                  </a:lnTo>
                  <a:lnTo>
                    <a:pt x="5570" y="16752"/>
                  </a:lnTo>
                  <a:lnTo>
                    <a:pt x="5570" y="17094"/>
                  </a:lnTo>
                  <a:lnTo>
                    <a:pt x="5106" y="17777"/>
                  </a:lnTo>
                  <a:lnTo>
                    <a:pt x="4177" y="19829"/>
                  </a:lnTo>
                  <a:lnTo>
                    <a:pt x="2553" y="23247"/>
                  </a:lnTo>
                  <a:lnTo>
                    <a:pt x="696" y="28717"/>
                  </a:lnTo>
                  <a:lnTo>
                    <a:pt x="0" y="35555"/>
                  </a:lnTo>
                  <a:lnTo>
                    <a:pt x="464" y="43760"/>
                  </a:lnTo>
                  <a:lnTo>
                    <a:pt x="2553" y="52307"/>
                  </a:lnTo>
                  <a:lnTo>
                    <a:pt x="7195" y="61538"/>
                  </a:lnTo>
                  <a:lnTo>
                    <a:pt x="14854" y="71111"/>
                  </a:lnTo>
                  <a:lnTo>
                    <a:pt x="21121" y="76581"/>
                  </a:lnTo>
                  <a:lnTo>
                    <a:pt x="27156" y="80683"/>
                  </a:lnTo>
                  <a:lnTo>
                    <a:pt x="32263" y="83418"/>
                  </a:lnTo>
                  <a:lnTo>
                    <a:pt x="37369" y="84786"/>
                  </a:lnTo>
                  <a:lnTo>
                    <a:pt x="41315" y="85470"/>
                  </a:lnTo>
                  <a:lnTo>
                    <a:pt x="44100" y="85470"/>
                  </a:lnTo>
                  <a:lnTo>
                    <a:pt x="45957" y="85470"/>
                  </a:lnTo>
                  <a:lnTo>
                    <a:pt x="46653" y="85470"/>
                  </a:lnTo>
                  <a:lnTo>
                    <a:pt x="65454" y="89230"/>
                  </a:lnTo>
                  <a:lnTo>
                    <a:pt x="67311" y="89230"/>
                  </a:lnTo>
                  <a:lnTo>
                    <a:pt x="70560" y="89230"/>
                  </a:lnTo>
                  <a:lnTo>
                    <a:pt x="74506" y="89230"/>
                  </a:lnTo>
                  <a:lnTo>
                    <a:pt x="76595" y="88888"/>
                  </a:lnTo>
                  <a:lnTo>
                    <a:pt x="77059" y="88205"/>
                  </a:lnTo>
                  <a:lnTo>
                    <a:pt x="77059" y="87521"/>
                  </a:lnTo>
                  <a:lnTo>
                    <a:pt x="76131" y="87179"/>
                  </a:lnTo>
                  <a:lnTo>
                    <a:pt x="75667" y="86837"/>
                  </a:lnTo>
                  <a:lnTo>
                    <a:pt x="74970" y="86153"/>
                  </a:lnTo>
                  <a:lnTo>
                    <a:pt x="73114" y="85811"/>
                  </a:lnTo>
                  <a:lnTo>
                    <a:pt x="71025" y="84786"/>
                  </a:lnTo>
                  <a:lnTo>
                    <a:pt x="68007" y="83760"/>
                  </a:lnTo>
                  <a:lnTo>
                    <a:pt x="64758" y="83076"/>
                  </a:lnTo>
                  <a:lnTo>
                    <a:pt x="61740" y="82051"/>
                  </a:lnTo>
                  <a:lnTo>
                    <a:pt x="59187" y="81709"/>
                  </a:lnTo>
                  <a:lnTo>
                    <a:pt x="57330" y="81709"/>
                  </a:lnTo>
                  <a:lnTo>
                    <a:pt x="55705" y="81709"/>
                  </a:lnTo>
                  <a:lnTo>
                    <a:pt x="52688" y="81709"/>
                  </a:lnTo>
                  <a:lnTo>
                    <a:pt x="49206" y="81025"/>
                  </a:lnTo>
                  <a:lnTo>
                    <a:pt x="45493" y="79658"/>
                  </a:lnTo>
                  <a:lnTo>
                    <a:pt x="41315" y="78632"/>
                  </a:lnTo>
                  <a:lnTo>
                    <a:pt x="37833" y="77606"/>
                  </a:lnTo>
                  <a:lnTo>
                    <a:pt x="34352" y="76239"/>
                  </a:lnTo>
                  <a:lnTo>
                    <a:pt x="32263" y="75213"/>
                  </a:lnTo>
                  <a:lnTo>
                    <a:pt x="30174" y="73162"/>
                  </a:lnTo>
                  <a:lnTo>
                    <a:pt x="26692" y="70769"/>
                  </a:lnTo>
                  <a:lnTo>
                    <a:pt x="22514" y="66666"/>
                  </a:lnTo>
                  <a:lnTo>
                    <a:pt x="18568" y="62564"/>
                  </a:lnTo>
                  <a:lnTo>
                    <a:pt x="14390" y="57777"/>
                  </a:lnTo>
                  <a:lnTo>
                    <a:pt x="11373" y="52991"/>
                  </a:lnTo>
                  <a:lnTo>
                    <a:pt x="8820" y="47863"/>
                  </a:lnTo>
                  <a:lnTo>
                    <a:pt x="8355" y="43418"/>
                  </a:lnTo>
                  <a:lnTo>
                    <a:pt x="9284" y="34529"/>
                  </a:lnTo>
                  <a:lnTo>
                    <a:pt x="10909" y="27008"/>
                  </a:lnTo>
                  <a:lnTo>
                    <a:pt x="13462" y="20170"/>
                  </a:lnTo>
                  <a:lnTo>
                    <a:pt x="18336" y="15384"/>
                  </a:lnTo>
                  <a:lnTo>
                    <a:pt x="21121" y="13675"/>
                  </a:lnTo>
                  <a:lnTo>
                    <a:pt x="25067" y="11282"/>
                  </a:lnTo>
                  <a:lnTo>
                    <a:pt x="28781" y="9572"/>
                  </a:lnTo>
                  <a:lnTo>
                    <a:pt x="33191" y="8205"/>
                  </a:lnTo>
                  <a:lnTo>
                    <a:pt x="37833" y="7521"/>
                  </a:lnTo>
                  <a:lnTo>
                    <a:pt x="42475" y="7179"/>
                  </a:lnTo>
                  <a:lnTo>
                    <a:pt x="47582" y="7863"/>
                  </a:lnTo>
                  <a:lnTo>
                    <a:pt x="53152" y="9572"/>
                  </a:lnTo>
                  <a:lnTo>
                    <a:pt x="58259" y="11623"/>
                  </a:lnTo>
                  <a:lnTo>
                    <a:pt x="62205" y="14017"/>
                  </a:lnTo>
                  <a:lnTo>
                    <a:pt x="65454" y="15726"/>
                  </a:lnTo>
                  <a:lnTo>
                    <a:pt x="68007" y="17435"/>
                  </a:lnTo>
                  <a:lnTo>
                    <a:pt x="70096" y="18803"/>
                  </a:lnTo>
                  <a:lnTo>
                    <a:pt x="71489" y="19829"/>
                  </a:lnTo>
                  <a:lnTo>
                    <a:pt x="71953" y="20170"/>
                  </a:lnTo>
                  <a:lnTo>
                    <a:pt x="72417" y="20512"/>
                  </a:lnTo>
                  <a:lnTo>
                    <a:pt x="72649" y="21196"/>
                  </a:lnTo>
                  <a:lnTo>
                    <a:pt x="74506" y="22905"/>
                  </a:lnTo>
                  <a:lnTo>
                    <a:pt x="76595" y="25982"/>
                  </a:lnTo>
                  <a:lnTo>
                    <a:pt x="79148" y="29059"/>
                  </a:lnTo>
                  <a:lnTo>
                    <a:pt x="81702" y="33162"/>
                  </a:lnTo>
                  <a:lnTo>
                    <a:pt x="83791" y="37264"/>
                  </a:lnTo>
                  <a:lnTo>
                    <a:pt x="85415" y="40683"/>
                  </a:lnTo>
                  <a:lnTo>
                    <a:pt x="86344" y="44102"/>
                  </a:lnTo>
                  <a:lnTo>
                    <a:pt x="85880" y="50940"/>
                  </a:lnTo>
                  <a:lnTo>
                    <a:pt x="85880" y="58461"/>
                  </a:lnTo>
                  <a:lnTo>
                    <a:pt x="85415" y="65982"/>
                  </a:lnTo>
                  <a:lnTo>
                    <a:pt x="86344" y="71794"/>
                  </a:lnTo>
                  <a:lnTo>
                    <a:pt x="87969" y="76581"/>
                  </a:lnTo>
                  <a:lnTo>
                    <a:pt x="90986" y="81025"/>
                  </a:lnTo>
                  <a:lnTo>
                    <a:pt x="93075" y="84102"/>
                  </a:lnTo>
                  <a:lnTo>
                    <a:pt x="94468" y="85470"/>
                  </a:lnTo>
                  <a:lnTo>
                    <a:pt x="113268" y="107692"/>
                  </a:lnTo>
                  <a:lnTo>
                    <a:pt x="112804" y="108034"/>
                  </a:lnTo>
                  <a:lnTo>
                    <a:pt x="111411" y="108717"/>
                  </a:lnTo>
                  <a:lnTo>
                    <a:pt x="109787" y="109743"/>
                  </a:lnTo>
                  <a:lnTo>
                    <a:pt x="108162" y="110427"/>
                  </a:lnTo>
                  <a:lnTo>
                    <a:pt x="107234" y="111111"/>
                  </a:lnTo>
                  <a:lnTo>
                    <a:pt x="106305" y="112136"/>
                  </a:lnTo>
                  <a:lnTo>
                    <a:pt x="105841" y="112478"/>
                  </a:lnTo>
                  <a:lnTo>
                    <a:pt x="105609" y="112820"/>
                  </a:lnTo>
                  <a:lnTo>
                    <a:pt x="103288" y="114188"/>
                  </a:lnTo>
                  <a:lnTo>
                    <a:pt x="102127" y="112820"/>
                  </a:lnTo>
                  <a:lnTo>
                    <a:pt x="99110" y="109401"/>
                  </a:lnTo>
                  <a:lnTo>
                    <a:pt x="95396" y="105982"/>
                  </a:lnTo>
                  <a:lnTo>
                    <a:pt x="93075" y="103931"/>
                  </a:lnTo>
                  <a:lnTo>
                    <a:pt x="92379" y="103247"/>
                  </a:lnTo>
                  <a:lnTo>
                    <a:pt x="90522" y="101538"/>
                  </a:lnTo>
                  <a:lnTo>
                    <a:pt x="87969" y="98803"/>
                  </a:lnTo>
                  <a:lnTo>
                    <a:pt x="85415" y="96410"/>
                  </a:lnTo>
                  <a:lnTo>
                    <a:pt x="83326" y="94017"/>
                  </a:lnTo>
                  <a:lnTo>
                    <a:pt x="81237" y="91623"/>
                  </a:lnTo>
                  <a:lnTo>
                    <a:pt x="79613" y="90256"/>
                  </a:lnTo>
                  <a:lnTo>
                    <a:pt x="79148" y="895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7" name="Google Shape;677;p118"/>
            <p:cNvSpPr/>
            <p:nvPr/>
          </p:nvSpPr>
          <p:spPr>
            <a:xfrm>
              <a:off x="6424612" y="2230437"/>
              <a:ext cx="49212" cy="53975"/>
            </a:xfrm>
            <a:custGeom>
              <a:rect b="b" l="l" r="r" t="t"/>
              <a:pathLst>
                <a:path extrusionOk="0" h="120000" w="120000">
                  <a:moveTo>
                    <a:pt x="87619" y="0"/>
                  </a:moveTo>
                  <a:lnTo>
                    <a:pt x="74285" y="7058"/>
                  </a:lnTo>
                  <a:lnTo>
                    <a:pt x="45714" y="31764"/>
                  </a:lnTo>
                  <a:lnTo>
                    <a:pt x="15238" y="56470"/>
                  </a:lnTo>
                  <a:lnTo>
                    <a:pt x="0" y="74117"/>
                  </a:lnTo>
                  <a:lnTo>
                    <a:pt x="3809" y="91764"/>
                  </a:lnTo>
                  <a:lnTo>
                    <a:pt x="11428" y="105882"/>
                  </a:lnTo>
                  <a:lnTo>
                    <a:pt x="19047" y="116470"/>
                  </a:lnTo>
                  <a:lnTo>
                    <a:pt x="20952" y="120000"/>
                  </a:lnTo>
                  <a:lnTo>
                    <a:pt x="28571" y="116470"/>
                  </a:lnTo>
                  <a:lnTo>
                    <a:pt x="45714" y="112941"/>
                  </a:lnTo>
                  <a:lnTo>
                    <a:pt x="66666" y="102352"/>
                  </a:lnTo>
                  <a:lnTo>
                    <a:pt x="81904" y="95294"/>
                  </a:lnTo>
                  <a:lnTo>
                    <a:pt x="91428" y="84705"/>
                  </a:lnTo>
                  <a:lnTo>
                    <a:pt x="104761" y="67058"/>
                  </a:lnTo>
                  <a:lnTo>
                    <a:pt x="116190" y="56470"/>
                  </a:lnTo>
                  <a:lnTo>
                    <a:pt x="120000" y="49411"/>
                  </a:lnTo>
                  <a:lnTo>
                    <a:pt x="876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8" name="Google Shape;678;p118"/>
            <p:cNvSpPr/>
            <p:nvPr/>
          </p:nvSpPr>
          <p:spPr>
            <a:xfrm>
              <a:off x="6477000" y="2274887"/>
              <a:ext cx="41275" cy="34925"/>
            </a:xfrm>
            <a:custGeom>
              <a:rect b="b" l="l" r="r" t="t"/>
              <a:pathLst>
                <a:path extrusionOk="0" h="120000" w="120000">
                  <a:moveTo>
                    <a:pt x="102222" y="16363"/>
                  </a:moveTo>
                  <a:lnTo>
                    <a:pt x="91111" y="5454"/>
                  </a:lnTo>
                  <a:lnTo>
                    <a:pt x="73333" y="0"/>
                  </a:lnTo>
                  <a:lnTo>
                    <a:pt x="53333" y="0"/>
                  </a:lnTo>
                  <a:lnTo>
                    <a:pt x="46666" y="10909"/>
                  </a:lnTo>
                  <a:lnTo>
                    <a:pt x="37777" y="21818"/>
                  </a:lnTo>
                  <a:lnTo>
                    <a:pt x="28888" y="27272"/>
                  </a:lnTo>
                  <a:lnTo>
                    <a:pt x="17777" y="32727"/>
                  </a:lnTo>
                  <a:lnTo>
                    <a:pt x="13333" y="49090"/>
                  </a:lnTo>
                  <a:lnTo>
                    <a:pt x="8888" y="65454"/>
                  </a:lnTo>
                  <a:lnTo>
                    <a:pt x="0" y="87272"/>
                  </a:lnTo>
                  <a:lnTo>
                    <a:pt x="0" y="103636"/>
                  </a:lnTo>
                  <a:lnTo>
                    <a:pt x="13333" y="114545"/>
                  </a:lnTo>
                  <a:lnTo>
                    <a:pt x="37777" y="120000"/>
                  </a:lnTo>
                  <a:lnTo>
                    <a:pt x="57777" y="120000"/>
                  </a:lnTo>
                  <a:lnTo>
                    <a:pt x="71111" y="114545"/>
                  </a:lnTo>
                  <a:lnTo>
                    <a:pt x="73333" y="114545"/>
                  </a:lnTo>
                  <a:lnTo>
                    <a:pt x="120000" y="65454"/>
                  </a:lnTo>
                  <a:lnTo>
                    <a:pt x="102222" y="163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9" name="Google Shape;679;p118"/>
            <p:cNvSpPr/>
            <p:nvPr/>
          </p:nvSpPr>
          <p:spPr>
            <a:xfrm>
              <a:off x="6484937" y="2306637"/>
              <a:ext cx="55562" cy="44450"/>
            </a:xfrm>
            <a:custGeom>
              <a:rect b="b" l="l" r="r" t="t"/>
              <a:pathLst>
                <a:path extrusionOk="0" h="120000" w="120000">
                  <a:moveTo>
                    <a:pt x="94285" y="0"/>
                  </a:moveTo>
                  <a:lnTo>
                    <a:pt x="17142" y="29999"/>
                  </a:lnTo>
                  <a:lnTo>
                    <a:pt x="13714" y="29999"/>
                  </a:lnTo>
                  <a:lnTo>
                    <a:pt x="10285" y="38571"/>
                  </a:lnTo>
                  <a:lnTo>
                    <a:pt x="3428" y="51428"/>
                  </a:lnTo>
                  <a:lnTo>
                    <a:pt x="0" y="64285"/>
                  </a:lnTo>
                  <a:lnTo>
                    <a:pt x="3428" y="81428"/>
                  </a:lnTo>
                  <a:lnTo>
                    <a:pt x="13714" y="98571"/>
                  </a:lnTo>
                  <a:lnTo>
                    <a:pt x="18857" y="115714"/>
                  </a:lnTo>
                  <a:lnTo>
                    <a:pt x="22285" y="119999"/>
                  </a:lnTo>
                  <a:lnTo>
                    <a:pt x="25714" y="119999"/>
                  </a:lnTo>
                  <a:lnTo>
                    <a:pt x="29142" y="119999"/>
                  </a:lnTo>
                  <a:lnTo>
                    <a:pt x="37714" y="115714"/>
                  </a:lnTo>
                  <a:lnTo>
                    <a:pt x="51428" y="111428"/>
                  </a:lnTo>
                  <a:lnTo>
                    <a:pt x="63428" y="107142"/>
                  </a:lnTo>
                  <a:lnTo>
                    <a:pt x="73714" y="102857"/>
                  </a:lnTo>
                  <a:lnTo>
                    <a:pt x="75428" y="98571"/>
                  </a:lnTo>
                  <a:lnTo>
                    <a:pt x="82285" y="89999"/>
                  </a:lnTo>
                  <a:lnTo>
                    <a:pt x="89142" y="72857"/>
                  </a:lnTo>
                  <a:lnTo>
                    <a:pt x="101142" y="51428"/>
                  </a:lnTo>
                  <a:lnTo>
                    <a:pt x="113142" y="29999"/>
                  </a:lnTo>
                  <a:lnTo>
                    <a:pt x="120000" y="21428"/>
                  </a:lnTo>
                  <a:lnTo>
                    <a:pt x="9428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0" name="Google Shape;680;p118"/>
            <p:cNvSpPr/>
            <p:nvPr/>
          </p:nvSpPr>
          <p:spPr>
            <a:xfrm>
              <a:off x="6524625" y="2019300"/>
              <a:ext cx="98425" cy="42862"/>
            </a:xfrm>
            <a:custGeom>
              <a:rect b="b" l="l" r="r" t="t"/>
              <a:pathLst>
                <a:path extrusionOk="0" h="120000" w="120000">
                  <a:moveTo>
                    <a:pt x="10560" y="8888"/>
                  </a:moveTo>
                  <a:lnTo>
                    <a:pt x="8640" y="17777"/>
                  </a:lnTo>
                  <a:lnTo>
                    <a:pt x="3840" y="40000"/>
                  </a:lnTo>
                  <a:lnTo>
                    <a:pt x="0" y="66666"/>
                  </a:lnTo>
                  <a:lnTo>
                    <a:pt x="3840" y="88888"/>
                  </a:lnTo>
                  <a:lnTo>
                    <a:pt x="14400" y="102222"/>
                  </a:lnTo>
                  <a:lnTo>
                    <a:pt x="24960" y="106666"/>
                  </a:lnTo>
                  <a:lnTo>
                    <a:pt x="33600" y="111111"/>
                  </a:lnTo>
                  <a:lnTo>
                    <a:pt x="36480" y="111111"/>
                  </a:lnTo>
                  <a:lnTo>
                    <a:pt x="47040" y="115555"/>
                  </a:lnTo>
                  <a:lnTo>
                    <a:pt x="103680" y="120000"/>
                  </a:lnTo>
                  <a:lnTo>
                    <a:pt x="112320" y="102222"/>
                  </a:lnTo>
                  <a:lnTo>
                    <a:pt x="120000" y="88888"/>
                  </a:lnTo>
                  <a:lnTo>
                    <a:pt x="114240" y="66666"/>
                  </a:lnTo>
                  <a:lnTo>
                    <a:pt x="110400" y="62222"/>
                  </a:lnTo>
                  <a:lnTo>
                    <a:pt x="103680" y="53333"/>
                  </a:lnTo>
                  <a:lnTo>
                    <a:pt x="91200" y="35555"/>
                  </a:lnTo>
                  <a:lnTo>
                    <a:pt x="77760" y="22222"/>
                  </a:lnTo>
                  <a:lnTo>
                    <a:pt x="59520" y="8888"/>
                  </a:lnTo>
                  <a:lnTo>
                    <a:pt x="44160" y="0"/>
                  </a:lnTo>
                  <a:lnTo>
                    <a:pt x="25920" y="0"/>
                  </a:lnTo>
                  <a:lnTo>
                    <a:pt x="10560" y="88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1" name="Google Shape;681;p118"/>
            <p:cNvSpPr/>
            <p:nvPr/>
          </p:nvSpPr>
          <p:spPr>
            <a:xfrm>
              <a:off x="6451600" y="1822450"/>
              <a:ext cx="68262" cy="63500"/>
            </a:xfrm>
            <a:custGeom>
              <a:rect b="b" l="l" r="r" t="t"/>
              <a:pathLst>
                <a:path extrusionOk="0" h="120000" w="120000">
                  <a:moveTo>
                    <a:pt x="20930" y="48000"/>
                  </a:moveTo>
                  <a:lnTo>
                    <a:pt x="15348" y="54000"/>
                  </a:lnTo>
                  <a:lnTo>
                    <a:pt x="8372" y="66000"/>
                  </a:lnTo>
                  <a:lnTo>
                    <a:pt x="0" y="84000"/>
                  </a:lnTo>
                  <a:lnTo>
                    <a:pt x="2790" y="96000"/>
                  </a:lnTo>
                  <a:lnTo>
                    <a:pt x="8372" y="108000"/>
                  </a:lnTo>
                  <a:lnTo>
                    <a:pt x="12558" y="117000"/>
                  </a:lnTo>
                  <a:lnTo>
                    <a:pt x="20930" y="120000"/>
                  </a:lnTo>
                  <a:lnTo>
                    <a:pt x="27906" y="120000"/>
                  </a:lnTo>
                  <a:lnTo>
                    <a:pt x="39069" y="111000"/>
                  </a:lnTo>
                  <a:lnTo>
                    <a:pt x="43255" y="105000"/>
                  </a:lnTo>
                  <a:lnTo>
                    <a:pt x="48837" y="99000"/>
                  </a:lnTo>
                  <a:lnTo>
                    <a:pt x="51627" y="96000"/>
                  </a:lnTo>
                  <a:lnTo>
                    <a:pt x="72558" y="87000"/>
                  </a:lnTo>
                  <a:lnTo>
                    <a:pt x="73953" y="84000"/>
                  </a:lnTo>
                  <a:lnTo>
                    <a:pt x="82325" y="72000"/>
                  </a:lnTo>
                  <a:lnTo>
                    <a:pt x="92093" y="63000"/>
                  </a:lnTo>
                  <a:lnTo>
                    <a:pt x="100465" y="57000"/>
                  </a:lnTo>
                  <a:lnTo>
                    <a:pt x="104651" y="51000"/>
                  </a:lnTo>
                  <a:lnTo>
                    <a:pt x="110232" y="42000"/>
                  </a:lnTo>
                  <a:lnTo>
                    <a:pt x="115813" y="39000"/>
                  </a:lnTo>
                  <a:lnTo>
                    <a:pt x="118604" y="36000"/>
                  </a:lnTo>
                  <a:lnTo>
                    <a:pt x="120000" y="0"/>
                  </a:lnTo>
                  <a:lnTo>
                    <a:pt x="115813" y="0"/>
                  </a:lnTo>
                  <a:lnTo>
                    <a:pt x="100465" y="3000"/>
                  </a:lnTo>
                  <a:lnTo>
                    <a:pt x="82325" y="9000"/>
                  </a:lnTo>
                  <a:lnTo>
                    <a:pt x="66976" y="12000"/>
                  </a:lnTo>
                  <a:lnTo>
                    <a:pt x="54418" y="18000"/>
                  </a:lnTo>
                  <a:lnTo>
                    <a:pt x="41860" y="27000"/>
                  </a:lnTo>
                  <a:lnTo>
                    <a:pt x="27906" y="36000"/>
                  </a:lnTo>
                  <a:lnTo>
                    <a:pt x="20930" y="48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2" name="Google Shape;682;p118"/>
            <p:cNvSpPr/>
            <p:nvPr/>
          </p:nvSpPr>
          <p:spPr>
            <a:xfrm>
              <a:off x="6327775" y="1600200"/>
              <a:ext cx="55562" cy="166687"/>
            </a:xfrm>
            <a:custGeom>
              <a:rect b="b" l="l" r="r" t="t"/>
              <a:pathLst>
                <a:path extrusionOk="0" h="120000" w="120000">
                  <a:moveTo>
                    <a:pt x="116571" y="13714"/>
                  </a:moveTo>
                  <a:lnTo>
                    <a:pt x="120000" y="10285"/>
                  </a:lnTo>
                  <a:lnTo>
                    <a:pt x="120000" y="4571"/>
                  </a:lnTo>
                  <a:lnTo>
                    <a:pt x="108000" y="0"/>
                  </a:lnTo>
                  <a:lnTo>
                    <a:pt x="70285" y="4571"/>
                  </a:lnTo>
                  <a:lnTo>
                    <a:pt x="56571" y="11428"/>
                  </a:lnTo>
                  <a:lnTo>
                    <a:pt x="51428" y="26285"/>
                  </a:lnTo>
                  <a:lnTo>
                    <a:pt x="44571" y="40000"/>
                  </a:lnTo>
                  <a:lnTo>
                    <a:pt x="34285" y="51428"/>
                  </a:lnTo>
                  <a:lnTo>
                    <a:pt x="22285" y="58285"/>
                  </a:lnTo>
                  <a:lnTo>
                    <a:pt x="15428" y="68571"/>
                  </a:lnTo>
                  <a:lnTo>
                    <a:pt x="10285" y="76571"/>
                  </a:lnTo>
                  <a:lnTo>
                    <a:pt x="10285" y="81142"/>
                  </a:lnTo>
                  <a:lnTo>
                    <a:pt x="10285" y="88000"/>
                  </a:lnTo>
                  <a:lnTo>
                    <a:pt x="6857" y="96000"/>
                  </a:lnTo>
                  <a:lnTo>
                    <a:pt x="0" y="102857"/>
                  </a:lnTo>
                  <a:lnTo>
                    <a:pt x="0" y="107428"/>
                  </a:lnTo>
                  <a:lnTo>
                    <a:pt x="3428" y="110857"/>
                  </a:lnTo>
                  <a:lnTo>
                    <a:pt x="0" y="113142"/>
                  </a:lnTo>
                  <a:lnTo>
                    <a:pt x="0" y="116571"/>
                  </a:lnTo>
                  <a:lnTo>
                    <a:pt x="0" y="120000"/>
                  </a:lnTo>
                  <a:lnTo>
                    <a:pt x="6857" y="120000"/>
                  </a:lnTo>
                  <a:lnTo>
                    <a:pt x="18857" y="117714"/>
                  </a:lnTo>
                  <a:lnTo>
                    <a:pt x="25714" y="115428"/>
                  </a:lnTo>
                  <a:lnTo>
                    <a:pt x="32571" y="114285"/>
                  </a:lnTo>
                  <a:lnTo>
                    <a:pt x="32571" y="113142"/>
                  </a:lnTo>
                  <a:lnTo>
                    <a:pt x="37714" y="108571"/>
                  </a:lnTo>
                  <a:lnTo>
                    <a:pt x="51428" y="97142"/>
                  </a:lnTo>
                  <a:lnTo>
                    <a:pt x="63428" y="86857"/>
                  </a:lnTo>
                  <a:lnTo>
                    <a:pt x="72000" y="78857"/>
                  </a:lnTo>
                  <a:lnTo>
                    <a:pt x="78857" y="70857"/>
                  </a:lnTo>
                  <a:lnTo>
                    <a:pt x="89142" y="58285"/>
                  </a:lnTo>
                  <a:lnTo>
                    <a:pt x="94285" y="46857"/>
                  </a:lnTo>
                  <a:lnTo>
                    <a:pt x="97714" y="41142"/>
                  </a:lnTo>
                  <a:lnTo>
                    <a:pt x="116571" y="137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3" name="Google Shape;683;p118"/>
            <p:cNvSpPr/>
            <p:nvPr/>
          </p:nvSpPr>
          <p:spPr>
            <a:xfrm>
              <a:off x="6062662" y="1690687"/>
              <a:ext cx="101600" cy="127000"/>
            </a:xfrm>
            <a:custGeom>
              <a:rect b="b" l="l" r="r" t="t"/>
              <a:pathLst>
                <a:path extrusionOk="0" h="120000" w="120000">
                  <a:moveTo>
                    <a:pt x="23437" y="0"/>
                  </a:moveTo>
                  <a:lnTo>
                    <a:pt x="20625" y="0"/>
                  </a:lnTo>
                  <a:lnTo>
                    <a:pt x="13125" y="0"/>
                  </a:lnTo>
                  <a:lnTo>
                    <a:pt x="4687" y="1500"/>
                  </a:lnTo>
                  <a:lnTo>
                    <a:pt x="0" y="4500"/>
                  </a:lnTo>
                  <a:lnTo>
                    <a:pt x="0" y="12000"/>
                  </a:lnTo>
                  <a:lnTo>
                    <a:pt x="2812" y="21000"/>
                  </a:lnTo>
                  <a:lnTo>
                    <a:pt x="6562" y="31500"/>
                  </a:lnTo>
                  <a:lnTo>
                    <a:pt x="11250" y="37500"/>
                  </a:lnTo>
                  <a:lnTo>
                    <a:pt x="18750" y="43500"/>
                  </a:lnTo>
                  <a:lnTo>
                    <a:pt x="27187" y="49500"/>
                  </a:lnTo>
                  <a:lnTo>
                    <a:pt x="33750" y="57000"/>
                  </a:lnTo>
                  <a:lnTo>
                    <a:pt x="37500" y="60000"/>
                  </a:lnTo>
                  <a:lnTo>
                    <a:pt x="41250" y="67500"/>
                  </a:lnTo>
                  <a:lnTo>
                    <a:pt x="60000" y="87000"/>
                  </a:lnTo>
                  <a:lnTo>
                    <a:pt x="99375" y="115500"/>
                  </a:lnTo>
                  <a:lnTo>
                    <a:pt x="120000" y="120000"/>
                  </a:lnTo>
                  <a:lnTo>
                    <a:pt x="118125" y="118500"/>
                  </a:lnTo>
                  <a:lnTo>
                    <a:pt x="114375" y="115500"/>
                  </a:lnTo>
                  <a:lnTo>
                    <a:pt x="114375" y="111000"/>
                  </a:lnTo>
                  <a:lnTo>
                    <a:pt x="114375" y="105000"/>
                  </a:lnTo>
                  <a:lnTo>
                    <a:pt x="113437" y="100500"/>
                  </a:lnTo>
                  <a:lnTo>
                    <a:pt x="111562" y="97500"/>
                  </a:lnTo>
                  <a:lnTo>
                    <a:pt x="111562" y="96000"/>
                  </a:lnTo>
                  <a:lnTo>
                    <a:pt x="107812" y="91500"/>
                  </a:lnTo>
                  <a:lnTo>
                    <a:pt x="101250" y="79500"/>
                  </a:lnTo>
                  <a:lnTo>
                    <a:pt x="89062" y="66000"/>
                  </a:lnTo>
                  <a:lnTo>
                    <a:pt x="75000" y="46500"/>
                  </a:lnTo>
                  <a:lnTo>
                    <a:pt x="60000" y="30000"/>
                  </a:lnTo>
                  <a:lnTo>
                    <a:pt x="45937" y="15000"/>
                  </a:lnTo>
                  <a:lnTo>
                    <a:pt x="31875" y="4500"/>
                  </a:lnTo>
                  <a:lnTo>
                    <a:pt x="234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4" name="Google Shape;684;p118"/>
            <p:cNvSpPr/>
            <p:nvPr/>
          </p:nvSpPr>
          <p:spPr>
            <a:xfrm>
              <a:off x="5984875" y="2016125"/>
              <a:ext cx="107950" cy="46037"/>
            </a:xfrm>
            <a:custGeom>
              <a:rect b="b" l="l" r="r" t="t"/>
              <a:pathLst>
                <a:path extrusionOk="0" h="120000" w="120000">
                  <a:moveTo>
                    <a:pt x="120000" y="28965"/>
                  </a:moveTo>
                  <a:lnTo>
                    <a:pt x="113823" y="45517"/>
                  </a:lnTo>
                  <a:lnTo>
                    <a:pt x="110294" y="62068"/>
                  </a:lnTo>
                  <a:lnTo>
                    <a:pt x="81176" y="91034"/>
                  </a:lnTo>
                  <a:lnTo>
                    <a:pt x="75000" y="95172"/>
                  </a:lnTo>
                  <a:lnTo>
                    <a:pt x="60000" y="103448"/>
                  </a:lnTo>
                  <a:lnTo>
                    <a:pt x="45882" y="111724"/>
                  </a:lnTo>
                  <a:lnTo>
                    <a:pt x="37941" y="120000"/>
                  </a:lnTo>
                  <a:lnTo>
                    <a:pt x="30882" y="120000"/>
                  </a:lnTo>
                  <a:lnTo>
                    <a:pt x="18529" y="120000"/>
                  </a:lnTo>
                  <a:lnTo>
                    <a:pt x="7058" y="111724"/>
                  </a:lnTo>
                  <a:lnTo>
                    <a:pt x="0" y="99310"/>
                  </a:lnTo>
                  <a:lnTo>
                    <a:pt x="1764" y="82758"/>
                  </a:lnTo>
                  <a:lnTo>
                    <a:pt x="7058" y="66206"/>
                  </a:lnTo>
                  <a:lnTo>
                    <a:pt x="11470" y="45517"/>
                  </a:lnTo>
                  <a:lnTo>
                    <a:pt x="13235" y="41379"/>
                  </a:lnTo>
                  <a:lnTo>
                    <a:pt x="15000" y="41379"/>
                  </a:lnTo>
                  <a:lnTo>
                    <a:pt x="21176" y="37241"/>
                  </a:lnTo>
                  <a:lnTo>
                    <a:pt x="29117" y="33103"/>
                  </a:lnTo>
                  <a:lnTo>
                    <a:pt x="40588" y="24827"/>
                  </a:lnTo>
                  <a:lnTo>
                    <a:pt x="50294" y="20689"/>
                  </a:lnTo>
                  <a:lnTo>
                    <a:pt x="60000" y="16551"/>
                  </a:lnTo>
                  <a:lnTo>
                    <a:pt x="67941" y="16551"/>
                  </a:lnTo>
                  <a:lnTo>
                    <a:pt x="73235" y="16551"/>
                  </a:lnTo>
                  <a:lnTo>
                    <a:pt x="81176" y="16551"/>
                  </a:lnTo>
                  <a:lnTo>
                    <a:pt x="90882" y="8275"/>
                  </a:lnTo>
                  <a:lnTo>
                    <a:pt x="98823" y="0"/>
                  </a:lnTo>
                  <a:lnTo>
                    <a:pt x="104117" y="0"/>
                  </a:lnTo>
                  <a:lnTo>
                    <a:pt x="107647" y="8275"/>
                  </a:lnTo>
                  <a:lnTo>
                    <a:pt x="113823" y="16551"/>
                  </a:lnTo>
                  <a:lnTo>
                    <a:pt x="118235" y="24827"/>
                  </a:lnTo>
                  <a:lnTo>
                    <a:pt x="120000" y="289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5" name="Google Shape;685;p118"/>
            <p:cNvSpPr/>
            <p:nvPr/>
          </p:nvSpPr>
          <p:spPr>
            <a:xfrm>
              <a:off x="6080125" y="2187575"/>
              <a:ext cx="66675" cy="111125"/>
            </a:xfrm>
            <a:custGeom>
              <a:rect b="b" l="l" r="r" t="t"/>
              <a:pathLst>
                <a:path extrusionOk="0" h="120000" w="120000">
                  <a:moveTo>
                    <a:pt x="114146" y="0"/>
                  </a:moveTo>
                  <a:lnTo>
                    <a:pt x="117073" y="3428"/>
                  </a:lnTo>
                  <a:lnTo>
                    <a:pt x="120000" y="8571"/>
                  </a:lnTo>
                  <a:lnTo>
                    <a:pt x="120000" y="15428"/>
                  </a:lnTo>
                  <a:lnTo>
                    <a:pt x="117073" y="20571"/>
                  </a:lnTo>
                  <a:lnTo>
                    <a:pt x="114146" y="25714"/>
                  </a:lnTo>
                  <a:lnTo>
                    <a:pt x="109756" y="30857"/>
                  </a:lnTo>
                  <a:lnTo>
                    <a:pt x="106829" y="36000"/>
                  </a:lnTo>
                  <a:lnTo>
                    <a:pt x="106829" y="37714"/>
                  </a:lnTo>
                  <a:lnTo>
                    <a:pt x="106829" y="39428"/>
                  </a:lnTo>
                  <a:lnTo>
                    <a:pt x="106829" y="42857"/>
                  </a:lnTo>
                  <a:lnTo>
                    <a:pt x="106829" y="46285"/>
                  </a:lnTo>
                  <a:lnTo>
                    <a:pt x="100975" y="54857"/>
                  </a:lnTo>
                  <a:lnTo>
                    <a:pt x="90731" y="66857"/>
                  </a:lnTo>
                  <a:lnTo>
                    <a:pt x="74634" y="84000"/>
                  </a:lnTo>
                  <a:lnTo>
                    <a:pt x="58536" y="104571"/>
                  </a:lnTo>
                  <a:lnTo>
                    <a:pt x="45365" y="114857"/>
                  </a:lnTo>
                  <a:lnTo>
                    <a:pt x="32195" y="120000"/>
                  </a:lnTo>
                  <a:lnTo>
                    <a:pt x="16097" y="120000"/>
                  </a:lnTo>
                  <a:lnTo>
                    <a:pt x="1463" y="114857"/>
                  </a:lnTo>
                  <a:lnTo>
                    <a:pt x="0" y="108000"/>
                  </a:lnTo>
                  <a:lnTo>
                    <a:pt x="1463" y="101142"/>
                  </a:lnTo>
                  <a:lnTo>
                    <a:pt x="10243" y="89142"/>
                  </a:lnTo>
                  <a:lnTo>
                    <a:pt x="17560" y="73714"/>
                  </a:lnTo>
                  <a:lnTo>
                    <a:pt x="32195" y="58285"/>
                  </a:lnTo>
                  <a:lnTo>
                    <a:pt x="48292" y="39428"/>
                  </a:lnTo>
                  <a:lnTo>
                    <a:pt x="65853" y="24000"/>
                  </a:lnTo>
                  <a:lnTo>
                    <a:pt x="87804" y="10285"/>
                  </a:lnTo>
                  <a:lnTo>
                    <a:pt x="11414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6" name="Google Shape;686;p118"/>
            <p:cNvSpPr/>
            <p:nvPr/>
          </p:nvSpPr>
          <p:spPr>
            <a:xfrm>
              <a:off x="7935912" y="1614487"/>
              <a:ext cx="765175" cy="890587"/>
            </a:xfrm>
            <a:custGeom>
              <a:rect b="b" l="l" r="r" t="t"/>
              <a:pathLst>
                <a:path extrusionOk="0" h="120000" w="120000">
                  <a:moveTo>
                    <a:pt x="0" y="44919"/>
                  </a:moveTo>
                  <a:lnTo>
                    <a:pt x="62300" y="0"/>
                  </a:lnTo>
                  <a:lnTo>
                    <a:pt x="100849" y="54545"/>
                  </a:lnTo>
                  <a:lnTo>
                    <a:pt x="120000" y="66310"/>
                  </a:lnTo>
                  <a:lnTo>
                    <a:pt x="47502" y="120000"/>
                  </a:lnTo>
                  <a:lnTo>
                    <a:pt x="43647" y="93903"/>
                  </a:lnTo>
                  <a:lnTo>
                    <a:pt x="0" y="44919"/>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7" name="Google Shape;687;p118"/>
            <p:cNvSpPr/>
            <p:nvPr/>
          </p:nvSpPr>
          <p:spPr>
            <a:xfrm>
              <a:off x="8072437" y="1735137"/>
              <a:ext cx="368300" cy="447675"/>
            </a:xfrm>
            <a:custGeom>
              <a:rect b="b" l="l" r="r" t="t"/>
              <a:pathLst>
                <a:path extrusionOk="0" h="120000" w="120000">
                  <a:moveTo>
                    <a:pt x="0" y="66808"/>
                  </a:moveTo>
                  <a:lnTo>
                    <a:pt x="75775" y="0"/>
                  </a:lnTo>
                  <a:lnTo>
                    <a:pt x="120000" y="68085"/>
                  </a:lnTo>
                  <a:lnTo>
                    <a:pt x="43189" y="120000"/>
                  </a:lnTo>
                  <a:lnTo>
                    <a:pt x="0" y="66808"/>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8" name="Google Shape;688;p118"/>
            <p:cNvSpPr/>
            <p:nvPr/>
          </p:nvSpPr>
          <p:spPr>
            <a:xfrm>
              <a:off x="8061325" y="1744662"/>
              <a:ext cx="258762" cy="455612"/>
            </a:xfrm>
            <a:custGeom>
              <a:rect b="b" l="l" r="r" t="t"/>
              <a:pathLst>
                <a:path extrusionOk="0" h="120000" w="120000">
                  <a:moveTo>
                    <a:pt x="0" y="62717"/>
                  </a:moveTo>
                  <a:lnTo>
                    <a:pt x="2592" y="64808"/>
                  </a:lnTo>
                  <a:lnTo>
                    <a:pt x="10000" y="70662"/>
                  </a:lnTo>
                  <a:lnTo>
                    <a:pt x="21111" y="79024"/>
                  </a:lnTo>
                  <a:lnTo>
                    <a:pt x="33333" y="88641"/>
                  </a:lnTo>
                  <a:lnTo>
                    <a:pt x="45555" y="98675"/>
                  </a:lnTo>
                  <a:lnTo>
                    <a:pt x="56296" y="108292"/>
                  </a:lnTo>
                  <a:lnTo>
                    <a:pt x="62962" y="115818"/>
                  </a:lnTo>
                  <a:lnTo>
                    <a:pt x="65925" y="120000"/>
                  </a:lnTo>
                  <a:lnTo>
                    <a:pt x="63703" y="117909"/>
                  </a:lnTo>
                  <a:lnTo>
                    <a:pt x="58888" y="111637"/>
                  </a:lnTo>
                  <a:lnTo>
                    <a:pt x="51481" y="103275"/>
                  </a:lnTo>
                  <a:lnTo>
                    <a:pt x="42592" y="93240"/>
                  </a:lnTo>
                  <a:lnTo>
                    <a:pt x="33333" y="82787"/>
                  </a:lnTo>
                  <a:lnTo>
                    <a:pt x="24444" y="74006"/>
                  </a:lnTo>
                  <a:lnTo>
                    <a:pt x="17037" y="66898"/>
                  </a:lnTo>
                  <a:lnTo>
                    <a:pt x="12222" y="63554"/>
                  </a:lnTo>
                  <a:lnTo>
                    <a:pt x="16296" y="60627"/>
                  </a:lnTo>
                  <a:lnTo>
                    <a:pt x="26296" y="53519"/>
                  </a:lnTo>
                  <a:lnTo>
                    <a:pt x="41851" y="43484"/>
                  </a:lnTo>
                  <a:lnTo>
                    <a:pt x="59629" y="32195"/>
                  </a:lnTo>
                  <a:lnTo>
                    <a:pt x="78888" y="20487"/>
                  </a:lnTo>
                  <a:lnTo>
                    <a:pt x="96296" y="10452"/>
                  </a:lnTo>
                  <a:lnTo>
                    <a:pt x="110740" y="3344"/>
                  </a:lnTo>
                  <a:lnTo>
                    <a:pt x="120000" y="0"/>
                  </a:lnTo>
                  <a:lnTo>
                    <a:pt x="118888" y="418"/>
                  </a:lnTo>
                  <a:lnTo>
                    <a:pt x="115925" y="1672"/>
                  </a:lnTo>
                  <a:lnTo>
                    <a:pt x="111481" y="3344"/>
                  </a:lnTo>
                  <a:lnTo>
                    <a:pt x="105185" y="5435"/>
                  </a:lnTo>
                  <a:lnTo>
                    <a:pt x="97777" y="8780"/>
                  </a:lnTo>
                  <a:lnTo>
                    <a:pt x="89629" y="12125"/>
                  </a:lnTo>
                  <a:lnTo>
                    <a:pt x="80740" y="15470"/>
                  </a:lnTo>
                  <a:lnTo>
                    <a:pt x="70740" y="20069"/>
                  </a:lnTo>
                  <a:lnTo>
                    <a:pt x="60370" y="24668"/>
                  </a:lnTo>
                  <a:lnTo>
                    <a:pt x="50000" y="29686"/>
                  </a:lnTo>
                  <a:lnTo>
                    <a:pt x="40740" y="34703"/>
                  </a:lnTo>
                  <a:lnTo>
                    <a:pt x="30370" y="40139"/>
                  </a:lnTo>
                  <a:lnTo>
                    <a:pt x="21481" y="45574"/>
                  </a:lnTo>
                  <a:lnTo>
                    <a:pt x="13333" y="51010"/>
                  </a:lnTo>
                  <a:lnTo>
                    <a:pt x="5925" y="56864"/>
                  </a:lnTo>
                  <a:lnTo>
                    <a:pt x="0" y="627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9" name="Google Shape;689;p118"/>
            <p:cNvSpPr/>
            <p:nvPr/>
          </p:nvSpPr>
          <p:spPr>
            <a:xfrm>
              <a:off x="8231187" y="1746250"/>
              <a:ext cx="236537" cy="420687"/>
            </a:xfrm>
            <a:custGeom>
              <a:rect b="b" l="l" r="r" t="t"/>
              <a:pathLst>
                <a:path extrusionOk="0" h="120000" w="120000">
                  <a:moveTo>
                    <a:pt x="35838" y="0"/>
                  </a:moveTo>
                  <a:lnTo>
                    <a:pt x="39865" y="3169"/>
                  </a:lnTo>
                  <a:lnTo>
                    <a:pt x="49932" y="10415"/>
                  </a:lnTo>
                  <a:lnTo>
                    <a:pt x="64026" y="21283"/>
                  </a:lnTo>
                  <a:lnTo>
                    <a:pt x="79731" y="33509"/>
                  </a:lnTo>
                  <a:lnTo>
                    <a:pt x="95838" y="46188"/>
                  </a:lnTo>
                  <a:lnTo>
                    <a:pt x="109127" y="57509"/>
                  </a:lnTo>
                  <a:lnTo>
                    <a:pt x="117986" y="66566"/>
                  </a:lnTo>
                  <a:lnTo>
                    <a:pt x="120000" y="71094"/>
                  </a:lnTo>
                  <a:lnTo>
                    <a:pt x="118791" y="71547"/>
                  </a:lnTo>
                  <a:lnTo>
                    <a:pt x="115570" y="72452"/>
                  </a:lnTo>
                  <a:lnTo>
                    <a:pt x="110738" y="73811"/>
                  </a:lnTo>
                  <a:lnTo>
                    <a:pt x="103892" y="76528"/>
                  </a:lnTo>
                  <a:lnTo>
                    <a:pt x="95838" y="78792"/>
                  </a:lnTo>
                  <a:lnTo>
                    <a:pt x="86174" y="81962"/>
                  </a:lnTo>
                  <a:lnTo>
                    <a:pt x="76510" y="85584"/>
                  </a:lnTo>
                  <a:lnTo>
                    <a:pt x="66442" y="88754"/>
                  </a:lnTo>
                  <a:lnTo>
                    <a:pt x="55167" y="93283"/>
                  </a:lnTo>
                  <a:lnTo>
                    <a:pt x="44697" y="96905"/>
                  </a:lnTo>
                  <a:lnTo>
                    <a:pt x="35436" y="100981"/>
                  </a:lnTo>
                  <a:lnTo>
                    <a:pt x="25771" y="105056"/>
                  </a:lnTo>
                  <a:lnTo>
                    <a:pt x="16912" y="109132"/>
                  </a:lnTo>
                  <a:lnTo>
                    <a:pt x="9261" y="112754"/>
                  </a:lnTo>
                  <a:lnTo>
                    <a:pt x="3624" y="116830"/>
                  </a:lnTo>
                  <a:lnTo>
                    <a:pt x="0" y="120000"/>
                  </a:lnTo>
                  <a:lnTo>
                    <a:pt x="2818" y="118188"/>
                  </a:lnTo>
                  <a:lnTo>
                    <a:pt x="10872" y="112754"/>
                  </a:lnTo>
                  <a:lnTo>
                    <a:pt x="23355" y="105509"/>
                  </a:lnTo>
                  <a:lnTo>
                    <a:pt x="38255" y="96905"/>
                  </a:lnTo>
                  <a:lnTo>
                    <a:pt x="54362" y="88301"/>
                  </a:lnTo>
                  <a:lnTo>
                    <a:pt x="70872" y="80150"/>
                  </a:lnTo>
                  <a:lnTo>
                    <a:pt x="85369" y="73811"/>
                  </a:lnTo>
                  <a:lnTo>
                    <a:pt x="98657" y="70188"/>
                  </a:lnTo>
                  <a:lnTo>
                    <a:pt x="96644" y="67924"/>
                  </a:lnTo>
                  <a:lnTo>
                    <a:pt x="92214" y="61584"/>
                  </a:lnTo>
                  <a:lnTo>
                    <a:pt x="84161" y="52981"/>
                  </a:lnTo>
                  <a:lnTo>
                    <a:pt x="75302" y="42113"/>
                  </a:lnTo>
                  <a:lnTo>
                    <a:pt x="64832" y="29886"/>
                  </a:lnTo>
                  <a:lnTo>
                    <a:pt x="54362" y="18566"/>
                  </a:lnTo>
                  <a:lnTo>
                    <a:pt x="44295" y="8150"/>
                  </a:lnTo>
                  <a:lnTo>
                    <a:pt x="3583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0" name="Google Shape;690;p118"/>
            <p:cNvSpPr/>
            <p:nvPr/>
          </p:nvSpPr>
          <p:spPr>
            <a:xfrm>
              <a:off x="7937500" y="1946275"/>
              <a:ext cx="261937" cy="339725"/>
            </a:xfrm>
            <a:custGeom>
              <a:rect b="b" l="l" r="r" t="t"/>
              <a:pathLst>
                <a:path extrusionOk="0" h="120000" w="120000">
                  <a:moveTo>
                    <a:pt x="59272" y="6728"/>
                  </a:moveTo>
                  <a:lnTo>
                    <a:pt x="0" y="0"/>
                  </a:lnTo>
                  <a:lnTo>
                    <a:pt x="120000" y="120000"/>
                  </a:lnTo>
                  <a:lnTo>
                    <a:pt x="116000" y="116074"/>
                  </a:lnTo>
                  <a:lnTo>
                    <a:pt x="105454" y="104859"/>
                  </a:lnTo>
                  <a:lnTo>
                    <a:pt x="90181" y="88037"/>
                  </a:lnTo>
                  <a:lnTo>
                    <a:pt x="73454" y="69532"/>
                  </a:lnTo>
                  <a:lnTo>
                    <a:pt x="56000" y="50467"/>
                  </a:lnTo>
                  <a:lnTo>
                    <a:pt x="42181" y="33644"/>
                  </a:lnTo>
                  <a:lnTo>
                    <a:pt x="32000" y="20747"/>
                  </a:lnTo>
                  <a:lnTo>
                    <a:pt x="29454" y="14579"/>
                  </a:lnTo>
                  <a:lnTo>
                    <a:pt x="32000" y="12897"/>
                  </a:lnTo>
                  <a:lnTo>
                    <a:pt x="36000" y="10654"/>
                  </a:lnTo>
                  <a:lnTo>
                    <a:pt x="40727" y="8971"/>
                  </a:lnTo>
                  <a:lnTo>
                    <a:pt x="46181" y="8411"/>
                  </a:lnTo>
                  <a:lnTo>
                    <a:pt x="50545" y="7289"/>
                  </a:lnTo>
                  <a:lnTo>
                    <a:pt x="55272" y="7289"/>
                  </a:lnTo>
                  <a:lnTo>
                    <a:pt x="58181" y="6728"/>
                  </a:lnTo>
                  <a:lnTo>
                    <a:pt x="59272" y="67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1" name="Google Shape;691;p118"/>
            <p:cNvSpPr/>
            <p:nvPr/>
          </p:nvSpPr>
          <p:spPr>
            <a:xfrm>
              <a:off x="8320087" y="1592262"/>
              <a:ext cx="241300" cy="422275"/>
            </a:xfrm>
            <a:custGeom>
              <a:rect b="b" l="l" r="r" t="t"/>
              <a:pathLst>
                <a:path extrusionOk="0" h="120000" w="120000">
                  <a:moveTo>
                    <a:pt x="0" y="43308"/>
                  </a:moveTo>
                  <a:lnTo>
                    <a:pt x="6688" y="0"/>
                  </a:lnTo>
                  <a:lnTo>
                    <a:pt x="120000" y="120000"/>
                  </a:lnTo>
                  <a:lnTo>
                    <a:pt x="116459" y="115939"/>
                  </a:lnTo>
                  <a:lnTo>
                    <a:pt x="106229" y="105563"/>
                  </a:lnTo>
                  <a:lnTo>
                    <a:pt x="91672" y="91127"/>
                  </a:lnTo>
                  <a:lnTo>
                    <a:pt x="75147" y="74436"/>
                  </a:lnTo>
                  <a:lnTo>
                    <a:pt x="57836" y="57744"/>
                  </a:lnTo>
                  <a:lnTo>
                    <a:pt x="42098" y="43308"/>
                  </a:lnTo>
                  <a:lnTo>
                    <a:pt x="29901" y="33383"/>
                  </a:lnTo>
                  <a:lnTo>
                    <a:pt x="23213" y="30225"/>
                  </a:lnTo>
                  <a:lnTo>
                    <a:pt x="19672" y="31127"/>
                  </a:lnTo>
                  <a:lnTo>
                    <a:pt x="16131" y="32932"/>
                  </a:lnTo>
                  <a:lnTo>
                    <a:pt x="12590" y="34736"/>
                  </a:lnTo>
                  <a:lnTo>
                    <a:pt x="8655" y="37443"/>
                  </a:lnTo>
                  <a:lnTo>
                    <a:pt x="5114" y="39699"/>
                  </a:lnTo>
                  <a:lnTo>
                    <a:pt x="2360" y="41503"/>
                  </a:lnTo>
                  <a:lnTo>
                    <a:pt x="786" y="42857"/>
                  </a:lnTo>
                  <a:lnTo>
                    <a:pt x="0" y="433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2" name="Google Shape;692;p118"/>
            <p:cNvSpPr/>
            <p:nvPr/>
          </p:nvSpPr>
          <p:spPr>
            <a:xfrm>
              <a:off x="8199437" y="2041525"/>
              <a:ext cx="493712" cy="447675"/>
            </a:xfrm>
            <a:custGeom>
              <a:rect b="b" l="l" r="r" t="t"/>
              <a:pathLst>
                <a:path extrusionOk="0" h="120000" w="120000">
                  <a:moveTo>
                    <a:pt x="0" y="73617"/>
                  </a:moveTo>
                  <a:lnTo>
                    <a:pt x="5384" y="120000"/>
                  </a:lnTo>
                  <a:lnTo>
                    <a:pt x="120000" y="16595"/>
                  </a:lnTo>
                  <a:lnTo>
                    <a:pt x="99807" y="0"/>
                  </a:lnTo>
                  <a:lnTo>
                    <a:pt x="0" y="73617"/>
                  </a:lnTo>
                  <a:close/>
                </a:path>
              </a:pathLst>
            </a:custGeom>
            <a:solidFill>
              <a:srgbClr val="F2A5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3" name="Google Shape;693;p118"/>
            <p:cNvSpPr/>
            <p:nvPr/>
          </p:nvSpPr>
          <p:spPr>
            <a:xfrm>
              <a:off x="8181975" y="2020887"/>
              <a:ext cx="554037" cy="534987"/>
            </a:xfrm>
            <a:custGeom>
              <a:rect b="b" l="l" r="r" t="t"/>
              <a:pathLst>
                <a:path extrusionOk="0" h="120000" w="120000">
                  <a:moveTo>
                    <a:pt x="4806" y="77982"/>
                  </a:moveTo>
                  <a:lnTo>
                    <a:pt x="0" y="120000"/>
                  </a:lnTo>
                  <a:lnTo>
                    <a:pt x="119999" y="16023"/>
                  </a:lnTo>
                  <a:lnTo>
                    <a:pt x="84978" y="0"/>
                  </a:lnTo>
                  <a:lnTo>
                    <a:pt x="104206" y="19228"/>
                  </a:lnTo>
                  <a:lnTo>
                    <a:pt x="8583" y="105044"/>
                  </a:lnTo>
                  <a:lnTo>
                    <a:pt x="4806" y="7798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4" name="Google Shape;694;p118"/>
            <p:cNvSpPr/>
            <p:nvPr/>
          </p:nvSpPr>
          <p:spPr>
            <a:xfrm>
              <a:off x="8228012" y="1979612"/>
              <a:ext cx="334962" cy="325437"/>
            </a:xfrm>
            <a:custGeom>
              <a:rect b="b" l="l" r="r" t="t"/>
              <a:pathLst>
                <a:path extrusionOk="0" h="120000" w="120000">
                  <a:moveTo>
                    <a:pt x="0" y="120000"/>
                  </a:moveTo>
                  <a:lnTo>
                    <a:pt x="120000" y="8780"/>
                  </a:lnTo>
                  <a:lnTo>
                    <a:pt x="80758" y="0"/>
                  </a:lnTo>
                  <a:lnTo>
                    <a:pt x="103791" y="15219"/>
                  </a:lnTo>
                  <a:lnTo>
                    <a:pt x="102654" y="16390"/>
                  </a:lnTo>
                  <a:lnTo>
                    <a:pt x="99526" y="18731"/>
                  </a:lnTo>
                  <a:lnTo>
                    <a:pt x="94407" y="24000"/>
                  </a:lnTo>
                  <a:lnTo>
                    <a:pt x="88151" y="29268"/>
                  </a:lnTo>
                  <a:lnTo>
                    <a:pt x="80189" y="36878"/>
                  </a:lnTo>
                  <a:lnTo>
                    <a:pt x="71374" y="45073"/>
                  </a:lnTo>
                  <a:lnTo>
                    <a:pt x="62559" y="53853"/>
                  </a:lnTo>
                  <a:lnTo>
                    <a:pt x="52606" y="62634"/>
                  </a:lnTo>
                  <a:lnTo>
                    <a:pt x="43222" y="72000"/>
                  </a:lnTo>
                  <a:lnTo>
                    <a:pt x="33838" y="80780"/>
                  </a:lnTo>
                  <a:lnTo>
                    <a:pt x="25023" y="89560"/>
                  </a:lnTo>
                  <a:lnTo>
                    <a:pt x="17061" y="98341"/>
                  </a:lnTo>
                  <a:lnTo>
                    <a:pt x="10521" y="105365"/>
                  </a:lnTo>
                  <a:lnTo>
                    <a:pt x="5118" y="111804"/>
                  </a:lnTo>
                  <a:lnTo>
                    <a:pt x="1421" y="117073"/>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5" name="Google Shape;695;p118"/>
            <p:cNvSpPr/>
            <p:nvPr/>
          </p:nvSpPr>
          <p:spPr>
            <a:xfrm>
              <a:off x="7913687" y="1592262"/>
              <a:ext cx="404812" cy="373062"/>
            </a:xfrm>
            <a:custGeom>
              <a:rect b="b" l="l" r="r" t="t"/>
              <a:pathLst>
                <a:path extrusionOk="0" h="120000" w="120000">
                  <a:moveTo>
                    <a:pt x="11529" y="99063"/>
                  </a:moveTo>
                  <a:lnTo>
                    <a:pt x="117647" y="0"/>
                  </a:lnTo>
                  <a:lnTo>
                    <a:pt x="120000" y="6638"/>
                  </a:lnTo>
                  <a:lnTo>
                    <a:pt x="0" y="120000"/>
                  </a:lnTo>
                  <a:lnTo>
                    <a:pt x="11529" y="990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6" name="Google Shape;696;p118"/>
            <p:cNvSpPr/>
            <p:nvPr/>
          </p:nvSpPr>
          <p:spPr>
            <a:xfrm>
              <a:off x="7881937" y="3659187"/>
              <a:ext cx="841375" cy="920750"/>
            </a:xfrm>
            <a:custGeom>
              <a:rect b="b" l="l" r="r" t="t"/>
              <a:pathLst>
                <a:path extrusionOk="0" h="120000" w="120000">
                  <a:moveTo>
                    <a:pt x="30339" y="114413"/>
                  </a:moveTo>
                  <a:lnTo>
                    <a:pt x="22415" y="102206"/>
                  </a:lnTo>
                  <a:lnTo>
                    <a:pt x="9962" y="91034"/>
                  </a:lnTo>
                  <a:lnTo>
                    <a:pt x="0" y="77586"/>
                  </a:lnTo>
                  <a:lnTo>
                    <a:pt x="7698" y="61034"/>
                  </a:lnTo>
                  <a:lnTo>
                    <a:pt x="17094" y="52344"/>
                  </a:lnTo>
                  <a:lnTo>
                    <a:pt x="17433" y="52137"/>
                  </a:lnTo>
                  <a:lnTo>
                    <a:pt x="18679" y="51724"/>
                  </a:lnTo>
                  <a:lnTo>
                    <a:pt x="20603" y="50689"/>
                  </a:lnTo>
                  <a:lnTo>
                    <a:pt x="22641" y="49862"/>
                  </a:lnTo>
                  <a:lnTo>
                    <a:pt x="24792" y="48827"/>
                  </a:lnTo>
                  <a:lnTo>
                    <a:pt x="26830" y="48000"/>
                  </a:lnTo>
                  <a:lnTo>
                    <a:pt x="28528" y="46965"/>
                  </a:lnTo>
                  <a:lnTo>
                    <a:pt x="29547" y="46344"/>
                  </a:lnTo>
                  <a:lnTo>
                    <a:pt x="30113" y="46137"/>
                  </a:lnTo>
                  <a:lnTo>
                    <a:pt x="31358" y="45310"/>
                  </a:lnTo>
                  <a:lnTo>
                    <a:pt x="33622" y="43862"/>
                  </a:lnTo>
                  <a:lnTo>
                    <a:pt x="36113" y="42620"/>
                  </a:lnTo>
                  <a:lnTo>
                    <a:pt x="38830" y="41172"/>
                  </a:lnTo>
                  <a:lnTo>
                    <a:pt x="41547" y="39724"/>
                  </a:lnTo>
                  <a:lnTo>
                    <a:pt x="44037" y="38689"/>
                  </a:lnTo>
                  <a:lnTo>
                    <a:pt x="46188" y="38275"/>
                  </a:lnTo>
                  <a:lnTo>
                    <a:pt x="49245" y="37862"/>
                  </a:lnTo>
                  <a:lnTo>
                    <a:pt x="52415" y="37241"/>
                  </a:lnTo>
                  <a:lnTo>
                    <a:pt x="55471" y="36206"/>
                  </a:lnTo>
                  <a:lnTo>
                    <a:pt x="58641" y="35586"/>
                  </a:lnTo>
                  <a:lnTo>
                    <a:pt x="61132" y="34965"/>
                  </a:lnTo>
                  <a:lnTo>
                    <a:pt x="63169" y="34344"/>
                  </a:lnTo>
                  <a:lnTo>
                    <a:pt x="64641" y="33724"/>
                  </a:lnTo>
                  <a:lnTo>
                    <a:pt x="65207" y="33517"/>
                  </a:lnTo>
                  <a:lnTo>
                    <a:pt x="66452" y="32896"/>
                  </a:lnTo>
                  <a:lnTo>
                    <a:pt x="67471" y="31862"/>
                  </a:lnTo>
                  <a:lnTo>
                    <a:pt x="68603" y="31241"/>
                  </a:lnTo>
                  <a:lnTo>
                    <a:pt x="69622" y="30206"/>
                  </a:lnTo>
                  <a:lnTo>
                    <a:pt x="70641" y="29379"/>
                  </a:lnTo>
                  <a:lnTo>
                    <a:pt x="71660" y="28344"/>
                  </a:lnTo>
                  <a:lnTo>
                    <a:pt x="72452" y="27310"/>
                  </a:lnTo>
                  <a:lnTo>
                    <a:pt x="73584" y="26482"/>
                  </a:lnTo>
                  <a:lnTo>
                    <a:pt x="74830" y="25034"/>
                  </a:lnTo>
                  <a:lnTo>
                    <a:pt x="76188" y="23793"/>
                  </a:lnTo>
                  <a:lnTo>
                    <a:pt x="77433" y="22551"/>
                  </a:lnTo>
                  <a:lnTo>
                    <a:pt x="78113" y="22137"/>
                  </a:lnTo>
                  <a:lnTo>
                    <a:pt x="78113" y="21103"/>
                  </a:lnTo>
                  <a:lnTo>
                    <a:pt x="78339" y="18827"/>
                  </a:lnTo>
                  <a:lnTo>
                    <a:pt x="78679" y="16344"/>
                  </a:lnTo>
                  <a:lnTo>
                    <a:pt x="79132" y="14896"/>
                  </a:lnTo>
                  <a:lnTo>
                    <a:pt x="79584" y="13241"/>
                  </a:lnTo>
                  <a:lnTo>
                    <a:pt x="80830" y="9103"/>
                  </a:lnTo>
                  <a:lnTo>
                    <a:pt x="81849" y="3931"/>
                  </a:lnTo>
                  <a:lnTo>
                    <a:pt x="82301" y="0"/>
                  </a:lnTo>
                  <a:lnTo>
                    <a:pt x="89547" y="5379"/>
                  </a:lnTo>
                  <a:lnTo>
                    <a:pt x="99283" y="19862"/>
                  </a:lnTo>
                  <a:lnTo>
                    <a:pt x="111169" y="31655"/>
                  </a:lnTo>
                  <a:lnTo>
                    <a:pt x="120000" y="44482"/>
                  </a:lnTo>
                  <a:lnTo>
                    <a:pt x="115924" y="54620"/>
                  </a:lnTo>
                  <a:lnTo>
                    <a:pt x="115698" y="54827"/>
                  </a:lnTo>
                  <a:lnTo>
                    <a:pt x="115018" y="55655"/>
                  </a:lnTo>
                  <a:lnTo>
                    <a:pt x="114000" y="56482"/>
                  </a:lnTo>
                  <a:lnTo>
                    <a:pt x="112754" y="57517"/>
                  </a:lnTo>
                  <a:lnTo>
                    <a:pt x="111283" y="58758"/>
                  </a:lnTo>
                  <a:lnTo>
                    <a:pt x="109698" y="60413"/>
                  </a:lnTo>
                  <a:lnTo>
                    <a:pt x="107773" y="62068"/>
                  </a:lnTo>
                  <a:lnTo>
                    <a:pt x="105962" y="64137"/>
                  </a:lnTo>
                  <a:lnTo>
                    <a:pt x="105056" y="65172"/>
                  </a:lnTo>
                  <a:lnTo>
                    <a:pt x="104264" y="66413"/>
                  </a:lnTo>
                  <a:lnTo>
                    <a:pt x="103698" y="67655"/>
                  </a:lnTo>
                  <a:lnTo>
                    <a:pt x="102792" y="68896"/>
                  </a:lnTo>
                  <a:lnTo>
                    <a:pt x="102000" y="70137"/>
                  </a:lnTo>
                  <a:lnTo>
                    <a:pt x="100981" y="71379"/>
                  </a:lnTo>
                  <a:lnTo>
                    <a:pt x="99735" y="72620"/>
                  </a:lnTo>
                  <a:lnTo>
                    <a:pt x="98264" y="73655"/>
                  </a:lnTo>
                  <a:lnTo>
                    <a:pt x="97245" y="74482"/>
                  </a:lnTo>
                  <a:lnTo>
                    <a:pt x="95320" y="75310"/>
                  </a:lnTo>
                  <a:lnTo>
                    <a:pt x="92830" y="76344"/>
                  </a:lnTo>
                  <a:lnTo>
                    <a:pt x="90113" y="77379"/>
                  </a:lnTo>
                  <a:lnTo>
                    <a:pt x="87509" y="78827"/>
                  </a:lnTo>
                  <a:lnTo>
                    <a:pt x="84905" y="79655"/>
                  </a:lnTo>
                  <a:lnTo>
                    <a:pt x="83094" y="80275"/>
                  </a:lnTo>
                  <a:lnTo>
                    <a:pt x="82075" y="80482"/>
                  </a:lnTo>
                  <a:lnTo>
                    <a:pt x="79924" y="80689"/>
                  </a:lnTo>
                  <a:lnTo>
                    <a:pt x="77660" y="80896"/>
                  </a:lnTo>
                  <a:lnTo>
                    <a:pt x="75169" y="81103"/>
                  </a:lnTo>
                  <a:lnTo>
                    <a:pt x="72679" y="81310"/>
                  </a:lnTo>
                  <a:lnTo>
                    <a:pt x="70415" y="81724"/>
                  </a:lnTo>
                  <a:lnTo>
                    <a:pt x="68716" y="81931"/>
                  </a:lnTo>
                  <a:lnTo>
                    <a:pt x="67471" y="82137"/>
                  </a:lnTo>
                  <a:lnTo>
                    <a:pt x="67132" y="82137"/>
                  </a:lnTo>
                  <a:lnTo>
                    <a:pt x="65660" y="83172"/>
                  </a:lnTo>
                  <a:lnTo>
                    <a:pt x="62490" y="85655"/>
                  </a:lnTo>
                  <a:lnTo>
                    <a:pt x="58641" y="88965"/>
                  </a:lnTo>
                  <a:lnTo>
                    <a:pt x="54000" y="93103"/>
                  </a:lnTo>
                  <a:lnTo>
                    <a:pt x="49471" y="97241"/>
                  </a:lnTo>
                  <a:lnTo>
                    <a:pt x="45509" y="100758"/>
                  </a:lnTo>
                  <a:lnTo>
                    <a:pt x="42792" y="103034"/>
                  </a:lnTo>
                  <a:lnTo>
                    <a:pt x="41773" y="103862"/>
                  </a:lnTo>
                  <a:lnTo>
                    <a:pt x="39283" y="108206"/>
                  </a:lnTo>
                  <a:lnTo>
                    <a:pt x="37358" y="112344"/>
                  </a:lnTo>
                  <a:lnTo>
                    <a:pt x="36339" y="116275"/>
                  </a:lnTo>
                  <a:lnTo>
                    <a:pt x="36000" y="120000"/>
                  </a:lnTo>
                  <a:lnTo>
                    <a:pt x="30339" y="1144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7" name="Google Shape;697;p118"/>
            <p:cNvSpPr/>
            <p:nvPr/>
          </p:nvSpPr>
          <p:spPr>
            <a:xfrm>
              <a:off x="7935912" y="3752850"/>
              <a:ext cx="750887" cy="719137"/>
            </a:xfrm>
            <a:custGeom>
              <a:rect b="b" l="l" r="r" t="t"/>
              <a:pathLst>
                <a:path extrusionOk="0" h="120000" w="120000">
                  <a:moveTo>
                    <a:pt x="87814" y="9536"/>
                  </a:moveTo>
                  <a:lnTo>
                    <a:pt x="83632" y="20662"/>
                  </a:lnTo>
                  <a:lnTo>
                    <a:pt x="83505" y="20927"/>
                  </a:lnTo>
                  <a:lnTo>
                    <a:pt x="82492" y="21721"/>
                  </a:lnTo>
                  <a:lnTo>
                    <a:pt x="81098" y="22251"/>
                  </a:lnTo>
                  <a:lnTo>
                    <a:pt x="79704" y="23046"/>
                  </a:lnTo>
                  <a:lnTo>
                    <a:pt x="78310" y="23841"/>
                  </a:lnTo>
                  <a:lnTo>
                    <a:pt x="76916" y="24635"/>
                  </a:lnTo>
                  <a:lnTo>
                    <a:pt x="75776" y="25430"/>
                  </a:lnTo>
                  <a:lnTo>
                    <a:pt x="75269" y="25695"/>
                  </a:lnTo>
                  <a:lnTo>
                    <a:pt x="74382" y="26754"/>
                  </a:lnTo>
                  <a:lnTo>
                    <a:pt x="72101" y="28079"/>
                  </a:lnTo>
                  <a:lnTo>
                    <a:pt x="69060" y="29933"/>
                  </a:lnTo>
                  <a:lnTo>
                    <a:pt x="65385" y="32052"/>
                  </a:lnTo>
                  <a:lnTo>
                    <a:pt x="60950" y="34172"/>
                  </a:lnTo>
                  <a:lnTo>
                    <a:pt x="56008" y="36556"/>
                  </a:lnTo>
                  <a:lnTo>
                    <a:pt x="50939" y="38675"/>
                  </a:lnTo>
                  <a:lnTo>
                    <a:pt x="45871" y="40264"/>
                  </a:lnTo>
                  <a:lnTo>
                    <a:pt x="42829" y="41324"/>
                  </a:lnTo>
                  <a:lnTo>
                    <a:pt x="39788" y="42384"/>
                  </a:lnTo>
                  <a:lnTo>
                    <a:pt x="37001" y="43443"/>
                  </a:lnTo>
                  <a:lnTo>
                    <a:pt x="34466" y="44503"/>
                  </a:lnTo>
                  <a:lnTo>
                    <a:pt x="31805" y="46092"/>
                  </a:lnTo>
                  <a:lnTo>
                    <a:pt x="29524" y="47417"/>
                  </a:lnTo>
                  <a:lnTo>
                    <a:pt x="27243" y="48741"/>
                  </a:lnTo>
                  <a:lnTo>
                    <a:pt x="24836" y="50596"/>
                  </a:lnTo>
                  <a:lnTo>
                    <a:pt x="23442" y="51920"/>
                  </a:lnTo>
                  <a:lnTo>
                    <a:pt x="22048" y="53774"/>
                  </a:lnTo>
                  <a:lnTo>
                    <a:pt x="20654" y="55894"/>
                  </a:lnTo>
                  <a:lnTo>
                    <a:pt x="19514" y="57483"/>
                  </a:lnTo>
                  <a:lnTo>
                    <a:pt x="8616" y="65695"/>
                  </a:lnTo>
                  <a:lnTo>
                    <a:pt x="8109" y="66225"/>
                  </a:lnTo>
                  <a:lnTo>
                    <a:pt x="7476" y="68079"/>
                  </a:lnTo>
                  <a:lnTo>
                    <a:pt x="6082" y="70463"/>
                  </a:lnTo>
                  <a:lnTo>
                    <a:pt x="4435" y="73112"/>
                  </a:lnTo>
                  <a:lnTo>
                    <a:pt x="3041" y="76291"/>
                  </a:lnTo>
                  <a:lnTo>
                    <a:pt x="1647" y="78410"/>
                  </a:lnTo>
                  <a:lnTo>
                    <a:pt x="506" y="80529"/>
                  </a:lnTo>
                  <a:lnTo>
                    <a:pt x="0" y="81059"/>
                  </a:lnTo>
                  <a:lnTo>
                    <a:pt x="11404" y="92715"/>
                  </a:lnTo>
                  <a:lnTo>
                    <a:pt x="20274" y="106754"/>
                  </a:lnTo>
                  <a:lnTo>
                    <a:pt x="28891" y="119999"/>
                  </a:lnTo>
                  <a:lnTo>
                    <a:pt x="30031" y="117880"/>
                  </a:lnTo>
                  <a:lnTo>
                    <a:pt x="31678" y="115761"/>
                  </a:lnTo>
                  <a:lnTo>
                    <a:pt x="33199" y="113642"/>
                  </a:lnTo>
                  <a:lnTo>
                    <a:pt x="35100" y="111523"/>
                  </a:lnTo>
                  <a:lnTo>
                    <a:pt x="36747" y="110198"/>
                  </a:lnTo>
                  <a:lnTo>
                    <a:pt x="38141" y="108874"/>
                  </a:lnTo>
                  <a:lnTo>
                    <a:pt x="39028" y="107814"/>
                  </a:lnTo>
                  <a:lnTo>
                    <a:pt x="39535" y="107549"/>
                  </a:lnTo>
                  <a:lnTo>
                    <a:pt x="40042" y="107019"/>
                  </a:lnTo>
                  <a:lnTo>
                    <a:pt x="40929" y="105430"/>
                  </a:lnTo>
                  <a:lnTo>
                    <a:pt x="42323" y="103576"/>
                  </a:lnTo>
                  <a:lnTo>
                    <a:pt x="44223" y="100662"/>
                  </a:lnTo>
                  <a:lnTo>
                    <a:pt x="45871" y="97748"/>
                  </a:lnTo>
                  <a:lnTo>
                    <a:pt x="47391" y="95364"/>
                  </a:lnTo>
                  <a:lnTo>
                    <a:pt x="48785" y="92980"/>
                  </a:lnTo>
                  <a:lnTo>
                    <a:pt x="49545" y="91655"/>
                  </a:lnTo>
                  <a:lnTo>
                    <a:pt x="50939" y="90331"/>
                  </a:lnTo>
                  <a:lnTo>
                    <a:pt x="53727" y="88211"/>
                  </a:lnTo>
                  <a:lnTo>
                    <a:pt x="57655" y="85827"/>
                  </a:lnTo>
                  <a:lnTo>
                    <a:pt x="62597" y="82913"/>
                  </a:lnTo>
                  <a:lnTo>
                    <a:pt x="68173" y="80529"/>
                  </a:lnTo>
                  <a:lnTo>
                    <a:pt x="73875" y="78145"/>
                  </a:lnTo>
                  <a:lnTo>
                    <a:pt x="79704" y="76291"/>
                  </a:lnTo>
                  <a:lnTo>
                    <a:pt x="85026" y="75496"/>
                  </a:lnTo>
                  <a:lnTo>
                    <a:pt x="86673" y="75231"/>
                  </a:lnTo>
                  <a:lnTo>
                    <a:pt x="88321" y="74701"/>
                  </a:lnTo>
                  <a:lnTo>
                    <a:pt x="89968" y="73907"/>
                  </a:lnTo>
                  <a:lnTo>
                    <a:pt x="91362" y="73112"/>
                  </a:lnTo>
                  <a:lnTo>
                    <a:pt x="93009" y="72317"/>
                  </a:lnTo>
                  <a:lnTo>
                    <a:pt x="94403" y="71523"/>
                  </a:lnTo>
                  <a:lnTo>
                    <a:pt x="95797" y="70463"/>
                  </a:lnTo>
                  <a:lnTo>
                    <a:pt x="97191" y="69403"/>
                  </a:lnTo>
                  <a:lnTo>
                    <a:pt x="97697" y="69139"/>
                  </a:lnTo>
                  <a:lnTo>
                    <a:pt x="99091" y="68344"/>
                  </a:lnTo>
                  <a:lnTo>
                    <a:pt x="100865" y="67284"/>
                  </a:lnTo>
                  <a:lnTo>
                    <a:pt x="103273" y="65695"/>
                  </a:lnTo>
                  <a:lnTo>
                    <a:pt x="105807" y="63841"/>
                  </a:lnTo>
                  <a:lnTo>
                    <a:pt x="108088" y="62251"/>
                  </a:lnTo>
                  <a:lnTo>
                    <a:pt x="110242" y="60397"/>
                  </a:lnTo>
                  <a:lnTo>
                    <a:pt x="111763" y="58543"/>
                  </a:lnTo>
                  <a:lnTo>
                    <a:pt x="112016" y="58013"/>
                  </a:lnTo>
                  <a:lnTo>
                    <a:pt x="112777" y="56423"/>
                  </a:lnTo>
                  <a:lnTo>
                    <a:pt x="113917" y="53774"/>
                  </a:lnTo>
                  <a:lnTo>
                    <a:pt x="115058" y="51125"/>
                  </a:lnTo>
                  <a:lnTo>
                    <a:pt x="116451" y="47682"/>
                  </a:lnTo>
                  <a:lnTo>
                    <a:pt x="117845" y="44503"/>
                  </a:lnTo>
                  <a:lnTo>
                    <a:pt x="118986" y="41854"/>
                  </a:lnTo>
                  <a:lnTo>
                    <a:pt x="120000" y="39470"/>
                  </a:lnTo>
                  <a:lnTo>
                    <a:pt x="111636" y="25165"/>
                  </a:lnTo>
                  <a:lnTo>
                    <a:pt x="102513" y="18013"/>
                  </a:lnTo>
                  <a:lnTo>
                    <a:pt x="92249" y="0"/>
                  </a:lnTo>
                  <a:lnTo>
                    <a:pt x="92122" y="1589"/>
                  </a:lnTo>
                  <a:lnTo>
                    <a:pt x="90855" y="4238"/>
                  </a:lnTo>
                  <a:lnTo>
                    <a:pt x="89334" y="7152"/>
                  </a:lnTo>
                  <a:lnTo>
                    <a:pt x="87814" y="9536"/>
                  </a:lnTo>
                  <a:close/>
                </a:path>
              </a:pathLst>
            </a:custGeom>
            <a:solidFill>
              <a:srgbClr val="BFD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8" name="Google Shape;698;p118"/>
            <p:cNvSpPr/>
            <p:nvPr/>
          </p:nvSpPr>
          <p:spPr>
            <a:xfrm>
              <a:off x="8196262" y="3954462"/>
              <a:ext cx="249237" cy="312737"/>
            </a:xfrm>
            <a:custGeom>
              <a:rect b="b" l="l" r="r" t="t"/>
              <a:pathLst>
                <a:path extrusionOk="0" h="120000" w="120000">
                  <a:moveTo>
                    <a:pt x="117333" y="53604"/>
                  </a:moveTo>
                  <a:lnTo>
                    <a:pt x="118476" y="58477"/>
                  </a:lnTo>
                  <a:lnTo>
                    <a:pt x="119238" y="63350"/>
                  </a:lnTo>
                  <a:lnTo>
                    <a:pt x="120000" y="68223"/>
                  </a:lnTo>
                  <a:lnTo>
                    <a:pt x="120000" y="73096"/>
                  </a:lnTo>
                  <a:lnTo>
                    <a:pt x="120000" y="83451"/>
                  </a:lnTo>
                  <a:lnTo>
                    <a:pt x="117714" y="92588"/>
                  </a:lnTo>
                  <a:lnTo>
                    <a:pt x="113523" y="101116"/>
                  </a:lnTo>
                  <a:lnTo>
                    <a:pt x="106666" y="108426"/>
                  </a:lnTo>
                  <a:lnTo>
                    <a:pt x="103238" y="110862"/>
                  </a:lnTo>
                  <a:lnTo>
                    <a:pt x="100571" y="112690"/>
                  </a:lnTo>
                  <a:lnTo>
                    <a:pt x="96761" y="114517"/>
                  </a:lnTo>
                  <a:lnTo>
                    <a:pt x="93333" y="116954"/>
                  </a:lnTo>
                  <a:lnTo>
                    <a:pt x="89904" y="118172"/>
                  </a:lnTo>
                  <a:lnTo>
                    <a:pt x="86476" y="119390"/>
                  </a:lnTo>
                  <a:lnTo>
                    <a:pt x="82285" y="120000"/>
                  </a:lnTo>
                  <a:lnTo>
                    <a:pt x="78095" y="120000"/>
                  </a:lnTo>
                  <a:lnTo>
                    <a:pt x="75428" y="119390"/>
                  </a:lnTo>
                  <a:lnTo>
                    <a:pt x="72380" y="119390"/>
                  </a:lnTo>
                  <a:lnTo>
                    <a:pt x="68952" y="118781"/>
                  </a:lnTo>
                  <a:lnTo>
                    <a:pt x="65523" y="118172"/>
                  </a:lnTo>
                  <a:lnTo>
                    <a:pt x="62095" y="117563"/>
                  </a:lnTo>
                  <a:lnTo>
                    <a:pt x="59047" y="116954"/>
                  </a:lnTo>
                  <a:lnTo>
                    <a:pt x="55619" y="116345"/>
                  </a:lnTo>
                  <a:lnTo>
                    <a:pt x="52952" y="115126"/>
                  </a:lnTo>
                  <a:lnTo>
                    <a:pt x="50285" y="113908"/>
                  </a:lnTo>
                  <a:lnTo>
                    <a:pt x="46476" y="111472"/>
                  </a:lnTo>
                  <a:lnTo>
                    <a:pt x="42285" y="107817"/>
                  </a:lnTo>
                  <a:lnTo>
                    <a:pt x="38095" y="102944"/>
                  </a:lnTo>
                  <a:lnTo>
                    <a:pt x="33904" y="98680"/>
                  </a:lnTo>
                  <a:lnTo>
                    <a:pt x="29714" y="94416"/>
                  </a:lnTo>
                  <a:lnTo>
                    <a:pt x="27047" y="90761"/>
                  </a:lnTo>
                  <a:lnTo>
                    <a:pt x="25142" y="88324"/>
                  </a:lnTo>
                  <a:lnTo>
                    <a:pt x="22095" y="86497"/>
                  </a:lnTo>
                  <a:lnTo>
                    <a:pt x="16761" y="80406"/>
                  </a:lnTo>
                  <a:lnTo>
                    <a:pt x="9523" y="73705"/>
                  </a:lnTo>
                  <a:lnTo>
                    <a:pt x="5333" y="66395"/>
                  </a:lnTo>
                  <a:lnTo>
                    <a:pt x="0" y="45076"/>
                  </a:lnTo>
                  <a:lnTo>
                    <a:pt x="1142" y="26192"/>
                  </a:lnTo>
                  <a:lnTo>
                    <a:pt x="6095" y="13401"/>
                  </a:lnTo>
                  <a:lnTo>
                    <a:pt x="11047" y="7918"/>
                  </a:lnTo>
                  <a:lnTo>
                    <a:pt x="13714" y="6700"/>
                  </a:lnTo>
                  <a:lnTo>
                    <a:pt x="16761" y="5482"/>
                  </a:lnTo>
                  <a:lnTo>
                    <a:pt x="20190" y="3654"/>
                  </a:lnTo>
                  <a:lnTo>
                    <a:pt x="23619" y="2436"/>
                  </a:lnTo>
                  <a:lnTo>
                    <a:pt x="27047" y="1218"/>
                  </a:lnTo>
                  <a:lnTo>
                    <a:pt x="29714" y="609"/>
                  </a:lnTo>
                  <a:lnTo>
                    <a:pt x="31238" y="0"/>
                  </a:lnTo>
                  <a:lnTo>
                    <a:pt x="32000" y="0"/>
                  </a:lnTo>
                  <a:lnTo>
                    <a:pt x="58666" y="3654"/>
                  </a:lnTo>
                  <a:lnTo>
                    <a:pt x="63238" y="5482"/>
                  </a:lnTo>
                  <a:lnTo>
                    <a:pt x="69714" y="9137"/>
                  </a:lnTo>
                  <a:lnTo>
                    <a:pt x="76571" y="12791"/>
                  </a:lnTo>
                  <a:lnTo>
                    <a:pt x="83809" y="18274"/>
                  </a:lnTo>
                  <a:lnTo>
                    <a:pt x="90666" y="22538"/>
                  </a:lnTo>
                  <a:lnTo>
                    <a:pt x="95619" y="25583"/>
                  </a:lnTo>
                  <a:lnTo>
                    <a:pt x="99047" y="28020"/>
                  </a:lnTo>
                  <a:lnTo>
                    <a:pt x="99809" y="26802"/>
                  </a:lnTo>
                  <a:lnTo>
                    <a:pt x="117333" y="53604"/>
                  </a:lnTo>
                  <a:close/>
                </a:path>
              </a:pathLst>
            </a:custGeom>
            <a:solidFill>
              <a:srgbClr val="F2A5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9" name="Google Shape;699;p118"/>
            <p:cNvSpPr/>
            <p:nvPr/>
          </p:nvSpPr>
          <p:spPr>
            <a:xfrm>
              <a:off x="8234362" y="3990975"/>
              <a:ext cx="182562" cy="231775"/>
            </a:xfrm>
            <a:custGeom>
              <a:rect b="b" l="l" r="r" t="t"/>
              <a:pathLst>
                <a:path extrusionOk="0" h="120000" w="120000">
                  <a:moveTo>
                    <a:pt x="91428" y="73150"/>
                  </a:moveTo>
                  <a:lnTo>
                    <a:pt x="87792" y="69863"/>
                  </a:lnTo>
                  <a:lnTo>
                    <a:pt x="83116" y="67397"/>
                  </a:lnTo>
                  <a:lnTo>
                    <a:pt x="78441" y="66575"/>
                  </a:lnTo>
                  <a:lnTo>
                    <a:pt x="72727" y="65753"/>
                  </a:lnTo>
                  <a:lnTo>
                    <a:pt x="92467" y="87945"/>
                  </a:lnTo>
                  <a:lnTo>
                    <a:pt x="83116" y="95342"/>
                  </a:lnTo>
                  <a:lnTo>
                    <a:pt x="54545" y="69041"/>
                  </a:lnTo>
                  <a:lnTo>
                    <a:pt x="54545" y="67397"/>
                  </a:lnTo>
                  <a:lnTo>
                    <a:pt x="53506" y="66575"/>
                  </a:lnTo>
                  <a:lnTo>
                    <a:pt x="50389" y="66575"/>
                  </a:lnTo>
                  <a:lnTo>
                    <a:pt x="48831" y="67397"/>
                  </a:lnTo>
                  <a:lnTo>
                    <a:pt x="42077" y="67397"/>
                  </a:lnTo>
                  <a:lnTo>
                    <a:pt x="36363" y="67397"/>
                  </a:lnTo>
                  <a:lnTo>
                    <a:pt x="30649" y="67397"/>
                  </a:lnTo>
                  <a:lnTo>
                    <a:pt x="25974" y="66575"/>
                  </a:lnTo>
                  <a:lnTo>
                    <a:pt x="21818" y="64931"/>
                  </a:lnTo>
                  <a:lnTo>
                    <a:pt x="18181" y="61643"/>
                  </a:lnTo>
                  <a:lnTo>
                    <a:pt x="13506" y="57534"/>
                  </a:lnTo>
                  <a:lnTo>
                    <a:pt x="9870" y="53424"/>
                  </a:lnTo>
                  <a:lnTo>
                    <a:pt x="6753" y="50136"/>
                  </a:lnTo>
                  <a:lnTo>
                    <a:pt x="4155" y="46027"/>
                  </a:lnTo>
                  <a:lnTo>
                    <a:pt x="2077" y="42739"/>
                  </a:lnTo>
                  <a:lnTo>
                    <a:pt x="1038" y="39452"/>
                  </a:lnTo>
                  <a:lnTo>
                    <a:pt x="16103" y="31232"/>
                  </a:lnTo>
                  <a:lnTo>
                    <a:pt x="29610" y="46849"/>
                  </a:lnTo>
                  <a:lnTo>
                    <a:pt x="33246" y="50136"/>
                  </a:lnTo>
                  <a:lnTo>
                    <a:pt x="37402" y="51780"/>
                  </a:lnTo>
                  <a:lnTo>
                    <a:pt x="41038" y="52602"/>
                  </a:lnTo>
                  <a:lnTo>
                    <a:pt x="45714" y="52602"/>
                  </a:lnTo>
                  <a:lnTo>
                    <a:pt x="18181" y="20547"/>
                  </a:lnTo>
                  <a:lnTo>
                    <a:pt x="15584" y="23013"/>
                  </a:lnTo>
                  <a:lnTo>
                    <a:pt x="14545" y="25479"/>
                  </a:lnTo>
                  <a:lnTo>
                    <a:pt x="14545" y="28767"/>
                  </a:lnTo>
                  <a:lnTo>
                    <a:pt x="16103" y="31232"/>
                  </a:lnTo>
                  <a:lnTo>
                    <a:pt x="1038" y="39452"/>
                  </a:lnTo>
                  <a:lnTo>
                    <a:pt x="0" y="36164"/>
                  </a:lnTo>
                  <a:lnTo>
                    <a:pt x="0" y="33698"/>
                  </a:lnTo>
                  <a:lnTo>
                    <a:pt x="1038" y="30410"/>
                  </a:lnTo>
                  <a:lnTo>
                    <a:pt x="2077" y="27945"/>
                  </a:lnTo>
                  <a:lnTo>
                    <a:pt x="4155" y="24657"/>
                  </a:lnTo>
                  <a:lnTo>
                    <a:pt x="6753" y="21369"/>
                  </a:lnTo>
                  <a:lnTo>
                    <a:pt x="9870" y="18904"/>
                  </a:lnTo>
                  <a:lnTo>
                    <a:pt x="13506" y="14794"/>
                  </a:lnTo>
                  <a:lnTo>
                    <a:pt x="9870" y="10684"/>
                  </a:lnTo>
                  <a:lnTo>
                    <a:pt x="17142" y="5753"/>
                  </a:lnTo>
                  <a:lnTo>
                    <a:pt x="21818" y="8219"/>
                  </a:lnTo>
                  <a:lnTo>
                    <a:pt x="28571" y="4931"/>
                  </a:lnTo>
                  <a:lnTo>
                    <a:pt x="34285" y="2465"/>
                  </a:lnTo>
                  <a:lnTo>
                    <a:pt x="38961" y="821"/>
                  </a:lnTo>
                  <a:lnTo>
                    <a:pt x="44155" y="0"/>
                  </a:lnTo>
                  <a:lnTo>
                    <a:pt x="48831" y="0"/>
                  </a:lnTo>
                  <a:lnTo>
                    <a:pt x="52467" y="821"/>
                  </a:lnTo>
                  <a:lnTo>
                    <a:pt x="55584" y="2465"/>
                  </a:lnTo>
                  <a:lnTo>
                    <a:pt x="58181" y="5753"/>
                  </a:lnTo>
                  <a:lnTo>
                    <a:pt x="65974" y="13972"/>
                  </a:lnTo>
                  <a:lnTo>
                    <a:pt x="58181" y="27945"/>
                  </a:lnTo>
                  <a:lnTo>
                    <a:pt x="57142" y="27945"/>
                  </a:lnTo>
                  <a:lnTo>
                    <a:pt x="55584" y="28767"/>
                  </a:lnTo>
                  <a:lnTo>
                    <a:pt x="53506" y="27945"/>
                  </a:lnTo>
                  <a:lnTo>
                    <a:pt x="51428" y="27123"/>
                  </a:lnTo>
                  <a:lnTo>
                    <a:pt x="42077" y="14794"/>
                  </a:lnTo>
                  <a:lnTo>
                    <a:pt x="38961" y="12328"/>
                  </a:lnTo>
                  <a:lnTo>
                    <a:pt x="35324" y="11506"/>
                  </a:lnTo>
                  <a:lnTo>
                    <a:pt x="31688" y="11506"/>
                  </a:lnTo>
                  <a:lnTo>
                    <a:pt x="27012" y="13150"/>
                  </a:lnTo>
                  <a:lnTo>
                    <a:pt x="61298" y="52602"/>
                  </a:lnTo>
                  <a:lnTo>
                    <a:pt x="67012" y="51780"/>
                  </a:lnTo>
                  <a:lnTo>
                    <a:pt x="72727" y="51780"/>
                  </a:lnTo>
                  <a:lnTo>
                    <a:pt x="77402" y="51780"/>
                  </a:lnTo>
                  <a:lnTo>
                    <a:pt x="81038" y="51780"/>
                  </a:lnTo>
                  <a:lnTo>
                    <a:pt x="84675" y="51780"/>
                  </a:lnTo>
                  <a:lnTo>
                    <a:pt x="88831" y="51780"/>
                  </a:lnTo>
                  <a:lnTo>
                    <a:pt x="91428" y="52602"/>
                  </a:lnTo>
                  <a:lnTo>
                    <a:pt x="94545" y="53424"/>
                  </a:lnTo>
                  <a:lnTo>
                    <a:pt x="98181" y="55890"/>
                  </a:lnTo>
                  <a:lnTo>
                    <a:pt x="102857" y="58356"/>
                  </a:lnTo>
                  <a:lnTo>
                    <a:pt x="107012" y="61643"/>
                  </a:lnTo>
                  <a:lnTo>
                    <a:pt x="110649" y="65753"/>
                  </a:lnTo>
                  <a:lnTo>
                    <a:pt x="115324" y="70684"/>
                  </a:lnTo>
                  <a:lnTo>
                    <a:pt x="118441" y="75616"/>
                  </a:lnTo>
                  <a:lnTo>
                    <a:pt x="118961" y="81369"/>
                  </a:lnTo>
                  <a:lnTo>
                    <a:pt x="119999" y="85479"/>
                  </a:lnTo>
                  <a:lnTo>
                    <a:pt x="118961" y="89589"/>
                  </a:lnTo>
                  <a:lnTo>
                    <a:pt x="116363" y="94520"/>
                  </a:lnTo>
                  <a:lnTo>
                    <a:pt x="112727" y="99452"/>
                  </a:lnTo>
                  <a:lnTo>
                    <a:pt x="107012" y="105205"/>
                  </a:lnTo>
                  <a:lnTo>
                    <a:pt x="111688" y="114246"/>
                  </a:lnTo>
                  <a:lnTo>
                    <a:pt x="104935" y="119999"/>
                  </a:lnTo>
                  <a:lnTo>
                    <a:pt x="98181" y="111780"/>
                  </a:lnTo>
                  <a:lnTo>
                    <a:pt x="92467" y="115068"/>
                  </a:lnTo>
                  <a:lnTo>
                    <a:pt x="86753" y="117534"/>
                  </a:lnTo>
                  <a:lnTo>
                    <a:pt x="82077" y="119178"/>
                  </a:lnTo>
                  <a:lnTo>
                    <a:pt x="77402" y="119999"/>
                  </a:lnTo>
                  <a:lnTo>
                    <a:pt x="72727" y="119999"/>
                  </a:lnTo>
                  <a:lnTo>
                    <a:pt x="68571" y="118356"/>
                  </a:lnTo>
                  <a:lnTo>
                    <a:pt x="65974" y="116712"/>
                  </a:lnTo>
                  <a:lnTo>
                    <a:pt x="62857" y="114246"/>
                  </a:lnTo>
                  <a:lnTo>
                    <a:pt x="53506" y="103561"/>
                  </a:lnTo>
                  <a:lnTo>
                    <a:pt x="60259" y="88767"/>
                  </a:lnTo>
                  <a:lnTo>
                    <a:pt x="61818" y="86301"/>
                  </a:lnTo>
                  <a:lnTo>
                    <a:pt x="62857" y="87945"/>
                  </a:lnTo>
                  <a:lnTo>
                    <a:pt x="63896" y="88767"/>
                  </a:lnTo>
                  <a:lnTo>
                    <a:pt x="64935" y="89589"/>
                  </a:lnTo>
                  <a:lnTo>
                    <a:pt x="67012" y="90410"/>
                  </a:lnTo>
                  <a:lnTo>
                    <a:pt x="81038" y="105205"/>
                  </a:lnTo>
                  <a:lnTo>
                    <a:pt x="84155" y="106849"/>
                  </a:lnTo>
                  <a:lnTo>
                    <a:pt x="86753" y="108493"/>
                  </a:lnTo>
                  <a:lnTo>
                    <a:pt x="89870" y="108493"/>
                  </a:lnTo>
                  <a:lnTo>
                    <a:pt x="93506" y="106027"/>
                  </a:lnTo>
                  <a:lnTo>
                    <a:pt x="83116" y="95342"/>
                  </a:lnTo>
                  <a:lnTo>
                    <a:pt x="92467" y="87945"/>
                  </a:lnTo>
                  <a:lnTo>
                    <a:pt x="102857" y="99452"/>
                  </a:lnTo>
                  <a:lnTo>
                    <a:pt x="103896" y="97808"/>
                  </a:lnTo>
                  <a:lnTo>
                    <a:pt x="104935" y="96164"/>
                  </a:lnTo>
                  <a:lnTo>
                    <a:pt x="105974" y="94520"/>
                  </a:lnTo>
                  <a:lnTo>
                    <a:pt x="105974" y="92054"/>
                  </a:lnTo>
                  <a:lnTo>
                    <a:pt x="105974" y="90410"/>
                  </a:lnTo>
                  <a:lnTo>
                    <a:pt x="104935" y="88767"/>
                  </a:lnTo>
                  <a:lnTo>
                    <a:pt x="102857" y="87123"/>
                  </a:lnTo>
                  <a:lnTo>
                    <a:pt x="101298" y="85479"/>
                  </a:lnTo>
                  <a:lnTo>
                    <a:pt x="91428" y="7315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0" name="Google Shape;700;p118"/>
            <p:cNvSpPr/>
            <p:nvPr/>
          </p:nvSpPr>
          <p:spPr>
            <a:xfrm>
              <a:off x="6124575" y="4302125"/>
              <a:ext cx="101600" cy="231775"/>
            </a:xfrm>
            <a:custGeom>
              <a:rect b="b" l="l" r="r" t="t"/>
              <a:pathLst>
                <a:path extrusionOk="0" h="120000" w="120000">
                  <a:moveTo>
                    <a:pt x="8437" y="4931"/>
                  </a:moveTo>
                  <a:lnTo>
                    <a:pt x="8437" y="7397"/>
                  </a:lnTo>
                  <a:lnTo>
                    <a:pt x="8437" y="12328"/>
                  </a:lnTo>
                  <a:lnTo>
                    <a:pt x="10312" y="18082"/>
                  </a:lnTo>
                  <a:lnTo>
                    <a:pt x="13125" y="23835"/>
                  </a:lnTo>
                  <a:lnTo>
                    <a:pt x="10312" y="29589"/>
                  </a:lnTo>
                  <a:lnTo>
                    <a:pt x="937" y="41095"/>
                  </a:lnTo>
                  <a:lnTo>
                    <a:pt x="0" y="55890"/>
                  </a:lnTo>
                  <a:lnTo>
                    <a:pt x="20625" y="71506"/>
                  </a:lnTo>
                  <a:lnTo>
                    <a:pt x="18750" y="74794"/>
                  </a:lnTo>
                  <a:lnTo>
                    <a:pt x="15000" y="83013"/>
                  </a:lnTo>
                  <a:lnTo>
                    <a:pt x="13125" y="92876"/>
                  </a:lnTo>
                  <a:lnTo>
                    <a:pt x="15000" y="103561"/>
                  </a:lnTo>
                  <a:lnTo>
                    <a:pt x="23437" y="113424"/>
                  </a:lnTo>
                  <a:lnTo>
                    <a:pt x="42187" y="119178"/>
                  </a:lnTo>
                  <a:lnTo>
                    <a:pt x="73125" y="119999"/>
                  </a:lnTo>
                  <a:lnTo>
                    <a:pt x="120000" y="112602"/>
                  </a:lnTo>
                  <a:lnTo>
                    <a:pt x="114375" y="101095"/>
                  </a:lnTo>
                  <a:lnTo>
                    <a:pt x="109687" y="101917"/>
                  </a:lnTo>
                  <a:lnTo>
                    <a:pt x="99375" y="102739"/>
                  </a:lnTo>
                  <a:lnTo>
                    <a:pt x="83437" y="104383"/>
                  </a:lnTo>
                  <a:lnTo>
                    <a:pt x="66562" y="104383"/>
                  </a:lnTo>
                  <a:lnTo>
                    <a:pt x="51562" y="103561"/>
                  </a:lnTo>
                  <a:lnTo>
                    <a:pt x="39375" y="100273"/>
                  </a:lnTo>
                  <a:lnTo>
                    <a:pt x="33750" y="92876"/>
                  </a:lnTo>
                  <a:lnTo>
                    <a:pt x="37500" y="83013"/>
                  </a:lnTo>
                  <a:lnTo>
                    <a:pt x="39375" y="83013"/>
                  </a:lnTo>
                  <a:lnTo>
                    <a:pt x="45937" y="83835"/>
                  </a:lnTo>
                  <a:lnTo>
                    <a:pt x="52500" y="83835"/>
                  </a:lnTo>
                  <a:lnTo>
                    <a:pt x="62812" y="83835"/>
                  </a:lnTo>
                  <a:lnTo>
                    <a:pt x="73125" y="83835"/>
                  </a:lnTo>
                  <a:lnTo>
                    <a:pt x="83437" y="82191"/>
                  </a:lnTo>
                  <a:lnTo>
                    <a:pt x="90937" y="78904"/>
                  </a:lnTo>
                  <a:lnTo>
                    <a:pt x="95625" y="75616"/>
                  </a:lnTo>
                  <a:lnTo>
                    <a:pt x="97500" y="70684"/>
                  </a:lnTo>
                  <a:lnTo>
                    <a:pt x="93750" y="64931"/>
                  </a:lnTo>
                  <a:lnTo>
                    <a:pt x="87187" y="60821"/>
                  </a:lnTo>
                  <a:lnTo>
                    <a:pt x="78750" y="56712"/>
                  </a:lnTo>
                  <a:lnTo>
                    <a:pt x="66562" y="54246"/>
                  </a:lnTo>
                  <a:lnTo>
                    <a:pt x="52500" y="53424"/>
                  </a:lnTo>
                  <a:lnTo>
                    <a:pt x="39375" y="55890"/>
                  </a:lnTo>
                  <a:lnTo>
                    <a:pt x="23437" y="60821"/>
                  </a:lnTo>
                  <a:lnTo>
                    <a:pt x="29062" y="38630"/>
                  </a:lnTo>
                  <a:lnTo>
                    <a:pt x="30937" y="38630"/>
                  </a:lnTo>
                  <a:lnTo>
                    <a:pt x="37500" y="39452"/>
                  </a:lnTo>
                  <a:lnTo>
                    <a:pt x="45937" y="39452"/>
                  </a:lnTo>
                  <a:lnTo>
                    <a:pt x="54375" y="39452"/>
                  </a:lnTo>
                  <a:lnTo>
                    <a:pt x="62812" y="38630"/>
                  </a:lnTo>
                  <a:lnTo>
                    <a:pt x="72187" y="36986"/>
                  </a:lnTo>
                  <a:lnTo>
                    <a:pt x="76875" y="33698"/>
                  </a:lnTo>
                  <a:lnTo>
                    <a:pt x="76875" y="29589"/>
                  </a:lnTo>
                  <a:lnTo>
                    <a:pt x="68437" y="20547"/>
                  </a:lnTo>
                  <a:lnTo>
                    <a:pt x="56250" y="16438"/>
                  </a:lnTo>
                  <a:lnTo>
                    <a:pt x="44062" y="14794"/>
                  </a:lnTo>
                  <a:lnTo>
                    <a:pt x="39375" y="13972"/>
                  </a:lnTo>
                  <a:lnTo>
                    <a:pt x="29062" y="0"/>
                  </a:lnTo>
                  <a:lnTo>
                    <a:pt x="8437" y="493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1" name="Google Shape;701;p118"/>
            <p:cNvSpPr/>
            <p:nvPr/>
          </p:nvSpPr>
          <p:spPr>
            <a:xfrm>
              <a:off x="6216650" y="4103687"/>
              <a:ext cx="534987" cy="465137"/>
            </a:xfrm>
            <a:custGeom>
              <a:rect b="b" l="l" r="r" t="t"/>
              <a:pathLst>
                <a:path extrusionOk="0" h="120000" w="120000">
                  <a:moveTo>
                    <a:pt x="7111" y="119180"/>
                  </a:moveTo>
                  <a:lnTo>
                    <a:pt x="11733" y="120000"/>
                  </a:lnTo>
                  <a:lnTo>
                    <a:pt x="17600" y="119180"/>
                  </a:lnTo>
                  <a:lnTo>
                    <a:pt x="25066" y="117542"/>
                  </a:lnTo>
                  <a:lnTo>
                    <a:pt x="33600" y="114675"/>
                  </a:lnTo>
                  <a:lnTo>
                    <a:pt x="42666" y="110580"/>
                  </a:lnTo>
                  <a:lnTo>
                    <a:pt x="52444" y="105665"/>
                  </a:lnTo>
                  <a:lnTo>
                    <a:pt x="62222" y="100750"/>
                  </a:lnTo>
                  <a:lnTo>
                    <a:pt x="72355" y="95017"/>
                  </a:lnTo>
                  <a:lnTo>
                    <a:pt x="82133" y="88873"/>
                  </a:lnTo>
                  <a:lnTo>
                    <a:pt x="91377" y="82730"/>
                  </a:lnTo>
                  <a:lnTo>
                    <a:pt x="99733" y="76996"/>
                  </a:lnTo>
                  <a:lnTo>
                    <a:pt x="107022" y="70853"/>
                  </a:lnTo>
                  <a:lnTo>
                    <a:pt x="112888" y="65119"/>
                  </a:lnTo>
                  <a:lnTo>
                    <a:pt x="117333" y="59795"/>
                  </a:lnTo>
                  <a:lnTo>
                    <a:pt x="119644" y="55699"/>
                  </a:lnTo>
                  <a:lnTo>
                    <a:pt x="120000" y="51604"/>
                  </a:lnTo>
                  <a:lnTo>
                    <a:pt x="118400" y="48327"/>
                  </a:lnTo>
                  <a:lnTo>
                    <a:pt x="116088" y="44232"/>
                  </a:lnTo>
                  <a:lnTo>
                    <a:pt x="112533" y="40136"/>
                  </a:lnTo>
                  <a:lnTo>
                    <a:pt x="108266" y="36040"/>
                  </a:lnTo>
                  <a:lnTo>
                    <a:pt x="103644" y="31535"/>
                  </a:lnTo>
                  <a:lnTo>
                    <a:pt x="98488" y="27440"/>
                  </a:lnTo>
                  <a:lnTo>
                    <a:pt x="92977" y="22935"/>
                  </a:lnTo>
                  <a:lnTo>
                    <a:pt x="87466" y="19249"/>
                  </a:lnTo>
                  <a:lnTo>
                    <a:pt x="81777" y="15153"/>
                  </a:lnTo>
                  <a:lnTo>
                    <a:pt x="76622" y="11877"/>
                  </a:lnTo>
                  <a:lnTo>
                    <a:pt x="71822" y="8191"/>
                  </a:lnTo>
                  <a:lnTo>
                    <a:pt x="67200" y="5733"/>
                  </a:lnTo>
                  <a:lnTo>
                    <a:pt x="63644" y="3276"/>
                  </a:lnTo>
                  <a:lnTo>
                    <a:pt x="60977" y="1228"/>
                  </a:lnTo>
                  <a:lnTo>
                    <a:pt x="59022" y="409"/>
                  </a:lnTo>
                  <a:lnTo>
                    <a:pt x="58311" y="0"/>
                  </a:lnTo>
                  <a:lnTo>
                    <a:pt x="12444" y="21296"/>
                  </a:lnTo>
                  <a:lnTo>
                    <a:pt x="11377" y="25392"/>
                  </a:lnTo>
                  <a:lnTo>
                    <a:pt x="8888" y="35631"/>
                  </a:lnTo>
                  <a:lnTo>
                    <a:pt x="5866" y="50375"/>
                  </a:lnTo>
                  <a:lnTo>
                    <a:pt x="2666" y="67167"/>
                  </a:lnTo>
                  <a:lnTo>
                    <a:pt x="711" y="85187"/>
                  </a:lnTo>
                  <a:lnTo>
                    <a:pt x="0" y="100750"/>
                  </a:lnTo>
                  <a:lnTo>
                    <a:pt x="1955" y="112627"/>
                  </a:lnTo>
                  <a:lnTo>
                    <a:pt x="7111" y="119180"/>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2" name="Google Shape;702;p118"/>
            <p:cNvSpPr/>
            <p:nvPr/>
          </p:nvSpPr>
          <p:spPr>
            <a:xfrm>
              <a:off x="6065837" y="3890962"/>
              <a:ext cx="601662" cy="441325"/>
            </a:xfrm>
            <a:custGeom>
              <a:rect b="b" l="l" r="r" t="t"/>
              <a:pathLst>
                <a:path extrusionOk="0" h="120000" w="120000">
                  <a:moveTo>
                    <a:pt x="59525" y="56115"/>
                  </a:moveTo>
                  <a:lnTo>
                    <a:pt x="82480" y="38848"/>
                  </a:lnTo>
                  <a:lnTo>
                    <a:pt x="82796" y="39280"/>
                  </a:lnTo>
                  <a:lnTo>
                    <a:pt x="83113" y="41007"/>
                  </a:lnTo>
                  <a:lnTo>
                    <a:pt x="83905" y="43597"/>
                  </a:lnTo>
                  <a:lnTo>
                    <a:pt x="84854" y="47050"/>
                  </a:lnTo>
                  <a:lnTo>
                    <a:pt x="86279" y="50503"/>
                  </a:lnTo>
                  <a:lnTo>
                    <a:pt x="87704" y="53956"/>
                  </a:lnTo>
                  <a:lnTo>
                    <a:pt x="89445" y="56546"/>
                  </a:lnTo>
                  <a:lnTo>
                    <a:pt x="91503" y="58705"/>
                  </a:lnTo>
                  <a:lnTo>
                    <a:pt x="94353" y="60431"/>
                  </a:lnTo>
                  <a:lnTo>
                    <a:pt x="98469" y="60431"/>
                  </a:lnTo>
                  <a:lnTo>
                    <a:pt x="103060" y="59136"/>
                  </a:lnTo>
                  <a:lnTo>
                    <a:pt x="107968" y="56978"/>
                  </a:lnTo>
                  <a:lnTo>
                    <a:pt x="112717" y="53525"/>
                  </a:lnTo>
                  <a:lnTo>
                    <a:pt x="116675" y="47913"/>
                  </a:lnTo>
                  <a:lnTo>
                    <a:pt x="119050" y="41007"/>
                  </a:lnTo>
                  <a:lnTo>
                    <a:pt x="120000" y="32374"/>
                  </a:lnTo>
                  <a:lnTo>
                    <a:pt x="119050" y="31079"/>
                  </a:lnTo>
                  <a:lnTo>
                    <a:pt x="116992" y="27194"/>
                  </a:lnTo>
                  <a:lnTo>
                    <a:pt x="113825" y="22446"/>
                  </a:lnTo>
                  <a:lnTo>
                    <a:pt x="110343" y="16834"/>
                  </a:lnTo>
                  <a:lnTo>
                    <a:pt x="106226" y="10791"/>
                  </a:lnTo>
                  <a:lnTo>
                    <a:pt x="102269" y="6043"/>
                  </a:lnTo>
                  <a:lnTo>
                    <a:pt x="98469" y="2158"/>
                  </a:lnTo>
                  <a:lnTo>
                    <a:pt x="95620" y="431"/>
                  </a:lnTo>
                  <a:lnTo>
                    <a:pt x="93562" y="431"/>
                  </a:lnTo>
                  <a:lnTo>
                    <a:pt x="91503" y="0"/>
                  </a:lnTo>
                  <a:lnTo>
                    <a:pt x="89129" y="431"/>
                  </a:lnTo>
                  <a:lnTo>
                    <a:pt x="86596" y="431"/>
                  </a:lnTo>
                  <a:lnTo>
                    <a:pt x="83905" y="863"/>
                  </a:lnTo>
                  <a:lnTo>
                    <a:pt x="81055" y="1294"/>
                  </a:lnTo>
                  <a:lnTo>
                    <a:pt x="77889" y="1726"/>
                  </a:lnTo>
                  <a:lnTo>
                    <a:pt x="74722" y="2589"/>
                  </a:lnTo>
                  <a:lnTo>
                    <a:pt x="71398" y="3453"/>
                  </a:lnTo>
                  <a:lnTo>
                    <a:pt x="67915" y="4748"/>
                  </a:lnTo>
                  <a:lnTo>
                    <a:pt x="64432" y="6474"/>
                  </a:lnTo>
                  <a:lnTo>
                    <a:pt x="60949" y="7769"/>
                  </a:lnTo>
                  <a:lnTo>
                    <a:pt x="57467" y="9496"/>
                  </a:lnTo>
                  <a:lnTo>
                    <a:pt x="53667" y="11223"/>
                  </a:lnTo>
                  <a:lnTo>
                    <a:pt x="50184" y="13812"/>
                  </a:lnTo>
                  <a:lnTo>
                    <a:pt x="46543" y="15971"/>
                  </a:lnTo>
                  <a:lnTo>
                    <a:pt x="43535" y="18129"/>
                  </a:lnTo>
                  <a:lnTo>
                    <a:pt x="36569" y="23309"/>
                  </a:lnTo>
                  <a:lnTo>
                    <a:pt x="29920" y="29352"/>
                  </a:lnTo>
                  <a:lnTo>
                    <a:pt x="23588" y="34964"/>
                  </a:lnTo>
                  <a:lnTo>
                    <a:pt x="18047" y="41007"/>
                  </a:lnTo>
                  <a:lnTo>
                    <a:pt x="12823" y="47482"/>
                  </a:lnTo>
                  <a:lnTo>
                    <a:pt x="8707" y="53093"/>
                  </a:lnTo>
                  <a:lnTo>
                    <a:pt x="4907" y="58273"/>
                  </a:lnTo>
                  <a:lnTo>
                    <a:pt x="2374" y="63453"/>
                  </a:lnTo>
                  <a:lnTo>
                    <a:pt x="316" y="74676"/>
                  </a:lnTo>
                  <a:lnTo>
                    <a:pt x="0" y="91079"/>
                  </a:lnTo>
                  <a:lnTo>
                    <a:pt x="316" y="106187"/>
                  </a:lnTo>
                  <a:lnTo>
                    <a:pt x="633" y="113093"/>
                  </a:lnTo>
                  <a:lnTo>
                    <a:pt x="5224" y="118273"/>
                  </a:lnTo>
                  <a:lnTo>
                    <a:pt x="10131" y="120000"/>
                  </a:lnTo>
                  <a:lnTo>
                    <a:pt x="15197" y="119136"/>
                  </a:lnTo>
                  <a:lnTo>
                    <a:pt x="20105" y="116546"/>
                  </a:lnTo>
                  <a:lnTo>
                    <a:pt x="24379" y="112230"/>
                  </a:lnTo>
                  <a:lnTo>
                    <a:pt x="28179" y="107913"/>
                  </a:lnTo>
                  <a:lnTo>
                    <a:pt x="30870" y="103165"/>
                  </a:lnTo>
                  <a:lnTo>
                    <a:pt x="32295" y="98848"/>
                  </a:lnTo>
                  <a:lnTo>
                    <a:pt x="32612" y="91079"/>
                  </a:lnTo>
                  <a:lnTo>
                    <a:pt x="31345" y="83309"/>
                  </a:lnTo>
                  <a:lnTo>
                    <a:pt x="29920" y="77266"/>
                  </a:lnTo>
                  <a:lnTo>
                    <a:pt x="29129" y="74676"/>
                  </a:lnTo>
                  <a:lnTo>
                    <a:pt x="52875" y="60863"/>
                  </a:lnTo>
                  <a:lnTo>
                    <a:pt x="59525" y="56115"/>
                  </a:lnTo>
                  <a:close/>
                </a:path>
              </a:pathLst>
            </a:custGeom>
            <a:solidFill>
              <a:srgbClr val="00594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3" name="Google Shape;703;p118"/>
            <p:cNvSpPr/>
            <p:nvPr/>
          </p:nvSpPr>
          <p:spPr>
            <a:xfrm>
              <a:off x="6318250" y="4175125"/>
              <a:ext cx="249237" cy="263525"/>
            </a:xfrm>
            <a:custGeom>
              <a:rect b="b" l="l" r="r" t="t"/>
              <a:pathLst>
                <a:path extrusionOk="0" h="120000" w="120000">
                  <a:moveTo>
                    <a:pt x="0" y="26746"/>
                  </a:moveTo>
                  <a:lnTo>
                    <a:pt x="59240" y="0"/>
                  </a:lnTo>
                  <a:lnTo>
                    <a:pt x="120000" y="67951"/>
                  </a:lnTo>
                  <a:lnTo>
                    <a:pt x="9113" y="119999"/>
                  </a:lnTo>
                  <a:lnTo>
                    <a:pt x="0" y="26746"/>
                  </a:lnTo>
                  <a:close/>
                </a:path>
              </a:pathLst>
            </a:custGeom>
            <a:solidFill>
              <a:srgbClr val="C1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4" name="Google Shape;704;p118"/>
            <p:cNvSpPr/>
            <p:nvPr/>
          </p:nvSpPr>
          <p:spPr>
            <a:xfrm>
              <a:off x="6330950" y="4233862"/>
              <a:ext cx="31750" cy="44450"/>
            </a:xfrm>
            <a:custGeom>
              <a:rect b="b" l="l" r="r" t="t"/>
              <a:pathLst>
                <a:path extrusionOk="0" h="120000" w="120000">
                  <a:moveTo>
                    <a:pt x="0" y="34285"/>
                  </a:moveTo>
                  <a:lnTo>
                    <a:pt x="45000" y="119999"/>
                  </a:lnTo>
                  <a:lnTo>
                    <a:pt x="120000" y="102857"/>
                  </a:lnTo>
                  <a:lnTo>
                    <a:pt x="93000"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5" name="Google Shape;705;p118"/>
            <p:cNvSpPr/>
            <p:nvPr/>
          </p:nvSpPr>
          <p:spPr>
            <a:xfrm>
              <a:off x="6372225" y="4214812"/>
              <a:ext cx="31750" cy="46037"/>
            </a:xfrm>
            <a:custGeom>
              <a:rect b="b" l="l" r="r" t="t"/>
              <a:pathLst>
                <a:path extrusionOk="0" h="120000" w="120000">
                  <a:moveTo>
                    <a:pt x="0" y="37241"/>
                  </a:moveTo>
                  <a:lnTo>
                    <a:pt x="49756" y="120000"/>
                  </a:lnTo>
                  <a:lnTo>
                    <a:pt x="120000" y="95172"/>
                  </a:lnTo>
                  <a:lnTo>
                    <a:pt x="93658" y="0"/>
                  </a:lnTo>
                  <a:lnTo>
                    <a:pt x="0" y="3724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6" name="Google Shape;706;p118"/>
            <p:cNvSpPr/>
            <p:nvPr/>
          </p:nvSpPr>
          <p:spPr>
            <a:xfrm>
              <a:off x="6411912" y="4195762"/>
              <a:ext cx="34925" cy="39687"/>
            </a:xfrm>
            <a:custGeom>
              <a:rect b="b" l="l" r="r" t="t"/>
              <a:pathLst>
                <a:path extrusionOk="0" h="120000" w="120000">
                  <a:moveTo>
                    <a:pt x="0" y="28800"/>
                  </a:moveTo>
                  <a:lnTo>
                    <a:pt x="54545" y="120000"/>
                  </a:lnTo>
                  <a:lnTo>
                    <a:pt x="120000" y="91200"/>
                  </a:lnTo>
                  <a:lnTo>
                    <a:pt x="95454" y="0"/>
                  </a:lnTo>
                  <a:lnTo>
                    <a:pt x="0" y="288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7" name="Google Shape;707;p118"/>
            <p:cNvSpPr/>
            <p:nvPr/>
          </p:nvSpPr>
          <p:spPr>
            <a:xfrm>
              <a:off x="6354762" y="4294187"/>
              <a:ext cx="33337" cy="44450"/>
            </a:xfrm>
            <a:custGeom>
              <a:rect b="b" l="l" r="r" t="t"/>
              <a:pathLst>
                <a:path extrusionOk="0" h="120000" w="120000">
                  <a:moveTo>
                    <a:pt x="0" y="34285"/>
                  </a:moveTo>
                  <a:lnTo>
                    <a:pt x="53023" y="119999"/>
                  </a:lnTo>
                  <a:lnTo>
                    <a:pt x="120000" y="98571"/>
                  </a:lnTo>
                  <a:lnTo>
                    <a:pt x="89302"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8" name="Google Shape;708;p118"/>
            <p:cNvSpPr/>
            <p:nvPr/>
          </p:nvSpPr>
          <p:spPr>
            <a:xfrm>
              <a:off x="6392862" y="4270375"/>
              <a:ext cx="34925" cy="47625"/>
            </a:xfrm>
            <a:custGeom>
              <a:rect b="b" l="l" r="r" t="t"/>
              <a:pathLst>
                <a:path extrusionOk="0" h="120000" w="120000">
                  <a:moveTo>
                    <a:pt x="0" y="44000"/>
                  </a:moveTo>
                  <a:lnTo>
                    <a:pt x="54545" y="120000"/>
                  </a:lnTo>
                  <a:lnTo>
                    <a:pt x="120000" y="92000"/>
                  </a:lnTo>
                  <a:lnTo>
                    <a:pt x="84545" y="0"/>
                  </a:lnTo>
                  <a:lnTo>
                    <a:pt x="0" y="44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9" name="Google Shape;709;p118"/>
            <p:cNvSpPr/>
            <p:nvPr/>
          </p:nvSpPr>
          <p:spPr>
            <a:xfrm>
              <a:off x="6434137" y="4249737"/>
              <a:ext cx="34925" cy="39687"/>
            </a:xfrm>
            <a:custGeom>
              <a:rect b="b" l="l" r="r" t="t"/>
              <a:pathLst>
                <a:path extrusionOk="0" h="120000" w="120000">
                  <a:moveTo>
                    <a:pt x="0" y="33600"/>
                  </a:moveTo>
                  <a:lnTo>
                    <a:pt x="60000" y="120000"/>
                  </a:lnTo>
                  <a:lnTo>
                    <a:pt x="120000" y="86400"/>
                  </a:lnTo>
                  <a:lnTo>
                    <a:pt x="90000" y="0"/>
                  </a:lnTo>
                  <a:lnTo>
                    <a:pt x="0" y="336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0" name="Google Shape;710;p118"/>
            <p:cNvSpPr/>
            <p:nvPr/>
          </p:nvSpPr>
          <p:spPr>
            <a:xfrm>
              <a:off x="6375400" y="4340225"/>
              <a:ext cx="31750" cy="44450"/>
            </a:xfrm>
            <a:custGeom>
              <a:rect b="b" l="l" r="r" t="t"/>
              <a:pathLst>
                <a:path extrusionOk="0" h="120000" w="120000">
                  <a:moveTo>
                    <a:pt x="0" y="34285"/>
                  </a:moveTo>
                  <a:lnTo>
                    <a:pt x="51000" y="119999"/>
                  </a:lnTo>
                  <a:lnTo>
                    <a:pt x="120000" y="107142"/>
                  </a:lnTo>
                  <a:lnTo>
                    <a:pt x="99000" y="0"/>
                  </a:lnTo>
                  <a:lnTo>
                    <a:pt x="0" y="342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1" name="Google Shape;711;p118"/>
            <p:cNvSpPr/>
            <p:nvPr/>
          </p:nvSpPr>
          <p:spPr>
            <a:xfrm>
              <a:off x="6415087" y="4321175"/>
              <a:ext cx="33337" cy="44450"/>
            </a:xfrm>
            <a:custGeom>
              <a:rect b="b" l="l" r="r" t="t"/>
              <a:pathLst>
                <a:path extrusionOk="0" h="120000" w="120000">
                  <a:moveTo>
                    <a:pt x="0" y="38571"/>
                  </a:moveTo>
                  <a:lnTo>
                    <a:pt x="53023" y="119999"/>
                  </a:lnTo>
                  <a:lnTo>
                    <a:pt x="120000" y="102857"/>
                  </a:lnTo>
                  <a:lnTo>
                    <a:pt x="89302" y="0"/>
                  </a:lnTo>
                  <a:lnTo>
                    <a:pt x="0" y="3857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2" name="Google Shape;712;p118"/>
            <p:cNvSpPr/>
            <p:nvPr/>
          </p:nvSpPr>
          <p:spPr>
            <a:xfrm>
              <a:off x="6457950" y="4303712"/>
              <a:ext cx="34925" cy="38100"/>
            </a:xfrm>
            <a:custGeom>
              <a:rect b="b" l="l" r="r" t="t"/>
              <a:pathLst>
                <a:path extrusionOk="0" h="120000" w="120000">
                  <a:moveTo>
                    <a:pt x="0" y="25000"/>
                  </a:moveTo>
                  <a:lnTo>
                    <a:pt x="54545" y="120000"/>
                  </a:lnTo>
                  <a:lnTo>
                    <a:pt x="120000" y="90000"/>
                  </a:lnTo>
                  <a:lnTo>
                    <a:pt x="92727" y="0"/>
                  </a:lnTo>
                  <a:lnTo>
                    <a:pt x="0" y="25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3" name="Google Shape;713;p118"/>
            <p:cNvSpPr/>
            <p:nvPr/>
          </p:nvSpPr>
          <p:spPr>
            <a:xfrm>
              <a:off x="6154737" y="4430712"/>
              <a:ext cx="28575" cy="15875"/>
            </a:xfrm>
            <a:custGeom>
              <a:rect b="b" l="l" r="r" t="t"/>
              <a:pathLst>
                <a:path extrusionOk="0" h="120000" w="120000">
                  <a:moveTo>
                    <a:pt x="0" y="48000"/>
                  </a:moveTo>
                  <a:lnTo>
                    <a:pt x="19459" y="60000"/>
                  </a:lnTo>
                  <a:lnTo>
                    <a:pt x="55135" y="96000"/>
                  </a:lnTo>
                  <a:lnTo>
                    <a:pt x="94054" y="120000"/>
                  </a:lnTo>
                  <a:lnTo>
                    <a:pt x="120000" y="96000"/>
                  </a:lnTo>
                  <a:lnTo>
                    <a:pt x="113513" y="36000"/>
                  </a:lnTo>
                  <a:lnTo>
                    <a:pt x="77837" y="0"/>
                  </a:lnTo>
                  <a:lnTo>
                    <a:pt x="35675" y="0"/>
                  </a:lnTo>
                  <a:lnTo>
                    <a:pt x="0" y="4800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4" name="Google Shape;714;p118"/>
            <p:cNvSpPr/>
            <p:nvPr/>
          </p:nvSpPr>
          <p:spPr>
            <a:xfrm>
              <a:off x="6156325" y="4349750"/>
              <a:ext cx="14287" cy="12700"/>
            </a:xfrm>
            <a:custGeom>
              <a:rect b="b" l="l" r="r" t="t"/>
              <a:pathLst>
                <a:path extrusionOk="0" h="120000" w="120000">
                  <a:moveTo>
                    <a:pt x="0" y="0"/>
                  </a:moveTo>
                  <a:lnTo>
                    <a:pt x="13333" y="30000"/>
                  </a:lnTo>
                  <a:lnTo>
                    <a:pt x="46666" y="75000"/>
                  </a:lnTo>
                  <a:lnTo>
                    <a:pt x="86666" y="120000"/>
                  </a:lnTo>
                  <a:lnTo>
                    <a:pt x="120000" y="105000"/>
                  </a:lnTo>
                  <a:lnTo>
                    <a:pt x="120000" y="45000"/>
                  </a:lnTo>
                  <a:lnTo>
                    <a:pt x="86666" y="15000"/>
                  </a:lnTo>
                  <a:lnTo>
                    <a:pt x="26666" y="0"/>
                  </a:lnTo>
                  <a:lnTo>
                    <a:pt x="0" y="0"/>
                  </a:lnTo>
                  <a:close/>
                </a:path>
              </a:pathLst>
            </a:custGeom>
            <a:solidFill>
              <a:srgbClr val="F2ED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5" name="Google Shape;715;p118"/>
            <p:cNvSpPr/>
            <p:nvPr/>
          </p:nvSpPr>
          <p:spPr>
            <a:xfrm>
              <a:off x="6053137" y="4014787"/>
              <a:ext cx="414337" cy="309562"/>
            </a:xfrm>
            <a:custGeom>
              <a:rect b="b" l="l" r="r" t="t"/>
              <a:pathLst>
                <a:path extrusionOk="0" h="120000" w="120000">
                  <a:moveTo>
                    <a:pt x="0" y="107692"/>
                  </a:moveTo>
                  <a:lnTo>
                    <a:pt x="1149" y="108923"/>
                  </a:lnTo>
                  <a:lnTo>
                    <a:pt x="5057" y="112615"/>
                  </a:lnTo>
                  <a:lnTo>
                    <a:pt x="10804" y="116923"/>
                  </a:lnTo>
                  <a:lnTo>
                    <a:pt x="17701" y="120000"/>
                  </a:lnTo>
                  <a:lnTo>
                    <a:pt x="25287" y="120000"/>
                  </a:lnTo>
                  <a:lnTo>
                    <a:pt x="32873" y="116307"/>
                  </a:lnTo>
                  <a:lnTo>
                    <a:pt x="40000" y="105846"/>
                  </a:lnTo>
                  <a:lnTo>
                    <a:pt x="45977" y="88000"/>
                  </a:lnTo>
                  <a:lnTo>
                    <a:pt x="48505" y="69538"/>
                  </a:lnTo>
                  <a:lnTo>
                    <a:pt x="46206" y="58461"/>
                  </a:lnTo>
                  <a:lnTo>
                    <a:pt x="43448" y="53538"/>
                  </a:lnTo>
                  <a:lnTo>
                    <a:pt x="41609" y="52307"/>
                  </a:lnTo>
                  <a:lnTo>
                    <a:pt x="120000" y="0"/>
                  </a:lnTo>
                  <a:lnTo>
                    <a:pt x="119310" y="615"/>
                  </a:lnTo>
                  <a:lnTo>
                    <a:pt x="116781" y="1230"/>
                  </a:lnTo>
                  <a:lnTo>
                    <a:pt x="112873" y="3076"/>
                  </a:lnTo>
                  <a:lnTo>
                    <a:pt x="107816" y="6153"/>
                  </a:lnTo>
                  <a:lnTo>
                    <a:pt x="102068" y="8615"/>
                  </a:lnTo>
                  <a:lnTo>
                    <a:pt x="95172" y="11692"/>
                  </a:lnTo>
                  <a:lnTo>
                    <a:pt x="88505" y="16000"/>
                  </a:lnTo>
                  <a:lnTo>
                    <a:pt x="80919" y="19076"/>
                  </a:lnTo>
                  <a:lnTo>
                    <a:pt x="73333" y="22769"/>
                  </a:lnTo>
                  <a:lnTo>
                    <a:pt x="66206" y="27076"/>
                  </a:lnTo>
                  <a:lnTo>
                    <a:pt x="59310" y="30153"/>
                  </a:lnTo>
                  <a:lnTo>
                    <a:pt x="53103" y="33230"/>
                  </a:lnTo>
                  <a:lnTo>
                    <a:pt x="47126" y="36307"/>
                  </a:lnTo>
                  <a:lnTo>
                    <a:pt x="42988" y="39384"/>
                  </a:lnTo>
                  <a:lnTo>
                    <a:pt x="39540" y="41230"/>
                  </a:lnTo>
                  <a:lnTo>
                    <a:pt x="37931" y="42461"/>
                  </a:lnTo>
                  <a:lnTo>
                    <a:pt x="37011" y="45538"/>
                  </a:lnTo>
                  <a:lnTo>
                    <a:pt x="37471" y="52307"/>
                  </a:lnTo>
                  <a:lnTo>
                    <a:pt x="38390" y="59692"/>
                  </a:lnTo>
                  <a:lnTo>
                    <a:pt x="39080" y="68923"/>
                  </a:lnTo>
                  <a:lnTo>
                    <a:pt x="38620" y="78769"/>
                  </a:lnTo>
                  <a:lnTo>
                    <a:pt x="36551" y="88615"/>
                  </a:lnTo>
                  <a:lnTo>
                    <a:pt x="32413" y="96615"/>
                  </a:lnTo>
                  <a:lnTo>
                    <a:pt x="24827" y="102769"/>
                  </a:lnTo>
                  <a:lnTo>
                    <a:pt x="16781" y="107692"/>
                  </a:lnTo>
                  <a:lnTo>
                    <a:pt x="10574" y="109538"/>
                  </a:lnTo>
                  <a:lnTo>
                    <a:pt x="5747" y="110769"/>
                  </a:lnTo>
                  <a:lnTo>
                    <a:pt x="2988" y="110769"/>
                  </a:lnTo>
                  <a:lnTo>
                    <a:pt x="1149" y="110153"/>
                  </a:lnTo>
                  <a:lnTo>
                    <a:pt x="229" y="108923"/>
                  </a:lnTo>
                  <a:lnTo>
                    <a:pt x="0" y="108307"/>
                  </a:lnTo>
                  <a:lnTo>
                    <a:pt x="0" y="10769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6" name="Google Shape;716;p118"/>
            <p:cNvSpPr/>
            <p:nvPr/>
          </p:nvSpPr>
          <p:spPr>
            <a:xfrm>
              <a:off x="6061075" y="3867150"/>
              <a:ext cx="592137" cy="242887"/>
            </a:xfrm>
            <a:custGeom>
              <a:rect b="b" l="l" r="r" t="t"/>
              <a:pathLst>
                <a:path extrusionOk="0" h="120000" w="120000">
                  <a:moveTo>
                    <a:pt x="0" y="120000"/>
                  </a:moveTo>
                  <a:lnTo>
                    <a:pt x="322" y="118431"/>
                  </a:lnTo>
                  <a:lnTo>
                    <a:pt x="1774" y="114509"/>
                  </a:lnTo>
                  <a:lnTo>
                    <a:pt x="3870" y="109019"/>
                  </a:lnTo>
                  <a:lnTo>
                    <a:pt x="6451" y="100392"/>
                  </a:lnTo>
                  <a:lnTo>
                    <a:pt x="10000" y="90196"/>
                  </a:lnTo>
                  <a:lnTo>
                    <a:pt x="14516" y="80000"/>
                  </a:lnTo>
                  <a:lnTo>
                    <a:pt x="19516" y="68235"/>
                  </a:lnTo>
                  <a:lnTo>
                    <a:pt x="25322" y="56470"/>
                  </a:lnTo>
                  <a:lnTo>
                    <a:pt x="31935" y="44705"/>
                  </a:lnTo>
                  <a:lnTo>
                    <a:pt x="39354" y="33725"/>
                  </a:lnTo>
                  <a:lnTo>
                    <a:pt x="47258" y="24313"/>
                  </a:lnTo>
                  <a:lnTo>
                    <a:pt x="55806" y="14901"/>
                  </a:lnTo>
                  <a:lnTo>
                    <a:pt x="65000" y="7843"/>
                  </a:lnTo>
                  <a:lnTo>
                    <a:pt x="75161" y="2352"/>
                  </a:lnTo>
                  <a:lnTo>
                    <a:pt x="85483" y="0"/>
                  </a:lnTo>
                  <a:lnTo>
                    <a:pt x="96612" y="0"/>
                  </a:lnTo>
                  <a:lnTo>
                    <a:pt x="120000" y="67450"/>
                  </a:lnTo>
                  <a:lnTo>
                    <a:pt x="120000" y="70588"/>
                  </a:lnTo>
                  <a:lnTo>
                    <a:pt x="119677" y="77647"/>
                  </a:lnTo>
                  <a:lnTo>
                    <a:pt x="118548" y="87058"/>
                  </a:lnTo>
                  <a:lnTo>
                    <a:pt x="115322" y="95686"/>
                  </a:lnTo>
                  <a:lnTo>
                    <a:pt x="115645" y="93333"/>
                  </a:lnTo>
                  <a:lnTo>
                    <a:pt x="116129" y="87058"/>
                  </a:lnTo>
                  <a:lnTo>
                    <a:pt x="116129" y="79215"/>
                  </a:lnTo>
                  <a:lnTo>
                    <a:pt x="115000" y="69803"/>
                  </a:lnTo>
                  <a:lnTo>
                    <a:pt x="113225" y="63529"/>
                  </a:lnTo>
                  <a:lnTo>
                    <a:pt x="110645" y="54901"/>
                  </a:lnTo>
                  <a:lnTo>
                    <a:pt x="107258" y="44705"/>
                  </a:lnTo>
                  <a:lnTo>
                    <a:pt x="103709" y="33725"/>
                  </a:lnTo>
                  <a:lnTo>
                    <a:pt x="100161" y="24313"/>
                  </a:lnTo>
                  <a:lnTo>
                    <a:pt x="97258" y="15686"/>
                  </a:lnTo>
                  <a:lnTo>
                    <a:pt x="95483" y="10196"/>
                  </a:lnTo>
                  <a:lnTo>
                    <a:pt x="94677" y="7843"/>
                  </a:lnTo>
                  <a:lnTo>
                    <a:pt x="94032" y="7843"/>
                  </a:lnTo>
                  <a:lnTo>
                    <a:pt x="91935" y="7843"/>
                  </a:lnTo>
                  <a:lnTo>
                    <a:pt x="89032" y="8627"/>
                  </a:lnTo>
                  <a:lnTo>
                    <a:pt x="85161" y="9411"/>
                  </a:lnTo>
                  <a:lnTo>
                    <a:pt x="80161" y="10980"/>
                  </a:lnTo>
                  <a:lnTo>
                    <a:pt x="74516" y="13333"/>
                  </a:lnTo>
                  <a:lnTo>
                    <a:pt x="68225" y="16470"/>
                  </a:lnTo>
                  <a:lnTo>
                    <a:pt x="61451" y="20392"/>
                  </a:lnTo>
                  <a:lnTo>
                    <a:pt x="54032" y="26666"/>
                  </a:lnTo>
                  <a:lnTo>
                    <a:pt x="46451" y="33725"/>
                  </a:lnTo>
                  <a:lnTo>
                    <a:pt x="38387" y="43137"/>
                  </a:lnTo>
                  <a:lnTo>
                    <a:pt x="30645" y="54901"/>
                  </a:lnTo>
                  <a:lnTo>
                    <a:pt x="22741" y="67450"/>
                  </a:lnTo>
                  <a:lnTo>
                    <a:pt x="14677" y="83137"/>
                  </a:lnTo>
                  <a:lnTo>
                    <a:pt x="7419" y="100392"/>
                  </a:lnTo>
                  <a:lnTo>
                    <a:pt x="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7" name="Google Shape;717;p118"/>
            <p:cNvSpPr/>
            <p:nvPr/>
          </p:nvSpPr>
          <p:spPr>
            <a:xfrm>
              <a:off x="6497637" y="4060825"/>
              <a:ext cx="131762" cy="42862"/>
            </a:xfrm>
            <a:custGeom>
              <a:rect b="b" l="l" r="r" t="t"/>
              <a:pathLst>
                <a:path extrusionOk="0" h="120000" w="120000">
                  <a:moveTo>
                    <a:pt x="0" y="26666"/>
                  </a:moveTo>
                  <a:lnTo>
                    <a:pt x="1437" y="35555"/>
                  </a:lnTo>
                  <a:lnTo>
                    <a:pt x="7904" y="57777"/>
                  </a:lnTo>
                  <a:lnTo>
                    <a:pt x="17245" y="88888"/>
                  </a:lnTo>
                  <a:lnTo>
                    <a:pt x="30179" y="111111"/>
                  </a:lnTo>
                  <a:lnTo>
                    <a:pt x="45988" y="120000"/>
                  </a:lnTo>
                  <a:lnTo>
                    <a:pt x="67544" y="111111"/>
                  </a:lnTo>
                  <a:lnTo>
                    <a:pt x="91976" y="75555"/>
                  </a:lnTo>
                  <a:lnTo>
                    <a:pt x="120000" y="0"/>
                  </a:lnTo>
                  <a:lnTo>
                    <a:pt x="115688" y="4444"/>
                  </a:lnTo>
                  <a:lnTo>
                    <a:pt x="105628" y="17777"/>
                  </a:lnTo>
                  <a:lnTo>
                    <a:pt x="89820" y="31111"/>
                  </a:lnTo>
                  <a:lnTo>
                    <a:pt x="71137" y="48888"/>
                  </a:lnTo>
                  <a:lnTo>
                    <a:pt x="51736" y="57777"/>
                  </a:lnTo>
                  <a:lnTo>
                    <a:pt x="31616" y="66666"/>
                  </a:lnTo>
                  <a:lnTo>
                    <a:pt x="14371" y="53333"/>
                  </a:lnTo>
                  <a:lnTo>
                    <a:pt x="0" y="2666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8" name="Google Shape;718;p118"/>
            <p:cNvSpPr/>
            <p:nvPr/>
          </p:nvSpPr>
          <p:spPr>
            <a:xfrm>
              <a:off x="6254750" y="4094162"/>
              <a:ext cx="479425" cy="311150"/>
            </a:xfrm>
            <a:custGeom>
              <a:rect b="b" l="l" r="r" t="t"/>
              <a:pathLst>
                <a:path extrusionOk="0" h="120000" w="120000">
                  <a:moveTo>
                    <a:pt x="0" y="32448"/>
                  </a:moveTo>
                  <a:lnTo>
                    <a:pt x="50348" y="0"/>
                  </a:lnTo>
                  <a:lnTo>
                    <a:pt x="50945" y="612"/>
                  </a:lnTo>
                  <a:lnTo>
                    <a:pt x="53532" y="2448"/>
                  </a:lnTo>
                  <a:lnTo>
                    <a:pt x="57512" y="5510"/>
                  </a:lnTo>
                  <a:lnTo>
                    <a:pt x="62288" y="9795"/>
                  </a:lnTo>
                  <a:lnTo>
                    <a:pt x="68258" y="14693"/>
                  </a:lnTo>
                  <a:lnTo>
                    <a:pt x="74825" y="20816"/>
                  </a:lnTo>
                  <a:lnTo>
                    <a:pt x="81393" y="26326"/>
                  </a:lnTo>
                  <a:lnTo>
                    <a:pt x="88159" y="33061"/>
                  </a:lnTo>
                  <a:lnTo>
                    <a:pt x="95124" y="39795"/>
                  </a:lnTo>
                  <a:lnTo>
                    <a:pt x="101691" y="47142"/>
                  </a:lnTo>
                  <a:lnTo>
                    <a:pt x="107661" y="53877"/>
                  </a:lnTo>
                  <a:lnTo>
                    <a:pt x="112437" y="60612"/>
                  </a:lnTo>
                  <a:lnTo>
                    <a:pt x="116417" y="67346"/>
                  </a:lnTo>
                  <a:lnTo>
                    <a:pt x="119004" y="72857"/>
                  </a:lnTo>
                  <a:lnTo>
                    <a:pt x="120000" y="78367"/>
                  </a:lnTo>
                  <a:lnTo>
                    <a:pt x="119203" y="82653"/>
                  </a:lnTo>
                  <a:lnTo>
                    <a:pt x="115223" y="90612"/>
                  </a:lnTo>
                  <a:lnTo>
                    <a:pt x="110845" y="97959"/>
                  </a:lnTo>
                  <a:lnTo>
                    <a:pt x="106069" y="104081"/>
                  </a:lnTo>
                  <a:lnTo>
                    <a:pt x="101293" y="109591"/>
                  </a:lnTo>
                  <a:lnTo>
                    <a:pt x="96915" y="113877"/>
                  </a:lnTo>
                  <a:lnTo>
                    <a:pt x="93731" y="116938"/>
                  </a:lnTo>
                  <a:lnTo>
                    <a:pt x="91144" y="119387"/>
                  </a:lnTo>
                  <a:lnTo>
                    <a:pt x="90348" y="119999"/>
                  </a:lnTo>
                  <a:lnTo>
                    <a:pt x="91542" y="118775"/>
                  </a:lnTo>
                  <a:lnTo>
                    <a:pt x="94527" y="115714"/>
                  </a:lnTo>
                  <a:lnTo>
                    <a:pt x="98905" y="112040"/>
                  </a:lnTo>
                  <a:lnTo>
                    <a:pt x="103283" y="105918"/>
                  </a:lnTo>
                  <a:lnTo>
                    <a:pt x="107263" y="99795"/>
                  </a:lnTo>
                  <a:lnTo>
                    <a:pt x="110248" y="92448"/>
                  </a:lnTo>
                  <a:lnTo>
                    <a:pt x="110845" y="85102"/>
                  </a:lnTo>
                  <a:lnTo>
                    <a:pt x="109452" y="77142"/>
                  </a:lnTo>
                  <a:lnTo>
                    <a:pt x="107263" y="72857"/>
                  </a:lnTo>
                  <a:lnTo>
                    <a:pt x="104676" y="67959"/>
                  </a:lnTo>
                  <a:lnTo>
                    <a:pt x="101094" y="63673"/>
                  </a:lnTo>
                  <a:lnTo>
                    <a:pt x="96915" y="57551"/>
                  </a:lnTo>
                  <a:lnTo>
                    <a:pt x="92537" y="52653"/>
                  </a:lnTo>
                  <a:lnTo>
                    <a:pt x="87562" y="46530"/>
                  </a:lnTo>
                  <a:lnTo>
                    <a:pt x="82786" y="41632"/>
                  </a:lnTo>
                  <a:lnTo>
                    <a:pt x="77611" y="35510"/>
                  </a:lnTo>
                  <a:lnTo>
                    <a:pt x="72636" y="30612"/>
                  </a:lnTo>
                  <a:lnTo>
                    <a:pt x="67462" y="25714"/>
                  </a:lnTo>
                  <a:lnTo>
                    <a:pt x="62686" y="22040"/>
                  </a:lnTo>
                  <a:lnTo>
                    <a:pt x="58308" y="18367"/>
                  </a:lnTo>
                  <a:lnTo>
                    <a:pt x="54328" y="14693"/>
                  </a:lnTo>
                  <a:lnTo>
                    <a:pt x="50945" y="12857"/>
                  </a:lnTo>
                  <a:lnTo>
                    <a:pt x="48557" y="11632"/>
                  </a:lnTo>
                  <a:lnTo>
                    <a:pt x="46567" y="11632"/>
                  </a:lnTo>
                  <a:lnTo>
                    <a:pt x="42189" y="12857"/>
                  </a:lnTo>
                  <a:lnTo>
                    <a:pt x="36019" y="15306"/>
                  </a:lnTo>
                  <a:lnTo>
                    <a:pt x="28457" y="18979"/>
                  </a:lnTo>
                  <a:lnTo>
                    <a:pt x="20298" y="22653"/>
                  </a:lnTo>
                  <a:lnTo>
                    <a:pt x="12736" y="25714"/>
                  </a:lnTo>
                  <a:lnTo>
                    <a:pt x="6169" y="28775"/>
                  </a:lnTo>
                  <a:lnTo>
                    <a:pt x="1791" y="31836"/>
                  </a:lnTo>
                  <a:lnTo>
                    <a:pt x="0" y="324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9" name="Google Shape;719;p118"/>
            <p:cNvSpPr/>
            <p:nvPr/>
          </p:nvSpPr>
          <p:spPr>
            <a:xfrm>
              <a:off x="6316662" y="4232275"/>
              <a:ext cx="250825" cy="200025"/>
            </a:xfrm>
            <a:custGeom>
              <a:rect b="b" l="l" r="r" t="t"/>
              <a:pathLst>
                <a:path extrusionOk="0" h="120000" w="120000">
                  <a:moveTo>
                    <a:pt x="0" y="0"/>
                  </a:moveTo>
                  <a:lnTo>
                    <a:pt x="6095" y="120000"/>
                  </a:lnTo>
                  <a:lnTo>
                    <a:pt x="120000" y="55238"/>
                  </a:lnTo>
                  <a:lnTo>
                    <a:pt x="17142" y="10380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0" name="Google Shape;720;p118"/>
            <p:cNvSpPr/>
            <p:nvPr/>
          </p:nvSpPr>
          <p:spPr>
            <a:xfrm>
              <a:off x="6338887" y="4168775"/>
              <a:ext cx="222250" cy="141287"/>
            </a:xfrm>
            <a:custGeom>
              <a:rect b="b" l="l" r="r" t="t"/>
              <a:pathLst>
                <a:path extrusionOk="0" h="120000" w="120000">
                  <a:moveTo>
                    <a:pt x="22795" y="24269"/>
                  </a:moveTo>
                  <a:lnTo>
                    <a:pt x="55053" y="0"/>
                  </a:lnTo>
                  <a:lnTo>
                    <a:pt x="120000" y="120000"/>
                  </a:lnTo>
                  <a:lnTo>
                    <a:pt x="49892" y="21573"/>
                  </a:lnTo>
                  <a:lnTo>
                    <a:pt x="0" y="40449"/>
                  </a:lnTo>
                  <a:lnTo>
                    <a:pt x="22795" y="2426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1" name="Google Shape;721;p118"/>
            <p:cNvSpPr/>
            <p:nvPr/>
          </p:nvSpPr>
          <p:spPr>
            <a:xfrm>
              <a:off x="6199187" y="4383087"/>
              <a:ext cx="352425" cy="169862"/>
            </a:xfrm>
            <a:custGeom>
              <a:rect b="b" l="l" r="r" t="t"/>
              <a:pathLst>
                <a:path extrusionOk="0" h="120000" w="120000">
                  <a:moveTo>
                    <a:pt x="0" y="0"/>
                  </a:moveTo>
                  <a:lnTo>
                    <a:pt x="5405" y="120000"/>
                  </a:lnTo>
                  <a:lnTo>
                    <a:pt x="41621" y="116635"/>
                  </a:lnTo>
                  <a:lnTo>
                    <a:pt x="120000" y="38130"/>
                  </a:lnTo>
                  <a:lnTo>
                    <a:pt x="41621" y="100934"/>
                  </a:lnTo>
                  <a:lnTo>
                    <a:pt x="15945" y="93084"/>
                  </a:lnTo>
                  <a:lnTo>
                    <a:pt x="14864" y="90841"/>
                  </a:lnTo>
                  <a:lnTo>
                    <a:pt x="12972" y="82990"/>
                  </a:lnTo>
                  <a:lnTo>
                    <a:pt x="10000" y="70654"/>
                  </a:lnTo>
                  <a:lnTo>
                    <a:pt x="7027" y="57196"/>
                  </a:lnTo>
                  <a:lnTo>
                    <a:pt x="3513" y="41495"/>
                  </a:lnTo>
                  <a:lnTo>
                    <a:pt x="1081" y="25794"/>
                  </a:lnTo>
                  <a:lnTo>
                    <a:pt x="0" y="11214"/>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2" name="Google Shape;722;p118"/>
            <p:cNvSpPr/>
            <p:nvPr/>
          </p:nvSpPr>
          <p:spPr>
            <a:xfrm>
              <a:off x="6900862" y="1822450"/>
              <a:ext cx="901700" cy="88900"/>
            </a:xfrm>
            <a:custGeom>
              <a:rect b="b" l="l" r="r" t="t"/>
              <a:pathLst>
                <a:path extrusionOk="0" h="120000" w="120000">
                  <a:moveTo>
                    <a:pt x="120000" y="119999"/>
                  </a:moveTo>
                  <a:lnTo>
                    <a:pt x="113233" y="102857"/>
                  </a:lnTo>
                  <a:lnTo>
                    <a:pt x="106044" y="85714"/>
                  </a:lnTo>
                  <a:lnTo>
                    <a:pt x="98748" y="72857"/>
                  </a:lnTo>
                  <a:lnTo>
                    <a:pt x="91136" y="62142"/>
                  </a:lnTo>
                  <a:lnTo>
                    <a:pt x="83418" y="55714"/>
                  </a:lnTo>
                  <a:lnTo>
                    <a:pt x="75594" y="47142"/>
                  </a:lnTo>
                  <a:lnTo>
                    <a:pt x="67665" y="42857"/>
                  </a:lnTo>
                  <a:lnTo>
                    <a:pt x="59735" y="42857"/>
                  </a:lnTo>
                  <a:lnTo>
                    <a:pt x="51806" y="42857"/>
                  </a:lnTo>
                  <a:lnTo>
                    <a:pt x="43982" y="47142"/>
                  </a:lnTo>
                  <a:lnTo>
                    <a:pt x="36264" y="51428"/>
                  </a:lnTo>
                  <a:lnTo>
                    <a:pt x="28546" y="59999"/>
                  </a:lnTo>
                  <a:lnTo>
                    <a:pt x="20933" y="70714"/>
                  </a:lnTo>
                  <a:lnTo>
                    <a:pt x="13744" y="81428"/>
                  </a:lnTo>
                  <a:lnTo>
                    <a:pt x="6766" y="96428"/>
                  </a:lnTo>
                  <a:lnTo>
                    <a:pt x="0" y="111428"/>
                  </a:lnTo>
                  <a:lnTo>
                    <a:pt x="6555" y="87857"/>
                  </a:lnTo>
                  <a:lnTo>
                    <a:pt x="13215" y="70714"/>
                  </a:lnTo>
                  <a:lnTo>
                    <a:pt x="19982" y="51428"/>
                  </a:lnTo>
                  <a:lnTo>
                    <a:pt x="26960" y="38571"/>
                  </a:lnTo>
                  <a:lnTo>
                    <a:pt x="33726" y="25714"/>
                  </a:lnTo>
                  <a:lnTo>
                    <a:pt x="40704" y="17142"/>
                  </a:lnTo>
                  <a:lnTo>
                    <a:pt x="47894" y="8571"/>
                  </a:lnTo>
                  <a:lnTo>
                    <a:pt x="54872" y="2142"/>
                  </a:lnTo>
                  <a:lnTo>
                    <a:pt x="62061" y="0"/>
                  </a:lnTo>
                  <a:lnTo>
                    <a:pt x="69039" y="0"/>
                  </a:lnTo>
                  <a:lnTo>
                    <a:pt x="76229" y="0"/>
                  </a:lnTo>
                  <a:lnTo>
                    <a:pt x="83207" y="4285"/>
                  </a:lnTo>
                  <a:lnTo>
                    <a:pt x="90396" y="10714"/>
                  </a:lnTo>
                  <a:lnTo>
                    <a:pt x="97374" y="21428"/>
                  </a:lnTo>
                  <a:lnTo>
                    <a:pt x="104352" y="29999"/>
                  </a:lnTo>
                  <a:lnTo>
                    <a:pt x="111118" y="42857"/>
                  </a:lnTo>
                  <a:lnTo>
                    <a:pt x="120000" y="11999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3" name="Google Shape;723;p118"/>
            <p:cNvSpPr/>
            <p:nvPr/>
          </p:nvSpPr>
          <p:spPr>
            <a:xfrm>
              <a:off x="6883400" y="1709737"/>
              <a:ext cx="236537" cy="254000"/>
            </a:xfrm>
            <a:custGeom>
              <a:rect b="b" l="l" r="r" t="t"/>
              <a:pathLst>
                <a:path extrusionOk="0" h="120000" w="120000">
                  <a:moveTo>
                    <a:pt x="59393" y="0"/>
                  </a:moveTo>
                  <a:lnTo>
                    <a:pt x="56969" y="4500"/>
                  </a:lnTo>
                  <a:lnTo>
                    <a:pt x="50505" y="13500"/>
                  </a:lnTo>
                  <a:lnTo>
                    <a:pt x="40808" y="27750"/>
                  </a:lnTo>
                  <a:lnTo>
                    <a:pt x="29494" y="44250"/>
                  </a:lnTo>
                  <a:lnTo>
                    <a:pt x="18585" y="62250"/>
                  </a:lnTo>
                  <a:lnTo>
                    <a:pt x="9696" y="78000"/>
                  </a:lnTo>
                  <a:lnTo>
                    <a:pt x="2020" y="92250"/>
                  </a:lnTo>
                  <a:lnTo>
                    <a:pt x="0" y="101250"/>
                  </a:lnTo>
                  <a:lnTo>
                    <a:pt x="808" y="101250"/>
                  </a:lnTo>
                  <a:lnTo>
                    <a:pt x="2020" y="102000"/>
                  </a:lnTo>
                  <a:lnTo>
                    <a:pt x="4444" y="103500"/>
                  </a:lnTo>
                  <a:lnTo>
                    <a:pt x="8080" y="104250"/>
                  </a:lnTo>
                  <a:lnTo>
                    <a:pt x="11717" y="105750"/>
                  </a:lnTo>
                  <a:lnTo>
                    <a:pt x="17777" y="108000"/>
                  </a:lnTo>
                  <a:lnTo>
                    <a:pt x="23838" y="109500"/>
                  </a:lnTo>
                  <a:lnTo>
                    <a:pt x="31111" y="111000"/>
                  </a:lnTo>
                  <a:lnTo>
                    <a:pt x="39191" y="114000"/>
                  </a:lnTo>
                  <a:lnTo>
                    <a:pt x="48080" y="115500"/>
                  </a:lnTo>
                  <a:lnTo>
                    <a:pt x="57777" y="117000"/>
                  </a:lnTo>
                  <a:lnTo>
                    <a:pt x="68282" y="118500"/>
                  </a:lnTo>
                  <a:lnTo>
                    <a:pt x="80000" y="119250"/>
                  </a:lnTo>
                  <a:lnTo>
                    <a:pt x="92525" y="120000"/>
                  </a:lnTo>
                  <a:lnTo>
                    <a:pt x="105858" y="120000"/>
                  </a:lnTo>
                  <a:lnTo>
                    <a:pt x="120000" y="120000"/>
                  </a:lnTo>
                  <a:lnTo>
                    <a:pt x="115555" y="119250"/>
                  </a:lnTo>
                  <a:lnTo>
                    <a:pt x="105050" y="116250"/>
                  </a:lnTo>
                  <a:lnTo>
                    <a:pt x="89696" y="111750"/>
                  </a:lnTo>
                  <a:lnTo>
                    <a:pt x="71919" y="106500"/>
                  </a:lnTo>
                  <a:lnTo>
                    <a:pt x="54141" y="101250"/>
                  </a:lnTo>
                  <a:lnTo>
                    <a:pt x="39191" y="94500"/>
                  </a:lnTo>
                  <a:lnTo>
                    <a:pt x="28686" y="89250"/>
                  </a:lnTo>
                  <a:lnTo>
                    <a:pt x="25050" y="83250"/>
                  </a:lnTo>
                  <a:lnTo>
                    <a:pt x="27474" y="76500"/>
                  </a:lnTo>
                  <a:lnTo>
                    <a:pt x="31111" y="64500"/>
                  </a:lnTo>
                  <a:lnTo>
                    <a:pt x="36363" y="51000"/>
                  </a:lnTo>
                  <a:lnTo>
                    <a:pt x="42828" y="36750"/>
                  </a:lnTo>
                  <a:lnTo>
                    <a:pt x="48888" y="23250"/>
                  </a:lnTo>
                  <a:lnTo>
                    <a:pt x="54141" y="11250"/>
                  </a:lnTo>
                  <a:lnTo>
                    <a:pt x="57777" y="3000"/>
                  </a:lnTo>
                  <a:lnTo>
                    <a:pt x="5939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4" name="Google Shape;724;p118"/>
            <p:cNvSpPr/>
            <p:nvPr/>
          </p:nvSpPr>
          <p:spPr>
            <a:xfrm>
              <a:off x="6170612" y="2509837"/>
              <a:ext cx="103187" cy="1038225"/>
            </a:xfrm>
            <a:custGeom>
              <a:rect b="b" l="l" r="r" t="t"/>
              <a:pathLst>
                <a:path extrusionOk="0" h="120000" w="120000">
                  <a:moveTo>
                    <a:pt x="68307" y="0"/>
                  </a:moveTo>
                  <a:lnTo>
                    <a:pt x="48923" y="14128"/>
                  </a:lnTo>
                  <a:lnTo>
                    <a:pt x="38769" y="29174"/>
                  </a:lnTo>
                  <a:lnTo>
                    <a:pt x="36000" y="44770"/>
                  </a:lnTo>
                  <a:lnTo>
                    <a:pt x="38769" y="60550"/>
                  </a:lnTo>
                  <a:lnTo>
                    <a:pt x="50769" y="76513"/>
                  </a:lnTo>
                  <a:lnTo>
                    <a:pt x="68307" y="91743"/>
                  </a:lnTo>
                  <a:lnTo>
                    <a:pt x="91384" y="106422"/>
                  </a:lnTo>
                  <a:lnTo>
                    <a:pt x="120000" y="120000"/>
                  </a:lnTo>
                  <a:lnTo>
                    <a:pt x="83076" y="106972"/>
                  </a:lnTo>
                  <a:lnTo>
                    <a:pt x="52615" y="93577"/>
                  </a:lnTo>
                  <a:lnTo>
                    <a:pt x="28615" y="79633"/>
                  </a:lnTo>
                  <a:lnTo>
                    <a:pt x="13846" y="65688"/>
                  </a:lnTo>
                  <a:lnTo>
                    <a:pt x="3692" y="51376"/>
                  </a:lnTo>
                  <a:lnTo>
                    <a:pt x="0" y="37064"/>
                  </a:lnTo>
                  <a:lnTo>
                    <a:pt x="5538" y="23119"/>
                  </a:lnTo>
                  <a:lnTo>
                    <a:pt x="15692" y="9174"/>
                  </a:lnTo>
                  <a:lnTo>
                    <a:pt x="6830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5" name="Google Shape;725;p118"/>
            <p:cNvSpPr/>
            <p:nvPr/>
          </p:nvSpPr>
          <p:spPr>
            <a:xfrm>
              <a:off x="6100762" y="3294062"/>
              <a:ext cx="214312" cy="273050"/>
            </a:xfrm>
            <a:custGeom>
              <a:rect b="b" l="l" r="r" t="t"/>
              <a:pathLst>
                <a:path extrusionOk="0" h="120000" w="120000">
                  <a:moveTo>
                    <a:pt x="0" y="65581"/>
                  </a:moveTo>
                  <a:lnTo>
                    <a:pt x="4000" y="68372"/>
                  </a:lnTo>
                  <a:lnTo>
                    <a:pt x="14666" y="74651"/>
                  </a:lnTo>
                  <a:lnTo>
                    <a:pt x="29333" y="83023"/>
                  </a:lnTo>
                  <a:lnTo>
                    <a:pt x="47555" y="92790"/>
                  </a:lnTo>
                  <a:lnTo>
                    <a:pt x="65333" y="102558"/>
                  </a:lnTo>
                  <a:lnTo>
                    <a:pt x="82222" y="111627"/>
                  </a:lnTo>
                  <a:lnTo>
                    <a:pt x="96888" y="117209"/>
                  </a:lnTo>
                  <a:lnTo>
                    <a:pt x="106222" y="120000"/>
                  </a:lnTo>
                  <a:lnTo>
                    <a:pt x="109333" y="111627"/>
                  </a:lnTo>
                  <a:lnTo>
                    <a:pt x="116000" y="88604"/>
                  </a:lnTo>
                  <a:lnTo>
                    <a:pt x="120000" y="50930"/>
                  </a:lnTo>
                  <a:lnTo>
                    <a:pt x="118222" y="0"/>
                  </a:lnTo>
                  <a:lnTo>
                    <a:pt x="117333" y="4186"/>
                  </a:lnTo>
                  <a:lnTo>
                    <a:pt x="115111" y="14651"/>
                  </a:lnTo>
                  <a:lnTo>
                    <a:pt x="111555" y="30697"/>
                  </a:lnTo>
                  <a:lnTo>
                    <a:pt x="107555" y="48139"/>
                  </a:lnTo>
                  <a:lnTo>
                    <a:pt x="102666" y="65581"/>
                  </a:lnTo>
                  <a:lnTo>
                    <a:pt x="97777" y="81627"/>
                  </a:lnTo>
                  <a:lnTo>
                    <a:pt x="92000" y="91395"/>
                  </a:lnTo>
                  <a:lnTo>
                    <a:pt x="87111" y="95581"/>
                  </a:lnTo>
                  <a:lnTo>
                    <a:pt x="80000" y="94186"/>
                  </a:lnTo>
                  <a:lnTo>
                    <a:pt x="67555" y="90000"/>
                  </a:lnTo>
                  <a:lnTo>
                    <a:pt x="53777" y="85813"/>
                  </a:lnTo>
                  <a:lnTo>
                    <a:pt x="38222" y="80232"/>
                  </a:lnTo>
                  <a:lnTo>
                    <a:pt x="23555" y="74651"/>
                  </a:lnTo>
                  <a:lnTo>
                    <a:pt x="11555" y="70465"/>
                  </a:lnTo>
                  <a:lnTo>
                    <a:pt x="3555" y="66976"/>
                  </a:lnTo>
                  <a:lnTo>
                    <a:pt x="0" y="6558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6" name="Google Shape;726;p118"/>
            <p:cNvSpPr/>
            <p:nvPr/>
          </p:nvSpPr>
          <p:spPr>
            <a:xfrm>
              <a:off x="6829425" y="4340225"/>
              <a:ext cx="898525" cy="96837"/>
            </a:xfrm>
            <a:custGeom>
              <a:rect b="b" l="l" r="r" t="t"/>
              <a:pathLst>
                <a:path extrusionOk="0" h="120000" w="120000">
                  <a:moveTo>
                    <a:pt x="0" y="0"/>
                  </a:moveTo>
                  <a:lnTo>
                    <a:pt x="6772" y="17704"/>
                  </a:lnTo>
                  <a:lnTo>
                    <a:pt x="13968" y="33442"/>
                  </a:lnTo>
                  <a:lnTo>
                    <a:pt x="21164" y="47213"/>
                  </a:lnTo>
                  <a:lnTo>
                    <a:pt x="28783" y="57049"/>
                  </a:lnTo>
                  <a:lnTo>
                    <a:pt x="36507" y="66885"/>
                  </a:lnTo>
                  <a:lnTo>
                    <a:pt x="44232" y="72786"/>
                  </a:lnTo>
                  <a:lnTo>
                    <a:pt x="52275" y="78688"/>
                  </a:lnTo>
                  <a:lnTo>
                    <a:pt x="60211" y="80655"/>
                  </a:lnTo>
                  <a:lnTo>
                    <a:pt x="68148" y="82622"/>
                  </a:lnTo>
                  <a:lnTo>
                    <a:pt x="75873" y="80655"/>
                  </a:lnTo>
                  <a:lnTo>
                    <a:pt x="83703" y="76721"/>
                  </a:lnTo>
                  <a:lnTo>
                    <a:pt x="91428" y="68852"/>
                  </a:lnTo>
                  <a:lnTo>
                    <a:pt x="98835" y="62950"/>
                  </a:lnTo>
                  <a:lnTo>
                    <a:pt x="106243" y="53114"/>
                  </a:lnTo>
                  <a:lnTo>
                    <a:pt x="113227" y="41311"/>
                  </a:lnTo>
                  <a:lnTo>
                    <a:pt x="120000" y="27540"/>
                  </a:lnTo>
                  <a:lnTo>
                    <a:pt x="113333" y="47213"/>
                  </a:lnTo>
                  <a:lnTo>
                    <a:pt x="106560" y="62950"/>
                  </a:lnTo>
                  <a:lnTo>
                    <a:pt x="99788" y="78688"/>
                  </a:lnTo>
                  <a:lnTo>
                    <a:pt x="93015" y="90491"/>
                  </a:lnTo>
                  <a:lnTo>
                    <a:pt x="86031" y="100327"/>
                  </a:lnTo>
                  <a:lnTo>
                    <a:pt x="79047" y="108196"/>
                  </a:lnTo>
                  <a:lnTo>
                    <a:pt x="72063" y="114098"/>
                  </a:lnTo>
                  <a:lnTo>
                    <a:pt x="64867" y="118032"/>
                  </a:lnTo>
                  <a:lnTo>
                    <a:pt x="57883" y="120000"/>
                  </a:lnTo>
                  <a:lnTo>
                    <a:pt x="50687" y="120000"/>
                  </a:lnTo>
                  <a:lnTo>
                    <a:pt x="43703" y="116065"/>
                  </a:lnTo>
                  <a:lnTo>
                    <a:pt x="36507" y="112131"/>
                  </a:lnTo>
                  <a:lnTo>
                    <a:pt x="29523" y="104262"/>
                  </a:lnTo>
                  <a:lnTo>
                    <a:pt x="22539" y="96393"/>
                  </a:lnTo>
                  <a:lnTo>
                    <a:pt x="15555" y="84590"/>
                  </a:lnTo>
                  <a:lnTo>
                    <a:pt x="8783" y="70819"/>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7" name="Google Shape;727;p118"/>
            <p:cNvSpPr/>
            <p:nvPr/>
          </p:nvSpPr>
          <p:spPr>
            <a:xfrm>
              <a:off x="7512050" y="4300537"/>
              <a:ext cx="233362" cy="254000"/>
            </a:xfrm>
            <a:custGeom>
              <a:rect b="b" l="l" r="r" t="t"/>
              <a:pathLst>
                <a:path extrusionOk="0" h="120000" w="120000">
                  <a:moveTo>
                    <a:pt x="59594" y="120000"/>
                  </a:moveTo>
                  <a:lnTo>
                    <a:pt x="62027" y="116250"/>
                  </a:lnTo>
                  <a:lnTo>
                    <a:pt x="69324" y="106500"/>
                  </a:lnTo>
                  <a:lnTo>
                    <a:pt x="79054" y="93000"/>
                  </a:lnTo>
                  <a:lnTo>
                    <a:pt x="90000" y="76500"/>
                  </a:lnTo>
                  <a:lnTo>
                    <a:pt x="100540" y="58500"/>
                  </a:lnTo>
                  <a:lnTo>
                    <a:pt x="110270" y="42750"/>
                  </a:lnTo>
                  <a:lnTo>
                    <a:pt x="117567" y="29250"/>
                  </a:lnTo>
                  <a:lnTo>
                    <a:pt x="120000" y="21000"/>
                  </a:lnTo>
                  <a:lnTo>
                    <a:pt x="119189" y="21000"/>
                  </a:lnTo>
                  <a:lnTo>
                    <a:pt x="117567" y="19500"/>
                  </a:lnTo>
                  <a:lnTo>
                    <a:pt x="115540" y="18000"/>
                  </a:lnTo>
                  <a:lnTo>
                    <a:pt x="112297" y="17250"/>
                  </a:lnTo>
                  <a:lnTo>
                    <a:pt x="107837" y="15000"/>
                  </a:lnTo>
                  <a:lnTo>
                    <a:pt x="102972" y="13500"/>
                  </a:lnTo>
                  <a:lnTo>
                    <a:pt x="96081" y="11250"/>
                  </a:lnTo>
                  <a:lnTo>
                    <a:pt x="89594" y="9750"/>
                  </a:lnTo>
                  <a:lnTo>
                    <a:pt x="81081" y="7500"/>
                  </a:lnTo>
                  <a:lnTo>
                    <a:pt x="72162" y="5250"/>
                  </a:lnTo>
                  <a:lnTo>
                    <a:pt x="62837" y="3750"/>
                  </a:lnTo>
                  <a:lnTo>
                    <a:pt x="51486" y="2250"/>
                  </a:lnTo>
                  <a:lnTo>
                    <a:pt x="40540" y="750"/>
                  </a:lnTo>
                  <a:lnTo>
                    <a:pt x="27567" y="0"/>
                  </a:lnTo>
                  <a:lnTo>
                    <a:pt x="14189" y="0"/>
                  </a:lnTo>
                  <a:lnTo>
                    <a:pt x="0" y="0"/>
                  </a:lnTo>
                  <a:lnTo>
                    <a:pt x="4459" y="750"/>
                  </a:lnTo>
                  <a:lnTo>
                    <a:pt x="15000" y="3750"/>
                  </a:lnTo>
                  <a:lnTo>
                    <a:pt x="30810" y="9000"/>
                  </a:lnTo>
                  <a:lnTo>
                    <a:pt x="48648" y="14250"/>
                  </a:lnTo>
                  <a:lnTo>
                    <a:pt x="65675" y="19500"/>
                  </a:lnTo>
                  <a:lnTo>
                    <a:pt x="80675" y="26250"/>
                  </a:lnTo>
                  <a:lnTo>
                    <a:pt x="90810" y="32250"/>
                  </a:lnTo>
                  <a:lnTo>
                    <a:pt x="94459" y="38250"/>
                  </a:lnTo>
                  <a:lnTo>
                    <a:pt x="92432" y="45000"/>
                  </a:lnTo>
                  <a:lnTo>
                    <a:pt x="87972" y="56250"/>
                  </a:lnTo>
                  <a:lnTo>
                    <a:pt x="82702" y="69750"/>
                  </a:lnTo>
                  <a:lnTo>
                    <a:pt x="76216" y="83250"/>
                  </a:lnTo>
                  <a:lnTo>
                    <a:pt x="70135" y="97500"/>
                  </a:lnTo>
                  <a:lnTo>
                    <a:pt x="64864" y="108750"/>
                  </a:lnTo>
                  <a:lnTo>
                    <a:pt x="61216" y="117000"/>
                  </a:lnTo>
                  <a:lnTo>
                    <a:pt x="59594"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8" name="Google Shape;728;p118"/>
            <p:cNvSpPr/>
            <p:nvPr/>
          </p:nvSpPr>
          <p:spPr>
            <a:xfrm>
              <a:off x="8428037" y="2565400"/>
              <a:ext cx="141287" cy="1033462"/>
            </a:xfrm>
            <a:custGeom>
              <a:rect b="b" l="l" r="r" t="t"/>
              <a:pathLst>
                <a:path extrusionOk="0" h="120000" w="120000">
                  <a:moveTo>
                    <a:pt x="81573" y="120000"/>
                  </a:moveTo>
                  <a:lnTo>
                    <a:pt x="90337" y="105622"/>
                  </a:lnTo>
                  <a:lnTo>
                    <a:pt x="93033" y="90506"/>
                  </a:lnTo>
                  <a:lnTo>
                    <a:pt x="88988" y="74838"/>
                  </a:lnTo>
                  <a:lnTo>
                    <a:pt x="80224" y="59170"/>
                  </a:lnTo>
                  <a:lnTo>
                    <a:pt x="66741" y="43317"/>
                  </a:lnTo>
                  <a:lnTo>
                    <a:pt x="48539" y="27834"/>
                  </a:lnTo>
                  <a:lnTo>
                    <a:pt x="26292" y="13456"/>
                  </a:lnTo>
                  <a:lnTo>
                    <a:pt x="0" y="0"/>
                  </a:lnTo>
                  <a:lnTo>
                    <a:pt x="32359" y="12903"/>
                  </a:lnTo>
                  <a:lnTo>
                    <a:pt x="59325" y="26175"/>
                  </a:lnTo>
                  <a:lnTo>
                    <a:pt x="80224" y="40000"/>
                  </a:lnTo>
                  <a:lnTo>
                    <a:pt x="97752" y="54009"/>
                  </a:lnTo>
                  <a:lnTo>
                    <a:pt x="109887" y="68018"/>
                  </a:lnTo>
                  <a:lnTo>
                    <a:pt x="117303" y="82211"/>
                  </a:lnTo>
                  <a:lnTo>
                    <a:pt x="120000" y="96405"/>
                  </a:lnTo>
                  <a:lnTo>
                    <a:pt x="117303" y="110414"/>
                  </a:lnTo>
                  <a:lnTo>
                    <a:pt x="81573"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9" name="Google Shape;729;p118"/>
            <p:cNvSpPr/>
            <p:nvPr/>
          </p:nvSpPr>
          <p:spPr>
            <a:xfrm>
              <a:off x="8393112" y="2546350"/>
              <a:ext cx="212725" cy="276225"/>
            </a:xfrm>
            <a:custGeom>
              <a:rect b="b" l="l" r="r" t="t"/>
              <a:pathLst>
                <a:path extrusionOk="0" h="120000" w="120000">
                  <a:moveTo>
                    <a:pt x="120000" y="47586"/>
                  </a:moveTo>
                  <a:lnTo>
                    <a:pt x="116000" y="45517"/>
                  </a:lnTo>
                  <a:lnTo>
                    <a:pt x="105333" y="40000"/>
                  </a:lnTo>
                  <a:lnTo>
                    <a:pt x="89777" y="32413"/>
                  </a:lnTo>
                  <a:lnTo>
                    <a:pt x="71111" y="23448"/>
                  </a:lnTo>
                  <a:lnTo>
                    <a:pt x="52000" y="14482"/>
                  </a:lnTo>
                  <a:lnTo>
                    <a:pt x="34222" y="6896"/>
                  </a:lnTo>
                  <a:lnTo>
                    <a:pt x="19555" y="1379"/>
                  </a:lnTo>
                  <a:lnTo>
                    <a:pt x="9777" y="0"/>
                  </a:lnTo>
                  <a:lnTo>
                    <a:pt x="7555" y="8275"/>
                  </a:lnTo>
                  <a:lnTo>
                    <a:pt x="2666" y="31724"/>
                  </a:lnTo>
                  <a:lnTo>
                    <a:pt x="0" y="68965"/>
                  </a:lnTo>
                  <a:lnTo>
                    <a:pt x="4888" y="120000"/>
                  </a:lnTo>
                  <a:lnTo>
                    <a:pt x="5777" y="115172"/>
                  </a:lnTo>
                  <a:lnTo>
                    <a:pt x="7555" y="104827"/>
                  </a:lnTo>
                  <a:lnTo>
                    <a:pt x="9777" y="88965"/>
                  </a:lnTo>
                  <a:lnTo>
                    <a:pt x="12888" y="71034"/>
                  </a:lnTo>
                  <a:lnTo>
                    <a:pt x="16444" y="53103"/>
                  </a:lnTo>
                  <a:lnTo>
                    <a:pt x="21333" y="37931"/>
                  </a:lnTo>
                  <a:lnTo>
                    <a:pt x="26222" y="26896"/>
                  </a:lnTo>
                  <a:lnTo>
                    <a:pt x="31111" y="22758"/>
                  </a:lnTo>
                  <a:lnTo>
                    <a:pt x="38222" y="24137"/>
                  </a:lnTo>
                  <a:lnTo>
                    <a:pt x="50666" y="26896"/>
                  </a:lnTo>
                  <a:lnTo>
                    <a:pt x="65333" y="31034"/>
                  </a:lnTo>
                  <a:lnTo>
                    <a:pt x="80888" y="35172"/>
                  </a:lnTo>
                  <a:lnTo>
                    <a:pt x="95555" y="40000"/>
                  </a:lnTo>
                  <a:lnTo>
                    <a:pt x="107555" y="44137"/>
                  </a:lnTo>
                  <a:lnTo>
                    <a:pt x="116444" y="46896"/>
                  </a:lnTo>
                  <a:lnTo>
                    <a:pt x="120000" y="4758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119"/>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736" name="Google Shape;736;p11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and final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architecture of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Components of Warehouse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1" name="Shape 741"/>
        <p:cNvGrpSpPr/>
        <p:nvPr/>
      </p:nvGrpSpPr>
      <p:grpSpPr>
        <a:xfrm>
          <a:off x="0" y="0"/>
          <a:ext cx="0" cy="0"/>
          <a:chOff x="0" y="0"/>
          <a:chExt cx="0" cy="0"/>
        </a:xfrm>
      </p:grpSpPr>
      <p:sp>
        <p:nvSpPr>
          <p:cNvPr id="742" name="Google Shape;742;p120"/>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7" name="Shape 747"/>
        <p:cNvGrpSpPr/>
        <p:nvPr/>
      </p:nvGrpSpPr>
      <p:grpSpPr>
        <a:xfrm>
          <a:off x="0" y="0"/>
          <a:ext cx="0" cy="0"/>
          <a:chOff x="0" y="0"/>
          <a:chExt cx="0" cy="0"/>
        </a:xfrm>
      </p:grpSpPr>
      <p:sp>
        <p:nvSpPr>
          <p:cNvPr id="748" name="Google Shape;748;p12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49" name="Google Shape;749;p12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12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true about ODS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valued and near current valued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ODS contains current and old data both.</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correct.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 and B are not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56" name="Google Shape;756;p12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1" name="Shape 761"/>
        <p:cNvGrpSpPr/>
        <p:nvPr/>
      </p:nvGrpSpPr>
      <p:grpSpPr>
        <a:xfrm>
          <a:off x="0" y="0"/>
          <a:ext cx="0" cy="0"/>
          <a:chOff x="0" y="0"/>
          <a:chExt cx="0" cy="0"/>
        </a:xfrm>
      </p:grpSpPr>
      <p:sp>
        <p:nvSpPr>
          <p:cNvPr id="762" name="Google Shape;762;p12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63" name="Google Shape;763;p12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7" name="Shape 767"/>
        <p:cNvGrpSpPr/>
        <p:nvPr/>
      </p:nvGrpSpPr>
      <p:grpSpPr>
        <a:xfrm>
          <a:off x="0" y="0"/>
          <a:ext cx="0" cy="0"/>
          <a:chOff x="0" y="0"/>
          <a:chExt cx="0" cy="0"/>
        </a:xfrm>
      </p:grpSpPr>
      <p:sp>
        <p:nvSpPr>
          <p:cNvPr id="768" name="Google Shape;768;p12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statements match correctly</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OLTP contains current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ODS contains recent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contains historical data</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69" name="Google Shape;769;p12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4" name="Shape 774"/>
        <p:cNvGrpSpPr/>
        <p:nvPr/>
      </p:nvGrpSpPr>
      <p:grpSpPr>
        <a:xfrm>
          <a:off x="0" y="0"/>
          <a:ext cx="0" cy="0"/>
          <a:chOff x="0" y="0"/>
          <a:chExt cx="0" cy="0"/>
        </a:xfrm>
      </p:grpSpPr>
      <p:sp>
        <p:nvSpPr>
          <p:cNvPr id="775" name="Google Shape;775;p12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76" name="Google Shape;776;p12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99"/>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384" name="Google Shape;384;p9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ODS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Architecture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Warehouse Components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1" name="Shape 781"/>
        <p:cNvGrpSpPr/>
        <p:nvPr/>
      </p:nvGrpSpPr>
      <p:grpSpPr>
        <a:xfrm>
          <a:off x="0" y="0"/>
          <a:ext cx="0" cy="0"/>
          <a:chOff x="0" y="0"/>
          <a:chExt cx="0" cy="0"/>
        </a:xfrm>
      </p:grpSpPr>
      <p:sp>
        <p:nvSpPr>
          <p:cNvPr id="782" name="Google Shape;782;p12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correct about Data Warehouse components ?</a:t>
            </a:r>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sources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ETL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has Data cleansing tools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All are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83" name="Google Shape;783;p12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8" name="Shape 788"/>
        <p:cNvGrpSpPr/>
        <p:nvPr/>
      </p:nvGrpSpPr>
      <p:grpSpPr>
        <a:xfrm>
          <a:off x="0" y="0"/>
          <a:ext cx="0" cy="0"/>
          <a:chOff x="0" y="0"/>
          <a:chExt cx="0" cy="0"/>
        </a:xfrm>
      </p:grpSpPr>
      <p:sp>
        <p:nvSpPr>
          <p:cNvPr id="789" name="Google Shape;789;p12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90" name="Google Shape;790;p12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5" name="Shape 795"/>
        <p:cNvGrpSpPr/>
        <p:nvPr/>
      </p:nvGrpSpPr>
      <p:grpSpPr>
        <a:xfrm>
          <a:off x="0" y="0"/>
          <a:ext cx="0" cy="0"/>
          <a:chOff x="0" y="0"/>
          <a:chExt cx="0" cy="0"/>
        </a:xfrm>
      </p:grpSpPr>
      <p:sp>
        <p:nvSpPr>
          <p:cNvPr id="796" name="Google Shape;796;p12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Which is not correct about Data Modeling tool ?</a:t>
            </a:r>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Support data warehouse design as a modeling technique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should support ER Modeling as well as Dimension Modeling technique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provides data extraction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None is correct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97" name="Google Shape;797;p12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2" name="Shape 802"/>
        <p:cNvGrpSpPr/>
        <p:nvPr/>
      </p:nvGrpSpPr>
      <p:grpSpPr>
        <a:xfrm>
          <a:off x="0" y="0"/>
          <a:ext cx="0" cy="0"/>
          <a:chOff x="0" y="0"/>
          <a:chExt cx="0" cy="0"/>
        </a:xfrm>
      </p:grpSpPr>
      <p:sp>
        <p:nvSpPr>
          <p:cNvPr id="803" name="Google Shape;803;p12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804" name="Google Shape;804;p12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9" name="Shape 809"/>
        <p:cNvGrpSpPr/>
        <p:nvPr/>
      </p:nvGrpSpPr>
      <p:grpSpPr>
        <a:xfrm>
          <a:off x="0" y="0"/>
          <a:ext cx="0" cy="0"/>
          <a:chOff x="0" y="0"/>
          <a:chExt cx="0" cy="0"/>
        </a:xfrm>
      </p:grpSpPr>
      <p:sp>
        <p:nvSpPr>
          <p:cNvPr id="810" name="Google Shape;810;p13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What is not a correct option for data access and analysis tool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Query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mining tool</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Erwin Data Modeler</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811" name="Google Shape;811;p13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6" name="Shape 816"/>
        <p:cNvGrpSpPr/>
        <p:nvPr/>
      </p:nvGrpSpPr>
      <p:grpSpPr>
        <a:xfrm>
          <a:off x="0" y="0"/>
          <a:ext cx="0" cy="0"/>
          <a:chOff x="0" y="0"/>
          <a:chExt cx="0" cy="0"/>
        </a:xfrm>
      </p:grpSpPr>
      <p:sp>
        <p:nvSpPr>
          <p:cNvPr id="817" name="Google Shape;817;p131"/>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1" name="Shape 821"/>
        <p:cNvGrpSpPr/>
        <p:nvPr/>
      </p:nvGrpSpPr>
      <p:grpSpPr>
        <a:xfrm>
          <a:off x="0" y="0"/>
          <a:ext cx="0" cy="0"/>
          <a:chOff x="0" y="0"/>
          <a:chExt cx="0" cy="0"/>
        </a:xfrm>
      </p:grpSpPr>
      <p:sp>
        <p:nvSpPr>
          <p:cNvPr id="822" name="Google Shape;822;p13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823" name="Google Shape;823;p132"/>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www.learndatamodeling.com</a:t>
            </a:r>
            <a:endParaRPr/>
          </a:p>
        </p:txBody>
      </p:sp>
      <p:sp>
        <p:nvSpPr>
          <p:cNvPr id="824" name="Google Shape;824;p13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a:solidFill>
                  <a:schemeClr val="hlink"/>
                </a:solidFill>
                <a:latin typeface="Cabin"/>
                <a:ea typeface="Cabin"/>
                <a:cs typeface="Cabin"/>
                <a:sym typeface="Cabin"/>
              </a:rPr>
              <a:t>The Data Warehouse Toolkit by Ralph Kimball, Margy Ross from Wiley Publication</a:t>
            </a:r>
            <a:endParaRPr/>
          </a:p>
        </p:txBody>
      </p:sp>
      <p:sp>
        <p:nvSpPr>
          <p:cNvPr id="825" name="Google Shape;825;p13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a:solidFill>
                  <a:schemeClr val="dk1"/>
                </a:solidFill>
                <a:latin typeface="Cabin"/>
                <a:ea typeface="Cabin"/>
                <a:cs typeface="Cabin"/>
                <a:sym typeface="Cabin"/>
              </a:rPr>
              <a:t>OLAP Concepts</a:t>
            </a:r>
            <a:endParaRPr/>
          </a:p>
        </p:txBody>
      </p:sp>
      <p:sp>
        <p:nvSpPr>
          <p:cNvPr id="826" name="Google Shape;826;p13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827" name="Google Shape;827;p13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828" name="Google Shape;828;p13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829" name="Google Shape;829;p13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830" name="Google Shape;830;p13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4" name="Shape 834"/>
        <p:cNvGrpSpPr/>
        <p:nvPr/>
      </p:nvGrpSpPr>
      <p:grpSpPr>
        <a:xfrm>
          <a:off x="0" y="0"/>
          <a:ext cx="0" cy="0"/>
          <a:chOff x="0" y="0"/>
          <a:chExt cx="0" cy="0"/>
        </a:xfrm>
      </p:grpSpPr>
      <p:sp>
        <p:nvSpPr>
          <p:cNvPr id="835" name="Google Shape;835;p13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836" name="Google Shape;836;p133"/>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Leader</a:t>
            </a:r>
            <a:endParaRPr/>
          </a:p>
        </p:txBody>
      </p:sp>
      <p:sp>
        <p:nvSpPr>
          <p:cNvPr id="837" name="Google Shape;837;p13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838" name="Google Shape;838;p133"/>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100"/>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390" name="Google Shape;390;p100"/>
          <p:cNvGrpSpPr/>
          <p:nvPr/>
        </p:nvGrpSpPr>
        <p:grpSpPr>
          <a:xfrm>
            <a:off x="7888287" y="1844675"/>
            <a:ext cx="266700" cy="157162"/>
            <a:chOff x="6629400" y="5257800"/>
            <a:chExt cx="304800" cy="457200"/>
          </a:xfrm>
        </p:grpSpPr>
        <p:sp>
          <p:nvSpPr>
            <p:cNvPr id="391" name="Google Shape;391;p100"/>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2" name="Google Shape;392;p100"/>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3" name="Google Shape;393;p100"/>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94" name="Google Shape;394;p100"/>
          <p:cNvGrpSpPr/>
          <p:nvPr/>
        </p:nvGrpSpPr>
        <p:grpSpPr>
          <a:xfrm>
            <a:off x="838200" y="1295400"/>
            <a:ext cx="7531100" cy="565150"/>
            <a:chOff x="1481137" y="1892300"/>
            <a:chExt cx="6845300" cy="681037"/>
          </a:xfrm>
        </p:grpSpPr>
        <p:sp>
          <p:nvSpPr>
            <p:cNvPr id="395" name="Google Shape;395;p100"/>
            <p:cNvSpPr txBox="1"/>
            <p:nvPr/>
          </p:nvSpPr>
          <p:spPr>
            <a:xfrm>
              <a:off x="1481137" y="1892300"/>
              <a:ext cx="6845300" cy="681037"/>
            </a:xfrm>
            <a:prstGeom prst="rect">
              <a:avLst/>
            </a:prstGeom>
            <a:solidFill>
              <a:srgbClr val="3366FF">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1		Operational Data Stores</a:t>
              </a:r>
              <a:endParaRPr/>
            </a:p>
          </p:txBody>
        </p:sp>
        <p:grpSp>
          <p:nvGrpSpPr>
            <p:cNvPr id="396" name="Google Shape;396;p100"/>
            <p:cNvGrpSpPr/>
            <p:nvPr/>
          </p:nvGrpSpPr>
          <p:grpSpPr>
            <a:xfrm>
              <a:off x="7888287" y="2132012"/>
              <a:ext cx="266700" cy="190500"/>
              <a:chOff x="6629400" y="5257800"/>
              <a:chExt cx="304800" cy="457200"/>
            </a:xfrm>
          </p:grpSpPr>
          <p:sp>
            <p:nvSpPr>
              <p:cNvPr id="397" name="Google Shape;397;p100"/>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8" name="Google Shape;398;p100"/>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 name="Google Shape;399;p100"/>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grpSp>
        <p:nvGrpSpPr>
          <p:cNvPr id="400" name="Google Shape;400;p100"/>
          <p:cNvGrpSpPr/>
          <p:nvPr/>
        </p:nvGrpSpPr>
        <p:grpSpPr>
          <a:xfrm>
            <a:off x="7888287" y="2681287"/>
            <a:ext cx="266700" cy="157162"/>
            <a:chOff x="6629400" y="5257800"/>
            <a:chExt cx="304800" cy="457200"/>
          </a:xfrm>
        </p:grpSpPr>
        <p:sp>
          <p:nvSpPr>
            <p:cNvPr id="401" name="Google Shape;401;p100"/>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 name="Google Shape;402;p100"/>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 name="Google Shape;403;p100"/>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4" name="Google Shape;404;p100"/>
          <p:cNvGrpSpPr/>
          <p:nvPr/>
        </p:nvGrpSpPr>
        <p:grpSpPr>
          <a:xfrm>
            <a:off x="838200" y="2057400"/>
            <a:ext cx="7531100" cy="565150"/>
            <a:chOff x="1482725" y="2728912"/>
            <a:chExt cx="6845300" cy="681037"/>
          </a:xfrm>
        </p:grpSpPr>
        <p:sp>
          <p:nvSpPr>
            <p:cNvPr id="405" name="Google Shape;405;p100"/>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Warehouse Architecture</a:t>
              </a:r>
              <a:endParaRPr/>
            </a:p>
          </p:txBody>
        </p:sp>
        <p:grpSp>
          <p:nvGrpSpPr>
            <p:cNvPr id="406" name="Google Shape;406;p100"/>
            <p:cNvGrpSpPr/>
            <p:nvPr/>
          </p:nvGrpSpPr>
          <p:grpSpPr>
            <a:xfrm>
              <a:off x="7888287" y="2968625"/>
              <a:ext cx="266700" cy="190500"/>
              <a:chOff x="6629400" y="5257800"/>
              <a:chExt cx="304800" cy="457200"/>
            </a:xfrm>
          </p:grpSpPr>
          <p:sp>
            <p:nvSpPr>
              <p:cNvPr id="407" name="Google Shape;407;p100"/>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 name="Google Shape;408;p100"/>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 name="Google Shape;409;p100"/>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grpSp>
        <p:nvGrpSpPr>
          <p:cNvPr id="410" name="Google Shape;410;p100"/>
          <p:cNvGrpSpPr/>
          <p:nvPr/>
        </p:nvGrpSpPr>
        <p:grpSpPr>
          <a:xfrm>
            <a:off x="838200" y="2819400"/>
            <a:ext cx="7535862" cy="523875"/>
            <a:chOff x="1492250" y="3562350"/>
            <a:chExt cx="6850062" cy="631825"/>
          </a:xfrm>
        </p:grpSpPr>
        <p:sp>
          <p:nvSpPr>
            <p:cNvPr id="411" name="Google Shape;411;p100"/>
            <p:cNvSpPr txBox="1"/>
            <p:nvPr/>
          </p:nvSpPr>
          <p:spPr>
            <a:xfrm>
              <a:off x="1492250" y="3562350"/>
              <a:ext cx="6850062" cy="631825"/>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3		Warehouse Components</a:t>
              </a:r>
              <a:endParaRPr/>
            </a:p>
          </p:txBody>
        </p:sp>
        <p:grpSp>
          <p:nvGrpSpPr>
            <p:cNvPr id="412" name="Google Shape;412;p100"/>
            <p:cNvGrpSpPr/>
            <p:nvPr/>
          </p:nvGrpSpPr>
          <p:grpSpPr>
            <a:xfrm>
              <a:off x="7897812" y="3786187"/>
              <a:ext cx="266700" cy="190500"/>
              <a:chOff x="6629400" y="5257800"/>
              <a:chExt cx="304800" cy="457200"/>
            </a:xfrm>
          </p:grpSpPr>
          <p:sp>
            <p:nvSpPr>
              <p:cNvPr id="413" name="Google Shape;413;p100"/>
              <p:cNvSpPr txBox="1"/>
              <p:nvPr/>
            </p:nvSpPr>
            <p:spPr>
              <a:xfrm>
                <a:off x="6629400" y="52578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4" name="Google Shape;414;p100"/>
              <p:cNvSpPr txBox="1"/>
              <p:nvPr/>
            </p:nvSpPr>
            <p:spPr>
              <a:xfrm>
                <a:off x="6781800" y="54102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5" name="Google Shape;415;p100"/>
              <p:cNvSpPr txBox="1"/>
              <p:nvPr/>
            </p:nvSpPr>
            <p:spPr>
              <a:xfrm>
                <a:off x="6629400" y="5562600"/>
                <a:ext cx="152400" cy="152400"/>
              </a:xfrm>
              <a:prstGeom prst="rect">
                <a:avLst/>
              </a:prstGeom>
              <a:solidFill>
                <a:srgbClr val="00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101"/>
          <p:cNvSpPr txBox="1"/>
          <p:nvPr/>
        </p:nvSpPr>
        <p:spPr>
          <a:xfrm>
            <a:off x="4810125" y="381000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Operational Data Store</a:t>
            </a:r>
            <a:endParaRPr/>
          </a:p>
        </p:txBody>
      </p:sp>
      <p:sp>
        <p:nvSpPr>
          <p:cNvPr id="421" name="Google Shape;421;p101"/>
          <p:cNvSpPr txBox="1"/>
          <p:nvPr/>
        </p:nvSpPr>
        <p:spPr>
          <a:xfrm>
            <a:off x="2667000" y="4495800"/>
            <a:ext cx="7239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a:solidFill>
                  <a:srgbClr val="777777"/>
                </a:solidFill>
                <a:latin typeface="Cabin"/>
                <a:ea typeface="Cabin"/>
                <a:cs typeface="Cabin"/>
                <a:sym typeface="Cabin"/>
              </a:rPr>
              <a:t>Its characteristics &amp; Different kinds of Information Needs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102"/>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applies only to the world of operational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contains current valued and near current valued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contains almost exclusively all detail data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ODS requires a full function, update, record oriented environment.</a:t>
            </a:r>
            <a:endParaRPr/>
          </a:p>
        </p:txBody>
      </p:sp>
      <p:sp>
        <p:nvSpPr>
          <p:cNvPr id="427" name="Google Shape;427;p102"/>
          <p:cNvSpPr txBox="1"/>
          <p:nvPr/>
        </p:nvSpPr>
        <p:spPr>
          <a:xfrm>
            <a:off x="609600" y="260350"/>
            <a:ext cx="433387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Operational Data Store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103"/>
          <p:cNvSpPr txBox="1"/>
          <p:nvPr>
            <p:ph idx="1" type="body"/>
          </p:nvPr>
        </p:nvSpPr>
        <p:spPr>
          <a:xfrm>
            <a:off x="944562" y="1530350"/>
            <a:ext cx="1987550" cy="3697287"/>
          </a:xfrm>
          <a:prstGeom prst="rect">
            <a:avLst/>
          </a:prstGeom>
          <a:solidFill>
            <a:srgbClr val="FFFFCC"/>
          </a:solidFill>
          <a:ln>
            <a:noFill/>
          </a:ln>
          <a:effectLst>
            <a:outerShdw blurRad="63500" dir="2700000" dist="107763">
              <a:schemeClr val="lt2"/>
            </a:outerShdw>
          </a:effectLst>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Current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Recent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Historical</a:t>
            </a:r>
            <a:endParaRPr/>
          </a:p>
        </p:txBody>
      </p:sp>
      <p:sp>
        <p:nvSpPr>
          <p:cNvPr id="433" name="Google Shape;433;p103"/>
          <p:cNvSpPr/>
          <p:nvPr/>
        </p:nvSpPr>
        <p:spPr>
          <a:xfrm>
            <a:off x="6781800" y="1676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OLTP </a:t>
            </a:r>
          </a:p>
        </p:txBody>
      </p:sp>
      <p:sp>
        <p:nvSpPr>
          <p:cNvPr id="434" name="Google Shape;434;p103"/>
          <p:cNvSpPr/>
          <p:nvPr/>
        </p:nvSpPr>
        <p:spPr>
          <a:xfrm>
            <a:off x="6858000" y="3200400"/>
            <a:ext cx="1249362" cy="6477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ODS </a:t>
            </a:r>
          </a:p>
        </p:txBody>
      </p:sp>
      <p:sp>
        <p:nvSpPr>
          <p:cNvPr id="435" name="Google Shape;435;p103"/>
          <p:cNvSpPr/>
          <p:nvPr/>
        </p:nvSpPr>
        <p:spPr>
          <a:xfrm>
            <a:off x="6248400" y="4876800"/>
            <a:ext cx="2532062" cy="85725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a:rPr>
              <a:t>Data Warehouse </a:t>
            </a:r>
          </a:p>
        </p:txBody>
      </p:sp>
      <p:sp>
        <p:nvSpPr>
          <p:cNvPr id="436" name="Google Shape;436;p103"/>
          <p:cNvSpPr txBox="1"/>
          <p:nvPr/>
        </p:nvSpPr>
        <p:spPr>
          <a:xfrm>
            <a:off x="304800" y="284162"/>
            <a:ext cx="6656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Different kinds of Information Needs</a:t>
            </a:r>
            <a:endParaRPr/>
          </a:p>
        </p:txBody>
      </p:sp>
      <p:sp>
        <p:nvSpPr>
          <p:cNvPr id="437" name="Google Shape;437;p103"/>
          <p:cNvSpPr txBox="1"/>
          <p:nvPr/>
        </p:nvSpPr>
        <p:spPr>
          <a:xfrm>
            <a:off x="3124200" y="1524000"/>
            <a:ext cx="3048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Is this medicine available in stock</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What are the tests this patient has completed so far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Has the incidence of Tuberculosis increased in last 5 years in Southern region</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aphicFrame>
        <p:nvGraphicFramePr>
          <p:cNvPr id="442" name="Google Shape;442;p104"/>
          <p:cNvGraphicFramePr/>
          <p:nvPr/>
        </p:nvGraphicFramePr>
        <p:xfrm>
          <a:off x="376237" y="1295400"/>
          <a:ext cx="3000000" cy="3000000"/>
        </p:xfrm>
        <a:graphic>
          <a:graphicData uri="http://schemas.openxmlformats.org/drawingml/2006/table">
            <a:tbl>
              <a:tblPr>
                <a:noFill/>
                <a:tableStyleId>{6A54FC30-FFB0-4214-B371-BF4C1B41FBB0}</a:tableStyleId>
              </a:tblPr>
              <a:tblGrid>
                <a:gridCol w="1706550"/>
                <a:gridCol w="2133600"/>
                <a:gridCol w="2205025"/>
                <a:gridCol w="2274875"/>
              </a:tblGrid>
              <a:tr h="7540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Audience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Operating Personnel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Analysts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Managers and analysts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access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Individual records, transaction or analysis driven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Set of records, analysis driven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content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real-time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Current and near-current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Historical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97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Structure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lightly summarized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Detailed and Summarized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413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organization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Functional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Subject-oriented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99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Type of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Homogeneous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Vast Supply of very heterogeneous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3" name="Google Shape;443;p104"/>
          <p:cNvSpPr txBox="1"/>
          <p:nvPr/>
        </p:nvSpPr>
        <p:spPr>
          <a:xfrm>
            <a:off x="381000" y="2841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ODS Vs DWH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105"/>
          <p:cNvSpPr txBox="1"/>
          <p:nvPr/>
        </p:nvSpPr>
        <p:spPr>
          <a:xfrm>
            <a:off x="304800" y="207962"/>
            <a:ext cx="449738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OLTP Vs ODS Vs DWH</a:t>
            </a:r>
            <a:endParaRPr/>
          </a:p>
        </p:txBody>
      </p:sp>
      <p:graphicFrame>
        <p:nvGraphicFramePr>
          <p:cNvPr id="449" name="Google Shape;449;p105"/>
          <p:cNvGraphicFramePr/>
          <p:nvPr/>
        </p:nvGraphicFramePr>
        <p:xfrm>
          <a:off x="376237" y="1295400"/>
          <a:ext cx="3000000" cy="3000000"/>
        </p:xfrm>
        <a:graphic>
          <a:graphicData uri="http://schemas.openxmlformats.org/drawingml/2006/table">
            <a:tbl>
              <a:tblPr>
                <a:noFill/>
                <a:tableStyleId>{6A54FC30-FFB0-4214-B371-BF4C1B41FBB0}</a:tableStyleId>
              </a:tblPr>
              <a:tblGrid>
                <a:gridCol w="2133600"/>
                <a:gridCol w="2417750"/>
                <a:gridCol w="1778000"/>
                <a:gridCol w="2062150"/>
              </a:tblGrid>
              <a:tr h="793750">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Characteristic</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OLTP</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ODS</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8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redundancy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Non-redundant within system; Unmanaged redundancy among systems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Somewhat redundant with operational databases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Managed redundancy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update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Field by field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Controlled batch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02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Database size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Moderate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to very large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636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Development                   Methodology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Requirements driven, structured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somewhat evolutionary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Data driven, evolutionary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Philosophy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operation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day-to-day decisions &amp; operational activities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Support managing the enterprise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