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  <p:sldMasterId id="2147483671" r:id="rId13"/>
    <p:sldMasterId id="2147483672" r:id="rId14"/>
    <p:sldMasterId id="2147483673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</p:sldIdLst>
  <p:sldSz cy="6858000" cx="9144000"/>
  <p:notesSz cx="6858000" cy="9144000"/>
  <p:embeddedFontLst>
    <p:embeddedFont>
      <p:font typeface="Cabin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4.xml"/><Relationship Id="rId42" Type="http://schemas.openxmlformats.org/officeDocument/2006/relationships/slide" Target="slides/slide26.xml"/><Relationship Id="rId41" Type="http://schemas.openxmlformats.org/officeDocument/2006/relationships/slide" Target="slides/slide25.xml"/><Relationship Id="rId44" Type="http://schemas.openxmlformats.org/officeDocument/2006/relationships/slide" Target="slides/slide28.xml"/><Relationship Id="rId43" Type="http://schemas.openxmlformats.org/officeDocument/2006/relationships/slide" Target="slides/slide27.xml"/><Relationship Id="rId46" Type="http://schemas.openxmlformats.org/officeDocument/2006/relationships/slide" Target="slides/slide30.xml"/><Relationship Id="rId45" Type="http://schemas.openxmlformats.org/officeDocument/2006/relationships/slide" Target="slides/slide29.xml"/><Relationship Id="rId1" Type="http://schemas.openxmlformats.org/officeDocument/2006/relationships/theme" Target="theme/theme10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48" Type="http://schemas.openxmlformats.org/officeDocument/2006/relationships/slide" Target="slides/slide32.xml"/><Relationship Id="rId47" Type="http://schemas.openxmlformats.org/officeDocument/2006/relationships/slide" Target="slides/slide31.xml"/><Relationship Id="rId49" Type="http://schemas.openxmlformats.org/officeDocument/2006/relationships/slide" Target="slides/slide33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15.xml"/><Relationship Id="rId30" Type="http://schemas.openxmlformats.org/officeDocument/2006/relationships/slide" Target="slides/slide14.xml"/><Relationship Id="rId33" Type="http://schemas.openxmlformats.org/officeDocument/2006/relationships/slide" Target="slides/slide17.xml"/><Relationship Id="rId32" Type="http://schemas.openxmlformats.org/officeDocument/2006/relationships/slide" Target="slides/slide16.xml"/><Relationship Id="rId35" Type="http://schemas.openxmlformats.org/officeDocument/2006/relationships/slide" Target="slides/slide19.xml"/><Relationship Id="rId34" Type="http://schemas.openxmlformats.org/officeDocument/2006/relationships/slide" Target="slides/slide18.xml"/><Relationship Id="rId37" Type="http://schemas.openxmlformats.org/officeDocument/2006/relationships/slide" Target="slides/slide21.xml"/><Relationship Id="rId36" Type="http://schemas.openxmlformats.org/officeDocument/2006/relationships/slide" Target="slides/slide20.xml"/><Relationship Id="rId39" Type="http://schemas.openxmlformats.org/officeDocument/2006/relationships/slide" Target="slides/slide23.xml"/><Relationship Id="rId38" Type="http://schemas.openxmlformats.org/officeDocument/2006/relationships/slide" Target="slides/slide22.xml"/><Relationship Id="rId20" Type="http://schemas.openxmlformats.org/officeDocument/2006/relationships/slide" Target="slides/slide4.xml"/><Relationship Id="rId22" Type="http://schemas.openxmlformats.org/officeDocument/2006/relationships/slide" Target="slides/slide6.xml"/><Relationship Id="rId21" Type="http://schemas.openxmlformats.org/officeDocument/2006/relationships/slide" Target="slides/slide5.xml"/><Relationship Id="rId24" Type="http://schemas.openxmlformats.org/officeDocument/2006/relationships/slide" Target="slides/slide8.xml"/><Relationship Id="rId23" Type="http://schemas.openxmlformats.org/officeDocument/2006/relationships/slide" Target="slides/slide7.xml"/><Relationship Id="rId26" Type="http://schemas.openxmlformats.org/officeDocument/2006/relationships/slide" Target="slides/slide10.xml"/><Relationship Id="rId25" Type="http://schemas.openxmlformats.org/officeDocument/2006/relationships/slide" Target="slides/slide9.xml"/><Relationship Id="rId28" Type="http://schemas.openxmlformats.org/officeDocument/2006/relationships/slide" Target="slides/slide12.xml"/><Relationship Id="rId27" Type="http://schemas.openxmlformats.org/officeDocument/2006/relationships/slide" Target="slides/slide11.xml"/><Relationship Id="rId29" Type="http://schemas.openxmlformats.org/officeDocument/2006/relationships/slide" Target="slides/slide13.xml"/><Relationship Id="rId51" Type="http://schemas.openxmlformats.org/officeDocument/2006/relationships/slide" Target="slides/slide35.xml"/><Relationship Id="rId50" Type="http://schemas.openxmlformats.org/officeDocument/2006/relationships/slide" Target="slides/slide34.xml"/><Relationship Id="rId53" Type="http://schemas.openxmlformats.org/officeDocument/2006/relationships/font" Target="fonts/Cabin-regular.fntdata"/><Relationship Id="rId52" Type="http://schemas.openxmlformats.org/officeDocument/2006/relationships/slide" Target="slides/slide36.xml"/><Relationship Id="rId11" Type="http://schemas.openxmlformats.org/officeDocument/2006/relationships/slideMaster" Target="slideMasters/slideMaster9.xml"/><Relationship Id="rId55" Type="http://schemas.openxmlformats.org/officeDocument/2006/relationships/font" Target="fonts/Cabin-italic.fntdata"/><Relationship Id="rId10" Type="http://schemas.openxmlformats.org/officeDocument/2006/relationships/slideMaster" Target="slideMasters/slideMaster8.xml"/><Relationship Id="rId54" Type="http://schemas.openxmlformats.org/officeDocument/2006/relationships/font" Target="fonts/Cabin-bold.fntdata"/><Relationship Id="rId13" Type="http://schemas.openxmlformats.org/officeDocument/2006/relationships/slideMaster" Target="slideMasters/slideMaster11.xml"/><Relationship Id="rId12" Type="http://schemas.openxmlformats.org/officeDocument/2006/relationships/slideMaster" Target="slideMasters/slideMaster10.xml"/><Relationship Id="rId56" Type="http://schemas.openxmlformats.org/officeDocument/2006/relationships/font" Target="fonts/Cabin-boldItalic.fntdata"/><Relationship Id="rId15" Type="http://schemas.openxmlformats.org/officeDocument/2006/relationships/slideMaster" Target="slideMasters/slideMaster13.xml"/><Relationship Id="rId14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9" Type="http://schemas.openxmlformats.org/officeDocument/2006/relationships/slide" Target="slides/slide3.xml"/><Relationship Id="rId1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1" i="0" lang="en-US" sz="1800" u="none" cap="none" strike="noStrike"/>
              <a:t>Hi, I am Anupama, from the BTS – Datawarehousing practice.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1" i="0" lang="en-US" sz="1800" u="none" cap="none" strike="noStrike"/>
              <a:t>Today I will take you through the ETL concepts Part I module.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1" i="0" lang="en-US" sz="1800" u="none" cap="none" strike="noStrike"/>
              <a:t>The module covers the basics of ETL concepts.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1" i="0" lang="en-US" sz="1800" u="none" cap="none" strike="noStrike"/>
              <a:t>So let us begin our session understanding what ETL 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1" lang="en-US" sz="1800" u="none" cap="none" strike="noStrike"/>
              <a:t>The Target Audience are: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1" lang="en-US" sz="1800" u="none" cap="none" strike="noStrike"/>
              <a:t>Team Rainbow (TRB) associates aligned to Datawarehouse- Business Intelligence practice after Induction training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1" lang="en-US" sz="1800" u="none" cap="none" strike="noStrike"/>
              <a:t>Associates  who have newly joined Datawarehouse- Business Intelligence practice without prior DWH implementation experience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1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800" u="none" cap="none" strike="noStrike"/>
          </a:p>
        </p:txBody>
      </p:sp>
      <p:sp>
        <p:nvSpPr>
          <p:cNvPr id="153" name="Google Shape;153;p4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2009 Wipro Ltd – Internal &amp; Restricted</a:t>
            </a:r>
            <a:endParaRPr/>
          </a:p>
        </p:txBody>
      </p:sp>
      <p:sp>
        <p:nvSpPr>
          <p:cNvPr id="154" name="Google Shape;154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74" name="Google Shape;27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75" name="Google Shape;275;p29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2009 Wipro Ltd – Internal &amp; Restricted</a:t>
            </a:r>
            <a:endParaRPr/>
          </a:p>
        </p:txBody>
      </p:sp>
      <p:sp>
        <p:nvSpPr>
          <p:cNvPr id="276" name="Google Shape;276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49" name="Google Shape;34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50" name="Google Shape;350;p50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2009 Wipro Ltd – Internal &amp; Restricted</a:t>
            </a:r>
            <a:endParaRPr/>
          </a:p>
        </p:txBody>
      </p:sp>
      <p:sp>
        <p:nvSpPr>
          <p:cNvPr id="351" name="Google Shape;351;p5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57" name="Google Shape;35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58" name="Google Shape;358;p52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2009 Wipro Ltd – Internal &amp; Restricted</a:t>
            </a:r>
            <a:endParaRPr/>
          </a:p>
        </p:txBody>
      </p:sp>
      <p:sp>
        <p:nvSpPr>
          <p:cNvPr id="359" name="Google Shape;359;p5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65" name="Google Shape;36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66" name="Google Shape;366;p54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2009 Wipro Ltd – Internal &amp; Restricted</a:t>
            </a:r>
            <a:endParaRPr/>
          </a:p>
        </p:txBody>
      </p:sp>
      <p:sp>
        <p:nvSpPr>
          <p:cNvPr id="367" name="Google Shape;367;p5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1" i="0" lang="en-US" sz="1800" u="none" cap="none" strike="noStrike"/>
              <a:t>This course would have helped you to understand </a:t>
            </a:r>
            <a:r>
              <a:rPr b="0" i="0" lang="en-US" sz="1800" u="none" cap="none" strike="noStrike"/>
              <a:t>about ETL , Identify different source and target systems and have a fair idea about the different types of DI Process Flows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	</a:t>
            </a:r>
            <a:r>
              <a:rPr b="1" i="0" lang="en-US" sz="1800" u="none" cap="none" strike="noStrike"/>
              <a:t>This completes the 1</a:t>
            </a:r>
            <a:r>
              <a:rPr b="1" baseline="30000" i="0" lang="en-US" sz="1800" u="none" cap="none" strike="noStrike"/>
              <a:t>st</a:t>
            </a:r>
            <a:r>
              <a:rPr b="1" i="0" lang="en-US" sz="1800" u="none" cap="none" strike="noStrike"/>
              <a:t> part of the module  on ETL Concepts.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1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	It is now time to take a small quiz to test your understanding.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8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-US" sz="1800" u="none" cap="none" strike="noStrike"/>
              <a:t>	</a:t>
            </a:r>
            <a:r>
              <a:rPr b="1" i="0" lang="en-US" sz="1800" u="none" cap="none" strike="noStrike"/>
              <a:t>GOOD LUCK and THANK YOU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24" name="Google Shape;224;p19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2009 Wipro Ltd – Internal &amp; Restricted</a:t>
            </a:r>
            <a:endParaRPr/>
          </a:p>
        </p:txBody>
      </p:sp>
      <p:sp>
        <p:nvSpPr>
          <p:cNvPr id="225" name="Google Shape;225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3352800" y="1906044"/>
            <a:ext cx="5791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Red">
  <p:cSld name="Content Re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3541" y="301152"/>
            <a:ext cx="7563358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er Slide Voilet">
  <p:cSld name="Breaker Slide Voile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1219200" y="3517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1212564" y="4419600"/>
            <a:ext cx="7772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Voilet">
  <p:cSld name="Content Voile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541" y="301152"/>
            <a:ext cx="7563358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Thank You Slide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ctrTitle"/>
          </p:nvPr>
        </p:nvSpPr>
        <p:spPr>
          <a:xfrm>
            <a:off x="3352800" y="1447800"/>
            <a:ext cx="5791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gent Yellow">
  <p:cSld name="Congent Yellow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3541" y="301152"/>
            <a:ext cx="7563358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er Slide - Yellow">
  <p:cSld name="Breaker Slide - Yellow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1219200" y="3517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212564" y="4419600"/>
            <a:ext cx="7772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er Slide Green">
  <p:cSld name="Breaker Slide Gree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219200" y="3517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1212564" y="4419600"/>
            <a:ext cx="7772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Green">
  <p:cSld name="Content Gree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3541" y="301152"/>
            <a:ext cx="7563358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er Slide- Blue">
  <p:cSld name="Breaker Slide- Blu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1219200" y="3517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1212564" y="4419600"/>
            <a:ext cx="7772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Blue">
  <p:cSld name="Content Blu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title"/>
          </p:nvPr>
        </p:nvSpPr>
        <p:spPr>
          <a:xfrm>
            <a:off x="3541" y="301152"/>
            <a:ext cx="7563358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er Slide Red">
  <p:cSld name="Breaker Slide Red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1219200" y="3517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1212564" y="4419600"/>
            <a:ext cx="7772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8.jp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0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7.jpg"/><Relationship Id="rId3" Type="http://schemas.openxmlformats.org/officeDocument/2006/relationships/slideLayout" Target="../slideLayouts/slideLayout11.xml"/><Relationship Id="rId4" Type="http://schemas.openxmlformats.org/officeDocument/2006/relationships/theme" Target="../theme/theme9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jp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14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jpg"/><Relationship Id="rId2" Type="http://schemas.openxmlformats.org/officeDocument/2006/relationships/image" Target="../media/image8.jpg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5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jp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7.jpg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7.jpg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1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jp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7.jpg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4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jp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8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jpg"/><Relationship Id="rId2" Type="http://schemas.openxmlformats.org/officeDocument/2006/relationships/image" Target="../media/image7.jpg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6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jp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My Documents\1 Temple\1 Wipro\1 On-going Jobs\Corporate ppt\Abstract\corp ppt_Intro.jp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267200"/>
            <a:ext cx="9144000" cy="259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1"/>
          <p:cNvCxnSpPr/>
          <p:nvPr/>
        </p:nvCxnSpPr>
        <p:spPr>
          <a:xfrm rot="5400000">
            <a:off x="1676400" y="2971800"/>
            <a:ext cx="3352800" cy="3175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pic>
        <p:nvPicPr>
          <p:cNvPr descr="E:\My Documents\1 Temple\1 Wipro\1 On-going Jobs\Corporate ppt\z+ final\TMPLTS\WIPRO-LOW RES JPG.jpg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137160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– Internal &amp; Restricted</a:t>
            </a:r>
            <a:endParaRPr/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0" y="2159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My Documents\1 Temple\1 Wipro\1 On-going Jobs\Corporate ppt\Abstract\corp ppt_4.jpg" id="116" name="Google Shape;116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953000"/>
            <a:ext cx="9144000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Ashish\Corporate Brand Mgmt\Brand Identity Logo\Wipro Logo JPEG Image - White Background.jpg" id="117" name="Google Shape;11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3812" y="276225"/>
            <a:ext cx="1247775" cy="141128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– Internal &amp; Restricted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-28575" y="66246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/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0" y="2159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22"/>
          <p:cNvCxnSpPr/>
          <p:nvPr/>
        </p:nvCxnSpPr>
        <p:spPr>
          <a:xfrm>
            <a:off x="0" y="914400"/>
            <a:ext cx="7467600" cy="1587"/>
          </a:xfrm>
          <a:prstGeom prst="straightConnector1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D:\Ashish\Corporate Brand Mgmt\Brand Identity Logo\Wipro Logo JPEG Image - White Background.jpg" id="127" name="Google Shape;127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24812" y="152400"/>
            <a:ext cx="9429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– Internal &amp; Restricted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-28575" y="66246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/>
          </a:p>
        </p:txBody>
      </p:sp>
      <p:pic>
        <p:nvPicPr>
          <p:cNvPr descr="E:\My Documents\1 Temple\1 Wipro\1 On-going Jobs\Corporate ppt\z+ final\TMPLTS\3a.gif" id="130" name="Google Shape;13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– Internal &amp; Restricted</a:t>
            </a:r>
            <a:endParaRPr/>
          </a:p>
        </p:txBody>
      </p:sp>
      <p:sp>
        <p:nvSpPr>
          <p:cNvPr id="132" name="Google Shape;132;p22"/>
          <p:cNvSpPr txBox="1"/>
          <p:nvPr/>
        </p:nvSpPr>
        <p:spPr>
          <a:xfrm>
            <a:off x="-28575" y="66246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/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0" y="2159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My Documents\1 Temple\1 Wipro\1 On-going Jobs\Corporate ppt\Abstract\corp ppt_Intro.jpg" id="139" name="Google Shape;139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191000"/>
            <a:ext cx="9144000" cy="266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4"/>
          <p:cNvCxnSpPr/>
          <p:nvPr/>
        </p:nvCxnSpPr>
        <p:spPr>
          <a:xfrm rot="5400000">
            <a:off x="1676400" y="2971800"/>
            <a:ext cx="3352800" cy="3175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pic>
        <p:nvPicPr>
          <p:cNvPr descr="E:\My Documents\1 Temple\1 Wipro\1 On-going Jobs\Corporate ppt\z+ final\TMPLTS\WIPRO-LOW RES JPG.jpg" id="141" name="Google Shape;14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137160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– Internal &amp; Restricted</a:t>
            </a:r>
            <a:endParaRPr/>
          </a:p>
        </p:txBody>
      </p:sp>
      <p:sp>
        <p:nvSpPr>
          <p:cNvPr id="143" name="Google Shape;143;p24"/>
          <p:cNvSpPr txBox="1"/>
          <p:nvPr>
            <p:ph type="title"/>
          </p:nvPr>
        </p:nvSpPr>
        <p:spPr>
          <a:xfrm>
            <a:off x="0" y="2159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0" y="2159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3"/>
          <p:cNvCxnSpPr/>
          <p:nvPr/>
        </p:nvCxnSpPr>
        <p:spPr>
          <a:xfrm>
            <a:off x="0" y="914400"/>
            <a:ext cx="7467600" cy="1587"/>
          </a:xfrm>
          <a:prstGeom prst="straightConnector1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D:\Ashish\Corporate Brand Mgmt\Brand Identity Logo\Wipro Logo JPEG Image - White Background.jpg" id="20" name="Google Shape;20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24812" y="152400"/>
            <a:ext cx="9429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– Internal &amp; Restricted</a:t>
            </a:r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-28575" y="66246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/>
          </a:p>
        </p:txBody>
      </p:sp>
      <p:pic>
        <p:nvPicPr>
          <p:cNvPr descr="E:\My Documents\1 Temple\1 Wipro\1 On-going Jobs\Corporate ppt\z+ final\TMPLTS\6a.gif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– Internal &amp; Restricted</a:t>
            </a:r>
            <a:endParaRPr/>
          </a:p>
        </p:txBody>
      </p:sp>
      <p:sp>
        <p:nvSpPr>
          <p:cNvPr id="25" name="Google Shape;25;p3"/>
          <p:cNvSpPr txBox="1"/>
          <p:nvPr/>
        </p:nvSpPr>
        <p:spPr>
          <a:xfrm>
            <a:off x="-28575" y="66246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/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0" y="2159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My Documents\1 Temple\1 Wipro\1 On-going Jobs\Corporate ppt\Abstract\corp ppt_1.jpg" id="32" name="Google Shape;32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953000"/>
            <a:ext cx="9144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Ashish\Corporate Brand Mgmt\Brand Identity Logo\Wipro Logo JPEG Image - White Background.jpg"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3812" y="276225"/>
            <a:ext cx="1247775" cy="141128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– Internal &amp; Restricted</a:t>
            </a:r>
            <a:endParaRPr/>
          </a:p>
        </p:txBody>
      </p:sp>
      <p:sp>
        <p:nvSpPr>
          <p:cNvPr id="35" name="Google Shape;35;p5"/>
          <p:cNvSpPr txBox="1"/>
          <p:nvPr/>
        </p:nvSpPr>
        <p:spPr>
          <a:xfrm>
            <a:off x="-28575" y="66246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0" y="2159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My Documents\1 Temple\1 Wipro\1 On-going Jobs\Corporate ppt\Abstract\corp ppt_8.jpg" id="42" name="Google Shape;42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029200"/>
            <a:ext cx="91440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Ashish\Corporate Brand Mgmt\Brand Identity Logo\Wipro Logo JPEG Image - White Background.jpg" id="43" name="Google Shape;4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3812" y="276225"/>
            <a:ext cx="1247775" cy="1411287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 -  Confidential</a:t>
            </a:r>
            <a:endParaRPr/>
          </a:p>
        </p:txBody>
      </p:sp>
      <p:sp>
        <p:nvSpPr>
          <p:cNvPr id="45" name="Google Shape;45;p7"/>
          <p:cNvSpPr txBox="1"/>
          <p:nvPr/>
        </p:nvSpPr>
        <p:spPr>
          <a:xfrm>
            <a:off x="-28575" y="66246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/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0" y="2159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9"/>
          <p:cNvCxnSpPr/>
          <p:nvPr/>
        </p:nvCxnSpPr>
        <p:spPr>
          <a:xfrm>
            <a:off x="0" y="914400"/>
            <a:ext cx="7467600" cy="1587"/>
          </a:xfrm>
          <a:prstGeom prst="straightConnector1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D:\Ashish\Corporate Brand Mgmt\Brand Identity Logo\Wipro Logo JPEG Image - White Background.jpg" id="53" name="Google Shape;53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24812" y="152400"/>
            <a:ext cx="9429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– Internal &amp; Restricted</a:t>
            </a:r>
            <a:endParaRPr/>
          </a:p>
        </p:txBody>
      </p:sp>
      <p:sp>
        <p:nvSpPr>
          <p:cNvPr id="55" name="Google Shape;55;p9"/>
          <p:cNvSpPr txBox="1"/>
          <p:nvPr/>
        </p:nvSpPr>
        <p:spPr>
          <a:xfrm>
            <a:off x="-28575" y="66246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/>
          </a:p>
        </p:txBody>
      </p:sp>
      <p:pic>
        <p:nvPicPr>
          <p:cNvPr descr="E:\My Documents\1 Temple\1 Wipro\1 On-going Jobs\Corporate ppt\z+ final\TMPLTS\8a.gif" id="56" name="Google Shape;5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9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– Internal &amp; Restricted</a:t>
            </a:r>
            <a:endParaRPr/>
          </a:p>
        </p:txBody>
      </p:sp>
      <p:sp>
        <p:nvSpPr>
          <p:cNvPr id="58" name="Google Shape;58;p9"/>
          <p:cNvSpPr txBox="1"/>
          <p:nvPr/>
        </p:nvSpPr>
        <p:spPr>
          <a:xfrm>
            <a:off x="-28575" y="66246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/>
          </a:p>
        </p:txBody>
      </p:sp>
      <p:sp>
        <p:nvSpPr>
          <p:cNvPr id="59" name="Google Shape;59;p9"/>
          <p:cNvSpPr txBox="1"/>
          <p:nvPr>
            <p:ph type="title"/>
          </p:nvPr>
        </p:nvSpPr>
        <p:spPr>
          <a:xfrm>
            <a:off x="0" y="2159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3"/>
    <p:sldLayoutId id="2147483653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My Documents\1 Temple\1 Wipro\1 On-going Jobs\Corporate ppt\Abstract\corp ppt_3.jpg" id="69" name="Google Shape;69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876800"/>
            <a:ext cx="91440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Ashish\Corporate Brand Mgmt\Brand Identity Logo\Wipro Logo JPEG Image - White Background.jpg" id="70" name="Google Shape;7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3812" y="276225"/>
            <a:ext cx="1247775" cy="141128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 -  Confidential</a:t>
            </a:r>
            <a:endParaRPr/>
          </a:p>
        </p:txBody>
      </p:sp>
      <p:sp>
        <p:nvSpPr>
          <p:cNvPr id="72" name="Google Shape;72;p12"/>
          <p:cNvSpPr txBox="1"/>
          <p:nvPr/>
        </p:nvSpPr>
        <p:spPr>
          <a:xfrm>
            <a:off x="-28575" y="66246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/>
          </a:p>
        </p:txBody>
      </p:sp>
      <p:cxnSp>
        <p:nvCxnSpPr>
          <p:cNvPr id="73" name="Google Shape;73;p12"/>
          <p:cNvCxnSpPr/>
          <p:nvPr/>
        </p:nvCxnSpPr>
        <p:spPr>
          <a:xfrm>
            <a:off x="0" y="914400"/>
            <a:ext cx="7467600" cy="1587"/>
          </a:xfrm>
          <a:prstGeom prst="straightConnector1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4" name="Google Shape;74;p12"/>
          <p:cNvSpPr txBox="1"/>
          <p:nvPr>
            <p:ph type="title"/>
          </p:nvPr>
        </p:nvSpPr>
        <p:spPr>
          <a:xfrm>
            <a:off x="0" y="2159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4"/>
          <p:cNvCxnSpPr/>
          <p:nvPr/>
        </p:nvCxnSpPr>
        <p:spPr>
          <a:xfrm>
            <a:off x="0" y="914400"/>
            <a:ext cx="7467600" cy="1587"/>
          </a:xfrm>
          <a:prstGeom prst="straightConnector1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D:\Ashish\Corporate Brand Mgmt\Brand Identity Logo\Wipro Logo JPEG Image - White Background.jpg" id="81" name="Google Shape;8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24812" y="152400"/>
            <a:ext cx="9429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– Internal &amp; Restricted</a:t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-28575" y="66246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/>
          </a:p>
        </p:txBody>
      </p:sp>
      <p:pic>
        <p:nvPicPr>
          <p:cNvPr descr="E:\My Documents\1 Temple\1 Wipro\1 On-going Jobs\Corporate ppt\z+ final\TMPLTS\1a.gif" id="84" name="Google Shape;8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4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 -  Confidential</a:t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-28575" y="66246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/>
          </a:p>
        </p:txBody>
      </p:sp>
      <p:sp>
        <p:nvSpPr>
          <p:cNvPr id="87" name="Google Shape;87;p14"/>
          <p:cNvSpPr txBox="1"/>
          <p:nvPr>
            <p:ph type="title"/>
          </p:nvPr>
        </p:nvSpPr>
        <p:spPr>
          <a:xfrm>
            <a:off x="0" y="2159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My Documents\1 Temple\1 Wipro\1 On-going Jobs\Corporate ppt\Abstract\corp ppt_5.jpg" id="93" name="Google Shape;93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953000"/>
            <a:ext cx="9144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Ashish\Corporate Brand Mgmt\Brand Identity Logo\Wipro Logo JPEG Image - White Background.jpg" id="94" name="Google Shape;9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3812" y="276225"/>
            <a:ext cx="1247775" cy="141128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– Internal &amp; Restricted</a:t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-28575" y="66246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/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0" y="2159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18"/>
          <p:cNvCxnSpPr/>
          <p:nvPr/>
        </p:nvCxnSpPr>
        <p:spPr>
          <a:xfrm>
            <a:off x="0" y="914400"/>
            <a:ext cx="7467600" cy="1587"/>
          </a:xfrm>
          <a:prstGeom prst="straightConnector1">
            <a:avLst/>
          </a:prstGeom>
          <a:noFill/>
          <a:ln cap="flat" cmpd="sng" w="9525">
            <a:solidFill>
              <a:srgbClr val="A6A6A6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D:\Ashish\Corporate Brand Mgmt\Brand Identity Logo\Wipro Logo JPEG Image - White Background.jpg" id="104" name="Google Shape;104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24812" y="152400"/>
            <a:ext cx="94297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– Internal &amp; Restricted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-28575" y="66246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/>
          </a:p>
        </p:txBody>
      </p:sp>
      <p:pic>
        <p:nvPicPr>
          <p:cNvPr descr="E:\My Documents\1 Temple\1 Wipro\1 On-going Jobs\Corporate ppt\z+ final\TMPLTS\4a.gif" id="107" name="Google Shape;10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324600"/>
            <a:ext cx="914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2514600" y="6627812"/>
            <a:ext cx="3962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© 2009 Wipro Ltd – Internal &amp; Restricted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-28575" y="66246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fld id="{00000000-1234-1234-1234-123412341234}" type="slidenum">
              <a:rPr b="0" i="0" lang="en-US" sz="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  <a:endParaRPr/>
          </a:p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0" y="215900"/>
            <a:ext cx="7696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www.tdwi.org/" TargetMode="External"/><Relationship Id="rId4" Type="http://schemas.openxmlformats.org/officeDocument/2006/relationships/hyperlink" Target="http://download.oracle.com/docs/cd/B28359_01/server.111/b28313/toc.htm" TargetMode="External"/><Relationship Id="rId5" Type="http://schemas.openxmlformats.org/officeDocument/2006/relationships/hyperlink" Target="http://download.oracle.com/docs/cd/B28359_01/server.111/b28313/toc.ht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ctrTitle"/>
          </p:nvPr>
        </p:nvSpPr>
        <p:spPr>
          <a:xfrm>
            <a:off x="3352800" y="914400"/>
            <a:ext cx="57658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ETL Concepts </a:t>
            </a:r>
            <a:br>
              <a:rPr b="1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1" i="0" lang="en-US" sz="2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Part 1</a:t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4025900" y="3581400"/>
            <a:ext cx="5105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Cabin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Cabin"/>
                <a:ea typeface="Cabin"/>
                <a:cs typeface="Cabin"/>
                <a:sym typeface="Cabin"/>
              </a:rPr>
              <a:t>Anupama Putcha</a:t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4038600" y="3124200"/>
            <a:ext cx="5105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Cabin"/>
              <a:buNone/>
            </a:pPr>
            <a:r>
              <a:rPr b="0" i="0" lang="en-US" sz="2200" u="none" cap="none" strike="noStrike">
                <a:solidFill>
                  <a:srgbClr val="0000FF"/>
                </a:solidFill>
                <a:latin typeface="Cabin"/>
                <a:ea typeface="Cabin"/>
                <a:cs typeface="Cabin"/>
                <a:sym typeface="Cabin"/>
              </a:rPr>
              <a:t>ETL 101 Series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0" y="990600"/>
            <a:ext cx="8763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Staging Area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Operational Data Store (ODS)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Warehouse</a:t>
            </a:r>
            <a:endParaRPr/>
          </a:p>
          <a:p>
            <a:pPr indent="-158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158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3070F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5" name="Google Shape;245;p36"/>
          <p:cNvSpPr txBox="1"/>
          <p:nvPr>
            <p:ph type="title"/>
          </p:nvPr>
        </p:nvSpPr>
        <p:spPr>
          <a:xfrm>
            <a:off x="0" y="228600"/>
            <a:ext cx="75644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Typical Targets</a:t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895600"/>
            <a:ext cx="6399212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0" y="1066800"/>
            <a:ext cx="8763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b="1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Area where data from multiple sources are pulled and stored before further processing.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Data staging  provides a place and an area with a set of functions 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- Clean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- Change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- Combine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- Convert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- Eliminate duplication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 - Prepare source data for storage.</a:t>
            </a:r>
            <a:endParaRPr/>
          </a:p>
        </p:txBody>
      </p:sp>
      <p:sp>
        <p:nvSpPr>
          <p:cNvPr id="252" name="Google Shape;252;p37"/>
          <p:cNvSpPr txBox="1"/>
          <p:nvPr>
            <p:ph type="title"/>
          </p:nvPr>
        </p:nvSpPr>
        <p:spPr>
          <a:xfrm>
            <a:off x="0" y="152400"/>
            <a:ext cx="75644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Staging Area	</a:t>
            </a:r>
            <a:endParaRPr/>
          </a:p>
        </p:txBody>
      </p:sp>
      <p:sp>
        <p:nvSpPr>
          <p:cNvPr id="253" name="Google Shape;253;p37"/>
          <p:cNvSpPr txBox="1"/>
          <p:nvPr/>
        </p:nvSpPr>
        <p:spPr>
          <a:xfrm>
            <a:off x="0" y="381000"/>
            <a:ext cx="487521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54" name="Google Shape;25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2743200"/>
            <a:ext cx="4495800" cy="35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idx="1" type="body"/>
          </p:nvPr>
        </p:nvSpPr>
        <p:spPr>
          <a:xfrm>
            <a:off x="0" y="685800"/>
            <a:ext cx="8763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Designed to Provide integrated, collective information for the operational environment.</a:t>
            </a:r>
            <a:endParaRPr/>
          </a:p>
          <a:p>
            <a:pPr indent="1270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3070F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  </a:t>
            </a: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</a:t>
            </a:r>
            <a:endParaRPr b="0" i="0" sz="2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p38"/>
          <p:cNvSpPr txBox="1"/>
          <p:nvPr>
            <p:ph type="title"/>
          </p:nvPr>
        </p:nvSpPr>
        <p:spPr>
          <a:xfrm>
            <a:off x="3175" y="606425"/>
            <a:ext cx="7564437" cy="53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ODS (Operational Data Store)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endParaRPr/>
          </a:p>
        </p:txBody>
      </p:sp>
      <p:sp>
        <p:nvSpPr>
          <p:cNvPr id="261" name="Google Shape;261;p38"/>
          <p:cNvSpPr txBox="1"/>
          <p:nvPr/>
        </p:nvSpPr>
        <p:spPr>
          <a:xfrm>
            <a:off x="304800" y="1066800"/>
            <a:ext cx="487521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62" name="Google Shape;262;p38"/>
          <p:cNvSpPr txBox="1"/>
          <p:nvPr/>
        </p:nvSpPr>
        <p:spPr>
          <a:xfrm>
            <a:off x="228600" y="2286000"/>
            <a:ext cx="4572000" cy="2587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Subject-oriented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Integrated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Volatile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Current— no history</a:t>
            </a:r>
            <a:endParaRPr/>
          </a:p>
          <a:p>
            <a:pPr indent="8890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63" name="Google Shape;26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8237" y="2590800"/>
            <a:ext cx="2690812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228600" y="1066800"/>
            <a:ext cx="8763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 decision support database that is maintained </a:t>
            </a:r>
            <a:r>
              <a:rPr b="0" i="0" lang="en-US" sz="2000" u="none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</a:rPr>
              <a:t>separately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from the organisation’s operational database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Support </a:t>
            </a:r>
            <a:r>
              <a:rPr b="0" i="0" lang="en-US" sz="2000" u="none" cap="none" strike="noStrik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</a:rPr>
              <a:t>information processing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by providing a solid platform of consolidated, historical data for analysis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Subject-oriented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Integrated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Non-volatile (read-only)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Time variant (history).</a:t>
            </a:r>
            <a:endParaRPr/>
          </a:p>
          <a:p>
            <a:pPr indent="-158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p39"/>
          <p:cNvSpPr txBox="1"/>
          <p:nvPr>
            <p:ph type="title"/>
          </p:nvPr>
        </p:nvSpPr>
        <p:spPr>
          <a:xfrm>
            <a:off x="3175" y="228600"/>
            <a:ext cx="75644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Warehouse</a:t>
            </a:r>
            <a:endParaRPr/>
          </a:p>
        </p:txBody>
      </p:sp>
      <p:sp>
        <p:nvSpPr>
          <p:cNvPr id="270" name="Google Shape;270;p39"/>
          <p:cNvSpPr txBox="1"/>
          <p:nvPr/>
        </p:nvSpPr>
        <p:spPr>
          <a:xfrm>
            <a:off x="304800" y="1066800"/>
            <a:ext cx="487521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71" name="Google Shape;27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3352800"/>
            <a:ext cx="2762250" cy="224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idx="4294967295" type="body"/>
          </p:nvPr>
        </p:nvSpPr>
        <p:spPr>
          <a:xfrm>
            <a:off x="228600" y="1143000"/>
            <a:ext cx="89154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Definition of the data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Type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Relationships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Availability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9" name="Google Shape;279;p40"/>
          <p:cNvSpPr txBox="1"/>
          <p:nvPr>
            <p:ph idx="4294967295" type="title"/>
          </p:nvPr>
        </p:nvSpPr>
        <p:spPr>
          <a:xfrm>
            <a:off x="0" y="228600"/>
            <a:ext cx="75644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Analysis Aspects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2981325" y="4598987"/>
            <a:ext cx="31400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 Process Flow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TRANSFORM THEN LOAD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LOAD THEN TRANSFORM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TRANSFORM WHILE LOADING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0" name="Google Shape;290;p42"/>
          <p:cNvSpPr txBox="1"/>
          <p:nvPr>
            <p:ph type="title"/>
          </p:nvPr>
        </p:nvSpPr>
        <p:spPr>
          <a:xfrm>
            <a:off x="3175" y="228600"/>
            <a:ext cx="75644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 Process Flow types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The data is manipulated outside the database to cleanse and sort it, with the result loaded into the database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6" name="Google Shape;296;p43"/>
          <p:cNvSpPr txBox="1"/>
          <p:nvPr>
            <p:ph type="title"/>
          </p:nvPr>
        </p:nvSpPr>
        <p:spPr>
          <a:xfrm>
            <a:off x="3175" y="228600"/>
            <a:ext cx="75644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TRANSFORM THEN LOAD</a:t>
            </a:r>
            <a:endParaRPr/>
          </a:p>
        </p:txBody>
      </p:sp>
      <p:pic>
        <p:nvPicPr>
          <p:cNvPr id="297" name="Google Shape;29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362200"/>
            <a:ext cx="6553200" cy="38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Risks and Disadvantages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External tools used to prepare the data may not scale as effectively as the database does and will cause a bottleneck.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External mechanism has to control ETL process and provide recovery and restart ability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Database capabilities not fully utilized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3" name="Google Shape;303;p44"/>
          <p:cNvSpPr txBox="1"/>
          <p:nvPr>
            <p:ph type="title"/>
          </p:nvPr>
        </p:nvSpPr>
        <p:spPr>
          <a:xfrm>
            <a:off x="3175" y="228600"/>
            <a:ext cx="75644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TRANSFORM THEN LOAD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raw data from the source system is copied into staging tables in the database, where it is cleansed and then loaded into the warehouse tables.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9" name="Google Shape;309;p45"/>
          <p:cNvSpPr txBox="1"/>
          <p:nvPr>
            <p:ph type="title"/>
          </p:nvPr>
        </p:nvSpPr>
        <p:spPr>
          <a:xfrm>
            <a:off x="3175" y="228600"/>
            <a:ext cx="75644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LOAD THEN TRANSFORM</a:t>
            </a:r>
            <a:endParaRPr/>
          </a:p>
        </p:txBody>
      </p:sp>
      <p:pic>
        <p:nvPicPr>
          <p:cNvPr id="310" name="Google Shape;31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86000"/>
            <a:ext cx="6172200" cy="41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75" y="228600"/>
            <a:ext cx="75644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ETL Concepts Overview </a:t>
            </a:r>
            <a:endParaRPr/>
          </a:p>
        </p:txBody>
      </p:sp>
      <p:sp>
        <p:nvSpPr>
          <p:cNvPr id="164" name="Google Shape;164;p28"/>
          <p:cNvSpPr txBox="1"/>
          <p:nvPr/>
        </p:nvSpPr>
        <p:spPr>
          <a:xfrm>
            <a:off x="381000" y="12954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Integration is the process of transforming business data from different applications to provide users with a unified view of data.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Need for Data Integration has increased as the volume and the need to share existing data in disparate sources explodes with mergers, acquisitions, global operations etc.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Extract – Transform – Load (ETL) is the foundation of a Data Integration system.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The ETL details are covered in two parts,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Part 1 – Overview, Data Analysis and Process Flows.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Part 2 – Extraction, Transportation and Loading, and Error Handling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Risks and disadvantages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Extra disk storage for the staging tables is required. Original raw data from the source  systems as well as intermediate data needs to be stored in the Database.		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Database Routines might not be optimized to handle all ETL issues easily.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6" name="Google Shape;316;p46"/>
          <p:cNvSpPr txBox="1"/>
          <p:nvPr/>
        </p:nvSpPr>
        <p:spPr>
          <a:xfrm>
            <a:off x="3175" y="228600"/>
            <a:ext cx="75644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LOAD THEN TRANSFORM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The raw data is selected directly from a stream of data from the production system or flat files, transformed by applying one or more table functions to it, and then written to the database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2" name="Google Shape;322;p47"/>
          <p:cNvSpPr txBox="1"/>
          <p:nvPr>
            <p:ph type="title"/>
          </p:nvPr>
        </p:nvSpPr>
        <p:spPr>
          <a:xfrm>
            <a:off x="3175" y="228600"/>
            <a:ext cx="75644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TRANSFORM WHILE  LOADING</a:t>
            </a:r>
            <a:endParaRPr/>
          </a:p>
        </p:txBody>
      </p:sp>
      <p:pic>
        <p:nvPicPr>
          <p:cNvPr id="323" name="Google Shape;32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209800"/>
            <a:ext cx="5435600" cy="44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Congratulations! You have now completed first part the module ETL Concepts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You should now be able 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Understand what is a ETL 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Identify different source and target systems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Know different types of DI Process Flows</a:t>
            </a:r>
            <a:endParaRPr/>
          </a:p>
        </p:txBody>
      </p:sp>
      <p:sp>
        <p:nvSpPr>
          <p:cNvPr id="329" name="Google Shape;329;p48"/>
          <p:cNvSpPr txBox="1"/>
          <p:nvPr>
            <p:ph type="title"/>
          </p:nvPr>
        </p:nvSpPr>
        <p:spPr>
          <a:xfrm>
            <a:off x="3175" y="228600"/>
            <a:ext cx="75644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Module Summary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9"/>
          <p:cNvSpPr txBox="1"/>
          <p:nvPr>
            <p:ph type="title"/>
          </p:nvPr>
        </p:nvSpPr>
        <p:spPr>
          <a:xfrm>
            <a:off x="1219200" y="3517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Quiz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Which of the following can not perform during the ETL process.</a:t>
            </a:r>
            <a:endParaRPr/>
          </a:p>
          <a:p>
            <a:pPr indent="-3810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Filtering 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Reporting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Aggregating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Cleansing</a:t>
            </a:r>
            <a:endParaRPr/>
          </a:p>
          <a:p>
            <a:pPr indent="-406400" lvl="0" marL="533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0" name="Google Shape;340;p50"/>
          <p:cNvSpPr txBox="1"/>
          <p:nvPr>
            <p:ph type="title"/>
          </p:nvPr>
        </p:nvSpPr>
        <p:spPr>
          <a:xfrm>
            <a:off x="-6350" y="300037"/>
            <a:ext cx="75628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Question 1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Which of the following can not perform during the ETL process.</a:t>
            </a:r>
            <a:endParaRPr/>
          </a:p>
          <a:p>
            <a:pPr indent="-3810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Filtering 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Reporting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Aggregating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Cleansing</a:t>
            </a:r>
            <a:endParaRPr/>
          </a:p>
          <a:p>
            <a:pPr indent="-406400" lvl="0" marL="533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Answer : B</a:t>
            </a:r>
            <a:endParaRPr/>
          </a:p>
        </p:txBody>
      </p:sp>
      <p:sp>
        <p:nvSpPr>
          <p:cNvPr id="346" name="Google Shape;346;p51"/>
          <p:cNvSpPr txBox="1"/>
          <p:nvPr>
            <p:ph type="title"/>
          </p:nvPr>
        </p:nvSpPr>
        <p:spPr>
          <a:xfrm>
            <a:off x="-6350" y="300037"/>
            <a:ext cx="75628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Question 1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2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2.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“Load then Transform” the data transformation happens in ETL Engine ?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4" name="Google Shape;354;p52"/>
          <p:cNvSpPr txBox="1"/>
          <p:nvPr>
            <p:ph type="title"/>
          </p:nvPr>
        </p:nvSpPr>
        <p:spPr>
          <a:xfrm>
            <a:off x="-6350" y="300037"/>
            <a:ext cx="75628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Question 2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2.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 “Load then Transform” the data transformation happens in ETL Engine ?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True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False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Answer B</a:t>
            </a:r>
            <a:endParaRPr/>
          </a:p>
        </p:txBody>
      </p:sp>
      <p:sp>
        <p:nvSpPr>
          <p:cNvPr id="362" name="Google Shape;362;p53"/>
          <p:cNvSpPr txBox="1"/>
          <p:nvPr>
            <p:ph type="title"/>
          </p:nvPr>
        </p:nvSpPr>
        <p:spPr>
          <a:xfrm>
            <a:off x="-6350" y="300037"/>
            <a:ext cx="75628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Question 2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4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Which of the following does not describes the ETL data flow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TRANSFORM THEN LOAD 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LOAD THEN TRANSFORM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TRANSFORM WHILE LOADING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TRANSFORM WHILE EXTRACTING</a:t>
            </a:r>
            <a:endParaRPr/>
          </a:p>
          <a:p>
            <a:pPr indent="-406400" lvl="0" marL="533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0" name="Google Shape;370;p54"/>
          <p:cNvSpPr txBox="1"/>
          <p:nvPr>
            <p:ph type="title"/>
          </p:nvPr>
        </p:nvSpPr>
        <p:spPr>
          <a:xfrm>
            <a:off x="-6350" y="300037"/>
            <a:ext cx="75628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Question 3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5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3.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Which of the following does not describes the ETL data flow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TRANSFORM THEN LOAD 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LOAD THEN TRANSFORM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TRANSFORM WHILE LOADING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TRANSFORM WHILE EXTRACTING</a:t>
            </a:r>
            <a:endParaRPr/>
          </a:p>
          <a:p>
            <a:pPr indent="-406400" lvl="0" marL="533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Answer D</a:t>
            </a:r>
            <a:endParaRPr/>
          </a:p>
        </p:txBody>
      </p:sp>
      <p:sp>
        <p:nvSpPr>
          <p:cNvPr id="376" name="Google Shape;376;p55"/>
          <p:cNvSpPr txBox="1"/>
          <p:nvPr>
            <p:ph type="title"/>
          </p:nvPr>
        </p:nvSpPr>
        <p:spPr>
          <a:xfrm>
            <a:off x="-6350" y="300037"/>
            <a:ext cx="75628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Question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75" y="301625"/>
            <a:ext cx="75644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ETL Concepts Objectives</a:t>
            </a:r>
            <a:endParaRPr/>
          </a:p>
        </p:txBody>
      </p:sp>
      <p:sp>
        <p:nvSpPr>
          <p:cNvPr id="170" name="Google Shape;170;p29"/>
          <p:cNvSpPr txBox="1"/>
          <p:nvPr/>
        </p:nvSpPr>
        <p:spPr>
          <a:xfrm>
            <a:off x="2286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Upon completion of this module you will be able to: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Understand what is a ETL 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Identify different source and target systems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Know different types of DI Process Flows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4.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Which statement below is incorrect.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ODS has current data 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warehouse has historic data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Updates are commonly done on ODS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Updates are common done on Data warehouse</a:t>
            </a:r>
            <a:endParaRPr/>
          </a:p>
          <a:p>
            <a:pPr indent="-406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06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2" name="Google Shape;382;p56"/>
          <p:cNvSpPr txBox="1"/>
          <p:nvPr>
            <p:ph type="title"/>
          </p:nvPr>
        </p:nvSpPr>
        <p:spPr>
          <a:xfrm>
            <a:off x="-6350" y="300037"/>
            <a:ext cx="75628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Question 4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7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4.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Which statement below is incorrect.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ODS has current data 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warehouse has historic data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Updates are commonly done on ODS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Updates are common done on Data warehouse</a:t>
            </a:r>
            <a:endParaRPr/>
          </a:p>
          <a:p>
            <a:pPr indent="-406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406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Answer D</a:t>
            </a:r>
            <a:endParaRPr/>
          </a:p>
        </p:txBody>
      </p:sp>
      <p:sp>
        <p:nvSpPr>
          <p:cNvPr id="388" name="Google Shape;388;p57"/>
          <p:cNvSpPr txBox="1"/>
          <p:nvPr>
            <p:ph type="title"/>
          </p:nvPr>
        </p:nvSpPr>
        <p:spPr>
          <a:xfrm>
            <a:off x="-6350" y="300037"/>
            <a:ext cx="75628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Question 4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8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5.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does ODS stand for ?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Outside data store 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Operational data store 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Optional data store 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Organization data store </a:t>
            </a:r>
            <a:endParaRPr/>
          </a:p>
          <a:p>
            <a:pPr indent="-406400" lvl="0" marL="533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94" name="Google Shape;394;p58"/>
          <p:cNvSpPr txBox="1"/>
          <p:nvPr>
            <p:ph type="title"/>
          </p:nvPr>
        </p:nvSpPr>
        <p:spPr>
          <a:xfrm>
            <a:off x="-6350" y="300037"/>
            <a:ext cx="75628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Question 5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9"/>
          <p:cNvSpPr txBox="1"/>
          <p:nvPr>
            <p:ph idx="1" type="body"/>
          </p:nvPr>
        </p:nvSpPr>
        <p:spPr>
          <a:xfrm>
            <a:off x="457200" y="1295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5. </a:t>
            </a: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What does ODS stand for ?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Outside data store 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Operational data store 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Optional data store 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Organization data store </a:t>
            </a:r>
            <a:endParaRPr/>
          </a:p>
          <a:p>
            <a:pPr indent="-406400" lvl="0" marL="533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Answer B</a:t>
            </a:r>
            <a:endParaRPr/>
          </a:p>
        </p:txBody>
      </p:sp>
      <p:sp>
        <p:nvSpPr>
          <p:cNvPr id="400" name="Google Shape;400;p59"/>
          <p:cNvSpPr txBox="1"/>
          <p:nvPr>
            <p:ph type="title"/>
          </p:nvPr>
        </p:nvSpPr>
        <p:spPr>
          <a:xfrm>
            <a:off x="-6350" y="300037"/>
            <a:ext cx="75628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Question 5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0"/>
          <p:cNvSpPr txBox="1"/>
          <p:nvPr>
            <p:ph type="title"/>
          </p:nvPr>
        </p:nvSpPr>
        <p:spPr>
          <a:xfrm>
            <a:off x="1219200" y="3517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References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1"/>
          <p:cNvSpPr txBox="1"/>
          <p:nvPr>
            <p:ph type="title"/>
          </p:nvPr>
        </p:nvSpPr>
        <p:spPr>
          <a:xfrm>
            <a:off x="152400" y="889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References</a:t>
            </a:r>
            <a:endParaRPr/>
          </a:p>
        </p:txBody>
      </p:sp>
      <p:sp>
        <p:nvSpPr>
          <p:cNvPr id="411" name="Google Shape;411;p61"/>
          <p:cNvSpPr txBox="1"/>
          <p:nvPr/>
        </p:nvSpPr>
        <p:spPr>
          <a:xfrm>
            <a:off x="755650" y="4159250"/>
            <a:ext cx="3240087" cy="110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http://www.tdwi.org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http://download.oracle.com/docs/cd/B28359_01/server.111/b28313/toc.htm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</p:txBody>
      </p:sp>
      <p:sp>
        <p:nvSpPr>
          <p:cNvPr id="412" name="Google Shape;412;p61"/>
          <p:cNvSpPr txBox="1"/>
          <p:nvPr/>
        </p:nvSpPr>
        <p:spPr>
          <a:xfrm>
            <a:off x="827087" y="2060575"/>
            <a:ext cx="3168650" cy="1081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ETL toolkit – by Ralph Kimball</a:t>
            </a:r>
            <a:endParaRPr/>
          </a:p>
        </p:txBody>
      </p:sp>
      <p:sp>
        <p:nvSpPr>
          <p:cNvPr id="413" name="Google Shape;413;p61"/>
          <p:cNvSpPr txBox="1"/>
          <p:nvPr/>
        </p:nvSpPr>
        <p:spPr>
          <a:xfrm>
            <a:off x="4859337" y="2060575"/>
            <a:ext cx="3817937" cy="1081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&lt;List additional courses in your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curriculum which learners can take&gt;</a:t>
            </a:r>
            <a:endParaRPr/>
          </a:p>
        </p:txBody>
      </p:sp>
      <p:sp>
        <p:nvSpPr>
          <p:cNvPr id="414" name="Google Shape;414;p61"/>
          <p:cNvSpPr txBox="1"/>
          <p:nvPr/>
        </p:nvSpPr>
        <p:spPr>
          <a:xfrm>
            <a:off x="755650" y="1628775"/>
            <a:ext cx="3240087" cy="288925"/>
          </a:xfrm>
          <a:prstGeom prst="rect">
            <a:avLst/>
          </a:prstGeom>
          <a:gradFill>
            <a:gsLst>
              <a:gs pos="0">
                <a:srgbClr val="99D8FF"/>
              </a:gs>
              <a:gs pos="50000">
                <a:schemeClr val="lt1"/>
              </a:gs>
              <a:gs pos="100000">
                <a:srgbClr val="99D8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1" i="0" lang="en-US" sz="1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Publications</a:t>
            </a:r>
            <a:endParaRPr/>
          </a:p>
        </p:txBody>
      </p:sp>
      <p:sp>
        <p:nvSpPr>
          <p:cNvPr id="415" name="Google Shape;415;p61"/>
          <p:cNvSpPr txBox="1"/>
          <p:nvPr/>
        </p:nvSpPr>
        <p:spPr>
          <a:xfrm>
            <a:off x="4833937" y="1628775"/>
            <a:ext cx="3240087" cy="288925"/>
          </a:xfrm>
          <a:prstGeom prst="rect">
            <a:avLst/>
          </a:prstGeom>
          <a:gradFill>
            <a:gsLst>
              <a:gs pos="0">
                <a:srgbClr val="99D8FF"/>
              </a:gs>
              <a:gs pos="50000">
                <a:schemeClr val="lt1"/>
              </a:gs>
              <a:gs pos="100000">
                <a:srgbClr val="99D8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1" i="0" lang="en-US" sz="1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Courses</a:t>
            </a:r>
            <a:endParaRPr/>
          </a:p>
        </p:txBody>
      </p:sp>
      <p:sp>
        <p:nvSpPr>
          <p:cNvPr id="416" name="Google Shape;416;p61"/>
          <p:cNvSpPr txBox="1"/>
          <p:nvPr/>
        </p:nvSpPr>
        <p:spPr>
          <a:xfrm>
            <a:off x="4833937" y="3849687"/>
            <a:ext cx="3240087" cy="288925"/>
          </a:xfrm>
          <a:prstGeom prst="rect">
            <a:avLst/>
          </a:prstGeom>
          <a:gradFill>
            <a:gsLst>
              <a:gs pos="0">
                <a:srgbClr val="99D8FF"/>
              </a:gs>
              <a:gs pos="50000">
                <a:schemeClr val="lt1"/>
              </a:gs>
              <a:gs pos="100000">
                <a:srgbClr val="99D8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1" i="0" lang="en-US" sz="1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Training Programs</a:t>
            </a:r>
            <a:endParaRPr/>
          </a:p>
        </p:txBody>
      </p:sp>
      <p:sp>
        <p:nvSpPr>
          <p:cNvPr id="417" name="Google Shape;417;p61"/>
          <p:cNvSpPr txBox="1"/>
          <p:nvPr/>
        </p:nvSpPr>
        <p:spPr>
          <a:xfrm>
            <a:off x="755650" y="3860800"/>
            <a:ext cx="3240087" cy="288925"/>
          </a:xfrm>
          <a:prstGeom prst="rect">
            <a:avLst/>
          </a:prstGeom>
          <a:gradFill>
            <a:gsLst>
              <a:gs pos="0">
                <a:srgbClr val="99D8FF"/>
              </a:gs>
              <a:gs pos="50000">
                <a:schemeClr val="lt1"/>
              </a:gs>
              <a:gs pos="100000">
                <a:srgbClr val="99D8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1" i="0" lang="en-US" sz="12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URL’s</a:t>
            </a:r>
            <a:endParaRPr/>
          </a:p>
        </p:txBody>
      </p:sp>
      <p:sp>
        <p:nvSpPr>
          <p:cNvPr id="418" name="Google Shape;418;p61"/>
          <p:cNvSpPr txBox="1"/>
          <p:nvPr/>
        </p:nvSpPr>
        <p:spPr>
          <a:xfrm>
            <a:off x="4859337" y="4292600"/>
            <a:ext cx="3816350" cy="1081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&lt;List additional training programs related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to the curriculum which learners can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16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attend&gt;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2"/>
          <p:cNvSpPr txBox="1"/>
          <p:nvPr>
            <p:ph idx="4294967295" type="subTitle"/>
          </p:nvPr>
        </p:nvSpPr>
        <p:spPr>
          <a:xfrm>
            <a:off x="6400800" y="33528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7F7F7F"/>
                </a:solidFill>
                <a:latin typeface="Cabin"/>
                <a:ea typeface="Cabin"/>
                <a:cs typeface="Cabin"/>
                <a:sym typeface="Cabin"/>
              </a:rPr>
              <a:t>Anupama Putcha</a:t>
            </a:r>
            <a:endParaRPr/>
          </a:p>
        </p:txBody>
      </p:sp>
      <p:sp>
        <p:nvSpPr>
          <p:cNvPr id="424" name="Google Shape;424;p62"/>
          <p:cNvSpPr txBox="1"/>
          <p:nvPr/>
        </p:nvSpPr>
        <p:spPr>
          <a:xfrm>
            <a:off x="5791200" y="4343400"/>
            <a:ext cx="3352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anupama.putcha@wipro.com</a:t>
            </a:r>
            <a:endParaRPr/>
          </a:p>
        </p:txBody>
      </p:sp>
      <p:sp>
        <p:nvSpPr>
          <p:cNvPr id="425" name="Google Shape;425;p62"/>
          <p:cNvSpPr txBox="1"/>
          <p:nvPr>
            <p:ph type="ctrTitle"/>
          </p:nvPr>
        </p:nvSpPr>
        <p:spPr>
          <a:xfrm>
            <a:off x="3352800" y="1447800"/>
            <a:ext cx="5791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75" y="228600"/>
            <a:ext cx="75644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ETL Concepts Outline</a:t>
            </a:r>
            <a:endParaRPr/>
          </a:p>
        </p:txBody>
      </p:sp>
      <p:grpSp>
        <p:nvGrpSpPr>
          <p:cNvPr id="176" name="Google Shape;176;p30"/>
          <p:cNvGrpSpPr/>
          <p:nvPr/>
        </p:nvGrpSpPr>
        <p:grpSpPr>
          <a:xfrm>
            <a:off x="7888287" y="1844675"/>
            <a:ext cx="266700" cy="157162"/>
            <a:chOff x="6629400" y="5257800"/>
            <a:chExt cx="304800" cy="457200"/>
          </a:xfrm>
        </p:grpSpPr>
        <p:sp>
          <p:nvSpPr>
            <p:cNvPr id="177" name="Google Shape;177;p30"/>
            <p:cNvSpPr txBox="1"/>
            <p:nvPr/>
          </p:nvSpPr>
          <p:spPr>
            <a:xfrm>
              <a:off x="6629400" y="5257800"/>
              <a:ext cx="152400" cy="152400"/>
            </a:xfrm>
            <a:prstGeom prst="rect">
              <a:avLst/>
            </a:prstGeom>
            <a:solidFill>
              <a:schemeClr val="lt1">
                <a:alpha val="4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0"/>
            <p:cNvSpPr txBox="1"/>
            <p:nvPr/>
          </p:nvSpPr>
          <p:spPr>
            <a:xfrm>
              <a:off x="6781800" y="5410200"/>
              <a:ext cx="152400" cy="152400"/>
            </a:xfrm>
            <a:prstGeom prst="rect">
              <a:avLst/>
            </a:prstGeom>
            <a:solidFill>
              <a:schemeClr val="lt1">
                <a:alpha val="4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0"/>
            <p:cNvSpPr txBox="1"/>
            <p:nvPr/>
          </p:nvSpPr>
          <p:spPr>
            <a:xfrm>
              <a:off x="6629400" y="5562600"/>
              <a:ext cx="152400" cy="152400"/>
            </a:xfrm>
            <a:prstGeom prst="rect">
              <a:avLst/>
            </a:prstGeom>
            <a:solidFill>
              <a:schemeClr val="lt1">
                <a:alpha val="4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30"/>
          <p:cNvGrpSpPr/>
          <p:nvPr/>
        </p:nvGrpSpPr>
        <p:grpSpPr>
          <a:xfrm>
            <a:off x="762000" y="1524000"/>
            <a:ext cx="7848600" cy="565150"/>
            <a:chOff x="1481137" y="1892300"/>
            <a:chExt cx="6845300" cy="681037"/>
          </a:xfrm>
        </p:grpSpPr>
        <p:sp>
          <p:nvSpPr>
            <p:cNvPr id="181" name="Google Shape;181;p30"/>
            <p:cNvSpPr txBox="1"/>
            <p:nvPr/>
          </p:nvSpPr>
          <p:spPr>
            <a:xfrm>
              <a:off x="1481137" y="1892300"/>
              <a:ext cx="6845300" cy="681037"/>
            </a:xfrm>
            <a:prstGeom prst="rect">
              <a:avLst/>
            </a:prstGeom>
            <a:solidFill>
              <a:srgbClr val="FFFF00">
                <a:alpha val="3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  <a:p>
              <a:pPr indent="0" lvl="0" marL="0" marR="0" rtl="0" algn="l">
                <a:lnSpc>
                  <a:spcPct val="12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Font typeface="Cabi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Lesson 1		Overview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182" name="Google Shape;182;p30"/>
            <p:cNvGrpSpPr/>
            <p:nvPr/>
          </p:nvGrpSpPr>
          <p:grpSpPr>
            <a:xfrm>
              <a:off x="7888287" y="2132012"/>
              <a:ext cx="266700" cy="190500"/>
              <a:chOff x="6629400" y="5257800"/>
              <a:chExt cx="304800" cy="457200"/>
            </a:xfrm>
          </p:grpSpPr>
          <p:sp>
            <p:nvSpPr>
              <p:cNvPr id="183" name="Google Shape;183;p30"/>
              <p:cNvSpPr txBox="1"/>
              <p:nvPr/>
            </p:nvSpPr>
            <p:spPr>
              <a:xfrm>
                <a:off x="6629400" y="5257800"/>
                <a:ext cx="152400" cy="152400"/>
              </a:xfrm>
              <a:prstGeom prst="rect">
                <a:avLst/>
              </a:prstGeom>
              <a:solidFill>
                <a:schemeClr val="lt1">
                  <a:alpha val="39607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30"/>
              <p:cNvSpPr txBox="1"/>
              <p:nvPr/>
            </p:nvSpPr>
            <p:spPr>
              <a:xfrm>
                <a:off x="6781800" y="5410200"/>
                <a:ext cx="152400" cy="152400"/>
              </a:xfrm>
              <a:prstGeom prst="rect">
                <a:avLst/>
              </a:prstGeom>
              <a:solidFill>
                <a:schemeClr val="lt1">
                  <a:alpha val="39607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30"/>
              <p:cNvSpPr txBox="1"/>
              <p:nvPr/>
            </p:nvSpPr>
            <p:spPr>
              <a:xfrm>
                <a:off x="6629400" y="5562600"/>
                <a:ext cx="152400" cy="152400"/>
              </a:xfrm>
              <a:prstGeom prst="rect">
                <a:avLst/>
              </a:prstGeom>
              <a:solidFill>
                <a:schemeClr val="lt1">
                  <a:alpha val="39607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6" name="Google Shape;186;p30"/>
          <p:cNvGrpSpPr/>
          <p:nvPr/>
        </p:nvGrpSpPr>
        <p:grpSpPr>
          <a:xfrm>
            <a:off x="7888287" y="2681287"/>
            <a:ext cx="266700" cy="157162"/>
            <a:chOff x="6629400" y="5257800"/>
            <a:chExt cx="304800" cy="457200"/>
          </a:xfrm>
        </p:grpSpPr>
        <p:sp>
          <p:nvSpPr>
            <p:cNvPr id="187" name="Google Shape;187;p30"/>
            <p:cNvSpPr txBox="1"/>
            <p:nvPr/>
          </p:nvSpPr>
          <p:spPr>
            <a:xfrm>
              <a:off x="6629400" y="5257800"/>
              <a:ext cx="152400" cy="152400"/>
            </a:xfrm>
            <a:prstGeom prst="rect">
              <a:avLst/>
            </a:prstGeom>
            <a:solidFill>
              <a:schemeClr val="lt1">
                <a:alpha val="4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0"/>
            <p:cNvSpPr txBox="1"/>
            <p:nvPr/>
          </p:nvSpPr>
          <p:spPr>
            <a:xfrm>
              <a:off x="6781800" y="5410200"/>
              <a:ext cx="152400" cy="152400"/>
            </a:xfrm>
            <a:prstGeom prst="rect">
              <a:avLst/>
            </a:prstGeom>
            <a:solidFill>
              <a:schemeClr val="lt1">
                <a:alpha val="4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0"/>
            <p:cNvSpPr txBox="1"/>
            <p:nvPr/>
          </p:nvSpPr>
          <p:spPr>
            <a:xfrm>
              <a:off x="6629400" y="5562600"/>
              <a:ext cx="152400" cy="152400"/>
            </a:xfrm>
            <a:prstGeom prst="rect">
              <a:avLst/>
            </a:prstGeom>
            <a:solidFill>
              <a:schemeClr val="lt1">
                <a:alpha val="4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30"/>
          <p:cNvGrpSpPr/>
          <p:nvPr/>
        </p:nvGrpSpPr>
        <p:grpSpPr>
          <a:xfrm>
            <a:off x="762000" y="2362200"/>
            <a:ext cx="7848600" cy="565150"/>
            <a:chOff x="1482725" y="2728912"/>
            <a:chExt cx="6845300" cy="681037"/>
          </a:xfrm>
        </p:grpSpPr>
        <p:sp>
          <p:nvSpPr>
            <p:cNvPr id="191" name="Google Shape;191;p30"/>
            <p:cNvSpPr txBox="1"/>
            <p:nvPr/>
          </p:nvSpPr>
          <p:spPr>
            <a:xfrm>
              <a:off x="1482725" y="2728912"/>
              <a:ext cx="6845300" cy="681037"/>
            </a:xfrm>
            <a:prstGeom prst="rect">
              <a:avLst/>
            </a:prstGeom>
            <a:solidFill>
              <a:srgbClr val="008000">
                <a:alpha val="3960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2" name="Google Shape;192;p30"/>
            <p:cNvGrpSpPr/>
            <p:nvPr/>
          </p:nvGrpSpPr>
          <p:grpSpPr>
            <a:xfrm>
              <a:off x="7888287" y="2968625"/>
              <a:ext cx="266700" cy="190500"/>
              <a:chOff x="6629400" y="5257800"/>
              <a:chExt cx="304800" cy="457200"/>
            </a:xfrm>
          </p:grpSpPr>
          <p:sp>
            <p:nvSpPr>
              <p:cNvPr id="193" name="Google Shape;193;p30"/>
              <p:cNvSpPr txBox="1"/>
              <p:nvPr/>
            </p:nvSpPr>
            <p:spPr>
              <a:xfrm>
                <a:off x="6629400" y="5257800"/>
                <a:ext cx="152400" cy="152400"/>
              </a:xfrm>
              <a:prstGeom prst="rect">
                <a:avLst/>
              </a:prstGeom>
              <a:solidFill>
                <a:srgbClr val="339966">
                  <a:alpha val="3960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30"/>
              <p:cNvSpPr txBox="1"/>
              <p:nvPr/>
            </p:nvSpPr>
            <p:spPr>
              <a:xfrm>
                <a:off x="6781800" y="5410200"/>
                <a:ext cx="152400" cy="152400"/>
              </a:xfrm>
              <a:prstGeom prst="rect">
                <a:avLst/>
              </a:prstGeom>
              <a:solidFill>
                <a:srgbClr val="339966">
                  <a:alpha val="3960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30"/>
              <p:cNvSpPr txBox="1"/>
              <p:nvPr/>
            </p:nvSpPr>
            <p:spPr>
              <a:xfrm>
                <a:off x="6629400" y="5562600"/>
                <a:ext cx="152400" cy="152400"/>
              </a:xfrm>
              <a:prstGeom prst="rect">
                <a:avLst/>
              </a:prstGeom>
              <a:solidFill>
                <a:srgbClr val="339966">
                  <a:alpha val="3960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6" name="Google Shape;196;p30"/>
          <p:cNvSpPr txBox="1"/>
          <p:nvPr/>
        </p:nvSpPr>
        <p:spPr>
          <a:xfrm>
            <a:off x="762000" y="2438400"/>
            <a:ext cx="7162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Lesson 2	            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Analysis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	</a:t>
            </a:r>
            <a:endParaRPr/>
          </a:p>
        </p:txBody>
      </p:sp>
      <p:grpSp>
        <p:nvGrpSpPr>
          <p:cNvPr id="197" name="Google Shape;197;p30"/>
          <p:cNvGrpSpPr/>
          <p:nvPr/>
        </p:nvGrpSpPr>
        <p:grpSpPr>
          <a:xfrm>
            <a:off x="762000" y="3133725"/>
            <a:ext cx="7848600" cy="523875"/>
            <a:chOff x="1492250" y="3562350"/>
            <a:chExt cx="6850062" cy="631825"/>
          </a:xfrm>
        </p:grpSpPr>
        <p:sp>
          <p:nvSpPr>
            <p:cNvPr id="198" name="Google Shape;198;p30"/>
            <p:cNvSpPr txBox="1"/>
            <p:nvPr/>
          </p:nvSpPr>
          <p:spPr>
            <a:xfrm>
              <a:off x="1492250" y="3562350"/>
              <a:ext cx="6850062" cy="631825"/>
            </a:xfrm>
            <a:prstGeom prst="rect">
              <a:avLst/>
            </a:prstGeom>
            <a:solidFill>
              <a:schemeClr val="hlink">
                <a:alpha val="3960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bin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Cabin"/>
                  <a:ea typeface="Cabin"/>
                  <a:cs typeface="Cabin"/>
                  <a:sym typeface="Cabin"/>
                </a:rPr>
                <a:t>Lesson 3		Process Flow</a:t>
              </a:r>
              <a:endParaRPr/>
            </a:p>
          </p:txBody>
        </p:sp>
        <p:grpSp>
          <p:nvGrpSpPr>
            <p:cNvPr id="199" name="Google Shape;199;p30"/>
            <p:cNvGrpSpPr/>
            <p:nvPr/>
          </p:nvGrpSpPr>
          <p:grpSpPr>
            <a:xfrm>
              <a:off x="7897812" y="3786187"/>
              <a:ext cx="266700" cy="190500"/>
              <a:chOff x="6629400" y="5257800"/>
              <a:chExt cx="304800" cy="457200"/>
            </a:xfrm>
          </p:grpSpPr>
          <p:sp>
            <p:nvSpPr>
              <p:cNvPr id="200" name="Google Shape;200;p30"/>
              <p:cNvSpPr txBox="1"/>
              <p:nvPr/>
            </p:nvSpPr>
            <p:spPr>
              <a:xfrm>
                <a:off x="6629400" y="5257800"/>
                <a:ext cx="152400" cy="152400"/>
              </a:xfrm>
              <a:prstGeom prst="rect">
                <a:avLst/>
              </a:prstGeom>
              <a:solidFill>
                <a:schemeClr val="lt1">
                  <a:alpha val="39607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0"/>
              <p:cNvSpPr txBox="1"/>
              <p:nvPr/>
            </p:nvSpPr>
            <p:spPr>
              <a:xfrm>
                <a:off x="6781800" y="5410200"/>
                <a:ext cx="152400" cy="152400"/>
              </a:xfrm>
              <a:prstGeom prst="rect">
                <a:avLst/>
              </a:prstGeom>
              <a:solidFill>
                <a:schemeClr val="lt1">
                  <a:alpha val="39607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0"/>
              <p:cNvSpPr txBox="1"/>
              <p:nvPr/>
            </p:nvSpPr>
            <p:spPr>
              <a:xfrm>
                <a:off x="6629400" y="5562600"/>
                <a:ext cx="152400" cy="152400"/>
              </a:xfrm>
              <a:prstGeom prst="rect">
                <a:avLst/>
              </a:prstGeom>
              <a:solidFill>
                <a:schemeClr val="lt1">
                  <a:alpha val="39607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3228975" y="4675187"/>
            <a:ext cx="18764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0" y="228600"/>
            <a:ext cx="75644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ETL Overview</a:t>
            </a:r>
            <a:endParaRPr/>
          </a:p>
        </p:txBody>
      </p:sp>
      <p:sp>
        <p:nvSpPr>
          <p:cNvPr id="213" name="Google Shape;213;p32"/>
          <p:cNvSpPr txBox="1"/>
          <p:nvPr/>
        </p:nvSpPr>
        <p:spPr>
          <a:xfrm>
            <a:off x="457200" y="5029200"/>
            <a:ext cx="8305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Extracting data from many disparate, heterogeneous systems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Transforming the data into unified data format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Loading the data into a data warehouse or any other target  database / application</a:t>
            </a:r>
            <a:endParaRPr/>
          </a:p>
        </p:txBody>
      </p:sp>
      <p:pic>
        <p:nvPicPr>
          <p:cNvPr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219200"/>
            <a:ext cx="70866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0" y="228600"/>
            <a:ext cx="75644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Data Processing during ETL</a:t>
            </a:r>
            <a:endParaRPr/>
          </a:p>
        </p:txBody>
      </p:sp>
      <p:sp>
        <p:nvSpPr>
          <p:cNvPr id="220" name="Google Shape;220;p33"/>
          <p:cNvSpPr txBox="1"/>
          <p:nvPr/>
        </p:nvSpPr>
        <p:spPr>
          <a:xfrm>
            <a:off x="304800" y="1295400"/>
            <a:ext cx="8305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Integrating data </a:t>
            </a:r>
            <a:endParaRPr/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Deriving Data</a:t>
            </a:r>
            <a:endParaRPr/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Filtering data</a:t>
            </a:r>
            <a:endParaRPr/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Aggregating data </a:t>
            </a:r>
            <a:endParaRPr/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Cleansing Data</a:t>
            </a:r>
            <a:endParaRPr/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Validating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3109912" y="4725987"/>
            <a:ext cx="26670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Analysis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228600" y="1143000"/>
            <a:ext cx="89154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Transactional Data Source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Internal Data Source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Archived Data Source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External Data Source</a:t>
            </a:r>
            <a:endParaRPr/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Common data source formats :</a:t>
            </a:r>
            <a:endParaRPr/>
          </a:p>
        </p:txBody>
      </p:sp>
      <p:sp>
        <p:nvSpPr>
          <p:cNvPr id="233" name="Google Shape;233;p35"/>
          <p:cNvSpPr txBox="1"/>
          <p:nvPr>
            <p:ph type="title"/>
          </p:nvPr>
        </p:nvSpPr>
        <p:spPr>
          <a:xfrm>
            <a:off x="0" y="228600"/>
            <a:ext cx="7564437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Typical Sources</a:t>
            </a: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" y="4524375"/>
            <a:ext cx="97155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6425" y="4524375"/>
            <a:ext cx="8858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95625" y="4524375"/>
            <a:ext cx="116205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19625" y="4600575"/>
            <a:ext cx="10477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15025" y="4524375"/>
            <a:ext cx="9429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58025" y="4448175"/>
            <a:ext cx="9429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4_Wipro Presentation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20_Wipro Presentation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9_Wipro Presentation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23_Wipro Presentation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21_Wipro Presentation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8_Wipro Presentation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3_Wipro Presentation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4_Wipro Presentation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2_Wipro Presentation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6_Wipro Presentation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25_Wipro Presentation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5_Wipro Presentation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7_Wipro Presentation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