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  <p:sldMasterId id="2147483663" r:id="rId4"/>
    <p:sldMasterId id="2147483664" r:id="rId5"/>
    <p:sldMasterId id="2147483665" r:id="rId6"/>
    <p:sldMasterId id="2147483666" r:id="rId7"/>
    <p:sldMasterId id="2147483667" r:id="rId8"/>
    <p:sldMasterId id="2147483668" r:id="rId9"/>
    <p:sldMasterId id="2147483669" r:id="rId10"/>
    <p:sldMasterId id="2147483670" r:id="rId11"/>
    <p:sldMasterId id="2147483671" r:id="rId12"/>
    <p:sldMasterId id="2147483672" r:id="rId13"/>
    <p:sldMasterId id="2147483673" r:id="rId14"/>
    <p:sldMasterId id="2147483674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</p:sldIdLst>
  <p:sldSz cy="6858000" cx="9144000"/>
  <p:notesSz cx="6858000" cy="9144000"/>
  <p:embeddedFontLst>
    <p:embeddedFont>
      <p:font typeface="Cabin"/>
      <p:regular r:id="rId53"/>
      <p:bold r:id="rId54"/>
      <p:italic r:id="rId55"/>
      <p:boldItalic r:id="rId56"/>
    </p:embeddedFont>
    <p:embeddedFont>
      <p:font typeface="Rambla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60" Type="http://schemas.openxmlformats.org/officeDocument/2006/relationships/font" Target="fonts/Rambla-boldItalic.fntdata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51" Type="http://schemas.openxmlformats.org/officeDocument/2006/relationships/slide" Target="slides/slide35.xml"/><Relationship Id="rId50" Type="http://schemas.openxmlformats.org/officeDocument/2006/relationships/slide" Target="slides/slide34.xml"/><Relationship Id="rId53" Type="http://schemas.openxmlformats.org/officeDocument/2006/relationships/font" Target="fonts/Cabin-regular.fntdata"/><Relationship Id="rId52" Type="http://schemas.openxmlformats.org/officeDocument/2006/relationships/slide" Target="slides/slide36.xml"/><Relationship Id="rId11" Type="http://schemas.openxmlformats.org/officeDocument/2006/relationships/slideMaster" Target="slideMasters/slideMaster9.xml"/><Relationship Id="rId55" Type="http://schemas.openxmlformats.org/officeDocument/2006/relationships/font" Target="fonts/Cabin-italic.fntdata"/><Relationship Id="rId10" Type="http://schemas.openxmlformats.org/officeDocument/2006/relationships/slideMaster" Target="slideMasters/slideMaster8.xml"/><Relationship Id="rId54" Type="http://schemas.openxmlformats.org/officeDocument/2006/relationships/font" Target="fonts/Cabin-bold.fntdata"/><Relationship Id="rId13" Type="http://schemas.openxmlformats.org/officeDocument/2006/relationships/slideMaster" Target="slideMasters/slideMaster11.xml"/><Relationship Id="rId57" Type="http://schemas.openxmlformats.org/officeDocument/2006/relationships/font" Target="fonts/Rambla-regular.fntdata"/><Relationship Id="rId12" Type="http://schemas.openxmlformats.org/officeDocument/2006/relationships/slideMaster" Target="slideMasters/slideMaster10.xml"/><Relationship Id="rId56" Type="http://schemas.openxmlformats.org/officeDocument/2006/relationships/font" Target="fonts/Cabin-boldItalic.fntdata"/><Relationship Id="rId15" Type="http://schemas.openxmlformats.org/officeDocument/2006/relationships/slideMaster" Target="slideMasters/slideMaster13.xml"/><Relationship Id="rId59" Type="http://schemas.openxmlformats.org/officeDocument/2006/relationships/font" Target="fonts/Rambla-italic.fntdata"/><Relationship Id="rId14" Type="http://schemas.openxmlformats.org/officeDocument/2006/relationships/slideMaster" Target="slideMasters/slideMaster12.xml"/><Relationship Id="rId58" Type="http://schemas.openxmlformats.org/officeDocument/2006/relationships/font" Target="fonts/Rambla-bold.fntdata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Hi, I am Anupama, from the BTS – Datawarehousing practice.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Today I will take you through the ETL concepts Part II module.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So let us begin our session with an overview of the same.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1" lang="en-US" sz="1800" u="none" cap="none" strike="noStrike"/>
              <a:t>The Target Audience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1" lang="en-US" sz="1800" u="none" cap="none" strike="noStrike"/>
              <a:t>Team Rainbow (TRB) associates aligned to Datawarehouse- Business Intelligence practice after Induction training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1" lang="en-US" sz="1800" u="none" cap="none" strike="noStrike"/>
              <a:t>Associates  who have newly joined Datawarehouse- Business Intelligence practice without prior DWH implementation experience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/>
          </a:p>
        </p:txBody>
      </p:sp>
      <p:sp>
        <p:nvSpPr>
          <p:cNvPr id="160" name="Google Shape;160;p4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161" name="Google Shape;161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9" name="Google Shape;169;p8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170" name="Google Shape;170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5" name="Google Shape;3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26" name="Google Shape;326;p38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327" name="Google Shape;327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9" name="Google Shape;3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40" name="Google Shape;340;p4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341" name="Google Shape;341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7" name="Google Shape;34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48" name="Google Shape;348;p45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349" name="Google Shape;349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6" name="Google Shape;396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In this module we will look at the extraction, transportation and loading mechanisms involved during an ETL process and error handling as the process takes place.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08" name="Google Shape;40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This course would have helped you to understand ETL concepts, Extractions methods, various Data Transportation means, Loading mechanisms, Error handling and recovery processes</a:t>
            </a:r>
            <a:r>
              <a:rPr b="0" i="0" lang="en-US" sz="1800" u="none" cap="none" strike="noStrike"/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	</a:t>
            </a:r>
            <a:r>
              <a:rPr b="1" i="0" lang="en-US" sz="1800" u="none" cap="none" strike="noStrike"/>
              <a:t>This completes my presentation on ETL concepts.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	It is now time to take a small quiz to test your understanding.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	</a:t>
            </a:r>
            <a:r>
              <a:rPr b="1" i="0" lang="en-US" sz="1800" u="none" cap="none" strike="noStrike"/>
              <a:t>GOOD LUCK and THANK YOU.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19" name="Google Shape;41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20" name="Google Shape;420;p67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421" name="Google Shape;421;p6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352800" y="1906044"/>
            <a:ext cx="579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Red">
  <p:cSld name="Content Re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Voilet">
  <p:cSld name="Breaker Slide Voile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Voilet">
  <p:cSld name="Content Voile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352800" y="1447800"/>
            <a:ext cx="579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gent Yellow">
  <p:cSld name="Congent Yellow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- Yellow">
  <p:cSld name="Breaker Slide - Yellow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Green">
  <p:cSld name="Breaker Slide Gree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Green">
  <p:cSld name="Content Gree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- Blue">
  <p:cSld name="Breaker Slide- Blu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">
  <p:cSld name="Content Blu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Red">
  <p:cSld name="Breaker Slide Re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11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jpg"/><Relationship Id="rId2" Type="http://schemas.openxmlformats.org/officeDocument/2006/relationships/image" Target="../media/image11.jpg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1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Intro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267200"/>
            <a:ext cx="9144000" cy="25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 rot="5400000">
            <a:off x="1676400" y="2971800"/>
            <a:ext cx="3352800" cy="3175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E:\My Documents\1 Temple\1 Wipro\1 On-going Jobs\Corporate ppt\z+ final\TMPLTS\WIPRO-LOW RES JPG.jp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13716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4.jpg" id="119" name="Google Shape;11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53000"/>
            <a:ext cx="9144000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3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130" name="Google Shape;130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3a.gif" id="133" name="Google Shape;13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Intro.jpg" id="142" name="Google Shape;142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91000"/>
            <a:ext cx="9144000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5"/>
          <p:cNvCxnSpPr/>
          <p:nvPr/>
        </p:nvCxnSpPr>
        <p:spPr>
          <a:xfrm rot="5400000">
            <a:off x="1676400" y="2971800"/>
            <a:ext cx="3352800" cy="3175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E:\My Documents\1 Temple\1 Wipro\1 On-going Jobs\Corporate ppt\z+ final\TMPLTS\WIPRO-LOW RES JPG.jpg" id="144" name="Google Shape;14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13716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7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2" name="Google Shape;152;p27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pic>
        <p:nvPicPr>
          <p:cNvPr descr="D:\Ashish\Corporate Brand Mgmt\Brand Identity Logo\Wipro Logo JPEG Image - White Background.jpg" id="154" name="Google Shape;15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20" name="Google Shape;2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6a.gif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1.jpg" id="36" name="Google Shape;3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8.jpg" id="46" name="Google Shape;4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47" name="Google Shape;4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 -  Confidential</a:t>
            </a:r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57" name="Google Shape;5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8a.gif"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62" name="Google Shape;62;p10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3.jpg" id="69" name="Google Shape;69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76800"/>
            <a:ext cx="91440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70" name="Google Shape;7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 -  Confidential</a:t>
            </a:r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4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80" name="Google Shape;8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1a.gif" id="83" name="Google Shape;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 -  Confidential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5.jpg" id="92" name="Google Shape;9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93" name="Google Shape;9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8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103" name="Google Shape;103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4a.gif" id="106" name="Google Shape;10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tdwi.org/" TargetMode="External"/><Relationship Id="rId4" Type="http://schemas.openxmlformats.org/officeDocument/2006/relationships/hyperlink" Target="http://download.oracle.com/docs/cd/B28359_01/server.111/b28313/toc.htm" TargetMode="External"/><Relationship Id="rId5" Type="http://schemas.openxmlformats.org/officeDocument/2006/relationships/hyperlink" Target="http://download.oracle.com/docs/cd/B28359_01/server.111/b28313/toc.ht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ctrTitle"/>
          </p:nvPr>
        </p:nvSpPr>
        <p:spPr>
          <a:xfrm>
            <a:off x="3352800" y="914400"/>
            <a:ext cx="576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Concepts 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Part 2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4025900" y="3581400"/>
            <a:ext cx="510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bi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rPr>
              <a:t>Anupama Putcha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4038600" y="3124200"/>
            <a:ext cx="510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abin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ETL 101 Series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2133600" y="4724400"/>
            <a:ext cx="51435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Transportation and Loading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Transportation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Transportation is the process of moving data from one system to another system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most common requirements for transportation are in moving data from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source system to a staging database or a data warehouse database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staging database to a ODS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ODS to a data warehouse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data warehouse to a data mart 	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215900"/>
            <a:ext cx="76962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Choices for transporting data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Basic choices for transporting data in warehouses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Transportation Using Flat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Transportation through Distributed Queries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0" y="228600"/>
            <a:ext cx="76962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Transportation Using Flat Files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381000" y="37338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most common method for transporting data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uses mechanisms such as FTP or other remote file system access protocols.</a:t>
            </a:r>
            <a:endParaRPr/>
          </a:p>
          <a:p>
            <a:pPr indent="-158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Simplest, efficient and most easy-to-manage way to exchange data between heterogeneous systems with minimal transformations.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64" name="Google Shape;264;p40"/>
          <p:cNvGrpSpPr/>
          <p:nvPr/>
        </p:nvGrpSpPr>
        <p:grpSpPr>
          <a:xfrm>
            <a:off x="914400" y="1676400"/>
            <a:ext cx="6705600" cy="1951037"/>
            <a:chOff x="914400" y="1676400"/>
            <a:chExt cx="6705600" cy="1951037"/>
          </a:xfrm>
        </p:grpSpPr>
        <p:sp>
          <p:nvSpPr>
            <p:cNvPr id="265" name="Google Shape;265;p40"/>
            <p:cNvSpPr/>
            <p:nvPr/>
          </p:nvSpPr>
          <p:spPr>
            <a:xfrm>
              <a:off x="914400" y="1752600"/>
              <a:ext cx="1066800" cy="53340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1</a:t>
              </a: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914400" y="2590800"/>
              <a:ext cx="1066800" cy="53340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2</a:t>
              </a: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2590800" y="2590800"/>
              <a:ext cx="533400" cy="457200"/>
            </a:xfrm>
            <a:prstGeom prst="flowChartMultidocumen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2590800" y="1828800"/>
              <a:ext cx="533400" cy="457200"/>
            </a:xfrm>
            <a:prstGeom prst="flowChartMultidocumen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3429000" y="2133600"/>
              <a:ext cx="1676400" cy="457200"/>
            </a:xfrm>
            <a:custGeom>
              <a:rect b="b" l="l" r="r" t="t"/>
              <a:pathLst>
                <a:path extrusionOk="0" h="120000" w="120000">
                  <a:moveTo>
                    <a:pt x="90000" y="0"/>
                  </a:moveTo>
                  <a:lnTo>
                    <a:pt x="90000" y="30000"/>
                  </a:lnTo>
                  <a:lnTo>
                    <a:pt x="18750" y="30000"/>
                  </a:lnTo>
                  <a:lnTo>
                    <a:pt x="18750" y="90000"/>
                  </a:lnTo>
                  <a:lnTo>
                    <a:pt x="90000" y="90000"/>
                  </a:lnTo>
                  <a:lnTo>
                    <a:pt x="90000" y="120000"/>
                  </a:lnTo>
                  <a:lnTo>
                    <a:pt x="120000" y="60000"/>
                  </a:lnTo>
                  <a:close/>
                </a:path>
                <a:path extrusionOk="0" h="120000" w="120000">
                  <a:moveTo>
                    <a:pt x="7500" y="30000"/>
                  </a:moveTo>
                  <a:lnTo>
                    <a:pt x="7500" y="90000"/>
                  </a:lnTo>
                  <a:lnTo>
                    <a:pt x="15000" y="90000"/>
                  </a:lnTo>
                  <a:lnTo>
                    <a:pt x="15000" y="30000"/>
                  </a:lnTo>
                  <a:close/>
                </a:path>
                <a:path extrusionOk="0" h="120000" w="120000">
                  <a:moveTo>
                    <a:pt x="0" y="30000"/>
                  </a:moveTo>
                  <a:lnTo>
                    <a:pt x="0" y="90000"/>
                  </a:lnTo>
                  <a:lnTo>
                    <a:pt x="3750" y="90000"/>
                  </a:lnTo>
                  <a:lnTo>
                    <a:pt x="3750" y="30000"/>
                  </a:ln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410200" y="2667000"/>
              <a:ext cx="533400" cy="457200"/>
            </a:xfrm>
            <a:prstGeom prst="flowChartMultidocument">
              <a:avLst/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410200" y="1905000"/>
              <a:ext cx="533400" cy="457200"/>
            </a:xfrm>
            <a:prstGeom prst="flowChartMultidocument">
              <a:avLst/>
            </a:prstGeom>
            <a:solidFill>
              <a:srgbClr val="CCFFCC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6553200" y="1676400"/>
              <a:ext cx="1066800" cy="1524000"/>
            </a:xfrm>
            <a:prstGeom prst="flowChartMagneticDisk">
              <a:avLst/>
            </a:prstGeom>
            <a:solidFill>
              <a:srgbClr val="339966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</a:t>
              </a: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2133600" y="1981200"/>
              <a:ext cx="381000" cy="228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2133600" y="2743200"/>
              <a:ext cx="381000" cy="228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6096000" y="1981200"/>
              <a:ext cx="381000" cy="228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6096000" y="2743200"/>
              <a:ext cx="381000" cy="228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0"/>
            <p:cNvSpPr txBox="1"/>
            <p:nvPr/>
          </p:nvSpPr>
          <p:spPr>
            <a:xfrm>
              <a:off x="3352800" y="2743200"/>
              <a:ext cx="18288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FTP / SFTP</a:t>
              </a:r>
              <a:endParaRPr/>
            </a:p>
          </p:txBody>
        </p:sp>
        <p:sp>
          <p:nvSpPr>
            <p:cNvPr id="278" name="Google Shape;278;p40"/>
            <p:cNvSpPr txBox="1"/>
            <p:nvPr/>
          </p:nvSpPr>
          <p:spPr>
            <a:xfrm>
              <a:off x="2057400" y="3352800"/>
              <a:ext cx="15240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Extract into files</a:t>
              </a:r>
              <a:endParaRPr/>
            </a:p>
          </p:txBody>
        </p:sp>
        <p:sp>
          <p:nvSpPr>
            <p:cNvPr id="279" name="Google Shape;279;p40"/>
            <p:cNvSpPr txBox="1"/>
            <p:nvPr/>
          </p:nvSpPr>
          <p:spPr>
            <a:xfrm>
              <a:off x="5486400" y="3352800"/>
              <a:ext cx="15240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Load into Staging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0" y="215900"/>
            <a:ext cx="76962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Transportation through distributed Queries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533400" y="3276600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635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Effective  mechanism for extracting data. </a:t>
            </a:r>
            <a:endParaRPr/>
          </a:p>
          <a:p>
            <a:pPr indent="-635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635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Transport data directly to the target systems thus providing both extraction and transformation in a single step</a:t>
            </a:r>
            <a:endParaRPr/>
          </a:p>
          <a:p>
            <a:pPr indent="-635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/>
          </a:p>
          <a:p>
            <a:pPr indent="-6350" lvl="1" marL="400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bin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Quicker than Flat files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86" name="Google Shape;286;p41"/>
          <p:cNvGrpSpPr/>
          <p:nvPr/>
        </p:nvGrpSpPr>
        <p:grpSpPr>
          <a:xfrm>
            <a:off x="1447800" y="1295400"/>
            <a:ext cx="5486400" cy="1524000"/>
            <a:chOff x="914400" y="1600200"/>
            <a:chExt cx="5486400" cy="1524000"/>
          </a:xfrm>
        </p:grpSpPr>
        <p:sp>
          <p:nvSpPr>
            <p:cNvPr id="287" name="Google Shape;287;p41"/>
            <p:cNvSpPr/>
            <p:nvPr/>
          </p:nvSpPr>
          <p:spPr>
            <a:xfrm>
              <a:off x="914400" y="1752600"/>
              <a:ext cx="1066800" cy="53340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1</a:t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914400" y="2590800"/>
              <a:ext cx="1066800" cy="533400"/>
            </a:xfrm>
            <a:prstGeom prst="flowChartMagneticDisk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 2</a:t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3505200" y="2133600"/>
              <a:ext cx="1676400" cy="457200"/>
            </a:xfrm>
            <a:custGeom>
              <a:rect b="b" l="l" r="r" t="t"/>
              <a:pathLst>
                <a:path extrusionOk="0" h="120000" w="120000">
                  <a:moveTo>
                    <a:pt x="90000" y="0"/>
                  </a:moveTo>
                  <a:lnTo>
                    <a:pt x="90000" y="30000"/>
                  </a:lnTo>
                  <a:lnTo>
                    <a:pt x="18750" y="30000"/>
                  </a:lnTo>
                  <a:lnTo>
                    <a:pt x="18750" y="90000"/>
                  </a:lnTo>
                  <a:lnTo>
                    <a:pt x="90000" y="90000"/>
                  </a:lnTo>
                  <a:lnTo>
                    <a:pt x="90000" y="120000"/>
                  </a:lnTo>
                  <a:lnTo>
                    <a:pt x="120000" y="60000"/>
                  </a:lnTo>
                  <a:close/>
                </a:path>
                <a:path extrusionOk="0" h="120000" w="120000">
                  <a:moveTo>
                    <a:pt x="7500" y="30000"/>
                  </a:moveTo>
                  <a:lnTo>
                    <a:pt x="7500" y="90000"/>
                  </a:lnTo>
                  <a:lnTo>
                    <a:pt x="15000" y="90000"/>
                  </a:lnTo>
                  <a:lnTo>
                    <a:pt x="15000" y="30000"/>
                  </a:lnTo>
                  <a:close/>
                </a:path>
                <a:path extrusionOk="0" h="120000" w="120000">
                  <a:moveTo>
                    <a:pt x="0" y="30000"/>
                  </a:moveTo>
                  <a:lnTo>
                    <a:pt x="0" y="90000"/>
                  </a:lnTo>
                  <a:lnTo>
                    <a:pt x="3750" y="90000"/>
                  </a:lnTo>
                  <a:lnTo>
                    <a:pt x="3750" y="30000"/>
                  </a:ln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5334000" y="1600200"/>
              <a:ext cx="1066800" cy="1524000"/>
            </a:xfrm>
            <a:prstGeom prst="flowChartMagneticDisk">
              <a:avLst/>
            </a:prstGeom>
            <a:solidFill>
              <a:srgbClr val="339966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Target</a:t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133600" y="1981200"/>
              <a:ext cx="381000" cy="228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133600" y="2743200"/>
              <a:ext cx="381000" cy="228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90800" y="1828800"/>
              <a:ext cx="762000" cy="1295400"/>
            </a:xfrm>
            <a:prstGeom prst="flowChartDocument">
              <a:avLst/>
            </a:prstGeom>
            <a:solidFill>
              <a:srgbClr val="99CCFF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Query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joining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sources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0" y="215900"/>
            <a:ext cx="76962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Loading Mechanisms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304800" y="10668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The process of writing the data into the target database.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Mechanisms for loading 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Native drivers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Bulk Loads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External Tables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Export /Import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2981325" y="4598987"/>
            <a:ext cx="28003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Handling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0" y="215900"/>
            <a:ext cx="76962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Types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Fatal Errors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Source or Target not accessible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Metadata not accessible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Lack of database space on Target system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Non-Fatal Errors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Key constraint violation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Loading NULL values in not-NULL columns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type conversion errors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0" y="215900"/>
            <a:ext cx="76962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Handling	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Reject All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All rows with errors are rejected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processes all the rows and routes the error rows to reject file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Reject None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Complete picture of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Erroneous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Records need to be reprocessed that are marked for correction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Reject Critical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Balance between missing information and incorrect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Rejection decision is taken on the fly based on some pre-defined business rules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0" y="215900"/>
            <a:ext cx="76962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Logging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Rejected records collected in file/table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Rejected records marked for correction in target tables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Ignore rejected records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Logs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summary available in logs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Used for Data reconciliation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Statistics on data accuracy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4294967295"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Concepts Overview 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3810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Integration is the process of transforming business data from different applications to provide users with a unified view of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Need for Data Integration has increased as the volume and the need to share existing data in disparate sources explodes with mergers, acquisitions, global operations etc.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Extract – Transform – Load (ETL) is the foundation of a Data Integration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ETL details are covered in two parts,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Part 1 – Overview, Data Analysis and Process Flows.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Part 2 – Extraction, Transportation and Loading, and Error Handling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0" y="215900"/>
            <a:ext cx="76962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Notification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Reporting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Errors should be reported so that ETL developer can see it and work on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statistics along with Error source, expected target and error records details need to be stated clearly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Notification/ Alerts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Email alerts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/ Log  files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0" y="215900"/>
            <a:ext cx="7696200" cy="9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Recovery Process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Roll back and reload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Reload from commit point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records marked for correction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Loading rejected records file/table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Congratulations!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 have now completed the module  “ETL Concepts Part II”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 should now be able to answer questions on,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concepts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Extractions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Various means of transportation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Loading mechanisms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Error handling and recovery processes</a:t>
            </a:r>
            <a:endParaRPr/>
          </a:p>
        </p:txBody>
      </p:sp>
      <p:sp>
        <p:nvSpPr>
          <p:cNvPr id="344" name="Google Shape;344;p49"/>
          <p:cNvSpPr txBox="1"/>
          <p:nvPr>
            <p:ph type="title"/>
          </p:nvPr>
        </p:nvSpPr>
        <p:spPr>
          <a:xfrm>
            <a:off x="3175" y="1524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Module Summary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Which of these is not a Extraction technique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Full Table Extraction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Change Data Capture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Incrementatal Extraction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Materialized Views</a:t>
            </a:r>
            <a:endParaRPr/>
          </a:p>
          <a:p>
            <a:pPr indent="-3556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7" name="Google Shape;357;p51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1. Which of these is not a Extraction technique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Full Table Extraction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Change Data Capture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Incrementatal Extraction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Materialized Views</a:t>
            </a:r>
            <a:endParaRPr/>
          </a:p>
          <a:p>
            <a:pPr indent="-3556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Answer: D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3" name="Google Shape;363;p52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Which of the following is not a Recovery process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Restart full load directly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from Commit point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Roll back and reload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only rejected rows</a:t>
            </a:r>
            <a:endParaRPr/>
          </a:p>
          <a:p>
            <a:pPr indent="-3556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9" name="Google Shape;369;p53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Which of the following is not a Recovery process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Reload and RollBack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from Commit point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Roll back and reload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only rejected rows</a:t>
            </a:r>
            <a:endParaRPr/>
          </a:p>
          <a:p>
            <a:pPr indent="-3556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Answer: A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5" name="Google Shape;375;p54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A system is receiving flatfile feeds once a day from an external system. What kind of extraction would you recommend ?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Offline Extraction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Online Extraction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1" name="Google Shape;381;p55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idx="4294967295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A system is receiving flatfile feeds once a day from an external system. What kind of extraction would you recommend ?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Offline Extraction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Online Extraction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Answer: A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7" name="Google Shape;387;p56"/>
          <p:cNvSpPr txBox="1"/>
          <p:nvPr>
            <p:ph idx="4294967295"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Concepts Objectives</a:t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2286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Upon completion of this module you will be able to: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Understand the different aspects of a ETL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Understand how to handle most errors in an ETL process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Sources for a DI system are all Oracle databases ready with connectivity. What should be the recommended method of transporting data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Flat files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Queries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endParaRPr/>
          </a:p>
          <a:p>
            <a:pPr indent="-3556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3" name="Google Shape;393;p57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Sources for a DI system are all Oracle databases ready with connectivity. What should be the recommended method of transporting data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Flat files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Queries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Both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endParaRPr/>
          </a:p>
          <a:p>
            <a:pPr indent="-3556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Answer: B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9" name="Google Shape;399;p58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5. Change Data Capture is a kind of Physical Extraction technique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5" name="Google Shape;405;p59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5. Change Data Capture is a kind of Physical Extraction technique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R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Answer: B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1" name="Google Shape;411;p60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 txBox="1"/>
          <p:nvPr>
            <p:ph type="title"/>
          </p:nvPr>
        </p:nvSpPr>
        <p:spPr>
          <a:xfrm>
            <a:off x="0" y="304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  <a:endParaRPr/>
          </a:p>
        </p:txBody>
      </p:sp>
      <p:sp>
        <p:nvSpPr>
          <p:cNvPr id="424" name="Google Shape;424;p62"/>
          <p:cNvSpPr txBox="1"/>
          <p:nvPr/>
        </p:nvSpPr>
        <p:spPr>
          <a:xfrm>
            <a:off x="755650" y="4159250"/>
            <a:ext cx="3240087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http://www.tdwi.org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http://download.oracle.com/docs/cd/B28359_01/server.111/b28313/toc.htm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</p:txBody>
      </p:sp>
      <p:sp>
        <p:nvSpPr>
          <p:cNvPr id="425" name="Google Shape;425;p62"/>
          <p:cNvSpPr txBox="1"/>
          <p:nvPr/>
        </p:nvSpPr>
        <p:spPr>
          <a:xfrm>
            <a:off x="827087" y="2060575"/>
            <a:ext cx="3168650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toolkit – by Ralph Kimball</a:t>
            </a:r>
            <a:endParaRPr/>
          </a:p>
        </p:txBody>
      </p:sp>
      <p:sp>
        <p:nvSpPr>
          <p:cNvPr id="426" name="Google Shape;426;p62"/>
          <p:cNvSpPr txBox="1"/>
          <p:nvPr/>
        </p:nvSpPr>
        <p:spPr>
          <a:xfrm>
            <a:off x="4859337" y="2060575"/>
            <a:ext cx="3817937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&lt;List additional courses in your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curriculum which learners can take&gt;</a:t>
            </a:r>
            <a:endParaRPr/>
          </a:p>
        </p:txBody>
      </p:sp>
      <p:sp>
        <p:nvSpPr>
          <p:cNvPr id="427" name="Google Shape;427;p62"/>
          <p:cNvSpPr txBox="1"/>
          <p:nvPr/>
        </p:nvSpPr>
        <p:spPr>
          <a:xfrm>
            <a:off x="755650" y="1628775"/>
            <a:ext cx="3240087" cy="288925"/>
          </a:xfrm>
          <a:prstGeom prst="rect">
            <a:avLst/>
          </a:prstGeom>
          <a:gradFill>
            <a:gsLst>
              <a:gs pos="0">
                <a:srgbClr val="99D8FF"/>
              </a:gs>
              <a:gs pos="50000">
                <a:schemeClr val="lt1"/>
              </a:gs>
              <a:gs pos="100000">
                <a:srgbClr val="99D8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1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Publications</a:t>
            </a:r>
            <a:endParaRPr/>
          </a:p>
        </p:txBody>
      </p:sp>
      <p:sp>
        <p:nvSpPr>
          <p:cNvPr id="428" name="Google Shape;428;p62"/>
          <p:cNvSpPr txBox="1"/>
          <p:nvPr/>
        </p:nvSpPr>
        <p:spPr>
          <a:xfrm>
            <a:off x="4833937" y="1628775"/>
            <a:ext cx="3240087" cy="288925"/>
          </a:xfrm>
          <a:prstGeom prst="rect">
            <a:avLst/>
          </a:prstGeom>
          <a:gradFill>
            <a:gsLst>
              <a:gs pos="0">
                <a:srgbClr val="99D8FF"/>
              </a:gs>
              <a:gs pos="50000">
                <a:schemeClr val="lt1"/>
              </a:gs>
              <a:gs pos="100000">
                <a:srgbClr val="99D8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1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Courses</a:t>
            </a:r>
            <a:endParaRPr/>
          </a:p>
        </p:txBody>
      </p:sp>
      <p:sp>
        <p:nvSpPr>
          <p:cNvPr id="429" name="Google Shape;429;p62"/>
          <p:cNvSpPr txBox="1"/>
          <p:nvPr/>
        </p:nvSpPr>
        <p:spPr>
          <a:xfrm>
            <a:off x="4833937" y="3849687"/>
            <a:ext cx="3240087" cy="288925"/>
          </a:xfrm>
          <a:prstGeom prst="rect">
            <a:avLst/>
          </a:prstGeom>
          <a:gradFill>
            <a:gsLst>
              <a:gs pos="0">
                <a:srgbClr val="99D8FF"/>
              </a:gs>
              <a:gs pos="50000">
                <a:schemeClr val="lt1"/>
              </a:gs>
              <a:gs pos="100000">
                <a:srgbClr val="99D8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1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Training Programs</a:t>
            </a:r>
            <a:endParaRPr/>
          </a:p>
        </p:txBody>
      </p:sp>
      <p:sp>
        <p:nvSpPr>
          <p:cNvPr id="430" name="Google Shape;430;p62"/>
          <p:cNvSpPr txBox="1"/>
          <p:nvPr/>
        </p:nvSpPr>
        <p:spPr>
          <a:xfrm>
            <a:off x="755650" y="3860800"/>
            <a:ext cx="3240087" cy="288925"/>
          </a:xfrm>
          <a:prstGeom prst="rect">
            <a:avLst/>
          </a:prstGeom>
          <a:gradFill>
            <a:gsLst>
              <a:gs pos="0">
                <a:srgbClr val="99D8FF"/>
              </a:gs>
              <a:gs pos="50000">
                <a:schemeClr val="lt1"/>
              </a:gs>
              <a:gs pos="100000">
                <a:srgbClr val="99D8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1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URL’s</a:t>
            </a:r>
            <a:endParaRPr/>
          </a:p>
        </p:txBody>
      </p:sp>
      <p:sp>
        <p:nvSpPr>
          <p:cNvPr id="431" name="Google Shape;431;p62"/>
          <p:cNvSpPr txBox="1"/>
          <p:nvPr/>
        </p:nvSpPr>
        <p:spPr>
          <a:xfrm>
            <a:off x="4859337" y="4292600"/>
            <a:ext cx="3816350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&lt;List additional training programs related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the curriculum which learners can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attend&gt;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 txBox="1"/>
          <p:nvPr/>
        </p:nvSpPr>
        <p:spPr>
          <a:xfrm>
            <a:off x="5867400" y="434340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anupama.putcha@wipro.com</a:t>
            </a:r>
            <a:endParaRPr/>
          </a:p>
        </p:txBody>
      </p:sp>
      <p:sp>
        <p:nvSpPr>
          <p:cNvPr id="437" name="Google Shape;437;p63"/>
          <p:cNvSpPr txBox="1"/>
          <p:nvPr>
            <p:ph type="ctrTitle"/>
          </p:nvPr>
        </p:nvSpPr>
        <p:spPr>
          <a:xfrm>
            <a:off x="3352800" y="1447800"/>
            <a:ext cx="579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</a:t>
            </a:r>
            <a:endParaRPr/>
          </a:p>
        </p:txBody>
      </p:sp>
      <p:sp>
        <p:nvSpPr>
          <p:cNvPr id="438" name="Google Shape;438;p63"/>
          <p:cNvSpPr txBox="1"/>
          <p:nvPr/>
        </p:nvSpPr>
        <p:spPr>
          <a:xfrm>
            <a:off x="6400800" y="34290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bin"/>
              <a:buNone/>
            </a:pPr>
            <a:r>
              <a:rPr b="0" i="0" lang="en-US" sz="2400" u="non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rPr>
              <a:t>Anupama Putcha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75" y="301625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Concepts Outline</a:t>
            </a:r>
            <a:endParaRPr/>
          </a:p>
        </p:txBody>
      </p:sp>
      <p:grpSp>
        <p:nvGrpSpPr>
          <p:cNvPr id="185" name="Google Shape;185;p31"/>
          <p:cNvGrpSpPr/>
          <p:nvPr/>
        </p:nvGrpSpPr>
        <p:grpSpPr>
          <a:xfrm>
            <a:off x="7888287" y="1844675"/>
            <a:ext cx="266700" cy="157162"/>
            <a:chOff x="6629400" y="5257800"/>
            <a:chExt cx="304800" cy="457200"/>
          </a:xfrm>
        </p:grpSpPr>
        <p:sp>
          <p:nvSpPr>
            <p:cNvPr id="186" name="Google Shape;186;p31"/>
            <p:cNvSpPr txBox="1"/>
            <p:nvPr/>
          </p:nvSpPr>
          <p:spPr>
            <a:xfrm>
              <a:off x="6629400" y="52578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 txBox="1"/>
            <p:nvPr/>
          </p:nvSpPr>
          <p:spPr>
            <a:xfrm>
              <a:off x="6781800" y="54102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1"/>
            <p:cNvSpPr txBox="1"/>
            <p:nvPr/>
          </p:nvSpPr>
          <p:spPr>
            <a:xfrm>
              <a:off x="6629400" y="55626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31"/>
          <p:cNvGrpSpPr/>
          <p:nvPr/>
        </p:nvGrpSpPr>
        <p:grpSpPr>
          <a:xfrm>
            <a:off x="762000" y="1524000"/>
            <a:ext cx="7848600" cy="565150"/>
            <a:chOff x="1481137" y="1892300"/>
            <a:chExt cx="6845300" cy="681037"/>
          </a:xfrm>
        </p:grpSpPr>
        <p:sp>
          <p:nvSpPr>
            <p:cNvPr id="190" name="Google Shape;190;p31"/>
            <p:cNvSpPr txBox="1"/>
            <p:nvPr/>
          </p:nvSpPr>
          <p:spPr>
            <a:xfrm>
              <a:off x="1481137" y="1892300"/>
              <a:ext cx="6845300" cy="681037"/>
            </a:xfrm>
            <a:prstGeom prst="rect">
              <a:avLst/>
            </a:prstGeom>
            <a:solidFill>
              <a:srgbClr val="FFFF00">
                <a:alpha val="3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Lesson 1		Extraction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91" name="Google Shape;191;p31"/>
            <p:cNvGrpSpPr/>
            <p:nvPr/>
          </p:nvGrpSpPr>
          <p:grpSpPr>
            <a:xfrm>
              <a:off x="7888287" y="2132012"/>
              <a:ext cx="266700" cy="190500"/>
              <a:chOff x="6629400" y="5257800"/>
              <a:chExt cx="304800" cy="457200"/>
            </a:xfrm>
          </p:grpSpPr>
          <p:sp>
            <p:nvSpPr>
              <p:cNvPr id="192" name="Google Shape;192;p31"/>
              <p:cNvSpPr txBox="1"/>
              <p:nvPr/>
            </p:nvSpPr>
            <p:spPr>
              <a:xfrm>
                <a:off x="6629400" y="52578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1"/>
              <p:cNvSpPr txBox="1"/>
              <p:nvPr/>
            </p:nvSpPr>
            <p:spPr>
              <a:xfrm>
                <a:off x="6781800" y="54102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1"/>
              <p:cNvSpPr txBox="1"/>
              <p:nvPr/>
            </p:nvSpPr>
            <p:spPr>
              <a:xfrm>
                <a:off x="6629400" y="55626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5" name="Google Shape;195;p31"/>
          <p:cNvGrpSpPr/>
          <p:nvPr/>
        </p:nvGrpSpPr>
        <p:grpSpPr>
          <a:xfrm>
            <a:off x="7888287" y="2681287"/>
            <a:ext cx="266700" cy="157162"/>
            <a:chOff x="6629400" y="5257800"/>
            <a:chExt cx="304800" cy="457200"/>
          </a:xfrm>
        </p:grpSpPr>
        <p:sp>
          <p:nvSpPr>
            <p:cNvPr id="196" name="Google Shape;196;p31"/>
            <p:cNvSpPr txBox="1"/>
            <p:nvPr/>
          </p:nvSpPr>
          <p:spPr>
            <a:xfrm>
              <a:off x="6629400" y="52578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1"/>
            <p:cNvSpPr txBox="1"/>
            <p:nvPr/>
          </p:nvSpPr>
          <p:spPr>
            <a:xfrm>
              <a:off x="6781800" y="54102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1"/>
            <p:cNvSpPr txBox="1"/>
            <p:nvPr/>
          </p:nvSpPr>
          <p:spPr>
            <a:xfrm>
              <a:off x="6629400" y="55626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31"/>
          <p:cNvGrpSpPr/>
          <p:nvPr/>
        </p:nvGrpSpPr>
        <p:grpSpPr>
          <a:xfrm>
            <a:off x="762000" y="2362200"/>
            <a:ext cx="7848600" cy="565150"/>
            <a:chOff x="1482725" y="2728912"/>
            <a:chExt cx="6845300" cy="681037"/>
          </a:xfrm>
        </p:grpSpPr>
        <p:sp>
          <p:nvSpPr>
            <p:cNvPr id="200" name="Google Shape;200;p31"/>
            <p:cNvSpPr txBox="1"/>
            <p:nvPr/>
          </p:nvSpPr>
          <p:spPr>
            <a:xfrm>
              <a:off x="1482725" y="2728912"/>
              <a:ext cx="6845300" cy="681037"/>
            </a:xfrm>
            <a:prstGeom prst="rect">
              <a:avLst/>
            </a:prstGeom>
            <a:solidFill>
              <a:srgbClr val="008000">
                <a:alpha val="3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31"/>
            <p:cNvGrpSpPr/>
            <p:nvPr/>
          </p:nvGrpSpPr>
          <p:grpSpPr>
            <a:xfrm>
              <a:off x="7888287" y="2968625"/>
              <a:ext cx="266700" cy="190500"/>
              <a:chOff x="6629400" y="5257800"/>
              <a:chExt cx="304800" cy="457200"/>
            </a:xfrm>
          </p:grpSpPr>
          <p:sp>
            <p:nvSpPr>
              <p:cNvPr id="202" name="Google Shape;202;p31"/>
              <p:cNvSpPr txBox="1"/>
              <p:nvPr/>
            </p:nvSpPr>
            <p:spPr>
              <a:xfrm>
                <a:off x="6629400" y="5257800"/>
                <a:ext cx="152400" cy="152400"/>
              </a:xfrm>
              <a:prstGeom prst="rect">
                <a:avLst/>
              </a:prstGeom>
              <a:solidFill>
                <a:srgbClr val="339966">
                  <a:alpha val="3960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1"/>
              <p:cNvSpPr txBox="1"/>
              <p:nvPr/>
            </p:nvSpPr>
            <p:spPr>
              <a:xfrm>
                <a:off x="6781800" y="5410200"/>
                <a:ext cx="152400" cy="152400"/>
              </a:xfrm>
              <a:prstGeom prst="rect">
                <a:avLst/>
              </a:prstGeom>
              <a:solidFill>
                <a:srgbClr val="339966">
                  <a:alpha val="3960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1"/>
              <p:cNvSpPr txBox="1"/>
              <p:nvPr/>
            </p:nvSpPr>
            <p:spPr>
              <a:xfrm>
                <a:off x="6629400" y="5562600"/>
                <a:ext cx="152400" cy="152400"/>
              </a:xfrm>
              <a:prstGeom prst="rect">
                <a:avLst/>
              </a:prstGeom>
              <a:solidFill>
                <a:srgbClr val="339966">
                  <a:alpha val="3960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5" name="Google Shape;205;p31"/>
          <p:cNvSpPr txBox="1"/>
          <p:nvPr/>
        </p:nvSpPr>
        <p:spPr>
          <a:xfrm>
            <a:off x="762000" y="2438400"/>
            <a:ext cx="7696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Lesson 2		Transportation and Loading</a:t>
            </a:r>
            <a:endParaRPr/>
          </a:p>
        </p:txBody>
      </p:sp>
      <p:grpSp>
        <p:nvGrpSpPr>
          <p:cNvPr id="206" name="Google Shape;206;p31"/>
          <p:cNvGrpSpPr/>
          <p:nvPr/>
        </p:nvGrpSpPr>
        <p:grpSpPr>
          <a:xfrm>
            <a:off x="762000" y="3133725"/>
            <a:ext cx="7535862" cy="523875"/>
            <a:chOff x="1492250" y="3562350"/>
            <a:chExt cx="6850062" cy="631825"/>
          </a:xfrm>
        </p:grpSpPr>
        <p:sp>
          <p:nvSpPr>
            <p:cNvPr id="207" name="Google Shape;207;p31"/>
            <p:cNvSpPr txBox="1"/>
            <p:nvPr/>
          </p:nvSpPr>
          <p:spPr>
            <a:xfrm>
              <a:off x="1492250" y="3562350"/>
              <a:ext cx="6850062" cy="631825"/>
            </a:xfrm>
            <a:prstGeom prst="rect">
              <a:avLst/>
            </a:prstGeom>
            <a:solidFill>
              <a:schemeClr val="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Lesson 3		Error Handling</a:t>
              </a:r>
              <a:endParaRPr/>
            </a:p>
          </p:txBody>
        </p:sp>
        <p:grpSp>
          <p:nvGrpSpPr>
            <p:cNvPr id="208" name="Google Shape;208;p31"/>
            <p:cNvGrpSpPr/>
            <p:nvPr/>
          </p:nvGrpSpPr>
          <p:grpSpPr>
            <a:xfrm>
              <a:off x="7897812" y="3786187"/>
              <a:ext cx="266700" cy="190500"/>
              <a:chOff x="6629400" y="5257800"/>
              <a:chExt cx="304800" cy="457200"/>
            </a:xfrm>
          </p:grpSpPr>
          <p:sp>
            <p:nvSpPr>
              <p:cNvPr id="209" name="Google Shape;209;p31"/>
              <p:cNvSpPr txBox="1"/>
              <p:nvPr/>
            </p:nvSpPr>
            <p:spPr>
              <a:xfrm>
                <a:off x="6629400" y="52578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1"/>
              <p:cNvSpPr txBox="1"/>
              <p:nvPr/>
            </p:nvSpPr>
            <p:spPr>
              <a:xfrm>
                <a:off x="6781800" y="54102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1"/>
              <p:cNvSpPr txBox="1"/>
              <p:nvPr/>
            </p:nvSpPr>
            <p:spPr>
              <a:xfrm>
                <a:off x="6629400" y="55626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657600" y="4648200"/>
            <a:ext cx="19891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228600" y="1219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Business Needs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Source and Target systems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Amount of data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Space available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-6350" y="300037"/>
            <a:ext cx="7562850" cy="766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Important considerations for extraction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0" y="215900"/>
            <a:ext cx="76962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Methods to Extract data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228600" y="1143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Logical Extraction Method</a:t>
            </a:r>
            <a:r>
              <a:rPr b="0" i="0" lang="en-US" sz="2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Full Extraction	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Incremental Extraction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Physical Extraction Method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Online Extraction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Offline Extraction</a:t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0" y="152400"/>
            <a:ext cx="7696200" cy="10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Logical Extraction Method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04800" y="11430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Full Extraction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data is extracted completely from the source system</a:t>
            </a:r>
            <a:endParaRPr b="1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Incremental Extraction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Only the data that has changed since a well-defined event back in history will be extracted.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Change data capture technique 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o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Comparison against Target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Change data capture (CDC) technique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Extract only the most recently changed data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Comparison against target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Tables from the source systems are extracted to the data warehouse or staging area, and these tables are compared with a previous extract from the source system to identify the changed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Physical Extraction Methods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Online Extraction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data is extracted directly from the source system itself.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Offline Extraction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data is not extracted directly from the source system but is staged explicitly outside the original source system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0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2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8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1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7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5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