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83.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82.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9.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38" r:id="rId3"/>
    <p:sldMasterId id="2147483739" r:id="rId4"/>
    <p:sldMasterId id="2147483740" r:id="rId5"/>
    <p:sldMasterId id="2147483741" r:id="rId6"/>
    <p:sldMasterId id="2147483742" r:id="rId7"/>
    <p:sldMasterId id="2147483743" r:id="rId8"/>
    <p:sldMasterId id="2147483744" r:id="rId9"/>
    <p:sldMasterId id="2147483745" r:id="rId10"/>
    <p:sldMasterId id="2147483746" r:id="rId11"/>
    <p:sldMasterId id="2147483747"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Lst>
  <p:sldSz cy="6858000" cx="9144000"/>
  <p:notesSz cx="6858000" cy="9144000"/>
  <p:embeddedFontLst>
    <p:embeddedFont>
      <p:font typeface="Cabin"/>
      <p:regular r:id="rId45"/>
      <p:bold r:id="rId46"/>
      <p:italic r:id="rId47"/>
      <p:boldItalic r:id="rId48"/>
    </p:embeddedFont>
    <p:embeddedFont>
      <p:font typeface="Arial Narrow"/>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27.xml"/><Relationship Id="rId42" Type="http://schemas.openxmlformats.org/officeDocument/2006/relationships/slide" Target="slides/slide29.xml"/><Relationship Id="rId41" Type="http://schemas.openxmlformats.org/officeDocument/2006/relationships/slide" Target="slides/slide28.xml"/><Relationship Id="rId44" Type="http://schemas.openxmlformats.org/officeDocument/2006/relationships/slide" Target="slides/slide31.xml"/><Relationship Id="rId43" Type="http://schemas.openxmlformats.org/officeDocument/2006/relationships/slide" Target="slides/slide30.xml"/><Relationship Id="rId46" Type="http://schemas.openxmlformats.org/officeDocument/2006/relationships/font" Target="fonts/Cabin-bold.fntdata"/><Relationship Id="rId45" Type="http://schemas.openxmlformats.org/officeDocument/2006/relationships/font" Target="fonts/Cabin-regular.fntdata"/><Relationship Id="rId1" Type="http://schemas.openxmlformats.org/officeDocument/2006/relationships/theme" Target="theme/theme8.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Master" Target="slideMasters/slideMaster7.xml"/><Relationship Id="rId48" Type="http://schemas.openxmlformats.org/officeDocument/2006/relationships/font" Target="fonts/Cabin-boldItalic.fntdata"/><Relationship Id="rId47" Type="http://schemas.openxmlformats.org/officeDocument/2006/relationships/font" Target="fonts/Cabin-italic.fntdata"/><Relationship Id="rId49" Type="http://schemas.openxmlformats.org/officeDocument/2006/relationships/font" Target="fonts/ArialNarrow-regular.fntdata"/><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slideMaster" Target="slideMasters/slideMaster5.xml"/><Relationship Id="rId8" Type="http://schemas.openxmlformats.org/officeDocument/2006/relationships/slideMaster" Target="slideMasters/slideMaster6.xml"/><Relationship Id="rId31" Type="http://schemas.openxmlformats.org/officeDocument/2006/relationships/slide" Target="slides/slide18.xml"/><Relationship Id="rId30" Type="http://schemas.openxmlformats.org/officeDocument/2006/relationships/slide" Target="slides/slide17.xml"/><Relationship Id="rId33" Type="http://schemas.openxmlformats.org/officeDocument/2006/relationships/slide" Target="slides/slide20.xml"/><Relationship Id="rId32" Type="http://schemas.openxmlformats.org/officeDocument/2006/relationships/slide" Target="slides/slide19.xml"/><Relationship Id="rId35" Type="http://schemas.openxmlformats.org/officeDocument/2006/relationships/slide" Target="slides/slide22.xml"/><Relationship Id="rId34" Type="http://schemas.openxmlformats.org/officeDocument/2006/relationships/slide" Target="slides/slide21.xml"/><Relationship Id="rId37" Type="http://schemas.openxmlformats.org/officeDocument/2006/relationships/slide" Target="slides/slide24.xml"/><Relationship Id="rId36" Type="http://schemas.openxmlformats.org/officeDocument/2006/relationships/slide" Target="slides/slide23.xml"/><Relationship Id="rId39" Type="http://schemas.openxmlformats.org/officeDocument/2006/relationships/slide" Target="slides/slide26.xml"/><Relationship Id="rId38" Type="http://schemas.openxmlformats.org/officeDocument/2006/relationships/slide" Target="slides/slide25.xml"/><Relationship Id="rId20" Type="http://schemas.openxmlformats.org/officeDocument/2006/relationships/slide" Target="slides/slide7.xml"/><Relationship Id="rId22" Type="http://schemas.openxmlformats.org/officeDocument/2006/relationships/slide" Target="slides/slide9.xml"/><Relationship Id="rId21" Type="http://schemas.openxmlformats.org/officeDocument/2006/relationships/slide" Target="slides/slide8.xml"/><Relationship Id="rId24" Type="http://schemas.openxmlformats.org/officeDocument/2006/relationships/slide" Target="slides/slide11.xml"/><Relationship Id="rId23" Type="http://schemas.openxmlformats.org/officeDocument/2006/relationships/slide" Target="slides/slide10.xml"/><Relationship Id="rId26" Type="http://schemas.openxmlformats.org/officeDocument/2006/relationships/slide" Target="slides/slide13.xml"/><Relationship Id="rId25" Type="http://schemas.openxmlformats.org/officeDocument/2006/relationships/slide" Target="slides/slide12.xml"/><Relationship Id="rId28" Type="http://schemas.openxmlformats.org/officeDocument/2006/relationships/slide" Target="slides/slide15.xml"/><Relationship Id="rId27" Type="http://schemas.openxmlformats.org/officeDocument/2006/relationships/slide" Target="slides/slide14.xml"/><Relationship Id="rId29" Type="http://schemas.openxmlformats.org/officeDocument/2006/relationships/slide" Target="slides/slide16.xml"/><Relationship Id="rId51" Type="http://schemas.openxmlformats.org/officeDocument/2006/relationships/font" Target="fonts/ArialNarrow-italic.fntdata"/><Relationship Id="rId50" Type="http://schemas.openxmlformats.org/officeDocument/2006/relationships/font" Target="fonts/ArialNarrow-bold.fntdata"/><Relationship Id="rId52" Type="http://schemas.openxmlformats.org/officeDocument/2006/relationships/font" Target="fonts/ArialNarrow-boldItalic.fntdata"/><Relationship Id="rId11" Type="http://schemas.openxmlformats.org/officeDocument/2006/relationships/slideMaster" Target="slideMasters/slideMaster9.xml"/><Relationship Id="rId10" Type="http://schemas.openxmlformats.org/officeDocument/2006/relationships/slideMaster" Target="slideMasters/slideMaster8.xml"/><Relationship Id="rId13" Type="http://schemas.openxmlformats.org/officeDocument/2006/relationships/notesMaster" Target="notesMasters/notesMaster1.xml"/><Relationship Id="rId12" Type="http://schemas.openxmlformats.org/officeDocument/2006/relationships/slideMaster" Target="slideMasters/slideMaster10.xml"/><Relationship Id="rId15" Type="http://schemas.openxmlformats.org/officeDocument/2006/relationships/slide" Target="slides/slide2.xml"/><Relationship Id="rId14" Type="http://schemas.openxmlformats.org/officeDocument/2006/relationships/slide" Target="slides/slide1.xml"/><Relationship Id="rId17" Type="http://schemas.openxmlformats.org/officeDocument/2006/relationships/slide" Target="slides/slide4.xml"/><Relationship Id="rId16" Type="http://schemas.openxmlformats.org/officeDocument/2006/relationships/slide" Target="slides/slide3.xml"/><Relationship Id="rId19" Type="http://schemas.openxmlformats.org/officeDocument/2006/relationships/slide" Target="slides/slide6.xml"/><Relationship Id="rId1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Information_repository" TargetMode="External"/><Relationship Id="rId3" Type="http://schemas.openxmlformats.org/officeDocument/2006/relationships/hyperlink" Target="http://en.wikipedia.org/wiki/Decision_support_system"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Competitive_intelligence" TargetMode="External"/><Relationship Id="rId3" Type="http://schemas.openxmlformats.org/officeDocument/2006/relationships/hyperlink" Target="http://en.wikipedia.org/wiki/Data_dictionary" TargetMode="External"/><Relationship Id="rId4" Type="http://schemas.openxmlformats.org/officeDocument/2006/relationships/hyperlink" Target="http://en.wikipedia.org/wiki/Business_intelligence" TargetMode="External"/><Relationship Id="rId11" Type="http://schemas.openxmlformats.org/officeDocument/2006/relationships/hyperlink" Target="http://en.wikipedia.org/wiki/Dashboards_(management_information_systems)" TargetMode="External"/><Relationship Id="rId10" Type="http://schemas.openxmlformats.org/officeDocument/2006/relationships/hyperlink" Target="http://en.wikipedia.org/wiki/OLAP" TargetMode="External"/><Relationship Id="rId9" Type="http://schemas.openxmlformats.org/officeDocument/2006/relationships/hyperlink" Target="http://en.wikipedia.org/wiki/List_of_reporting_software" TargetMode="External"/><Relationship Id="rId5" Type="http://schemas.openxmlformats.org/officeDocument/2006/relationships/hyperlink" Target="http://en.wikipedia.org/wiki/Application_software" TargetMode="External"/><Relationship Id="rId6" Type="http://schemas.openxmlformats.org/officeDocument/2006/relationships/hyperlink" Target="http://en.wikipedia.org/wiki/Data_warehouse" TargetMode="External"/><Relationship Id="rId7" Type="http://schemas.openxmlformats.org/officeDocument/2006/relationships/hyperlink" Target="http://en.wikipedia.org/wiki/Data_mart" TargetMode="External"/><Relationship Id="rId8" Type="http://schemas.openxmlformats.org/officeDocument/2006/relationships/hyperlink" Target="http://en.wikipedia.org/wiki/Spreadsheets"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Marketing" TargetMode="External"/><Relationship Id="rId3" Type="http://schemas.openxmlformats.org/officeDocument/2006/relationships/hyperlink" Target="http://en.wikipedia.org/wiki/Business_process_management" TargetMode="External"/><Relationship Id="rId4" Type="http://schemas.openxmlformats.org/officeDocument/2006/relationships/hyperlink" Target="http://en.wikipedia.org/wiki/Budget" TargetMode="External"/><Relationship Id="rId5" Type="http://schemas.openxmlformats.org/officeDocument/2006/relationships/hyperlink" Target="http://en.wikipedia.org/wiki/Forecast" TargetMode="External"/><Relationship Id="rId6" Type="http://schemas.openxmlformats.org/officeDocument/2006/relationships/hyperlink" Target="http://en.wikipedia.org/wiki/Financial_reporting" TargetMode="External"/><Relationship Id="rId7" Type="http://schemas.openxmlformats.org/officeDocument/2006/relationships/hyperlink" Target="http://en.wikipedia.org/wiki/OLTP"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2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78" name="Google Shape;47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9" name="Google Shape;479;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
        <p:nvSpPr>
          <p:cNvPr id="480" name="Google Shape;480;p25: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a:solidFill>
                  <a:srgbClr val="000000"/>
                </a:solidFill>
                <a:latin typeface="Arial"/>
                <a:ea typeface="Arial"/>
                <a:cs typeface="Arial"/>
                <a:sym typeface="Arial"/>
              </a:rPr>
              <a:t>© 2009 Wipro Ltd – Internal &amp; Restricted</a:t>
            </a:r>
            <a:endParaRPr/>
          </a:p>
        </p:txBody>
      </p:sp>
      <p:sp>
        <p:nvSpPr>
          <p:cNvPr id="481" name="Google Shape;481;p2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3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677" name="Google Shape;67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8" name="Google Shape;678;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
        <p:nvSpPr>
          <p:cNvPr id="679" name="Google Shape;679;p36: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a:solidFill>
                  <a:srgbClr val="000000"/>
                </a:solidFill>
                <a:latin typeface="Arial"/>
                <a:ea typeface="Arial"/>
                <a:cs typeface="Arial"/>
                <a:sym typeface="Arial"/>
              </a:rPr>
              <a:t>© 2009 Wipro Ltd – Internal &amp; Restricted</a:t>
            </a:r>
            <a:endParaRPr/>
          </a:p>
        </p:txBody>
      </p:sp>
      <p:sp>
        <p:nvSpPr>
          <p:cNvPr id="680" name="Google Shape;680;p3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4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07" name="Google Shape;707;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8" name="Google Shape;708;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Before we begin with understanding OLAP concepts, it is important to understand the meaning of BI and a data warehouse.</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Data warehouse is a </a:t>
            </a:r>
            <a:r>
              <a:rPr b="1" i="0" lang="en-US" sz="1800" u="sng" cap="none" strike="noStrike">
                <a:solidFill>
                  <a:srgbClr val="000000"/>
                </a:solidFill>
                <a:hlinkClick r:id="rId2">
                  <a:extLst>
                    <a:ext uri="{A12FA001-AC4F-418D-AE19-62706E023703}">
                      <ahyp:hlinkClr val="tx"/>
                    </a:ext>
                  </a:extLst>
                </a:hlinkClick>
              </a:rPr>
              <a:t>repository</a:t>
            </a:r>
            <a:r>
              <a:rPr b="1" i="0" lang="en-US" sz="1800" u="none" cap="none" strike="noStrike"/>
              <a:t> of an organization's electronically stored data. Data warehouses are designed to facilitate reporting and analysis</a:t>
            </a:r>
            <a:r>
              <a:rPr b="0" i="0" lang="en-US" sz="1800" u="none" cap="none" strike="noStrike"/>
              <a:t>.</a:t>
            </a:r>
            <a:endParaRPr/>
          </a:p>
          <a:p>
            <a:pPr indent="0" lvl="0" marL="0" marR="0" rtl="0" algn="l">
              <a:spcBef>
                <a:spcPts val="0"/>
              </a:spcBef>
              <a:spcAft>
                <a:spcPts val="0"/>
              </a:spcAft>
              <a:buFont typeface="Arial"/>
              <a:buNone/>
            </a:pPr>
            <a:r>
              <a:rPr b="0" i="0" lang="en-US" sz="1800" u="none" cap="none" strike="noStrike"/>
              <a:t>A data warehouse houses a standardized, consistent, clean and integrated form of data sourced from various operational systems in use in the organization, structured in a way to specifically address the reporting and analytic requirements. </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The concept of data warehousing dates back to the late 1980s. In essence, the data warehousing concept was intended to provide an architectural model for the flow of data from operational systems to </a:t>
            </a:r>
            <a:r>
              <a:rPr b="0" i="0" lang="en-US" sz="1800" u="sng" cap="none" strike="noStrike">
                <a:solidFill>
                  <a:srgbClr val="000000"/>
                </a:solidFill>
                <a:hlinkClick r:id="rId3">
                  <a:extLst>
                    <a:ext uri="{A12FA001-AC4F-418D-AE19-62706E023703}">
                      <ahyp:hlinkClr val="tx"/>
                    </a:ext>
                  </a:extLst>
                </a:hlinkClick>
              </a:rPr>
              <a:t>decision support</a:t>
            </a:r>
            <a:r>
              <a:rPr b="0" i="0" lang="en-US" sz="1800" u="none" cap="none" strike="noStrike"/>
              <a:t> environments.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Upon completion of this module you will be able to:</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Appreciate the importance of Business Intelligence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Know the basic Data warehouse Architecture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Understand Different types of reporting.</a:t>
            </a:r>
            <a:endParaRPr/>
          </a:p>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p4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15" name="Google Shape;715;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6" name="Google Shape;716;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This module has 3 Lessons.</a:t>
            </a:r>
            <a:endParaRPr/>
          </a:p>
          <a:p>
            <a:pPr indent="0" lvl="0" marL="0" marR="0" rtl="0" algn="l">
              <a:spcBef>
                <a:spcPts val="0"/>
              </a:spcBef>
              <a:spcAft>
                <a:spcPts val="0"/>
              </a:spcAft>
              <a:buFont typeface="Arial"/>
              <a:buNone/>
            </a:pPr>
            <a:r>
              <a:rPr b="0" i="0" lang="en-US" sz="1800" u="none" cap="none" strike="noStrike"/>
              <a:t>The first one is Importance of Business Intelligence.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Business Intelligence often aims to support better business decision-making. The term business intelligence is often used as a synonym for </a:t>
            </a:r>
            <a:r>
              <a:rPr b="0" i="0" lang="en-US" sz="1800" u="sng" cap="none" strike="noStrike">
                <a:solidFill>
                  <a:srgbClr val="000000"/>
                </a:solidFill>
                <a:hlinkClick r:id="rId2">
                  <a:extLst>
                    <a:ext uri="{A12FA001-AC4F-418D-AE19-62706E023703}">
                      <ahyp:hlinkClr val="tx"/>
                    </a:ext>
                  </a:extLst>
                </a:hlinkClick>
              </a:rPr>
              <a:t>competitive intelligence</a:t>
            </a:r>
            <a:r>
              <a:rPr b="0" i="0" lang="en-US" sz="1800" u="none" cap="none" strike="noStrike"/>
              <a:t>.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second one is Data warehouse Architecture.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means to retrieve and analyze data, to extract, transform and load data, and to manage the </a:t>
            </a:r>
            <a:r>
              <a:rPr b="0" i="0" lang="en-US" sz="1800" u="sng" cap="none" strike="noStrike">
                <a:solidFill>
                  <a:srgbClr val="000000"/>
                </a:solidFill>
                <a:hlinkClick r:id="rId3">
                  <a:extLst>
                    <a:ext uri="{A12FA001-AC4F-418D-AE19-62706E023703}">
                      <ahyp:hlinkClr val="tx"/>
                    </a:ext>
                  </a:extLst>
                </a:hlinkClick>
              </a:rPr>
              <a:t>data dictionary</a:t>
            </a:r>
            <a:r>
              <a:rPr b="0" i="0" lang="en-US" sz="1800" u="none" cap="none" strike="noStrike"/>
              <a:t> are considered some of the essential components of a data warehousing system.</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third one is Reporting Types.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sng" cap="none" strike="noStrike">
                <a:solidFill>
                  <a:srgbClr val="000000"/>
                </a:solidFill>
                <a:hlinkClick r:id="rId4">
                  <a:extLst>
                    <a:ext uri="{A12FA001-AC4F-418D-AE19-62706E023703}">
                      <ahyp:hlinkClr val="tx"/>
                    </a:ext>
                  </a:extLst>
                </a:hlinkClick>
              </a:rPr>
              <a:t>Business intelligence</a:t>
            </a:r>
            <a:r>
              <a:rPr b="1" i="0" lang="en-US" sz="1800" u="none" cap="none" strike="noStrike"/>
              <a:t> tools</a:t>
            </a:r>
            <a:r>
              <a:rPr b="0" i="0" lang="en-US" sz="1800" u="none" cap="none" strike="noStrike"/>
              <a:t> are a type of </a:t>
            </a:r>
            <a:r>
              <a:rPr b="0" i="0" lang="en-US" sz="1800" u="sng" cap="none" strike="noStrike">
                <a:solidFill>
                  <a:srgbClr val="000000"/>
                </a:solidFill>
                <a:hlinkClick r:id="rId5">
                  <a:extLst>
                    <a:ext uri="{A12FA001-AC4F-418D-AE19-62706E023703}">
                      <ahyp:hlinkClr val="tx"/>
                    </a:ext>
                  </a:extLst>
                </a:hlinkClick>
              </a:rPr>
              <a:t>application software</a:t>
            </a:r>
            <a:r>
              <a:rPr b="0" i="0" lang="en-US" sz="1800" u="none" cap="none" strike="noStrike"/>
              <a:t> are a type of application software designed to report, analyze and present data. The tools generally read data that have been previously stored, often, though not necessarily, in a </a:t>
            </a:r>
            <a:r>
              <a:rPr b="0" i="0" lang="en-US" sz="1800" u="sng" cap="none" strike="noStrike">
                <a:solidFill>
                  <a:srgbClr val="000000"/>
                </a:solidFill>
                <a:hlinkClick r:id="rId6">
                  <a:extLst>
                    <a:ext uri="{A12FA001-AC4F-418D-AE19-62706E023703}">
                      <ahyp:hlinkClr val="tx"/>
                    </a:ext>
                  </a:extLst>
                </a:hlinkClick>
              </a:rPr>
              <a:t>data warehouse</a:t>
            </a:r>
            <a:r>
              <a:rPr b="0" i="0" lang="en-US" sz="1800" u="none" cap="none" strike="noStrike"/>
              <a:t> are a type of application software designed to report, analyze and present data. The tools generally read data that have been previously stored, often, though not necessarily, in a data warehouse or </a:t>
            </a:r>
            <a:r>
              <a:rPr b="0" i="0" lang="en-US" sz="1800" u="sng" cap="none" strike="noStrike">
                <a:solidFill>
                  <a:srgbClr val="000000"/>
                </a:solidFill>
                <a:hlinkClick r:id="rId7">
                  <a:extLst>
                    <a:ext uri="{A12FA001-AC4F-418D-AE19-62706E023703}">
                      <ahyp:hlinkClr val="tx"/>
                    </a:ext>
                  </a:extLst>
                </a:hlinkClick>
              </a:rPr>
              <a:t>data mart</a:t>
            </a:r>
            <a:r>
              <a:rPr b="0" i="0" lang="en-US" sz="1800" u="none" cap="none" strike="noStrike"/>
              <a:t>.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key general categories of business intelligence tools are:</a:t>
            </a:r>
            <a:endParaRPr/>
          </a:p>
          <a:p>
            <a:pPr indent="0" lvl="0" marL="0" marR="0" rtl="0" algn="l">
              <a:spcBef>
                <a:spcPts val="0"/>
              </a:spcBef>
              <a:spcAft>
                <a:spcPts val="0"/>
              </a:spcAft>
              <a:buFont typeface="Arial"/>
              <a:buNone/>
            </a:pPr>
            <a:r>
              <a:rPr b="0" i="0" lang="en-US" sz="1800" u="sng" cap="none" strike="noStrike">
                <a:solidFill>
                  <a:srgbClr val="000000"/>
                </a:solidFill>
                <a:hlinkClick r:id="rId8">
                  <a:extLst>
                    <a:ext uri="{A12FA001-AC4F-418D-AE19-62706E023703}">
                      <ahyp:hlinkClr val="tx"/>
                    </a:ext>
                  </a:extLst>
                </a:hlinkClick>
              </a:rPr>
              <a:t>Spreadsheets</a:t>
            </a:r>
            <a:r>
              <a:rPr b="0" i="0" lang="en-US" sz="1800" u="none" cap="none" strike="noStrike"/>
              <a:t>Spreadsheets, </a:t>
            </a:r>
            <a:r>
              <a:rPr b="0" i="0" lang="en-US" sz="1800" u="sng" cap="none" strike="noStrike">
                <a:solidFill>
                  <a:srgbClr val="000000"/>
                </a:solidFill>
                <a:hlinkClick r:id="rId9">
                  <a:extLst>
                    <a:ext uri="{A12FA001-AC4F-418D-AE19-62706E023703}">
                      <ahyp:hlinkClr val="tx"/>
                    </a:ext>
                  </a:extLst>
                </a:hlinkClick>
              </a:rPr>
              <a:t>Reporting and querying software</a:t>
            </a:r>
            <a:r>
              <a:rPr b="0" i="0" lang="en-US" sz="1800" u="none" cap="none" strike="noStrike"/>
              <a:t>Spreadsheets, Reporting and querying software - are tools that extract, sort, summarize, and present selected data ,</a:t>
            </a:r>
            <a:r>
              <a:rPr b="0" i="0" lang="en-US" sz="1800" u="sng" cap="none" strike="noStrike">
                <a:solidFill>
                  <a:srgbClr val="000000"/>
                </a:solidFill>
                <a:hlinkClick r:id="rId10">
                  <a:extLst>
                    <a:ext uri="{A12FA001-AC4F-418D-AE19-62706E023703}">
                      <ahyp:hlinkClr val="tx"/>
                    </a:ext>
                  </a:extLst>
                </a:hlinkClick>
              </a:rPr>
              <a:t>OLAP</a:t>
            </a:r>
            <a:r>
              <a:rPr b="0" i="0" lang="en-US" sz="1800" u="none" cap="none" strike="noStrike"/>
              <a:t>Spreadsheets, Reporting and querying software - are tools that extract, sort, summarize, and present selected data ,OLAP Tools ,</a:t>
            </a:r>
            <a:r>
              <a:rPr b="0" i="0" lang="en-US" sz="1800" u="sng" cap="none" strike="noStrike">
                <a:solidFill>
                  <a:srgbClr val="000000"/>
                </a:solidFill>
                <a:hlinkClick r:id="rId11">
                  <a:extLst>
                    <a:ext uri="{A12FA001-AC4F-418D-AE19-62706E023703}">
                      <ahyp:hlinkClr val="tx"/>
                    </a:ext>
                  </a:extLst>
                </a:hlinkClick>
              </a:rPr>
              <a:t>Digital Dashboards</a:t>
            </a:r>
            <a:r>
              <a:rPr b="0" i="0" lang="en-US" sz="1800" u="none" cap="none" strike="noStrike"/>
              <a:t> etc.</a:t>
            </a:r>
            <a:endParaRPr/>
          </a:p>
          <a:p>
            <a:pPr indent="0" lvl="0" marL="0" marR="0" rtl="0" algn="l">
              <a:spcBef>
                <a:spcPts val="0"/>
              </a:spcBef>
              <a:spcAft>
                <a:spcPts val="0"/>
              </a:spcAft>
              <a:buFont typeface="Arial"/>
              <a:buNone/>
            </a:pPr>
            <a:r>
              <a:rPr b="0" i="0" lang="en-US" sz="1800" u="none" cap="none" strike="noStrike"/>
              <a:t>The different OLAP tools are : Cognos, Business Objects, Hyperion etc.</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409" name="Google Shape;40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0" name="Google Shape;41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Online Analytical Processing  is an approach to quickly answer multi-dimensional analytical queries. </a:t>
            </a:r>
            <a:endParaRPr/>
          </a:p>
          <a:p>
            <a:pPr indent="0" lvl="0" marL="0" marR="0" rtl="0" algn="l">
              <a:spcBef>
                <a:spcPts val="0"/>
              </a:spcBef>
              <a:spcAft>
                <a:spcPts val="0"/>
              </a:spcAft>
              <a:buFont typeface="Arial"/>
              <a:buNone/>
            </a:pPr>
            <a:r>
              <a:rPr b="0" i="0" lang="en-US" sz="1800" u="none" cap="none" strike="noStrike"/>
              <a:t>The typical applications of OLAP are in  for sales, </a:t>
            </a:r>
            <a:r>
              <a:rPr b="0" i="0" lang="en-US" sz="1800" u="sng" cap="none" strike="noStrike">
                <a:solidFill>
                  <a:srgbClr val="000000"/>
                </a:solidFill>
                <a:hlinkClick r:id="rId2">
                  <a:extLst>
                    <a:ext uri="{A12FA001-AC4F-418D-AE19-62706E023703}">
                      <ahyp:hlinkClr val="tx"/>
                    </a:ext>
                  </a:extLst>
                </a:hlinkClick>
              </a:rPr>
              <a:t>marketing</a:t>
            </a:r>
            <a:r>
              <a:rPr b="0" i="0" lang="en-US" sz="1800" u="none" cap="none" strike="noStrike"/>
              <a:t>The typical applications of OLAP are in  for sales, marketing,  </a:t>
            </a:r>
            <a:r>
              <a:rPr b="0" i="0" lang="en-US" sz="1800" u="sng" cap="none" strike="noStrike">
                <a:solidFill>
                  <a:srgbClr val="000000"/>
                </a:solidFill>
                <a:hlinkClick r:id="rId3">
                  <a:extLst>
                    <a:ext uri="{A12FA001-AC4F-418D-AE19-62706E023703}">
                      <ahyp:hlinkClr val="tx"/>
                    </a:ext>
                  </a:extLst>
                </a:hlinkClick>
              </a:rPr>
              <a:t>business process management</a:t>
            </a:r>
            <a:r>
              <a:rPr b="0" i="0" lang="en-US" sz="1800" u="none" cap="none" strike="noStrike"/>
              <a:t>The typical applications of OLAP are in  for sales, marketing,  business process management (BPM), </a:t>
            </a:r>
            <a:r>
              <a:rPr b="0" i="0" lang="en-US" sz="1800" u="sng" cap="none" strike="noStrike">
                <a:solidFill>
                  <a:srgbClr val="000000"/>
                </a:solidFill>
                <a:hlinkClick r:id="rId4">
                  <a:extLst>
                    <a:ext uri="{A12FA001-AC4F-418D-AE19-62706E023703}">
                      <ahyp:hlinkClr val="tx"/>
                    </a:ext>
                  </a:extLst>
                </a:hlinkClick>
              </a:rPr>
              <a:t>budgeting</a:t>
            </a:r>
            <a:r>
              <a:rPr b="0" i="0" lang="en-US" sz="1800" u="none" cap="none" strike="noStrike"/>
              <a:t>The typical applications of OLAP are in  for sales, marketing,  business process management (BPM), budgeting and </a:t>
            </a:r>
            <a:r>
              <a:rPr b="0" i="0" lang="en-US" sz="1800" u="sng" cap="none" strike="noStrike">
                <a:solidFill>
                  <a:srgbClr val="000000"/>
                </a:solidFill>
                <a:hlinkClick r:id="rId5">
                  <a:extLst>
                    <a:ext uri="{A12FA001-AC4F-418D-AE19-62706E023703}">
                      <ahyp:hlinkClr val="tx"/>
                    </a:ext>
                  </a:extLst>
                </a:hlinkClick>
              </a:rPr>
              <a:t>forecasting</a:t>
            </a:r>
            <a:r>
              <a:rPr b="0" i="0" lang="en-US" sz="1800" u="none" cap="none" strike="noStrike"/>
              <a:t>The typical applications of OLAP are in  for sales, marketing,  business process management (BPM), budgeting and forecasting, </a:t>
            </a:r>
            <a:r>
              <a:rPr b="0" i="0" lang="en-US" sz="1800" u="sng" cap="none" strike="noStrike">
                <a:solidFill>
                  <a:srgbClr val="000000"/>
                </a:solidFill>
                <a:hlinkClick r:id="rId6">
                  <a:extLst>
                    <a:ext uri="{A12FA001-AC4F-418D-AE19-62706E023703}">
                      <ahyp:hlinkClr val="tx"/>
                    </a:ext>
                  </a:extLst>
                </a:hlinkClick>
              </a:rPr>
              <a:t>financial reporting</a:t>
            </a:r>
            <a:r>
              <a:rPr b="0" i="0" lang="en-US" sz="1800" u="none" cap="none" strike="noStrike"/>
              <a:t> and similar areas.</a:t>
            </a:r>
            <a:endParaRPr/>
          </a:p>
          <a:p>
            <a:pPr indent="0" lvl="0" marL="0" marR="0" rtl="0" algn="l">
              <a:spcBef>
                <a:spcPts val="0"/>
              </a:spcBef>
              <a:spcAft>
                <a:spcPts val="0"/>
              </a:spcAft>
              <a:buFont typeface="Arial"/>
              <a:buNone/>
            </a:pPr>
            <a:r>
              <a:rPr b="0" i="0" lang="en-US" sz="1800" u="none" cap="none" strike="noStrike"/>
              <a:t> The term </a:t>
            </a:r>
            <a:r>
              <a:rPr b="0" i="1" lang="en-US" sz="1800" u="none" cap="none" strike="noStrike"/>
              <a:t>OLAP</a:t>
            </a:r>
            <a:r>
              <a:rPr b="0" i="0" lang="en-US" sz="1800" u="none" cap="none" strike="noStrike"/>
              <a:t> was created as a slight modification of the traditional database term </a:t>
            </a:r>
            <a:r>
              <a:rPr b="0" i="0" lang="en-US" sz="1800" u="sng" cap="none" strike="noStrike">
                <a:solidFill>
                  <a:srgbClr val="000000"/>
                </a:solidFill>
                <a:hlinkClick r:id="rId7">
                  <a:extLst>
                    <a:ext uri="{A12FA001-AC4F-418D-AE19-62706E023703}">
                      <ahyp:hlinkClr val="tx"/>
                    </a:ext>
                  </a:extLst>
                </a:hlinkClick>
              </a:rPr>
              <a:t>OLTP</a:t>
            </a:r>
            <a:r>
              <a:rPr b="0" i="0" lang="en-US" sz="1800" u="none" cap="none" strike="noStrike"/>
              <a:t> (Online Transaction Processing).</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OLAP Concepts are categorized as:</a:t>
            </a:r>
            <a:endParaRPr/>
          </a:p>
          <a:p>
            <a:pPr indent="0" lvl="0" marL="0" marR="0" rtl="0" algn="l">
              <a:spcBef>
                <a:spcPts val="0"/>
              </a:spcBef>
              <a:spcAft>
                <a:spcPts val="0"/>
              </a:spcAft>
              <a:buFont typeface="Arial"/>
              <a:buNone/>
            </a:pPr>
            <a:r>
              <a:rPr b="1" i="0" lang="en-US" sz="1800" u="none" cap="none" strike="noStrike"/>
              <a:t>.</a:t>
            </a:r>
            <a:r>
              <a:rPr b="0" i="0" lang="en-US" sz="1800" u="none" cap="none" strike="noStrike"/>
              <a:t>Understanding the need for data-warehouse, typical architecture and different ways of business reporting </a:t>
            </a:r>
            <a:endParaRPr/>
          </a:p>
          <a:p>
            <a:pPr indent="0" lvl="0" marL="0" marR="0" rtl="0" algn="l">
              <a:spcBef>
                <a:spcPts val="0"/>
              </a:spcBef>
              <a:spcAft>
                <a:spcPts val="0"/>
              </a:spcAft>
              <a:buFont typeface="Arial"/>
              <a:buNone/>
            </a:pPr>
            <a:r>
              <a:rPr b="1" i="0" lang="en-US" sz="1800" u="none" cap="none" strike="noStrike"/>
              <a:t>.</a:t>
            </a:r>
            <a:r>
              <a:rPr b="0" i="0" lang="en-US" sz="1800" u="none" cap="none" strike="noStrike"/>
              <a:t>Understanding the data access and analysis</a:t>
            </a:r>
            <a:endParaRPr/>
          </a:p>
          <a:p>
            <a:pPr indent="0" lvl="0" marL="0" marR="0" rtl="0" algn="l">
              <a:spcBef>
                <a:spcPts val="0"/>
              </a:spcBef>
              <a:spcAft>
                <a:spcPts val="0"/>
              </a:spcAft>
              <a:buFont typeface="Arial"/>
              <a:buNone/>
            </a:pPr>
            <a:r>
              <a:rPr b="1" i="0" lang="en-US" sz="1800" u="none" cap="none" strike="noStrike"/>
              <a:t>.</a:t>
            </a:r>
            <a:r>
              <a:rPr b="0" i="0" lang="en-US" sz="1800" u="none" cap="none" strike="noStrike"/>
              <a:t>Understanding the OLAP types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These details are covered in two parts. This presentation is part 1 of the series.</a:t>
            </a:r>
            <a:endParaRPr/>
          </a:p>
          <a:p>
            <a:pPr indent="0" lvl="0" marL="0" marR="0" rtl="0" algn="l">
              <a:spcBef>
                <a:spcPts val="0"/>
              </a:spcBef>
              <a:spcAft>
                <a:spcPts val="0"/>
              </a:spcAft>
              <a:buFont typeface="Arial"/>
              <a:buNone/>
            </a:pPr>
            <a:r>
              <a:rPr b="0" i="0" lang="en-US" sz="1800" u="none" cap="none" strike="noStrike"/>
              <a:t>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3" name="Google Shape;473;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Hello friends</a:t>
            </a:r>
            <a:endParaRPr/>
          </a:p>
          <a:p>
            <a:pPr indent="0" lvl="0" marL="0" marR="0" rtl="0" algn="l">
              <a:spcBef>
                <a:spcPts val="0"/>
              </a:spcBef>
              <a:spcAft>
                <a:spcPts val="0"/>
              </a:spcAft>
              <a:buFont typeface="Arial"/>
              <a:buNone/>
            </a:pPr>
            <a:r>
              <a:rPr b="1" i="0" lang="en-US" sz="1800" u="none" cap="none" strike="noStrike"/>
              <a:t>I am Anupama, and today I shall take you through one of the key elements of a data-warehouse, called OLAP concepts. We have put together few slides that will explain all about it. </a:t>
            </a:r>
            <a:endParaRPr/>
          </a:p>
          <a:p>
            <a:pPr indent="0" lvl="0" marL="0" marR="0" rtl="0" algn="l">
              <a:spcBef>
                <a:spcPts val="0"/>
              </a:spcBef>
              <a:spcAft>
                <a:spcPts val="0"/>
              </a:spcAft>
              <a:buFont typeface="Arial"/>
              <a:buNone/>
            </a:pPr>
            <a:r>
              <a:rPr b="1" i="0" lang="en-US" sz="1800" u="none" cap="none" strike="noStrike"/>
              <a:t>At the end of this session, you would get a fair idea of OLAP concepts and understand the different types of OLAP reporting.</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1" lang="en-US" sz="1800" u="none" cap="none" strike="noStrike"/>
              <a:t>The Target Audience is:</a:t>
            </a:r>
            <a:endParaRPr/>
          </a:p>
          <a:p>
            <a:pPr indent="0" lvl="0" marL="0" marR="0" rtl="0" algn="l">
              <a:spcBef>
                <a:spcPts val="0"/>
              </a:spcBef>
              <a:spcAft>
                <a:spcPts val="0"/>
              </a:spcAft>
              <a:buFont typeface="Arial"/>
              <a:buNone/>
            </a:pPr>
            <a:r>
              <a:rPr b="0" i="1" lang="en-US" sz="1800" u="none" cap="none" strike="noStrike"/>
              <a:t>Team Rainbow (TRB) associates  assigned to DW-BI practice after completion of Induction training </a:t>
            </a:r>
            <a:endParaRPr/>
          </a:p>
          <a:p>
            <a:pPr indent="0" lvl="0" marL="0" marR="0" rtl="0" algn="l">
              <a:spcBef>
                <a:spcPts val="0"/>
              </a:spcBef>
              <a:spcAft>
                <a:spcPts val="0"/>
              </a:spcAft>
              <a:buFont typeface="Arial"/>
              <a:buNone/>
            </a:pPr>
            <a:r>
              <a:rPr b="0" i="1" lang="en-US" sz="1800" u="none" cap="none" strike="noStrike"/>
              <a:t>Associates newly joined to DW-BI practice with out prior DWH implementation experience</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We shall begin our session with an overview of OLAP concepts.</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None/>
            </a:pPr>
            <a:r>
              <a:t/>
            </a:r>
            <a:endParaRPr b="1" i="0" sz="18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6" name="Shape 46"/>
        <p:cNvGrpSpPr/>
        <p:nvPr/>
      </p:nvGrpSpPr>
      <p:grpSpPr>
        <a:xfrm>
          <a:off x="0" y="0"/>
          <a:ext cx="0" cy="0"/>
          <a:chOff x="0" y="0"/>
          <a:chExt cx="0" cy="0"/>
        </a:xfrm>
      </p:grpSpPr>
      <p:sp>
        <p:nvSpPr>
          <p:cNvPr id="47" name="Google Shape;47;p1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48" name="Google Shape;48;p1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9" name="Shape 49"/>
        <p:cNvGrpSpPr/>
        <p:nvPr/>
      </p:nvGrpSpPr>
      <p:grpSpPr>
        <a:xfrm>
          <a:off x="0" y="0"/>
          <a:ext cx="0" cy="0"/>
          <a:chOff x="0" y="0"/>
          <a:chExt cx="0" cy="0"/>
        </a:xfrm>
      </p:grpSpPr>
      <p:sp>
        <p:nvSpPr>
          <p:cNvPr id="50" name="Google Shape;50;p1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51" name="Google Shape;51;p1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Cabin"/>
                <a:ea typeface="Cabin"/>
                <a:cs typeface="Cabin"/>
                <a:sym typeface="Cabin"/>
              </a:defRPr>
            </a:lvl2pPr>
            <a:lvl3pPr indent="0" lvl="2" marL="9144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0" lvl="3" marL="13716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4pPr>
            <a:lvl5pPr indent="0" lvl="4" marL="18288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0" lvl="5" marL="22860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0" lvl="6" marL="27432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0" lvl="7" marL="32004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0" lvl="8" marL="36576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3" name="Shape 63"/>
        <p:cNvGrpSpPr/>
        <p:nvPr/>
      </p:nvGrpSpPr>
      <p:grpSpPr>
        <a:xfrm>
          <a:off x="0" y="0"/>
          <a:ext cx="0" cy="0"/>
          <a:chOff x="0" y="0"/>
          <a:chExt cx="0" cy="0"/>
        </a:xfrm>
      </p:grpSpPr>
      <p:sp>
        <p:nvSpPr>
          <p:cNvPr id="64" name="Google Shape;64;p15"/>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65" name="Google Shape;65;p15"/>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6" name="Shape 66"/>
        <p:cNvGrpSpPr/>
        <p:nvPr/>
      </p:nvGrpSpPr>
      <p:grpSpPr>
        <a:xfrm>
          <a:off x="0" y="0"/>
          <a:ext cx="0" cy="0"/>
          <a:chOff x="0" y="0"/>
          <a:chExt cx="0" cy="0"/>
        </a:xfrm>
      </p:grpSpPr>
      <p:sp>
        <p:nvSpPr>
          <p:cNvPr id="67" name="Google Shape;67;p1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68" name="Google Shape;68;p16"/>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7"/>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71" name="Google Shape;71;p17"/>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bin"/>
                <a:ea typeface="Cabin"/>
                <a:cs typeface="Cabin"/>
                <a:sym typeface="Cabin"/>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bin"/>
                <a:ea typeface="Cabin"/>
                <a:cs typeface="Cabin"/>
                <a:sym typeface="Cabin"/>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bin"/>
                <a:ea typeface="Cabin"/>
                <a:cs typeface="Cabin"/>
                <a:sym typeface="Cabin"/>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9pPr>
          </a:lstStyle>
          <a:p/>
        </p:txBody>
      </p:sp>
      <p:sp>
        <p:nvSpPr>
          <p:cNvPr id="72" name="Google Shape;72;p17"/>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3" name="Shape 73"/>
        <p:cNvGrpSpPr/>
        <p:nvPr/>
      </p:nvGrpSpPr>
      <p:grpSpPr>
        <a:xfrm>
          <a:off x="0" y="0"/>
          <a:ext cx="0" cy="0"/>
          <a:chOff x="0" y="0"/>
          <a:chExt cx="0" cy="0"/>
        </a:xfrm>
      </p:grpSpPr>
      <p:sp>
        <p:nvSpPr>
          <p:cNvPr id="74" name="Google Shape;74;p18"/>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75" name="Google Shape;75;p18"/>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9pPr>
          </a:lstStyle>
          <a:p/>
        </p:txBody>
      </p:sp>
      <p:sp>
        <p:nvSpPr>
          <p:cNvPr id="76" name="Google Shape;76;p18"/>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1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9" name="Shape 79"/>
        <p:cNvGrpSpPr/>
        <p:nvPr/>
      </p:nvGrpSpPr>
      <p:grpSpPr>
        <a:xfrm>
          <a:off x="0" y="0"/>
          <a:ext cx="0" cy="0"/>
          <a:chOff x="0" y="0"/>
          <a:chExt cx="0" cy="0"/>
        </a:xfrm>
      </p:grpSpPr>
      <p:sp>
        <p:nvSpPr>
          <p:cNvPr id="80" name="Google Shape;80;p2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81" name="Google Shape;81;p20"/>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82" name="Google Shape;82;p20"/>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
        <p:nvSpPr>
          <p:cNvPr id="83" name="Google Shape;83;p20"/>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84" name="Google Shape;84;p20"/>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5" name="Shape 85"/>
        <p:cNvGrpSpPr/>
        <p:nvPr/>
      </p:nvGrpSpPr>
      <p:grpSpPr>
        <a:xfrm>
          <a:off x="0" y="0"/>
          <a:ext cx="0" cy="0"/>
          <a:chOff x="0" y="0"/>
          <a:chExt cx="0" cy="0"/>
        </a:xfrm>
      </p:grpSpPr>
      <p:sp>
        <p:nvSpPr>
          <p:cNvPr id="86" name="Google Shape;86;p2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87" name="Google Shape;87;p21"/>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
        <p:nvSpPr>
          <p:cNvPr id="88" name="Google Shape;88;p21"/>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 name="Shape 17"/>
        <p:cNvGrpSpPr/>
        <p:nvPr/>
      </p:nvGrpSpPr>
      <p:grpSpPr>
        <a:xfrm>
          <a:off x="0" y="0"/>
          <a:ext cx="0" cy="0"/>
          <a:chOff x="0" y="0"/>
          <a:chExt cx="0" cy="0"/>
        </a:xfrm>
      </p:grpSpPr>
      <p:sp>
        <p:nvSpPr>
          <p:cNvPr id="18" name="Google Shape;18;p3"/>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9" name="Google Shape;19;p3"/>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22"/>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91" name="Google Shape;91;p22"/>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228600" lvl="1" marL="914400" marR="0" rtl="0" algn="l">
              <a:spcBef>
                <a:spcPts val="360"/>
              </a:spcBef>
              <a:spcAft>
                <a:spcPts val="0"/>
              </a:spcAft>
              <a:buClr>
                <a:schemeClr val="dk1"/>
              </a:buClr>
              <a:buSzPts val="2800"/>
              <a:buFont typeface="Arial"/>
              <a:buNone/>
              <a:defRPr b="0" i="0" sz="1800" u="none" cap="none" strike="noStrike">
                <a:solidFill>
                  <a:schemeClr val="dk1"/>
                </a:solidFill>
                <a:latin typeface="Cabin"/>
                <a:ea typeface="Cabin"/>
                <a:cs typeface="Cabin"/>
                <a:sym typeface="Cabin"/>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228600" lvl="3" marL="1828800" marR="0" rtl="0" algn="l">
              <a:spcBef>
                <a:spcPts val="280"/>
              </a:spcBef>
              <a:spcAft>
                <a:spcPts val="0"/>
              </a:spcAft>
              <a:buClr>
                <a:schemeClr val="dk1"/>
              </a:buClr>
              <a:buSzPts val="1600"/>
              <a:buFont typeface="Arial"/>
              <a:buNone/>
              <a:defRPr b="0" i="0" sz="1400" u="none" cap="none" strike="noStrike">
                <a:solidFill>
                  <a:schemeClr val="dk1"/>
                </a:solidFill>
                <a:latin typeface="Cabin"/>
                <a:ea typeface="Cabin"/>
                <a:cs typeface="Cabin"/>
                <a:sym typeface="Cabin"/>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2" name="Shape 92"/>
        <p:cNvGrpSpPr/>
        <p:nvPr/>
      </p:nvGrpSpPr>
      <p:grpSpPr>
        <a:xfrm>
          <a:off x="0" y="0"/>
          <a:ext cx="0" cy="0"/>
          <a:chOff x="0" y="0"/>
          <a:chExt cx="0" cy="0"/>
        </a:xfrm>
      </p:grpSpPr>
      <p:sp>
        <p:nvSpPr>
          <p:cNvPr id="93" name="Google Shape;93;p2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94" name="Google Shape;94;p2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5" name="Shape 95"/>
        <p:cNvGrpSpPr/>
        <p:nvPr/>
      </p:nvGrpSpPr>
      <p:grpSpPr>
        <a:xfrm>
          <a:off x="0" y="0"/>
          <a:ext cx="0" cy="0"/>
          <a:chOff x="0" y="0"/>
          <a:chExt cx="0" cy="0"/>
        </a:xfrm>
      </p:grpSpPr>
      <p:sp>
        <p:nvSpPr>
          <p:cNvPr id="96" name="Google Shape;96;p24"/>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97" name="Google Shape;97;p24"/>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Cabin"/>
                <a:ea typeface="Cabin"/>
                <a:cs typeface="Cabin"/>
                <a:sym typeface="Cabin"/>
              </a:defRPr>
            </a:lvl2pPr>
            <a:lvl3pPr indent="0" lvl="2" marL="9144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0" lvl="3" marL="13716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4pPr>
            <a:lvl5pPr indent="0" lvl="4" marL="18288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0" lvl="5" marL="22860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0" lvl="6" marL="27432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0" lvl="7" marL="32004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0" lvl="8" marL="36576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5" name="Shape 105"/>
        <p:cNvGrpSpPr/>
        <p:nvPr/>
      </p:nvGrpSpPr>
      <p:grpSpPr>
        <a:xfrm>
          <a:off x="0" y="0"/>
          <a:ext cx="0" cy="0"/>
          <a:chOff x="0" y="0"/>
          <a:chExt cx="0" cy="0"/>
        </a:xfrm>
      </p:grpSpPr>
      <p:sp>
        <p:nvSpPr>
          <p:cNvPr id="106" name="Google Shape;106;p2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07" name="Google Shape;107;p26"/>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8" name="Shape 108"/>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9" name="Shape 109"/>
        <p:cNvGrpSpPr/>
        <p:nvPr/>
      </p:nvGrpSpPr>
      <p:grpSpPr>
        <a:xfrm>
          <a:off x="0" y="0"/>
          <a:ext cx="0" cy="0"/>
          <a:chOff x="0" y="0"/>
          <a:chExt cx="0" cy="0"/>
        </a:xfrm>
      </p:grpSpPr>
      <p:sp>
        <p:nvSpPr>
          <p:cNvPr id="110" name="Google Shape;110;p28"/>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11" name="Google Shape;111;p28"/>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2" name="Shape 112"/>
        <p:cNvGrpSpPr/>
        <p:nvPr/>
      </p:nvGrpSpPr>
      <p:grpSpPr>
        <a:xfrm>
          <a:off x="0" y="0"/>
          <a:ext cx="0" cy="0"/>
          <a:chOff x="0" y="0"/>
          <a:chExt cx="0" cy="0"/>
        </a:xfrm>
      </p:grpSpPr>
      <p:sp>
        <p:nvSpPr>
          <p:cNvPr id="113" name="Google Shape;113;p2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14" name="Google Shape;114;p29"/>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5" name="Shape 115"/>
        <p:cNvGrpSpPr/>
        <p:nvPr/>
      </p:nvGrpSpPr>
      <p:grpSpPr>
        <a:xfrm>
          <a:off x="0" y="0"/>
          <a:ext cx="0" cy="0"/>
          <a:chOff x="0" y="0"/>
          <a:chExt cx="0" cy="0"/>
        </a:xfrm>
      </p:grpSpPr>
      <p:sp>
        <p:nvSpPr>
          <p:cNvPr id="116" name="Google Shape;116;p30"/>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17" name="Google Shape;117;p30"/>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bin"/>
                <a:ea typeface="Cabin"/>
                <a:cs typeface="Cabin"/>
                <a:sym typeface="Cabin"/>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bin"/>
                <a:ea typeface="Cabin"/>
                <a:cs typeface="Cabin"/>
                <a:sym typeface="Cabin"/>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bin"/>
                <a:ea typeface="Cabin"/>
                <a:cs typeface="Cabin"/>
                <a:sym typeface="Cabin"/>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9pPr>
          </a:lstStyle>
          <a:p/>
        </p:txBody>
      </p:sp>
      <p:sp>
        <p:nvSpPr>
          <p:cNvPr id="118" name="Google Shape;118;p30"/>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9" name="Shape 119"/>
        <p:cNvGrpSpPr/>
        <p:nvPr/>
      </p:nvGrpSpPr>
      <p:grpSpPr>
        <a:xfrm>
          <a:off x="0" y="0"/>
          <a:ext cx="0" cy="0"/>
          <a:chOff x="0" y="0"/>
          <a:chExt cx="0" cy="0"/>
        </a:xfrm>
      </p:grpSpPr>
      <p:sp>
        <p:nvSpPr>
          <p:cNvPr id="120" name="Google Shape;120;p31"/>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21" name="Google Shape;121;p31"/>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9pPr>
          </a:lstStyle>
          <a:p/>
        </p:txBody>
      </p:sp>
      <p:sp>
        <p:nvSpPr>
          <p:cNvPr id="122" name="Google Shape;122;p31"/>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3" name="Shape 123"/>
        <p:cNvGrpSpPr/>
        <p:nvPr/>
      </p:nvGrpSpPr>
      <p:grpSpPr>
        <a:xfrm>
          <a:off x="0" y="0"/>
          <a:ext cx="0" cy="0"/>
          <a:chOff x="0" y="0"/>
          <a:chExt cx="0" cy="0"/>
        </a:xfrm>
      </p:grpSpPr>
      <p:sp>
        <p:nvSpPr>
          <p:cNvPr id="124" name="Google Shape;124;p3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 name="Shape 20"/>
        <p:cNvGrpSpPr/>
        <p:nvPr/>
      </p:nvGrpSpPr>
      <p:grpSpPr>
        <a:xfrm>
          <a:off x="0" y="0"/>
          <a:ext cx="0" cy="0"/>
          <a:chOff x="0" y="0"/>
          <a:chExt cx="0" cy="0"/>
        </a:xfrm>
      </p:grpSpPr>
      <p:sp>
        <p:nvSpPr>
          <p:cNvPr id="21" name="Google Shape;21;p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2" name="Google Shape;22;p4"/>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5" name="Shape 125"/>
        <p:cNvGrpSpPr/>
        <p:nvPr/>
      </p:nvGrpSpPr>
      <p:grpSpPr>
        <a:xfrm>
          <a:off x="0" y="0"/>
          <a:ext cx="0" cy="0"/>
          <a:chOff x="0" y="0"/>
          <a:chExt cx="0" cy="0"/>
        </a:xfrm>
      </p:grpSpPr>
      <p:sp>
        <p:nvSpPr>
          <p:cNvPr id="126" name="Google Shape;126;p3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27" name="Google Shape;127;p33"/>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128" name="Google Shape;128;p33"/>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
        <p:nvSpPr>
          <p:cNvPr id="129" name="Google Shape;129;p33"/>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130" name="Google Shape;130;p33"/>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1" name="Shape 131"/>
        <p:cNvGrpSpPr/>
        <p:nvPr/>
      </p:nvGrpSpPr>
      <p:grpSpPr>
        <a:xfrm>
          <a:off x="0" y="0"/>
          <a:ext cx="0" cy="0"/>
          <a:chOff x="0" y="0"/>
          <a:chExt cx="0" cy="0"/>
        </a:xfrm>
      </p:grpSpPr>
      <p:sp>
        <p:nvSpPr>
          <p:cNvPr id="132" name="Google Shape;132;p3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33" name="Google Shape;133;p34"/>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
        <p:nvSpPr>
          <p:cNvPr id="134" name="Google Shape;134;p34"/>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5" name="Shape 135"/>
        <p:cNvGrpSpPr/>
        <p:nvPr/>
      </p:nvGrpSpPr>
      <p:grpSpPr>
        <a:xfrm>
          <a:off x="0" y="0"/>
          <a:ext cx="0" cy="0"/>
          <a:chOff x="0" y="0"/>
          <a:chExt cx="0" cy="0"/>
        </a:xfrm>
      </p:grpSpPr>
      <p:sp>
        <p:nvSpPr>
          <p:cNvPr id="136" name="Google Shape;136;p35"/>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37" name="Google Shape;137;p35"/>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228600" lvl="1" marL="914400" marR="0" rtl="0" algn="l">
              <a:spcBef>
                <a:spcPts val="360"/>
              </a:spcBef>
              <a:spcAft>
                <a:spcPts val="0"/>
              </a:spcAft>
              <a:buClr>
                <a:schemeClr val="dk1"/>
              </a:buClr>
              <a:buSzPts val="2800"/>
              <a:buFont typeface="Arial"/>
              <a:buNone/>
              <a:defRPr b="0" i="0" sz="1800" u="none" cap="none" strike="noStrike">
                <a:solidFill>
                  <a:schemeClr val="dk1"/>
                </a:solidFill>
                <a:latin typeface="Cabin"/>
                <a:ea typeface="Cabin"/>
                <a:cs typeface="Cabin"/>
                <a:sym typeface="Cabin"/>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228600" lvl="3" marL="1828800" marR="0" rtl="0" algn="l">
              <a:spcBef>
                <a:spcPts val="280"/>
              </a:spcBef>
              <a:spcAft>
                <a:spcPts val="0"/>
              </a:spcAft>
              <a:buClr>
                <a:schemeClr val="dk1"/>
              </a:buClr>
              <a:buSzPts val="1600"/>
              <a:buFont typeface="Arial"/>
              <a:buNone/>
              <a:defRPr b="0" i="0" sz="1400" u="none" cap="none" strike="noStrike">
                <a:solidFill>
                  <a:schemeClr val="dk1"/>
                </a:solidFill>
                <a:latin typeface="Cabin"/>
                <a:ea typeface="Cabin"/>
                <a:cs typeface="Cabin"/>
                <a:sym typeface="Cabin"/>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8" name="Shape 138"/>
        <p:cNvGrpSpPr/>
        <p:nvPr/>
      </p:nvGrpSpPr>
      <p:grpSpPr>
        <a:xfrm>
          <a:off x="0" y="0"/>
          <a:ext cx="0" cy="0"/>
          <a:chOff x="0" y="0"/>
          <a:chExt cx="0" cy="0"/>
        </a:xfrm>
      </p:grpSpPr>
      <p:sp>
        <p:nvSpPr>
          <p:cNvPr id="139" name="Google Shape;139;p36"/>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40" name="Google Shape;140;p36"/>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Cabin"/>
                <a:ea typeface="Cabin"/>
                <a:cs typeface="Cabin"/>
                <a:sym typeface="Cabin"/>
              </a:defRPr>
            </a:lvl2pPr>
            <a:lvl3pPr indent="0" lvl="2" marL="9144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0" lvl="3" marL="13716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4pPr>
            <a:lvl5pPr indent="0" lvl="4" marL="18288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0" lvl="5" marL="22860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0" lvl="6" marL="27432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0" lvl="7" marL="32004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0" lvl="8" marL="36576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1" name="Shape 151"/>
        <p:cNvGrpSpPr/>
        <p:nvPr/>
      </p:nvGrpSpPr>
      <p:grpSpPr>
        <a:xfrm>
          <a:off x="0" y="0"/>
          <a:ext cx="0" cy="0"/>
          <a:chOff x="0" y="0"/>
          <a:chExt cx="0" cy="0"/>
        </a:xfrm>
      </p:grpSpPr>
      <p:sp>
        <p:nvSpPr>
          <p:cNvPr id="152" name="Google Shape;152;p3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53" name="Google Shape;153;p38"/>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4" name="Shape 154"/>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5" name="Shape 155"/>
        <p:cNvGrpSpPr/>
        <p:nvPr/>
      </p:nvGrpSpPr>
      <p:grpSpPr>
        <a:xfrm>
          <a:off x="0" y="0"/>
          <a:ext cx="0" cy="0"/>
          <a:chOff x="0" y="0"/>
          <a:chExt cx="0" cy="0"/>
        </a:xfrm>
      </p:grpSpPr>
      <p:sp>
        <p:nvSpPr>
          <p:cNvPr id="156" name="Google Shape;156;p40"/>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57" name="Google Shape;157;p40"/>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8" name="Shape 158"/>
        <p:cNvGrpSpPr/>
        <p:nvPr/>
      </p:nvGrpSpPr>
      <p:grpSpPr>
        <a:xfrm>
          <a:off x="0" y="0"/>
          <a:ext cx="0" cy="0"/>
          <a:chOff x="0" y="0"/>
          <a:chExt cx="0" cy="0"/>
        </a:xfrm>
      </p:grpSpPr>
      <p:sp>
        <p:nvSpPr>
          <p:cNvPr id="159" name="Google Shape;159;p4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60" name="Google Shape;160;p41"/>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1" name="Shape 161"/>
        <p:cNvGrpSpPr/>
        <p:nvPr/>
      </p:nvGrpSpPr>
      <p:grpSpPr>
        <a:xfrm>
          <a:off x="0" y="0"/>
          <a:ext cx="0" cy="0"/>
          <a:chOff x="0" y="0"/>
          <a:chExt cx="0" cy="0"/>
        </a:xfrm>
      </p:grpSpPr>
      <p:sp>
        <p:nvSpPr>
          <p:cNvPr id="162" name="Google Shape;162;p42"/>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63" name="Google Shape;163;p42"/>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bin"/>
                <a:ea typeface="Cabin"/>
                <a:cs typeface="Cabin"/>
                <a:sym typeface="Cabin"/>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bin"/>
                <a:ea typeface="Cabin"/>
                <a:cs typeface="Cabin"/>
                <a:sym typeface="Cabin"/>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bin"/>
                <a:ea typeface="Cabin"/>
                <a:cs typeface="Cabin"/>
                <a:sym typeface="Cabin"/>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9pPr>
          </a:lstStyle>
          <a:p/>
        </p:txBody>
      </p:sp>
      <p:sp>
        <p:nvSpPr>
          <p:cNvPr id="164" name="Google Shape;164;p42"/>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8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4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20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65" name="Shape 165"/>
        <p:cNvGrpSpPr/>
        <p:nvPr/>
      </p:nvGrpSpPr>
      <p:grpSpPr>
        <a:xfrm>
          <a:off x="0" y="0"/>
          <a:ext cx="0" cy="0"/>
          <a:chOff x="0" y="0"/>
          <a:chExt cx="0" cy="0"/>
        </a:xfrm>
      </p:grpSpPr>
      <p:sp>
        <p:nvSpPr>
          <p:cNvPr id="166" name="Google Shape;166;p43"/>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67" name="Google Shape;167;p43"/>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9pPr>
          </a:lstStyle>
          <a:p/>
        </p:txBody>
      </p:sp>
      <p:sp>
        <p:nvSpPr>
          <p:cNvPr id="168" name="Google Shape;168;p43"/>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8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4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20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3" name="Shape 23"/>
        <p:cNvGrpSpPr/>
        <p:nvPr/>
      </p:nvGrpSpPr>
      <p:grpSpPr>
        <a:xfrm>
          <a:off x="0" y="0"/>
          <a:ext cx="0" cy="0"/>
          <a:chOff x="0" y="0"/>
          <a:chExt cx="0" cy="0"/>
        </a:xfrm>
      </p:grpSpPr>
      <p:sp>
        <p:nvSpPr>
          <p:cNvPr id="24" name="Google Shape;24;p5"/>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5" name="Google Shape;25;p5"/>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bin"/>
                <a:ea typeface="Cabin"/>
                <a:cs typeface="Cabin"/>
                <a:sym typeface="Cabin"/>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bin"/>
                <a:ea typeface="Cabin"/>
                <a:cs typeface="Cabin"/>
                <a:sym typeface="Cabin"/>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bin"/>
                <a:ea typeface="Cabin"/>
                <a:cs typeface="Cabin"/>
                <a:sym typeface="Cabin"/>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9pPr>
          </a:lstStyle>
          <a:p/>
        </p:txBody>
      </p:sp>
      <p:sp>
        <p:nvSpPr>
          <p:cNvPr id="26" name="Google Shape;26;p5"/>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9" name="Shape 169"/>
        <p:cNvGrpSpPr/>
        <p:nvPr/>
      </p:nvGrpSpPr>
      <p:grpSpPr>
        <a:xfrm>
          <a:off x="0" y="0"/>
          <a:ext cx="0" cy="0"/>
          <a:chOff x="0" y="0"/>
          <a:chExt cx="0" cy="0"/>
        </a:xfrm>
      </p:grpSpPr>
      <p:sp>
        <p:nvSpPr>
          <p:cNvPr id="170" name="Google Shape;170;p4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1" name="Shape 171"/>
        <p:cNvGrpSpPr/>
        <p:nvPr/>
      </p:nvGrpSpPr>
      <p:grpSpPr>
        <a:xfrm>
          <a:off x="0" y="0"/>
          <a:ext cx="0" cy="0"/>
          <a:chOff x="0" y="0"/>
          <a:chExt cx="0" cy="0"/>
        </a:xfrm>
      </p:grpSpPr>
      <p:sp>
        <p:nvSpPr>
          <p:cNvPr id="172" name="Google Shape;172;p45"/>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73" name="Google Shape;173;p45"/>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8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4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20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174" name="Google Shape;174;p45"/>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
        <p:nvSpPr>
          <p:cNvPr id="175" name="Google Shape;175;p45"/>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8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4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20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176" name="Google Shape;176;p45"/>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7" name="Shape 177"/>
        <p:cNvGrpSpPr/>
        <p:nvPr/>
      </p:nvGrpSpPr>
      <p:grpSpPr>
        <a:xfrm>
          <a:off x="0" y="0"/>
          <a:ext cx="0" cy="0"/>
          <a:chOff x="0" y="0"/>
          <a:chExt cx="0" cy="0"/>
        </a:xfrm>
      </p:grpSpPr>
      <p:sp>
        <p:nvSpPr>
          <p:cNvPr id="178" name="Google Shape;178;p4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79" name="Google Shape;179;p46"/>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
        <p:nvSpPr>
          <p:cNvPr id="180" name="Google Shape;180;p46"/>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1" name="Shape 181"/>
        <p:cNvGrpSpPr/>
        <p:nvPr/>
      </p:nvGrpSpPr>
      <p:grpSpPr>
        <a:xfrm>
          <a:off x="0" y="0"/>
          <a:ext cx="0" cy="0"/>
          <a:chOff x="0" y="0"/>
          <a:chExt cx="0" cy="0"/>
        </a:xfrm>
      </p:grpSpPr>
      <p:sp>
        <p:nvSpPr>
          <p:cNvPr id="182" name="Google Shape;182;p47"/>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83" name="Google Shape;183;p47"/>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2800"/>
              <a:buFont typeface="Arial"/>
              <a:buNone/>
              <a:defRPr b="0" i="0" sz="2000" u="none" cap="none" strike="noStrike">
                <a:solidFill>
                  <a:schemeClr val="dk1"/>
                </a:solidFill>
                <a:latin typeface="Cabin"/>
                <a:ea typeface="Cabin"/>
                <a:cs typeface="Cabin"/>
                <a:sym typeface="Cabin"/>
              </a:defRPr>
            </a:lvl1pPr>
            <a:lvl2pPr indent="-228600" lvl="1" marL="914400" marR="0" rtl="0" algn="l">
              <a:spcBef>
                <a:spcPts val="360"/>
              </a:spcBef>
              <a:spcAft>
                <a:spcPts val="0"/>
              </a:spcAft>
              <a:buClr>
                <a:schemeClr val="dk1"/>
              </a:buClr>
              <a:buSzPts val="2400"/>
              <a:buFont typeface="Arial"/>
              <a:buNone/>
              <a:defRPr b="0" i="0" sz="1800" u="none" cap="none" strike="noStrike">
                <a:solidFill>
                  <a:schemeClr val="dk1"/>
                </a:solidFill>
                <a:latin typeface="Cabin"/>
                <a:ea typeface="Cabin"/>
                <a:cs typeface="Cabin"/>
                <a:sym typeface="Cabin"/>
              </a:defRPr>
            </a:lvl2pPr>
            <a:lvl3pPr indent="-228600" lvl="2" marL="1371600" marR="0" rtl="0" algn="l">
              <a:spcBef>
                <a:spcPts val="320"/>
              </a:spcBef>
              <a:spcAft>
                <a:spcPts val="0"/>
              </a:spcAft>
              <a:buClr>
                <a:schemeClr val="dk1"/>
              </a:buClr>
              <a:buSzPts val="2000"/>
              <a:buFont typeface="Arial"/>
              <a:buNone/>
              <a:defRPr b="0" i="0" sz="1600" u="none" cap="none" strike="noStrike">
                <a:solidFill>
                  <a:schemeClr val="dk1"/>
                </a:solidFill>
                <a:latin typeface="Cabin"/>
                <a:ea typeface="Cabin"/>
                <a:cs typeface="Cabin"/>
                <a:sym typeface="Cabin"/>
              </a:defRPr>
            </a:lvl3pPr>
            <a:lvl4pPr indent="-228600" lvl="3" marL="1828800" marR="0" rtl="0" algn="l">
              <a:spcBef>
                <a:spcPts val="280"/>
              </a:spcBef>
              <a:spcAft>
                <a:spcPts val="0"/>
              </a:spcAft>
              <a:buClr>
                <a:schemeClr val="dk1"/>
              </a:buClr>
              <a:buSzPts val="1600"/>
              <a:buFont typeface="Arial"/>
              <a:buNone/>
              <a:defRPr b="0" i="0" sz="1400" u="none" cap="none" strike="noStrike">
                <a:solidFill>
                  <a:schemeClr val="dk1"/>
                </a:solidFill>
                <a:latin typeface="Cabin"/>
                <a:ea typeface="Cabin"/>
                <a:cs typeface="Cabin"/>
                <a:sym typeface="Cabin"/>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4" name="Shape 184"/>
        <p:cNvGrpSpPr/>
        <p:nvPr/>
      </p:nvGrpSpPr>
      <p:grpSpPr>
        <a:xfrm>
          <a:off x="0" y="0"/>
          <a:ext cx="0" cy="0"/>
          <a:chOff x="0" y="0"/>
          <a:chExt cx="0" cy="0"/>
        </a:xfrm>
      </p:grpSpPr>
      <p:sp>
        <p:nvSpPr>
          <p:cNvPr id="185" name="Google Shape;185;p48"/>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86" name="Google Shape;186;p48"/>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560"/>
              </a:spcBef>
              <a:spcAft>
                <a:spcPts val="0"/>
              </a:spcAft>
              <a:buClr>
                <a:schemeClr val="dk1"/>
              </a:buClr>
              <a:buSzPts val="2800"/>
              <a:buFont typeface="Arial"/>
              <a:buNone/>
              <a:defRPr b="0" i="0" sz="2800" u="none" cap="none" strike="noStrike">
                <a:solidFill>
                  <a:schemeClr val="dk1"/>
                </a:solidFill>
                <a:latin typeface="Cabin"/>
                <a:ea typeface="Cabin"/>
                <a:cs typeface="Cabin"/>
                <a:sym typeface="Cabin"/>
              </a:defRPr>
            </a:lvl1pPr>
            <a:lvl2pPr indent="0" lvl="1" marL="457200" marR="0" rtl="0" algn="ctr">
              <a:spcBef>
                <a:spcPts val="480"/>
              </a:spcBef>
              <a:spcAft>
                <a:spcPts val="0"/>
              </a:spcAft>
              <a:buClr>
                <a:schemeClr val="dk1"/>
              </a:buClr>
              <a:buSzPts val="2400"/>
              <a:buFont typeface="Arial"/>
              <a:buNone/>
              <a:defRPr b="0" i="0" sz="2400" u="none" cap="none" strike="noStrike">
                <a:solidFill>
                  <a:schemeClr val="dk1"/>
                </a:solidFill>
                <a:latin typeface="Cabin"/>
                <a:ea typeface="Cabin"/>
                <a:cs typeface="Cabin"/>
                <a:sym typeface="Cabin"/>
              </a:defRPr>
            </a:lvl2pPr>
            <a:lvl3pPr indent="0" lvl="2" marL="914400" marR="0" rtl="0" algn="ctr">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3pPr>
            <a:lvl4pPr indent="0" lvl="3" marL="13716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4pPr>
            <a:lvl5pPr indent="0" lvl="4" marL="18288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0" lvl="5" marL="22860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0" lvl="6" marL="27432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0" lvl="7" marL="32004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0" lvl="8" marL="36576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Green">
  <p:cSld name="Breaker Slide Green">
    <p:spTree>
      <p:nvGrpSpPr>
        <p:cNvPr id="194" name="Shape 194"/>
        <p:cNvGrpSpPr/>
        <p:nvPr/>
      </p:nvGrpSpPr>
      <p:grpSpPr>
        <a:xfrm>
          <a:off x="0" y="0"/>
          <a:ext cx="0" cy="0"/>
          <a:chOff x="0" y="0"/>
          <a:chExt cx="0" cy="0"/>
        </a:xfrm>
      </p:grpSpPr>
      <p:sp>
        <p:nvSpPr>
          <p:cNvPr id="195" name="Google Shape;195;p50"/>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1"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96" name="Google Shape;196;p50"/>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2000"/>
              <a:buFont typeface="Arial"/>
              <a:buNone/>
              <a:defRPr b="0" i="0" sz="2000" u="none" cap="none" strike="noStrike">
                <a:solidFill>
                  <a:srgbClr val="7F7F7F"/>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Green">
  <p:cSld name="Content Green">
    <p:spTree>
      <p:nvGrpSpPr>
        <p:cNvPr id="210" name="Shape 210"/>
        <p:cNvGrpSpPr/>
        <p:nvPr/>
      </p:nvGrpSpPr>
      <p:grpSpPr>
        <a:xfrm>
          <a:off x="0" y="0"/>
          <a:ext cx="0" cy="0"/>
          <a:chOff x="0" y="0"/>
          <a:chExt cx="0" cy="0"/>
        </a:xfrm>
      </p:grpSpPr>
      <p:sp>
        <p:nvSpPr>
          <p:cNvPr id="211" name="Google Shape;211;p52"/>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04800" lvl="4" marL="2286000" marR="0" rtl="0" algn="l">
              <a:spcBef>
                <a:spcPts val="240"/>
              </a:spcBef>
              <a:spcAft>
                <a:spcPts val="0"/>
              </a:spcAft>
              <a:buClr>
                <a:schemeClr val="dk1"/>
              </a:buClr>
              <a:buSzPts val="1200"/>
              <a:buFont typeface="Arial"/>
              <a:buChar char="»"/>
              <a:defRPr b="0" i="0" sz="12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
        <p:nvSpPr>
          <p:cNvPr id="212" name="Google Shape;212;p52"/>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0" name="Shape 220"/>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1" name="Shape 221"/>
        <p:cNvGrpSpPr/>
        <p:nvPr/>
      </p:nvGrpSpPr>
      <p:grpSpPr>
        <a:xfrm>
          <a:off x="0" y="0"/>
          <a:ext cx="0" cy="0"/>
          <a:chOff x="0" y="0"/>
          <a:chExt cx="0" cy="0"/>
        </a:xfrm>
      </p:grpSpPr>
      <p:sp>
        <p:nvSpPr>
          <p:cNvPr id="222" name="Google Shape;222;p55"/>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23" name="Google Shape;223;p55"/>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4" name="Shape 224"/>
        <p:cNvGrpSpPr/>
        <p:nvPr/>
      </p:nvGrpSpPr>
      <p:grpSpPr>
        <a:xfrm>
          <a:off x="0" y="0"/>
          <a:ext cx="0" cy="0"/>
          <a:chOff x="0" y="0"/>
          <a:chExt cx="0" cy="0"/>
        </a:xfrm>
      </p:grpSpPr>
      <p:sp>
        <p:nvSpPr>
          <p:cNvPr id="225" name="Google Shape;225;p5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26" name="Google Shape;226;p56"/>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 name="Shape 27"/>
        <p:cNvGrpSpPr/>
        <p:nvPr/>
      </p:nvGrpSpPr>
      <p:grpSpPr>
        <a:xfrm>
          <a:off x="0" y="0"/>
          <a:ext cx="0" cy="0"/>
          <a:chOff x="0" y="0"/>
          <a:chExt cx="0" cy="0"/>
        </a:xfrm>
      </p:grpSpPr>
      <p:sp>
        <p:nvSpPr>
          <p:cNvPr id="28" name="Google Shape;28;p6"/>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9" name="Google Shape;29;p6"/>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9pPr>
          </a:lstStyle>
          <a:p/>
        </p:txBody>
      </p:sp>
      <p:sp>
        <p:nvSpPr>
          <p:cNvPr id="30" name="Google Shape;30;p6"/>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27" name="Shape 227"/>
        <p:cNvGrpSpPr/>
        <p:nvPr/>
      </p:nvGrpSpPr>
      <p:grpSpPr>
        <a:xfrm>
          <a:off x="0" y="0"/>
          <a:ext cx="0" cy="0"/>
          <a:chOff x="0" y="0"/>
          <a:chExt cx="0" cy="0"/>
        </a:xfrm>
      </p:grpSpPr>
      <p:sp>
        <p:nvSpPr>
          <p:cNvPr id="228" name="Google Shape;228;p57"/>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29" name="Google Shape;229;p57"/>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bin"/>
                <a:ea typeface="Cabin"/>
                <a:cs typeface="Cabin"/>
                <a:sym typeface="Cabin"/>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bin"/>
                <a:ea typeface="Cabin"/>
                <a:cs typeface="Cabin"/>
                <a:sym typeface="Cabin"/>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bin"/>
                <a:ea typeface="Cabin"/>
                <a:cs typeface="Cabin"/>
                <a:sym typeface="Cabin"/>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9pPr>
          </a:lstStyle>
          <a:p/>
        </p:txBody>
      </p:sp>
      <p:sp>
        <p:nvSpPr>
          <p:cNvPr id="230" name="Google Shape;230;p57"/>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31" name="Shape 231"/>
        <p:cNvGrpSpPr/>
        <p:nvPr/>
      </p:nvGrpSpPr>
      <p:grpSpPr>
        <a:xfrm>
          <a:off x="0" y="0"/>
          <a:ext cx="0" cy="0"/>
          <a:chOff x="0" y="0"/>
          <a:chExt cx="0" cy="0"/>
        </a:xfrm>
      </p:grpSpPr>
      <p:sp>
        <p:nvSpPr>
          <p:cNvPr id="232" name="Google Shape;232;p58"/>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33" name="Google Shape;233;p58"/>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9pPr>
          </a:lstStyle>
          <a:p/>
        </p:txBody>
      </p:sp>
      <p:sp>
        <p:nvSpPr>
          <p:cNvPr id="234" name="Google Shape;234;p58"/>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5" name="Shape 235"/>
        <p:cNvGrpSpPr/>
        <p:nvPr/>
      </p:nvGrpSpPr>
      <p:grpSpPr>
        <a:xfrm>
          <a:off x="0" y="0"/>
          <a:ext cx="0" cy="0"/>
          <a:chOff x="0" y="0"/>
          <a:chExt cx="0" cy="0"/>
        </a:xfrm>
      </p:grpSpPr>
      <p:sp>
        <p:nvSpPr>
          <p:cNvPr id="236" name="Google Shape;236;p5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37" name="Shape 237"/>
        <p:cNvGrpSpPr/>
        <p:nvPr/>
      </p:nvGrpSpPr>
      <p:grpSpPr>
        <a:xfrm>
          <a:off x="0" y="0"/>
          <a:ext cx="0" cy="0"/>
          <a:chOff x="0" y="0"/>
          <a:chExt cx="0" cy="0"/>
        </a:xfrm>
      </p:grpSpPr>
      <p:sp>
        <p:nvSpPr>
          <p:cNvPr id="238" name="Google Shape;238;p6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39" name="Google Shape;239;p60"/>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240" name="Google Shape;240;p60"/>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
        <p:nvSpPr>
          <p:cNvPr id="241" name="Google Shape;241;p60"/>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242" name="Google Shape;242;p60"/>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43" name="Shape 243"/>
        <p:cNvGrpSpPr/>
        <p:nvPr/>
      </p:nvGrpSpPr>
      <p:grpSpPr>
        <a:xfrm>
          <a:off x="0" y="0"/>
          <a:ext cx="0" cy="0"/>
          <a:chOff x="0" y="0"/>
          <a:chExt cx="0" cy="0"/>
        </a:xfrm>
      </p:grpSpPr>
      <p:sp>
        <p:nvSpPr>
          <p:cNvPr id="244" name="Google Shape;244;p6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45" name="Google Shape;245;p61"/>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
        <p:nvSpPr>
          <p:cNvPr id="246" name="Google Shape;246;p61"/>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7" name="Shape 247"/>
        <p:cNvGrpSpPr/>
        <p:nvPr/>
      </p:nvGrpSpPr>
      <p:grpSpPr>
        <a:xfrm>
          <a:off x="0" y="0"/>
          <a:ext cx="0" cy="0"/>
          <a:chOff x="0" y="0"/>
          <a:chExt cx="0" cy="0"/>
        </a:xfrm>
      </p:grpSpPr>
      <p:sp>
        <p:nvSpPr>
          <p:cNvPr id="248" name="Google Shape;248;p62"/>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49" name="Google Shape;249;p62"/>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228600" lvl="1" marL="914400" marR="0" rtl="0" algn="l">
              <a:spcBef>
                <a:spcPts val="360"/>
              </a:spcBef>
              <a:spcAft>
                <a:spcPts val="0"/>
              </a:spcAft>
              <a:buClr>
                <a:schemeClr val="dk1"/>
              </a:buClr>
              <a:buSzPts val="2800"/>
              <a:buFont typeface="Arial"/>
              <a:buNone/>
              <a:defRPr b="0" i="0" sz="1800" u="none" cap="none" strike="noStrike">
                <a:solidFill>
                  <a:schemeClr val="dk1"/>
                </a:solidFill>
                <a:latin typeface="Cabin"/>
                <a:ea typeface="Cabin"/>
                <a:cs typeface="Cabin"/>
                <a:sym typeface="Cabin"/>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228600" lvl="3" marL="1828800" marR="0" rtl="0" algn="l">
              <a:spcBef>
                <a:spcPts val="280"/>
              </a:spcBef>
              <a:spcAft>
                <a:spcPts val="0"/>
              </a:spcAft>
              <a:buClr>
                <a:schemeClr val="dk1"/>
              </a:buClr>
              <a:buSzPts val="1600"/>
              <a:buFont typeface="Arial"/>
              <a:buNone/>
              <a:defRPr b="0" i="0" sz="1400" u="none" cap="none" strike="noStrike">
                <a:solidFill>
                  <a:schemeClr val="dk1"/>
                </a:solidFill>
                <a:latin typeface="Cabin"/>
                <a:ea typeface="Cabin"/>
                <a:cs typeface="Cabin"/>
                <a:sym typeface="Cabin"/>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0" name="Shape 250"/>
        <p:cNvGrpSpPr/>
        <p:nvPr/>
      </p:nvGrpSpPr>
      <p:grpSpPr>
        <a:xfrm>
          <a:off x="0" y="0"/>
          <a:ext cx="0" cy="0"/>
          <a:chOff x="0" y="0"/>
          <a:chExt cx="0" cy="0"/>
        </a:xfrm>
      </p:grpSpPr>
      <p:sp>
        <p:nvSpPr>
          <p:cNvPr id="251" name="Google Shape;251;p6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52" name="Google Shape;252;p6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3" name="Shape 253"/>
        <p:cNvGrpSpPr/>
        <p:nvPr/>
      </p:nvGrpSpPr>
      <p:grpSpPr>
        <a:xfrm>
          <a:off x="0" y="0"/>
          <a:ext cx="0" cy="0"/>
          <a:chOff x="0" y="0"/>
          <a:chExt cx="0" cy="0"/>
        </a:xfrm>
      </p:grpSpPr>
      <p:sp>
        <p:nvSpPr>
          <p:cNvPr id="254" name="Google Shape;254;p64"/>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55" name="Google Shape;255;p64"/>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Cabin"/>
                <a:ea typeface="Cabin"/>
                <a:cs typeface="Cabin"/>
                <a:sym typeface="Cabin"/>
              </a:defRPr>
            </a:lvl2pPr>
            <a:lvl3pPr indent="0" lvl="2" marL="9144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0" lvl="3" marL="13716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4pPr>
            <a:lvl5pPr indent="0" lvl="4" marL="18288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0" lvl="5" marL="22860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0" lvl="6" marL="27432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0" lvl="7" marL="32004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0" lvl="8" marL="36576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9" name="Shape 269"/>
        <p:cNvGrpSpPr/>
        <p:nvPr/>
      </p:nvGrpSpPr>
      <p:grpSpPr>
        <a:xfrm>
          <a:off x="0" y="0"/>
          <a:ext cx="0" cy="0"/>
          <a:chOff x="0" y="0"/>
          <a:chExt cx="0" cy="0"/>
        </a:xfrm>
      </p:grpSpPr>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0" name="Shape 270"/>
        <p:cNvGrpSpPr/>
        <p:nvPr/>
      </p:nvGrpSpPr>
      <p:grpSpPr>
        <a:xfrm>
          <a:off x="0" y="0"/>
          <a:ext cx="0" cy="0"/>
          <a:chOff x="0" y="0"/>
          <a:chExt cx="0" cy="0"/>
        </a:xfrm>
      </p:grpSpPr>
      <p:sp>
        <p:nvSpPr>
          <p:cNvPr id="271" name="Google Shape;271;p67"/>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72" name="Google Shape;272;p67"/>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sz="2000">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73" name="Shape 273"/>
        <p:cNvGrpSpPr/>
        <p:nvPr/>
      </p:nvGrpSpPr>
      <p:grpSpPr>
        <a:xfrm>
          <a:off x="0" y="0"/>
          <a:ext cx="0" cy="0"/>
          <a:chOff x="0" y="0"/>
          <a:chExt cx="0" cy="0"/>
        </a:xfrm>
      </p:grpSpPr>
      <p:sp>
        <p:nvSpPr>
          <p:cNvPr id="274" name="Google Shape;274;p6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75" name="Google Shape;275;p68"/>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sz="2000">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76" name="Shape 276"/>
        <p:cNvGrpSpPr/>
        <p:nvPr/>
      </p:nvGrpSpPr>
      <p:grpSpPr>
        <a:xfrm>
          <a:off x="0" y="0"/>
          <a:ext cx="0" cy="0"/>
          <a:chOff x="0" y="0"/>
          <a:chExt cx="0" cy="0"/>
        </a:xfrm>
      </p:grpSpPr>
      <p:sp>
        <p:nvSpPr>
          <p:cNvPr id="277" name="Google Shape;277;p69"/>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78" name="Google Shape;278;p69"/>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sz="3200">
                <a:solidFill>
                  <a:schemeClr val="dk1"/>
                </a:solidFill>
                <a:latin typeface="Cabin"/>
                <a:ea typeface="Cabin"/>
                <a:cs typeface="Cabin"/>
                <a:sym typeface="Cabin"/>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bin"/>
                <a:ea typeface="Cabin"/>
                <a:cs typeface="Cabin"/>
                <a:sym typeface="Cabin"/>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bin"/>
                <a:ea typeface="Cabin"/>
                <a:cs typeface="Cabin"/>
                <a:sym typeface="Cabin"/>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9pPr>
          </a:lstStyle>
          <a:p/>
        </p:txBody>
      </p:sp>
      <p:sp>
        <p:nvSpPr>
          <p:cNvPr id="279" name="Google Shape;279;p69"/>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sz="1400">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80" name="Shape 280"/>
        <p:cNvGrpSpPr/>
        <p:nvPr/>
      </p:nvGrpSpPr>
      <p:grpSpPr>
        <a:xfrm>
          <a:off x="0" y="0"/>
          <a:ext cx="0" cy="0"/>
          <a:chOff x="0" y="0"/>
          <a:chExt cx="0" cy="0"/>
        </a:xfrm>
      </p:grpSpPr>
      <p:sp>
        <p:nvSpPr>
          <p:cNvPr id="281" name="Google Shape;281;p70"/>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82" name="Google Shape;282;p70"/>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9pPr>
          </a:lstStyle>
          <a:p/>
        </p:txBody>
      </p:sp>
      <p:sp>
        <p:nvSpPr>
          <p:cNvPr id="283" name="Google Shape;283;p70"/>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sz="1400">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4" name="Shape 284"/>
        <p:cNvGrpSpPr/>
        <p:nvPr/>
      </p:nvGrpSpPr>
      <p:grpSpPr>
        <a:xfrm>
          <a:off x="0" y="0"/>
          <a:ext cx="0" cy="0"/>
          <a:chOff x="0" y="0"/>
          <a:chExt cx="0" cy="0"/>
        </a:xfrm>
      </p:grpSpPr>
      <p:sp>
        <p:nvSpPr>
          <p:cNvPr id="285" name="Google Shape;285;p7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86" name="Shape 286"/>
        <p:cNvGrpSpPr/>
        <p:nvPr/>
      </p:nvGrpSpPr>
      <p:grpSpPr>
        <a:xfrm>
          <a:off x="0" y="0"/>
          <a:ext cx="0" cy="0"/>
          <a:chOff x="0" y="0"/>
          <a:chExt cx="0" cy="0"/>
        </a:xfrm>
      </p:grpSpPr>
      <p:sp>
        <p:nvSpPr>
          <p:cNvPr id="287" name="Google Shape;287;p72"/>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88" name="Google Shape;288;p72"/>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sz="2400">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289" name="Google Shape;289;p72"/>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
        <p:nvSpPr>
          <p:cNvPr id="290" name="Google Shape;290;p72"/>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sz="2400">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291" name="Google Shape;291;p72"/>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2" name="Shape 292"/>
        <p:cNvGrpSpPr/>
        <p:nvPr/>
      </p:nvGrpSpPr>
      <p:grpSpPr>
        <a:xfrm>
          <a:off x="0" y="0"/>
          <a:ext cx="0" cy="0"/>
          <a:chOff x="0" y="0"/>
          <a:chExt cx="0" cy="0"/>
        </a:xfrm>
      </p:grpSpPr>
      <p:sp>
        <p:nvSpPr>
          <p:cNvPr id="293" name="Google Shape;293;p7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94" name="Google Shape;294;p73"/>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
        <p:nvSpPr>
          <p:cNvPr id="295" name="Google Shape;295;p73"/>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6" name="Shape 296"/>
        <p:cNvGrpSpPr/>
        <p:nvPr/>
      </p:nvGrpSpPr>
      <p:grpSpPr>
        <a:xfrm>
          <a:off x="0" y="0"/>
          <a:ext cx="0" cy="0"/>
          <a:chOff x="0" y="0"/>
          <a:chExt cx="0" cy="0"/>
        </a:xfrm>
      </p:grpSpPr>
      <p:sp>
        <p:nvSpPr>
          <p:cNvPr id="297" name="Google Shape;297;p7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98" name="Google Shape;298;p74"/>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2000"/>
              <a:buFont typeface="Arial"/>
              <a:buNone/>
              <a:defRPr sz="2000">
                <a:solidFill>
                  <a:schemeClr val="dk1"/>
                </a:solidFill>
                <a:latin typeface="Cabin"/>
                <a:ea typeface="Cabin"/>
                <a:cs typeface="Cabin"/>
                <a:sym typeface="Cabin"/>
              </a:defRPr>
            </a:lvl1pPr>
            <a:lvl2pPr indent="-228600" lvl="1" marL="914400" marR="0" rtl="0" algn="l">
              <a:spcBef>
                <a:spcPts val="360"/>
              </a:spcBef>
              <a:spcAft>
                <a:spcPts val="0"/>
              </a:spcAft>
              <a:buClr>
                <a:schemeClr val="dk1"/>
              </a:buClr>
              <a:buSzPts val="2800"/>
              <a:buFont typeface="Arial"/>
              <a:buNone/>
              <a:defRPr b="0" i="0" sz="1800" u="none" cap="none" strike="noStrike">
                <a:solidFill>
                  <a:schemeClr val="dk1"/>
                </a:solidFill>
                <a:latin typeface="Cabin"/>
                <a:ea typeface="Cabin"/>
                <a:cs typeface="Cabin"/>
                <a:sym typeface="Cabin"/>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228600" lvl="3" marL="1828800" marR="0" rtl="0" algn="l">
              <a:spcBef>
                <a:spcPts val="280"/>
              </a:spcBef>
              <a:spcAft>
                <a:spcPts val="0"/>
              </a:spcAft>
              <a:buClr>
                <a:schemeClr val="dk1"/>
              </a:buClr>
              <a:buSzPts val="1600"/>
              <a:buFont typeface="Arial"/>
              <a:buNone/>
              <a:defRPr b="0" i="0" sz="1400" u="none" cap="none" strike="noStrike">
                <a:solidFill>
                  <a:schemeClr val="dk1"/>
                </a:solidFill>
                <a:latin typeface="Cabin"/>
                <a:ea typeface="Cabin"/>
                <a:cs typeface="Cabin"/>
                <a:sym typeface="Cabin"/>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9" name="Shape 299"/>
        <p:cNvGrpSpPr/>
        <p:nvPr/>
      </p:nvGrpSpPr>
      <p:grpSpPr>
        <a:xfrm>
          <a:off x="0" y="0"/>
          <a:ext cx="0" cy="0"/>
          <a:chOff x="0" y="0"/>
          <a:chExt cx="0" cy="0"/>
        </a:xfrm>
      </p:grpSpPr>
      <p:sp>
        <p:nvSpPr>
          <p:cNvPr id="300" name="Google Shape;300;p7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01" name="Google Shape;301;p7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sz="2000">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02" name="Shape 302"/>
        <p:cNvGrpSpPr/>
        <p:nvPr/>
      </p:nvGrpSpPr>
      <p:grpSpPr>
        <a:xfrm>
          <a:off x="0" y="0"/>
          <a:ext cx="0" cy="0"/>
          <a:chOff x="0" y="0"/>
          <a:chExt cx="0" cy="0"/>
        </a:xfrm>
      </p:grpSpPr>
      <p:sp>
        <p:nvSpPr>
          <p:cNvPr id="303" name="Google Shape;303;p76"/>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04" name="Google Shape;304;p76"/>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2000"/>
              <a:buFont typeface="Arial"/>
              <a:buNone/>
              <a:defRPr sz="2000">
                <a:solidFill>
                  <a:schemeClr val="dk1"/>
                </a:solidFill>
                <a:latin typeface="Cabin"/>
                <a:ea typeface="Cabin"/>
                <a:cs typeface="Cabin"/>
                <a:sym typeface="Cabin"/>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Cabin"/>
                <a:ea typeface="Cabin"/>
                <a:cs typeface="Cabin"/>
                <a:sym typeface="Cabin"/>
              </a:defRPr>
            </a:lvl2pPr>
            <a:lvl3pPr indent="0" lvl="2" marL="9144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0" lvl="3" marL="13716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4pPr>
            <a:lvl5pPr indent="0" lvl="4" marL="18288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0" lvl="5" marL="22860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0" lvl="6" marL="27432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0" lvl="7" marL="32004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0" lvl="8" marL="36576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2" name="Shape 31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8"/>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5" name="Google Shape;35;p8"/>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36" name="Google Shape;36;p8"/>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
        <p:nvSpPr>
          <p:cNvPr id="37" name="Google Shape;37;p8"/>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38" name="Google Shape;38;p8"/>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13" name="Shape 313"/>
        <p:cNvGrpSpPr/>
        <p:nvPr/>
      </p:nvGrpSpPr>
      <p:grpSpPr>
        <a:xfrm>
          <a:off x="0" y="0"/>
          <a:ext cx="0" cy="0"/>
          <a:chOff x="0" y="0"/>
          <a:chExt cx="0" cy="0"/>
        </a:xfrm>
      </p:grpSpPr>
      <p:sp>
        <p:nvSpPr>
          <p:cNvPr id="314" name="Google Shape;314;p79"/>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15" name="Google Shape;315;p79"/>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16" name="Shape 316"/>
        <p:cNvGrpSpPr/>
        <p:nvPr/>
      </p:nvGrpSpPr>
      <p:grpSpPr>
        <a:xfrm>
          <a:off x="0" y="0"/>
          <a:ext cx="0" cy="0"/>
          <a:chOff x="0" y="0"/>
          <a:chExt cx="0" cy="0"/>
        </a:xfrm>
      </p:grpSpPr>
      <p:sp>
        <p:nvSpPr>
          <p:cNvPr id="317" name="Google Shape;317;p8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18" name="Google Shape;318;p80"/>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19" name="Shape 319"/>
        <p:cNvGrpSpPr/>
        <p:nvPr/>
      </p:nvGrpSpPr>
      <p:grpSpPr>
        <a:xfrm>
          <a:off x="0" y="0"/>
          <a:ext cx="0" cy="0"/>
          <a:chOff x="0" y="0"/>
          <a:chExt cx="0" cy="0"/>
        </a:xfrm>
      </p:grpSpPr>
      <p:sp>
        <p:nvSpPr>
          <p:cNvPr id="320" name="Google Shape;320;p81"/>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21" name="Google Shape;321;p81"/>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bin"/>
                <a:ea typeface="Cabin"/>
                <a:cs typeface="Cabin"/>
                <a:sym typeface="Cabin"/>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bin"/>
                <a:ea typeface="Cabin"/>
                <a:cs typeface="Cabin"/>
                <a:sym typeface="Cabin"/>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bin"/>
                <a:ea typeface="Cabin"/>
                <a:cs typeface="Cabin"/>
                <a:sym typeface="Cabin"/>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9pPr>
          </a:lstStyle>
          <a:p/>
        </p:txBody>
      </p:sp>
      <p:sp>
        <p:nvSpPr>
          <p:cNvPr id="322" name="Google Shape;322;p81"/>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23" name="Shape 323"/>
        <p:cNvGrpSpPr/>
        <p:nvPr/>
      </p:nvGrpSpPr>
      <p:grpSpPr>
        <a:xfrm>
          <a:off x="0" y="0"/>
          <a:ext cx="0" cy="0"/>
          <a:chOff x="0" y="0"/>
          <a:chExt cx="0" cy="0"/>
        </a:xfrm>
      </p:grpSpPr>
      <p:sp>
        <p:nvSpPr>
          <p:cNvPr id="324" name="Google Shape;324;p82"/>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25" name="Google Shape;325;p82"/>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9pPr>
          </a:lstStyle>
          <a:p/>
        </p:txBody>
      </p:sp>
      <p:sp>
        <p:nvSpPr>
          <p:cNvPr id="326" name="Google Shape;326;p82"/>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7" name="Shape 327"/>
        <p:cNvGrpSpPr/>
        <p:nvPr/>
      </p:nvGrpSpPr>
      <p:grpSpPr>
        <a:xfrm>
          <a:off x="0" y="0"/>
          <a:ext cx="0" cy="0"/>
          <a:chOff x="0" y="0"/>
          <a:chExt cx="0" cy="0"/>
        </a:xfrm>
      </p:grpSpPr>
      <p:sp>
        <p:nvSpPr>
          <p:cNvPr id="328" name="Google Shape;328;p8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29" name="Shape 329"/>
        <p:cNvGrpSpPr/>
        <p:nvPr/>
      </p:nvGrpSpPr>
      <p:grpSpPr>
        <a:xfrm>
          <a:off x="0" y="0"/>
          <a:ext cx="0" cy="0"/>
          <a:chOff x="0" y="0"/>
          <a:chExt cx="0" cy="0"/>
        </a:xfrm>
      </p:grpSpPr>
      <p:sp>
        <p:nvSpPr>
          <p:cNvPr id="330" name="Google Shape;330;p84"/>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31" name="Google Shape;331;p84"/>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332" name="Google Shape;332;p84"/>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
        <p:nvSpPr>
          <p:cNvPr id="333" name="Google Shape;333;p84"/>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334" name="Google Shape;334;p84"/>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5" name="Shape 335"/>
        <p:cNvGrpSpPr/>
        <p:nvPr/>
      </p:nvGrpSpPr>
      <p:grpSpPr>
        <a:xfrm>
          <a:off x="0" y="0"/>
          <a:ext cx="0" cy="0"/>
          <a:chOff x="0" y="0"/>
          <a:chExt cx="0" cy="0"/>
        </a:xfrm>
      </p:grpSpPr>
      <p:sp>
        <p:nvSpPr>
          <p:cNvPr id="336" name="Google Shape;336;p8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37" name="Google Shape;337;p85"/>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
        <p:nvSpPr>
          <p:cNvPr id="338" name="Google Shape;338;p85"/>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9" name="Shape 339"/>
        <p:cNvGrpSpPr/>
        <p:nvPr/>
      </p:nvGrpSpPr>
      <p:grpSpPr>
        <a:xfrm>
          <a:off x="0" y="0"/>
          <a:ext cx="0" cy="0"/>
          <a:chOff x="0" y="0"/>
          <a:chExt cx="0" cy="0"/>
        </a:xfrm>
      </p:grpSpPr>
      <p:sp>
        <p:nvSpPr>
          <p:cNvPr id="340" name="Google Shape;340;p86"/>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41" name="Google Shape;341;p86"/>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228600" lvl="1" marL="914400" marR="0" rtl="0" algn="l">
              <a:spcBef>
                <a:spcPts val="360"/>
              </a:spcBef>
              <a:spcAft>
                <a:spcPts val="0"/>
              </a:spcAft>
              <a:buClr>
                <a:schemeClr val="dk1"/>
              </a:buClr>
              <a:buSzPts val="2800"/>
              <a:buFont typeface="Arial"/>
              <a:buNone/>
              <a:defRPr b="0" i="0" sz="1800" u="none" cap="none" strike="noStrike">
                <a:solidFill>
                  <a:schemeClr val="dk1"/>
                </a:solidFill>
                <a:latin typeface="Cabin"/>
                <a:ea typeface="Cabin"/>
                <a:cs typeface="Cabin"/>
                <a:sym typeface="Cabin"/>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228600" lvl="3" marL="1828800" marR="0" rtl="0" algn="l">
              <a:spcBef>
                <a:spcPts val="280"/>
              </a:spcBef>
              <a:spcAft>
                <a:spcPts val="0"/>
              </a:spcAft>
              <a:buClr>
                <a:schemeClr val="dk1"/>
              </a:buClr>
              <a:buSzPts val="1600"/>
              <a:buFont typeface="Arial"/>
              <a:buNone/>
              <a:defRPr b="0" i="0" sz="1400" u="none" cap="none" strike="noStrike">
                <a:solidFill>
                  <a:schemeClr val="dk1"/>
                </a:solidFill>
                <a:latin typeface="Cabin"/>
                <a:ea typeface="Cabin"/>
                <a:cs typeface="Cabin"/>
                <a:sym typeface="Cabin"/>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2" name="Shape 342"/>
        <p:cNvGrpSpPr/>
        <p:nvPr/>
      </p:nvGrpSpPr>
      <p:grpSpPr>
        <a:xfrm>
          <a:off x="0" y="0"/>
          <a:ext cx="0" cy="0"/>
          <a:chOff x="0" y="0"/>
          <a:chExt cx="0" cy="0"/>
        </a:xfrm>
      </p:grpSpPr>
      <p:sp>
        <p:nvSpPr>
          <p:cNvPr id="343" name="Google Shape;343;p8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44" name="Google Shape;344;p8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45" name="Shape 345"/>
        <p:cNvGrpSpPr/>
        <p:nvPr/>
      </p:nvGrpSpPr>
      <p:grpSpPr>
        <a:xfrm>
          <a:off x="0" y="0"/>
          <a:ext cx="0" cy="0"/>
          <a:chOff x="0" y="0"/>
          <a:chExt cx="0" cy="0"/>
        </a:xfrm>
      </p:grpSpPr>
      <p:sp>
        <p:nvSpPr>
          <p:cNvPr id="346" name="Google Shape;346;p88"/>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47" name="Google Shape;347;p88"/>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Cabin"/>
                <a:ea typeface="Cabin"/>
                <a:cs typeface="Cabin"/>
                <a:sym typeface="Cabin"/>
              </a:defRPr>
            </a:lvl2pPr>
            <a:lvl3pPr indent="0" lvl="2" marL="9144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0" lvl="3" marL="13716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4pPr>
            <a:lvl5pPr indent="0" lvl="4" marL="18288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0" lvl="5" marL="22860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0" lvl="6" marL="27432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0" lvl="7" marL="32004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0" lvl="8" marL="36576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41" name="Google Shape;41;p9"/>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
        <p:nvSpPr>
          <p:cNvPr id="42" name="Google Shape;42;p9"/>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58" name="Shape 358"/>
        <p:cNvGrpSpPr/>
        <p:nvPr/>
      </p:nvGrpSpPr>
      <p:grpSpPr>
        <a:xfrm>
          <a:off x="0" y="0"/>
          <a:ext cx="0" cy="0"/>
          <a:chOff x="0" y="0"/>
          <a:chExt cx="0" cy="0"/>
        </a:xfrm>
      </p:grpSpPr>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59" name="Shape 359"/>
        <p:cNvGrpSpPr/>
        <p:nvPr/>
      </p:nvGrpSpPr>
      <p:grpSpPr>
        <a:xfrm>
          <a:off x="0" y="0"/>
          <a:ext cx="0" cy="0"/>
          <a:chOff x="0" y="0"/>
          <a:chExt cx="0" cy="0"/>
        </a:xfrm>
      </p:grpSpPr>
      <p:sp>
        <p:nvSpPr>
          <p:cNvPr id="360" name="Google Shape;360;p91"/>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61" name="Google Shape;361;p91"/>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62" name="Shape 362"/>
        <p:cNvGrpSpPr/>
        <p:nvPr/>
      </p:nvGrpSpPr>
      <p:grpSpPr>
        <a:xfrm>
          <a:off x="0" y="0"/>
          <a:ext cx="0" cy="0"/>
          <a:chOff x="0" y="0"/>
          <a:chExt cx="0" cy="0"/>
        </a:xfrm>
      </p:grpSpPr>
      <p:sp>
        <p:nvSpPr>
          <p:cNvPr id="363" name="Google Shape;363;p9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64" name="Google Shape;364;p92"/>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65" name="Shape 365"/>
        <p:cNvGrpSpPr/>
        <p:nvPr/>
      </p:nvGrpSpPr>
      <p:grpSpPr>
        <a:xfrm>
          <a:off x="0" y="0"/>
          <a:ext cx="0" cy="0"/>
          <a:chOff x="0" y="0"/>
          <a:chExt cx="0" cy="0"/>
        </a:xfrm>
      </p:grpSpPr>
      <p:sp>
        <p:nvSpPr>
          <p:cNvPr id="366" name="Google Shape;366;p93"/>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67" name="Google Shape;367;p93"/>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sz="3200">
                <a:solidFill>
                  <a:schemeClr val="dk1"/>
                </a:solidFill>
                <a:latin typeface="Cabin"/>
                <a:ea typeface="Cabin"/>
                <a:cs typeface="Cabin"/>
                <a:sym typeface="Cabin"/>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bin"/>
                <a:ea typeface="Cabin"/>
                <a:cs typeface="Cabin"/>
                <a:sym typeface="Cabin"/>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bin"/>
                <a:ea typeface="Cabin"/>
                <a:cs typeface="Cabin"/>
                <a:sym typeface="Cabin"/>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9pPr>
          </a:lstStyle>
          <a:p/>
        </p:txBody>
      </p:sp>
      <p:sp>
        <p:nvSpPr>
          <p:cNvPr id="368" name="Google Shape;368;p93"/>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800"/>
              <a:buFont typeface="Arial"/>
              <a:buNone/>
              <a:defRPr sz="1400">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4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20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69" name="Shape 369"/>
        <p:cNvGrpSpPr/>
        <p:nvPr/>
      </p:nvGrpSpPr>
      <p:grpSpPr>
        <a:xfrm>
          <a:off x="0" y="0"/>
          <a:ext cx="0" cy="0"/>
          <a:chOff x="0" y="0"/>
          <a:chExt cx="0" cy="0"/>
        </a:xfrm>
      </p:grpSpPr>
      <p:sp>
        <p:nvSpPr>
          <p:cNvPr id="370" name="Google Shape;370;p94"/>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71" name="Google Shape;371;p94"/>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9pPr>
          </a:lstStyle>
          <a:p/>
        </p:txBody>
      </p:sp>
      <p:sp>
        <p:nvSpPr>
          <p:cNvPr id="372" name="Google Shape;372;p94"/>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800"/>
              <a:buFont typeface="Arial"/>
              <a:buNone/>
              <a:defRPr sz="1400">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4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20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3" name="Shape 373"/>
        <p:cNvGrpSpPr/>
        <p:nvPr/>
      </p:nvGrpSpPr>
      <p:grpSpPr>
        <a:xfrm>
          <a:off x="0" y="0"/>
          <a:ext cx="0" cy="0"/>
          <a:chOff x="0" y="0"/>
          <a:chExt cx="0" cy="0"/>
        </a:xfrm>
      </p:grpSpPr>
      <p:sp>
        <p:nvSpPr>
          <p:cNvPr id="374" name="Google Shape;374;p9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5" name="Shape 375"/>
        <p:cNvGrpSpPr/>
        <p:nvPr/>
      </p:nvGrpSpPr>
      <p:grpSpPr>
        <a:xfrm>
          <a:off x="0" y="0"/>
          <a:ext cx="0" cy="0"/>
          <a:chOff x="0" y="0"/>
          <a:chExt cx="0" cy="0"/>
        </a:xfrm>
      </p:grpSpPr>
      <p:sp>
        <p:nvSpPr>
          <p:cNvPr id="376" name="Google Shape;376;p9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77" name="Google Shape;377;p96"/>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800"/>
              <a:buFont typeface="Arial"/>
              <a:buNone/>
              <a:defRPr b="1" sz="2400">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4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20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378" name="Google Shape;378;p96"/>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
        <p:nvSpPr>
          <p:cNvPr id="379" name="Google Shape;379;p96"/>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800"/>
              <a:buFont typeface="Arial"/>
              <a:buNone/>
              <a:defRPr b="1" sz="2400">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4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20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380" name="Google Shape;380;p96"/>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1" name="Shape 381"/>
        <p:cNvGrpSpPr/>
        <p:nvPr/>
      </p:nvGrpSpPr>
      <p:grpSpPr>
        <a:xfrm>
          <a:off x="0" y="0"/>
          <a:ext cx="0" cy="0"/>
          <a:chOff x="0" y="0"/>
          <a:chExt cx="0" cy="0"/>
        </a:xfrm>
      </p:grpSpPr>
      <p:sp>
        <p:nvSpPr>
          <p:cNvPr id="382" name="Google Shape;382;p9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83" name="Google Shape;383;p97"/>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
        <p:nvSpPr>
          <p:cNvPr id="384" name="Google Shape;384;p97"/>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5" name="Shape 385"/>
        <p:cNvGrpSpPr/>
        <p:nvPr/>
      </p:nvGrpSpPr>
      <p:grpSpPr>
        <a:xfrm>
          <a:off x="0" y="0"/>
          <a:ext cx="0" cy="0"/>
          <a:chOff x="0" y="0"/>
          <a:chExt cx="0" cy="0"/>
        </a:xfrm>
      </p:grpSpPr>
      <p:sp>
        <p:nvSpPr>
          <p:cNvPr id="386" name="Google Shape;386;p98"/>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87" name="Google Shape;387;p98"/>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2800"/>
              <a:buFont typeface="Arial"/>
              <a:buNone/>
              <a:defRPr sz="2000">
                <a:solidFill>
                  <a:schemeClr val="dk1"/>
                </a:solidFill>
                <a:latin typeface="Cabin"/>
                <a:ea typeface="Cabin"/>
                <a:cs typeface="Cabin"/>
                <a:sym typeface="Cabin"/>
              </a:defRPr>
            </a:lvl1pPr>
            <a:lvl2pPr indent="-228600" lvl="1" marL="914400" marR="0" rtl="0" algn="l">
              <a:spcBef>
                <a:spcPts val="360"/>
              </a:spcBef>
              <a:spcAft>
                <a:spcPts val="0"/>
              </a:spcAft>
              <a:buClr>
                <a:schemeClr val="dk1"/>
              </a:buClr>
              <a:buSzPts val="2400"/>
              <a:buFont typeface="Arial"/>
              <a:buNone/>
              <a:defRPr b="0" i="0" sz="1800" u="none" cap="none" strike="noStrike">
                <a:solidFill>
                  <a:schemeClr val="dk1"/>
                </a:solidFill>
                <a:latin typeface="Cabin"/>
                <a:ea typeface="Cabin"/>
                <a:cs typeface="Cabin"/>
                <a:sym typeface="Cabin"/>
              </a:defRPr>
            </a:lvl2pPr>
            <a:lvl3pPr indent="-228600" lvl="2" marL="1371600" marR="0" rtl="0" algn="l">
              <a:spcBef>
                <a:spcPts val="320"/>
              </a:spcBef>
              <a:spcAft>
                <a:spcPts val="0"/>
              </a:spcAft>
              <a:buClr>
                <a:schemeClr val="dk1"/>
              </a:buClr>
              <a:buSzPts val="2000"/>
              <a:buFont typeface="Arial"/>
              <a:buNone/>
              <a:defRPr b="0" i="0" sz="1600" u="none" cap="none" strike="noStrike">
                <a:solidFill>
                  <a:schemeClr val="dk1"/>
                </a:solidFill>
                <a:latin typeface="Cabin"/>
                <a:ea typeface="Cabin"/>
                <a:cs typeface="Cabin"/>
                <a:sym typeface="Cabin"/>
              </a:defRPr>
            </a:lvl3pPr>
            <a:lvl4pPr indent="-228600" lvl="3" marL="1828800" marR="0" rtl="0" algn="l">
              <a:spcBef>
                <a:spcPts val="280"/>
              </a:spcBef>
              <a:spcAft>
                <a:spcPts val="0"/>
              </a:spcAft>
              <a:buClr>
                <a:schemeClr val="dk1"/>
              </a:buClr>
              <a:buSzPts val="1600"/>
              <a:buFont typeface="Arial"/>
              <a:buNone/>
              <a:defRPr b="0" i="0" sz="1400" u="none" cap="none" strike="noStrike">
                <a:solidFill>
                  <a:schemeClr val="dk1"/>
                </a:solidFill>
                <a:latin typeface="Cabin"/>
                <a:ea typeface="Cabin"/>
                <a:cs typeface="Cabin"/>
                <a:sym typeface="Cabin"/>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8" name="Shape 388"/>
        <p:cNvGrpSpPr/>
        <p:nvPr/>
      </p:nvGrpSpPr>
      <p:grpSpPr>
        <a:xfrm>
          <a:off x="0" y="0"/>
          <a:ext cx="0" cy="0"/>
          <a:chOff x="0" y="0"/>
          <a:chExt cx="0" cy="0"/>
        </a:xfrm>
      </p:grpSpPr>
      <p:sp>
        <p:nvSpPr>
          <p:cNvPr id="389" name="Google Shape;389;p9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90" name="Google Shape;390;p9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10"/>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45" name="Google Shape;45;p10"/>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228600" lvl="1" marL="914400" marR="0" rtl="0" algn="l">
              <a:spcBef>
                <a:spcPts val="360"/>
              </a:spcBef>
              <a:spcAft>
                <a:spcPts val="0"/>
              </a:spcAft>
              <a:buClr>
                <a:schemeClr val="dk1"/>
              </a:buClr>
              <a:buSzPts val="2800"/>
              <a:buFont typeface="Arial"/>
              <a:buNone/>
              <a:defRPr b="0" i="0" sz="1800" u="none" cap="none" strike="noStrike">
                <a:solidFill>
                  <a:schemeClr val="dk1"/>
                </a:solidFill>
                <a:latin typeface="Cabin"/>
                <a:ea typeface="Cabin"/>
                <a:cs typeface="Cabin"/>
                <a:sym typeface="Cabin"/>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228600" lvl="3" marL="1828800" marR="0" rtl="0" algn="l">
              <a:spcBef>
                <a:spcPts val="280"/>
              </a:spcBef>
              <a:spcAft>
                <a:spcPts val="0"/>
              </a:spcAft>
              <a:buClr>
                <a:schemeClr val="dk1"/>
              </a:buClr>
              <a:buSzPts val="1600"/>
              <a:buFont typeface="Arial"/>
              <a:buNone/>
              <a:defRPr b="0" i="0" sz="1400" u="none" cap="none" strike="noStrike">
                <a:solidFill>
                  <a:schemeClr val="dk1"/>
                </a:solidFill>
                <a:latin typeface="Cabin"/>
                <a:ea typeface="Cabin"/>
                <a:cs typeface="Cabin"/>
                <a:sym typeface="Cabin"/>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91" name="Shape 391"/>
        <p:cNvGrpSpPr/>
        <p:nvPr/>
      </p:nvGrpSpPr>
      <p:grpSpPr>
        <a:xfrm>
          <a:off x="0" y="0"/>
          <a:ext cx="0" cy="0"/>
          <a:chOff x="0" y="0"/>
          <a:chExt cx="0" cy="0"/>
        </a:xfrm>
      </p:grpSpPr>
      <p:sp>
        <p:nvSpPr>
          <p:cNvPr id="392" name="Google Shape;392;p100"/>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93" name="Google Shape;393;p100"/>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560"/>
              </a:spcBef>
              <a:spcAft>
                <a:spcPts val="0"/>
              </a:spcAft>
              <a:buClr>
                <a:schemeClr val="dk1"/>
              </a:buClr>
              <a:buSzPts val="2800"/>
              <a:buFont typeface="Arial"/>
              <a:buNone/>
              <a:defRPr sz="2800">
                <a:solidFill>
                  <a:schemeClr val="dk1"/>
                </a:solidFill>
                <a:latin typeface="Cabin"/>
                <a:ea typeface="Cabin"/>
                <a:cs typeface="Cabin"/>
                <a:sym typeface="Cabin"/>
              </a:defRPr>
            </a:lvl1pPr>
            <a:lvl2pPr indent="0" lvl="1" marL="457200" marR="0" rtl="0" algn="ctr">
              <a:spcBef>
                <a:spcPts val="480"/>
              </a:spcBef>
              <a:spcAft>
                <a:spcPts val="0"/>
              </a:spcAft>
              <a:buClr>
                <a:schemeClr val="dk1"/>
              </a:buClr>
              <a:buSzPts val="2400"/>
              <a:buFont typeface="Arial"/>
              <a:buNone/>
              <a:defRPr b="0" i="0" sz="2400" u="none" cap="none" strike="noStrike">
                <a:solidFill>
                  <a:schemeClr val="dk1"/>
                </a:solidFill>
                <a:latin typeface="Cabin"/>
                <a:ea typeface="Cabin"/>
                <a:cs typeface="Cabin"/>
                <a:sym typeface="Cabin"/>
              </a:defRPr>
            </a:lvl2pPr>
            <a:lvl3pPr indent="0" lvl="2" marL="914400" marR="0" rtl="0" algn="ctr">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3pPr>
            <a:lvl4pPr indent="0" lvl="3" marL="13716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4pPr>
            <a:lvl5pPr indent="0" lvl="4" marL="18288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0" lvl="5" marL="22860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0" lvl="6" marL="27432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0" lvl="7" marL="32004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0" lvl="8" marL="36576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jpg"/><Relationship Id="rId2" Type="http://schemas.openxmlformats.org/officeDocument/2006/relationships/image" Target="../media/image9.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8.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88.xml"/><Relationship Id="rId10" Type="http://schemas.openxmlformats.org/officeDocument/2006/relationships/slideLayout" Target="../slideLayouts/slideLayout87.xml"/><Relationship Id="rId13" Type="http://schemas.openxmlformats.org/officeDocument/2006/relationships/slideLayout" Target="../slideLayouts/slideLayout90.xml"/><Relationship Id="rId12" Type="http://schemas.openxmlformats.org/officeDocument/2006/relationships/slideLayout" Target="../slideLayouts/slideLayout89.xml"/><Relationship Id="rId1" Type="http://schemas.openxmlformats.org/officeDocument/2006/relationships/image" Target="../media/image7.jpg"/><Relationship Id="rId2" Type="http://schemas.openxmlformats.org/officeDocument/2006/relationships/image" Target="../media/image11.png"/><Relationship Id="rId3" Type="http://schemas.openxmlformats.org/officeDocument/2006/relationships/slideLayout" Target="../slideLayouts/slideLayout80.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theme" Target="../theme/theme2.xml"/><Relationship Id="rId5" Type="http://schemas.openxmlformats.org/officeDocument/2006/relationships/slideLayout" Target="../slideLayouts/slideLayout82.xml"/><Relationship Id="rId6" Type="http://schemas.openxmlformats.org/officeDocument/2006/relationships/slideLayout" Target="../slideLayouts/slideLayout83.xml"/><Relationship Id="rId7" Type="http://schemas.openxmlformats.org/officeDocument/2006/relationships/slideLayout" Target="../slideLayouts/slideLayout84.xml"/><Relationship Id="rId8" Type="http://schemas.openxmlformats.org/officeDocument/2006/relationships/slideLayout" Target="../slideLayouts/slideLayout85.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7.jpg"/><Relationship Id="rId2" Type="http://schemas.openxmlformats.org/officeDocument/2006/relationships/image" Target="../media/image2.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9.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1.xml"/><Relationship Id="rId10" Type="http://schemas.openxmlformats.org/officeDocument/2006/relationships/slideLayout" Target="../slideLayouts/slideLayout30.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 Type="http://schemas.openxmlformats.org/officeDocument/2006/relationships/image" Target="../media/image6.jpg"/><Relationship Id="rId2" Type="http://schemas.openxmlformats.org/officeDocument/2006/relationships/image" Target="../media/image10.jpg"/><Relationship Id="rId3" Type="http://schemas.openxmlformats.org/officeDocument/2006/relationships/slideLayout" Target="../slideLayouts/slideLayout2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5.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2.xml"/><Relationship Id="rId10" Type="http://schemas.openxmlformats.org/officeDocument/2006/relationships/slideLayout" Target="../slideLayouts/slideLayout41.xml"/><Relationship Id="rId13" Type="http://schemas.openxmlformats.org/officeDocument/2006/relationships/slideLayout" Target="../slideLayouts/slideLayout44.xml"/><Relationship Id="rId12" Type="http://schemas.openxmlformats.org/officeDocument/2006/relationships/slideLayout" Target="../slideLayouts/slideLayout43.xml"/><Relationship Id="rId1" Type="http://schemas.openxmlformats.org/officeDocument/2006/relationships/image" Target="../media/image7.jpg"/><Relationship Id="rId2" Type="http://schemas.openxmlformats.org/officeDocument/2006/relationships/image" Target="../media/image4.png"/><Relationship Id="rId3" Type="http://schemas.openxmlformats.org/officeDocument/2006/relationships/slideLayout" Target="../slideLayouts/slideLayout34.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theme" Target="../theme/theme7.xml"/><Relationship Id="rId5" Type="http://schemas.openxmlformats.org/officeDocument/2006/relationships/slideLayout" Target="../slideLayouts/slideLayout36.xml"/><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10.jpg"/><Relationship Id="rId3" Type="http://schemas.openxmlformats.org/officeDocument/2006/relationships/slideLayout" Target="../slideLayouts/slideLayout45.xml"/><Relationship Id="rId4" Type="http://schemas.openxmlformats.org/officeDocument/2006/relationships/theme" Target="../theme/theme11.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7.jpg"/><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slideLayout" Target="../slideLayouts/slideLayout46.xml"/><Relationship Id="rId5" Type="http://schemas.openxmlformats.org/officeDocument/2006/relationships/theme" Target="../theme/theme3.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55.xml"/><Relationship Id="rId10" Type="http://schemas.openxmlformats.org/officeDocument/2006/relationships/slideLayout" Target="../slideLayouts/slideLayout54.xml"/><Relationship Id="rId13" Type="http://schemas.openxmlformats.org/officeDocument/2006/relationships/slideLayout" Target="../slideLayouts/slideLayout57.xml"/><Relationship Id="rId12" Type="http://schemas.openxmlformats.org/officeDocument/2006/relationships/slideLayout" Target="../slideLayouts/slideLayout56.xml"/><Relationship Id="rId1" Type="http://schemas.openxmlformats.org/officeDocument/2006/relationships/image" Target="../media/image1.jpg"/><Relationship Id="rId2" Type="http://schemas.openxmlformats.org/officeDocument/2006/relationships/image" Target="../media/image10.jpg"/><Relationship Id="rId3" Type="http://schemas.openxmlformats.org/officeDocument/2006/relationships/slideLayout" Target="../slideLayouts/slideLayout47.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theme" Target="../theme/theme10.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65.xml"/><Relationship Id="rId10" Type="http://schemas.openxmlformats.org/officeDocument/2006/relationships/slideLayout" Target="../slideLayouts/slideLayout64.xml"/><Relationship Id="rId13" Type="http://schemas.openxmlformats.org/officeDocument/2006/relationships/slideLayout" Target="../slideLayouts/slideLayout67.xml"/><Relationship Id="rId12" Type="http://schemas.openxmlformats.org/officeDocument/2006/relationships/slideLayout" Target="../slideLayouts/slideLayout66.xml"/><Relationship Id="rId1" Type="http://schemas.openxmlformats.org/officeDocument/2006/relationships/image" Target="../media/image7.jpg"/><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slideLayout" Target="../slideLayouts/slideLayout58.xml"/><Relationship Id="rId9" Type="http://schemas.openxmlformats.org/officeDocument/2006/relationships/slideLayout" Target="../slideLayouts/slideLayout63.xml"/><Relationship Id="rId15" Type="http://schemas.openxmlformats.org/officeDocument/2006/relationships/theme" Target="../theme/theme1.xml"/><Relationship Id="rId14" Type="http://schemas.openxmlformats.org/officeDocument/2006/relationships/slideLayout" Target="../slideLayouts/slideLayout68.xml"/><Relationship Id="rId5" Type="http://schemas.openxmlformats.org/officeDocument/2006/relationships/slideLayout" Target="../slideLayouts/slideLayout59.xml"/><Relationship Id="rId6" Type="http://schemas.openxmlformats.org/officeDocument/2006/relationships/slideLayout" Target="../slideLayouts/slideLayout60.xml"/><Relationship Id="rId7" Type="http://schemas.openxmlformats.org/officeDocument/2006/relationships/slideLayout" Target="../slideLayouts/slideLayout61.xml"/><Relationship Id="rId8" Type="http://schemas.openxmlformats.org/officeDocument/2006/relationships/slideLayout" Target="../slideLayouts/slideLayout62.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77.xml"/><Relationship Id="rId10" Type="http://schemas.openxmlformats.org/officeDocument/2006/relationships/slideLayout" Target="../slideLayouts/slideLayout76.xml"/><Relationship Id="rId13" Type="http://schemas.openxmlformats.org/officeDocument/2006/relationships/slideLayout" Target="../slideLayouts/slideLayout79.xml"/><Relationship Id="rId12" Type="http://schemas.openxmlformats.org/officeDocument/2006/relationships/slideLayout" Target="../slideLayouts/slideLayout78.xml"/><Relationship Id="rId1" Type="http://schemas.openxmlformats.org/officeDocument/2006/relationships/image" Target="../media/image8.jpg"/><Relationship Id="rId2" Type="http://schemas.openxmlformats.org/officeDocument/2006/relationships/image" Target="../media/image10.jpg"/><Relationship Id="rId3" Type="http://schemas.openxmlformats.org/officeDocument/2006/relationships/slideLayout" Target="../slideLayouts/slideLayout69.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theme" Target="../theme/theme4.xml"/><Relationship Id="rId5" Type="http://schemas.openxmlformats.org/officeDocument/2006/relationships/slideLayout" Target="../slideLayouts/slideLayout71.xml"/><Relationship Id="rId6" Type="http://schemas.openxmlformats.org/officeDocument/2006/relationships/slideLayout" Target="../slideLayouts/slideLayout72.xml"/><Relationship Id="rId7" Type="http://schemas.openxmlformats.org/officeDocument/2006/relationships/slideLayout" Target="../slideLayouts/slideLayout73.xml"/><Relationship Id="rId8"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e:\My Documents\1 Temple\1 Wipro\1 On-going Jobs\Corporate ppt\Abstract\corp ppt_Intro.jpg" id="10" name="Google Shape;10;p1"/>
          <p:cNvPicPr preferRelativeResize="0"/>
          <p:nvPr/>
        </p:nvPicPr>
        <p:blipFill rotWithShape="1">
          <a:blip r:embed="rId1">
            <a:alphaModFix/>
          </a:blip>
          <a:srcRect b="0" l="0" r="0" t="0"/>
          <a:stretch/>
        </p:blipFill>
        <p:spPr>
          <a:xfrm>
            <a:off x="0" y="4191000"/>
            <a:ext cx="9144000" cy="2667000"/>
          </a:xfrm>
          <a:prstGeom prst="rect">
            <a:avLst/>
          </a:prstGeom>
          <a:noFill/>
          <a:ln>
            <a:noFill/>
          </a:ln>
        </p:spPr>
      </p:pic>
      <p:cxnSp>
        <p:nvCxnSpPr>
          <p:cNvPr id="11" name="Google Shape;11;p1"/>
          <p:cNvCxnSpPr/>
          <p:nvPr/>
        </p:nvCxnSpPr>
        <p:spPr>
          <a:xfrm rot="5400000">
            <a:off x="1676400" y="2971800"/>
            <a:ext cx="3352800" cy="3175"/>
          </a:xfrm>
          <a:prstGeom prst="straightConnector1">
            <a:avLst/>
          </a:prstGeom>
          <a:noFill/>
          <a:ln cap="flat" cmpd="sng" w="9525">
            <a:solidFill>
              <a:srgbClr val="BFBFBF"/>
            </a:solidFill>
            <a:prstDash val="solid"/>
            <a:miter lim="8000"/>
            <a:headEnd len="sm" w="sm" type="none"/>
            <a:tailEnd len="sm" w="sm" type="none"/>
          </a:ln>
          <a:effectLst>
            <a:outerShdw blurRad="63500" dir="5400000" dist="23000">
              <a:srgbClr val="000000">
                <a:alpha val="34901"/>
              </a:srgbClr>
            </a:outerShdw>
          </a:effectLst>
        </p:spPr>
      </p:cxnSp>
      <p:pic>
        <p:nvPicPr>
          <p:cNvPr descr="E:\My Documents\1 Temple\1 Wipro\1 On-going Jobs\Corporate ppt\z+ final\TMPLTS\WIPRO-LOW RES JPG.jpg" id="12" name="Google Shape;12;p1"/>
          <p:cNvPicPr preferRelativeResize="0"/>
          <p:nvPr/>
        </p:nvPicPr>
        <p:blipFill rotWithShape="1">
          <a:blip r:embed="rId2">
            <a:alphaModFix/>
          </a:blip>
          <a:srcRect b="0" l="0" r="0" t="0"/>
          <a:stretch/>
        </p:blipFill>
        <p:spPr>
          <a:xfrm>
            <a:off x="381000" y="1371600"/>
            <a:ext cx="2743200" cy="2743200"/>
          </a:xfrm>
          <a:prstGeom prst="rect">
            <a:avLst/>
          </a:prstGeom>
          <a:noFill/>
          <a:ln>
            <a:noFill/>
          </a:ln>
        </p:spPr>
      </p:pic>
      <p:sp>
        <p:nvSpPr>
          <p:cNvPr id="13" name="Google Shape;13;p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4" name="Google Shape;14;p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5" name="Google Shape;15;p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8" name="Shape 348"/>
        <p:cNvGrpSpPr/>
        <p:nvPr/>
      </p:nvGrpSpPr>
      <p:grpSpPr>
        <a:xfrm>
          <a:off x="0" y="0"/>
          <a:ext cx="0" cy="0"/>
          <a:chOff x="0" y="0"/>
          <a:chExt cx="0" cy="0"/>
        </a:xfrm>
      </p:grpSpPr>
      <p:cxnSp>
        <p:nvCxnSpPr>
          <p:cNvPr id="349" name="Google Shape;349;p89"/>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350" name="Google Shape;350;p89"/>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351" name="Google Shape;351;p8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352" name="Google Shape;352;p8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4a.gif" id="353" name="Google Shape;353;p89"/>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354" name="Google Shape;354;p8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355" name="Google Shape;355;p8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356" name="Google Shape;356;p8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57" name="Google Shape;357;p8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 name="Shape 52"/>
        <p:cNvGrpSpPr/>
        <p:nvPr/>
      </p:nvGrpSpPr>
      <p:grpSpPr>
        <a:xfrm>
          <a:off x="0" y="0"/>
          <a:ext cx="0" cy="0"/>
          <a:chOff x="0" y="0"/>
          <a:chExt cx="0" cy="0"/>
        </a:xfrm>
      </p:grpSpPr>
      <p:cxnSp>
        <p:nvCxnSpPr>
          <p:cNvPr id="53" name="Google Shape;53;p13"/>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54" name="Google Shape;54;p13"/>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55" name="Google Shape;55;p1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56" name="Google Shape;56;p1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6a.gif" id="57" name="Google Shape;57;p13"/>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58" name="Google Shape;58;p1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59" name="Google Shape;59;p1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60" name="Google Shape;60;p1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61" name="Google Shape;61;p1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pic>
        <p:nvPicPr>
          <p:cNvPr descr="e:\My Documents\1 Temple\1 Wipro\1 On-going Jobs\Corporate ppt\Abstract\corp ppt_4.jpg" id="99" name="Google Shape;99;p25"/>
          <p:cNvPicPr preferRelativeResize="0"/>
          <p:nvPr/>
        </p:nvPicPr>
        <p:blipFill rotWithShape="1">
          <a:blip r:embed="rId1">
            <a:alphaModFix/>
          </a:blip>
          <a:srcRect b="0" l="0" r="0" t="0"/>
          <a:stretch/>
        </p:blipFill>
        <p:spPr>
          <a:xfrm>
            <a:off x="0" y="4953000"/>
            <a:ext cx="9144000" cy="1908175"/>
          </a:xfrm>
          <a:prstGeom prst="rect">
            <a:avLst/>
          </a:prstGeom>
          <a:noFill/>
          <a:ln>
            <a:noFill/>
          </a:ln>
        </p:spPr>
      </p:pic>
      <p:pic>
        <p:nvPicPr>
          <p:cNvPr descr="D:\Ashish\Corporate Brand Mgmt\Brand Identity Logo\Wipro Logo JPEG Image - White Background.jpg" id="100" name="Google Shape;100;p25"/>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101" name="Google Shape;101;p2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102" name="Google Shape;102;p2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103" name="Google Shape;103;p2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04" name="Google Shape;104;p2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cxnSp>
        <p:nvCxnSpPr>
          <p:cNvPr id="142" name="Google Shape;142;p37"/>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43" name="Google Shape;143;p37"/>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44" name="Google Shape;144;p3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145" name="Google Shape;145;p3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3a.gif" id="146" name="Google Shape;146;p37"/>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47" name="Google Shape;147;p3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148" name="Google Shape;148;p3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149" name="Google Shape;149;p3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50" name="Google Shape;150;p3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pic>
        <p:nvPicPr>
          <p:cNvPr descr="e:\My Documents\1 Temple\1 Wipro\1 On-going Jobs\Corporate ppt\Abstract\corp ppt_8.jpg" id="188" name="Google Shape;188;p49"/>
          <p:cNvPicPr preferRelativeResize="0"/>
          <p:nvPr/>
        </p:nvPicPr>
        <p:blipFill rotWithShape="1">
          <a:blip r:embed="rId1">
            <a:alphaModFix/>
          </a:blip>
          <a:srcRect b="0" l="0" r="0" t="0"/>
          <a:stretch/>
        </p:blipFill>
        <p:spPr>
          <a:xfrm>
            <a:off x="0" y="5029200"/>
            <a:ext cx="9144000" cy="1828800"/>
          </a:xfrm>
          <a:prstGeom prst="rect">
            <a:avLst/>
          </a:prstGeom>
          <a:noFill/>
          <a:ln>
            <a:noFill/>
          </a:ln>
        </p:spPr>
      </p:pic>
      <p:pic>
        <p:nvPicPr>
          <p:cNvPr descr="D:\Ashish\Corporate Brand Mgmt\Brand Identity Logo\Wipro Logo JPEG Image - White Background.jpg" id="189" name="Google Shape;189;p49"/>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190" name="Google Shape;190;p4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191" name="Google Shape;191;p4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192" name="Google Shape;192;p4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93" name="Google Shape;193;p4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92"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7" name="Shape 197"/>
        <p:cNvGrpSpPr/>
        <p:nvPr/>
      </p:nvGrpSpPr>
      <p:grpSpPr>
        <a:xfrm>
          <a:off x="0" y="0"/>
          <a:ext cx="0" cy="0"/>
          <a:chOff x="0" y="0"/>
          <a:chExt cx="0" cy="0"/>
        </a:xfrm>
      </p:grpSpPr>
      <p:cxnSp>
        <p:nvCxnSpPr>
          <p:cNvPr id="198" name="Google Shape;198;p51"/>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99" name="Google Shape;199;p51"/>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00" name="Google Shape;200;p5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201" name="Google Shape;201;p5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6a.gif" id="202" name="Google Shape;202;p51"/>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03" name="Google Shape;203;p5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204" name="Google Shape;204;p5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8a.gif" id="205" name="Google Shape;205;p51"/>
          <p:cNvPicPr preferRelativeResize="0"/>
          <p:nvPr/>
        </p:nvPicPr>
        <p:blipFill rotWithShape="1">
          <a:blip r:embed="rId3">
            <a:alphaModFix/>
          </a:blip>
          <a:srcRect b="0" l="0" r="0" t="0"/>
          <a:stretch/>
        </p:blipFill>
        <p:spPr>
          <a:xfrm>
            <a:off x="0" y="6324600"/>
            <a:ext cx="9144000" cy="533400"/>
          </a:xfrm>
          <a:prstGeom prst="rect">
            <a:avLst/>
          </a:prstGeom>
          <a:noFill/>
          <a:ln>
            <a:noFill/>
          </a:ln>
        </p:spPr>
      </p:pic>
      <p:sp>
        <p:nvSpPr>
          <p:cNvPr id="206" name="Google Shape;206;p5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207" name="Google Shape;207;p5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208" name="Google Shape;208;p5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09" name="Google Shape;209;p5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93"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3" name="Shape 213"/>
        <p:cNvGrpSpPr/>
        <p:nvPr/>
      </p:nvGrpSpPr>
      <p:grpSpPr>
        <a:xfrm>
          <a:off x="0" y="0"/>
          <a:ext cx="0" cy="0"/>
          <a:chOff x="0" y="0"/>
          <a:chExt cx="0" cy="0"/>
        </a:xfrm>
      </p:grpSpPr>
      <p:pic>
        <p:nvPicPr>
          <p:cNvPr descr="e:\My Documents\1 Temple\1 Wipro\1 On-going Jobs\Corporate ppt\Abstract\corp ppt_8.jpg" id="214" name="Google Shape;214;p53"/>
          <p:cNvPicPr preferRelativeResize="0"/>
          <p:nvPr/>
        </p:nvPicPr>
        <p:blipFill rotWithShape="1">
          <a:blip r:embed="rId1">
            <a:alphaModFix/>
          </a:blip>
          <a:srcRect b="0" l="0" r="0" t="0"/>
          <a:stretch/>
        </p:blipFill>
        <p:spPr>
          <a:xfrm>
            <a:off x="0" y="5029200"/>
            <a:ext cx="9144000" cy="1828800"/>
          </a:xfrm>
          <a:prstGeom prst="rect">
            <a:avLst/>
          </a:prstGeom>
          <a:noFill/>
          <a:ln>
            <a:noFill/>
          </a:ln>
        </p:spPr>
      </p:pic>
      <p:pic>
        <p:nvPicPr>
          <p:cNvPr descr="D:\Ashish\Corporate Brand Mgmt\Brand Identity Logo\Wipro Logo JPEG Image - White Background.jpg" id="215" name="Google Shape;215;p53"/>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216" name="Google Shape;216;p5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217" name="Google Shape;217;p5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218" name="Google Shape;218;p5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19" name="Google Shape;219;p5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6" name="Shape 256"/>
        <p:cNvGrpSpPr/>
        <p:nvPr/>
      </p:nvGrpSpPr>
      <p:grpSpPr>
        <a:xfrm>
          <a:off x="0" y="0"/>
          <a:ext cx="0" cy="0"/>
          <a:chOff x="0" y="0"/>
          <a:chExt cx="0" cy="0"/>
        </a:xfrm>
      </p:grpSpPr>
      <p:cxnSp>
        <p:nvCxnSpPr>
          <p:cNvPr id="257" name="Google Shape;257;p65"/>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58" name="Google Shape;258;p65"/>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59" name="Google Shape;259;p6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260" name="Google Shape;260;p6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6a.gif" id="261" name="Google Shape;261;p65"/>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62" name="Google Shape;262;p6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263" name="Google Shape;263;p6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8a.gif" id="264" name="Google Shape;264;p65"/>
          <p:cNvPicPr preferRelativeResize="0"/>
          <p:nvPr/>
        </p:nvPicPr>
        <p:blipFill rotWithShape="1">
          <a:blip r:embed="rId3">
            <a:alphaModFix/>
          </a:blip>
          <a:srcRect b="0" l="0" r="0" t="0"/>
          <a:stretch/>
        </p:blipFill>
        <p:spPr>
          <a:xfrm>
            <a:off x="0" y="6324600"/>
            <a:ext cx="9144000" cy="533400"/>
          </a:xfrm>
          <a:prstGeom prst="rect">
            <a:avLst/>
          </a:prstGeom>
          <a:noFill/>
          <a:ln>
            <a:noFill/>
          </a:ln>
        </p:spPr>
      </p:pic>
      <p:sp>
        <p:nvSpPr>
          <p:cNvPr id="265" name="Google Shape;265;p6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266" name="Google Shape;266;p6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267" name="Google Shape;267;p6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68" name="Google Shape;268;p6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5" name="Shape 305"/>
        <p:cNvGrpSpPr/>
        <p:nvPr/>
      </p:nvGrpSpPr>
      <p:grpSpPr>
        <a:xfrm>
          <a:off x="0" y="0"/>
          <a:ext cx="0" cy="0"/>
          <a:chOff x="0" y="0"/>
          <a:chExt cx="0" cy="0"/>
        </a:xfrm>
      </p:grpSpPr>
      <p:pic>
        <p:nvPicPr>
          <p:cNvPr descr="e:\My Documents\1 Temple\1 Wipro\1 On-going Jobs\Corporate ppt\Abstract\corp ppt_5.jpg" id="306" name="Google Shape;306;p77"/>
          <p:cNvPicPr preferRelativeResize="0"/>
          <p:nvPr/>
        </p:nvPicPr>
        <p:blipFill rotWithShape="1">
          <a:blip r:embed="rId1">
            <a:alphaModFix/>
          </a:blip>
          <a:srcRect b="0" l="0" r="0" t="0"/>
          <a:stretch/>
        </p:blipFill>
        <p:spPr>
          <a:xfrm>
            <a:off x="0" y="4953000"/>
            <a:ext cx="9144000" cy="1905000"/>
          </a:xfrm>
          <a:prstGeom prst="rect">
            <a:avLst/>
          </a:prstGeom>
          <a:noFill/>
          <a:ln>
            <a:noFill/>
          </a:ln>
        </p:spPr>
      </p:pic>
      <p:pic>
        <p:nvPicPr>
          <p:cNvPr descr="D:\Ashish\Corporate Brand Mgmt\Brand Identity Logo\Wipro Logo JPEG Image - White Background.jpg" id="307" name="Google Shape;307;p77"/>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308" name="Google Shape;308;p7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309" name="Google Shape;309;p7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310" name="Google Shape;310;p7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11" name="Google Shape;311;p7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1" Type="http://schemas.openxmlformats.org/officeDocument/2006/relationships/image" Target="../media/image20.png"/><Relationship Id="rId10" Type="http://schemas.openxmlformats.org/officeDocument/2006/relationships/image" Target="../media/image22.png"/><Relationship Id="rId12" Type="http://schemas.openxmlformats.org/officeDocument/2006/relationships/image" Target="../media/image21.png"/><Relationship Id="rId1" Type="http://schemas.openxmlformats.org/officeDocument/2006/relationships/slideLayout" Target="../slideLayouts/slideLayout46.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9.png"/><Relationship Id="rId5" Type="http://schemas.openxmlformats.org/officeDocument/2006/relationships/image" Target="../media/image16.png"/><Relationship Id="rId6" Type="http://schemas.openxmlformats.org/officeDocument/2006/relationships/image" Target="../media/image14.png"/><Relationship Id="rId7" Type="http://schemas.openxmlformats.org/officeDocument/2006/relationships/image" Target="../media/image25.png"/><Relationship Id="rId8" Type="http://schemas.openxmlformats.org/officeDocument/2006/relationships/image" Target="../media/image15.png"/></Relationships>
</file>

<file path=ppt/slides/_rels/slide13.xml.rels><?xml version="1.0" encoding="UTF-8" standalone="yes"?><Relationships xmlns="http://schemas.openxmlformats.org/package/2006/relationships"><Relationship Id="rId11" Type="http://schemas.openxmlformats.org/officeDocument/2006/relationships/image" Target="../media/image20.png"/><Relationship Id="rId10" Type="http://schemas.openxmlformats.org/officeDocument/2006/relationships/image" Target="../media/image22.png"/><Relationship Id="rId12" Type="http://schemas.openxmlformats.org/officeDocument/2006/relationships/image" Target="../media/image19.png"/><Relationship Id="rId1" Type="http://schemas.openxmlformats.org/officeDocument/2006/relationships/slideLayout" Target="../slideLayouts/slideLayout46.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21.png"/><Relationship Id="rId5" Type="http://schemas.openxmlformats.org/officeDocument/2006/relationships/image" Target="../media/image16.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25.png"/></Relationships>
</file>

<file path=ppt/slides/_rels/slide14.xml.rels><?xml version="1.0" encoding="UTF-8" standalone="yes"?><Relationships xmlns="http://schemas.openxmlformats.org/package/2006/relationships"><Relationship Id="rId11" Type="http://schemas.openxmlformats.org/officeDocument/2006/relationships/image" Target="../media/image20.png"/><Relationship Id="rId10" Type="http://schemas.openxmlformats.org/officeDocument/2006/relationships/image" Target="../media/image22.png"/><Relationship Id="rId12" Type="http://schemas.openxmlformats.org/officeDocument/2006/relationships/image" Target="../media/image21.png"/><Relationship Id="rId1" Type="http://schemas.openxmlformats.org/officeDocument/2006/relationships/slideLayout" Target="../slideLayouts/slideLayout46.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9.png"/><Relationship Id="rId5" Type="http://schemas.openxmlformats.org/officeDocument/2006/relationships/image" Target="../media/image16.png"/><Relationship Id="rId6" Type="http://schemas.openxmlformats.org/officeDocument/2006/relationships/image" Target="../media/image26.png"/><Relationship Id="rId7" Type="http://schemas.openxmlformats.org/officeDocument/2006/relationships/image" Target="../media/image28.png"/><Relationship Id="rId8"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19.xml"/><Relationship Id="rId3"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20.xml"/><Relationship Id="rId3"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0.xml"/><Relationship Id="rId3" Type="http://schemas.openxmlformats.org/officeDocument/2006/relationships/hyperlink" Target="http://www.tek-tips.com/gthreadminder.cfm/lev2/4/lev3/100" TargetMode="External"/><Relationship Id="rId4" Type="http://schemas.openxmlformats.org/officeDocument/2006/relationships/hyperlink" Target="http://www.dmreview.com/" TargetMode="External"/><Relationship Id="rId5" Type="http://schemas.openxmlformats.org/officeDocument/2006/relationships/hyperlink" Target="http://www.dwinfocenter.or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7" name="Shape 397"/>
        <p:cNvGrpSpPr/>
        <p:nvPr/>
      </p:nvGrpSpPr>
      <p:grpSpPr>
        <a:xfrm>
          <a:off x="0" y="0"/>
          <a:ext cx="0" cy="0"/>
          <a:chOff x="0" y="0"/>
          <a:chExt cx="0" cy="0"/>
        </a:xfrm>
      </p:grpSpPr>
      <p:sp>
        <p:nvSpPr>
          <p:cNvPr id="398" name="Google Shape;398;p101"/>
          <p:cNvSpPr txBox="1"/>
          <p:nvPr/>
        </p:nvSpPr>
        <p:spPr>
          <a:xfrm>
            <a:off x="3200400" y="2133600"/>
            <a:ext cx="5791200" cy="7620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2800" u="none" cap="none" strike="noStrike">
                <a:solidFill>
                  <a:schemeClr val="dk1"/>
                </a:solidFill>
                <a:latin typeface="Cabin"/>
                <a:ea typeface="Cabin"/>
                <a:cs typeface="Cabin"/>
                <a:sym typeface="Cabin"/>
              </a:rPr>
              <a:t>OLAP Concepts</a:t>
            </a:r>
            <a:endParaRPr/>
          </a:p>
          <a:p>
            <a:pPr indent="0" lvl="0" marL="0" marR="0" rtl="0" algn="r">
              <a:lnSpc>
                <a:spcPct val="100000"/>
              </a:lnSpc>
              <a:spcBef>
                <a:spcPts val="0"/>
              </a:spcBef>
              <a:spcAft>
                <a:spcPts val="0"/>
              </a:spcAft>
              <a:buClr>
                <a:schemeClr val="dk1"/>
              </a:buClr>
              <a:buFont typeface="Cabin"/>
              <a:buNone/>
            </a:pPr>
            <a:r>
              <a:rPr b="1" i="0" lang="en-US" sz="2800" u="none" cap="none" strike="noStrike">
                <a:solidFill>
                  <a:schemeClr val="dk1"/>
                </a:solidFill>
                <a:latin typeface="Cabin"/>
                <a:ea typeface="Cabin"/>
                <a:cs typeface="Cabin"/>
                <a:sym typeface="Cabin"/>
              </a:rPr>
              <a:t>Part 1</a:t>
            </a:r>
            <a:endParaRPr/>
          </a:p>
        </p:txBody>
      </p:sp>
      <p:sp>
        <p:nvSpPr>
          <p:cNvPr id="399" name="Google Shape;399;p101"/>
          <p:cNvSpPr txBox="1"/>
          <p:nvPr/>
        </p:nvSpPr>
        <p:spPr>
          <a:xfrm>
            <a:off x="4038600" y="3124200"/>
            <a:ext cx="5105400" cy="762000"/>
          </a:xfrm>
          <a:prstGeom prst="rect">
            <a:avLst/>
          </a:prstGeom>
          <a:noFill/>
          <a:ln>
            <a:noFill/>
          </a:ln>
        </p:spPr>
        <p:txBody>
          <a:bodyPr anchorCtr="0" anchor="ctr" bIns="45700" lIns="91425" spcFirstLastPara="1" rIns="91425" wrap="square" tIns="45700">
            <a:noAutofit/>
          </a:bodyPr>
          <a:lstStyle/>
          <a:p>
            <a:pPr indent="-342900" lvl="0" marL="342900" marR="0" rtl="0" algn="r">
              <a:lnSpc>
                <a:spcPct val="100000"/>
              </a:lnSpc>
              <a:spcBef>
                <a:spcPts val="0"/>
              </a:spcBef>
              <a:spcAft>
                <a:spcPts val="0"/>
              </a:spcAft>
              <a:buClr>
                <a:srgbClr val="0000FF"/>
              </a:buClr>
              <a:buFont typeface="Cabin"/>
              <a:buNone/>
            </a:pPr>
            <a:r>
              <a:rPr b="0" i="0" lang="en-US" sz="2200" u="none" cap="none" strike="noStrike">
                <a:solidFill>
                  <a:srgbClr val="0000FF"/>
                </a:solidFill>
                <a:latin typeface="Cabin"/>
                <a:ea typeface="Cabin"/>
                <a:cs typeface="Cabin"/>
                <a:sym typeface="Cabin"/>
              </a:rPr>
              <a:t>&lt;OLAP Concepts 101 Series&gt;</a:t>
            </a:r>
            <a:endParaRPr/>
          </a:p>
        </p:txBody>
      </p:sp>
      <p:sp>
        <p:nvSpPr>
          <p:cNvPr id="400" name="Google Shape;400;p101"/>
          <p:cNvSpPr txBox="1"/>
          <p:nvPr/>
        </p:nvSpPr>
        <p:spPr>
          <a:xfrm>
            <a:off x="4038600" y="3276600"/>
            <a:ext cx="5105400" cy="1295400"/>
          </a:xfrm>
          <a:prstGeom prst="rect">
            <a:avLst/>
          </a:prstGeom>
          <a:noFill/>
          <a:ln>
            <a:noFill/>
          </a:ln>
        </p:spPr>
        <p:txBody>
          <a:bodyPr anchorCtr="0" anchor="ctr"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cap="none" strike="noStrike">
                <a:solidFill>
                  <a:srgbClr val="7F7F7F"/>
                </a:solidFill>
                <a:latin typeface="Cabin"/>
                <a:ea typeface="Cabin"/>
                <a:cs typeface="Cabin"/>
                <a:sym typeface="Cabin"/>
              </a:rPr>
              <a:t>Anupama Putcha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2" name="Shape 482"/>
        <p:cNvGrpSpPr/>
        <p:nvPr/>
      </p:nvGrpSpPr>
      <p:grpSpPr>
        <a:xfrm>
          <a:off x="0" y="0"/>
          <a:ext cx="0" cy="0"/>
          <a:chOff x="0" y="0"/>
          <a:chExt cx="0" cy="0"/>
        </a:xfrm>
      </p:grpSpPr>
      <p:sp>
        <p:nvSpPr>
          <p:cNvPr id="483" name="Google Shape;483;p110"/>
          <p:cNvSpPr txBox="1"/>
          <p:nvPr>
            <p:ph type="title"/>
          </p:nvPr>
        </p:nvSpPr>
        <p:spPr>
          <a:xfrm>
            <a:off x="0" y="2159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warehouse Architecture</a:t>
            </a:r>
            <a:endParaRPr/>
          </a:p>
        </p:txBody>
      </p:sp>
      <p:sp>
        <p:nvSpPr>
          <p:cNvPr id="484" name="Google Shape;484;p110"/>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1" i="0" lang="en-US" sz="2400" u="none" cap="none" strike="noStrike">
                <a:solidFill>
                  <a:schemeClr val="dk1"/>
                </a:solidFill>
                <a:latin typeface="Cabin"/>
                <a:ea typeface="Cabin"/>
                <a:cs typeface="Cabin"/>
                <a:sym typeface="Cabin"/>
              </a:rPr>
              <a:t>Architecture</a:t>
            </a:r>
            <a:r>
              <a:rPr b="0" i="0" lang="en-US" sz="2400" u="none" cap="none" strike="noStrike">
                <a:solidFill>
                  <a:schemeClr val="dk1"/>
                </a:solidFill>
                <a:latin typeface="Cabin"/>
                <a:ea typeface="Cabin"/>
                <a:cs typeface="Cabin"/>
                <a:sym typeface="Cabin"/>
              </a:rPr>
              <a:t>, in the context of an organization's data warehousing efforts, </a:t>
            </a:r>
            <a:r>
              <a:rPr b="1" i="0" lang="en-US" sz="2400" u="none" cap="none" strike="noStrike">
                <a:solidFill>
                  <a:schemeClr val="dk1"/>
                </a:solidFill>
                <a:latin typeface="Cabin"/>
                <a:ea typeface="Cabin"/>
                <a:cs typeface="Cabin"/>
                <a:sym typeface="Cabin"/>
              </a:rPr>
              <a:t>is a</a:t>
            </a:r>
            <a:r>
              <a:rPr b="0" i="0" lang="en-US" sz="2400" u="none" cap="none" strike="noStrike">
                <a:solidFill>
                  <a:schemeClr val="dk1"/>
                </a:solidFill>
                <a:latin typeface="Cabin"/>
                <a:ea typeface="Cabin"/>
                <a:cs typeface="Cabin"/>
                <a:sym typeface="Cabin"/>
              </a:rPr>
              <a:t> </a:t>
            </a:r>
            <a:r>
              <a:rPr b="1" i="0" lang="en-US" sz="2400" u="none" cap="none" strike="noStrike">
                <a:solidFill>
                  <a:schemeClr val="dk1"/>
                </a:solidFill>
                <a:latin typeface="Cabin"/>
                <a:ea typeface="Cabin"/>
                <a:cs typeface="Cabin"/>
                <a:sym typeface="Cabin"/>
              </a:rPr>
              <a:t>conceptualization of how the data warehouse is built</a:t>
            </a:r>
            <a:r>
              <a:rPr b="0" i="0" lang="en-US" sz="2400" u="none" cap="none" strike="noStrike">
                <a:solidFill>
                  <a:schemeClr val="dk1"/>
                </a:solidFill>
                <a:latin typeface="Cabin"/>
                <a:ea typeface="Cabin"/>
                <a:cs typeface="Cabin"/>
                <a:sym typeface="Cabin"/>
              </a:rPr>
              <a:t>.</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Data warehouses are </a:t>
            </a:r>
            <a:r>
              <a:rPr b="1" i="0" lang="en-US" sz="2400" u="none" cap="none" strike="noStrike">
                <a:solidFill>
                  <a:schemeClr val="dk1"/>
                </a:solidFill>
                <a:latin typeface="Cabin"/>
                <a:ea typeface="Cabin"/>
                <a:cs typeface="Cabin"/>
                <a:sym typeface="Cabin"/>
              </a:rPr>
              <a:t>generally batch updated</a:t>
            </a:r>
            <a:r>
              <a:rPr b="0" i="0" lang="en-US" sz="2400" u="none" cap="none" strike="noStrike">
                <a:solidFill>
                  <a:schemeClr val="dk1"/>
                </a:solidFill>
                <a:latin typeface="Cabin"/>
                <a:ea typeface="Cabin"/>
                <a:cs typeface="Cabin"/>
                <a:sym typeface="Cabin"/>
              </a:rPr>
              <a:t> at the end of the day, week or some period. Its contents are </a:t>
            </a:r>
            <a:r>
              <a:rPr b="1" i="0" lang="en-US" sz="2400" u="none" cap="none" strike="noStrike">
                <a:solidFill>
                  <a:schemeClr val="dk1"/>
                </a:solidFill>
                <a:latin typeface="Cabin"/>
                <a:ea typeface="Cabin"/>
                <a:cs typeface="Cabin"/>
                <a:sym typeface="Cabin"/>
              </a:rPr>
              <a:t>typically historical and static</a:t>
            </a:r>
            <a:r>
              <a:rPr b="0" i="0" lang="en-US" sz="2400" u="none" cap="none" strike="noStrike">
                <a:solidFill>
                  <a:schemeClr val="dk1"/>
                </a:solidFill>
                <a:latin typeface="Cabin"/>
                <a:ea typeface="Cabin"/>
                <a:cs typeface="Cabin"/>
                <a:sym typeface="Cabin"/>
              </a:rPr>
              <a:t> and may also contain numerous summaries.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8" name="Shape 488"/>
        <p:cNvGrpSpPr/>
        <p:nvPr/>
      </p:nvGrpSpPr>
      <p:grpSpPr>
        <a:xfrm>
          <a:off x="0" y="0"/>
          <a:ext cx="0" cy="0"/>
          <a:chOff x="0" y="0"/>
          <a:chExt cx="0" cy="0"/>
        </a:xfrm>
      </p:grpSpPr>
      <p:sp>
        <p:nvSpPr>
          <p:cNvPr id="489" name="Google Shape;489;p111"/>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A typical data warehouse consists of …</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Source data</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Staging area</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Warehouse</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Marts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Reports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Analytical environment</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490" name="Google Shape;490;p111"/>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A typical data warehouse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4" name="Shape 494"/>
        <p:cNvGrpSpPr/>
        <p:nvPr/>
      </p:nvGrpSpPr>
      <p:grpSpPr>
        <a:xfrm>
          <a:off x="0" y="0"/>
          <a:ext cx="0" cy="0"/>
          <a:chOff x="0" y="0"/>
          <a:chExt cx="0" cy="0"/>
        </a:xfrm>
      </p:grpSpPr>
      <p:sp>
        <p:nvSpPr>
          <p:cNvPr id="495" name="Google Shape;495;p112"/>
          <p:cNvSpPr txBox="1"/>
          <p:nvPr>
            <p:ph type="title"/>
          </p:nvPr>
        </p:nvSpPr>
        <p:spPr>
          <a:xfrm>
            <a:off x="0" y="2159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Warehouse Architecture - A</a:t>
            </a:r>
            <a:endParaRPr/>
          </a:p>
        </p:txBody>
      </p:sp>
      <p:sp>
        <p:nvSpPr>
          <p:cNvPr id="496" name="Google Shape;496;p112"/>
          <p:cNvSpPr txBox="1"/>
          <p:nvPr/>
        </p:nvSpPr>
        <p:spPr>
          <a:xfrm>
            <a:off x="585787" y="1260475"/>
            <a:ext cx="1654175" cy="4572000"/>
          </a:xfrm>
          <a:prstGeom prst="rect">
            <a:avLst/>
          </a:prstGeom>
          <a:solidFill>
            <a:srgbClr val="FF99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497" name="Google Shape;497;p112"/>
          <p:cNvPicPr preferRelativeResize="0"/>
          <p:nvPr/>
        </p:nvPicPr>
        <p:blipFill rotWithShape="1">
          <a:blip r:embed="rId3">
            <a:alphaModFix/>
          </a:blip>
          <a:srcRect b="0" l="0" r="0" t="0"/>
          <a:stretch/>
        </p:blipFill>
        <p:spPr>
          <a:xfrm>
            <a:off x="768350" y="1633537"/>
            <a:ext cx="1314450" cy="676275"/>
          </a:xfrm>
          <a:prstGeom prst="rect">
            <a:avLst/>
          </a:prstGeom>
          <a:noFill/>
          <a:ln>
            <a:noFill/>
          </a:ln>
        </p:spPr>
      </p:pic>
      <p:pic>
        <p:nvPicPr>
          <p:cNvPr id="498" name="Google Shape;498;p112"/>
          <p:cNvPicPr preferRelativeResize="0"/>
          <p:nvPr/>
        </p:nvPicPr>
        <p:blipFill rotWithShape="1">
          <a:blip r:embed="rId4">
            <a:alphaModFix/>
          </a:blip>
          <a:srcRect b="0" l="0" r="0" t="0"/>
          <a:stretch/>
        </p:blipFill>
        <p:spPr>
          <a:xfrm>
            <a:off x="930275" y="2892425"/>
            <a:ext cx="849312" cy="962025"/>
          </a:xfrm>
          <a:prstGeom prst="rect">
            <a:avLst/>
          </a:prstGeom>
          <a:noFill/>
          <a:ln>
            <a:noFill/>
          </a:ln>
        </p:spPr>
      </p:pic>
      <p:pic>
        <p:nvPicPr>
          <p:cNvPr id="499" name="Google Shape;499;p112"/>
          <p:cNvPicPr preferRelativeResize="0"/>
          <p:nvPr/>
        </p:nvPicPr>
        <p:blipFill rotWithShape="1">
          <a:blip r:embed="rId5">
            <a:alphaModFix/>
          </a:blip>
          <a:srcRect b="0" l="0" r="0" t="0"/>
          <a:stretch/>
        </p:blipFill>
        <p:spPr>
          <a:xfrm>
            <a:off x="1127125" y="4340225"/>
            <a:ext cx="504825" cy="457200"/>
          </a:xfrm>
          <a:prstGeom prst="rect">
            <a:avLst/>
          </a:prstGeom>
          <a:noFill/>
          <a:ln>
            <a:noFill/>
          </a:ln>
        </p:spPr>
      </p:pic>
      <p:pic>
        <p:nvPicPr>
          <p:cNvPr id="500" name="Google Shape;500;p112"/>
          <p:cNvPicPr preferRelativeResize="0"/>
          <p:nvPr/>
        </p:nvPicPr>
        <p:blipFill rotWithShape="1">
          <a:blip r:embed="rId6">
            <a:alphaModFix/>
          </a:blip>
          <a:srcRect b="0" l="0" r="0" t="0"/>
          <a:stretch/>
        </p:blipFill>
        <p:spPr>
          <a:xfrm>
            <a:off x="2478087" y="2081212"/>
            <a:ext cx="1433512" cy="3646487"/>
          </a:xfrm>
          <a:prstGeom prst="rect">
            <a:avLst/>
          </a:prstGeom>
          <a:noFill/>
          <a:ln>
            <a:noFill/>
          </a:ln>
        </p:spPr>
      </p:pic>
      <p:pic>
        <p:nvPicPr>
          <p:cNvPr id="501" name="Google Shape;501;p112"/>
          <p:cNvPicPr preferRelativeResize="0"/>
          <p:nvPr/>
        </p:nvPicPr>
        <p:blipFill rotWithShape="1">
          <a:blip r:embed="rId7">
            <a:alphaModFix/>
          </a:blip>
          <a:srcRect b="0" l="0" r="0" t="0"/>
          <a:stretch/>
        </p:blipFill>
        <p:spPr>
          <a:xfrm>
            <a:off x="5986462" y="1592262"/>
            <a:ext cx="384175" cy="3776662"/>
          </a:xfrm>
          <a:prstGeom prst="rect">
            <a:avLst/>
          </a:prstGeom>
          <a:noFill/>
          <a:ln>
            <a:noFill/>
          </a:ln>
        </p:spPr>
      </p:pic>
      <p:pic>
        <p:nvPicPr>
          <p:cNvPr id="502" name="Google Shape;502;p112"/>
          <p:cNvPicPr preferRelativeResize="0"/>
          <p:nvPr/>
        </p:nvPicPr>
        <p:blipFill rotWithShape="1">
          <a:blip r:embed="rId8">
            <a:alphaModFix/>
          </a:blip>
          <a:srcRect b="0" l="0" r="0" t="0"/>
          <a:stretch/>
        </p:blipFill>
        <p:spPr>
          <a:xfrm>
            <a:off x="7096125" y="1409700"/>
            <a:ext cx="915987" cy="631825"/>
          </a:xfrm>
          <a:prstGeom prst="rect">
            <a:avLst/>
          </a:prstGeom>
          <a:noFill/>
          <a:ln>
            <a:noFill/>
          </a:ln>
        </p:spPr>
      </p:pic>
      <p:sp>
        <p:nvSpPr>
          <p:cNvPr id="503" name="Google Shape;503;p112"/>
          <p:cNvSpPr txBox="1"/>
          <p:nvPr/>
        </p:nvSpPr>
        <p:spPr>
          <a:xfrm>
            <a:off x="606425" y="5103812"/>
            <a:ext cx="1449387" cy="5810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Operational</a:t>
            </a:r>
            <a:endParaRPr/>
          </a:p>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Systems/Data</a:t>
            </a:r>
            <a:endParaRPr/>
          </a:p>
        </p:txBody>
      </p:sp>
      <p:sp>
        <p:nvSpPr>
          <p:cNvPr id="504" name="Google Shape;504;p112"/>
          <p:cNvSpPr txBox="1"/>
          <p:nvPr/>
        </p:nvSpPr>
        <p:spPr>
          <a:xfrm>
            <a:off x="2525712" y="3124200"/>
            <a:ext cx="1144587" cy="15811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1" i="0" lang="en-US" sz="1400" u="none">
                <a:solidFill>
                  <a:schemeClr val="dk1"/>
                </a:solidFill>
                <a:latin typeface="Arial"/>
                <a:ea typeface="Arial"/>
                <a:cs typeface="Arial"/>
                <a:sym typeface="Arial"/>
              </a:rPr>
              <a:t>Select</a:t>
            </a:r>
            <a:endParaRPr/>
          </a:p>
          <a:p>
            <a:pPr indent="0" lvl="0" marL="0" marR="0" rtl="0" algn="l">
              <a:lnSpc>
                <a:spcPct val="100000"/>
              </a:lnSpc>
              <a:spcBef>
                <a:spcPts val="700"/>
              </a:spcBef>
              <a:spcAft>
                <a:spcPts val="0"/>
              </a:spcAft>
              <a:buClr>
                <a:schemeClr val="dk1"/>
              </a:buClr>
              <a:buFont typeface="Arial"/>
              <a:buNone/>
            </a:pPr>
            <a:r>
              <a:rPr b="1" i="0" lang="en-US" sz="1400" u="none">
                <a:solidFill>
                  <a:schemeClr val="dk1"/>
                </a:solidFill>
                <a:latin typeface="Arial"/>
                <a:ea typeface="Arial"/>
                <a:cs typeface="Arial"/>
                <a:sym typeface="Arial"/>
              </a:rPr>
              <a:t>Extract</a:t>
            </a:r>
            <a:endParaRPr/>
          </a:p>
          <a:p>
            <a:pPr indent="0" lvl="0" marL="0" marR="0" rtl="0" algn="l">
              <a:lnSpc>
                <a:spcPct val="100000"/>
              </a:lnSpc>
              <a:spcBef>
                <a:spcPts val="700"/>
              </a:spcBef>
              <a:spcAft>
                <a:spcPts val="0"/>
              </a:spcAft>
              <a:buClr>
                <a:schemeClr val="dk1"/>
              </a:buClr>
              <a:buFont typeface="Arial"/>
              <a:buNone/>
            </a:pPr>
            <a:r>
              <a:rPr b="1" i="0" lang="en-US" sz="1400" u="none">
                <a:solidFill>
                  <a:schemeClr val="dk1"/>
                </a:solidFill>
                <a:latin typeface="Arial"/>
                <a:ea typeface="Arial"/>
                <a:cs typeface="Arial"/>
                <a:sym typeface="Arial"/>
              </a:rPr>
              <a:t>Transform</a:t>
            </a:r>
            <a:endParaRPr/>
          </a:p>
          <a:p>
            <a:pPr indent="0" lvl="0" marL="0" marR="0" rtl="0" algn="l">
              <a:lnSpc>
                <a:spcPct val="100000"/>
              </a:lnSpc>
              <a:spcBef>
                <a:spcPts val="700"/>
              </a:spcBef>
              <a:spcAft>
                <a:spcPts val="0"/>
              </a:spcAft>
              <a:buClr>
                <a:schemeClr val="dk1"/>
              </a:buClr>
              <a:buFont typeface="Arial"/>
              <a:buNone/>
            </a:pPr>
            <a:r>
              <a:rPr b="1" i="0" lang="en-US" sz="1400" u="none">
                <a:solidFill>
                  <a:schemeClr val="dk1"/>
                </a:solidFill>
                <a:latin typeface="Arial"/>
                <a:ea typeface="Arial"/>
                <a:cs typeface="Arial"/>
                <a:sym typeface="Arial"/>
              </a:rPr>
              <a:t>Integrate</a:t>
            </a:r>
            <a:endParaRPr/>
          </a:p>
          <a:p>
            <a:pPr indent="0" lvl="0" marL="0" marR="0" rtl="0" algn="l">
              <a:lnSpc>
                <a:spcPct val="100000"/>
              </a:lnSpc>
              <a:spcBef>
                <a:spcPts val="700"/>
              </a:spcBef>
              <a:spcAft>
                <a:spcPts val="0"/>
              </a:spcAft>
              <a:buClr>
                <a:schemeClr val="dk1"/>
              </a:buClr>
              <a:buFont typeface="Arial"/>
              <a:buNone/>
            </a:pPr>
            <a:r>
              <a:rPr b="1" i="0" lang="en-US" sz="1400" u="none">
                <a:solidFill>
                  <a:schemeClr val="dk1"/>
                </a:solidFill>
                <a:latin typeface="Arial"/>
                <a:ea typeface="Arial"/>
                <a:cs typeface="Arial"/>
                <a:sym typeface="Arial"/>
              </a:rPr>
              <a:t>Maintain</a:t>
            </a:r>
            <a:endParaRPr/>
          </a:p>
        </p:txBody>
      </p:sp>
      <p:sp>
        <p:nvSpPr>
          <p:cNvPr id="505" name="Google Shape;505;p112"/>
          <p:cNvSpPr txBox="1"/>
          <p:nvPr/>
        </p:nvSpPr>
        <p:spPr>
          <a:xfrm>
            <a:off x="2509837" y="5637212"/>
            <a:ext cx="1233487" cy="5810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Data </a:t>
            </a:r>
            <a:endParaRPr/>
          </a:p>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Preparation</a:t>
            </a:r>
            <a:endParaRPr/>
          </a:p>
        </p:txBody>
      </p:sp>
      <p:sp>
        <p:nvSpPr>
          <p:cNvPr id="506" name="Google Shape;506;p112"/>
          <p:cNvSpPr txBox="1"/>
          <p:nvPr/>
        </p:nvSpPr>
        <p:spPr>
          <a:xfrm>
            <a:off x="5495925" y="5273675"/>
            <a:ext cx="1277937" cy="5810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Middleware/</a:t>
            </a:r>
            <a:endParaRPr/>
          </a:p>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API</a:t>
            </a:r>
            <a:endParaRPr/>
          </a:p>
        </p:txBody>
      </p:sp>
      <p:sp>
        <p:nvSpPr>
          <p:cNvPr id="507" name="Google Shape;507;p112"/>
          <p:cNvSpPr/>
          <p:nvPr/>
        </p:nvSpPr>
        <p:spPr>
          <a:xfrm>
            <a:off x="4238625" y="3311525"/>
            <a:ext cx="1512887" cy="411162"/>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08" name="Google Shape;508;p112"/>
          <p:cNvSpPr/>
          <p:nvPr/>
        </p:nvSpPr>
        <p:spPr>
          <a:xfrm>
            <a:off x="4240212" y="4344987"/>
            <a:ext cx="1516062" cy="411162"/>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509" name="Google Shape;509;p112"/>
          <p:cNvCxnSpPr/>
          <p:nvPr/>
        </p:nvCxnSpPr>
        <p:spPr>
          <a:xfrm>
            <a:off x="4217987" y="3544887"/>
            <a:ext cx="0" cy="973137"/>
          </a:xfrm>
          <a:prstGeom prst="straightConnector1">
            <a:avLst/>
          </a:prstGeom>
          <a:noFill/>
          <a:ln cap="flat" cmpd="sng" w="12700">
            <a:solidFill>
              <a:schemeClr val="dk1"/>
            </a:solidFill>
            <a:prstDash val="solid"/>
            <a:miter lim="8000"/>
            <a:headEnd len="sm" w="sm" type="none"/>
            <a:tailEnd len="sm" w="sm" type="none"/>
          </a:ln>
        </p:spPr>
      </p:cxnSp>
      <p:cxnSp>
        <p:nvCxnSpPr>
          <p:cNvPr id="510" name="Google Shape;510;p112"/>
          <p:cNvCxnSpPr/>
          <p:nvPr/>
        </p:nvCxnSpPr>
        <p:spPr>
          <a:xfrm>
            <a:off x="5772150" y="3548062"/>
            <a:ext cx="0" cy="973137"/>
          </a:xfrm>
          <a:prstGeom prst="straightConnector1">
            <a:avLst/>
          </a:prstGeom>
          <a:noFill/>
          <a:ln cap="flat" cmpd="sng" w="12700">
            <a:solidFill>
              <a:schemeClr val="dk1"/>
            </a:solidFill>
            <a:prstDash val="solid"/>
            <a:miter lim="8000"/>
            <a:headEnd len="sm" w="sm" type="none"/>
            <a:tailEnd len="sm" w="sm" type="none"/>
          </a:ln>
        </p:spPr>
      </p:cxnSp>
      <p:sp>
        <p:nvSpPr>
          <p:cNvPr id="511" name="Google Shape;511;p112"/>
          <p:cNvSpPr/>
          <p:nvPr/>
        </p:nvSpPr>
        <p:spPr>
          <a:xfrm>
            <a:off x="4595812" y="2965450"/>
            <a:ext cx="800100" cy="206375"/>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12" name="Google Shape;512;p112"/>
          <p:cNvSpPr/>
          <p:nvPr/>
        </p:nvSpPr>
        <p:spPr>
          <a:xfrm>
            <a:off x="4589462" y="3392487"/>
            <a:ext cx="800100" cy="206375"/>
          </a:xfrm>
          <a:prstGeom prst="ellipse">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513" name="Google Shape;513;p112"/>
          <p:cNvCxnSpPr/>
          <p:nvPr/>
        </p:nvCxnSpPr>
        <p:spPr>
          <a:xfrm>
            <a:off x="4597400" y="3109912"/>
            <a:ext cx="0" cy="400050"/>
          </a:xfrm>
          <a:prstGeom prst="straightConnector1">
            <a:avLst/>
          </a:prstGeom>
          <a:noFill/>
          <a:ln cap="flat" cmpd="sng" w="12700">
            <a:solidFill>
              <a:schemeClr val="dk1"/>
            </a:solidFill>
            <a:prstDash val="solid"/>
            <a:miter lim="8000"/>
            <a:headEnd len="sm" w="sm" type="none"/>
            <a:tailEnd len="sm" w="sm" type="none"/>
          </a:ln>
        </p:spPr>
      </p:cxnSp>
      <p:cxnSp>
        <p:nvCxnSpPr>
          <p:cNvPr id="514" name="Google Shape;514;p112"/>
          <p:cNvCxnSpPr/>
          <p:nvPr/>
        </p:nvCxnSpPr>
        <p:spPr>
          <a:xfrm>
            <a:off x="5392737" y="3101975"/>
            <a:ext cx="0" cy="400050"/>
          </a:xfrm>
          <a:prstGeom prst="straightConnector1">
            <a:avLst/>
          </a:prstGeom>
          <a:noFill/>
          <a:ln cap="flat" cmpd="sng" w="12700">
            <a:solidFill>
              <a:schemeClr val="dk1"/>
            </a:solidFill>
            <a:prstDash val="solid"/>
            <a:miter lim="8000"/>
            <a:headEnd len="sm" w="sm" type="none"/>
            <a:tailEnd len="sm" w="sm" type="none"/>
          </a:ln>
        </p:spPr>
      </p:cxnSp>
      <p:pic>
        <p:nvPicPr>
          <p:cNvPr id="515" name="Google Shape;515;p112"/>
          <p:cNvPicPr preferRelativeResize="0"/>
          <p:nvPr/>
        </p:nvPicPr>
        <p:blipFill rotWithShape="1">
          <a:blip r:embed="rId9">
            <a:alphaModFix/>
          </a:blip>
          <a:srcRect b="0" l="0" r="0" t="0"/>
          <a:stretch/>
        </p:blipFill>
        <p:spPr>
          <a:xfrm>
            <a:off x="6994525" y="4946650"/>
            <a:ext cx="915987" cy="631825"/>
          </a:xfrm>
          <a:prstGeom prst="rect">
            <a:avLst/>
          </a:prstGeom>
          <a:noFill/>
          <a:ln>
            <a:noFill/>
          </a:ln>
        </p:spPr>
      </p:pic>
      <p:pic>
        <p:nvPicPr>
          <p:cNvPr id="516" name="Google Shape;516;p112"/>
          <p:cNvPicPr preferRelativeResize="0"/>
          <p:nvPr/>
        </p:nvPicPr>
        <p:blipFill rotWithShape="1">
          <a:blip r:embed="rId10">
            <a:alphaModFix/>
          </a:blip>
          <a:srcRect b="0" l="0" r="0" t="0"/>
          <a:stretch/>
        </p:blipFill>
        <p:spPr>
          <a:xfrm>
            <a:off x="7029450" y="3305175"/>
            <a:ext cx="915987" cy="631825"/>
          </a:xfrm>
          <a:prstGeom prst="rect">
            <a:avLst/>
          </a:prstGeom>
          <a:noFill/>
          <a:ln>
            <a:noFill/>
          </a:ln>
        </p:spPr>
      </p:pic>
      <p:pic>
        <p:nvPicPr>
          <p:cNvPr id="517" name="Google Shape;517;p112"/>
          <p:cNvPicPr preferRelativeResize="0"/>
          <p:nvPr/>
        </p:nvPicPr>
        <p:blipFill rotWithShape="1">
          <a:blip r:embed="rId11">
            <a:alphaModFix/>
          </a:blip>
          <a:srcRect b="0" l="0" r="0" t="0"/>
          <a:stretch/>
        </p:blipFill>
        <p:spPr>
          <a:xfrm>
            <a:off x="7934325" y="4257675"/>
            <a:ext cx="915987" cy="631825"/>
          </a:xfrm>
          <a:prstGeom prst="rect">
            <a:avLst/>
          </a:prstGeom>
          <a:noFill/>
          <a:ln>
            <a:noFill/>
          </a:ln>
        </p:spPr>
      </p:pic>
      <p:pic>
        <p:nvPicPr>
          <p:cNvPr id="518" name="Google Shape;518;p112"/>
          <p:cNvPicPr preferRelativeResize="0"/>
          <p:nvPr/>
        </p:nvPicPr>
        <p:blipFill rotWithShape="1">
          <a:blip r:embed="rId12">
            <a:alphaModFix/>
          </a:blip>
          <a:srcRect b="0" l="0" r="0" t="0"/>
          <a:stretch/>
        </p:blipFill>
        <p:spPr>
          <a:xfrm>
            <a:off x="7991475" y="2349500"/>
            <a:ext cx="915987" cy="631825"/>
          </a:xfrm>
          <a:prstGeom prst="rect">
            <a:avLst/>
          </a:prstGeom>
          <a:noFill/>
          <a:ln>
            <a:noFill/>
          </a:ln>
        </p:spPr>
      </p:pic>
      <p:sp>
        <p:nvSpPr>
          <p:cNvPr id="519" name="Google Shape;519;p112"/>
          <p:cNvSpPr txBox="1"/>
          <p:nvPr/>
        </p:nvSpPr>
        <p:spPr>
          <a:xfrm>
            <a:off x="4354512" y="3806825"/>
            <a:ext cx="1222375" cy="581025"/>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Data </a:t>
            </a:r>
            <a:endParaRPr/>
          </a:p>
          <a:p>
            <a:pPr indent="0" lvl="0" marL="0" marR="0" rtl="0" algn="ctr">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Warehouse</a:t>
            </a:r>
            <a:endParaRPr/>
          </a:p>
        </p:txBody>
      </p:sp>
      <p:sp>
        <p:nvSpPr>
          <p:cNvPr id="520" name="Google Shape;520;p112"/>
          <p:cNvSpPr txBox="1"/>
          <p:nvPr/>
        </p:nvSpPr>
        <p:spPr>
          <a:xfrm>
            <a:off x="4437062" y="2474912"/>
            <a:ext cx="113665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Metadata</a:t>
            </a:r>
            <a:endParaRPr/>
          </a:p>
        </p:txBody>
      </p:sp>
      <p:sp>
        <p:nvSpPr>
          <p:cNvPr id="521" name="Google Shape;521;p112"/>
          <p:cNvSpPr txBox="1"/>
          <p:nvPr/>
        </p:nvSpPr>
        <p:spPr>
          <a:xfrm>
            <a:off x="6918325" y="2039937"/>
            <a:ext cx="104140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EIS /DSS</a:t>
            </a:r>
            <a:endParaRPr/>
          </a:p>
        </p:txBody>
      </p:sp>
      <p:sp>
        <p:nvSpPr>
          <p:cNvPr id="522" name="Google Shape;522;p112"/>
          <p:cNvSpPr txBox="1"/>
          <p:nvPr/>
        </p:nvSpPr>
        <p:spPr>
          <a:xfrm>
            <a:off x="7780337" y="3111500"/>
            <a:ext cx="1290637"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Query Tools</a:t>
            </a:r>
            <a:endParaRPr/>
          </a:p>
        </p:txBody>
      </p:sp>
      <p:sp>
        <p:nvSpPr>
          <p:cNvPr id="523" name="Google Shape;523;p112"/>
          <p:cNvSpPr txBox="1"/>
          <p:nvPr/>
        </p:nvSpPr>
        <p:spPr>
          <a:xfrm>
            <a:off x="6683375" y="4089400"/>
            <a:ext cx="1470025"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OLAP/ROLAP</a:t>
            </a:r>
            <a:endParaRPr/>
          </a:p>
        </p:txBody>
      </p:sp>
      <p:sp>
        <p:nvSpPr>
          <p:cNvPr id="524" name="Google Shape;524;p112"/>
          <p:cNvSpPr txBox="1"/>
          <p:nvPr/>
        </p:nvSpPr>
        <p:spPr>
          <a:xfrm>
            <a:off x="7637462" y="4999037"/>
            <a:ext cx="150495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Web Browsers</a:t>
            </a:r>
            <a:endParaRPr/>
          </a:p>
        </p:txBody>
      </p:sp>
      <p:sp>
        <p:nvSpPr>
          <p:cNvPr id="525" name="Google Shape;525;p112"/>
          <p:cNvSpPr txBox="1"/>
          <p:nvPr/>
        </p:nvSpPr>
        <p:spPr>
          <a:xfrm>
            <a:off x="6723062" y="5588000"/>
            <a:ext cx="1266825"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Data Mining</a:t>
            </a:r>
            <a:endParaRPr/>
          </a:p>
        </p:txBody>
      </p:sp>
      <p:cxnSp>
        <p:nvCxnSpPr>
          <p:cNvPr id="526" name="Google Shape;526;p112"/>
          <p:cNvCxnSpPr/>
          <p:nvPr/>
        </p:nvCxnSpPr>
        <p:spPr>
          <a:xfrm>
            <a:off x="6264275" y="1811337"/>
            <a:ext cx="938212" cy="0"/>
          </a:xfrm>
          <a:prstGeom prst="straightConnector1">
            <a:avLst/>
          </a:prstGeom>
          <a:noFill/>
          <a:ln cap="flat" cmpd="sng" w="25400">
            <a:solidFill>
              <a:schemeClr val="dk1"/>
            </a:solidFill>
            <a:prstDash val="solid"/>
            <a:miter lim="8000"/>
            <a:headEnd len="sm" w="sm" type="none"/>
            <a:tailEnd len="sm" w="sm" type="none"/>
          </a:ln>
        </p:spPr>
      </p:cxnSp>
      <p:cxnSp>
        <p:nvCxnSpPr>
          <p:cNvPr id="527" name="Google Shape;527;p112"/>
          <p:cNvCxnSpPr/>
          <p:nvPr/>
        </p:nvCxnSpPr>
        <p:spPr>
          <a:xfrm flipH="1" rot="10800000">
            <a:off x="6324600" y="2681287"/>
            <a:ext cx="1747837" cy="3175"/>
          </a:xfrm>
          <a:prstGeom prst="straightConnector1">
            <a:avLst/>
          </a:prstGeom>
          <a:noFill/>
          <a:ln cap="flat" cmpd="sng" w="25400">
            <a:solidFill>
              <a:schemeClr val="dk1"/>
            </a:solidFill>
            <a:prstDash val="solid"/>
            <a:miter lim="8000"/>
            <a:headEnd len="sm" w="sm" type="none"/>
            <a:tailEnd len="sm" w="sm" type="none"/>
          </a:ln>
        </p:spPr>
      </p:cxnSp>
      <p:cxnSp>
        <p:nvCxnSpPr>
          <p:cNvPr id="528" name="Google Shape;528;p112"/>
          <p:cNvCxnSpPr/>
          <p:nvPr/>
        </p:nvCxnSpPr>
        <p:spPr>
          <a:xfrm flipH="1" rot="10800000">
            <a:off x="6283325" y="3602037"/>
            <a:ext cx="827087" cy="4762"/>
          </a:xfrm>
          <a:prstGeom prst="straightConnector1">
            <a:avLst/>
          </a:prstGeom>
          <a:noFill/>
          <a:ln cap="flat" cmpd="sng" w="25400">
            <a:solidFill>
              <a:schemeClr val="dk1"/>
            </a:solidFill>
            <a:prstDash val="solid"/>
            <a:miter lim="8000"/>
            <a:headEnd len="sm" w="sm" type="none"/>
            <a:tailEnd len="sm" w="sm" type="none"/>
          </a:ln>
        </p:spPr>
      </p:cxnSp>
      <p:cxnSp>
        <p:nvCxnSpPr>
          <p:cNvPr id="529" name="Google Shape;529;p112"/>
          <p:cNvCxnSpPr/>
          <p:nvPr/>
        </p:nvCxnSpPr>
        <p:spPr>
          <a:xfrm>
            <a:off x="6353175" y="4597400"/>
            <a:ext cx="1662112" cy="12700"/>
          </a:xfrm>
          <a:prstGeom prst="straightConnector1">
            <a:avLst/>
          </a:prstGeom>
          <a:noFill/>
          <a:ln cap="flat" cmpd="sng" w="25400">
            <a:solidFill>
              <a:schemeClr val="dk1"/>
            </a:solidFill>
            <a:prstDash val="solid"/>
            <a:miter lim="8000"/>
            <a:headEnd len="sm" w="sm" type="none"/>
            <a:tailEnd len="sm" w="sm" type="none"/>
          </a:ln>
        </p:spPr>
      </p:cxnSp>
      <p:cxnSp>
        <p:nvCxnSpPr>
          <p:cNvPr id="530" name="Google Shape;530;p112"/>
          <p:cNvCxnSpPr/>
          <p:nvPr/>
        </p:nvCxnSpPr>
        <p:spPr>
          <a:xfrm>
            <a:off x="6232525" y="5184775"/>
            <a:ext cx="855662" cy="0"/>
          </a:xfrm>
          <a:prstGeom prst="straightConnector1">
            <a:avLst/>
          </a:prstGeom>
          <a:noFill/>
          <a:ln cap="flat" cmpd="sng" w="25400">
            <a:solidFill>
              <a:schemeClr val="dk1"/>
            </a:solidFill>
            <a:prstDash val="solid"/>
            <a:miter lim="8000"/>
            <a:headEnd len="sm" w="sm" type="none"/>
            <a:tailEnd len="sm" w="sm" type="none"/>
          </a:ln>
        </p:spPr>
      </p:cxnSp>
      <p:sp>
        <p:nvSpPr>
          <p:cNvPr id="531" name="Google Shape;531;p112"/>
          <p:cNvSpPr txBox="1"/>
          <p:nvPr/>
        </p:nvSpPr>
        <p:spPr>
          <a:xfrm>
            <a:off x="0" y="6521450"/>
            <a:ext cx="9144000" cy="33655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Arial Narrow"/>
              <a:buNone/>
            </a:pPr>
            <a:r>
              <a:rPr b="1" i="0" lang="en-US" sz="1600" u="none">
                <a:solidFill>
                  <a:schemeClr val="lt1"/>
                </a:solidFill>
                <a:latin typeface="Arial Narrow"/>
                <a:ea typeface="Arial Narrow"/>
                <a:cs typeface="Arial Narrow"/>
                <a:sym typeface="Arial Narrow"/>
              </a:rPr>
              <a:t>Enterprise Data Warehouse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5" name="Shape 535"/>
        <p:cNvGrpSpPr/>
        <p:nvPr/>
      </p:nvGrpSpPr>
      <p:grpSpPr>
        <a:xfrm>
          <a:off x="0" y="0"/>
          <a:ext cx="0" cy="0"/>
          <a:chOff x="0" y="0"/>
          <a:chExt cx="0" cy="0"/>
        </a:xfrm>
      </p:grpSpPr>
      <p:sp>
        <p:nvSpPr>
          <p:cNvPr id="536" name="Google Shape;536;p113"/>
          <p:cNvSpPr txBox="1"/>
          <p:nvPr>
            <p:ph type="title"/>
          </p:nvPr>
        </p:nvSpPr>
        <p:spPr>
          <a:xfrm>
            <a:off x="0" y="2159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Warehouse Architecture - B</a:t>
            </a:r>
            <a:endParaRPr/>
          </a:p>
        </p:txBody>
      </p:sp>
      <p:grpSp>
        <p:nvGrpSpPr>
          <p:cNvPr id="537" name="Google Shape;537;p113"/>
          <p:cNvGrpSpPr/>
          <p:nvPr/>
        </p:nvGrpSpPr>
        <p:grpSpPr>
          <a:xfrm>
            <a:off x="585787" y="1260475"/>
            <a:ext cx="1654175" cy="4572000"/>
            <a:chOff x="801687" y="1260475"/>
            <a:chExt cx="1654175" cy="4572000"/>
          </a:xfrm>
        </p:grpSpPr>
        <p:sp>
          <p:nvSpPr>
            <p:cNvPr id="538" name="Google Shape;538;p113"/>
            <p:cNvSpPr txBox="1"/>
            <p:nvPr/>
          </p:nvSpPr>
          <p:spPr>
            <a:xfrm>
              <a:off x="801687" y="1260475"/>
              <a:ext cx="1654175" cy="4572000"/>
            </a:xfrm>
            <a:prstGeom prst="rect">
              <a:avLst/>
            </a:prstGeom>
            <a:solidFill>
              <a:srgbClr val="FF99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539" name="Google Shape;539;p113"/>
            <p:cNvPicPr preferRelativeResize="0"/>
            <p:nvPr/>
          </p:nvPicPr>
          <p:blipFill rotWithShape="1">
            <a:blip r:embed="rId3">
              <a:alphaModFix/>
            </a:blip>
            <a:srcRect b="0" l="0" r="0" t="0"/>
            <a:stretch/>
          </p:blipFill>
          <p:spPr>
            <a:xfrm>
              <a:off x="984250" y="1633537"/>
              <a:ext cx="1314450" cy="676275"/>
            </a:xfrm>
            <a:prstGeom prst="rect">
              <a:avLst/>
            </a:prstGeom>
            <a:noFill/>
            <a:ln>
              <a:noFill/>
            </a:ln>
          </p:spPr>
        </p:pic>
        <p:pic>
          <p:nvPicPr>
            <p:cNvPr id="540" name="Google Shape;540;p113"/>
            <p:cNvPicPr preferRelativeResize="0"/>
            <p:nvPr/>
          </p:nvPicPr>
          <p:blipFill rotWithShape="1">
            <a:blip r:embed="rId4">
              <a:alphaModFix/>
            </a:blip>
            <a:srcRect b="0" l="0" r="0" t="0"/>
            <a:stretch/>
          </p:blipFill>
          <p:spPr>
            <a:xfrm>
              <a:off x="1146175" y="2892425"/>
              <a:ext cx="849312" cy="962025"/>
            </a:xfrm>
            <a:prstGeom prst="rect">
              <a:avLst/>
            </a:prstGeom>
            <a:noFill/>
            <a:ln>
              <a:noFill/>
            </a:ln>
          </p:spPr>
        </p:pic>
        <p:pic>
          <p:nvPicPr>
            <p:cNvPr id="541" name="Google Shape;541;p113"/>
            <p:cNvPicPr preferRelativeResize="0"/>
            <p:nvPr/>
          </p:nvPicPr>
          <p:blipFill rotWithShape="1">
            <a:blip r:embed="rId5">
              <a:alphaModFix/>
            </a:blip>
            <a:srcRect b="0" l="0" r="0" t="0"/>
            <a:stretch/>
          </p:blipFill>
          <p:spPr>
            <a:xfrm>
              <a:off x="1343025" y="4340225"/>
              <a:ext cx="504825" cy="457200"/>
            </a:xfrm>
            <a:prstGeom prst="rect">
              <a:avLst/>
            </a:prstGeom>
            <a:noFill/>
            <a:ln>
              <a:noFill/>
            </a:ln>
          </p:spPr>
        </p:pic>
        <p:sp>
          <p:nvSpPr>
            <p:cNvPr id="542" name="Google Shape;542;p113"/>
            <p:cNvSpPr txBox="1"/>
            <p:nvPr/>
          </p:nvSpPr>
          <p:spPr>
            <a:xfrm>
              <a:off x="822325" y="5103812"/>
              <a:ext cx="1449387" cy="5810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Operational</a:t>
              </a:r>
              <a:endParaRPr/>
            </a:p>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Systems/Data</a:t>
              </a:r>
              <a:endParaRPr/>
            </a:p>
          </p:txBody>
        </p:sp>
      </p:grpSp>
      <p:grpSp>
        <p:nvGrpSpPr>
          <p:cNvPr id="543" name="Google Shape;543;p113"/>
          <p:cNvGrpSpPr/>
          <p:nvPr/>
        </p:nvGrpSpPr>
        <p:grpSpPr>
          <a:xfrm>
            <a:off x="2451100" y="2057400"/>
            <a:ext cx="1433512" cy="4137025"/>
            <a:chOff x="2693987" y="2081212"/>
            <a:chExt cx="1433512" cy="4137025"/>
          </a:xfrm>
        </p:grpSpPr>
        <p:pic>
          <p:nvPicPr>
            <p:cNvPr id="544" name="Google Shape;544;p113"/>
            <p:cNvPicPr preferRelativeResize="0"/>
            <p:nvPr/>
          </p:nvPicPr>
          <p:blipFill rotWithShape="1">
            <a:blip r:embed="rId6">
              <a:alphaModFix/>
            </a:blip>
            <a:srcRect b="0" l="0" r="0" t="0"/>
            <a:stretch/>
          </p:blipFill>
          <p:spPr>
            <a:xfrm>
              <a:off x="2693987" y="2081212"/>
              <a:ext cx="1433512" cy="3646487"/>
            </a:xfrm>
            <a:prstGeom prst="rect">
              <a:avLst/>
            </a:prstGeom>
            <a:noFill/>
            <a:ln>
              <a:noFill/>
            </a:ln>
          </p:spPr>
        </p:pic>
        <p:sp>
          <p:nvSpPr>
            <p:cNvPr id="545" name="Google Shape;545;p113"/>
            <p:cNvSpPr txBox="1"/>
            <p:nvPr/>
          </p:nvSpPr>
          <p:spPr>
            <a:xfrm>
              <a:off x="2741612" y="3124200"/>
              <a:ext cx="1144587" cy="15811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1" i="0" lang="en-US" sz="1400" u="none">
                  <a:solidFill>
                    <a:schemeClr val="dk1"/>
                  </a:solidFill>
                  <a:latin typeface="Arial"/>
                  <a:ea typeface="Arial"/>
                  <a:cs typeface="Arial"/>
                  <a:sym typeface="Arial"/>
                </a:rPr>
                <a:t>Select</a:t>
              </a:r>
              <a:endParaRPr/>
            </a:p>
            <a:p>
              <a:pPr indent="0" lvl="0" marL="0" marR="0" rtl="0" algn="l">
                <a:lnSpc>
                  <a:spcPct val="100000"/>
                </a:lnSpc>
                <a:spcBef>
                  <a:spcPts val="700"/>
                </a:spcBef>
                <a:spcAft>
                  <a:spcPts val="0"/>
                </a:spcAft>
                <a:buClr>
                  <a:schemeClr val="dk1"/>
                </a:buClr>
                <a:buFont typeface="Arial"/>
                <a:buNone/>
              </a:pPr>
              <a:r>
                <a:rPr b="1" i="0" lang="en-US" sz="1400" u="none">
                  <a:solidFill>
                    <a:schemeClr val="dk1"/>
                  </a:solidFill>
                  <a:latin typeface="Arial"/>
                  <a:ea typeface="Arial"/>
                  <a:cs typeface="Arial"/>
                  <a:sym typeface="Arial"/>
                </a:rPr>
                <a:t>Extract</a:t>
              </a:r>
              <a:endParaRPr/>
            </a:p>
            <a:p>
              <a:pPr indent="0" lvl="0" marL="0" marR="0" rtl="0" algn="l">
                <a:lnSpc>
                  <a:spcPct val="100000"/>
                </a:lnSpc>
                <a:spcBef>
                  <a:spcPts val="700"/>
                </a:spcBef>
                <a:spcAft>
                  <a:spcPts val="0"/>
                </a:spcAft>
                <a:buClr>
                  <a:schemeClr val="dk1"/>
                </a:buClr>
                <a:buFont typeface="Arial"/>
                <a:buNone/>
              </a:pPr>
              <a:r>
                <a:rPr b="1" i="0" lang="en-US" sz="1400" u="none">
                  <a:solidFill>
                    <a:schemeClr val="dk1"/>
                  </a:solidFill>
                  <a:latin typeface="Arial"/>
                  <a:ea typeface="Arial"/>
                  <a:cs typeface="Arial"/>
                  <a:sym typeface="Arial"/>
                </a:rPr>
                <a:t>Transform</a:t>
              </a:r>
              <a:endParaRPr/>
            </a:p>
            <a:p>
              <a:pPr indent="0" lvl="0" marL="0" marR="0" rtl="0" algn="l">
                <a:lnSpc>
                  <a:spcPct val="100000"/>
                </a:lnSpc>
                <a:spcBef>
                  <a:spcPts val="700"/>
                </a:spcBef>
                <a:spcAft>
                  <a:spcPts val="0"/>
                </a:spcAft>
                <a:buClr>
                  <a:schemeClr val="dk1"/>
                </a:buClr>
                <a:buFont typeface="Arial"/>
                <a:buNone/>
              </a:pPr>
              <a:r>
                <a:rPr b="1" i="0" lang="en-US" sz="1400" u="none">
                  <a:solidFill>
                    <a:schemeClr val="dk1"/>
                  </a:solidFill>
                  <a:latin typeface="Arial"/>
                  <a:ea typeface="Arial"/>
                  <a:cs typeface="Arial"/>
                  <a:sym typeface="Arial"/>
                </a:rPr>
                <a:t>Integrate</a:t>
              </a:r>
              <a:endParaRPr/>
            </a:p>
            <a:p>
              <a:pPr indent="0" lvl="0" marL="0" marR="0" rtl="0" algn="l">
                <a:lnSpc>
                  <a:spcPct val="100000"/>
                </a:lnSpc>
                <a:spcBef>
                  <a:spcPts val="700"/>
                </a:spcBef>
                <a:spcAft>
                  <a:spcPts val="0"/>
                </a:spcAft>
                <a:buClr>
                  <a:schemeClr val="dk1"/>
                </a:buClr>
                <a:buFont typeface="Arial"/>
                <a:buNone/>
              </a:pPr>
              <a:r>
                <a:rPr b="1" i="0" lang="en-US" sz="1400" u="none">
                  <a:solidFill>
                    <a:schemeClr val="dk1"/>
                  </a:solidFill>
                  <a:latin typeface="Arial"/>
                  <a:ea typeface="Arial"/>
                  <a:cs typeface="Arial"/>
                  <a:sym typeface="Arial"/>
                </a:rPr>
                <a:t>Maintain</a:t>
              </a:r>
              <a:endParaRPr/>
            </a:p>
          </p:txBody>
        </p:sp>
        <p:sp>
          <p:nvSpPr>
            <p:cNvPr id="546" name="Google Shape;546;p113"/>
            <p:cNvSpPr txBox="1"/>
            <p:nvPr/>
          </p:nvSpPr>
          <p:spPr>
            <a:xfrm>
              <a:off x="2725737" y="5637212"/>
              <a:ext cx="1233487" cy="5810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Data </a:t>
              </a:r>
              <a:endParaRPr/>
            </a:p>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Preparation</a:t>
              </a:r>
              <a:endParaRPr/>
            </a:p>
          </p:txBody>
        </p:sp>
      </p:grpSp>
      <p:grpSp>
        <p:nvGrpSpPr>
          <p:cNvPr id="547" name="Google Shape;547;p113"/>
          <p:cNvGrpSpPr/>
          <p:nvPr/>
        </p:nvGrpSpPr>
        <p:grpSpPr>
          <a:xfrm>
            <a:off x="6264275" y="1409700"/>
            <a:ext cx="1747837" cy="966787"/>
            <a:chOff x="6480175" y="1409700"/>
            <a:chExt cx="1747837" cy="966787"/>
          </a:xfrm>
        </p:grpSpPr>
        <p:pic>
          <p:nvPicPr>
            <p:cNvPr id="548" name="Google Shape;548;p113"/>
            <p:cNvPicPr preferRelativeResize="0"/>
            <p:nvPr/>
          </p:nvPicPr>
          <p:blipFill rotWithShape="1">
            <a:blip r:embed="rId7">
              <a:alphaModFix/>
            </a:blip>
            <a:srcRect b="0" l="0" r="0" t="0"/>
            <a:stretch/>
          </p:blipFill>
          <p:spPr>
            <a:xfrm>
              <a:off x="7312025" y="1409700"/>
              <a:ext cx="915987" cy="631825"/>
            </a:xfrm>
            <a:prstGeom prst="rect">
              <a:avLst/>
            </a:prstGeom>
            <a:noFill/>
            <a:ln>
              <a:noFill/>
            </a:ln>
          </p:spPr>
        </p:pic>
        <p:sp>
          <p:nvSpPr>
            <p:cNvPr id="549" name="Google Shape;549;p113"/>
            <p:cNvSpPr txBox="1"/>
            <p:nvPr/>
          </p:nvSpPr>
          <p:spPr>
            <a:xfrm>
              <a:off x="7134225" y="2039937"/>
              <a:ext cx="104140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EIS /DSS</a:t>
              </a:r>
              <a:endParaRPr/>
            </a:p>
          </p:txBody>
        </p:sp>
        <p:cxnSp>
          <p:nvCxnSpPr>
            <p:cNvPr id="550" name="Google Shape;550;p113"/>
            <p:cNvCxnSpPr/>
            <p:nvPr/>
          </p:nvCxnSpPr>
          <p:spPr>
            <a:xfrm>
              <a:off x="6480175" y="1811337"/>
              <a:ext cx="938212" cy="0"/>
            </a:xfrm>
            <a:prstGeom prst="straightConnector1">
              <a:avLst/>
            </a:prstGeom>
            <a:noFill/>
            <a:ln cap="flat" cmpd="sng" w="25400">
              <a:solidFill>
                <a:schemeClr val="dk1"/>
              </a:solidFill>
              <a:prstDash val="solid"/>
              <a:miter lim="8000"/>
              <a:headEnd len="sm" w="sm" type="none"/>
              <a:tailEnd len="sm" w="sm" type="none"/>
            </a:ln>
          </p:spPr>
        </p:cxnSp>
      </p:grpSp>
      <p:grpSp>
        <p:nvGrpSpPr>
          <p:cNvPr id="551" name="Google Shape;551;p113"/>
          <p:cNvGrpSpPr/>
          <p:nvPr/>
        </p:nvGrpSpPr>
        <p:grpSpPr>
          <a:xfrm>
            <a:off x="5495925" y="1592262"/>
            <a:ext cx="3575049" cy="4262438"/>
            <a:chOff x="5711825" y="1592262"/>
            <a:chExt cx="3575049" cy="4262438"/>
          </a:xfrm>
        </p:grpSpPr>
        <p:sp>
          <p:nvSpPr>
            <p:cNvPr id="552" name="Google Shape;552;p113"/>
            <p:cNvSpPr txBox="1"/>
            <p:nvPr/>
          </p:nvSpPr>
          <p:spPr>
            <a:xfrm>
              <a:off x="7996237" y="3111500"/>
              <a:ext cx="1290637"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Query Tools</a:t>
              </a:r>
              <a:endParaRPr/>
            </a:p>
          </p:txBody>
        </p:sp>
        <p:grpSp>
          <p:nvGrpSpPr>
            <p:cNvPr id="553" name="Google Shape;553;p113"/>
            <p:cNvGrpSpPr/>
            <p:nvPr/>
          </p:nvGrpSpPr>
          <p:grpSpPr>
            <a:xfrm>
              <a:off x="5711825" y="1592262"/>
              <a:ext cx="3411537" cy="4262438"/>
              <a:chOff x="5711825" y="1592262"/>
              <a:chExt cx="3411537" cy="4262438"/>
            </a:xfrm>
          </p:grpSpPr>
          <p:pic>
            <p:nvPicPr>
              <p:cNvPr id="554" name="Google Shape;554;p113"/>
              <p:cNvPicPr preferRelativeResize="0"/>
              <p:nvPr/>
            </p:nvPicPr>
            <p:blipFill rotWithShape="1">
              <a:blip r:embed="rId8">
                <a:alphaModFix/>
              </a:blip>
              <a:srcRect b="0" l="0" r="0" t="0"/>
              <a:stretch/>
            </p:blipFill>
            <p:spPr>
              <a:xfrm>
                <a:off x="6202362" y="1592262"/>
                <a:ext cx="384175" cy="3776662"/>
              </a:xfrm>
              <a:prstGeom prst="rect">
                <a:avLst/>
              </a:prstGeom>
              <a:noFill/>
              <a:ln>
                <a:noFill/>
              </a:ln>
            </p:spPr>
          </p:pic>
          <p:sp>
            <p:nvSpPr>
              <p:cNvPr id="555" name="Google Shape;555;p113"/>
              <p:cNvSpPr txBox="1"/>
              <p:nvPr/>
            </p:nvSpPr>
            <p:spPr>
              <a:xfrm>
                <a:off x="5711825" y="5273675"/>
                <a:ext cx="1277937" cy="5810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Middleware/</a:t>
                </a:r>
                <a:endParaRPr/>
              </a:p>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API</a:t>
                </a:r>
                <a:endParaRPr/>
              </a:p>
            </p:txBody>
          </p:sp>
          <p:pic>
            <p:nvPicPr>
              <p:cNvPr id="556" name="Google Shape;556;p113"/>
              <p:cNvPicPr preferRelativeResize="0"/>
              <p:nvPr/>
            </p:nvPicPr>
            <p:blipFill rotWithShape="1">
              <a:blip r:embed="rId9">
                <a:alphaModFix/>
              </a:blip>
              <a:srcRect b="0" l="0" r="0" t="0"/>
              <a:stretch/>
            </p:blipFill>
            <p:spPr>
              <a:xfrm>
                <a:off x="8207375" y="2349500"/>
                <a:ext cx="915987" cy="631825"/>
              </a:xfrm>
              <a:prstGeom prst="rect">
                <a:avLst/>
              </a:prstGeom>
              <a:noFill/>
              <a:ln>
                <a:noFill/>
              </a:ln>
            </p:spPr>
          </p:pic>
          <p:cxnSp>
            <p:nvCxnSpPr>
              <p:cNvPr id="557" name="Google Shape;557;p113"/>
              <p:cNvCxnSpPr/>
              <p:nvPr/>
            </p:nvCxnSpPr>
            <p:spPr>
              <a:xfrm flipH="1" rot="10800000">
                <a:off x="6540500" y="2681287"/>
                <a:ext cx="1747837" cy="3175"/>
              </a:xfrm>
              <a:prstGeom prst="straightConnector1">
                <a:avLst/>
              </a:prstGeom>
              <a:noFill/>
              <a:ln cap="flat" cmpd="sng" w="25400">
                <a:solidFill>
                  <a:schemeClr val="dk1"/>
                </a:solidFill>
                <a:prstDash val="solid"/>
                <a:miter lim="8000"/>
                <a:headEnd len="sm" w="sm" type="none"/>
                <a:tailEnd len="sm" w="sm" type="none"/>
              </a:ln>
            </p:spPr>
          </p:cxnSp>
        </p:grpSp>
      </p:grpSp>
      <p:grpSp>
        <p:nvGrpSpPr>
          <p:cNvPr id="558" name="Google Shape;558;p113"/>
          <p:cNvGrpSpPr/>
          <p:nvPr/>
        </p:nvGrpSpPr>
        <p:grpSpPr>
          <a:xfrm>
            <a:off x="6283325" y="3305175"/>
            <a:ext cx="1870075" cy="1120775"/>
            <a:chOff x="6499225" y="3305175"/>
            <a:chExt cx="1870075" cy="1120775"/>
          </a:xfrm>
        </p:grpSpPr>
        <p:pic>
          <p:nvPicPr>
            <p:cNvPr id="559" name="Google Shape;559;p113"/>
            <p:cNvPicPr preferRelativeResize="0"/>
            <p:nvPr/>
          </p:nvPicPr>
          <p:blipFill rotWithShape="1">
            <a:blip r:embed="rId10">
              <a:alphaModFix/>
            </a:blip>
            <a:srcRect b="0" l="0" r="0" t="0"/>
            <a:stretch/>
          </p:blipFill>
          <p:spPr>
            <a:xfrm>
              <a:off x="7245350" y="3305175"/>
              <a:ext cx="915987" cy="631825"/>
            </a:xfrm>
            <a:prstGeom prst="rect">
              <a:avLst/>
            </a:prstGeom>
            <a:noFill/>
            <a:ln>
              <a:noFill/>
            </a:ln>
          </p:spPr>
        </p:pic>
        <p:sp>
          <p:nvSpPr>
            <p:cNvPr id="560" name="Google Shape;560;p113"/>
            <p:cNvSpPr txBox="1"/>
            <p:nvPr/>
          </p:nvSpPr>
          <p:spPr>
            <a:xfrm>
              <a:off x="6899275" y="4089400"/>
              <a:ext cx="1470025"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OLAP/ROLAP</a:t>
              </a:r>
              <a:endParaRPr/>
            </a:p>
          </p:txBody>
        </p:sp>
        <p:cxnSp>
          <p:nvCxnSpPr>
            <p:cNvPr id="561" name="Google Shape;561;p113"/>
            <p:cNvCxnSpPr/>
            <p:nvPr/>
          </p:nvCxnSpPr>
          <p:spPr>
            <a:xfrm flipH="1" rot="10800000">
              <a:off x="6499225" y="3602037"/>
              <a:ext cx="827087" cy="4762"/>
            </a:xfrm>
            <a:prstGeom prst="straightConnector1">
              <a:avLst/>
            </a:prstGeom>
            <a:noFill/>
            <a:ln cap="flat" cmpd="sng" w="25400">
              <a:solidFill>
                <a:schemeClr val="dk1"/>
              </a:solidFill>
              <a:prstDash val="solid"/>
              <a:miter lim="8000"/>
              <a:headEnd len="sm" w="sm" type="none"/>
              <a:tailEnd len="sm" w="sm" type="none"/>
            </a:ln>
          </p:spPr>
        </p:cxnSp>
      </p:grpSp>
      <p:grpSp>
        <p:nvGrpSpPr>
          <p:cNvPr id="562" name="Google Shape;562;p113"/>
          <p:cNvGrpSpPr/>
          <p:nvPr/>
        </p:nvGrpSpPr>
        <p:grpSpPr>
          <a:xfrm>
            <a:off x="6353175" y="4257675"/>
            <a:ext cx="2789237" cy="1077912"/>
            <a:chOff x="6569075" y="4257675"/>
            <a:chExt cx="2789237" cy="1077912"/>
          </a:xfrm>
        </p:grpSpPr>
        <p:pic>
          <p:nvPicPr>
            <p:cNvPr id="563" name="Google Shape;563;p113"/>
            <p:cNvPicPr preferRelativeResize="0"/>
            <p:nvPr/>
          </p:nvPicPr>
          <p:blipFill rotWithShape="1">
            <a:blip r:embed="rId11">
              <a:alphaModFix/>
            </a:blip>
            <a:srcRect b="0" l="0" r="0" t="0"/>
            <a:stretch/>
          </p:blipFill>
          <p:spPr>
            <a:xfrm>
              <a:off x="8150225" y="4257675"/>
              <a:ext cx="915987" cy="631825"/>
            </a:xfrm>
            <a:prstGeom prst="rect">
              <a:avLst/>
            </a:prstGeom>
            <a:noFill/>
            <a:ln>
              <a:noFill/>
            </a:ln>
          </p:spPr>
        </p:pic>
        <p:sp>
          <p:nvSpPr>
            <p:cNvPr id="564" name="Google Shape;564;p113"/>
            <p:cNvSpPr txBox="1"/>
            <p:nvPr/>
          </p:nvSpPr>
          <p:spPr>
            <a:xfrm>
              <a:off x="7853362" y="4999037"/>
              <a:ext cx="150495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Web Browsers</a:t>
              </a:r>
              <a:endParaRPr/>
            </a:p>
          </p:txBody>
        </p:sp>
        <p:cxnSp>
          <p:nvCxnSpPr>
            <p:cNvPr id="565" name="Google Shape;565;p113"/>
            <p:cNvCxnSpPr/>
            <p:nvPr/>
          </p:nvCxnSpPr>
          <p:spPr>
            <a:xfrm>
              <a:off x="6569075" y="4597400"/>
              <a:ext cx="1662112" cy="12700"/>
            </a:xfrm>
            <a:prstGeom prst="straightConnector1">
              <a:avLst/>
            </a:prstGeom>
            <a:noFill/>
            <a:ln cap="flat" cmpd="sng" w="25400">
              <a:solidFill>
                <a:schemeClr val="dk1"/>
              </a:solidFill>
              <a:prstDash val="solid"/>
              <a:miter lim="8000"/>
              <a:headEnd len="sm" w="sm" type="none"/>
              <a:tailEnd len="sm" w="sm" type="none"/>
            </a:ln>
          </p:spPr>
        </p:cxnSp>
      </p:grpSp>
      <p:grpSp>
        <p:nvGrpSpPr>
          <p:cNvPr id="566" name="Google Shape;566;p113"/>
          <p:cNvGrpSpPr/>
          <p:nvPr/>
        </p:nvGrpSpPr>
        <p:grpSpPr>
          <a:xfrm>
            <a:off x="6232525" y="4946650"/>
            <a:ext cx="1757362" cy="977900"/>
            <a:chOff x="6448425" y="4946650"/>
            <a:chExt cx="1757362" cy="977900"/>
          </a:xfrm>
        </p:grpSpPr>
        <p:pic>
          <p:nvPicPr>
            <p:cNvPr id="567" name="Google Shape;567;p113"/>
            <p:cNvPicPr preferRelativeResize="0"/>
            <p:nvPr/>
          </p:nvPicPr>
          <p:blipFill rotWithShape="1">
            <a:blip r:embed="rId12">
              <a:alphaModFix/>
            </a:blip>
            <a:srcRect b="0" l="0" r="0" t="0"/>
            <a:stretch/>
          </p:blipFill>
          <p:spPr>
            <a:xfrm>
              <a:off x="7210425" y="4946650"/>
              <a:ext cx="915987" cy="631825"/>
            </a:xfrm>
            <a:prstGeom prst="rect">
              <a:avLst/>
            </a:prstGeom>
            <a:noFill/>
            <a:ln>
              <a:noFill/>
            </a:ln>
          </p:spPr>
        </p:pic>
        <p:sp>
          <p:nvSpPr>
            <p:cNvPr id="568" name="Google Shape;568;p113"/>
            <p:cNvSpPr txBox="1"/>
            <p:nvPr/>
          </p:nvSpPr>
          <p:spPr>
            <a:xfrm>
              <a:off x="6938962" y="5588000"/>
              <a:ext cx="1266825"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Data Mining</a:t>
              </a:r>
              <a:endParaRPr/>
            </a:p>
          </p:txBody>
        </p:sp>
        <p:cxnSp>
          <p:nvCxnSpPr>
            <p:cNvPr id="569" name="Google Shape;569;p113"/>
            <p:cNvCxnSpPr/>
            <p:nvPr/>
          </p:nvCxnSpPr>
          <p:spPr>
            <a:xfrm>
              <a:off x="6448425" y="5184775"/>
              <a:ext cx="855662" cy="0"/>
            </a:xfrm>
            <a:prstGeom prst="straightConnector1">
              <a:avLst/>
            </a:prstGeom>
            <a:noFill/>
            <a:ln cap="flat" cmpd="sng" w="25400">
              <a:solidFill>
                <a:schemeClr val="dk1"/>
              </a:solidFill>
              <a:prstDash val="solid"/>
              <a:miter lim="8000"/>
              <a:headEnd len="sm" w="sm" type="none"/>
              <a:tailEnd len="sm" w="sm" type="none"/>
            </a:ln>
          </p:spPr>
        </p:cxnSp>
      </p:grpSp>
      <p:grpSp>
        <p:nvGrpSpPr>
          <p:cNvPr id="570" name="Google Shape;570;p113"/>
          <p:cNvGrpSpPr/>
          <p:nvPr/>
        </p:nvGrpSpPr>
        <p:grpSpPr>
          <a:xfrm>
            <a:off x="4356100" y="4419600"/>
            <a:ext cx="1143000" cy="1295399"/>
            <a:chOff x="4495800" y="1447800"/>
            <a:chExt cx="1143000" cy="1295399"/>
          </a:xfrm>
        </p:grpSpPr>
        <p:sp>
          <p:nvSpPr>
            <p:cNvPr id="571" name="Google Shape;571;p113"/>
            <p:cNvSpPr/>
            <p:nvPr/>
          </p:nvSpPr>
          <p:spPr>
            <a:xfrm>
              <a:off x="4495800" y="1922462"/>
              <a:ext cx="1127125" cy="233362"/>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72" name="Google Shape;572;p113"/>
            <p:cNvSpPr/>
            <p:nvPr/>
          </p:nvSpPr>
          <p:spPr>
            <a:xfrm>
              <a:off x="4497387" y="2509837"/>
              <a:ext cx="1130300" cy="233362"/>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573" name="Google Shape;573;p113"/>
            <p:cNvCxnSpPr/>
            <p:nvPr/>
          </p:nvCxnSpPr>
          <p:spPr>
            <a:xfrm>
              <a:off x="5638800" y="2057400"/>
              <a:ext cx="0" cy="552450"/>
            </a:xfrm>
            <a:prstGeom prst="straightConnector1">
              <a:avLst/>
            </a:prstGeom>
            <a:noFill/>
            <a:ln cap="flat" cmpd="sng" w="12700">
              <a:solidFill>
                <a:schemeClr val="dk1"/>
              </a:solidFill>
              <a:prstDash val="solid"/>
              <a:miter lim="8000"/>
              <a:headEnd len="sm" w="sm" type="none"/>
              <a:tailEnd len="sm" w="sm" type="none"/>
            </a:ln>
          </p:spPr>
        </p:cxnSp>
        <p:sp>
          <p:nvSpPr>
            <p:cNvPr id="574" name="Google Shape;574;p113"/>
            <p:cNvSpPr/>
            <p:nvPr/>
          </p:nvSpPr>
          <p:spPr>
            <a:xfrm>
              <a:off x="4762500" y="1725612"/>
              <a:ext cx="595312" cy="117475"/>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75" name="Google Shape;575;p113"/>
            <p:cNvSpPr/>
            <p:nvPr/>
          </p:nvSpPr>
          <p:spPr>
            <a:xfrm>
              <a:off x="4757737" y="1968500"/>
              <a:ext cx="595312" cy="117475"/>
            </a:xfrm>
            <a:prstGeom prst="ellipse">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576" name="Google Shape;576;p113"/>
            <p:cNvCxnSpPr/>
            <p:nvPr/>
          </p:nvCxnSpPr>
          <p:spPr>
            <a:xfrm>
              <a:off x="4762500" y="1808162"/>
              <a:ext cx="0" cy="227012"/>
            </a:xfrm>
            <a:prstGeom prst="straightConnector1">
              <a:avLst/>
            </a:prstGeom>
            <a:noFill/>
            <a:ln cap="flat" cmpd="sng" w="12700">
              <a:solidFill>
                <a:schemeClr val="dk1"/>
              </a:solidFill>
              <a:prstDash val="solid"/>
              <a:miter lim="8000"/>
              <a:headEnd len="sm" w="sm" type="none"/>
              <a:tailEnd len="sm" w="sm" type="none"/>
            </a:ln>
          </p:spPr>
        </p:cxnSp>
        <p:cxnSp>
          <p:nvCxnSpPr>
            <p:cNvPr id="577" name="Google Shape;577;p113"/>
            <p:cNvCxnSpPr/>
            <p:nvPr/>
          </p:nvCxnSpPr>
          <p:spPr>
            <a:xfrm>
              <a:off x="5356225" y="1803400"/>
              <a:ext cx="0" cy="227012"/>
            </a:xfrm>
            <a:prstGeom prst="straightConnector1">
              <a:avLst/>
            </a:prstGeom>
            <a:noFill/>
            <a:ln cap="flat" cmpd="sng" w="12700">
              <a:solidFill>
                <a:schemeClr val="dk1"/>
              </a:solidFill>
              <a:prstDash val="solid"/>
              <a:miter lim="8000"/>
              <a:headEnd len="sm" w="sm" type="none"/>
              <a:tailEnd len="sm" w="sm" type="none"/>
            </a:ln>
          </p:spPr>
        </p:cxnSp>
        <p:sp>
          <p:nvSpPr>
            <p:cNvPr id="578" name="Google Shape;578;p113"/>
            <p:cNvSpPr txBox="1"/>
            <p:nvPr/>
          </p:nvSpPr>
          <p:spPr>
            <a:xfrm>
              <a:off x="4502150" y="2224087"/>
              <a:ext cx="1077912" cy="33655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Data Mart</a:t>
              </a:r>
              <a:endParaRPr/>
            </a:p>
          </p:txBody>
        </p:sp>
        <p:sp>
          <p:nvSpPr>
            <p:cNvPr id="579" name="Google Shape;579;p113"/>
            <p:cNvSpPr txBox="1"/>
            <p:nvPr/>
          </p:nvSpPr>
          <p:spPr>
            <a:xfrm>
              <a:off x="4643437" y="1447800"/>
              <a:ext cx="995362" cy="3048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400" u="none">
                  <a:solidFill>
                    <a:schemeClr val="dk1"/>
                  </a:solidFill>
                  <a:latin typeface="Arial"/>
                  <a:ea typeface="Arial"/>
                  <a:cs typeface="Arial"/>
                  <a:sym typeface="Arial"/>
                </a:rPr>
                <a:t>Metadata</a:t>
              </a:r>
              <a:endParaRPr/>
            </a:p>
          </p:txBody>
        </p:sp>
        <p:cxnSp>
          <p:nvCxnSpPr>
            <p:cNvPr id="580" name="Google Shape;580;p113"/>
            <p:cNvCxnSpPr/>
            <p:nvPr/>
          </p:nvCxnSpPr>
          <p:spPr>
            <a:xfrm>
              <a:off x="4495800" y="2054225"/>
              <a:ext cx="0" cy="552450"/>
            </a:xfrm>
            <a:prstGeom prst="straightConnector1">
              <a:avLst/>
            </a:prstGeom>
            <a:noFill/>
            <a:ln cap="flat" cmpd="sng" w="12700">
              <a:solidFill>
                <a:schemeClr val="dk1"/>
              </a:solidFill>
              <a:prstDash val="solid"/>
              <a:miter lim="8000"/>
              <a:headEnd len="sm" w="sm" type="none"/>
              <a:tailEnd len="sm" w="sm" type="none"/>
            </a:ln>
          </p:spPr>
        </p:cxnSp>
      </p:grpSp>
      <p:grpSp>
        <p:nvGrpSpPr>
          <p:cNvPr id="581" name="Google Shape;581;p113"/>
          <p:cNvGrpSpPr/>
          <p:nvPr/>
        </p:nvGrpSpPr>
        <p:grpSpPr>
          <a:xfrm>
            <a:off x="4356100" y="2971800"/>
            <a:ext cx="1143000" cy="1295399"/>
            <a:chOff x="4495800" y="1447800"/>
            <a:chExt cx="1143000" cy="1295399"/>
          </a:xfrm>
        </p:grpSpPr>
        <p:sp>
          <p:nvSpPr>
            <p:cNvPr id="582" name="Google Shape;582;p113"/>
            <p:cNvSpPr/>
            <p:nvPr/>
          </p:nvSpPr>
          <p:spPr>
            <a:xfrm>
              <a:off x="4495800" y="1922462"/>
              <a:ext cx="1127125" cy="233362"/>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83" name="Google Shape;583;p113"/>
            <p:cNvSpPr/>
            <p:nvPr/>
          </p:nvSpPr>
          <p:spPr>
            <a:xfrm>
              <a:off x="4497387" y="2509837"/>
              <a:ext cx="1130300" cy="233362"/>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584" name="Google Shape;584;p113"/>
            <p:cNvCxnSpPr/>
            <p:nvPr/>
          </p:nvCxnSpPr>
          <p:spPr>
            <a:xfrm>
              <a:off x="5638800" y="2057400"/>
              <a:ext cx="0" cy="552450"/>
            </a:xfrm>
            <a:prstGeom prst="straightConnector1">
              <a:avLst/>
            </a:prstGeom>
            <a:noFill/>
            <a:ln cap="flat" cmpd="sng" w="12700">
              <a:solidFill>
                <a:schemeClr val="dk1"/>
              </a:solidFill>
              <a:prstDash val="solid"/>
              <a:miter lim="8000"/>
              <a:headEnd len="sm" w="sm" type="none"/>
              <a:tailEnd len="sm" w="sm" type="none"/>
            </a:ln>
          </p:spPr>
        </p:cxnSp>
        <p:sp>
          <p:nvSpPr>
            <p:cNvPr id="585" name="Google Shape;585;p113"/>
            <p:cNvSpPr/>
            <p:nvPr/>
          </p:nvSpPr>
          <p:spPr>
            <a:xfrm>
              <a:off x="4762500" y="1725612"/>
              <a:ext cx="595312" cy="117475"/>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86" name="Google Shape;586;p113"/>
            <p:cNvSpPr/>
            <p:nvPr/>
          </p:nvSpPr>
          <p:spPr>
            <a:xfrm>
              <a:off x="4757737" y="1968500"/>
              <a:ext cx="595312" cy="117475"/>
            </a:xfrm>
            <a:prstGeom prst="ellipse">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587" name="Google Shape;587;p113"/>
            <p:cNvCxnSpPr/>
            <p:nvPr/>
          </p:nvCxnSpPr>
          <p:spPr>
            <a:xfrm>
              <a:off x="4762500" y="1808162"/>
              <a:ext cx="0" cy="227012"/>
            </a:xfrm>
            <a:prstGeom prst="straightConnector1">
              <a:avLst/>
            </a:prstGeom>
            <a:noFill/>
            <a:ln cap="flat" cmpd="sng" w="12700">
              <a:solidFill>
                <a:schemeClr val="dk1"/>
              </a:solidFill>
              <a:prstDash val="solid"/>
              <a:miter lim="8000"/>
              <a:headEnd len="sm" w="sm" type="none"/>
              <a:tailEnd len="sm" w="sm" type="none"/>
            </a:ln>
          </p:spPr>
        </p:cxnSp>
        <p:cxnSp>
          <p:nvCxnSpPr>
            <p:cNvPr id="588" name="Google Shape;588;p113"/>
            <p:cNvCxnSpPr/>
            <p:nvPr/>
          </p:nvCxnSpPr>
          <p:spPr>
            <a:xfrm>
              <a:off x="5356225" y="1803400"/>
              <a:ext cx="0" cy="227012"/>
            </a:xfrm>
            <a:prstGeom prst="straightConnector1">
              <a:avLst/>
            </a:prstGeom>
            <a:noFill/>
            <a:ln cap="flat" cmpd="sng" w="12700">
              <a:solidFill>
                <a:schemeClr val="dk1"/>
              </a:solidFill>
              <a:prstDash val="solid"/>
              <a:miter lim="8000"/>
              <a:headEnd len="sm" w="sm" type="none"/>
              <a:tailEnd len="sm" w="sm" type="none"/>
            </a:ln>
          </p:spPr>
        </p:cxnSp>
        <p:sp>
          <p:nvSpPr>
            <p:cNvPr id="589" name="Google Shape;589;p113"/>
            <p:cNvSpPr txBox="1"/>
            <p:nvPr/>
          </p:nvSpPr>
          <p:spPr>
            <a:xfrm>
              <a:off x="4502150" y="2224087"/>
              <a:ext cx="1077912" cy="33655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Data Mart</a:t>
              </a:r>
              <a:endParaRPr/>
            </a:p>
          </p:txBody>
        </p:sp>
        <p:sp>
          <p:nvSpPr>
            <p:cNvPr id="590" name="Google Shape;590;p113"/>
            <p:cNvSpPr txBox="1"/>
            <p:nvPr/>
          </p:nvSpPr>
          <p:spPr>
            <a:xfrm>
              <a:off x="4643437" y="1447800"/>
              <a:ext cx="995362" cy="3048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400" u="none">
                  <a:solidFill>
                    <a:schemeClr val="dk1"/>
                  </a:solidFill>
                  <a:latin typeface="Arial"/>
                  <a:ea typeface="Arial"/>
                  <a:cs typeface="Arial"/>
                  <a:sym typeface="Arial"/>
                </a:rPr>
                <a:t>Metadata</a:t>
              </a:r>
              <a:endParaRPr/>
            </a:p>
          </p:txBody>
        </p:sp>
        <p:cxnSp>
          <p:nvCxnSpPr>
            <p:cNvPr id="591" name="Google Shape;591;p113"/>
            <p:cNvCxnSpPr/>
            <p:nvPr/>
          </p:nvCxnSpPr>
          <p:spPr>
            <a:xfrm>
              <a:off x="4495800" y="2054225"/>
              <a:ext cx="0" cy="552450"/>
            </a:xfrm>
            <a:prstGeom prst="straightConnector1">
              <a:avLst/>
            </a:prstGeom>
            <a:noFill/>
            <a:ln cap="flat" cmpd="sng" w="12700">
              <a:solidFill>
                <a:schemeClr val="dk1"/>
              </a:solidFill>
              <a:prstDash val="solid"/>
              <a:miter lim="8000"/>
              <a:headEnd len="sm" w="sm" type="none"/>
              <a:tailEnd len="sm" w="sm" type="none"/>
            </a:ln>
          </p:spPr>
        </p:cxnSp>
      </p:grpSp>
      <p:grpSp>
        <p:nvGrpSpPr>
          <p:cNvPr id="592" name="Google Shape;592;p113"/>
          <p:cNvGrpSpPr/>
          <p:nvPr/>
        </p:nvGrpSpPr>
        <p:grpSpPr>
          <a:xfrm>
            <a:off x="4356100" y="1524000"/>
            <a:ext cx="1143000" cy="1295399"/>
            <a:chOff x="4495800" y="1447800"/>
            <a:chExt cx="1143000" cy="1295399"/>
          </a:xfrm>
        </p:grpSpPr>
        <p:sp>
          <p:nvSpPr>
            <p:cNvPr id="593" name="Google Shape;593;p113"/>
            <p:cNvSpPr/>
            <p:nvPr/>
          </p:nvSpPr>
          <p:spPr>
            <a:xfrm>
              <a:off x="4495800" y="1922462"/>
              <a:ext cx="1127125" cy="233362"/>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94" name="Google Shape;594;p113"/>
            <p:cNvSpPr/>
            <p:nvPr/>
          </p:nvSpPr>
          <p:spPr>
            <a:xfrm>
              <a:off x="4497387" y="2509837"/>
              <a:ext cx="1130300" cy="233362"/>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595" name="Google Shape;595;p113"/>
            <p:cNvCxnSpPr/>
            <p:nvPr/>
          </p:nvCxnSpPr>
          <p:spPr>
            <a:xfrm>
              <a:off x="5638800" y="2057400"/>
              <a:ext cx="0" cy="552450"/>
            </a:xfrm>
            <a:prstGeom prst="straightConnector1">
              <a:avLst/>
            </a:prstGeom>
            <a:noFill/>
            <a:ln cap="flat" cmpd="sng" w="12700">
              <a:solidFill>
                <a:schemeClr val="dk1"/>
              </a:solidFill>
              <a:prstDash val="solid"/>
              <a:miter lim="8000"/>
              <a:headEnd len="sm" w="sm" type="none"/>
              <a:tailEnd len="sm" w="sm" type="none"/>
            </a:ln>
          </p:spPr>
        </p:cxnSp>
        <p:sp>
          <p:nvSpPr>
            <p:cNvPr id="596" name="Google Shape;596;p113"/>
            <p:cNvSpPr/>
            <p:nvPr/>
          </p:nvSpPr>
          <p:spPr>
            <a:xfrm>
              <a:off x="4762500" y="1725612"/>
              <a:ext cx="595312" cy="117475"/>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97" name="Google Shape;597;p113"/>
            <p:cNvSpPr/>
            <p:nvPr/>
          </p:nvSpPr>
          <p:spPr>
            <a:xfrm>
              <a:off x="4757737" y="1968500"/>
              <a:ext cx="595312" cy="117475"/>
            </a:xfrm>
            <a:prstGeom prst="ellipse">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598" name="Google Shape;598;p113"/>
            <p:cNvCxnSpPr/>
            <p:nvPr/>
          </p:nvCxnSpPr>
          <p:spPr>
            <a:xfrm>
              <a:off x="4762500" y="1808162"/>
              <a:ext cx="0" cy="227012"/>
            </a:xfrm>
            <a:prstGeom prst="straightConnector1">
              <a:avLst/>
            </a:prstGeom>
            <a:noFill/>
            <a:ln cap="flat" cmpd="sng" w="12700">
              <a:solidFill>
                <a:schemeClr val="dk1"/>
              </a:solidFill>
              <a:prstDash val="solid"/>
              <a:miter lim="8000"/>
              <a:headEnd len="sm" w="sm" type="none"/>
              <a:tailEnd len="sm" w="sm" type="none"/>
            </a:ln>
          </p:spPr>
        </p:cxnSp>
        <p:cxnSp>
          <p:nvCxnSpPr>
            <p:cNvPr id="599" name="Google Shape;599;p113"/>
            <p:cNvCxnSpPr/>
            <p:nvPr/>
          </p:nvCxnSpPr>
          <p:spPr>
            <a:xfrm>
              <a:off x="5356225" y="1803400"/>
              <a:ext cx="0" cy="227012"/>
            </a:xfrm>
            <a:prstGeom prst="straightConnector1">
              <a:avLst/>
            </a:prstGeom>
            <a:noFill/>
            <a:ln cap="flat" cmpd="sng" w="12700">
              <a:solidFill>
                <a:schemeClr val="dk1"/>
              </a:solidFill>
              <a:prstDash val="solid"/>
              <a:miter lim="8000"/>
              <a:headEnd len="sm" w="sm" type="none"/>
              <a:tailEnd len="sm" w="sm" type="none"/>
            </a:ln>
          </p:spPr>
        </p:cxnSp>
        <p:sp>
          <p:nvSpPr>
            <p:cNvPr id="600" name="Google Shape;600;p113"/>
            <p:cNvSpPr txBox="1"/>
            <p:nvPr/>
          </p:nvSpPr>
          <p:spPr>
            <a:xfrm>
              <a:off x="4502150" y="2224087"/>
              <a:ext cx="1077912" cy="33655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Data Mart</a:t>
              </a:r>
              <a:endParaRPr/>
            </a:p>
          </p:txBody>
        </p:sp>
        <p:sp>
          <p:nvSpPr>
            <p:cNvPr id="601" name="Google Shape;601;p113"/>
            <p:cNvSpPr txBox="1"/>
            <p:nvPr/>
          </p:nvSpPr>
          <p:spPr>
            <a:xfrm>
              <a:off x="4643437" y="1447800"/>
              <a:ext cx="995362" cy="3048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400" u="none">
                  <a:solidFill>
                    <a:schemeClr val="dk1"/>
                  </a:solidFill>
                  <a:latin typeface="Arial"/>
                  <a:ea typeface="Arial"/>
                  <a:cs typeface="Arial"/>
                  <a:sym typeface="Arial"/>
                </a:rPr>
                <a:t>Metadata</a:t>
              </a:r>
              <a:endParaRPr/>
            </a:p>
          </p:txBody>
        </p:sp>
        <p:cxnSp>
          <p:nvCxnSpPr>
            <p:cNvPr id="602" name="Google Shape;602;p113"/>
            <p:cNvCxnSpPr/>
            <p:nvPr/>
          </p:nvCxnSpPr>
          <p:spPr>
            <a:xfrm>
              <a:off x="4495800" y="2054225"/>
              <a:ext cx="0" cy="552450"/>
            </a:xfrm>
            <a:prstGeom prst="straightConnector1">
              <a:avLst/>
            </a:prstGeom>
            <a:noFill/>
            <a:ln cap="flat" cmpd="sng" w="12700">
              <a:solidFill>
                <a:schemeClr val="dk1"/>
              </a:solidFill>
              <a:prstDash val="solid"/>
              <a:miter lim="8000"/>
              <a:headEnd len="sm" w="sm" type="none"/>
              <a:tailEnd len="sm" w="sm" type="none"/>
            </a:ln>
          </p:spPr>
        </p:cxnSp>
      </p:grpSp>
      <p:sp>
        <p:nvSpPr>
          <p:cNvPr id="603" name="Google Shape;603;p113"/>
          <p:cNvSpPr txBox="1"/>
          <p:nvPr/>
        </p:nvSpPr>
        <p:spPr>
          <a:xfrm>
            <a:off x="0" y="6521450"/>
            <a:ext cx="9144000" cy="33655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Arial Narrow"/>
              <a:buNone/>
            </a:pPr>
            <a:r>
              <a:rPr b="1" i="0" lang="en-US" sz="1600" u="none">
                <a:solidFill>
                  <a:schemeClr val="lt1"/>
                </a:solidFill>
                <a:latin typeface="Arial Narrow"/>
                <a:ea typeface="Arial Narrow"/>
                <a:cs typeface="Arial Narrow"/>
                <a:sym typeface="Arial Narrow"/>
              </a:rPr>
              <a:t>Single Department Data Mart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7" name="Shape 607"/>
        <p:cNvGrpSpPr/>
        <p:nvPr/>
      </p:nvGrpSpPr>
      <p:grpSpPr>
        <a:xfrm>
          <a:off x="0" y="0"/>
          <a:ext cx="0" cy="0"/>
          <a:chOff x="0" y="0"/>
          <a:chExt cx="0" cy="0"/>
        </a:xfrm>
      </p:grpSpPr>
      <p:sp>
        <p:nvSpPr>
          <p:cNvPr id="608" name="Google Shape;608;p114"/>
          <p:cNvSpPr txBox="1"/>
          <p:nvPr>
            <p:ph type="title"/>
          </p:nvPr>
        </p:nvSpPr>
        <p:spPr>
          <a:xfrm>
            <a:off x="0" y="2159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Warehouse Architecture - C</a:t>
            </a:r>
            <a:endParaRPr/>
          </a:p>
        </p:txBody>
      </p:sp>
      <p:sp>
        <p:nvSpPr>
          <p:cNvPr id="609" name="Google Shape;609;p114"/>
          <p:cNvSpPr txBox="1"/>
          <p:nvPr/>
        </p:nvSpPr>
        <p:spPr>
          <a:xfrm>
            <a:off x="658812" y="1414462"/>
            <a:ext cx="1654175" cy="4572000"/>
          </a:xfrm>
          <a:prstGeom prst="rect">
            <a:avLst/>
          </a:prstGeom>
          <a:solidFill>
            <a:srgbClr val="FF99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610" name="Google Shape;610;p114"/>
          <p:cNvPicPr preferRelativeResize="0"/>
          <p:nvPr/>
        </p:nvPicPr>
        <p:blipFill rotWithShape="1">
          <a:blip r:embed="rId3">
            <a:alphaModFix/>
          </a:blip>
          <a:srcRect b="0" l="0" r="0" t="0"/>
          <a:stretch/>
        </p:blipFill>
        <p:spPr>
          <a:xfrm>
            <a:off x="841375" y="1787525"/>
            <a:ext cx="1314450" cy="676275"/>
          </a:xfrm>
          <a:prstGeom prst="rect">
            <a:avLst/>
          </a:prstGeom>
          <a:noFill/>
          <a:ln>
            <a:noFill/>
          </a:ln>
        </p:spPr>
      </p:pic>
      <p:pic>
        <p:nvPicPr>
          <p:cNvPr id="611" name="Google Shape;611;p114"/>
          <p:cNvPicPr preferRelativeResize="0"/>
          <p:nvPr/>
        </p:nvPicPr>
        <p:blipFill rotWithShape="1">
          <a:blip r:embed="rId4">
            <a:alphaModFix/>
          </a:blip>
          <a:srcRect b="0" l="0" r="0" t="0"/>
          <a:stretch/>
        </p:blipFill>
        <p:spPr>
          <a:xfrm>
            <a:off x="1003300" y="3046412"/>
            <a:ext cx="849312" cy="962025"/>
          </a:xfrm>
          <a:prstGeom prst="rect">
            <a:avLst/>
          </a:prstGeom>
          <a:noFill/>
          <a:ln>
            <a:noFill/>
          </a:ln>
        </p:spPr>
      </p:pic>
      <p:pic>
        <p:nvPicPr>
          <p:cNvPr id="612" name="Google Shape;612;p114"/>
          <p:cNvPicPr preferRelativeResize="0"/>
          <p:nvPr/>
        </p:nvPicPr>
        <p:blipFill rotWithShape="1">
          <a:blip r:embed="rId5">
            <a:alphaModFix/>
          </a:blip>
          <a:srcRect b="0" l="0" r="0" t="0"/>
          <a:stretch/>
        </p:blipFill>
        <p:spPr>
          <a:xfrm>
            <a:off x="1200150" y="4494212"/>
            <a:ext cx="504825" cy="457200"/>
          </a:xfrm>
          <a:prstGeom prst="rect">
            <a:avLst/>
          </a:prstGeom>
          <a:noFill/>
          <a:ln>
            <a:noFill/>
          </a:ln>
        </p:spPr>
      </p:pic>
      <p:pic>
        <p:nvPicPr>
          <p:cNvPr id="613" name="Google Shape;613;p114"/>
          <p:cNvPicPr preferRelativeResize="0"/>
          <p:nvPr/>
        </p:nvPicPr>
        <p:blipFill rotWithShape="1">
          <a:blip r:embed="rId6">
            <a:alphaModFix/>
          </a:blip>
          <a:srcRect b="0" l="0" r="0" t="0"/>
          <a:stretch/>
        </p:blipFill>
        <p:spPr>
          <a:xfrm>
            <a:off x="2514600" y="2057400"/>
            <a:ext cx="1433512" cy="3646487"/>
          </a:xfrm>
          <a:prstGeom prst="rect">
            <a:avLst/>
          </a:prstGeom>
          <a:noFill/>
          <a:ln>
            <a:noFill/>
          </a:ln>
        </p:spPr>
      </p:pic>
      <p:pic>
        <p:nvPicPr>
          <p:cNvPr id="614" name="Google Shape;614;p114"/>
          <p:cNvPicPr preferRelativeResize="0"/>
          <p:nvPr/>
        </p:nvPicPr>
        <p:blipFill rotWithShape="1">
          <a:blip r:embed="rId7">
            <a:alphaModFix/>
          </a:blip>
          <a:srcRect b="0" l="0" r="0" t="0"/>
          <a:stretch/>
        </p:blipFill>
        <p:spPr>
          <a:xfrm>
            <a:off x="6267450" y="1735137"/>
            <a:ext cx="384175" cy="3776662"/>
          </a:xfrm>
          <a:prstGeom prst="rect">
            <a:avLst/>
          </a:prstGeom>
          <a:noFill/>
          <a:ln>
            <a:noFill/>
          </a:ln>
        </p:spPr>
      </p:pic>
      <p:pic>
        <p:nvPicPr>
          <p:cNvPr id="615" name="Google Shape;615;p114"/>
          <p:cNvPicPr preferRelativeResize="0"/>
          <p:nvPr/>
        </p:nvPicPr>
        <p:blipFill rotWithShape="1">
          <a:blip r:embed="rId8">
            <a:alphaModFix/>
          </a:blip>
          <a:srcRect b="0" l="0" r="0" t="0"/>
          <a:stretch/>
        </p:blipFill>
        <p:spPr>
          <a:xfrm>
            <a:off x="7169150" y="1563687"/>
            <a:ext cx="915987" cy="631825"/>
          </a:xfrm>
          <a:prstGeom prst="rect">
            <a:avLst/>
          </a:prstGeom>
          <a:noFill/>
          <a:ln>
            <a:noFill/>
          </a:ln>
        </p:spPr>
      </p:pic>
      <p:sp>
        <p:nvSpPr>
          <p:cNvPr id="616" name="Google Shape;616;p114"/>
          <p:cNvSpPr txBox="1"/>
          <p:nvPr/>
        </p:nvSpPr>
        <p:spPr>
          <a:xfrm>
            <a:off x="679450" y="5257800"/>
            <a:ext cx="1449387" cy="5810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Operational</a:t>
            </a:r>
            <a:endParaRPr/>
          </a:p>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Systems/Data</a:t>
            </a:r>
            <a:endParaRPr/>
          </a:p>
        </p:txBody>
      </p:sp>
      <p:sp>
        <p:nvSpPr>
          <p:cNvPr id="617" name="Google Shape;617;p114"/>
          <p:cNvSpPr txBox="1"/>
          <p:nvPr/>
        </p:nvSpPr>
        <p:spPr>
          <a:xfrm>
            <a:off x="2598737" y="3278187"/>
            <a:ext cx="1144587" cy="15811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1" i="0" lang="en-US" sz="1400" u="none">
                <a:solidFill>
                  <a:schemeClr val="dk1"/>
                </a:solidFill>
                <a:latin typeface="Arial"/>
                <a:ea typeface="Arial"/>
                <a:cs typeface="Arial"/>
                <a:sym typeface="Arial"/>
              </a:rPr>
              <a:t>Select</a:t>
            </a:r>
            <a:endParaRPr/>
          </a:p>
          <a:p>
            <a:pPr indent="0" lvl="0" marL="0" marR="0" rtl="0" algn="l">
              <a:lnSpc>
                <a:spcPct val="100000"/>
              </a:lnSpc>
              <a:spcBef>
                <a:spcPts val="700"/>
              </a:spcBef>
              <a:spcAft>
                <a:spcPts val="0"/>
              </a:spcAft>
              <a:buClr>
                <a:schemeClr val="dk1"/>
              </a:buClr>
              <a:buFont typeface="Arial"/>
              <a:buNone/>
            </a:pPr>
            <a:r>
              <a:rPr b="1" i="0" lang="en-US" sz="1400" u="none">
                <a:solidFill>
                  <a:schemeClr val="dk1"/>
                </a:solidFill>
                <a:latin typeface="Arial"/>
                <a:ea typeface="Arial"/>
                <a:cs typeface="Arial"/>
                <a:sym typeface="Arial"/>
              </a:rPr>
              <a:t>Extract</a:t>
            </a:r>
            <a:endParaRPr/>
          </a:p>
          <a:p>
            <a:pPr indent="0" lvl="0" marL="0" marR="0" rtl="0" algn="l">
              <a:lnSpc>
                <a:spcPct val="100000"/>
              </a:lnSpc>
              <a:spcBef>
                <a:spcPts val="700"/>
              </a:spcBef>
              <a:spcAft>
                <a:spcPts val="0"/>
              </a:spcAft>
              <a:buClr>
                <a:schemeClr val="dk1"/>
              </a:buClr>
              <a:buFont typeface="Arial"/>
              <a:buNone/>
            </a:pPr>
            <a:r>
              <a:rPr b="1" i="0" lang="en-US" sz="1400" u="none">
                <a:solidFill>
                  <a:schemeClr val="dk1"/>
                </a:solidFill>
                <a:latin typeface="Arial"/>
                <a:ea typeface="Arial"/>
                <a:cs typeface="Arial"/>
                <a:sym typeface="Arial"/>
              </a:rPr>
              <a:t>Transform</a:t>
            </a:r>
            <a:endParaRPr/>
          </a:p>
          <a:p>
            <a:pPr indent="0" lvl="0" marL="0" marR="0" rtl="0" algn="l">
              <a:lnSpc>
                <a:spcPct val="100000"/>
              </a:lnSpc>
              <a:spcBef>
                <a:spcPts val="700"/>
              </a:spcBef>
              <a:spcAft>
                <a:spcPts val="0"/>
              </a:spcAft>
              <a:buClr>
                <a:schemeClr val="dk1"/>
              </a:buClr>
              <a:buFont typeface="Arial"/>
              <a:buNone/>
            </a:pPr>
            <a:r>
              <a:rPr b="1" i="0" lang="en-US" sz="1400" u="none">
                <a:solidFill>
                  <a:schemeClr val="dk1"/>
                </a:solidFill>
                <a:latin typeface="Arial"/>
                <a:ea typeface="Arial"/>
                <a:cs typeface="Arial"/>
                <a:sym typeface="Arial"/>
              </a:rPr>
              <a:t>Integrate</a:t>
            </a:r>
            <a:endParaRPr/>
          </a:p>
          <a:p>
            <a:pPr indent="0" lvl="0" marL="0" marR="0" rtl="0" algn="l">
              <a:lnSpc>
                <a:spcPct val="100000"/>
              </a:lnSpc>
              <a:spcBef>
                <a:spcPts val="700"/>
              </a:spcBef>
              <a:spcAft>
                <a:spcPts val="0"/>
              </a:spcAft>
              <a:buClr>
                <a:schemeClr val="dk1"/>
              </a:buClr>
              <a:buFont typeface="Arial"/>
              <a:buNone/>
            </a:pPr>
            <a:r>
              <a:rPr b="1" i="0" lang="en-US" sz="1400" u="none">
                <a:solidFill>
                  <a:schemeClr val="dk1"/>
                </a:solidFill>
                <a:latin typeface="Arial"/>
                <a:ea typeface="Arial"/>
                <a:cs typeface="Arial"/>
                <a:sym typeface="Arial"/>
              </a:rPr>
              <a:t>Maintain</a:t>
            </a:r>
            <a:endParaRPr/>
          </a:p>
        </p:txBody>
      </p:sp>
      <p:sp>
        <p:nvSpPr>
          <p:cNvPr id="618" name="Google Shape;618;p114"/>
          <p:cNvSpPr txBox="1"/>
          <p:nvPr/>
        </p:nvSpPr>
        <p:spPr>
          <a:xfrm>
            <a:off x="2582862" y="5791200"/>
            <a:ext cx="1233487" cy="5810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Data </a:t>
            </a:r>
            <a:endParaRPr/>
          </a:p>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Preparation</a:t>
            </a:r>
            <a:endParaRPr/>
          </a:p>
        </p:txBody>
      </p:sp>
      <p:sp>
        <p:nvSpPr>
          <p:cNvPr id="619" name="Google Shape;619;p114"/>
          <p:cNvSpPr txBox="1"/>
          <p:nvPr/>
        </p:nvSpPr>
        <p:spPr>
          <a:xfrm>
            <a:off x="5708650" y="5438775"/>
            <a:ext cx="1277937" cy="5810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Middleware/</a:t>
            </a:r>
            <a:endParaRPr/>
          </a:p>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API</a:t>
            </a:r>
            <a:endParaRPr/>
          </a:p>
        </p:txBody>
      </p:sp>
      <p:pic>
        <p:nvPicPr>
          <p:cNvPr id="620" name="Google Shape;620;p114"/>
          <p:cNvPicPr preferRelativeResize="0"/>
          <p:nvPr/>
        </p:nvPicPr>
        <p:blipFill rotWithShape="1">
          <a:blip r:embed="rId9">
            <a:alphaModFix/>
          </a:blip>
          <a:srcRect b="0" l="0" r="0" t="0"/>
          <a:stretch/>
        </p:blipFill>
        <p:spPr>
          <a:xfrm>
            <a:off x="7067550" y="5100637"/>
            <a:ext cx="915987" cy="631825"/>
          </a:xfrm>
          <a:prstGeom prst="rect">
            <a:avLst/>
          </a:prstGeom>
          <a:noFill/>
          <a:ln>
            <a:noFill/>
          </a:ln>
        </p:spPr>
      </p:pic>
      <p:pic>
        <p:nvPicPr>
          <p:cNvPr id="621" name="Google Shape;621;p114"/>
          <p:cNvPicPr preferRelativeResize="0"/>
          <p:nvPr/>
        </p:nvPicPr>
        <p:blipFill rotWithShape="1">
          <a:blip r:embed="rId10">
            <a:alphaModFix/>
          </a:blip>
          <a:srcRect b="0" l="0" r="0" t="0"/>
          <a:stretch/>
        </p:blipFill>
        <p:spPr>
          <a:xfrm>
            <a:off x="7102475" y="3459162"/>
            <a:ext cx="915987" cy="631825"/>
          </a:xfrm>
          <a:prstGeom prst="rect">
            <a:avLst/>
          </a:prstGeom>
          <a:noFill/>
          <a:ln>
            <a:noFill/>
          </a:ln>
        </p:spPr>
      </p:pic>
      <p:pic>
        <p:nvPicPr>
          <p:cNvPr id="622" name="Google Shape;622;p114"/>
          <p:cNvPicPr preferRelativeResize="0"/>
          <p:nvPr/>
        </p:nvPicPr>
        <p:blipFill rotWithShape="1">
          <a:blip r:embed="rId11">
            <a:alphaModFix/>
          </a:blip>
          <a:srcRect b="0" l="0" r="0" t="0"/>
          <a:stretch/>
        </p:blipFill>
        <p:spPr>
          <a:xfrm>
            <a:off x="8007350" y="4411662"/>
            <a:ext cx="915987" cy="631825"/>
          </a:xfrm>
          <a:prstGeom prst="rect">
            <a:avLst/>
          </a:prstGeom>
          <a:noFill/>
          <a:ln>
            <a:noFill/>
          </a:ln>
        </p:spPr>
      </p:pic>
      <p:pic>
        <p:nvPicPr>
          <p:cNvPr id="623" name="Google Shape;623;p114"/>
          <p:cNvPicPr preferRelativeResize="0"/>
          <p:nvPr/>
        </p:nvPicPr>
        <p:blipFill rotWithShape="1">
          <a:blip r:embed="rId12">
            <a:alphaModFix/>
          </a:blip>
          <a:srcRect b="0" l="0" r="0" t="0"/>
          <a:stretch/>
        </p:blipFill>
        <p:spPr>
          <a:xfrm>
            <a:off x="8064500" y="2503487"/>
            <a:ext cx="915987" cy="631825"/>
          </a:xfrm>
          <a:prstGeom prst="rect">
            <a:avLst/>
          </a:prstGeom>
          <a:noFill/>
          <a:ln>
            <a:noFill/>
          </a:ln>
        </p:spPr>
      </p:pic>
      <p:sp>
        <p:nvSpPr>
          <p:cNvPr id="624" name="Google Shape;624;p114"/>
          <p:cNvSpPr/>
          <p:nvPr/>
        </p:nvSpPr>
        <p:spPr>
          <a:xfrm>
            <a:off x="4078287" y="3192462"/>
            <a:ext cx="1093787" cy="330200"/>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25" name="Google Shape;625;p114"/>
          <p:cNvSpPr/>
          <p:nvPr/>
        </p:nvSpPr>
        <p:spPr>
          <a:xfrm>
            <a:off x="4081462" y="4027487"/>
            <a:ext cx="1093787" cy="330200"/>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626" name="Google Shape;626;p114"/>
          <p:cNvCxnSpPr/>
          <p:nvPr/>
        </p:nvCxnSpPr>
        <p:spPr>
          <a:xfrm>
            <a:off x="4065587" y="3379787"/>
            <a:ext cx="0" cy="785812"/>
          </a:xfrm>
          <a:prstGeom prst="straightConnector1">
            <a:avLst/>
          </a:prstGeom>
          <a:noFill/>
          <a:ln cap="flat" cmpd="sng" w="12700">
            <a:solidFill>
              <a:schemeClr val="dk1"/>
            </a:solidFill>
            <a:prstDash val="solid"/>
            <a:miter lim="8000"/>
            <a:headEnd len="sm" w="sm" type="none"/>
            <a:tailEnd len="sm" w="sm" type="none"/>
          </a:ln>
        </p:spPr>
      </p:cxnSp>
      <p:cxnSp>
        <p:nvCxnSpPr>
          <p:cNvPr id="627" name="Google Shape;627;p114"/>
          <p:cNvCxnSpPr/>
          <p:nvPr/>
        </p:nvCxnSpPr>
        <p:spPr>
          <a:xfrm>
            <a:off x="5178425" y="3371850"/>
            <a:ext cx="0" cy="785812"/>
          </a:xfrm>
          <a:prstGeom prst="straightConnector1">
            <a:avLst/>
          </a:prstGeom>
          <a:noFill/>
          <a:ln cap="flat" cmpd="sng" w="12700">
            <a:solidFill>
              <a:schemeClr val="dk1"/>
            </a:solidFill>
            <a:prstDash val="solid"/>
            <a:miter lim="8000"/>
            <a:headEnd len="sm" w="sm" type="none"/>
            <a:tailEnd len="sm" w="sm" type="none"/>
          </a:ln>
        </p:spPr>
      </p:cxnSp>
      <p:sp>
        <p:nvSpPr>
          <p:cNvPr id="628" name="Google Shape;628;p114"/>
          <p:cNvSpPr/>
          <p:nvPr/>
        </p:nvSpPr>
        <p:spPr>
          <a:xfrm>
            <a:off x="4329112" y="2913062"/>
            <a:ext cx="577850" cy="163512"/>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29" name="Google Shape;629;p114"/>
          <p:cNvSpPr/>
          <p:nvPr/>
        </p:nvSpPr>
        <p:spPr>
          <a:xfrm>
            <a:off x="4321175" y="3257550"/>
            <a:ext cx="577850" cy="165100"/>
          </a:xfrm>
          <a:prstGeom prst="ellipse">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630" name="Google Shape;630;p114"/>
          <p:cNvCxnSpPr/>
          <p:nvPr/>
        </p:nvCxnSpPr>
        <p:spPr>
          <a:xfrm>
            <a:off x="4325937" y="3028950"/>
            <a:ext cx="0" cy="322262"/>
          </a:xfrm>
          <a:prstGeom prst="straightConnector1">
            <a:avLst/>
          </a:prstGeom>
          <a:noFill/>
          <a:ln cap="flat" cmpd="sng" w="12700">
            <a:solidFill>
              <a:schemeClr val="dk1"/>
            </a:solidFill>
            <a:prstDash val="solid"/>
            <a:miter lim="8000"/>
            <a:headEnd len="sm" w="sm" type="none"/>
            <a:tailEnd len="sm" w="sm" type="none"/>
          </a:ln>
        </p:spPr>
      </p:cxnSp>
      <p:cxnSp>
        <p:nvCxnSpPr>
          <p:cNvPr id="631" name="Google Shape;631;p114"/>
          <p:cNvCxnSpPr/>
          <p:nvPr/>
        </p:nvCxnSpPr>
        <p:spPr>
          <a:xfrm>
            <a:off x="4914900" y="3033712"/>
            <a:ext cx="0" cy="322262"/>
          </a:xfrm>
          <a:prstGeom prst="straightConnector1">
            <a:avLst/>
          </a:prstGeom>
          <a:noFill/>
          <a:ln cap="flat" cmpd="sng" w="12700">
            <a:solidFill>
              <a:schemeClr val="dk1"/>
            </a:solidFill>
            <a:prstDash val="solid"/>
            <a:miter lim="8000"/>
            <a:headEnd len="sm" w="sm" type="none"/>
            <a:tailEnd len="sm" w="sm" type="none"/>
          </a:ln>
        </p:spPr>
      </p:cxnSp>
      <p:sp>
        <p:nvSpPr>
          <p:cNvPr id="632" name="Google Shape;632;p114"/>
          <p:cNvSpPr txBox="1"/>
          <p:nvPr/>
        </p:nvSpPr>
        <p:spPr>
          <a:xfrm>
            <a:off x="4014787" y="3579812"/>
            <a:ext cx="1230312" cy="581025"/>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Data </a:t>
            </a:r>
            <a:endParaRPr/>
          </a:p>
          <a:p>
            <a:pPr indent="0" lvl="0" marL="0" marR="0" rtl="0" algn="ctr">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Warehouse</a:t>
            </a:r>
            <a:endParaRPr/>
          </a:p>
        </p:txBody>
      </p:sp>
      <p:sp>
        <p:nvSpPr>
          <p:cNvPr id="633" name="Google Shape;633;p114"/>
          <p:cNvSpPr txBox="1"/>
          <p:nvPr/>
        </p:nvSpPr>
        <p:spPr>
          <a:xfrm>
            <a:off x="4114800" y="2514600"/>
            <a:ext cx="1108075"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Metadata</a:t>
            </a:r>
            <a:endParaRPr/>
          </a:p>
        </p:txBody>
      </p:sp>
      <p:sp>
        <p:nvSpPr>
          <p:cNvPr id="634" name="Google Shape;634;p114"/>
          <p:cNvSpPr txBox="1"/>
          <p:nvPr/>
        </p:nvSpPr>
        <p:spPr>
          <a:xfrm>
            <a:off x="6991350" y="2193925"/>
            <a:ext cx="104140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EIS /DSS</a:t>
            </a:r>
            <a:endParaRPr/>
          </a:p>
        </p:txBody>
      </p:sp>
      <p:sp>
        <p:nvSpPr>
          <p:cNvPr id="635" name="Google Shape;635;p114"/>
          <p:cNvSpPr txBox="1"/>
          <p:nvPr/>
        </p:nvSpPr>
        <p:spPr>
          <a:xfrm>
            <a:off x="7853362" y="3265487"/>
            <a:ext cx="1290637"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Query Tools</a:t>
            </a:r>
            <a:endParaRPr/>
          </a:p>
        </p:txBody>
      </p:sp>
      <p:sp>
        <p:nvSpPr>
          <p:cNvPr id="636" name="Google Shape;636;p114"/>
          <p:cNvSpPr txBox="1"/>
          <p:nvPr/>
        </p:nvSpPr>
        <p:spPr>
          <a:xfrm>
            <a:off x="6756400" y="4243387"/>
            <a:ext cx="1470025"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OLAP/ROLAP</a:t>
            </a:r>
            <a:endParaRPr/>
          </a:p>
        </p:txBody>
      </p:sp>
      <p:sp>
        <p:nvSpPr>
          <p:cNvPr id="637" name="Google Shape;637;p114"/>
          <p:cNvSpPr txBox="1"/>
          <p:nvPr/>
        </p:nvSpPr>
        <p:spPr>
          <a:xfrm>
            <a:off x="7637462" y="4999037"/>
            <a:ext cx="150495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Web Browsers</a:t>
            </a:r>
            <a:endParaRPr/>
          </a:p>
        </p:txBody>
      </p:sp>
      <p:sp>
        <p:nvSpPr>
          <p:cNvPr id="638" name="Google Shape;638;p114"/>
          <p:cNvSpPr txBox="1"/>
          <p:nvPr/>
        </p:nvSpPr>
        <p:spPr>
          <a:xfrm>
            <a:off x="7037387" y="5730875"/>
            <a:ext cx="1266825"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Data Mining</a:t>
            </a:r>
            <a:endParaRPr/>
          </a:p>
        </p:txBody>
      </p:sp>
      <p:cxnSp>
        <p:nvCxnSpPr>
          <p:cNvPr id="639" name="Google Shape;639;p114"/>
          <p:cNvCxnSpPr/>
          <p:nvPr/>
        </p:nvCxnSpPr>
        <p:spPr>
          <a:xfrm>
            <a:off x="6646862" y="1965325"/>
            <a:ext cx="628650" cy="0"/>
          </a:xfrm>
          <a:prstGeom prst="straightConnector1">
            <a:avLst/>
          </a:prstGeom>
          <a:noFill/>
          <a:ln cap="flat" cmpd="sng" w="25400">
            <a:solidFill>
              <a:schemeClr val="dk1"/>
            </a:solidFill>
            <a:prstDash val="solid"/>
            <a:miter lim="8000"/>
            <a:headEnd len="sm" w="sm" type="none"/>
            <a:tailEnd len="sm" w="sm" type="none"/>
          </a:ln>
        </p:spPr>
      </p:cxnSp>
      <p:cxnSp>
        <p:nvCxnSpPr>
          <p:cNvPr id="640" name="Google Shape;640;p114"/>
          <p:cNvCxnSpPr/>
          <p:nvPr/>
        </p:nvCxnSpPr>
        <p:spPr>
          <a:xfrm>
            <a:off x="6759575" y="2835275"/>
            <a:ext cx="1385887" cy="0"/>
          </a:xfrm>
          <a:prstGeom prst="straightConnector1">
            <a:avLst/>
          </a:prstGeom>
          <a:noFill/>
          <a:ln cap="flat" cmpd="sng" w="25400">
            <a:solidFill>
              <a:schemeClr val="dk1"/>
            </a:solidFill>
            <a:prstDash val="solid"/>
            <a:miter lim="8000"/>
            <a:headEnd len="sm" w="sm" type="none"/>
            <a:tailEnd len="sm" w="sm" type="none"/>
          </a:ln>
        </p:spPr>
      </p:cxnSp>
      <p:cxnSp>
        <p:nvCxnSpPr>
          <p:cNvPr id="641" name="Google Shape;641;p114"/>
          <p:cNvCxnSpPr/>
          <p:nvPr/>
        </p:nvCxnSpPr>
        <p:spPr>
          <a:xfrm>
            <a:off x="6818312" y="3754437"/>
            <a:ext cx="366712" cy="0"/>
          </a:xfrm>
          <a:prstGeom prst="straightConnector1">
            <a:avLst/>
          </a:prstGeom>
          <a:noFill/>
          <a:ln cap="flat" cmpd="sng" w="25400">
            <a:solidFill>
              <a:schemeClr val="dk1"/>
            </a:solidFill>
            <a:prstDash val="solid"/>
            <a:miter lim="8000"/>
            <a:headEnd len="sm" w="sm" type="none"/>
            <a:tailEnd len="sm" w="sm" type="none"/>
          </a:ln>
        </p:spPr>
      </p:cxnSp>
      <p:cxnSp>
        <p:nvCxnSpPr>
          <p:cNvPr id="642" name="Google Shape;642;p114"/>
          <p:cNvCxnSpPr/>
          <p:nvPr/>
        </p:nvCxnSpPr>
        <p:spPr>
          <a:xfrm flipH="1" rot="10800000">
            <a:off x="6831012" y="4765675"/>
            <a:ext cx="1257300" cy="11112"/>
          </a:xfrm>
          <a:prstGeom prst="straightConnector1">
            <a:avLst/>
          </a:prstGeom>
          <a:noFill/>
          <a:ln cap="flat" cmpd="sng" w="25400">
            <a:solidFill>
              <a:schemeClr val="dk1"/>
            </a:solidFill>
            <a:prstDash val="solid"/>
            <a:miter lim="8000"/>
            <a:headEnd len="sm" w="sm" type="none"/>
            <a:tailEnd len="sm" w="sm" type="none"/>
          </a:ln>
        </p:spPr>
      </p:cxnSp>
      <p:cxnSp>
        <p:nvCxnSpPr>
          <p:cNvPr id="643" name="Google Shape;643;p114"/>
          <p:cNvCxnSpPr/>
          <p:nvPr/>
        </p:nvCxnSpPr>
        <p:spPr>
          <a:xfrm>
            <a:off x="6589712" y="5338762"/>
            <a:ext cx="571500" cy="0"/>
          </a:xfrm>
          <a:prstGeom prst="straightConnector1">
            <a:avLst/>
          </a:prstGeom>
          <a:noFill/>
          <a:ln cap="flat" cmpd="sng" w="25400">
            <a:solidFill>
              <a:schemeClr val="dk1"/>
            </a:solidFill>
            <a:prstDash val="solid"/>
            <a:miter lim="8000"/>
            <a:headEnd len="sm" w="sm" type="none"/>
            <a:tailEnd len="sm" w="sm" type="none"/>
          </a:ln>
        </p:spPr>
      </p:cxnSp>
      <p:grpSp>
        <p:nvGrpSpPr>
          <p:cNvPr id="644" name="Google Shape;644;p114"/>
          <p:cNvGrpSpPr/>
          <p:nvPr/>
        </p:nvGrpSpPr>
        <p:grpSpPr>
          <a:xfrm>
            <a:off x="5567362" y="1803400"/>
            <a:ext cx="590550" cy="509587"/>
            <a:chOff x="5708650" y="2222500"/>
            <a:chExt cx="592137" cy="509587"/>
          </a:xfrm>
        </p:grpSpPr>
        <p:sp>
          <p:nvSpPr>
            <p:cNvPr id="645" name="Google Shape;645;p114"/>
            <p:cNvSpPr/>
            <p:nvPr/>
          </p:nvSpPr>
          <p:spPr>
            <a:xfrm>
              <a:off x="5715000" y="2222500"/>
              <a:ext cx="576262" cy="163512"/>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46" name="Google Shape;646;p114"/>
            <p:cNvSpPr/>
            <p:nvPr/>
          </p:nvSpPr>
          <p:spPr>
            <a:xfrm>
              <a:off x="5708650" y="2566987"/>
              <a:ext cx="576262" cy="165100"/>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647" name="Google Shape;647;p114"/>
            <p:cNvCxnSpPr/>
            <p:nvPr/>
          </p:nvCxnSpPr>
          <p:spPr>
            <a:xfrm>
              <a:off x="5713412" y="2338387"/>
              <a:ext cx="0" cy="322262"/>
            </a:xfrm>
            <a:prstGeom prst="straightConnector1">
              <a:avLst/>
            </a:prstGeom>
            <a:noFill/>
            <a:ln cap="flat" cmpd="sng" w="12700">
              <a:solidFill>
                <a:schemeClr val="dk1"/>
              </a:solidFill>
              <a:prstDash val="solid"/>
              <a:miter lim="8000"/>
              <a:headEnd len="sm" w="sm" type="none"/>
              <a:tailEnd len="sm" w="sm" type="none"/>
            </a:ln>
          </p:spPr>
        </p:cxnSp>
        <p:cxnSp>
          <p:nvCxnSpPr>
            <p:cNvPr id="648" name="Google Shape;648;p114"/>
            <p:cNvCxnSpPr/>
            <p:nvPr/>
          </p:nvCxnSpPr>
          <p:spPr>
            <a:xfrm>
              <a:off x="6300787" y="2343150"/>
              <a:ext cx="0" cy="322262"/>
            </a:xfrm>
            <a:prstGeom prst="straightConnector1">
              <a:avLst/>
            </a:prstGeom>
            <a:noFill/>
            <a:ln cap="flat" cmpd="sng" w="12700">
              <a:solidFill>
                <a:schemeClr val="dk1"/>
              </a:solidFill>
              <a:prstDash val="solid"/>
              <a:miter lim="8000"/>
              <a:headEnd len="sm" w="sm" type="none"/>
              <a:tailEnd len="sm" w="sm" type="none"/>
            </a:ln>
          </p:spPr>
        </p:cxnSp>
      </p:grpSp>
      <p:grpSp>
        <p:nvGrpSpPr>
          <p:cNvPr id="649" name="Google Shape;649;p114"/>
          <p:cNvGrpSpPr/>
          <p:nvPr/>
        </p:nvGrpSpPr>
        <p:grpSpPr>
          <a:xfrm>
            <a:off x="5624512" y="2976562"/>
            <a:ext cx="593726" cy="509588"/>
            <a:chOff x="5767387" y="3395662"/>
            <a:chExt cx="592138" cy="509588"/>
          </a:xfrm>
        </p:grpSpPr>
        <p:sp>
          <p:nvSpPr>
            <p:cNvPr id="650" name="Google Shape;650;p114"/>
            <p:cNvSpPr/>
            <p:nvPr/>
          </p:nvSpPr>
          <p:spPr>
            <a:xfrm>
              <a:off x="5773737" y="3395662"/>
              <a:ext cx="576262" cy="163512"/>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51" name="Google Shape;651;p114"/>
            <p:cNvSpPr/>
            <p:nvPr/>
          </p:nvSpPr>
          <p:spPr>
            <a:xfrm>
              <a:off x="5767387" y="3740150"/>
              <a:ext cx="576262" cy="165100"/>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652" name="Google Shape;652;p114"/>
            <p:cNvCxnSpPr/>
            <p:nvPr/>
          </p:nvCxnSpPr>
          <p:spPr>
            <a:xfrm>
              <a:off x="5772150" y="3511550"/>
              <a:ext cx="0" cy="322262"/>
            </a:xfrm>
            <a:prstGeom prst="straightConnector1">
              <a:avLst/>
            </a:prstGeom>
            <a:noFill/>
            <a:ln cap="flat" cmpd="sng" w="12700">
              <a:solidFill>
                <a:schemeClr val="dk1"/>
              </a:solidFill>
              <a:prstDash val="solid"/>
              <a:miter lim="8000"/>
              <a:headEnd len="sm" w="sm" type="none"/>
              <a:tailEnd len="sm" w="sm" type="none"/>
            </a:ln>
          </p:spPr>
        </p:cxnSp>
        <p:cxnSp>
          <p:nvCxnSpPr>
            <p:cNvPr id="653" name="Google Shape;653;p114"/>
            <p:cNvCxnSpPr/>
            <p:nvPr/>
          </p:nvCxnSpPr>
          <p:spPr>
            <a:xfrm>
              <a:off x="6359525" y="3516312"/>
              <a:ext cx="0" cy="322262"/>
            </a:xfrm>
            <a:prstGeom prst="straightConnector1">
              <a:avLst/>
            </a:prstGeom>
            <a:noFill/>
            <a:ln cap="flat" cmpd="sng" w="12700">
              <a:solidFill>
                <a:schemeClr val="dk1"/>
              </a:solidFill>
              <a:prstDash val="solid"/>
              <a:miter lim="8000"/>
              <a:headEnd len="sm" w="sm" type="none"/>
              <a:tailEnd len="sm" w="sm" type="none"/>
            </a:ln>
          </p:spPr>
        </p:cxnSp>
      </p:grpSp>
      <p:grpSp>
        <p:nvGrpSpPr>
          <p:cNvPr id="654" name="Google Shape;654;p114"/>
          <p:cNvGrpSpPr/>
          <p:nvPr/>
        </p:nvGrpSpPr>
        <p:grpSpPr>
          <a:xfrm>
            <a:off x="5578475" y="4192587"/>
            <a:ext cx="590550" cy="509588"/>
            <a:chOff x="5721350" y="4611687"/>
            <a:chExt cx="592137" cy="509588"/>
          </a:xfrm>
        </p:grpSpPr>
        <p:sp>
          <p:nvSpPr>
            <p:cNvPr id="655" name="Google Shape;655;p114"/>
            <p:cNvSpPr/>
            <p:nvPr/>
          </p:nvSpPr>
          <p:spPr>
            <a:xfrm>
              <a:off x="5727700" y="4611687"/>
              <a:ext cx="576262" cy="163512"/>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56" name="Google Shape;656;p114"/>
            <p:cNvSpPr/>
            <p:nvPr/>
          </p:nvSpPr>
          <p:spPr>
            <a:xfrm>
              <a:off x="5721350" y="4956175"/>
              <a:ext cx="576262" cy="165100"/>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657" name="Google Shape;657;p114"/>
            <p:cNvCxnSpPr/>
            <p:nvPr/>
          </p:nvCxnSpPr>
          <p:spPr>
            <a:xfrm>
              <a:off x="5726112" y="4727575"/>
              <a:ext cx="0" cy="322262"/>
            </a:xfrm>
            <a:prstGeom prst="straightConnector1">
              <a:avLst/>
            </a:prstGeom>
            <a:noFill/>
            <a:ln cap="flat" cmpd="sng" w="12700">
              <a:solidFill>
                <a:schemeClr val="dk1"/>
              </a:solidFill>
              <a:prstDash val="solid"/>
              <a:miter lim="8000"/>
              <a:headEnd len="sm" w="sm" type="none"/>
              <a:tailEnd len="sm" w="sm" type="none"/>
            </a:ln>
          </p:spPr>
        </p:cxnSp>
        <p:cxnSp>
          <p:nvCxnSpPr>
            <p:cNvPr id="658" name="Google Shape;658;p114"/>
            <p:cNvCxnSpPr/>
            <p:nvPr/>
          </p:nvCxnSpPr>
          <p:spPr>
            <a:xfrm>
              <a:off x="6313487" y="4732337"/>
              <a:ext cx="0" cy="322262"/>
            </a:xfrm>
            <a:prstGeom prst="straightConnector1">
              <a:avLst/>
            </a:prstGeom>
            <a:noFill/>
            <a:ln cap="flat" cmpd="sng" w="12700">
              <a:solidFill>
                <a:schemeClr val="dk1"/>
              </a:solidFill>
              <a:prstDash val="solid"/>
              <a:miter lim="8000"/>
              <a:headEnd len="sm" w="sm" type="none"/>
              <a:tailEnd len="sm" w="sm" type="none"/>
            </a:ln>
          </p:spPr>
        </p:cxnSp>
      </p:grpSp>
      <p:sp>
        <p:nvSpPr>
          <p:cNvPr id="659" name="Google Shape;659;p114"/>
          <p:cNvSpPr/>
          <p:nvPr/>
        </p:nvSpPr>
        <p:spPr>
          <a:xfrm rot="-1980000">
            <a:off x="5203825" y="2359025"/>
            <a:ext cx="412750" cy="320675"/>
          </a:xfrm>
          <a:prstGeom prst="rightArrow">
            <a:avLst>
              <a:gd fmla="val 10797" name="adj1"/>
              <a:gd fmla="val 50000" name="adj2"/>
            </a:avLst>
          </a:prstGeom>
          <a:solidFill>
            <a:srgbClr val="CCCCFF"/>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60" name="Google Shape;660;p114"/>
          <p:cNvSpPr/>
          <p:nvPr/>
        </p:nvSpPr>
        <p:spPr>
          <a:xfrm>
            <a:off x="5275262" y="3257550"/>
            <a:ext cx="250825" cy="307975"/>
          </a:xfrm>
          <a:prstGeom prst="rightArrow">
            <a:avLst>
              <a:gd fmla="val 10797" name="adj1"/>
              <a:gd fmla="val 50000" name="adj2"/>
            </a:avLst>
          </a:prstGeom>
          <a:solidFill>
            <a:srgbClr val="CCCCFF"/>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61" name="Google Shape;661;p114"/>
          <p:cNvSpPr/>
          <p:nvPr/>
        </p:nvSpPr>
        <p:spPr>
          <a:xfrm rot="1620000">
            <a:off x="5219700" y="4167187"/>
            <a:ext cx="252412" cy="307975"/>
          </a:xfrm>
          <a:prstGeom prst="rightArrow">
            <a:avLst>
              <a:gd fmla="val 10797" name="adj1"/>
              <a:gd fmla="val 50000" name="adj2"/>
            </a:avLst>
          </a:prstGeom>
          <a:solidFill>
            <a:srgbClr val="CCCCFF"/>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62" name="Google Shape;662;p114"/>
          <p:cNvSpPr txBox="1"/>
          <p:nvPr/>
        </p:nvSpPr>
        <p:spPr>
          <a:xfrm>
            <a:off x="5475287" y="1184275"/>
            <a:ext cx="727075" cy="5810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1" i="0" lang="en-US" sz="1600" u="none">
                <a:solidFill>
                  <a:schemeClr val="dk1"/>
                </a:solidFill>
                <a:latin typeface="Arial"/>
                <a:ea typeface="Arial"/>
                <a:cs typeface="Arial"/>
                <a:sym typeface="Arial"/>
              </a:rPr>
              <a:t>Data</a:t>
            </a:r>
            <a:endParaRPr/>
          </a:p>
          <a:p>
            <a:pPr indent="0" lvl="0" marL="0" marR="0" rtl="0" algn="l">
              <a:lnSpc>
                <a:spcPct val="100000"/>
              </a:lnSpc>
              <a:spcBef>
                <a:spcPts val="0"/>
              </a:spcBef>
              <a:spcAft>
                <a:spcPts val="0"/>
              </a:spcAft>
              <a:buClr>
                <a:schemeClr val="dk1"/>
              </a:buClr>
              <a:buFont typeface="Arial"/>
              <a:buNone/>
            </a:pPr>
            <a:r>
              <a:rPr b="1" i="0" lang="en-US" sz="1600" u="none">
                <a:solidFill>
                  <a:schemeClr val="dk1"/>
                </a:solidFill>
                <a:latin typeface="Arial"/>
                <a:ea typeface="Arial"/>
                <a:cs typeface="Arial"/>
                <a:sym typeface="Arial"/>
              </a:rPr>
              <a:t>Marts</a:t>
            </a:r>
            <a:endParaRPr/>
          </a:p>
        </p:txBody>
      </p:sp>
      <p:sp>
        <p:nvSpPr>
          <p:cNvPr id="663" name="Google Shape;663;p114"/>
          <p:cNvSpPr/>
          <p:nvPr/>
        </p:nvSpPr>
        <p:spPr>
          <a:xfrm>
            <a:off x="4343400" y="4953000"/>
            <a:ext cx="577850" cy="163512"/>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64" name="Google Shape;664;p114"/>
          <p:cNvSpPr/>
          <p:nvPr/>
        </p:nvSpPr>
        <p:spPr>
          <a:xfrm>
            <a:off x="4335462" y="5297487"/>
            <a:ext cx="577850" cy="165100"/>
          </a:xfrm>
          <a:prstGeom prst="ellipse">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665" name="Google Shape;665;p114"/>
          <p:cNvCxnSpPr/>
          <p:nvPr/>
        </p:nvCxnSpPr>
        <p:spPr>
          <a:xfrm>
            <a:off x="4340225" y="5068887"/>
            <a:ext cx="0" cy="322262"/>
          </a:xfrm>
          <a:prstGeom prst="straightConnector1">
            <a:avLst/>
          </a:prstGeom>
          <a:noFill/>
          <a:ln cap="flat" cmpd="sng" w="12700">
            <a:solidFill>
              <a:schemeClr val="dk1"/>
            </a:solidFill>
            <a:prstDash val="solid"/>
            <a:miter lim="8000"/>
            <a:headEnd len="sm" w="sm" type="none"/>
            <a:tailEnd len="sm" w="sm" type="none"/>
          </a:ln>
        </p:spPr>
      </p:cxnSp>
      <p:cxnSp>
        <p:nvCxnSpPr>
          <p:cNvPr id="666" name="Google Shape;666;p114"/>
          <p:cNvCxnSpPr/>
          <p:nvPr/>
        </p:nvCxnSpPr>
        <p:spPr>
          <a:xfrm>
            <a:off x="4929187" y="5073650"/>
            <a:ext cx="0" cy="322262"/>
          </a:xfrm>
          <a:prstGeom prst="straightConnector1">
            <a:avLst/>
          </a:prstGeom>
          <a:noFill/>
          <a:ln cap="flat" cmpd="sng" w="12700">
            <a:solidFill>
              <a:schemeClr val="dk1"/>
            </a:solidFill>
            <a:prstDash val="solid"/>
            <a:miter lim="8000"/>
            <a:headEnd len="sm" w="sm" type="none"/>
            <a:tailEnd len="sm" w="sm" type="none"/>
          </a:ln>
        </p:spPr>
      </p:cxnSp>
      <p:sp>
        <p:nvSpPr>
          <p:cNvPr id="667" name="Google Shape;667;p114"/>
          <p:cNvSpPr txBox="1"/>
          <p:nvPr/>
        </p:nvSpPr>
        <p:spPr>
          <a:xfrm>
            <a:off x="4191000" y="5562600"/>
            <a:ext cx="1524000" cy="5810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a:solidFill>
                  <a:schemeClr val="dk1"/>
                </a:solidFill>
                <a:latin typeface="Arial"/>
                <a:ea typeface="Arial"/>
                <a:cs typeface="Arial"/>
                <a:sym typeface="Arial"/>
              </a:rPr>
              <a:t>Operational Data Store</a:t>
            </a:r>
            <a:endParaRPr/>
          </a:p>
        </p:txBody>
      </p:sp>
      <p:sp>
        <p:nvSpPr>
          <p:cNvPr id="668" name="Google Shape;668;p114"/>
          <p:cNvSpPr/>
          <p:nvPr/>
        </p:nvSpPr>
        <p:spPr>
          <a:xfrm>
            <a:off x="4495800" y="4495800"/>
            <a:ext cx="304800" cy="304800"/>
          </a:xfrm>
          <a:prstGeom prst="upArrow">
            <a:avLst>
              <a:gd fmla="val 50000" name="adj1"/>
              <a:gd fmla="val 50000" name="adj2"/>
            </a:avLst>
          </a:prstGeom>
          <a:solidFill>
            <a:srgbClr val="CCCCFF"/>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69" name="Google Shape;669;p114"/>
          <p:cNvSpPr txBox="1"/>
          <p:nvPr/>
        </p:nvSpPr>
        <p:spPr>
          <a:xfrm>
            <a:off x="0" y="6521450"/>
            <a:ext cx="9144000" cy="33655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Arial Narrow"/>
              <a:buNone/>
            </a:pPr>
            <a:r>
              <a:rPr b="1" i="0" lang="en-US" sz="1600" u="none">
                <a:solidFill>
                  <a:schemeClr val="lt1"/>
                </a:solidFill>
                <a:latin typeface="Arial Narrow"/>
                <a:ea typeface="Arial Narrow"/>
                <a:cs typeface="Arial Narrow"/>
                <a:sym typeface="Arial Narrow"/>
              </a:rPr>
              <a:t>Multi-tiered Data Warehouse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3" name="Shape 673"/>
        <p:cNvGrpSpPr/>
        <p:nvPr/>
      </p:nvGrpSpPr>
      <p:grpSpPr>
        <a:xfrm>
          <a:off x="0" y="0"/>
          <a:ext cx="0" cy="0"/>
          <a:chOff x="0" y="0"/>
          <a:chExt cx="0" cy="0"/>
        </a:xfrm>
      </p:grpSpPr>
      <p:sp>
        <p:nvSpPr>
          <p:cNvPr id="674" name="Google Shape;674;p115"/>
          <p:cNvSpPr txBox="1"/>
          <p:nvPr>
            <p:ph idx="4294967295" type="title"/>
          </p:nvPr>
        </p:nvSpPr>
        <p:spPr>
          <a:xfrm>
            <a:off x="3200400" y="4649787"/>
            <a:ext cx="3160712" cy="5794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Reporting Types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1" name="Shape 681"/>
        <p:cNvGrpSpPr/>
        <p:nvPr/>
      </p:nvGrpSpPr>
      <p:grpSpPr>
        <a:xfrm>
          <a:off x="0" y="0"/>
          <a:ext cx="0" cy="0"/>
          <a:chOff x="0" y="0"/>
          <a:chExt cx="0" cy="0"/>
        </a:xfrm>
      </p:grpSpPr>
      <p:sp>
        <p:nvSpPr>
          <p:cNvPr id="682" name="Google Shape;682;p116"/>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Transaction Systems Reporting</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Replicated OLTP Reporting</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Mart Reporting</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Enterprise Data Warehouse Reporting</a:t>
            </a:r>
            <a:endParaRPr/>
          </a:p>
        </p:txBody>
      </p:sp>
      <p:sp>
        <p:nvSpPr>
          <p:cNvPr id="683" name="Google Shape;683;p116"/>
          <p:cNvSpPr txBox="1"/>
          <p:nvPr>
            <p:ph idx="4294967295"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Type of Reporting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7" name="Shape 687"/>
        <p:cNvGrpSpPr/>
        <p:nvPr/>
      </p:nvGrpSpPr>
      <p:grpSpPr>
        <a:xfrm>
          <a:off x="0" y="0"/>
          <a:ext cx="0" cy="0"/>
          <a:chOff x="0" y="0"/>
          <a:chExt cx="0" cy="0"/>
        </a:xfrm>
      </p:grpSpPr>
      <p:sp>
        <p:nvSpPr>
          <p:cNvPr id="688" name="Google Shape;688;p117"/>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Reports are created from the transaction systems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Reporting Tool has a native connectivity to </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The OLTP database or</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generic data access protocol such as ODBC, JDBC or OLE DB is made use of</a:t>
            </a:r>
            <a:endParaRPr/>
          </a:p>
          <a:p>
            <a:pPr indent="-171450" lvl="1" marL="74295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This type of reporting is needed for time-sensitive reporting</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E.g. those reports which need to be up to date with the transactions occurring within the last 24 hours</a:t>
            </a:r>
            <a:endParaRPr/>
          </a:p>
        </p:txBody>
      </p:sp>
      <p:sp>
        <p:nvSpPr>
          <p:cNvPr id="689" name="Google Shape;689;p117"/>
          <p:cNvSpPr txBox="1"/>
          <p:nvPr>
            <p:ph idx="4294967295"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Transaction Systems Reporting</a:t>
            </a:r>
            <a:endParaRPr/>
          </a:p>
        </p:txBody>
      </p:sp>
      <p:pic>
        <p:nvPicPr>
          <p:cNvPr descr="031502_grohe_1" id="690" name="Google Shape;690;p117"/>
          <p:cNvPicPr preferRelativeResize="0"/>
          <p:nvPr/>
        </p:nvPicPr>
        <p:blipFill rotWithShape="1">
          <a:blip r:embed="rId3">
            <a:alphaModFix/>
          </a:blip>
          <a:srcRect b="0" l="0" r="0" t="0"/>
          <a:stretch/>
        </p:blipFill>
        <p:spPr>
          <a:xfrm>
            <a:off x="533400" y="4191000"/>
            <a:ext cx="8001000" cy="2295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4" name="Shape 694"/>
        <p:cNvGrpSpPr/>
        <p:nvPr/>
      </p:nvGrpSpPr>
      <p:grpSpPr>
        <a:xfrm>
          <a:off x="0" y="0"/>
          <a:ext cx="0" cy="0"/>
          <a:chOff x="0" y="0"/>
          <a:chExt cx="0" cy="0"/>
        </a:xfrm>
      </p:grpSpPr>
      <p:sp>
        <p:nvSpPr>
          <p:cNvPr id="695" name="Google Shape;695;p118"/>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Replication to the offline data store is done by </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Transaction logs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Database replication </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Batch files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696" name="Google Shape;696;p118"/>
          <p:cNvSpPr txBox="1"/>
          <p:nvPr>
            <p:ph idx="4294967295"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Replicated OLTP Reporting</a:t>
            </a:r>
            <a:endParaRPr/>
          </a:p>
        </p:txBody>
      </p:sp>
      <p:pic>
        <p:nvPicPr>
          <p:cNvPr descr="031502_grohe_2" id="697" name="Google Shape;697;p118"/>
          <p:cNvPicPr preferRelativeResize="0"/>
          <p:nvPr/>
        </p:nvPicPr>
        <p:blipFill rotWithShape="1">
          <a:blip r:embed="rId3">
            <a:alphaModFix/>
          </a:blip>
          <a:srcRect b="0" l="0" r="0" t="0"/>
          <a:stretch/>
        </p:blipFill>
        <p:spPr>
          <a:xfrm>
            <a:off x="457200" y="3429000"/>
            <a:ext cx="8001000" cy="25828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1" name="Shape 701"/>
        <p:cNvGrpSpPr/>
        <p:nvPr/>
      </p:nvGrpSpPr>
      <p:grpSpPr>
        <a:xfrm>
          <a:off x="0" y="0"/>
          <a:ext cx="0" cy="0"/>
          <a:chOff x="0" y="0"/>
          <a:chExt cx="0" cy="0"/>
        </a:xfrm>
      </p:grpSpPr>
      <p:sp>
        <p:nvSpPr>
          <p:cNvPr id="702" name="Google Shape;702;p119"/>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Another method is to feed transaction data to a system optimized for reporting (data mart)</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703" name="Google Shape;703;p119"/>
          <p:cNvSpPr txBox="1"/>
          <p:nvPr>
            <p:ph idx="4294967295"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Mart Reporting</a:t>
            </a:r>
            <a:endParaRPr/>
          </a:p>
        </p:txBody>
      </p:sp>
      <p:pic>
        <p:nvPicPr>
          <p:cNvPr descr="031502_grohe_3" id="704" name="Google Shape;704;p119"/>
          <p:cNvPicPr preferRelativeResize="0"/>
          <p:nvPr/>
        </p:nvPicPr>
        <p:blipFill rotWithShape="1">
          <a:blip r:embed="rId3">
            <a:alphaModFix/>
          </a:blip>
          <a:srcRect b="0" l="0" r="0" t="0"/>
          <a:stretch/>
        </p:blipFill>
        <p:spPr>
          <a:xfrm>
            <a:off x="533400" y="2895600"/>
            <a:ext cx="8001000" cy="3178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4" name="Shape 404"/>
        <p:cNvGrpSpPr/>
        <p:nvPr/>
      </p:nvGrpSpPr>
      <p:grpSpPr>
        <a:xfrm>
          <a:off x="0" y="0"/>
          <a:ext cx="0" cy="0"/>
          <a:chOff x="0" y="0"/>
          <a:chExt cx="0" cy="0"/>
        </a:xfrm>
      </p:grpSpPr>
      <p:sp>
        <p:nvSpPr>
          <p:cNvPr id="405" name="Google Shape;405;p102"/>
          <p:cNvSpPr txBox="1"/>
          <p:nvPr>
            <p:ph idx="4294967295" type="title"/>
          </p:nvPr>
        </p:nvSpPr>
        <p:spPr>
          <a:xfrm>
            <a:off x="133350" y="152400"/>
            <a:ext cx="741045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Module Overview</a:t>
            </a:r>
            <a:endParaRPr/>
          </a:p>
        </p:txBody>
      </p:sp>
      <p:sp>
        <p:nvSpPr>
          <p:cNvPr id="406" name="Google Shape;406;p102"/>
          <p:cNvSpPr txBox="1"/>
          <p:nvPr/>
        </p:nvSpPr>
        <p:spPr>
          <a:xfrm>
            <a:off x="76200" y="990600"/>
            <a:ext cx="8229600" cy="5867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Cabin"/>
                <a:ea typeface="Cabin"/>
                <a:cs typeface="Cabin"/>
                <a:sym typeface="Cabin"/>
              </a:rPr>
              <a:t>O</a:t>
            </a:r>
            <a:r>
              <a:rPr b="0" i="0" lang="en-US" sz="2000" u="none" cap="none" strike="noStrike">
                <a:solidFill>
                  <a:schemeClr val="dk1"/>
                </a:solidFill>
                <a:latin typeface="Cabin"/>
                <a:ea typeface="Cabin"/>
                <a:cs typeface="Cabin"/>
                <a:sym typeface="Cabin"/>
              </a:rPr>
              <a:t>n-</a:t>
            </a:r>
            <a:r>
              <a:rPr b="1" i="0" lang="en-US" sz="2000" u="none" cap="none" strike="noStrike">
                <a:solidFill>
                  <a:schemeClr val="dk1"/>
                </a:solidFill>
                <a:latin typeface="Cabin"/>
                <a:ea typeface="Cabin"/>
                <a:cs typeface="Cabin"/>
                <a:sym typeface="Cabin"/>
              </a:rPr>
              <a:t>L</a:t>
            </a:r>
            <a:r>
              <a:rPr b="0" i="0" lang="en-US" sz="2000" u="none" cap="none" strike="noStrike">
                <a:solidFill>
                  <a:schemeClr val="dk1"/>
                </a:solidFill>
                <a:latin typeface="Cabin"/>
                <a:ea typeface="Cabin"/>
                <a:cs typeface="Cabin"/>
                <a:sym typeface="Cabin"/>
              </a:rPr>
              <a:t>ine </a:t>
            </a:r>
            <a:r>
              <a:rPr b="1" i="0" lang="en-US" sz="2000" u="none" cap="none" strike="noStrike">
                <a:solidFill>
                  <a:schemeClr val="dk1"/>
                </a:solidFill>
                <a:latin typeface="Cabin"/>
                <a:ea typeface="Cabin"/>
                <a:cs typeface="Cabin"/>
                <a:sym typeface="Cabin"/>
              </a:rPr>
              <a:t>A</a:t>
            </a:r>
            <a:r>
              <a:rPr b="0" i="0" lang="en-US" sz="2000" u="none" cap="none" strike="noStrike">
                <a:solidFill>
                  <a:schemeClr val="dk1"/>
                </a:solidFill>
                <a:latin typeface="Cabin"/>
                <a:ea typeface="Cabin"/>
                <a:cs typeface="Cabin"/>
                <a:sym typeface="Cabin"/>
              </a:rPr>
              <a:t>nalytical </a:t>
            </a:r>
            <a:r>
              <a:rPr b="1" i="0" lang="en-US" sz="2000" u="none" cap="none" strike="noStrike">
                <a:solidFill>
                  <a:schemeClr val="dk1"/>
                </a:solidFill>
                <a:latin typeface="Cabin"/>
                <a:ea typeface="Cabin"/>
                <a:cs typeface="Cabin"/>
                <a:sym typeface="Cabin"/>
              </a:rPr>
              <a:t>P</a:t>
            </a:r>
            <a:r>
              <a:rPr b="0" i="0" lang="en-US" sz="2000" u="none" cap="none" strike="noStrike">
                <a:solidFill>
                  <a:schemeClr val="dk1"/>
                </a:solidFill>
                <a:latin typeface="Cabin"/>
                <a:ea typeface="Cabin"/>
                <a:cs typeface="Cabin"/>
                <a:sym typeface="Cabin"/>
              </a:rPr>
              <a:t>rocessing is a decision support software that allows the user to quickly analyze information that has been summarized into multidimensional views and hierarchies.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There are three main features of OLAP system :</a:t>
            </a:r>
            <a:endParaRPr/>
          </a:p>
          <a:p>
            <a:pPr indent="-285750" lvl="1" marL="742950" marR="0" rtl="0" algn="l">
              <a:lnSpc>
                <a:spcPct val="100000"/>
              </a:lnSpc>
              <a:spcBef>
                <a:spcPts val="600"/>
              </a:spcBef>
              <a:spcAft>
                <a:spcPts val="0"/>
              </a:spcAft>
              <a:buClr>
                <a:schemeClr val="dk1"/>
              </a:buClr>
              <a:buSzPts val="2000"/>
              <a:buFont typeface="Noto Sans Symbols"/>
              <a:buChar char="✓"/>
            </a:pPr>
            <a:r>
              <a:rPr b="0" i="0" lang="en-US" sz="2000" u="none" cap="none" strike="noStrike">
                <a:solidFill>
                  <a:schemeClr val="dk1"/>
                </a:solidFill>
                <a:latin typeface="Cabin"/>
                <a:ea typeface="Cabin"/>
                <a:cs typeface="Cabin"/>
                <a:sym typeface="Cabin"/>
              </a:rPr>
              <a:t>Multidimensional Viewing – OLAP supports multidimensional model which consists of facts and dimensions also called as Star Schema.</a:t>
            </a:r>
            <a:endParaRPr/>
          </a:p>
          <a:p>
            <a:pPr indent="-285750" lvl="1" marL="742950" marR="0" rtl="0" algn="l">
              <a:lnSpc>
                <a:spcPct val="100000"/>
              </a:lnSpc>
              <a:spcBef>
                <a:spcPts val="600"/>
              </a:spcBef>
              <a:spcAft>
                <a:spcPts val="0"/>
              </a:spcAft>
              <a:buClr>
                <a:schemeClr val="dk1"/>
              </a:buClr>
              <a:buSzPts val="2000"/>
              <a:buFont typeface="Noto Sans Symbols"/>
              <a:buChar char="✓"/>
            </a:pPr>
            <a:r>
              <a:rPr b="0" i="0" lang="en-US" sz="2000" u="none" cap="none" strike="noStrike">
                <a:solidFill>
                  <a:schemeClr val="dk1"/>
                </a:solidFill>
                <a:latin typeface="Cabin"/>
                <a:ea typeface="Cabin"/>
                <a:cs typeface="Cabin"/>
                <a:sym typeface="Cabin"/>
              </a:rPr>
              <a:t>Calculation Intensive Capabilities – Due to data is stored in facts and dimensions tables, it enables users to analyze data without much calculations.</a:t>
            </a:r>
            <a:endParaRPr/>
          </a:p>
          <a:p>
            <a:pPr indent="-285750" lvl="1" marL="742950" marR="0" rtl="0" algn="l">
              <a:lnSpc>
                <a:spcPct val="100000"/>
              </a:lnSpc>
              <a:spcBef>
                <a:spcPts val="600"/>
              </a:spcBef>
              <a:spcAft>
                <a:spcPts val="0"/>
              </a:spcAft>
              <a:buClr>
                <a:schemeClr val="dk1"/>
              </a:buClr>
              <a:buSzPts val="2000"/>
              <a:buFont typeface="Noto Sans Symbols"/>
              <a:buChar char="✓"/>
            </a:pPr>
            <a:r>
              <a:rPr b="0" i="0" lang="en-US" sz="2000" u="none" cap="none" strike="noStrike">
                <a:solidFill>
                  <a:schemeClr val="dk1"/>
                </a:solidFill>
                <a:latin typeface="Cabin"/>
                <a:ea typeface="Cabin"/>
                <a:cs typeface="Cabin"/>
                <a:sym typeface="Cabin"/>
              </a:rPr>
              <a:t>Time Series analysis – Enables users to analyze data across time.</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This Module will cover the details in three parts: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Part 1 – Importance of BI, DWH Architecture and different reporting types.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Part 2 </a:t>
            </a:r>
            <a:r>
              <a:rPr b="0" i="0" lang="en-US" sz="1800" u="none" cap="none" strike="noStrike">
                <a:solidFill>
                  <a:schemeClr val="dk1"/>
                </a:solidFill>
                <a:latin typeface="Arial"/>
                <a:ea typeface="Arial"/>
                <a:cs typeface="Arial"/>
                <a:sym typeface="Arial"/>
              </a:rPr>
              <a:t>– </a:t>
            </a:r>
            <a:r>
              <a:rPr b="1" i="0" lang="en-US" sz="1800" u="none" cap="none" strike="noStrike">
                <a:solidFill>
                  <a:schemeClr val="dk1"/>
                </a:solidFill>
                <a:latin typeface="Arial"/>
                <a:ea typeface="Arial"/>
                <a:cs typeface="Arial"/>
                <a:sym typeface="Arial"/>
              </a:rPr>
              <a:t>Data Access and Analysis, OLAP Introduction and Types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9" name="Shape 709"/>
        <p:cNvGrpSpPr/>
        <p:nvPr/>
      </p:nvGrpSpPr>
      <p:grpSpPr>
        <a:xfrm>
          <a:off x="0" y="0"/>
          <a:ext cx="0" cy="0"/>
          <a:chOff x="0" y="0"/>
          <a:chExt cx="0" cy="0"/>
        </a:xfrm>
      </p:grpSpPr>
      <p:sp>
        <p:nvSpPr>
          <p:cNvPr id="710" name="Google Shape;710;p120"/>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An enterprise data warehouse (EDW) is designed </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To combine data from multiple OLTP systems </a:t>
            </a:r>
            <a:endParaRPr/>
          </a:p>
          <a:p>
            <a:pPr indent="-171450" lvl="1" marL="74295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To provide consolidated and cleansed data to an array of data marts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711" name="Google Shape;711;p120"/>
          <p:cNvSpPr txBox="1"/>
          <p:nvPr>
            <p:ph idx="4294967295"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Enterprise Data Warehouse Reporting</a:t>
            </a:r>
            <a:endParaRPr/>
          </a:p>
        </p:txBody>
      </p:sp>
      <p:pic>
        <p:nvPicPr>
          <p:cNvPr descr="031502_grohe_4" id="712" name="Google Shape;712;p120"/>
          <p:cNvPicPr preferRelativeResize="0"/>
          <p:nvPr/>
        </p:nvPicPr>
        <p:blipFill rotWithShape="1">
          <a:blip r:embed="rId3">
            <a:alphaModFix/>
          </a:blip>
          <a:srcRect b="0" l="0" r="0" t="0"/>
          <a:stretch/>
        </p:blipFill>
        <p:spPr>
          <a:xfrm>
            <a:off x="533400" y="3352800"/>
            <a:ext cx="7772400" cy="269716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7" name="Shape 717"/>
        <p:cNvGrpSpPr/>
        <p:nvPr/>
      </p:nvGrpSpPr>
      <p:grpSpPr>
        <a:xfrm>
          <a:off x="0" y="0"/>
          <a:ext cx="0" cy="0"/>
          <a:chOff x="0" y="0"/>
          <a:chExt cx="0" cy="0"/>
        </a:xfrm>
      </p:grpSpPr>
      <p:sp>
        <p:nvSpPr>
          <p:cNvPr id="718" name="Google Shape;718;p121"/>
          <p:cNvSpPr txBox="1"/>
          <p:nvPr>
            <p:ph idx="4294967295" type="body"/>
          </p:nvPr>
        </p:nvSpPr>
        <p:spPr>
          <a:xfrm>
            <a:off x="457200" y="1295400"/>
            <a:ext cx="8229600" cy="160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Query and reporting tools are used for providing Reporting Solutions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One type of classification</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Ad hoc Query Tool</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Managed Query Tool</a:t>
            </a:r>
            <a:endParaRPr/>
          </a:p>
        </p:txBody>
      </p:sp>
      <p:sp>
        <p:nvSpPr>
          <p:cNvPr id="719" name="Google Shape;719;p121"/>
          <p:cNvSpPr txBox="1"/>
          <p:nvPr>
            <p:ph idx="4294967295"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Query and Reporting tools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23" name="Shape 723"/>
        <p:cNvGrpSpPr/>
        <p:nvPr/>
      </p:nvGrpSpPr>
      <p:grpSpPr>
        <a:xfrm>
          <a:off x="0" y="0"/>
          <a:ext cx="0" cy="0"/>
          <a:chOff x="0" y="0"/>
          <a:chExt cx="0" cy="0"/>
        </a:xfrm>
      </p:grpSpPr>
      <p:sp>
        <p:nvSpPr>
          <p:cNvPr id="724" name="Google Shape;724;p122"/>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Ad hoc Query Tool</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Lets the user create a SQL query in a graphical environment</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Supports limited complex analysis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Connects to external data sources through ODBC</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Examples :</a:t>
            </a:r>
            <a:endParaRPr/>
          </a:p>
          <a:p>
            <a:pPr indent="-228600" lvl="2" marL="11430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Microsoft Access</a:t>
            </a:r>
            <a:endParaRPr/>
          </a:p>
          <a:p>
            <a:pPr indent="-228600" lvl="2" marL="11430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MS Query</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Managed Query Tool</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Has a semantic layer to hide database complexity from the user</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Presents the user with a semantic layer in the business terms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Has security management, usage limits, report sharing</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Examples :</a:t>
            </a:r>
            <a:endParaRPr/>
          </a:p>
          <a:p>
            <a:pPr indent="-228600" lvl="2" marL="11430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Oracle Discoverer</a:t>
            </a:r>
            <a:endParaRPr/>
          </a:p>
          <a:p>
            <a:pPr indent="-228600" lvl="2" marL="11430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Business Objects</a:t>
            </a:r>
            <a:endParaRPr/>
          </a:p>
          <a:p>
            <a:pPr indent="-228600" lvl="2" marL="11430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Cognos Impromptu</a:t>
            </a:r>
            <a:endParaRPr/>
          </a:p>
          <a:p>
            <a:pPr indent="-127000" lvl="2" marL="11430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241300" lvl="0" marL="342900" marR="0" rtl="0" algn="l">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p:txBody>
      </p:sp>
      <p:sp>
        <p:nvSpPr>
          <p:cNvPr id="725" name="Google Shape;725;p122"/>
          <p:cNvSpPr txBox="1"/>
          <p:nvPr>
            <p:ph idx="4294967295"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Query and Reporting tools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29" name="Shape 729"/>
        <p:cNvGrpSpPr/>
        <p:nvPr/>
      </p:nvGrpSpPr>
      <p:grpSpPr>
        <a:xfrm>
          <a:off x="0" y="0"/>
          <a:ext cx="0" cy="0"/>
          <a:chOff x="0" y="0"/>
          <a:chExt cx="0" cy="0"/>
        </a:xfrm>
      </p:grpSpPr>
      <p:sp>
        <p:nvSpPr>
          <p:cNvPr id="730" name="Google Shape;730;p123"/>
          <p:cNvSpPr txBox="1"/>
          <p:nvPr>
            <p:ph idx="4294967295"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Quiz</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4" name="Shape 734"/>
        <p:cNvGrpSpPr/>
        <p:nvPr/>
      </p:nvGrpSpPr>
      <p:grpSpPr>
        <a:xfrm>
          <a:off x="0" y="0"/>
          <a:ext cx="0" cy="0"/>
          <a:chOff x="0" y="0"/>
          <a:chExt cx="0" cy="0"/>
        </a:xfrm>
      </p:grpSpPr>
      <p:sp>
        <p:nvSpPr>
          <p:cNvPr id="735" name="Google Shape;735;p124"/>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SzPts val="2800"/>
              <a:buFont typeface="Arial"/>
              <a:buAutoNum type="arabicPeriod"/>
            </a:pPr>
            <a:r>
              <a:rPr b="0" i="0" lang="en-US" sz="2800" u="none" cap="none" strike="noStrike">
                <a:solidFill>
                  <a:schemeClr val="dk1"/>
                </a:solidFill>
                <a:latin typeface="Cabin"/>
                <a:ea typeface="Cabin"/>
                <a:cs typeface="Cabin"/>
                <a:sym typeface="Cabin"/>
              </a:rPr>
              <a:t>Data warehouse is a &lt;Fill in the blanks&gt; collection of data, specifically structured for information access and reporting. Mark the incorrect answer:</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Subject Oriented</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Time Variant</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Non-Volatile</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Segregated</a:t>
            </a:r>
            <a:endParaRPr/>
          </a:p>
          <a:p>
            <a:pPr indent="-355600" lvl="0" marL="5334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bin"/>
              <a:ea typeface="Cabin"/>
              <a:cs typeface="Cabin"/>
              <a:sym typeface="Cabin"/>
            </a:endParaRPr>
          </a:p>
          <a:p>
            <a:pPr indent="-533400" lvl="0" marL="533400" marR="0" rtl="0" algn="l">
              <a:lnSpc>
                <a:spcPct val="100000"/>
              </a:lnSpc>
              <a:spcBef>
                <a:spcPts val="560"/>
              </a:spcBef>
              <a:spcAft>
                <a:spcPts val="0"/>
              </a:spcAft>
              <a:buClr>
                <a:schemeClr val="dk1"/>
              </a:buClr>
              <a:buFont typeface="Arial"/>
              <a:buNone/>
            </a:pPr>
            <a:r>
              <a:rPr b="0" i="0" lang="en-US" sz="2800" u="none" cap="none" strike="noStrike">
                <a:solidFill>
                  <a:schemeClr val="dk1"/>
                </a:solidFill>
                <a:latin typeface="Cabin"/>
                <a:ea typeface="Cabin"/>
                <a:cs typeface="Cabin"/>
                <a:sym typeface="Cabin"/>
              </a:rPr>
              <a:t>Answer: D</a:t>
            </a:r>
            <a:endParaRPr/>
          </a:p>
        </p:txBody>
      </p:sp>
      <p:sp>
        <p:nvSpPr>
          <p:cNvPr id="736" name="Google Shape;736;p124"/>
          <p:cNvSpPr txBox="1"/>
          <p:nvPr>
            <p:ph idx="4294967295" type="title"/>
          </p:nvPr>
        </p:nvSpPr>
        <p:spPr>
          <a:xfrm>
            <a:off x="133350" y="152400"/>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1</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0" name="Shape 740"/>
        <p:cNvGrpSpPr/>
        <p:nvPr/>
      </p:nvGrpSpPr>
      <p:grpSpPr>
        <a:xfrm>
          <a:off x="0" y="0"/>
          <a:ext cx="0" cy="0"/>
          <a:chOff x="0" y="0"/>
          <a:chExt cx="0" cy="0"/>
        </a:xfrm>
      </p:grpSpPr>
      <p:sp>
        <p:nvSpPr>
          <p:cNvPr id="741" name="Google Shape;741;p125"/>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800" u="none" cap="none" strike="noStrike">
                <a:solidFill>
                  <a:schemeClr val="dk1"/>
                </a:solidFill>
                <a:latin typeface="Cabin"/>
                <a:ea typeface="Cabin"/>
                <a:cs typeface="Cabin"/>
                <a:sym typeface="Cabin"/>
              </a:rPr>
              <a:t>2. Traditional Decision Making tools include:</a:t>
            </a:r>
            <a:endParaRPr/>
          </a:p>
          <a:p>
            <a:pPr indent="-533400" lvl="0" marL="533400" marR="0" rtl="0" algn="l">
              <a:lnSpc>
                <a:spcPct val="100000"/>
              </a:lnSpc>
              <a:spcBef>
                <a:spcPts val="560"/>
              </a:spcBef>
              <a:spcAft>
                <a:spcPts val="0"/>
              </a:spcAft>
              <a:buClr>
                <a:schemeClr val="dk1"/>
              </a:buClr>
              <a:buFont typeface="Arial"/>
              <a:buNone/>
            </a:pPr>
            <a:r>
              <a:t/>
            </a:r>
            <a:endParaRPr b="0" i="0" sz="2800" u="none" cap="none" strike="noStrike">
              <a:solidFill>
                <a:schemeClr val="dk1"/>
              </a:solidFill>
              <a:latin typeface="Cabin"/>
              <a:ea typeface="Cabin"/>
              <a:cs typeface="Cabin"/>
              <a:sym typeface="Cabin"/>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BI Reporting</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Excel</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Analytical reporting</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SQL</a:t>
            </a:r>
            <a:endParaRPr/>
          </a:p>
          <a:p>
            <a:pPr indent="-355600" lvl="0" marL="5334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bin"/>
              <a:ea typeface="Cabin"/>
              <a:cs typeface="Cabin"/>
              <a:sym typeface="Cabin"/>
            </a:endParaRPr>
          </a:p>
          <a:p>
            <a:pPr indent="-533400" lvl="0" marL="533400" marR="0" rtl="0" algn="l">
              <a:lnSpc>
                <a:spcPct val="100000"/>
              </a:lnSpc>
              <a:spcBef>
                <a:spcPts val="560"/>
              </a:spcBef>
              <a:spcAft>
                <a:spcPts val="0"/>
              </a:spcAft>
              <a:buClr>
                <a:schemeClr val="dk1"/>
              </a:buClr>
              <a:buFont typeface="Arial"/>
              <a:buNone/>
            </a:pPr>
            <a:r>
              <a:rPr b="0" i="0" lang="en-US" sz="2800" u="none" cap="none" strike="noStrike">
                <a:solidFill>
                  <a:schemeClr val="dk1"/>
                </a:solidFill>
                <a:latin typeface="Cabin"/>
                <a:ea typeface="Cabin"/>
                <a:cs typeface="Cabin"/>
                <a:sym typeface="Cabin"/>
              </a:rPr>
              <a:t>Answer: B and D</a:t>
            </a:r>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Cabin"/>
              <a:ea typeface="Cabin"/>
              <a:cs typeface="Cabin"/>
              <a:sym typeface="Cabin"/>
            </a:endParaRPr>
          </a:p>
        </p:txBody>
      </p:sp>
      <p:sp>
        <p:nvSpPr>
          <p:cNvPr id="742" name="Google Shape;742;p125"/>
          <p:cNvSpPr txBox="1"/>
          <p:nvPr>
            <p:ph idx="4294967295" type="title"/>
          </p:nvPr>
        </p:nvSpPr>
        <p:spPr>
          <a:xfrm>
            <a:off x="133350" y="152400"/>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2</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6" name="Shape 746"/>
        <p:cNvGrpSpPr/>
        <p:nvPr/>
      </p:nvGrpSpPr>
      <p:grpSpPr>
        <a:xfrm>
          <a:off x="0" y="0"/>
          <a:ext cx="0" cy="0"/>
          <a:chOff x="0" y="0"/>
          <a:chExt cx="0" cy="0"/>
        </a:xfrm>
      </p:grpSpPr>
      <p:sp>
        <p:nvSpPr>
          <p:cNvPr id="747" name="Google Shape;747;p126"/>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800" u="none">
                <a:solidFill>
                  <a:schemeClr val="dk1"/>
                </a:solidFill>
                <a:latin typeface="Cabin"/>
                <a:ea typeface="Cabin"/>
                <a:cs typeface="Cabin"/>
                <a:sym typeface="Cabin"/>
              </a:rPr>
              <a:t>3. In a typical data warehouse architecture the Data Marts are expected to be created after:</a:t>
            </a:r>
            <a:endParaRPr/>
          </a:p>
          <a:p>
            <a:pPr indent="-304800" lvl="1" marL="9144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Source data</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Staging </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Data warehouse</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reports and analytics</a:t>
            </a:r>
            <a:endParaRPr/>
          </a:p>
          <a:p>
            <a:pPr indent="-355600" lvl="0" marL="533400" marR="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Cabin"/>
              <a:ea typeface="Cabin"/>
              <a:cs typeface="Cabin"/>
              <a:sym typeface="Cabin"/>
            </a:endParaRPr>
          </a:p>
          <a:p>
            <a:pPr indent="-533400" lvl="0" marL="533400" marR="0" rtl="0" algn="l">
              <a:lnSpc>
                <a:spcPct val="100000"/>
              </a:lnSpc>
              <a:spcBef>
                <a:spcPts val="560"/>
              </a:spcBef>
              <a:spcAft>
                <a:spcPts val="0"/>
              </a:spcAft>
              <a:buClr>
                <a:schemeClr val="dk1"/>
              </a:buClr>
              <a:buFont typeface="Arial"/>
              <a:buNone/>
            </a:pPr>
            <a:r>
              <a:rPr b="0" i="0" lang="en-US" sz="2800" u="none">
                <a:solidFill>
                  <a:schemeClr val="dk1"/>
                </a:solidFill>
                <a:latin typeface="Cabin"/>
                <a:ea typeface="Cabin"/>
                <a:cs typeface="Cabin"/>
                <a:sym typeface="Cabin"/>
              </a:rPr>
              <a:t>Answer: C</a:t>
            </a:r>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Cabin"/>
              <a:ea typeface="Cabin"/>
              <a:cs typeface="Cabin"/>
              <a:sym typeface="Cabin"/>
            </a:endParaRPr>
          </a:p>
        </p:txBody>
      </p:sp>
      <p:sp>
        <p:nvSpPr>
          <p:cNvPr id="748" name="Google Shape;748;p126"/>
          <p:cNvSpPr txBox="1"/>
          <p:nvPr>
            <p:ph idx="4294967295" type="title"/>
          </p:nvPr>
        </p:nvSpPr>
        <p:spPr>
          <a:xfrm>
            <a:off x="133350" y="152400"/>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3</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2" name="Shape 752"/>
        <p:cNvGrpSpPr/>
        <p:nvPr/>
      </p:nvGrpSpPr>
      <p:grpSpPr>
        <a:xfrm>
          <a:off x="0" y="0"/>
          <a:ext cx="0" cy="0"/>
          <a:chOff x="0" y="0"/>
          <a:chExt cx="0" cy="0"/>
        </a:xfrm>
      </p:grpSpPr>
      <p:sp>
        <p:nvSpPr>
          <p:cNvPr id="753" name="Google Shape;753;p127"/>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800" u="none">
                <a:solidFill>
                  <a:schemeClr val="dk1"/>
                </a:solidFill>
                <a:latin typeface="Cabin"/>
                <a:ea typeface="Cabin"/>
                <a:cs typeface="Cabin"/>
                <a:sym typeface="Cabin"/>
              </a:rPr>
              <a:t>4. Historical data is not available with which of the following options.</a:t>
            </a:r>
            <a:endParaRPr/>
          </a:p>
          <a:p>
            <a:pPr indent="-533400" lvl="0" marL="533400" marR="0" rtl="0" algn="l">
              <a:lnSpc>
                <a:spcPct val="100000"/>
              </a:lnSpc>
              <a:spcBef>
                <a:spcPts val="560"/>
              </a:spcBef>
              <a:spcAft>
                <a:spcPts val="0"/>
              </a:spcAft>
              <a:buClr>
                <a:schemeClr val="dk1"/>
              </a:buClr>
              <a:buFont typeface="Arial"/>
              <a:buNone/>
            </a:pPr>
            <a:r>
              <a:t/>
            </a:r>
            <a:endParaRPr b="0" i="0" sz="2800" u="none">
              <a:solidFill>
                <a:schemeClr val="dk1"/>
              </a:solidFill>
              <a:latin typeface="Cabin"/>
              <a:ea typeface="Cabin"/>
              <a:cs typeface="Cabin"/>
              <a:sym typeface="Cabin"/>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Data Mart Reporting</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Transaction Systems Reporting</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Replicated OLTP Reporting</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Enterprise Data Warehouse Reporting</a:t>
            </a:r>
            <a:endParaRPr/>
          </a:p>
          <a:p>
            <a:pPr indent="-533400" lvl="0" marL="533400" marR="0" rtl="0" algn="l">
              <a:lnSpc>
                <a:spcPct val="100000"/>
              </a:lnSpc>
              <a:spcBef>
                <a:spcPts val="560"/>
              </a:spcBef>
              <a:spcAft>
                <a:spcPts val="0"/>
              </a:spcAft>
              <a:buClr>
                <a:schemeClr val="dk1"/>
              </a:buClr>
              <a:buFont typeface="Arial"/>
              <a:buNone/>
            </a:pPr>
            <a:r>
              <a:t/>
            </a:r>
            <a:endParaRPr b="0" i="0" sz="2800" u="none">
              <a:solidFill>
                <a:schemeClr val="dk1"/>
              </a:solidFill>
              <a:latin typeface="Cabin"/>
              <a:ea typeface="Cabin"/>
              <a:cs typeface="Cabin"/>
              <a:sym typeface="Cabin"/>
            </a:endParaRPr>
          </a:p>
          <a:p>
            <a:pPr indent="-533400" lvl="0" marL="533400" marR="0" rtl="0" algn="l">
              <a:lnSpc>
                <a:spcPct val="100000"/>
              </a:lnSpc>
              <a:spcBef>
                <a:spcPts val="560"/>
              </a:spcBef>
              <a:spcAft>
                <a:spcPts val="0"/>
              </a:spcAft>
              <a:buClr>
                <a:schemeClr val="dk1"/>
              </a:buClr>
              <a:buFont typeface="Arial"/>
              <a:buNone/>
            </a:pPr>
            <a:r>
              <a:rPr b="0" i="0" lang="en-US" sz="2800" u="none">
                <a:solidFill>
                  <a:schemeClr val="dk1"/>
                </a:solidFill>
                <a:latin typeface="Cabin"/>
                <a:ea typeface="Cabin"/>
                <a:cs typeface="Cabin"/>
                <a:sym typeface="Cabin"/>
              </a:rPr>
              <a:t>Answer: B and C</a:t>
            </a:r>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Cabin"/>
              <a:ea typeface="Cabin"/>
              <a:cs typeface="Cabin"/>
              <a:sym typeface="Cabin"/>
            </a:endParaRPr>
          </a:p>
        </p:txBody>
      </p:sp>
      <p:sp>
        <p:nvSpPr>
          <p:cNvPr id="754" name="Google Shape;754;p127"/>
          <p:cNvSpPr txBox="1"/>
          <p:nvPr>
            <p:ph idx="4294967295" type="title"/>
          </p:nvPr>
        </p:nvSpPr>
        <p:spPr>
          <a:xfrm>
            <a:off x="133350" y="152400"/>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4</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8" name="Shape 758"/>
        <p:cNvGrpSpPr/>
        <p:nvPr/>
      </p:nvGrpSpPr>
      <p:grpSpPr>
        <a:xfrm>
          <a:off x="0" y="0"/>
          <a:ext cx="0" cy="0"/>
          <a:chOff x="0" y="0"/>
          <a:chExt cx="0" cy="0"/>
        </a:xfrm>
      </p:grpSpPr>
      <p:sp>
        <p:nvSpPr>
          <p:cNvPr id="759" name="Google Shape;759;p128"/>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800" u="none">
                <a:solidFill>
                  <a:schemeClr val="dk1"/>
                </a:solidFill>
                <a:latin typeface="Cabin"/>
                <a:ea typeface="Cabin"/>
                <a:cs typeface="Cabin"/>
                <a:sym typeface="Cabin"/>
              </a:rPr>
              <a:t>5.  Managed Query tools can be used on.</a:t>
            </a:r>
            <a:endParaRPr/>
          </a:p>
          <a:p>
            <a:pPr indent="-533400" lvl="0" marL="533400" marR="0" rtl="0" algn="l">
              <a:lnSpc>
                <a:spcPct val="100000"/>
              </a:lnSpc>
              <a:spcBef>
                <a:spcPts val="480"/>
              </a:spcBef>
              <a:spcAft>
                <a:spcPts val="0"/>
              </a:spcAft>
              <a:buClr>
                <a:schemeClr val="dk1"/>
              </a:buClr>
              <a:buFont typeface="Arial"/>
              <a:buNone/>
            </a:pPr>
            <a:r>
              <a:rPr b="1" i="0" lang="en-US" sz="2400" u="none">
                <a:solidFill>
                  <a:schemeClr val="dk1"/>
                </a:solidFill>
                <a:latin typeface="Cabin"/>
                <a:ea typeface="Cabin"/>
                <a:cs typeface="Cabin"/>
                <a:sym typeface="Cabin"/>
              </a:rPr>
              <a:t>	</a:t>
            </a:r>
            <a:endParaRPr b="0" i="0" sz="2800" u="none">
              <a:solidFill>
                <a:schemeClr val="dk1"/>
              </a:solidFill>
              <a:latin typeface="Cabin"/>
              <a:ea typeface="Cabin"/>
              <a:cs typeface="Cabin"/>
              <a:sym typeface="Cabin"/>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Transaction/OLTP Reporting</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Data Mart Reporting</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Replicated OLTP Reporting</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Enterprise Data Warehouse Reporting</a:t>
            </a:r>
            <a:endParaRPr/>
          </a:p>
          <a:p>
            <a:pPr indent="-355600" lvl="0" marL="533400" marR="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Cabin"/>
              <a:ea typeface="Cabin"/>
              <a:cs typeface="Cabin"/>
              <a:sym typeface="Cabin"/>
            </a:endParaRPr>
          </a:p>
          <a:p>
            <a:pPr indent="-533400" lvl="0" marL="533400" marR="0" rtl="0" algn="l">
              <a:lnSpc>
                <a:spcPct val="100000"/>
              </a:lnSpc>
              <a:spcBef>
                <a:spcPts val="560"/>
              </a:spcBef>
              <a:spcAft>
                <a:spcPts val="0"/>
              </a:spcAft>
              <a:buClr>
                <a:schemeClr val="dk1"/>
              </a:buClr>
              <a:buFont typeface="Arial"/>
              <a:buNone/>
            </a:pPr>
            <a:r>
              <a:rPr b="0" i="0" lang="en-US" sz="2800" u="none">
                <a:solidFill>
                  <a:schemeClr val="dk1"/>
                </a:solidFill>
                <a:latin typeface="Cabin"/>
                <a:ea typeface="Cabin"/>
                <a:cs typeface="Cabin"/>
                <a:sym typeface="Cabin"/>
              </a:rPr>
              <a:t>Answer: B and C</a:t>
            </a:r>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Cabin"/>
              <a:ea typeface="Cabin"/>
              <a:cs typeface="Cabin"/>
              <a:sym typeface="Cabin"/>
            </a:endParaRPr>
          </a:p>
        </p:txBody>
      </p:sp>
      <p:sp>
        <p:nvSpPr>
          <p:cNvPr id="760" name="Google Shape;760;p128"/>
          <p:cNvSpPr txBox="1"/>
          <p:nvPr>
            <p:ph idx="4294967295" type="title"/>
          </p:nvPr>
        </p:nvSpPr>
        <p:spPr>
          <a:xfrm>
            <a:off x="133350" y="152400"/>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5</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4" name="Shape 764"/>
        <p:cNvGrpSpPr/>
        <p:nvPr/>
      </p:nvGrpSpPr>
      <p:grpSpPr>
        <a:xfrm>
          <a:off x="0" y="0"/>
          <a:ext cx="0" cy="0"/>
          <a:chOff x="0" y="0"/>
          <a:chExt cx="0" cy="0"/>
        </a:xfrm>
      </p:grpSpPr>
      <p:sp>
        <p:nvSpPr>
          <p:cNvPr id="765" name="Google Shape;765;p129"/>
          <p:cNvSpPr txBox="1"/>
          <p:nvPr>
            <p:ph idx="4294967295"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1" name="Shape 411"/>
        <p:cNvGrpSpPr/>
        <p:nvPr/>
      </p:nvGrpSpPr>
      <p:grpSpPr>
        <a:xfrm>
          <a:off x="0" y="0"/>
          <a:ext cx="0" cy="0"/>
          <a:chOff x="0" y="0"/>
          <a:chExt cx="0" cy="0"/>
        </a:xfrm>
      </p:grpSpPr>
      <p:sp>
        <p:nvSpPr>
          <p:cNvPr id="412" name="Google Shape;412;p103"/>
          <p:cNvSpPr txBox="1"/>
          <p:nvPr>
            <p:ph idx="4294967295" type="title"/>
          </p:nvPr>
        </p:nvSpPr>
        <p:spPr>
          <a:xfrm>
            <a:off x="133350" y="152400"/>
            <a:ext cx="741045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OLAP Objectives – Part Overview</a:t>
            </a:r>
            <a:endParaRPr/>
          </a:p>
        </p:txBody>
      </p:sp>
      <p:sp>
        <p:nvSpPr>
          <p:cNvPr id="413" name="Google Shape;413;p103"/>
          <p:cNvSpPr txBox="1"/>
          <p:nvPr/>
        </p:nvSpPr>
        <p:spPr>
          <a:xfrm>
            <a:off x="2286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Upon completion of this Part module you will be able to:</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Appreciate the importance of Business Intelligence</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Know the basic Data warehouse Architecture</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Understand Different types of reporting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9" name="Shape 769"/>
        <p:cNvGrpSpPr/>
        <p:nvPr/>
      </p:nvGrpSpPr>
      <p:grpSpPr>
        <a:xfrm>
          <a:off x="0" y="0"/>
          <a:ext cx="0" cy="0"/>
          <a:chOff x="0" y="0"/>
          <a:chExt cx="0" cy="0"/>
        </a:xfrm>
      </p:grpSpPr>
      <p:sp>
        <p:nvSpPr>
          <p:cNvPr id="770" name="Google Shape;770;p130"/>
          <p:cNvSpPr txBox="1"/>
          <p:nvPr>
            <p:ph idx="4294967295" type="title"/>
          </p:nvPr>
        </p:nvSpPr>
        <p:spPr>
          <a:xfrm>
            <a:off x="133350" y="152400"/>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References</a:t>
            </a:r>
            <a:endParaRPr/>
          </a:p>
        </p:txBody>
      </p:sp>
      <p:sp>
        <p:nvSpPr>
          <p:cNvPr id="771" name="Google Shape;771;p130"/>
          <p:cNvSpPr txBox="1"/>
          <p:nvPr/>
        </p:nvSpPr>
        <p:spPr>
          <a:xfrm>
            <a:off x="381000" y="2133600"/>
            <a:ext cx="3581400" cy="1081087"/>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Font typeface="Cabin"/>
              <a:buNone/>
            </a:pPr>
            <a:r>
              <a:rPr b="0" i="0" lang="en-US" sz="1200" u="none" cap="none" strike="noStrike">
                <a:solidFill>
                  <a:schemeClr val="dk1"/>
                </a:solidFill>
                <a:latin typeface="Cabin"/>
                <a:ea typeface="Cabin"/>
                <a:cs typeface="Cabin"/>
                <a:sym typeface="Cabin"/>
              </a:rPr>
              <a:t>	The OLAP Solutions – Building Multidimensional Information Systems Second Edition by Erik Thomsen, Wiley dream tech India Pvt. Ltd. 2002 ISBN 81-265-0275-4</a:t>
            </a:r>
            <a:endParaRPr/>
          </a:p>
        </p:txBody>
      </p:sp>
      <p:sp>
        <p:nvSpPr>
          <p:cNvPr id="772" name="Google Shape;772;p130"/>
          <p:cNvSpPr txBox="1"/>
          <p:nvPr/>
        </p:nvSpPr>
        <p:spPr>
          <a:xfrm>
            <a:off x="755650"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a:solidFill>
                  <a:schemeClr val="dk1"/>
                </a:solidFill>
                <a:latin typeface="Cabin"/>
                <a:ea typeface="Cabin"/>
                <a:cs typeface="Cabin"/>
                <a:sym typeface="Cabin"/>
              </a:rPr>
              <a:t>Publications</a:t>
            </a:r>
            <a:endParaRPr/>
          </a:p>
        </p:txBody>
      </p:sp>
      <p:sp>
        <p:nvSpPr>
          <p:cNvPr id="773" name="Google Shape;773;p130"/>
          <p:cNvSpPr txBox="1"/>
          <p:nvPr/>
        </p:nvSpPr>
        <p:spPr>
          <a:xfrm>
            <a:off x="4833937"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a:solidFill>
                  <a:schemeClr val="dk1"/>
                </a:solidFill>
                <a:latin typeface="Cabin"/>
                <a:ea typeface="Cabin"/>
                <a:cs typeface="Cabin"/>
                <a:sym typeface="Cabin"/>
              </a:rPr>
              <a:t>Courses</a:t>
            </a:r>
            <a:endParaRPr/>
          </a:p>
        </p:txBody>
      </p:sp>
      <p:sp>
        <p:nvSpPr>
          <p:cNvPr id="774" name="Google Shape;774;p130"/>
          <p:cNvSpPr txBox="1"/>
          <p:nvPr/>
        </p:nvSpPr>
        <p:spPr>
          <a:xfrm>
            <a:off x="4833937" y="3849687"/>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a:solidFill>
                  <a:schemeClr val="dk1"/>
                </a:solidFill>
                <a:latin typeface="Cabin"/>
                <a:ea typeface="Cabin"/>
                <a:cs typeface="Cabin"/>
                <a:sym typeface="Cabin"/>
              </a:rPr>
              <a:t>Training Programs</a:t>
            </a:r>
            <a:endParaRPr/>
          </a:p>
        </p:txBody>
      </p:sp>
      <p:sp>
        <p:nvSpPr>
          <p:cNvPr id="775" name="Google Shape;775;p130"/>
          <p:cNvSpPr txBox="1"/>
          <p:nvPr/>
        </p:nvSpPr>
        <p:spPr>
          <a:xfrm>
            <a:off x="755650" y="3860800"/>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a:solidFill>
                  <a:schemeClr val="dk1"/>
                </a:solidFill>
                <a:latin typeface="Cabin"/>
                <a:ea typeface="Cabin"/>
                <a:cs typeface="Cabin"/>
                <a:sym typeface="Cabin"/>
              </a:rPr>
              <a:t>URL’s</a:t>
            </a:r>
            <a:endParaRPr/>
          </a:p>
        </p:txBody>
      </p:sp>
      <p:sp>
        <p:nvSpPr>
          <p:cNvPr id="776" name="Google Shape;776;p130"/>
          <p:cNvSpPr txBox="1"/>
          <p:nvPr/>
        </p:nvSpPr>
        <p:spPr>
          <a:xfrm>
            <a:off x="381000" y="4343400"/>
            <a:ext cx="3240087" cy="1100137"/>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1200"/>
              <a:buFont typeface="Arial"/>
              <a:buChar char="•"/>
            </a:pPr>
            <a:r>
              <a:rPr b="0" i="0" lang="en-US" sz="1200" u="sng" cap="none" strike="noStrike">
                <a:solidFill>
                  <a:schemeClr val="hlink"/>
                </a:solidFill>
                <a:latin typeface="Arial"/>
                <a:ea typeface="Arial"/>
                <a:cs typeface="Arial"/>
                <a:sym typeface="Arial"/>
                <a:hlinkClick r:id="rId3"/>
              </a:rPr>
              <a:t>Tek-tips reporting solutions forum</a:t>
            </a:r>
            <a:endParaRPr/>
          </a:p>
          <a:p>
            <a:pPr indent="-285750" lvl="1" marL="742950" marR="0" rtl="0" algn="l">
              <a:lnSpc>
                <a:spcPct val="100000"/>
              </a:lnSpc>
              <a:spcBef>
                <a:spcPts val="240"/>
              </a:spcBef>
              <a:spcAft>
                <a:spcPts val="0"/>
              </a:spcAft>
              <a:buClr>
                <a:schemeClr val="dk1"/>
              </a:buClr>
              <a:buSzPts val="1200"/>
              <a:buFont typeface="Arial"/>
              <a:buChar char="•"/>
            </a:pPr>
            <a:r>
              <a:rPr b="0" i="0" lang="en-US" sz="1200" u="sng" cap="none" strike="noStrike">
                <a:solidFill>
                  <a:schemeClr val="hlink"/>
                </a:solidFill>
                <a:latin typeface="Arial"/>
                <a:ea typeface="Arial"/>
                <a:cs typeface="Arial"/>
                <a:sym typeface="Arial"/>
                <a:hlinkClick r:id="rId4"/>
              </a:rPr>
              <a:t>http://www.dmreview.com/</a:t>
            </a:r>
            <a:endParaRPr/>
          </a:p>
          <a:p>
            <a:pPr indent="-285750" lvl="1" marL="742950" marR="0" rtl="0" algn="l">
              <a:lnSpc>
                <a:spcPct val="100000"/>
              </a:lnSpc>
              <a:spcBef>
                <a:spcPts val="240"/>
              </a:spcBef>
              <a:spcAft>
                <a:spcPts val="0"/>
              </a:spcAft>
              <a:buClr>
                <a:schemeClr val="dk1"/>
              </a:buClr>
              <a:buSzPts val="1200"/>
              <a:buFont typeface="Arial"/>
              <a:buChar char="•"/>
            </a:pPr>
            <a:r>
              <a:rPr b="0" i="0" lang="en-US" sz="1200" u="sng" cap="none" strike="noStrike">
                <a:solidFill>
                  <a:schemeClr val="hlink"/>
                </a:solidFill>
                <a:latin typeface="Arial"/>
                <a:ea typeface="Arial"/>
                <a:cs typeface="Arial"/>
                <a:sym typeface="Arial"/>
                <a:hlinkClick r:id="rId5"/>
              </a:rPr>
              <a:t>http://www.dwinfocenter.org</a:t>
            </a:r>
            <a:endParaRPr b="0" i="0" sz="1200" u="none" cap="none" strike="noStrike">
              <a:solidFill>
                <a:srgbClr val="FF3300"/>
              </a:solidFill>
              <a:latin typeface="Cabin"/>
              <a:ea typeface="Cabin"/>
              <a:cs typeface="Cabin"/>
              <a:sym typeface="Cabin"/>
            </a:endParaRPr>
          </a:p>
          <a:p>
            <a:pPr indent="-209550" lvl="1" marL="742950" marR="0" rtl="0" algn="l">
              <a:lnSpc>
                <a:spcPct val="100000"/>
              </a:lnSpc>
              <a:spcBef>
                <a:spcPts val="240"/>
              </a:spcBef>
              <a:spcAft>
                <a:spcPts val="0"/>
              </a:spcAft>
              <a:buClr>
                <a:schemeClr val="dk1"/>
              </a:buClr>
              <a:buSzPts val="1200"/>
              <a:buFont typeface="Arial"/>
              <a:buNone/>
            </a:pPr>
            <a:r>
              <a:t/>
            </a:r>
            <a:endParaRPr b="0" i="0" sz="1200" u="none" cap="none" strike="noStrike">
              <a:solidFill>
                <a:schemeClr val="dk1"/>
              </a:solidFill>
              <a:latin typeface="Cabin"/>
              <a:ea typeface="Cabin"/>
              <a:cs typeface="Cabin"/>
              <a:sym typeface="Cabin"/>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Cabin"/>
              <a:ea typeface="Cabin"/>
              <a:cs typeface="Cabin"/>
              <a:sym typeface="Cabi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0" name="Shape 780"/>
        <p:cNvGrpSpPr/>
        <p:nvPr/>
      </p:nvGrpSpPr>
      <p:grpSpPr>
        <a:xfrm>
          <a:off x="0" y="0"/>
          <a:ext cx="0" cy="0"/>
          <a:chOff x="0" y="0"/>
          <a:chExt cx="0" cy="0"/>
        </a:xfrm>
      </p:grpSpPr>
      <p:sp>
        <p:nvSpPr>
          <p:cNvPr id="781" name="Google Shape;781;p131"/>
          <p:cNvSpPr txBox="1"/>
          <p:nvPr>
            <p:ph idx="4294967295" type="subTitle"/>
          </p:nvPr>
        </p:nvSpPr>
        <p:spPr>
          <a:xfrm>
            <a:off x="6400800" y="33528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Arial"/>
              <a:buNone/>
            </a:pPr>
            <a:r>
              <a:rPr b="0" i="0" lang="en-US" sz="2400" u="none" cap="none" strike="noStrike">
                <a:solidFill>
                  <a:srgbClr val="7F7F7F"/>
                </a:solidFill>
                <a:latin typeface="Cabin"/>
                <a:ea typeface="Cabin"/>
                <a:cs typeface="Cabin"/>
                <a:sym typeface="Cabin"/>
              </a:rPr>
              <a:t>Anupama Putcha</a:t>
            </a:r>
            <a:endParaRPr/>
          </a:p>
        </p:txBody>
      </p:sp>
      <p:sp>
        <p:nvSpPr>
          <p:cNvPr id="782" name="Google Shape;782;p131"/>
          <p:cNvSpPr txBox="1"/>
          <p:nvPr/>
        </p:nvSpPr>
        <p:spPr>
          <a:xfrm>
            <a:off x="6400800" y="38608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a:solidFill>
                  <a:srgbClr val="7F7F7F"/>
                </a:solidFill>
                <a:latin typeface="Cabin"/>
                <a:ea typeface="Cabin"/>
                <a:cs typeface="Cabin"/>
                <a:sym typeface="Cabin"/>
              </a:rPr>
              <a:t>Senior Software Engineer</a:t>
            </a:r>
            <a:endParaRPr/>
          </a:p>
        </p:txBody>
      </p:sp>
      <p:sp>
        <p:nvSpPr>
          <p:cNvPr id="783" name="Google Shape;783;p131"/>
          <p:cNvSpPr txBox="1"/>
          <p:nvPr/>
        </p:nvSpPr>
        <p:spPr>
          <a:xfrm>
            <a:off x="5257800" y="4343400"/>
            <a:ext cx="3886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a:solidFill>
                  <a:srgbClr val="7F7F7F"/>
                </a:solidFill>
                <a:latin typeface="Cabin"/>
                <a:ea typeface="Cabin"/>
                <a:cs typeface="Cabin"/>
                <a:sym typeface="Cabin"/>
              </a:rPr>
              <a:t>anupama.putcha@wipro.com</a:t>
            </a:r>
            <a:endParaRPr/>
          </a:p>
        </p:txBody>
      </p:sp>
      <p:sp>
        <p:nvSpPr>
          <p:cNvPr id="784" name="Google Shape;784;p131"/>
          <p:cNvSpPr txBox="1"/>
          <p:nvPr>
            <p:ph idx="4294967295" type="ctrTitle"/>
          </p:nvPr>
        </p:nvSpPr>
        <p:spPr>
          <a:xfrm>
            <a:off x="3352800" y="1447800"/>
            <a:ext cx="5791200" cy="1981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7" name="Shape 417"/>
        <p:cNvGrpSpPr/>
        <p:nvPr/>
      </p:nvGrpSpPr>
      <p:grpSpPr>
        <a:xfrm>
          <a:off x="0" y="0"/>
          <a:ext cx="0" cy="0"/>
          <a:chOff x="0" y="0"/>
          <a:chExt cx="0" cy="0"/>
        </a:xfrm>
      </p:grpSpPr>
      <p:sp>
        <p:nvSpPr>
          <p:cNvPr id="418" name="Google Shape;418;p104"/>
          <p:cNvSpPr txBox="1"/>
          <p:nvPr>
            <p:ph idx="4294967295" type="title"/>
          </p:nvPr>
        </p:nvSpPr>
        <p:spPr>
          <a:xfrm>
            <a:off x="133350" y="152400"/>
            <a:ext cx="741045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OLAP Outline</a:t>
            </a:r>
            <a:endParaRPr/>
          </a:p>
        </p:txBody>
      </p:sp>
      <p:grpSp>
        <p:nvGrpSpPr>
          <p:cNvPr id="419" name="Google Shape;419;p104"/>
          <p:cNvGrpSpPr/>
          <p:nvPr/>
        </p:nvGrpSpPr>
        <p:grpSpPr>
          <a:xfrm>
            <a:off x="7888287" y="1844675"/>
            <a:ext cx="266700" cy="157162"/>
            <a:chOff x="6629400" y="5257800"/>
            <a:chExt cx="304800" cy="457200"/>
          </a:xfrm>
        </p:grpSpPr>
        <p:sp>
          <p:nvSpPr>
            <p:cNvPr id="420" name="Google Shape;420;p104"/>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1" name="Google Shape;421;p104"/>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2" name="Google Shape;422;p104"/>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423" name="Google Shape;423;p104"/>
          <p:cNvGrpSpPr/>
          <p:nvPr/>
        </p:nvGrpSpPr>
        <p:grpSpPr>
          <a:xfrm>
            <a:off x="762000" y="1524000"/>
            <a:ext cx="7848600" cy="565150"/>
            <a:chOff x="1481137" y="1892300"/>
            <a:chExt cx="6845300" cy="681037"/>
          </a:xfrm>
        </p:grpSpPr>
        <p:sp>
          <p:nvSpPr>
            <p:cNvPr id="424" name="Google Shape;424;p104"/>
            <p:cNvSpPr txBox="1"/>
            <p:nvPr/>
          </p:nvSpPr>
          <p:spPr>
            <a:xfrm>
              <a:off x="1481137" y="1892300"/>
              <a:ext cx="6845300" cy="681037"/>
            </a:xfrm>
            <a:prstGeom prst="rect">
              <a:avLst/>
            </a:prstGeom>
            <a:solidFill>
              <a:srgbClr val="33CC33">
                <a:alpha val="39607"/>
              </a:srgbClr>
            </a:solid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dk1"/>
                </a:buClr>
                <a:buFont typeface="Arial"/>
                <a:buNone/>
              </a:pPr>
              <a:r>
                <a:t/>
              </a:r>
              <a:endParaRPr b="0" i="0" sz="1800" u="none">
                <a:solidFill>
                  <a:schemeClr val="dk1"/>
                </a:solidFill>
                <a:latin typeface="Cabin"/>
                <a:ea typeface="Cabin"/>
                <a:cs typeface="Cabin"/>
                <a:sym typeface="Cabin"/>
              </a:endParaRPr>
            </a:p>
            <a:p>
              <a:pPr indent="0" lvl="0" marL="0" marR="0" rtl="0" algn="l">
                <a:lnSpc>
                  <a:spcPct val="120000"/>
                </a:lnSpc>
                <a:spcBef>
                  <a:spcPts val="400"/>
                </a:spcBef>
                <a:spcAft>
                  <a:spcPts val="0"/>
                </a:spcAft>
                <a:buClr>
                  <a:schemeClr val="dk1"/>
                </a:buClr>
                <a:buFont typeface="Cabin"/>
                <a:buNone/>
              </a:pPr>
              <a:r>
                <a:rPr b="0" i="0" lang="en-US" sz="2000" u="none">
                  <a:solidFill>
                    <a:schemeClr val="dk1"/>
                  </a:solidFill>
                  <a:latin typeface="Cabin"/>
                  <a:ea typeface="Cabin"/>
                  <a:cs typeface="Cabin"/>
                  <a:sym typeface="Cabin"/>
                </a:rPr>
                <a:t>Lesson 1		Importance of Business Intelligence</a:t>
              </a:r>
              <a:endParaRPr/>
            </a:p>
            <a:p>
              <a:pPr indent="0" lvl="0" marL="0" marR="0" rtl="0" algn="l">
                <a:lnSpc>
                  <a:spcPct val="100000"/>
                </a:lnSpc>
                <a:spcBef>
                  <a:spcPts val="0"/>
                </a:spcBef>
                <a:spcAft>
                  <a:spcPts val="0"/>
                </a:spcAft>
                <a:buNone/>
              </a:pPr>
              <a:r>
                <a:t/>
              </a:r>
              <a:endParaRPr b="0" i="0" sz="2000" u="none">
                <a:solidFill>
                  <a:schemeClr val="dk1"/>
                </a:solidFill>
                <a:latin typeface="Cabin"/>
                <a:ea typeface="Cabin"/>
                <a:cs typeface="Cabin"/>
                <a:sym typeface="Cabin"/>
              </a:endParaRPr>
            </a:p>
          </p:txBody>
        </p:sp>
        <p:grpSp>
          <p:nvGrpSpPr>
            <p:cNvPr id="425" name="Google Shape;425;p104"/>
            <p:cNvGrpSpPr/>
            <p:nvPr/>
          </p:nvGrpSpPr>
          <p:grpSpPr>
            <a:xfrm>
              <a:off x="7888287" y="2132012"/>
              <a:ext cx="266700" cy="190500"/>
              <a:chOff x="6629400" y="5257800"/>
              <a:chExt cx="304800" cy="457200"/>
            </a:xfrm>
          </p:grpSpPr>
          <p:sp>
            <p:nvSpPr>
              <p:cNvPr id="426" name="Google Shape;426;p104"/>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7" name="Google Shape;427;p104"/>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8" name="Google Shape;428;p104"/>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nvGrpSpPr>
          <p:cNvPr id="429" name="Google Shape;429;p104"/>
          <p:cNvGrpSpPr/>
          <p:nvPr/>
        </p:nvGrpSpPr>
        <p:grpSpPr>
          <a:xfrm>
            <a:off x="7888287" y="2681287"/>
            <a:ext cx="266700" cy="157162"/>
            <a:chOff x="6629400" y="5257800"/>
            <a:chExt cx="304800" cy="457200"/>
          </a:xfrm>
        </p:grpSpPr>
        <p:sp>
          <p:nvSpPr>
            <p:cNvPr id="430" name="Google Shape;430;p104"/>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1" name="Google Shape;431;p104"/>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2" name="Google Shape;432;p104"/>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433" name="Google Shape;433;p104"/>
          <p:cNvGrpSpPr/>
          <p:nvPr/>
        </p:nvGrpSpPr>
        <p:grpSpPr>
          <a:xfrm>
            <a:off x="762000" y="2362200"/>
            <a:ext cx="7848600" cy="565150"/>
            <a:chOff x="1482725" y="2728912"/>
            <a:chExt cx="6845300" cy="681037"/>
          </a:xfrm>
        </p:grpSpPr>
        <p:sp>
          <p:nvSpPr>
            <p:cNvPr id="434" name="Google Shape;434;p104"/>
            <p:cNvSpPr txBox="1"/>
            <p:nvPr/>
          </p:nvSpPr>
          <p:spPr>
            <a:xfrm>
              <a:off x="1482725" y="2728912"/>
              <a:ext cx="6845300" cy="681037"/>
            </a:xfrm>
            <a:prstGeom prst="rect">
              <a:avLst/>
            </a:prstGeom>
            <a:solidFill>
              <a:srgbClr val="FFFF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435" name="Google Shape;435;p104"/>
            <p:cNvGrpSpPr/>
            <p:nvPr/>
          </p:nvGrpSpPr>
          <p:grpSpPr>
            <a:xfrm>
              <a:off x="7888287" y="2968625"/>
              <a:ext cx="266700" cy="190500"/>
              <a:chOff x="6629400" y="5257800"/>
              <a:chExt cx="304800" cy="457200"/>
            </a:xfrm>
          </p:grpSpPr>
          <p:sp>
            <p:nvSpPr>
              <p:cNvPr id="436" name="Google Shape;436;p104"/>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7" name="Google Shape;437;p104"/>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8" name="Google Shape;438;p104"/>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439" name="Google Shape;439;p104"/>
          <p:cNvSpPr txBox="1"/>
          <p:nvPr/>
        </p:nvSpPr>
        <p:spPr>
          <a:xfrm>
            <a:off x="762000" y="2438400"/>
            <a:ext cx="77724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2000" u="none">
                <a:solidFill>
                  <a:schemeClr val="dk1"/>
                </a:solidFill>
                <a:latin typeface="Cabin"/>
                <a:ea typeface="Cabin"/>
                <a:cs typeface="Cabin"/>
                <a:sym typeface="Cabin"/>
              </a:rPr>
              <a:t>Lesson 2		</a:t>
            </a:r>
            <a:r>
              <a:rPr b="0" i="0" lang="en-US" sz="1800" u="none">
                <a:solidFill>
                  <a:schemeClr val="dk1"/>
                </a:solidFill>
                <a:latin typeface="Arial"/>
                <a:ea typeface="Arial"/>
                <a:cs typeface="Arial"/>
                <a:sym typeface="Arial"/>
              </a:rPr>
              <a:t>Data warehouse Architecture</a:t>
            </a:r>
            <a:endParaRPr/>
          </a:p>
        </p:txBody>
      </p:sp>
      <p:grpSp>
        <p:nvGrpSpPr>
          <p:cNvPr id="440" name="Google Shape;440;p104"/>
          <p:cNvGrpSpPr/>
          <p:nvPr/>
        </p:nvGrpSpPr>
        <p:grpSpPr>
          <a:xfrm>
            <a:off x="762000" y="3168650"/>
            <a:ext cx="7848600" cy="565150"/>
            <a:chOff x="1481137" y="1892300"/>
            <a:chExt cx="6845300" cy="681037"/>
          </a:xfrm>
        </p:grpSpPr>
        <p:sp>
          <p:nvSpPr>
            <p:cNvPr id="441" name="Google Shape;441;p104"/>
            <p:cNvSpPr txBox="1"/>
            <p:nvPr/>
          </p:nvSpPr>
          <p:spPr>
            <a:xfrm>
              <a:off x="1481137" y="1892300"/>
              <a:ext cx="6845300" cy="681037"/>
            </a:xfrm>
            <a:prstGeom prst="rect">
              <a:avLst/>
            </a:prstGeom>
            <a:solidFill>
              <a:srgbClr val="FFCC99">
                <a:alpha val="39607"/>
              </a:srgbClr>
            </a:solid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dk1"/>
                </a:buClr>
                <a:buFont typeface="Arial"/>
                <a:buNone/>
              </a:pPr>
              <a:r>
                <a:t/>
              </a:r>
              <a:endParaRPr b="0" i="0" sz="1800" u="none">
                <a:solidFill>
                  <a:schemeClr val="dk1"/>
                </a:solidFill>
                <a:latin typeface="Cabin"/>
                <a:ea typeface="Cabin"/>
                <a:cs typeface="Cabin"/>
                <a:sym typeface="Cabin"/>
              </a:endParaRPr>
            </a:p>
            <a:p>
              <a:pPr indent="0" lvl="0" marL="0" marR="0" rtl="0" algn="l">
                <a:lnSpc>
                  <a:spcPct val="120000"/>
                </a:lnSpc>
                <a:spcBef>
                  <a:spcPts val="400"/>
                </a:spcBef>
                <a:spcAft>
                  <a:spcPts val="0"/>
                </a:spcAft>
                <a:buClr>
                  <a:schemeClr val="dk1"/>
                </a:buClr>
                <a:buFont typeface="Cabin"/>
                <a:buNone/>
              </a:pPr>
              <a:r>
                <a:rPr b="0" i="0" lang="en-US" sz="2000" u="none">
                  <a:solidFill>
                    <a:schemeClr val="dk1"/>
                  </a:solidFill>
                  <a:latin typeface="Cabin"/>
                  <a:ea typeface="Cabin"/>
                  <a:cs typeface="Cabin"/>
                  <a:sym typeface="Cabin"/>
                </a:rPr>
                <a:t>Lesson 3		Reporting Types</a:t>
              </a:r>
              <a:endParaRPr/>
            </a:p>
            <a:p>
              <a:pPr indent="0" lvl="0" marL="0" marR="0" rtl="0" algn="l">
                <a:lnSpc>
                  <a:spcPct val="100000"/>
                </a:lnSpc>
                <a:spcBef>
                  <a:spcPts val="0"/>
                </a:spcBef>
                <a:spcAft>
                  <a:spcPts val="0"/>
                </a:spcAft>
                <a:buNone/>
              </a:pPr>
              <a:r>
                <a:t/>
              </a:r>
              <a:endParaRPr b="0" i="0" sz="2000" u="none">
                <a:solidFill>
                  <a:schemeClr val="dk1"/>
                </a:solidFill>
                <a:latin typeface="Cabin"/>
                <a:ea typeface="Cabin"/>
                <a:cs typeface="Cabin"/>
                <a:sym typeface="Cabin"/>
              </a:endParaRPr>
            </a:p>
          </p:txBody>
        </p:sp>
        <p:grpSp>
          <p:nvGrpSpPr>
            <p:cNvPr id="442" name="Google Shape;442;p104"/>
            <p:cNvGrpSpPr/>
            <p:nvPr/>
          </p:nvGrpSpPr>
          <p:grpSpPr>
            <a:xfrm>
              <a:off x="7888287" y="2132012"/>
              <a:ext cx="266700" cy="190500"/>
              <a:chOff x="6629400" y="5257800"/>
              <a:chExt cx="304800" cy="457200"/>
            </a:xfrm>
          </p:grpSpPr>
          <p:sp>
            <p:nvSpPr>
              <p:cNvPr id="443" name="Google Shape;443;p104"/>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4" name="Google Shape;444;p104"/>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5" name="Google Shape;445;p104"/>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9" name="Shape 449"/>
        <p:cNvGrpSpPr/>
        <p:nvPr/>
      </p:nvGrpSpPr>
      <p:grpSpPr>
        <a:xfrm>
          <a:off x="0" y="0"/>
          <a:ext cx="0" cy="0"/>
          <a:chOff x="0" y="0"/>
          <a:chExt cx="0" cy="0"/>
        </a:xfrm>
      </p:grpSpPr>
      <p:sp>
        <p:nvSpPr>
          <p:cNvPr id="450" name="Google Shape;450;p105"/>
          <p:cNvSpPr txBox="1"/>
          <p:nvPr/>
        </p:nvSpPr>
        <p:spPr>
          <a:xfrm>
            <a:off x="1371600" y="4344987"/>
            <a:ext cx="6589712" cy="5794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3200" u="none">
                <a:solidFill>
                  <a:schemeClr val="dk1"/>
                </a:solidFill>
                <a:latin typeface="Arial"/>
                <a:ea typeface="Arial"/>
                <a:cs typeface="Arial"/>
                <a:sym typeface="Arial"/>
              </a:rPr>
              <a:t>Importance of Business Intelligence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4" name="Shape 454"/>
        <p:cNvGrpSpPr/>
        <p:nvPr/>
      </p:nvGrpSpPr>
      <p:grpSpPr>
        <a:xfrm>
          <a:off x="0" y="0"/>
          <a:ext cx="0" cy="0"/>
          <a:chOff x="0" y="0"/>
          <a:chExt cx="0" cy="0"/>
        </a:xfrm>
      </p:grpSpPr>
      <p:sp>
        <p:nvSpPr>
          <p:cNvPr id="455" name="Google Shape;455;p106"/>
          <p:cNvSpPr txBox="1"/>
          <p:nvPr>
            <p:ph type="title"/>
          </p:nvPr>
        </p:nvSpPr>
        <p:spPr>
          <a:xfrm>
            <a:off x="0" y="215900"/>
            <a:ext cx="8458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Traditional DSS - Limitations</a:t>
            </a:r>
            <a:endParaRPr/>
          </a:p>
        </p:txBody>
      </p:sp>
      <p:sp>
        <p:nvSpPr>
          <p:cNvPr id="456" name="Google Shape;456;p106"/>
          <p:cNvSpPr txBox="1"/>
          <p:nvPr>
            <p:ph idx="1" type="body"/>
          </p:nvPr>
        </p:nvSpPr>
        <p:spPr>
          <a:xfrm>
            <a:off x="457200" y="1219200"/>
            <a:ext cx="82296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bin"/>
                <a:ea typeface="Cabin"/>
                <a:cs typeface="Cabin"/>
                <a:sym typeface="Cabin"/>
              </a:rPr>
              <a:t>Spreadsheets and SQL are traditionally used as tool for analysis and decision making</a:t>
            </a:r>
            <a:endParaRPr/>
          </a:p>
          <a:p>
            <a:pPr indent="-342900" lvl="0" marL="342900" marR="0" rtl="0" algn="l">
              <a:lnSpc>
                <a:spcPct val="100000"/>
              </a:lnSpc>
              <a:spcBef>
                <a:spcPts val="560"/>
              </a:spcBef>
              <a:spcAft>
                <a:spcPts val="0"/>
              </a:spcAft>
              <a:buClr>
                <a:schemeClr val="dk1"/>
              </a:buClr>
              <a:buFont typeface="Arial"/>
              <a:buNone/>
            </a:pPr>
            <a:r>
              <a:t/>
            </a:r>
            <a:endParaRPr b="0" i="0" sz="2800" u="none" cap="none" strike="noStrike">
              <a:solidFill>
                <a:schemeClr val="dk1"/>
              </a:solidFill>
              <a:latin typeface="Cabin"/>
              <a:ea typeface="Cabin"/>
              <a:cs typeface="Cabin"/>
              <a:sym typeface="Cabin"/>
            </a:endParaRPr>
          </a:p>
          <a:p>
            <a:pPr indent="-342900" lvl="0" marL="342900" marR="0" rtl="0" algn="l">
              <a:lnSpc>
                <a:spcPct val="100000"/>
              </a:lnSpc>
              <a:spcBef>
                <a:spcPts val="560"/>
              </a:spcBef>
              <a:spcAft>
                <a:spcPts val="0"/>
              </a:spcAft>
              <a:buClr>
                <a:schemeClr val="dk1"/>
              </a:buClr>
              <a:buFont typeface="Arial"/>
              <a:buNone/>
            </a:pPr>
            <a:r>
              <a:t/>
            </a:r>
            <a:endParaRPr b="0" i="0" sz="2800" u="none" cap="none" strike="noStrike">
              <a:solidFill>
                <a:schemeClr val="dk1"/>
              </a:solidFill>
              <a:latin typeface="Cabin"/>
              <a:ea typeface="Cabin"/>
              <a:cs typeface="Cabin"/>
              <a:sym typeface="Cabin"/>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bin"/>
                <a:ea typeface="Cabin"/>
                <a:cs typeface="Cabin"/>
                <a:sym typeface="Cabin"/>
              </a:rPr>
              <a:t>Limitations of Traditional techniques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It is very difficult to define the aggregation levels, views in spreadsheets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SQL does not have a natural way of providing flexible view reorganizations that will transpose the data</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Common analytic functions such as cumulative average and total are not supported in SQL</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Extensive programming</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Redundant reporting</a:t>
            </a:r>
            <a:endParaRPr/>
          </a:p>
        </p:txBody>
      </p:sp>
      <p:pic>
        <p:nvPicPr>
          <p:cNvPr descr="MCj04109450000[1]" id="457" name="Google Shape;457;p106"/>
          <p:cNvPicPr preferRelativeResize="0"/>
          <p:nvPr/>
        </p:nvPicPr>
        <p:blipFill rotWithShape="1">
          <a:blip r:embed="rId3">
            <a:alphaModFix/>
          </a:blip>
          <a:srcRect b="0" l="0" r="0" t="0"/>
          <a:stretch/>
        </p:blipFill>
        <p:spPr>
          <a:xfrm>
            <a:off x="2057400" y="2239962"/>
            <a:ext cx="1457325" cy="1036637"/>
          </a:xfrm>
          <a:prstGeom prst="rect">
            <a:avLst/>
          </a:prstGeom>
          <a:noFill/>
          <a:ln>
            <a:noFill/>
          </a:ln>
        </p:spPr>
      </p:pic>
      <p:pic>
        <p:nvPicPr>
          <p:cNvPr descr="MCj03795810000[1]" id="458" name="Google Shape;458;p106"/>
          <p:cNvPicPr preferRelativeResize="0"/>
          <p:nvPr/>
        </p:nvPicPr>
        <p:blipFill rotWithShape="1">
          <a:blip r:embed="rId4">
            <a:alphaModFix/>
          </a:blip>
          <a:srcRect b="0" l="0" r="0" t="0"/>
          <a:stretch/>
        </p:blipFill>
        <p:spPr>
          <a:xfrm>
            <a:off x="5486400" y="2168525"/>
            <a:ext cx="1371600" cy="1184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2" name="Shape 462"/>
        <p:cNvGrpSpPr/>
        <p:nvPr/>
      </p:nvGrpSpPr>
      <p:grpSpPr>
        <a:xfrm>
          <a:off x="0" y="0"/>
          <a:ext cx="0" cy="0"/>
          <a:chOff x="0" y="0"/>
          <a:chExt cx="0" cy="0"/>
        </a:xfrm>
      </p:grpSpPr>
      <p:sp>
        <p:nvSpPr>
          <p:cNvPr id="463" name="Google Shape;463;p107"/>
          <p:cNvSpPr txBox="1"/>
          <p:nvPr>
            <p:ph type="title"/>
          </p:nvPr>
        </p:nvSpPr>
        <p:spPr>
          <a:xfrm>
            <a:off x="0" y="215900"/>
            <a:ext cx="8458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Business Intelligence - Significance</a:t>
            </a:r>
            <a:endParaRPr/>
          </a:p>
        </p:txBody>
      </p:sp>
      <p:sp>
        <p:nvSpPr>
          <p:cNvPr id="464" name="Google Shape;464;p107"/>
          <p:cNvSpPr txBox="1"/>
          <p:nvPr>
            <p:ph idx="1" type="body"/>
          </p:nvPr>
        </p:nvSpPr>
        <p:spPr>
          <a:xfrm>
            <a:off x="457200" y="11430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Often Business Intelligent applications use data gathered from a data warehouse or a data mart. </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A DWH houses a standardized, consistent, clean and integrated form of data sourced from various operational systems in use in the organization, structured in a way to specifically address the reporting and analytic requirements.</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342900" lvl="0" marL="342900" marR="0" rtl="0" algn="l">
              <a:lnSpc>
                <a:spcPct val="100000"/>
              </a:lnSpc>
              <a:spcBef>
                <a:spcPts val="480"/>
              </a:spcBef>
              <a:spcAft>
                <a:spcPts val="0"/>
              </a:spcAft>
              <a:buClr>
                <a:srgbClr val="000000"/>
              </a:buClr>
              <a:buSzPts val="2400"/>
              <a:buFont typeface="Arial"/>
              <a:buChar char="•"/>
            </a:pPr>
            <a:r>
              <a:rPr b="0" i="0" lang="en-US" sz="2400" u="none" cap="none" strike="noStrike">
                <a:solidFill>
                  <a:srgbClr val="000000"/>
                </a:solidFill>
                <a:latin typeface="Cabin"/>
                <a:ea typeface="Cabin"/>
                <a:cs typeface="Cabin"/>
                <a:sym typeface="Cabin"/>
              </a:rPr>
              <a:t>Data warehouses can become enormous with hundreds of gigabytes of transactions. As a result, subsets, known as "data marts," are often created for just one department or product 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8" name="Shape 468"/>
        <p:cNvGrpSpPr/>
        <p:nvPr/>
      </p:nvGrpSpPr>
      <p:grpSpPr>
        <a:xfrm>
          <a:off x="0" y="0"/>
          <a:ext cx="0" cy="0"/>
          <a:chOff x="0" y="0"/>
          <a:chExt cx="0" cy="0"/>
        </a:xfrm>
      </p:grpSpPr>
      <p:sp>
        <p:nvSpPr>
          <p:cNvPr id="469" name="Google Shape;469;p108"/>
          <p:cNvSpPr txBox="1"/>
          <p:nvPr>
            <p:ph type="title"/>
          </p:nvPr>
        </p:nvSpPr>
        <p:spPr>
          <a:xfrm>
            <a:off x="0" y="2159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Business Intelligence - Future</a:t>
            </a:r>
            <a:endParaRPr/>
          </a:p>
        </p:txBody>
      </p:sp>
      <p:sp>
        <p:nvSpPr>
          <p:cNvPr id="470" name="Google Shape;470;p108"/>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00"/>
              </a:buClr>
              <a:buSzPts val="2000"/>
              <a:buFont typeface="Arial"/>
              <a:buChar char="•"/>
            </a:pPr>
            <a:r>
              <a:rPr b="0" i="0" lang="en-US" sz="2000" u="none" cap="none" strike="noStrike">
                <a:solidFill>
                  <a:srgbClr val="000000"/>
                </a:solidFill>
                <a:latin typeface="Cabin"/>
                <a:ea typeface="Cabin"/>
                <a:cs typeface="Cabin"/>
                <a:sym typeface="Cabin"/>
              </a:rPr>
              <a:t>In a 1958 article,</a:t>
            </a:r>
            <a:r>
              <a:rPr b="0" i="0" lang="en-US" sz="2000" u="none" cap="none" strike="noStrike">
                <a:solidFill>
                  <a:schemeClr val="dk1"/>
                </a:solidFill>
                <a:latin typeface="Cabin"/>
                <a:ea typeface="Cabin"/>
                <a:cs typeface="Cabin"/>
                <a:sym typeface="Cabin"/>
              </a:rPr>
              <a:t> IBM researcher Hans Peter Luhn used the term business intelligence. He defined intelligence as: The ability to apprehend the inter-relationships of presented facts in such a way as to guide action towards a desired goal.</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rgbClr val="000000"/>
              </a:buClr>
              <a:buSzPts val="2000"/>
              <a:buFont typeface="Arial"/>
              <a:buChar char="•"/>
            </a:pPr>
            <a:r>
              <a:rPr b="0" i="0" lang="en-US" sz="2000" u="none" cap="none" strike="noStrike">
                <a:solidFill>
                  <a:srgbClr val="000000"/>
                </a:solidFill>
                <a:latin typeface="Cabin"/>
                <a:ea typeface="Cabin"/>
                <a:cs typeface="Cabin"/>
                <a:sym typeface="Cabin"/>
              </a:rPr>
              <a:t>Business Intelligence uses concepts and methods to improve business decision making by using fact-based support systems</a:t>
            </a:r>
            <a:r>
              <a:rPr b="0" i="0" lang="en-US" sz="2000" u="none" cap="none" strike="noStrike">
                <a:solidFill>
                  <a:schemeClr val="dk1"/>
                </a:solidFill>
                <a:latin typeface="Cabin"/>
                <a:ea typeface="Cabin"/>
                <a:cs typeface="Cabin"/>
                <a:sym typeface="Cabin"/>
              </a:rPr>
              <a:t> </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BI technologies provide historical, current, and predictive views of business operations. Common functions of Business Intelligence technologies are reporting, OLAP, analytics, data mining, business performance management and predictive analytics.</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Business Intelligence often aims to support better business decision-making. Thus a BI system can also be referred as a decision support system.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4" name="Shape 474"/>
        <p:cNvGrpSpPr/>
        <p:nvPr/>
      </p:nvGrpSpPr>
      <p:grpSpPr>
        <a:xfrm>
          <a:off x="0" y="0"/>
          <a:ext cx="0" cy="0"/>
          <a:chOff x="0" y="0"/>
          <a:chExt cx="0" cy="0"/>
        </a:xfrm>
      </p:grpSpPr>
      <p:sp>
        <p:nvSpPr>
          <p:cNvPr id="475" name="Google Shape;475;p109"/>
          <p:cNvSpPr txBox="1"/>
          <p:nvPr>
            <p:ph type="title"/>
          </p:nvPr>
        </p:nvSpPr>
        <p:spPr>
          <a:xfrm>
            <a:off x="3124200" y="4343400"/>
            <a:ext cx="3535362" cy="584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BIDW Architecture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1_Wipro Presentation Template">
  <a:themeElements>
    <a:clrScheme name="1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10_Wipro Presentation Template">
  <a:themeElements>
    <a:clrScheme name="1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4_Wipro Presentation Template">
  <a:themeElements>
    <a:clrScheme name="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Wipro Presentation Template">
  <a:themeElements>
    <a:clrScheme name="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7_Wipro Presentation Template">
  <a:themeElements>
    <a:clrScheme name="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Wipro Presentation Template">
  <a:themeElements>
    <a:clrScheme name="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3_Wipro Presentation Template">
  <a:themeElements>
    <a:clrScheme name="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5_Wipro Presentation Template">
  <a:themeElements>
    <a:clrScheme name="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6_Wipro Presentation Template">
  <a:themeElements>
    <a:clrScheme name="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2_Wipro Presentation Template">
  <a:themeElements>
    <a:clrScheme name="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