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theme+xml" PartName="/ppt/theme/theme9.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9" r:id="rId4"/>
    <p:sldMasterId id="2147483730" r:id="rId5"/>
    <p:sldMasterId id="2147483731" r:id="rId6"/>
    <p:sldMasterId id="2147483732" r:id="rId7"/>
    <p:sldMasterId id="2147483733" r:id="rId8"/>
    <p:sldMasterId id="2147483734" r:id="rId9"/>
    <p:sldMasterId id="2147483735" r:id="rId10"/>
    <p:sldMasterId id="2147483736" r:id="rId11"/>
    <p:sldMasterId id="2147483737" r:id="rId12"/>
    <p:sldMasterId id="2147483738" r:id="rId13"/>
    <p:sldMasterId id="2147483739" r:id="rId14"/>
  </p:sldMasterIdLst>
  <p:notesMasterIdLst>
    <p:notesMasterId r:id="rId15"/>
  </p:notes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Lst>
  <p:sldSz cy="6858000" cx="9144000"/>
  <p:notesSz cx="6858000" cy="9144000"/>
  <p:embeddedFontLst>
    <p:embeddedFont>
      <p:font typeface="Cabin"/>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CE491B-9979-4782-BBA9-CEF711388013}">
  <a:tblStyle styleId="{B9CE491B-9979-4782-BBA9-CEF71138801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25.xml"/><Relationship Id="rId42" Type="http://schemas.openxmlformats.org/officeDocument/2006/relationships/slide" Target="slides/slide27.xml"/><Relationship Id="rId41" Type="http://schemas.openxmlformats.org/officeDocument/2006/relationships/slide" Target="slides/slide26.xml"/><Relationship Id="rId44" Type="http://schemas.openxmlformats.org/officeDocument/2006/relationships/slide" Target="slides/slide29.xml"/><Relationship Id="rId43" Type="http://schemas.openxmlformats.org/officeDocument/2006/relationships/slide" Target="slides/slide28.xml"/><Relationship Id="rId46" Type="http://schemas.openxmlformats.org/officeDocument/2006/relationships/slide" Target="slides/slide31.xml"/><Relationship Id="rId45" Type="http://schemas.openxmlformats.org/officeDocument/2006/relationships/slide" Target="slides/slide3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font" Target="fonts/Cabin-regular.fntdata"/><Relationship Id="rId47" Type="http://schemas.openxmlformats.org/officeDocument/2006/relationships/slide" Target="slides/slide32.xml"/><Relationship Id="rId49" Type="http://schemas.openxmlformats.org/officeDocument/2006/relationships/font" Target="fonts/Cabin-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6.xml"/><Relationship Id="rId30" Type="http://schemas.openxmlformats.org/officeDocument/2006/relationships/slide" Target="slides/slide15.xml"/><Relationship Id="rId33" Type="http://schemas.openxmlformats.org/officeDocument/2006/relationships/slide" Target="slides/slide18.xml"/><Relationship Id="rId32" Type="http://schemas.openxmlformats.org/officeDocument/2006/relationships/slide" Target="slides/slide17.xml"/><Relationship Id="rId35" Type="http://schemas.openxmlformats.org/officeDocument/2006/relationships/slide" Target="slides/slide20.xml"/><Relationship Id="rId34" Type="http://schemas.openxmlformats.org/officeDocument/2006/relationships/slide" Target="slides/slide19.xml"/><Relationship Id="rId37" Type="http://schemas.openxmlformats.org/officeDocument/2006/relationships/slide" Target="slides/slide22.xml"/><Relationship Id="rId36" Type="http://schemas.openxmlformats.org/officeDocument/2006/relationships/slide" Target="slides/slide21.xml"/><Relationship Id="rId39" Type="http://schemas.openxmlformats.org/officeDocument/2006/relationships/slide" Target="slides/slide24.xml"/><Relationship Id="rId38" Type="http://schemas.openxmlformats.org/officeDocument/2006/relationships/slide" Target="slides/slide23.xml"/><Relationship Id="rId20" Type="http://schemas.openxmlformats.org/officeDocument/2006/relationships/slide" Target="slides/slide5.xml"/><Relationship Id="rId22" Type="http://schemas.openxmlformats.org/officeDocument/2006/relationships/slide" Target="slides/slide7.xml"/><Relationship Id="rId21" Type="http://schemas.openxmlformats.org/officeDocument/2006/relationships/slide" Target="slides/slide6.xml"/><Relationship Id="rId24" Type="http://schemas.openxmlformats.org/officeDocument/2006/relationships/slide" Target="slides/slide9.xml"/><Relationship Id="rId23" Type="http://schemas.openxmlformats.org/officeDocument/2006/relationships/slide" Target="slides/slide8.xml"/><Relationship Id="rId26" Type="http://schemas.openxmlformats.org/officeDocument/2006/relationships/slide" Target="slides/slide11.xml"/><Relationship Id="rId25" Type="http://schemas.openxmlformats.org/officeDocument/2006/relationships/slide" Target="slides/slide10.xml"/><Relationship Id="rId28" Type="http://schemas.openxmlformats.org/officeDocument/2006/relationships/slide" Target="slides/slide13.xml"/><Relationship Id="rId27" Type="http://schemas.openxmlformats.org/officeDocument/2006/relationships/slide" Target="slides/slide12.xml"/><Relationship Id="rId29" Type="http://schemas.openxmlformats.org/officeDocument/2006/relationships/slide" Target="slides/slide14.xml"/><Relationship Id="rId51" Type="http://schemas.openxmlformats.org/officeDocument/2006/relationships/font" Target="fonts/Cabin-boldItalic.fntdata"/><Relationship Id="rId50" Type="http://schemas.openxmlformats.org/officeDocument/2006/relationships/font" Target="fonts/Cabin-italic.fntdata"/><Relationship Id="rId11" Type="http://schemas.openxmlformats.org/officeDocument/2006/relationships/slideMaster" Target="slideMasters/slideMaster8.xml"/><Relationship Id="rId10" Type="http://schemas.openxmlformats.org/officeDocument/2006/relationships/slideMaster" Target="slideMasters/slideMaster7.xml"/><Relationship Id="rId13" Type="http://schemas.openxmlformats.org/officeDocument/2006/relationships/slideMaster" Target="slideMasters/slideMaster10.xml"/><Relationship Id="rId12" Type="http://schemas.openxmlformats.org/officeDocument/2006/relationships/slideMaster" Target="slideMasters/slideMaster9.xml"/><Relationship Id="rId15" Type="http://schemas.openxmlformats.org/officeDocument/2006/relationships/notesMaster" Target="notesMasters/notesMaster1.xml"/><Relationship Id="rId14" Type="http://schemas.openxmlformats.org/officeDocument/2006/relationships/slideMaster" Target="slideMasters/slideMaster11.xml"/><Relationship Id="rId17" Type="http://schemas.openxmlformats.org/officeDocument/2006/relationships/slide" Target="slides/slide2.xml"/><Relationship Id="rId16" Type="http://schemas.openxmlformats.org/officeDocument/2006/relationships/slide" Target="slides/slide1.xml"/><Relationship Id="rId19" Type="http://schemas.openxmlformats.org/officeDocument/2006/relationships/slide" Target="slides/slide4.xml"/><Relationship Id="rId1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40" name="Google Shape;54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1" name="Google Shape;541;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Hi, I am Anupama, and Today I will take you through the OLAP concepts Part II module.</a:t>
            </a:r>
            <a:endParaRPr/>
          </a:p>
          <a:p>
            <a:pPr indent="0" lvl="0" marL="0" marR="0" rtl="0" algn="l">
              <a:spcBef>
                <a:spcPts val="0"/>
              </a:spcBef>
              <a:spcAft>
                <a:spcPts val="0"/>
              </a:spcAft>
              <a:buFont typeface="Arial"/>
              <a:buNone/>
            </a:pPr>
            <a:r>
              <a:rPr b="1" i="0" lang="en-US" sz="1800" u="none" cap="none" strike="noStrike"/>
              <a:t>The module covers the basics of Data Access and tools used for Data Access .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So let us begin our session with an overview of the same.</a:t>
            </a:r>
            <a:endParaRPr/>
          </a:p>
          <a:p>
            <a:pPr indent="0" lvl="0" marL="0" marR="0" rtl="0" algn="l">
              <a:spcBef>
                <a:spcPts val="0"/>
              </a:spcBef>
              <a:spcAft>
                <a:spcPts val="0"/>
              </a:spcAft>
              <a:buFont typeface="Arial"/>
              <a:buNone/>
            </a:pPr>
            <a:r>
              <a:rPr b="0" i="1" lang="en-US" sz="1800" u="none" cap="none" strike="noStrike"/>
              <a:t>The Target Audience is:</a:t>
            </a:r>
            <a:endParaRPr/>
          </a:p>
          <a:p>
            <a:pPr indent="0" lvl="0" marL="0" marR="0" rtl="0" algn="l">
              <a:spcBef>
                <a:spcPts val="0"/>
              </a:spcBef>
              <a:spcAft>
                <a:spcPts val="0"/>
              </a:spcAft>
              <a:buFont typeface="Arial"/>
              <a:buNone/>
            </a:pPr>
            <a:r>
              <a:rPr b="0" i="1" lang="en-US" sz="1800" u="none" cap="none" strike="noStrike"/>
              <a:t>Team Rainbow (TRB) associates  assigned to DW-BI practice after completion of  Induction training </a:t>
            </a:r>
            <a:endParaRPr/>
          </a:p>
          <a:p>
            <a:pPr indent="0" lvl="0" marL="0" marR="0" rtl="0" algn="l">
              <a:spcBef>
                <a:spcPts val="0"/>
              </a:spcBef>
              <a:spcAft>
                <a:spcPts val="0"/>
              </a:spcAft>
              <a:buFont typeface="Arial"/>
              <a:buNone/>
            </a:pPr>
            <a:r>
              <a:rPr b="0" i="1" lang="en-US" sz="1800" u="none" cap="none" strike="noStrike"/>
              <a:t>Associates newly joined to DW-BI practice with out prior DWH implementation experience</a:t>
            </a:r>
            <a:endParaRPr/>
          </a:p>
          <a:p>
            <a:pPr indent="0" lvl="0" marL="0" marR="0" rtl="0" algn="l">
              <a:spcBef>
                <a:spcPts val="0"/>
              </a:spcBef>
              <a:spcAft>
                <a:spcPts val="0"/>
              </a:spcAft>
              <a:buFont typeface="Arial"/>
              <a:buNone/>
            </a:pPr>
            <a:r>
              <a:t/>
            </a:r>
            <a:endParaRPr b="0" i="1" sz="1800" u="none" cap="none" strike="noStrike"/>
          </a:p>
          <a:p>
            <a:pPr indent="0" lvl="0" marL="0" marR="0" rtl="0" algn="l">
              <a:spcBef>
                <a:spcPts val="0"/>
              </a:spcBef>
              <a:spcAft>
                <a:spcPts val="0"/>
              </a:spcAft>
              <a:buNone/>
            </a:pPr>
            <a:r>
              <a:t/>
            </a:r>
            <a:endParaRPr b="0" i="1" sz="1800" u="none" cap="none" strike="noStrike"/>
          </a:p>
        </p:txBody>
      </p:sp>
      <p:sp>
        <p:nvSpPr>
          <p:cNvPr id="542" name="Google Shape;542;p3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a:solidFill>
                  <a:srgbClr val="000000"/>
                </a:solidFill>
                <a:latin typeface="Arial"/>
                <a:ea typeface="Arial"/>
                <a:cs typeface="Arial"/>
                <a:sym typeface="Arial"/>
              </a:rPr>
              <a:t>© 2009 Wipro Ltd – Internal &amp; Restricted</a:t>
            </a:r>
            <a:endParaRPr/>
          </a:p>
        </p:txBody>
      </p:sp>
      <p:sp>
        <p:nvSpPr>
          <p:cNvPr id="543" name="Google Shape;543;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80" name="Google Shape;58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1" name="Google Shape;581;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
        <p:nvSpPr>
          <p:cNvPr id="582" name="Google Shape;582;p39: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a:solidFill>
                  <a:srgbClr val="000000"/>
                </a:solidFill>
                <a:latin typeface="Arial"/>
                <a:ea typeface="Arial"/>
                <a:cs typeface="Arial"/>
                <a:sym typeface="Arial"/>
              </a:rPr>
              <a:t>© 2009 Wipro Ltd – Internal &amp; Restricted</a:t>
            </a:r>
            <a:endParaRPr/>
          </a:p>
        </p:txBody>
      </p:sp>
      <p:sp>
        <p:nvSpPr>
          <p:cNvPr id="583" name="Google Shape;583;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2" name="Google Shape;602;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In Part I of OLAP Concepts we have understood limitations in traditional decision support system, significance and future of business intelligence, and hence let us understand one of the key aspects of DWH &amp; BI Application i.e. Data Access and Analysis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900" u="none" cap="none" strike="noStrike"/>
              <a:t>Data Access </a:t>
            </a:r>
            <a:r>
              <a:rPr b="0" i="0" lang="en-US" sz="900" u="none" cap="none" strike="noStrike"/>
              <a:t>typically refers to software and activities related to storing, retrieving, or acting on data housed in a database or other repository</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Data Analysis </a:t>
            </a:r>
            <a:r>
              <a:rPr b="0" i="0" lang="en-US" sz="1800" u="none" cap="none" strike="noStrike"/>
              <a:t>has multiple facets and approaches, encompassing diverse techniques under a variety of names, in different business, science, and social science domains. In short </a:t>
            </a:r>
            <a:r>
              <a:rPr b="1" i="0" lang="en-US" sz="1800" u="none" cap="none" strike="noStrike"/>
              <a:t>data analysis</a:t>
            </a:r>
            <a:r>
              <a:rPr b="0" i="0" lang="en-US" sz="1800" u="none" cap="none" strike="noStrike"/>
              <a:t> is a process of gathering, modeling, and transforming data with the goal of highlighting useful information, suggesting conclusions, and supporting decision making</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In this section we will explain</a:t>
            </a:r>
            <a:endParaRPr/>
          </a:p>
          <a:p>
            <a:pPr indent="0" lvl="0" marL="0" marR="0" rtl="0" algn="l">
              <a:spcBef>
                <a:spcPts val="0"/>
              </a:spcBef>
              <a:spcAft>
                <a:spcPts val="0"/>
              </a:spcAft>
              <a:buNone/>
            </a:pPr>
            <a:r>
              <a:rPr b="0" i="0" lang="en-US" sz="1800" u="none" cap="none" strike="noStrike"/>
              <a:t>Importance of Data Access &amp; Analysis</a:t>
            </a:r>
            <a:endParaRPr/>
          </a:p>
          <a:p>
            <a:pPr indent="0" lvl="0" marL="0" marR="0" rtl="0" algn="l">
              <a:spcBef>
                <a:spcPts val="0"/>
              </a:spcBef>
              <a:spcAft>
                <a:spcPts val="0"/>
              </a:spcAft>
              <a:buNone/>
            </a:pPr>
            <a:r>
              <a:rPr b="0" i="0" lang="en-US" sz="1800" u="none" cap="none" strike="noStrike"/>
              <a:t>Various Categories of Data Access &amp; Analysis</a:t>
            </a:r>
            <a:endParaRPr/>
          </a:p>
          <a:p>
            <a:pPr indent="0" lvl="0" marL="0" marR="0" rtl="0" algn="l">
              <a:spcBef>
                <a:spcPts val="0"/>
              </a:spcBef>
              <a:spcAft>
                <a:spcPts val="0"/>
              </a:spcAft>
              <a:buNone/>
            </a:pPr>
            <a:r>
              <a:rPr b="0" i="0" lang="en-US" sz="1800" u="none" cap="none" strike="noStrike"/>
              <a:t>Information Consumers i.e. Users</a:t>
            </a:r>
            <a:endParaRPr/>
          </a:p>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0" name="Google Shape;620;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Data Access &amp; Analysis Tools </a:t>
            </a:r>
            <a:endParaRPr/>
          </a:p>
          <a:p>
            <a:pPr indent="0" lvl="1" marL="457200" marR="0" rtl="0" algn="l">
              <a:spcBef>
                <a:spcPts val="0"/>
              </a:spcBef>
              <a:spcAft>
                <a:spcPts val="0"/>
              </a:spcAft>
              <a:buFont typeface="Arial"/>
              <a:buNone/>
            </a:pPr>
            <a:r>
              <a:rPr b="0" i="0" lang="en-US" sz="2000" u="none" cap="none" strike="noStrike"/>
              <a:t>High Performance – Enterprise’s today carry voluminous data, however data access tools are expected to provide instant desired results </a:t>
            </a:r>
            <a:endParaRPr/>
          </a:p>
          <a:p>
            <a:pPr indent="0" lvl="1" marL="457200" marR="0" rtl="0" algn="l">
              <a:spcBef>
                <a:spcPts val="0"/>
              </a:spcBef>
              <a:spcAft>
                <a:spcPts val="0"/>
              </a:spcAft>
              <a:buFont typeface="Arial"/>
              <a:buNone/>
            </a:pPr>
            <a:r>
              <a:rPr b="0" i="0" lang="en-US" sz="2000" u="none" cap="none" strike="noStrike"/>
              <a:t>Scalable – Business users are spread cross departments, business units that may be geographically distant apart and quite possibly speaking different languages, today’s data access &amp; analysis tools are expected to be scalable enough to cover geo’s, languages, currency etc.</a:t>
            </a:r>
            <a:endParaRPr/>
          </a:p>
          <a:p>
            <a:pPr indent="0" lvl="1" marL="457200" marR="0" rtl="0" algn="l">
              <a:spcBef>
                <a:spcPts val="0"/>
              </a:spcBef>
              <a:spcAft>
                <a:spcPts val="0"/>
              </a:spcAft>
              <a:buFont typeface="Arial"/>
              <a:buNone/>
            </a:pPr>
            <a:r>
              <a:rPr b="0" i="0" lang="en-US" sz="2000" u="none" cap="none" strike="noStrike"/>
              <a:t>Ease of Use – intuitive, consistent interface to all functions of tool</a:t>
            </a:r>
            <a:endParaRPr/>
          </a:p>
          <a:p>
            <a:pPr indent="0" lvl="1" marL="457200" marR="0" rtl="0" algn="l">
              <a:spcBef>
                <a:spcPts val="0"/>
              </a:spcBef>
              <a:spcAft>
                <a:spcPts val="0"/>
              </a:spcAft>
              <a:buFont typeface="Arial"/>
              <a:buNone/>
            </a:pPr>
            <a:r>
              <a:rPr b="0" i="0" lang="en-US" sz="2000" u="none" cap="none" strike="noStrike"/>
              <a:t>Rich Reporting Features – Slicing and Dicing of Information, Drill-down’s, roll-up’s, drill-through</a:t>
            </a:r>
            <a:endParaRPr/>
          </a:p>
          <a:p>
            <a:pPr indent="0" lvl="1" marL="457200" marR="0" rtl="0" algn="l">
              <a:spcBef>
                <a:spcPts val="0"/>
              </a:spcBef>
              <a:spcAft>
                <a:spcPts val="0"/>
              </a:spcAft>
              <a:buFont typeface="Arial"/>
              <a:buNone/>
            </a:pPr>
            <a:r>
              <a:t/>
            </a:r>
            <a:endParaRPr b="0" i="0" sz="2000" u="none" cap="none" strike="noStrike"/>
          </a:p>
          <a:p>
            <a:pPr indent="0" lvl="1" marL="457200" marR="0" rtl="0" algn="l">
              <a:spcBef>
                <a:spcPts val="0"/>
              </a:spcBef>
              <a:spcAft>
                <a:spcPts val="0"/>
              </a:spcAft>
              <a:buFont typeface="Arial"/>
              <a:buNone/>
            </a:pPr>
            <a:r>
              <a:rPr b="1" i="0" lang="en-US" sz="2000" u="none" cap="none" strike="noStrike"/>
              <a:t>And the list is never ending</a:t>
            </a:r>
            <a:endParaRPr/>
          </a:p>
          <a:p>
            <a:pPr indent="0" lvl="1" marL="457200" marR="0" rtl="0" algn="l">
              <a:spcBef>
                <a:spcPts val="0"/>
              </a:spcBef>
              <a:spcAft>
                <a:spcPts val="0"/>
              </a:spcAft>
              <a:buFont typeface="Arial"/>
              <a:buNone/>
            </a:pPr>
            <a:r>
              <a:rPr b="0" i="0" lang="en-US" sz="2000" u="none" cap="none" strike="noStrike"/>
              <a:t>Like for instance </a:t>
            </a:r>
            <a:endParaRPr/>
          </a:p>
          <a:p>
            <a:pPr indent="0" lvl="1" marL="457200" marR="0" rtl="0" algn="l">
              <a:spcBef>
                <a:spcPts val="0"/>
              </a:spcBef>
              <a:spcAft>
                <a:spcPts val="0"/>
              </a:spcAft>
              <a:buFont typeface="Arial"/>
              <a:buNone/>
            </a:pPr>
            <a:r>
              <a:rPr b="0" i="0" lang="en-US" sz="2000" u="none" cap="none" strike="noStrike"/>
              <a:t>Short learning curve</a:t>
            </a:r>
            <a:endParaRPr/>
          </a:p>
          <a:p>
            <a:pPr indent="0" lvl="1" marL="457200" marR="0" rtl="0" algn="l">
              <a:spcBef>
                <a:spcPts val="0"/>
              </a:spcBef>
              <a:spcAft>
                <a:spcPts val="0"/>
              </a:spcAft>
              <a:buFont typeface="Arial"/>
              <a:buNone/>
            </a:pPr>
            <a:r>
              <a:rPr b="0" i="0" lang="en-US" sz="2000" u="none" cap="none" strike="noStrike"/>
              <a:t>Tight integration with central metadata repository</a:t>
            </a:r>
            <a:endParaRPr/>
          </a:p>
          <a:p>
            <a:pPr indent="0" lvl="1" marL="457200" marR="0" rtl="0" algn="l">
              <a:spcBef>
                <a:spcPts val="0"/>
              </a:spcBef>
              <a:spcAft>
                <a:spcPts val="0"/>
              </a:spcAft>
              <a:buFont typeface="Arial"/>
              <a:buNone/>
            </a:pPr>
            <a:r>
              <a:rPr b="0" i="0" lang="en-US" sz="2000" u="none" cap="none" strike="noStrike"/>
              <a:t>Scheduling of reports should be possible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626" name="Google Shape;62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7" name="Google Shape;627;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marR="0" rtl="0" algn="l">
              <a:spcBef>
                <a:spcPts val="0"/>
              </a:spcBef>
              <a:spcAft>
                <a:spcPts val="0"/>
              </a:spcAft>
              <a:buFont typeface="Arial"/>
              <a:buNone/>
            </a:pPr>
            <a:r>
              <a:rPr b="0" i="0" lang="en-US" sz="1800" u="none" cap="none" strike="noStrike"/>
              <a:t>Data access layer categorized in various ways of accessing data resides in data warehouse. </a:t>
            </a:r>
            <a:endParaRPr/>
          </a:p>
          <a:p>
            <a:pPr indent="0" lvl="0" marL="228600" marR="0" rtl="0" algn="l">
              <a:spcBef>
                <a:spcPts val="0"/>
              </a:spcBef>
              <a:spcAft>
                <a:spcPts val="0"/>
              </a:spcAft>
              <a:buSzPts val="1800"/>
              <a:buFont typeface="Arial"/>
              <a:buAutoNum type="arabicParenR"/>
            </a:pPr>
            <a:r>
              <a:rPr b="0" i="0" lang="en-US" sz="1800" u="none" cap="none" strike="noStrike"/>
              <a:t> Reporting can be done over the Web or in desktop based environment and may or may not be for business intelligence. Regular operational reporting can be happened just to do a end of the balance check of customer account and a reconciliation with prior day balance and the day’s transaction. This type of report may not provide any business intelligent to help in growth of organization</a:t>
            </a:r>
            <a:endParaRPr/>
          </a:p>
          <a:p>
            <a:pPr indent="0" lvl="0" marL="228600" marR="0" rtl="0" algn="l">
              <a:spcBef>
                <a:spcPts val="0"/>
              </a:spcBef>
              <a:spcAft>
                <a:spcPts val="0"/>
              </a:spcAft>
              <a:buSzPts val="1800"/>
              <a:buFont typeface="Arial"/>
              <a:buAutoNum type="arabicParenR"/>
            </a:pPr>
            <a:r>
              <a:rPr b="0" i="0" lang="en-US" sz="1800" u="none" cap="none" strike="noStrike"/>
              <a:t> All OLAP analysis happens over the web because it needs multiple access in more flexible environment to analysis the performance of business. This type of analysis requires ad-hoc intelligences in the report to support. For an example, one Sales senior manager wants to understand the zone wise. Agent wise, insurance policy in last quarter against the sell of policy in the prior quarter. This type of analysis requires more flexibility to check the values against selected dimensions to understand the business</a:t>
            </a:r>
            <a:endParaRPr/>
          </a:p>
          <a:p>
            <a:pPr indent="0" lvl="0" marL="228600" marR="0" rtl="0" algn="l">
              <a:spcBef>
                <a:spcPts val="0"/>
              </a:spcBef>
              <a:spcAft>
                <a:spcPts val="0"/>
              </a:spcAft>
              <a:buSzPts val="1800"/>
              <a:buFont typeface="Arial"/>
              <a:buAutoNum type="arabicParenR"/>
            </a:pPr>
            <a:r>
              <a:rPr b="0" i="0" lang="en-US" sz="1800" u="none" cap="none" strike="noStrike"/>
              <a:t> Data mining is a specialty analytical system where we finds for hidden trend or truth of data.</a:t>
            </a:r>
            <a:endParaRPr/>
          </a:p>
          <a:p>
            <a:pPr indent="0" lvl="0" marL="228600" marR="0" rtl="0" algn="l">
              <a:spcBef>
                <a:spcPts val="0"/>
              </a:spcBef>
              <a:spcAft>
                <a:spcPts val="0"/>
              </a:spcAft>
              <a:buSzPts val="1800"/>
              <a:buFont typeface="Arial"/>
              <a:buAutoNum type="arabicParenR"/>
            </a:pPr>
            <a:r>
              <a:rPr b="0" i="0" lang="en-US" sz="1800" u="none" cap="none" strike="noStrike"/>
              <a:t> Web access – a common feature of business intelligence tool</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1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8" name="Google Shape;48;p1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p1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51" name="Google Shape;51;p1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3" name="Shape 63"/>
        <p:cNvGrpSpPr/>
        <p:nvPr/>
      </p:nvGrpSpPr>
      <p:grpSpPr>
        <a:xfrm>
          <a:off x="0" y="0"/>
          <a:ext cx="0" cy="0"/>
          <a:chOff x="0" y="0"/>
          <a:chExt cx="0" cy="0"/>
        </a:xfrm>
      </p:grpSpPr>
      <p:sp>
        <p:nvSpPr>
          <p:cNvPr id="64" name="Google Shape;64;p15"/>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65" name="Google Shape;65;p15"/>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1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68" name="Google Shape;68;p16"/>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71" name="Google Shape;71;p17"/>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72" name="Google Shape;72;p1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18"/>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75" name="Google Shape;75;p1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76" name="Google Shape;76;p18"/>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2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81" name="Google Shape;81;p2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82" name="Google Shape;82;p2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83" name="Google Shape;83;p2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84" name="Google Shape;84;p2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2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87" name="Google Shape;87;p21"/>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88" name="Google Shape;88;p21"/>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3"/>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9" name="Google Shape;19;p3"/>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2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91" name="Google Shape;91;p2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p2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94" name="Google Shape;94;p2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24"/>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97" name="Google Shape;97;p2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6" name="Shape 106"/>
        <p:cNvGrpSpPr/>
        <p:nvPr/>
      </p:nvGrpSpPr>
      <p:grpSpPr>
        <a:xfrm>
          <a:off x="0" y="0"/>
          <a:ext cx="0" cy="0"/>
          <a:chOff x="0" y="0"/>
          <a:chExt cx="0" cy="0"/>
        </a:xfrm>
      </p:grpSpPr>
      <p:sp>
        <p:nvSpPr>
          <p:cNvPr id="107" name="Google Shape;107;p27"/>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08" name="Google Shape;108;p27"/>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9" name="Shape 109"/>
        <p:cNvGrpSpPr/>
        <p:nvPr/>
      </p:nvGrpSpPr>
      <p:grpSpPr>
        <a:xfrm>
          <a:off x="0" y="0"/>
          <a:ext cx="0" cy="0"/>
          <a:chOff x="0" y="0"/>
          <a:chExt cx="0" cy="0"/>
        </a:xfrm>
      </p:grpSpPr>
      <p:sp>
        <p:nvSpPr>
          <p:cNvPr id="110" name="Google Shape;110;p2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11" name="Google Shape;111;p28"/>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14" name="Google Shape;114;p29"/>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115" name="Google Shape;115;p2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6" name="Shape 116"/>
        <p:cNvGrpSpPr/>
        <p:nvPr/>
      </p:nvGrpSpPr>
      <p:grpSpPr>
        <a:xfrm>
          <a:off x="0" y="0"/>
          <a:ext cx="0" cy="0"/>
          <a:chOff x="0" y="0"/>
          <a:chExt cx="0" cy="0"/>
        </a:xfrm>
      </p:grpSpPr>
      <p:sp>
        <p:nvSpPr>
          <p:cNvPr id="117" name="Google Shape;117;p3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18" name="Google Shape;118;p3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119" name="Google Shape;119;p3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3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2" name="Shape 122"/>
        <p:cNvGrpSpPr/>
        <p:nvPr/>
      </p:nvGrpSpPr>
      <p:grpSpPr>
        <a:xfrm>
          <a:off x="0" y="0"/>
          <a:ext cx="0" cy="0"/>
          <a:chOff x="0" y="0"/>
          <a:chExt cx="0" cy="0"/>
        </a:xfrm>
      </p:grpSpPr>
      <p:sp>
        <p:nvSpPr>
          <p:cNvPr id="123" name="Google Shape;123;p3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24" name="Google Shape;124;p3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25" name="Google Shape;125;p32"/>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126" name="Google Shape;126;p32"/>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27" name="Google Shape;127;p32"/>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 name="Shape 20"/>
        <p:cNvGrpSpPr/>
        <p:nvPr/>
      </p:nvGrpSpPr>
      <p:grpSpPr>
        <a:xfrm>
          <a:off x="0" y="0"/>
          <a:ext cx="0" cy="0"/>
          <a:chOff x="0" y="0"/>
          <a:chExt cx="0" cy="0"/>
        </a:xfrm>
      </p:grpSpPr>
      <p:sp>
        <p:nvSpPr>
          <p:cNvPr id="21" name="Google Shape;21;p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2" name="Google Shape;22;p4"/>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8" name="Shape 128"/>
        <p:cNvGrpSpPr/>
        <p:nvPr/>
      </p:nvGrpSpPr>
      <p:grpSpPr>
        <a:xfrm>
          <a:off x="0" y="0"/>
          <a:ext cx="0" cy="0"/>
          <a:chOff x="0" y="0"/>
          <a:chExt cx="0" cy="0"/>
        </a:xfrm>
      </p:grpSpPr>
      <p:sp>
        <p:nvSpPr>
          <p:cNvPr id="129" name="Google Shape;129;p3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30" name="Google Shape;130;p33"/>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131" name="Google Shape;131;p33"/>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2" name="Shape 132"/>
        <p:cNvGrpSpPr/>
        <p:nvPr/>
      </p:nvGrpSpPr>
      <p:grpSpPr>
        <a:xfrm>
          <a:off x="0" y="0"/>
          <a:ext cx="0" cy="0"/>
          <a:chOff x="0" y="0"/>
          <a:chExt cx="0" cy="0"/>
        </a:xfrm>
      </p:grpSpPr>
      <p:sp>
        <p:nvSpPr>
          <p:cNvPr id="133" name="Google Shape;133;p3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34" name="Google Shape;134;p3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3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37" name="Google Shape;137;p3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8" name="Shape 138"/>
        <p:cNvGrpSpPr/>
        <p:nvPr/>
      </p:nvGrpSpPr>
      <p:grpSpPr>
        <a:xfrm>
          <a:off x="0" y="0"/>
          <a:ext cx="0" cy="0"/>
          <a:chOff x="0" y="0"/>
          <a:chExt cx="0" cy="0"/>
        </a:xfrm>
      </p:grpSpPr>
      <p:sp>
        <p:nvSpPr>
          <p:cNvPr id="139" name="Google Shape;139;p3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40" name="Google Shape;140;p3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2" name="Shape 152"/>
        <p:cNvGrpSpPr/>
        <p:nvPr/>
      </p:nvGrpSpPr>
      <p:grpSpPr>
        <a:xfrm>
          <a:off x="0" y="0"/>
          <a:ext cx="0" cy="0"/>
          <a:chOff x="0" y="0"/>
          <a:chExt cx="0" cy="0"/>
        </a:xfrm>
      </p:grpSpPr>
      <p:sp>
        <p:nvSpPr>
          <p:cNvPr id="153" name="Google Shape;153;p39"/>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54" name="Google Shape;154;p39"/>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5" name="Shape 155"/>
        <p:cNvGrpSpPr/>
        <p:nvPr/>
      </p:nvGrpSpPr>
      <p:grpSpPr>
        <a:xfrm>
          <a:off x="0" y="0"/>
          <a:ext cx="0" cy="0"/>
          <a:chOff x="0" y="0"/>
          <a:chExt cx="0" cy="0"/>
        </a:xfrm>
      </p:grpSpPr>
      <p:sp>
        <p:nvSpPr>
          <p:cNvPr id="156" name="Google Shape;156;p4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57" name="Google Shape;157;p40"/>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4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60" name="Google Shape;160;p4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sz="3200">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161" name="Google Shape;161;p4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800"/>
              <a:buFont typeface="Arial"/>
              <a:buNone/>
              <a:defRPr sz="1400">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4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20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2" name="Shape 162"/>
        <p:cNvGrpSpPr/>
        <p:nvPr/>
      </p:nvGrpSpPr>
      <p:grpSpPr>
        <a:xfrm>
          <a:off x="0" y="0"/>
          <a:ext cx="0" cy="0"/>
          <a:chOff x="0" y="0"/>
          <a:chExt cx="0" cy="0"/>
        </a:xfrm>
      </p:grpSpPr>
      <p:sp>
        <p:nvSpPr>
          <p:cNvPr id="163" name="Google Shape;163;p42"/>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64" name="Google Shape;164;p42"/>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165" name="Google Shape;165;p42"/>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800"/>
              <a:buFont typeface="Arial"/>
              <a:buNone/>
              <a:defRPr sz="1400">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4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20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6" name="Shape 166"/>
        <p:cNvGrpSpPr/>
        <p:nvPr/>
      </p:nvGrpSpPr>
      <p:grpSpPr>
        <a:xfrm>
          <a:off x="0" y="0"/>
          <a:ext cx="0" cy="0"/>
          <a:chOff x="0" y="0"/>
          <a:chExt cx="0" cy="0"/>
        </a:xfrm>
      </p:grpSpPr>
      <p:sp>
        <p:nvSpPr>
          <p:cNvPr id="167" name="Google Shape;167;p4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 name="Shape 23"/>
        <p:cNvGrpSpPr/>
        <p:nvPr/>
      </p:nvGrpSpPr>
      <p:grpSpPr>
        <a:xfrm>
          <a:off x="0" y="0"/>
          <a:ext cx="0" cy="0"/>
          <a:chOff x="0" y="0"/>
          <a:chExt cx="0" cy="0"/>
        </a:xfrm>
      </p:grpSpPr>
      <p:sp>
        <p:nvSpPr>
          <p:cNvPr id="24" name="Google Shape;24;p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5" name="Google Shape;25;p5"/>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26" name="Google Shape;26;p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8" name="Shape 168"/>
        <p:cNvGrpSpPr/>
        <p:nvPr/>
      </p:nvGrpSpPr>
      <p:grpSpPr>
        <a:xfrm>
          <a:off x="0" y="0"/>
          <a:ext cx="0" cy="0"/>
          <a:chOff x="0" y="0"/>
          <a:chExt cx="0" cy="0"/>
        </a:xfrm>
      </p:grpSpPr>
      <p:sp>
        <p:nvSpPr>
          <p:cNvPr id="169" name="Google Shape;169;p4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70" name="Google Shape;170;p4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800"/>
              <a:buFont typeface="Arial"/>
              <a:buNone/>
              <a:defRPr b="1" sz="2400">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4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20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71" name="Google Shape;171;p44"/>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172" name="Google Shape;172;p4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800"/>
              <a:buFont typeface="Arial"/>
              <a:buNone/>
              <a:defRPr b="1" sz="2400">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4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20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173" name="Google Shape;173;p44"/>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4" name="Shape 174"/>
        <p:cNvGrpSpPr/>
        <p:nvPr/>
      </p:nvGrpSpPr>
      <p:grpSpPr>
        <a:xfrm>
          <a:off x="0" y="0"/>
          <a:ext cx="0" cy="0"/>
          <a:chOff x="0" y="0"/>
          <a:chExt cx="0" cy="0"/>
        </a:xfrm>
      </p:grpSpPr>
      <p:sp>
        <p:nvSpPr>
          <p:cNvPr id="175" name="Google Shape;175;p4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76" name="Google Shape;176;p45"/>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177" name="Google Shape;177;p45"/>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8" name="Shape 178"/>
        <p:cNvGrpSpPr/>
        <p:nvPr/>
      </p:nvGrpSpPr>
      <p:grpSpPr>
        <a:xfrm>
          <a:off x="0" y="0"/>
          <a:ext cx="0" cy="0"/>
          <a:chOff x="0" y="0"/>
          <a:chExt cx="0" cy="0"/>
        </a:xfrm>
      </p:grpSpPr>
      <p:sp>
        <p:nvSpPr>
          <p:cNvPr id="179" name="Google Shape;179;p46"/>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80" name="Google Shape;180;p46"/>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800"/>
              <a:buFont typeface="Arial"/>
              <a:buNone/>
              <a:defRPr sz="2000">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4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20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1" name="Shape 181"/>
        <p:cNvGrpSpPr/>
        <p:nvPr/>
      </p:nvGrpSpPr>
      <p:grpSpPr>
        <a:xfrm>
          <a:off x="0" y="0"/>
          <a:ext cx="0" cy="0"/>
          <a:chOff x="0" y="0"/>
          <a:chExt cx="0" cy="0"/>
        </a:xfrm>
      </p:grpSpPr>
      <p:sp>
        <p:nvSpPr>
          <p:cNvPr id="182" name="Google Shape;182;p4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83" name="Google Shape;183;p4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4" name="Shape 184"/>
        <p:cNvGrpSpPr/>
        <p:nvPr/>
      </p:nvGrpSpPr>
      <p:grpSpPr>
        <a:xfrm>
          <a:off x="0" y="0"/>
          <a:ext cx="0" cy="0"/>
          <a:chOff x="0" y="0"/>
          <a:chExt cx="0" cy="0"/>
        </a:xfrm>
      </p:grpSpPr>
      <p:sp>
        <p:nvSpPr>
          <p:cNvPr id="185" name="Google Shape;185;p48"/>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86" name="Google Shape;186;p48"/>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560"/>
              </a:spcBef>
              <a:spcAft>
                <a:spcPts val="0"/>
              </a:spcAft>
              <a:buClr>
                <a:schemeClr val="dk1"/>
              </a:buClr>
              <a:buSzPts val="2800"/>
              <a:buFont typeface="Arial"/>
              <a:buNone/>
              <a:defRPr sz="2800">
                <a:solidFill>
                  <a:schemeClr val="dk1"/>
                </a:solidFill>
                <a:latin typeface="Cabin"/>
                <a:ea typeface="Cabin"/>
                <a:cs typeface="Cabin"/>
                <a:sym typeface="Cabin"/>
              </a:defRPr>
            </a:lvl1pPr>
            <a:lvl2pPr indent="0" lvl="1" marL="457200" marR="0" rtl="0" algn="ctr">
              <a:spcBef>
                <a:spcPts val="480"/>
              </a:spcBef>
              <a:spcAft>
                <a:spcPts val="0"/>
              </a:spcAft>
              <a:buClr>
                <a:schemeClr val="dk1"/>
              </a:buClr>
              <a:buSzPts val="2400"/>
              <a:buFont typeface="Arial"/>
              <a:buNone/>
              <a:defRPr b="0" i="0" sz="2400" u="none" cap="none" strike="noStrike">
                <a:solidFill>
                  <a:schemeClr val="dk1"/>
                </a:solidFill>
                <a:latin typeface="Cabin"/>
                <a:ea typeface="Cabin"/>
                <a:cs typeface="Cabin"/>
                <a:sym typeface="Cabin"/>
              </a:defRPr>
            </a:lvl2pPr>
            <a:lvl3pPr indent="0" lvl="2" marL="91440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Green">
  <p:cSld name="Breaker Slide Green">
    <p:spTree>
      <p:nvGrpSpPr>
        <p:cNvPr id="194" name="Shape 194"/>
        <p:cNvGrpSpPr/>
        <p:nvPr/>
      </p:nvGrpSpPr>
      <p:grpSpPr>
        <a:xfrm>
          <a:off x="0" y="0"/>
          <a:ext cx="0" cy="0"/>
          <a:chOff x="0" y="0"/>
          <a:chExt cx="0" cy="0"/>
        </a:xfrm>
      </p:grpSpPr>
      <p:sp>
        <p:nvSpPr>
          <p:cNvPr id="195" name="Google Shape;195;p50"/>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96" name="Google Shape;196;p50"/>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2800"/>
              <a:buFont typeface="Arial"/>
              <a:buNone/>
              <a:defRPr b="0" i="0" sz="2000" u="none" cap="none" strike="noStrike">
                <a:solidFill>
                  <a:srgbClr val="7F7F7F"/>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Green">
  <p:cSld name="Content Green">
    <p:spTree>
      <p:nvGrpSpPr>
        <p:cNvPr id="210" name="Shape 210"/>
        <p:cNvGrpSpPr/>
        <p:nvPr/>
      </p:nvGrpSpPr>
      <p:grpSpPr>
        <a:xfrm>
          <a:off x="0" y="0"/>
          <a:ext cx="0" cy="0"/>
          <a:chOff x="0" y="0"/>
          <a:chExt cx="0" cy="0"/>
        </a:xfrm>
      </p:grpSpPr>
      <p:sp>
        <p:nvSpPr>
          <p:cNvPr id="211" name="Google Shape;211;p52"/>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
        <p:nvSpPr>
          <p:cNvPr id="212" name="Google Shape;212;p52"/>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Blue">
  <p:cSld name="Breaker Slide- Blue">
    <p:spTree>
      <p:nvGrpSpPr>
        <p:cNvPr id="220" name="Shape 220"/>
        <p:cNvGrpSpPr/>
        <p:nvPr/>
      </p:nvGrpSpPr>
      <p:grpSpPr>
        <a:xfrm>
          <a:off x="0" y="0"/>
          <a:ext cx="0" cy="0"/>
          <a:chOff x="0" y="0"/>
          <a:chExt cx="0" cy="0"/>
        </a:xfrm>
      </p:grpSpPr>
      <p:sp>
        <p:nvSpPr>
          <p:cNvPr id="221" name="Google Shape;221;p54"/>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1"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22" name="Google Shape;222;p54"/>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2800"/>
              <a:buFont typeface="Arial"/>
              <a:buNone/>
              <a:defRPr b="0" i="0" sz="2000" u="none" cap="none" strike="noStrike">
                <a:solidFill>
                  <a:srgbClr val="7F7F7F"/>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Blue">
  <p:cSld name="Content Blue">
    <p:spTree>
      <p:nvGrpSpPr>
        <p:cNvPr id="236" name="Shape 236"/>
        <p:cNvGrpSpPr/>
        <p:nvPr/>
      </p:nvGrpSpPr>
      <p:grpSpPr>
        <a:xfrm>
          <a:off x="0" y="0"/>
          <a:ext cx="0" cy="0"/>
          <a:chOff x="0" y="0"/>
          <a:chExt cx="0" cy="0"/>
        </a:xfrm>
      </p:grpSpPr>
      <p:sp>
        <p:nvSpPr>
          <p:cNvPr id="237" name="Google Shape;237;p56"/>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4pPr>
            <a:lvl5pPr indent="-304800" lvl="4" marL="2286000" marR="0" rtl="0" algn="l">
              <a:spcBef>
                <a:spcPts val="240"/>
              </a:spcBef>
              <a:spcAft>
                <a:spcPts val="0"/>
              </a:spcAft>
              <a:buClr>
                <a:schemeClr val="dk1"/>
              </a:buClr>
              <a:buSzPts val="1200"/>
              <a:buFont typeface="Arial"/>
              <a:buChar char="»"/>
              <a:defRPr b="0" i="0" sz="12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
        <p:nvSpPr>
          <p:cNvPr id="238" name="Google Shape;238;p56"/>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6" name="Shape 24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9" name="Google Shape;29;p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30" name="Google Shape;30;p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7" name="Shape 247"/>
        <p:cNvGrpSpPr/>
        <p:nvPr/>
      </p:nvGrpSpPr>
      <p:grpSpPr>
        <a:xfrm>
          <a:off x="0" y="0"/>
          <a:ext cx="0" cy="0"/>
          <a:chOff x="0" y="0"/>
          <a:chExt cx="0" cy="0"/>
        </a:xfrm>
      </p:grpSpPr>
      <p:sp>
        <p:nvSpPr>
          <p:cNvPr id="248" name="Google Shape;248;p59"/>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49" name="Google Shape;249;p59"/>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0" name="Shape 250"/>
        <p:cNvGrpSpPr/>
        <p:nvPr/>
      </p:nvGrpSpPr>
      <p:grpSpPr>
        <a:xfrm>
          <a:off x="0" y="0"/>
          <a:ext cx="0" cy="0"/>
          <a:chOff x="0" y="0"/>
          <a:chExt cx="0" cy="0"/>
        </a:xfrm>
      </p:grpSpPr>
      <p:sp>
        <p:nvSpPr>
          <p:cNvPr id="251" name="Google Shape;251;p6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52" name="Google Shape;252;p60"/>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53" name="Shape 253"/>
        <p:cNvGrpSpPr/>
        <p:nvPr/>
      </p:nvGrpSpPr>
      <p:grpSpPr>
        <a:xfrm>
          <a:off x="0" y="0"/>
          <a:ext cx="0" cy="0"/>
          <a:chOff x="0" y="0"/>
          <a:chExt cx="0" cy="0"/>
        </a:xfrm>
      </p:grpSpPr>
      <p:sp>
        <p:nvSpPr>
          <p:cNvPr id="254" name="Google Shape;254;p6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55" name="Google Shape;255;p6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256" name="Google Shape;256;p6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7" name="Shape 257"/>
        <p:cNvGrpSpPr/>
        <p:nvPr/>
      </p:nvGrpSpPr>
      <p:grpSpPr>
        <a:xfrm>
          <a:off x="0" y="0"/>
          <a:ext cx="0" cy="0"/>
          <a:chOff x="0" y="0"/>
          <a:chExt cx="0" cy="0"/>
        </a:xfrm>
      </p:grpSpPr>
      <p:sp>
        <p:nvSpPr>
          <p:cNvPr id="258" name="Google Shape;258;p62"/>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59" name="Google Shape;259;p62"/>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260" name="Google Shape;260;p62"/>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1" name="Shape 261"/>
        <p:cNvGrpSpPr/>
        <p:nvPr/>
      </p:nvGrpSpPr>
      <p:grpSpPr>
        <a:xfrm>
          <a:off x="0" y="0"/>
          <a:ext cx="0" cy="0"/>
          <a:chOff x="0" y="0"/>
          <a:chExt cx="0" cy="0"/>
        </a:xfrm>
      </p:grpSpPr>
      <p:sp>
        <p:nvSpPr>
          <p:cNvPr id="262" name="Google Shape;262;p6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63" name="Shape 263"/>
        <p:cNvGrpSpPr/>
        <p:nvPr/>
      </p:nvGrpSpPr>
      <p:grpSpPr>
        <a:xfrm>
          <a:off x="0" y="0"/>
          <a:ext cx="0" cy="0"/>
          <a:chOff x="0" y="0"/>
          <a:chExt cx="0" cy="0"/>
        </a:xfrm>
      </p:grpSpPr>
      <p:sp>
        <p:nvSpPr>
          <p:cNvPr id="264" name="Google Shape;264;p6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65" name="Google Shape;265;p6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266" name="Google Shape;266;p64"/>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267" name="Google Shape;267;p6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268" name="Google Shape;268;p64"/>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9" name="Shape 269"/>
        <p:cNvGrpSpPr/>
        <p:nvPr/>
      </p:nvGrpSpPr>
      <p:grpSpPr>
        <a:xfrm>
          <a:off x="0" y="0"/>
          <a:ext cx="0" cy="0"/>
          <a:chOff x="0" y="0"/>
          <a:chExt cx="0" cy="0"/>
        </a:xfrm>
      </p:grpSpPr>
      <p:sp>
        <p:nvSpPr>
          <p:cNvPr id="270" name="Google Shape;270;p6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71" name="Google Shape;271;p65"/>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272" name="Google Shape;272;p65"/>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3" name="Shape 273"/>
        <p:cNvGrpSpPr/>
        <p:nvPr/>
      </p:nvGrpSpPr>
      <p:grpSpPr>
        <a:xfrm>
          <a:off x="0" y="0"/>
          <a:ext cx="0" cy="0"/>
          <a:chOff x="0" y="0"/>
          <a:chExt cx="0" cy="0"/>
        </a:xfrm>
      </p:grpSpPr>
      <p:sp>
        <p:nvSpPr>
          <p:cNvPr id="274" name="Google Shape;274;p66"/>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75" name="Google Shape;275;p66"/>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6" name="Shape 276"/>
        <p:cNvGrpSpPr/>
        <p:nvPr/>
      </p:nvGrpSpPr>
      <p:grpSpPr>
        <a:xfrm>
          <a:off x="0" y="0"/>
          <a:ext cx="0" cy="0"/>
          <a:chOff x="0" y="0"/>
          <a:chExt cx="0" cy="0"/>
        </a:xfrm>
      </p:grpSpPr>
      <p:sp>
        <p:nvSpPr>
          <p:cNvPr id="277" name="Google Shape;277;p6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78" name="Google Shape;278;p6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9" name="Shape 279"/>
        <p:cNvGrpSpPr/>
        <p:nvPr/>
      </p:nvGrpSpPr>
      <p:grpSpPr>
        <a:xfrm>
          <a:off x="0" y="0"/>
          <a:ext cx="0" cy="0"/>
          <a:chOff x="0" y="0"/>
          <a:chExt cx="0" cy="0"/>
        </a:xfrm>
      </p:grpSpPr>
      <p:sp>
        <p:nvSpPr>
          <p:cNvPr id="280" name="Google Shape;280;p68"/>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81" name="Google Shape;281;p68"/>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2" name="Shape 292"/>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93" name="Shape 293"/>
        <p:cNvGrpSpPr/>
        <p:nvPr/>
      </p:nvGrpSpPr>
      <p:grpSpPr>
        <a:xfrm>
          <a:off x="0" y="0"/>
          <a:ext cx="0" cy="0"/>
          <a:chOff x="0" y="0"/>
          <a:chExt cx="0" cy="0"/>
        </a:xfrm>
      </p:grpSpPr>
      <p:sp>
        <p:nvSpPr>
          <p:cNvPr id="294" name="Google Shape;294;p71"/>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95" name="Google Shape;295;p71"/>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6" name="Shape 296"/>
        <p:cNvGrpSpPr/>
        <p:nvPr/>
      </p:nvGrpSpPr>
      <p:grpSpPr>
        <a:xfrm>
          <a:off x="0" y="0"/>
          <a:ext cx="0" cy="0"/>
          <a:chOff x="0" y="0"/>
          <a:chExt cx="0" cy="0"/>
        </a:xfrm>
      </p:grpSpPr>
      <p:sp>
        <p:nvSpPr>
          <p:cNvPr id="297" name="Google Shape;297;p7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98" name="Google Shape;298;p72"/>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99" name="Shape 299"/>
        <p:cNvGrpSpPr/>
        <p:nvPr/>
      </p:nvGrpSpPr>
      <p:grpSpPr>
        <a:xfrm>
          <a:off x="0" y="0"/>
          <a:ext cx="0" cy="0"/>
          <a:chOff x="0" y="0"/>
          <a:chExt cx="0" cy="0"/>
        </a:xfrm>
      </p:grpSpPr>
      <p:sp>
        <p:nvSpPr>
          <p:cNvPr id="300" name="Google Shape;300;p73"/>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01" name="Google Shape;301;p73"/>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sz="3200">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302" name="Google Shape;302;p73"/>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800"/>
              <a:buFont typeface="Arial"/>
              <a:buNone/>
              <a:defRPr sz="1400">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4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20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03" name="Shape 303"/>
        <p:cNvGrpSpPr/>
        <p:nvPr/>
      </p:nvGrpSpPr>
      <p:grpSpPr>
        <a:xfrm>
          <a:off x="0" y="0"/>
          <a:ext cx="0" cy="0"/>
          <a:chOff x="0" y="0"/>
          <a:chExt cx="0" cy="0"/>
        </a:xfrm>
      </p:grpSpPr>
      <p:sp>
        <p:nvSpPr>
          <p:cNvPr id="304" name="Google Shape;304;p74"/>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05" name="Google Shape;305;p74"/>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306" name="Google Shape;306;p7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800"/>
              <a:buFont typeface="Arial"/>
              <a:buNone/>
              <a:defRPr sz="1400">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4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20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7" name="Shape 307"/>
        <p:cNvGrpSpPr/>
        <p:nvPr/>
      </p:nvGrpSpPr>
      <p:grpSpPr>
        <a:xfrm>
          <a:off x="0" y="0"/>
          <a:ext cx="0" cy="0"/>
          <a:chOff x="0" y="0"/>
          <a:chExt cx="0" cy="0"/>
        </a:xfrm>
      </p:grpSpPr>
      <p:sp>
        <p:nvSpPr>
          <p:cNvPr id="308" name="Google Shape;308;p7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9" name="Shape 309"/>
        <p:cNvGrpSpPr/>
        <p:nvPr/>
      </p:nvGrpSpPr>
      <p:grpSpPr>
        <a:xfrm>
          <a:off x="0" y="0"/>
          <a:ext cx="0" cy="0"/>
          <a:chOff x="0" y="0"/>
          <a:chExt cx="0" cy="0"/>
        </a:xfrm>
      </p:grpSpPr>
      <p:sp>
        <p:nvSpPr>
          <p:cNvPr id="310" name="Google Shape;310;p7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11" name="Google Shape;311;p7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800"/>
              <a:buFont typeface="Arial"/>
              <a:buNone/>
              <a:defRPr b="1" sz="2400">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4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20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12" name="Google Shape;312;p7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313" name="Google Shape;313;p7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800"/>
              <a:buFont typeface="Arial"/>
              <a:buNone/>
              <a:defRPr b="1" sz="2400">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4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20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14" name="Google Shape;314;p7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5" name="Shape 315"/>
        <p:cNvGrpSpPr/>
        <p:nvPr/>
      </p:nvGrpSpPr>
      <p:grpSpPr>
        <a:xfrm>
          <a:off x="0" y="0"/>
          <a:ext cx="0" cy="0"/>
          <a:chOff x="0" y="0"/>
          <a:chExt cx="0" cy="0"/>
        </a:xfrm>
      </p:grpSpPr>
      <p:sp>
        <p:nvSpPr>
          <p:cNvPr id="316" name="Google Shape;316;p7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17" name="Google Shape;317;p77"/>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318" name="Google Shape;318;p77"/>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9" name="Shape 319"/>
        <p:cNvGrpSpPr/>
        <p:nvPr/>
      </p:nvGrpSpPr>
      <p:grpSpPr>
        <a:xfrm>
          <a:off x="0" y="0"/>
          <a:ext cx="0" cy="0"/>
          <a:chOff x="0" y="0"/>
          <a:chExt cx="0" cy="0"/>
        </a:xfrm>
      </p:grpSpPr>
      <p:sp>
        <p:nvSpPr>
          <p:cNvPr id="320" name="Google Shape;320;p7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21" name="Google Shape;321;p78"/>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800"/>
              <a:buFont typeface="Arial"/>
              <a:buNone/>
              <a:defRPr sz="2000">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4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20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2" name="Shape 322"/>
        <p:cNvGrpSpPr/>
        <p:nvPr/>
      </p:nvGrpSpPr>
      <p:grpSpPr>
        <a:xfrm>
          <a:off x="0" y="0"/>
          <a:ext cx="0" cy="0"/>
          <a:chOff x="0" y="0"/>
          <a:chExt cx="0" cy="0"/>
        </a:xfrm>
      </p:grpSpPr>
      <p:sp>
        <p:nvSpPr>
          <p:cNvPr id="323" name="Google Shape;323;p7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24" name="Google Shape;324;p7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5" name="Google Shape;35;p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6" name="Google Shape;36;p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37" name="Google Shape;37;p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8" name="Google Shape;38;p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5" name="Shape 325"/>
        <p:cNvGrpSpPr/>
        <p:nvPr/>
      </p:nvGrpSpPr>
      <p:grpSpPr>
        <a:xfrm>
          <a:off x="0" y="0"/>
          <a:ext cx="0" cy="0"/>
          <a:chOff x="0" y="0"/>
          <a:chExt cx="0" cy="0"/>
        </a:xfrm>
      </p:grpSpPr>
      <p:sp>
        <p:nvSpPr>
          <p:cNvPr id="326" name="Google Shape;326;p80"/>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27" name="Google Shape;327;p80"/>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560"/>
              </a:spcBef>
              <a:spcAft>
                <a:spcPts val="0"/>
              </a:spcAft>
              <a:buClr>
                <a:schemeClr val="dk1"/>
              </a:buClr>
              <a:buSzPts val="2800"/>
              <a:buFont typeface="Arial"/>
              <a:buNone/>
              <a:defRPr sz="2800">
                <a:solidFill>
                  <a:schemeClr val="dk1"/>
                </a:solidFill>
                <a:latin typeface="Cabin"/>
                <a:ea typeface="Cabin"/>
                <a:cs typeface="Cabin"/>
                <a:sym typeface="Cabin"/>
              </a:defRPr>
            </a:lvl1pPr>
            <a:lvl2pPr indent="0" lvl="1" marL="457200" marR="0" rtl="0" algn="ctr">
              <a:spcBef>
                <a:spcPts val="480"/>
              </a:spcBef>
              <a:spcAft>
                <a:spcPts val="0"/>
              </a:spcAft>
              <a:buClr>
                <a:schemeClr val="dk1"/>
              </a:buClr>
              <a:buSzPts val="2400"/>
              <a:buFont typeface="Arial"/>
              <a:buNone/>
              <a:defRPr b="0" i="0" sz="2400" u="none" cap="none" strike="noStrike">
                <a:solidFill>
                  <a:schemeClr val="dk1"/>
                </a:solidFill>
                <a:latin typeface="Cabin"/>
                <a:ea typeface="Cabin"/>
                <a:cs typeface="Cabin"/>
                <a:sym typeface="Cabin"/>
              </a:defRPr>
            </a:lvl2pPr>
            <a:lvl3pPr indent="0" lvl="2" marL="91440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5" name="Shape 335"/>
        <p:cNvGrpSpPr/>
        <p:nvPr/>
      </p:nvGrpSpPr>
      <p:grpSpPr>
        <a:xfrm>
          <a:off x="0" y="0"/>
          <a:ext cx="0" cy="0"/>
          <a:chOff x="0" y="0"/>
          <a:chExt cx="0" cy="0"/>
        </a:xfrm>
      </p:grpSpPr>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36" name="Shape 336"/>
        <p:cNvGrpSpPr/>
        <p:nvPr/>
      </p:nvGrpSpPr>
      <p:grpSpPr>
        <a:xfrm>
          <a:off x="0" y="0"/>
          <a:ext cx="0" cy="0"/>
          <a:chOff x="0" y="0"/>
          <a:chExt cx="0" cy="0"/>
        </a:xfrm>
      </p:grpSpPr>
      <p:sp>
        <p:nvSpPr>
          <p:cNvPr id="337" name="Google Shape;337;p83"/>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38" name="Google Shape;338;p83"/>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9" name="Shape 339"/>
        <p:cNvGrpSpPr/>
        <p:nvPr/>
      </p:nvGrpSpPr>
      <p:grpSpPr>
        <a:xfrm>
          <a:off x="0" y="0"/>
          <a:ext cx="0" cy="0"/>
          <a:chOff x="0" y="0"/>
          <a:chExt cx="0" cy="0"/>
        </a:xfrm>
      </p:grpSpPr>
      <p:sp>
        <p:nvSpPr>
          <p:cNvPr id="340" name="Google Shape;340;p8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41" name="Google Shape;341;p84"/>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42" name="Shape 342"/>
        <p:cNvGrpSpPr/>
        <p:nvPr/>
      </p:nvGrpSpPr>
      <p:grpSpPr>
        <a:xfrm>
          <a:off x="0" y="0"/>
          <a:ext cx="0" cy="0"/>
          <a:chOff x="0" y="0"/>
          <a:chExt cx="0" cy="0"/>
        </a:xfrm>
      </p:grpSpPr>
      <p:sp>
        <p:nvSpPr>
          <p:cNvPr id="343" name="Google Shape;343;p8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44" name="Google Shape;344;p85"/>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bin"/>
                <a:ea typeface="Cabin"/>
                <a:cs typeface="Cabin"/>
                <a:sym typeface="Cabin"/>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bin"/>
                <a:ea typeface="Cabin"/>
                <a:cs typeface="Cabin"/>
                <a:sym typeface="Cabi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bin"/>
                <a:ea typeface="Cabin"/>
                <a:cs typeface="Cabin"/>
                <a:sym typeface="Cabi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bin"/>
                <a:ea typeface="Cabin"/>
                <a:cs typeface="Cabin"/>
                <a:sym typeface="Cabin"/>
              </a:defRPr>
            </a:lvl9pPr>
          </a:lstStyle>
          <a:p/>
        </p:txBody>
      </p:sp>
      <p:sp>
        <p:nvSpPr>
          <p:cNvPr id="345" name="Google Shape;345;p8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46" name="Shape 346"/>
        <p:cNvGrpSpPr/>
        <p:nvPr/>
      </p:nvGrpSpPr>
      <p:grpSpPr>
        <a:xfrm>
          <a:off x="0" y="0"/>
          <a:ext cx="0" cy="0"/>
          <a:chOff x="0" y="0"/>
          <a:chExt cx="0" cy="0"/>
        </a:xfrm>
      </p:grpSpPr>
      <p:sp>
        <p:nvSpPr>
          <p:cNvPr id="347" name="Google Shape;347;p8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48" name="Google Shape;348;p8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9pPr>
          </a:lstStyle>
          <a:p/>
        </p:txBody>
      </p:sp>
      <p:sp>
        <p:nvSpPr>
          <p:cNvPr id="349" name="Google Shape;349;p8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2000"/>
              <a:buFont typeface="Arial"/>
              <a:buNone/>
              <a:defRPr b="0" i="0" sz="1400" u="none" cap="none" strike="noStrike">
                <a:solidFill>
                  <a:schemeClr val="dk1"/>
                </a:solidFill>
                <a:latin typeface="Cabin"/>
                <a:ea typeface="Cabin"/>
                <a:cs typeface="Cabin"/>
                <a:sym typeface="Cabin"/>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bin"/>
                <a:ea typeface="Cabin"/>
                <a:cs typeface="Cabin"/>
                <a:sym typeface="Cabin"/>
              </a:defRPr>
            </a:lvl2pPr>
            <a:lvl3pPr indent="-228600" lvl="2" marL="1371600" marR="0" rtl="0" algn="l">
              <a:spcBef>
                <a:spcPts val="200"/>
              </a:spcBef>
              <a:spcAft>
                <a:spcPts val="0"/>
              </a:spcAft>
              <a:buClr>
                <a:schemeClr val="dk1"/>
              </a:buClr>
              <a:buSzPts val="1600"/>
              <a:buFont typeface="Arial"/>
              <a:buNone/>
              <a:defRPr b="0" i="0" sz="1000" u="none" cap="none" strike="noStrike">
                <a:solidFill>
                  <a:schemeClr val="dk1"/>
                </a:solidFill>
                <a:latin typeface="Cabin"/>
                <a:ea typeface="Cabin"/>
                <a:cs typeface="Cabin"/>
                <a:sym typeface="Cabin"/>
              </a:defRPr>
            </a:lvl3pPr>
            <a:lvl4pPr indent="-228600" lvl="3" marL="1828800" marR="0" rtl="0" algn="l">
              <a:spcBef>
                <a:spcPts val="180"/>
              </a:spcBef>
              <a:spcAft>
                <a:spcPts val="0"/>
              </a:spcAft>
              <a:buClr>
                <a:schemeClr val="dk1"/>
              </a:buClr>
              <a:buSzPts val="1600"/>
              <a:buFont typeface="Arial"/>
              <a:buNone/>
              <a:defRPr b="0" i="0" sz="900" u="none" cap="none" strike="noStrike">
                <a:solidFill>
                  <a:schemeClr val="dk1"/>
                </a:solidFill>
                <a:latin typeface="Cabin"/>
                <a:ea typeface="Cabin"/>
                <a:cs typeface="Cabin"/>
                <a:sym typeface="Cabin"/>
              </a:defRPr>
            </a:lvl4pPr>
            <a:lvl5pPr indent="-228600" lvl="4" marL="22860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5pPr>
            <a:lvl6pPr indent="-228600" lvl="5" marL="27432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6pPr>
            <a:lvl7pPr indent="-228600" lvl="6" marL="32004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7pPr>
            <a:lvl8pPr indent="-228600" lvl="7" marL="36576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8pPr>
            <a:lvl9pPr indent="-228600" lvl="8" marL="4114800" marR="0" rtl="0" algn="l">
              <a:spcBef>
                <a:spcPts val="180"/>
              </a:spcBef>
              <a:spcAft>
                <a:spcPts val="0"/>
              </a:spcAft>
              <a:buClr>
                <a:schemeClr val="dk1"/>
              </a:buClr>
              <a:buSzPts val="1400"/>
              <a:buFont typeface="Arial"/>
              <a:buNone/>
              <a:defRPr b="0" i="0" sz="9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0" name="Shape 350"/>
        <p:cNvGrpSpPr/>
        <p:nvPr/>
      </p:nvGrpSpPr>
      <p:grpSpPr>
        <a:xfrm>
          <a:off x="0" y="0"/>
          <a:ext cx="0" cy="0"/>
          <a:chOff x="0" y="0"/>
          <a:chExt cx="0" cy="0"/>
        </a:xfrm>
      </p:grpSpPr>
      <p:sp>
        <p:nvSpPr>
          <p:cNvPr id="351" name="Google Shape;351;p8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2" name="Shape 352"/>
        <p:cNvGrpSpPr/>
        <p:nvPr/>
      </p:nvGrpSpPr>
      <p:grpSpPr>
        <a:xfrm>
          <a:off x="0" y="0"/>
          <a:ext cx="0" cy="0"/>
          <a:chOff x="0" y="0"/>
          <a:chExt cx="0" cy="0"/>
        </a:xfrm>
      </p:grpSpPr>
      <p:sp>
        <p:nvSpPr>
          <p:cNvPr id="353" name="Google Shape;353;p8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54" name="Google Shape;354;p8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55" name="Google Shape;355;p8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
        <p:nvSpPr>
          <p:cNvPr id="356" name="Google Shape;356;p8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000"/>
              <a:buFont typeface="Arial"/>
              <a:buNone/>
              <a:defRPr b="1" i="0" sz="2400" u="none" cap="none" strike="noStrike">
                <a:solidFill>
                  <a:schemeClr val="dk1"/>
                </a:solidFill>
                <a:latin typeface="Cabin"/>
                <a:ea typeface="Cabin"/>
                <a:cs typeface="Cabin"/>
                <a:sym typeface="Cabin"/>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bin"/>
                <a:ea typeface="Cabin"/>
                <a:cs typeface="Cabin"/>
                <a:sym typeface="Cabin"/>
              </a:defRPr>
            </a:lvl2pPr>
            <a:lvl3pPr indent="-228600" lvl="2" marL="1371600" marR="0" rtl="0" algn="l">
              <a:spcBef>
                <a:spcPts val="360"/>
              </a:spcBef>
              <a:spcAft>
                <a:spcPts val="0"/>
              </a:spcAft>
              <a:buClr>
                <a:schemeClr val="dk1"/>
              </a:buClr>
              <a:buSzPts val="1600"/>
              <a:buFont typeface="Arial"/>
              <a:buNone/>
              <a:defRPr b="1" i="0" sz="1800" u="none" cap="none" strike="noStrike">
                <a:solidFill>
                  <a:schemeClr val="dk1"/>
                </a:solidFill>
                <a:latin typeface="Cabin"/>
                <a:ea typeface="Cabin"/>
                <a:cs typeface="Cabin"/>
                <a:sym typeface="Cabin"/>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bin"/>
                <a:ea typeface="Cabin"/>
                <a:cs typeface="Cabin"/>
                <a:sym typeface="Cabin"/>
              </a:defRPr>
            </a:lvl4pPr>
            <a:lvl5pPr indent="-228600" lvl="4" marL="22860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5pPr>
            <a:lvl6pPr indent="-228600" lvl="5" marL="27432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6pPr>
            <a:lvl7pPr indent="-228600" lvl="6" marL="32004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7pPr>
            <a:lvl8pPr indent="-228600" lvl="7" marL="36576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8pPr>
            <a:lvl9pPr indent="-228600" lvl="8" marL="4114800" marR="0" rtl="0" algn="l">
              <a:spcBef>
                <a:spcPts val="320"/>
              </a:spcBef>
              <a:spcAft>
                <a:spcPts val="0"/>
              </a:spcAft>
              <a:buClr>
                <a:schemeClr val="dk1"/>
              </a:buClr>
              <a:buSzPts val="1400"/>
              <a:buFont typeface="Arial"/>
              <a:buNone/>
              <a:defRPr b="1" i="0" sz="1600" u="none" cap="none" strike="noStrike">
                <a:solidFill>
                  <a:schemeClr val="dk1"/>
                </a:solidFill>
                <a:latin typeface="Cabin"/>
                <a:ea typeface="Cabin"/>
                <a:cs typeface="Cabin"/>
                <a:sym typeface="Cabin"/>
              </a:defRPr>
            </a:lvl9pPr>
          </a:lstStyle>
          <a:p/>
        </p:txBody>
      </p:sp>
      <p:sp>
        <p:nvSpPr>
          <p:cNvPr id="357" name="Google Shape;357;p8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8" name="Shape 358"/>
        <p:cNvGrpSpPr/>
        <p:nvPr/>
      </p:nvGrpSpPr>
      <p:grpSpPr>
        <a:xfrm>
          <a:off x="0" y="0"/>
          <a:ext cx="0" cy="0"/>
          <a:chOff x="0" y="0"/>
          <a:chExt cx="0" cy="0"/>
        </a:xfrm>
      </p:grpSpPr>
      <p:sp>
        <p:nvSpPr>
          <p:cNvPr id="359" name="Google Shape;359;p8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60" name="Google Shape;360;p89"/>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361" name="Google Shape;361;p89"/>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2" name="Shape 362"/>
        <p:cNvGrpSpPr/>
        <p:nvPr/>
      </p:nvGrpSpPr>
      <p:grpSpPr>
        <a:xfrm>
          <a:off x="0" y="0"/>
          <a:ext cx="0" cy="0"/>
          <a:chOff x="0" y="0"/>
          <a:chExt cx="0" cy="0"/>
        </a:xfrm>
      </p:grpSpPr>
      <p:sp>
        <p:nvSpPr>
          <p:cNvPr id="363" name="Google Shape;363;p90"/>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64" name="Google Shape;364;p9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1" name="Google Shape;41;p9"/>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
        <p:nvSpPr>
          <p:cNvPr id="42" name="Google Shape;42;p9"/>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5" name="Shape 365"/>
        <p:cNvGrpSpPr/>
        <p:nvPr/>
      </p:nvGrpSpPr>
      <p:grpSpPr>
        <a:xfrm>
          <a:off x="0" y="0"/>
          <a:ext cx="0" cy="0"/>
          <a:chOff x="0" y="0"/>
          <a:chExt cx="0" cy="0"/>
        </a:xfrm>
      </p:grpSpPr>
      <p:sp>
        <p:nvSpPr>
          <p:cNvPr id="366" name="Google Shape;366;p9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67" name="Google Shape;367;p9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8" name="Shape 368"/>
        <p:cNvGrpSpPr/>
        <p:nvPr/>
      </p:nvGrpSpPr>
      <p:grpSpPr>
        <a:xfrm>
          <a:off x="0" y="0"/>
          <a:ext cx="0" cy="0"/>
          <a:chOff x="0" y="0"/>
          <a:chExt cx="0" cy="0"/>
        </a:xfrm>
      </p:grpSpPr>
      <p:sp>
        <p:nvSpPr>
          <p:cNvPr id="369" name="Google Shape;369;p9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70" name="Google Shape;370;p9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Cabin"/>
                <a:ea typeface="Cabin"/>
                <a:cs typeface="Cabin"/>
                <a:sym typeface="Cabin"/>
              </a:defRPr>
            </a:lvl2pPr>
            <a:lvl3pPr indent="0" lvl="2" marL="9144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0" lvl="3" marL="1371600" marR="0" rtl="0" algn="ctr">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4pPr>
            <a:lvl5pPr indent="0" lvl="4" marL="18288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0" lvl="5" marL="22860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0" lvl="6" marL="27432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0" lvl="7" marL="32004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0" lvl="8" marL="3657600" marR="0" rtl="0" algn="ctr">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0"/>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45" name="Google Shape;45;p1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Cabin"/>
                <a:ea typeface="Cabin"/>
                <a:cs typeface="Cabin"/>
                <a:sym typeface="Cabin"/>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Cabin"/>
                <a:ea typeface="Cabin"/>
                <a:cs typeface="Cabin"/>
                <a:sym typeface="Cabin"/>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Cabin"/>
                <a:ea typeface="Cabin"/>
                <a:cs typeface="Cabin"/>
                <a:sym typeface="Cabin"/>
              </a:defRPr>
            </a:lvl3pPr>
            <a:lvl4pPr indent="-228600" lvl="3" marL="1828800" marR="0" rtl="0" algn="l">
              <a:spcBef>
                <a:spcPts val="280"/>
              </a:spcBef>
              <a:spcAft>
                <a:spcPts val="0"/>
              </a:spcAft>
              <a:buClr>
                <a:schemeClr val="dk1"/>
              </a:buClr>
              <a:buSzPts val="1600"/>
              <a:buFont typeface="Arial"/>
              <a:buNone/>
              <a:defRPr b="0" i="0" sz="1400" u="none" cap="none" strike="noStrike">
                <a:solidFill>
                  <a:schemeClr val="dk1"/>
                </a:solidFill>
                <a:latin typeface="Cabin"/>
                <a:ea typeface="Cabin"/>
                <a:cs typeface="Cabin"/>
                <a:sym typeface="Cabin"/>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Cabin"/>
                <a:ea typeface="Cabin"/>
                <a:cs typeface="Cabin"/>
                <a:sym typeface="Cabi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6.jpg"/><Relationship Id="rId2" Type="http://schemas.openxmlformats.org/officeDocument/2006/relationships/image" Target="../media/image3.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68.xml"/><Relationship Id="rId10" Type="http://schemas.openxmlformats.org/officeDocument/2006/relationships/slideLayout" Target="../slideLayouts/slideLayout67.xml"/><Relationship Id="rId13" Type="http://schemas.openxmlformats.org/officeDocument/2006/relationships/slideLayout" Target="../slideLayouts/slideLayout70.xml"/><Relationship Id="rId12" Type="http://schemas.openxmlformats.org/officeDocument/2006/relationships/slideLayout" Target="../slideLayouts/slideLayout69.xml"/><Relationship Id="rId1" Type="http://schemas.openxmlformats.org/officeDocument/2006/relationships/image" Target="../media/image12.jpg"/><Relationship Id="rId2" Type="http://schemas.openxmlformats.org/officeDocument/2006/relationships/image" Target="../media/image16.png"/><Relationship Id="rId3" Type="http://schemas.openxmlformats.org/officeDocument/2006/relationships/slideLayout" Target="../slideLayouts/slideLayout60.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theme" Target="../theme/theme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79.xml"/><Relationship Id="rId10" Type="http://schemas.openxmlformats.org/officeDocument/2006/relationships/slideLayout" Target="../slideLayouts/slideLayout78.xml"/><Relationship Id="rId13" Type="http://schemas.openxmlformats.org/officeDocument/2006/relationships/slideLayout" Target="../slideLayouts/slideLayout81.xml"/><Relationship Id="rId12" Type="http://schemas.openxmlformats.org/officeDocument/2006/relationships/slideLayout" Target="../slideLayouts/slideLayout80.xml"/><Relationship Id="rId1" Type="http://schemas.openxmlformats.org/officeDocument/2006/relationships/image" Target="../media/image14.jpg"/><Relationship Id="rId2" Type="http://schemas.openxmlformats.org/officeDocument/2006/relationships/image" Target="../media/image3.jpg"/><Relationship Id="rId3" Type="http://schemas.openxmlformats.org/officeDocument/2006/relationships/slideLayout" Target="../slideLayouts/slideLayout71.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theme" Target="../theme/theme3.xml"/><Relationship Id="rId5" Type="http://schemas.openxmlformats.org/officeDocument/2006/relationships/slideLayout" Target="../slideLayouts/slideLayout73.xml"/><Relationship Id="rId6" Type="http://schemas.openxmlformats.org/officeDocument/2006/relationships/slideLayout" Target="../slideLayouts/slideLayout74.xml"/><Relationship Id="rId7" Type="http://schemas.openxmlformats.org/officeDocument/2006/relationships/slideLayout" Target="../slideLayouts/slideLayout75.xml"/><Relationship Id="rId8" Type="http://schemas.openxmlformats.org/officeDocument/2006/relationships/slideLayout" Target="../slideLayouts/slideLayout7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12.jpg"/><Relationship Id="rId2" Type="http://schemas.openxmlformats.org/officeDocument/2006/relationships/image" Target="../media/image5.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7.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2.xml"/><Relationship Id="rId10" Type="http://schemas.openxmlformats.org/officeDocument/2006/relationships/slideLayout" Target="../slideLayouts/slideLayout4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 Type="http://schemas.openxmlformats.org/officeDocument/2006/relationships/image" Target="../media/image12.jpg"/><Relationship Id="rId2" Type="http://schemas.openxmlformats.org/officeDocument/2006/relationships/image" Target="../media/image10.png"/><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theme" Target="../theme/theme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2.jpg"/><Relationship Id="rId3" Type="http://schemas.openxmlformats.org/officeDocument/2006/relationships/slideLayout" Target="../slideLayouts/slideLayout45.xml"/><Relationship Id="rId4" Type="http://schemas.openxmlformats.org/officeDocument/2006/relationships/theme" Target="../theme/theme9.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2.jpg"/><Relationship Id="rId2" Type="http://schemas.openxmlformats.org/officeDocument/2006/relationships/image" Target="../media/image10.png"/><Relationship Id="rId3" Type="http://schemas.openxmlformats.org/officeDocument/2006/relationships/image" Target="../media/image4.png"/><Relationship Id="rId4" Type="http://schemas.openxmlformats.org/officeDocument/2006/relationships/slideLayout" Target="../slideLayouts/slideLayout46.xml"/><Relationship Id="rId5" Type="http://schemas.openxmlformats.org/officeDocument/2006/relationships/theme" Target="../theme/theme12.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image" Target="../media/image2.jpg"/><Relationship Id="rId3" Type="http://schemas.openxmlformats.org/officeDocument/2006/relationships/slideLayout" Target="../slideLayouts/slideLayout47.xml"/><Relationship Id="rId4" Type="http://schemas.openxmlformats.org/officeDocument/2006/relationships/theme" Target="../theme/theme10.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2.jpg"/><Relationship Id="rId2" Type="http://schemas.openxmlformats.org/officeDocument/2006/relationships/image" Target="../media/image10.png"/><Relationship Id="rId3" Type="http://schemas.openxmlformats.org/officeDocument/2006/relationships/image" Target="../media/image9.png"/><Relationship Id="rId4" Type="http://schemas.openxmlformats.org/officeDocument/2006/relationships/slideLayout" Target="../slideLayouts/slideLayout48.xml"/><Relationship Id="rId5" Type="http://schemas.openxmlformats.org/officeDocument/2006/relationships/theme" Target="../theme/theme5.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57.xml"/><Relationship Id="rId10" Type="http://schemas.openxmlformats.org/officeDocument/2006/relationships/slideLayout" Target="../slideLayouts/slideLayout56.xml"/><Relationship Id="rId13" Type="http://schemas.openxmlformats.org/officeDocument/2006/relationships/slideLayout" Target="../slideLayouts/slideLayout59.xml"/><Relationship Id="rId12" Type="http://schemas.openxmlformats.org/officeDocument/2006/relationships/slideLayout" Target="../slideLayouts/slideLayout58.xml"/><Relationship Id="rId1" Type="http://schemas.openxmlformats.org/officeDocument/2006/relationships/image" Target="../media/image7.jpg"/><Relationship Id="rId2" Type="http://schemas.openxmlformats.org/officeDocument/2006/relationships/image" Target="../media/image2.jpg"/><Relationship Id="rId3" Type="http://schemas.openxmlformats.org/officeDocument/2006/relationships/slideLayout" Target="../slideLayouts/slideLayout49.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theme" Target="../theme/theme6.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a:effectLst>
            <a:outerShdw blurRad="63500" dir="5400000" dist="23000">
              <a:srgbClr val="000000">
                <a:alpha val="34901"/>
              </a:srgbClr>
            </a:outerShdw>
          </a:effectLst>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cxnSp>
        <p:nvCxnSpPr>
          <p:cNvPr id="283" name="Google Shape;283;p69"/>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84" name="Google Shape;284;p69"/>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85" name="Google Shape;285;p6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86" name="Google Shape;286;p6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4a.gif" id="287" name="Google Shape;287;p69"/>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88" name="Google Shape;288;p6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89" name="Google Shape;289;p6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90" name="Google Shape;290;p6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91" name="Google Shape;291;p6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pic>
        <p:nvPicPr>
          <p:cNvPr descr="e:\My Documents\1 Temple\1 Wipro\1 On-going Jobs\Corporate ppt\Abstract\corp ppt_Intro.jpg" id="329" name="Google Shape;329;p81"/>
          <p:cNvPicPr preferRelativeResize="0"/>
          <p:nvPr/>
        </p:nvPicPr>
        <p:blipFill rotWithShape="1">
          <a:blip r:embed="rId1">
            <a:alphaModFix/>
          </a:blip>
          <a:srcRect b="0" l="0" r="0" t="0"/>
          <a:stretch/>
        </p:blipFill>
        <p:spPr>
          <a:xfrm>
            <a:off x="0" y="4191000"/>
            <a:ext cx="9144000" cy="2667000"/>
          </a:xfrm>
          <a:prstGeom prst="rect">
            <a:avLst/>
          </a:prstGeom>
          <a:noFill/>
          <a:ln>
            <a:noFill/>
          </a:ln>
        </p:spPr>
      </p:pic>
      <p:cxnSp>
        <p:nvCxnSpPr>
          <p:cNvPr id="330" name="Google Shape;330;p8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a:effectLst>
            <a:outerShdw blurRad="63500" dir="5400000" dist="23000">
              <a:srgbClr val="000000">
                <a:alpha val="34901"/>
              </a:srgbClr>
            </a:outerShdw>
          </a:effectLst>
        </p:spPr>
      </p:cxnSp>
      <p:pic>
        <p:nvPicPr>
          <p:cNvPr descr="E:\My Documents\1 Temple\1 Wipro\1 On-going Jobs\Corporate ppt\z+ final\TMPLTS\WIPRO-LOW RES JPG.jpg" id="331" name="Google Shape;331;p8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332" name="Google Shape;332;p8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333" name="Google Shape;333;p8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334" name="Google Shape;334;p8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cxnSp>
        <p:nvCxnSpPr>
          <p:cNvPr id="53" name="Google Shape;53;p1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54" name="Google Shape;54;p1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55" name="Google Shape;55;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56" name="Google Shape;56;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57" name="Google Shape;57;p1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58" name="Google Shape;58;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59" name="Google Shape;59;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60" name="Google Shape;60;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61" name="Google Shape;61;p1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pic>
        <p:nvPicPr>
          <p:cNvPr descr="e:\My Documents\1 Temple\1 Wipro\1 On-going Jobs\Corporate ppt\Abstract\corp ppt_4.jpg" id="99" name="Google Shape;99;p25"/>
          <p:cNvPicPr preferRelativeResize="0"/>
          <p:nvPr/>
        </p:nvPicPr>
        <p:blipFill rotWithShape="1">
          <a:blip r:embed="rId1">
            <a:alphaModFix/>
          </a:blip>
          <a:srcRect b="0" l="0" r="0" t="0"/>
          <a:stretch/>
        </p:blipFill>
        <p:spPr>
          <a:xfrm>
            <a:off x="0" y="4953000"/>
            <a:ext cx="9144000" cy="1908175"/>
          </a:xfrm>
          <a:prstGeom prst="rect">
            <a:avLst/>
          </a:prstGeom>
          <a:noFill/>
          <a:ln>
            <a:noFill/>
          </a:ln>
        </p:spPr>
      </p:pic>
      <p:pic>
        <p:nvPicPr>
          <p:cNvPr descr="D:\Ashish\Corporate Brand Mgmt\Brand Identity Logo\Wipro Logo JPEG Image - White Background.jpg" id="100" name="Google Shape;100;p2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01" name="Google Shape;101;p2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02" name="Google Shape;102;p2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03" name="Google Shape;103;p2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04" name="Google Shape;104;p2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cxnSp>
        <p:nvCxnSpPr>
          <p:cNvPr id="142" name="Google Shape;142;p3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43" name="Google Shape;143;p3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44" name="Google Shape;144;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45" name="Google Shape;145;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3a.gif" id="146" name="Google Shape;146;p3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47" name="Google Shape;147;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148" name="Google Shape;148;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49" name="Google Shape;149;p3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50" name="Google Shape;150;p3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pic>
        <p:nvPicPr>
          <p:cNvPr descr="e:\My Documents\1 Temple\1 Wipro\1 On-going Jobs\Corporate ppt\Abstract\corp ppt_8.jpg" id="188" name="Google Shape;188;p49"/>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189" name="Google Shape;189;p4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90" name="Google Shape;190;p4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191" name="Google Shape;191;p4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192" name="Google Shape;192;p4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193" name="Google Shape;193;p4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9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cxnSp>
        <p:nvCxnSpPr>
          <p:cNvPr id="198" name="Google Shape;198;p5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99" name="Google Shape;199;p5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00" name="Google Shape;200;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01" name="Google Shape;201;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3a.gif" id="202" name="Google Shape;202;p5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03" name="Google Shape;203;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04" name="Google Shape;204;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8a.gif" id="205" name="Google Shape;205;p51"/>
          <p:cNvPicPr preferRelativeResize="0"/>
          <p:nvPr/>
        </p:nvPicPr>
        <p:blipFill rotWithShape="1">
          <a:blip r:embed="rId3">
            <a:alphaModFix/>
          </a:blip>
          <a:srcRect b="0" l="0" r="0" t="0"/>
          <a:stretch/>
        </p:blipFill>
        <p:spPr>
          <a:xfrm>
            <a:off x="0" y="6324600"/>
            <a:ext cx="9144000" cy="533400"/>
          </a:xfrm>
          <a:prstGeom prst="rect">
            <a:avLst/>
          </a:prstGeom>
          <a:noFill/>
          <a:ln>
            <a:noFill/>
          </a:ln>
        </p:spPr>
      </p:pic>
      <p:sp>
        <p:nvSpPr>
          <p:cNvPr id="206" name="Google Shape;206;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07" name="Google Shape;207;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08" name="Google Shape;208;p5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09" name="Google Shape;209;p5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9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pic>
        <p:nvPicPr>
          <p:cNvPr descr="e:\My Documents\1 Temple\1 Wipro\1 On-going Jobs\Corporate ppt\Abstract\corp ppt_3.jpg" id="214" name="Google Shape;214;p53"/>
          <p:cNvPicPr preferRelativeResize="0"/>
          <p:nvPr/>
        </p:nvPicPr>
        <p:blipFill rotWithShape="1">
          <a:blip r:embed="rId1">
            <a:alphaModFix/>
          </a:blip>
          <a:srcRect b="0" l="0" r="0" t="0"/>
          <a:stretch/>
        </p:blipFill>
        <p:spPr>
          <a:xfrm>
            <a:off x="0" y="4876800"/>
            <a:ext cx="9144000" cy="1981200"/>
          </a:xfrm>
          <a:prstGeom prst="rect">
            <a:avLst/>
          </a:prstGeom>
          <a:noFill/>
          <a:ln>
            <a:noFill/>
          </a:ln>
        </p:spPr>
      </p:pic>
      <p:pic>
        <p:nvPicPr>
          <p:cNvPr descr="D:\Ashish\Corporate Brand Mgmt\Brand Identity Logo\Wipro Logo JPEG Image - White Background.jpg" id="215" name="Google Shape;215;p53"/>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216" name="Google Shape;216;p5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17" name="Google Shape;217;p5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18" name="Google Shape;218;p5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19" name="Google Shape;219;p5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9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cxnSp>
        <p:nvCxnSpPr>
          <p:cNvPr id="224" name="Google Shape;224;p5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25" name="Google Shape;225;p5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26" name="Google Shape;226;p5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27" name="Google Shape;227;p5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3a.gif" id="228" name="Google Shape;228;p5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29" name="Google Shape;229;p5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30" name="Google Shape;230;p5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pic>
        <p:nvPicPr>
          <p:cNvPr descr="E:\My Documents\1 Temple\1 Wipro\1 On-going Jobs\Corporate ppt\z+ final\TMPLTS\1a.gif" id="231" name="Google Shape;231;p55"/>
          <p:cNvPicPr preferRelativeResize="0"/>
          <p:nvPr/>
        </p:nvPicPr>
        <p:blipFill rotWithShape="1">
          <a:blip r:embed="rId3">
            <a:alphaModFix/>
          </a:blip>
          <a:srcRect b="0" l="0" r="0" t="0"/>
          <a:stretch/>
        </p:blipFill>
        <p:spPr>
          <a:xfrm>
            <a:off x="0" y="6324600"/>
            <a:ext cx="9144000" cy="533400"/>
          </a:xfrm>
          <a:prstGeom prst="rect">
            <a:avLst/>
          </a:prstGeom>
          <a:noFill/>
          <a:ln>
            <a:noFill/>
          </a:ln>
        </p:spPr>
      </p:pic>
      <p:sp>
        <p:nvSpPr>
          <p:cNvPr id="232" name="Google Shape;232;p5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Confidential</a:t>
            </a:r>
            <a:endParaRPr/>
          </a:p>
        </p:txBody>
      </p:sp>
      <p:sp>
        <p:nvSpPr>
          <p:cNvPr id="233" name="Google Shape;233;p5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34" name="Google Shape;234;p5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35" name="Google Shape;235;p5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bin"/>
                <a:ea typeface="Cabin"/>
                <a:cs typeface="Cabin"/>
                <a:sym typeface="Cabin"/>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9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pic>
        <p:nvPicPr>
          <p:cNvPr descr="e:\My Documents\1 Temple\1 Wipro\1 On-going Jobs\Corporate ppt\Abstract\corp ppt_5.jpg" id="240" name="Google Shape;240;p57"/>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241" name="Google Shape;241;p57"/>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242" name="Google Shape;242;p5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a:solidFill>
                  <a:schemeClr val="dk1"/>
                </a:solidFill>
                <a:latin typeface="Cabin"/>
                <a:ea typeface="Cabin"/>
                <a:cs typeface="Cabin"/>
                <a:sym typeface="Cabin"/>
              </a:rPr>
              <a:t>© 2009 Wipro Ltd – Internal &amp; Restricted</a:t>
            </a:r>
            <a:endParaRPr/>
          </a:p>
        </p:txBody>
      </p:sp>
      <p:sp>
        <p:nvSpPr>
          <p:cNvPr id="243" name="Google Shape;243;p5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a:solidFill>
                  <a:schemeClr val="dk1"/>
                </a:solidFill>
                <a:latin typeface="Cabin"/>
                <a:ea typeface="Cabin"/>
                <a:cs typeface="Cabin"/>
                <a:sym typeface="Cabin"/>
              </a:rPr>
              <a:t>‹#›</a:t>
            </a:fld>
            <a:endParaRPr/>
          </a:p>
        </p:txBody>
      </p:sp>
      <p:sp>
        <p:nvSpPr>
          <p:cNvPr id="244" name="Google Shape;244;p5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1pPr>
            <a:lvl2pPr indent="0" lvl="1"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2pPr>
            <a:lvl3pPr indent="0" lvl="2"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3pPr>
            <a:lvl4pPr indent="0" lvl="3"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4pPr>
            <a:lvl5pPr indent="0" lvl="4" marL="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5pPr>
            <a:lvl6pPr indent="0" lvl="5" marL="4572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6pPr>
            <a:lvl7pPr indent="0" lvl="6" marL="9144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7pPr>
            <a:lvl8pPr indent="0" lvl="7" marL="13716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8pPr>
            <a:lvl9pPr indent="0" lvl="8" marL="1828800" marR="0" rtl="0" algn="l">
              <a:spcBef>
                <a:spcPts val="0"/>
              </a:spcBef>
              <a:spcAft>
                <a:spcPts val="0"/>
              </a:spcAft>
              <a:buSzPts val="1400"/>
              <a:buNone/>
              <a:defRPr b="0" i="0" sz="3200" u="none" cap="none" strike="noStrike">
                <a:solidFill>
                  <a:schemeClr val="dk1"/>
                </a:solidFill>
                <a:latin typeface="Cabin"/>
                <a:ea typeface="Cabin"/>
                <a:cs typeface="Cabin"/>
                <a:sym typeface="Cabin"/>
              </a:defRPr>
            </a:lvl9pPr>
          </a:lstStyle>
          <a:p/>
        </p:txBody>
      </p:sp>
      <p:sp>
        <p:nvSpPr>
          <p:cNvPr id="245" name="Google Shape;245;p5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bin"/>
                <a:ea typeface="Cabin"/>
                <a:cs typeface="Cabin"/>
                <a:sym typeface="Cabi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bin"/>
                <a:ea typeface="Cabin"/>
                <a:cs typeface="Cabin"/>
                <a:sym typeface="Cabin"/>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bin"/>
                <a:ea typeface="Cabin"/>
                <a:cs typeface="Cabin"/>
                <a:sym typeface="Cabin"/>
              </a:defRPr>
            </a:lvl4pPr>
            <a:lvl5pPr indent="-317500" lvl="4" marL="22860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21.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24.png"/><Relationship Id="rId5" Type="http://schemas.openxmlformats.org/officeDocument/2006/relationships/image" Target="../media/image23.png"/><Relationship Id="rId6" Type="http://schemas.openxmlformats.org/officeDocument/2006/relationships/image" Target="../media/image20.png"/><Relationship Id="rId7"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4" name="Shape 374"/>
        <p:cNvGrpSpPr/>
        <p:nvPr/>
      </p:nvGrpSpPr>
      <p:grpSpPr>
        <a:xfrm>
          <a:off x="0" y="0"/>
          <a:ext cx="0" cy="0"/>
          <a:chOff x="0" y="0"/>
          <a:chExt cx="0" cy="0"/>
        </a:xfrm>
      </p:grpSpPr>
      <p:sp>
        <p:nvSpPr>
          <p:cNvPr id="375" name="Google Shape;375;p93"/>
          <p:cNvSpPr txBox="1"/>
          <p:nvPr>
            <p:ph idx="4294967295" type="ctrTitle"/>
          </p:nvPr>
        </p:nvSpPr>
        <p:spPr>
          <a:xfrm>
            <a:off x="3352800" y="1752600"/>
            <a:ext cx="57150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OLAP Concepts</a:t>
            </a:r>
            <a:br>
              <a:rPr b="1" i="0" lang="en-US" sz="2800" u="none" cap="none" strike="noStrike">
                <a:solidFill>
                  <a:schemeClr val="dk1"/>
                </a:solidFill>
                <a:latin typeface="Cabin"/>
                <a:ea typeface="Cabin"/>
                <a:cs typeface="Cabin"/>
                <a:sym typeface="Cabin"/>
              </a:rPr>
            </a:br>
            <a:r>
              <a:rPr b="1" i="0" lang="en-US" sz="2800" u="none" cap="none" strike="noStrike">
                <a:solidFill>
                  <a:schemeClr val="dk1"/>
                </a:solidFill>
                <a:latin typeface="Cabin"/>
                <a:ea typeface="Cabin"/>
                <a:cs typeface="Cabin"/>
                <a:sym typeface="Cabin"/>
              </a:rPr>
              <a:t>Part 2</a:t>
            </a:r>
            <a:endParaRPr/>
          </a:p>
        </p:txBody>
      </p:sp>
      <p:sp>
        <p:nvSpPr>
          <p:cNvPr id="376" name="Google Shape;376;p93"/>
          <p:cNvSpPr txBox="1"/>
          <p:nvPr/>
        </p:nvSpPr>
        <p:spPr>
          <a:xfrm>
            <a:off x="4038600" y="32766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cap="none" strike="noStrike">
                <a:solidFill>
                  <a:srgbClr val="0000FF"/>
                </a:solidFill>
                <a:latin typeface="Cabin"/>
                <a:ea typeface="Cabin"/>
                <a:cs typeface="Cabin"/>
                <a:sym typeface="Cabin"/>
              </a:rPr>
              <a:t>&lt;OLAP Concepts 101 Series&gt;</a:t>
            </a:r>
            <a:endParaRPr/>
          </a:p>
        </p:txBody>
      </p:sp>
      <p:sp>
        <p:nvSpPr>
          <p:cNvPr id="377" name="Google Shape;377;p93"/>
          <p:cNvSpPr txBox="1"/>
          <p:nvPr/>
        </p:nvSpPr>
        <p:spPr>
          <a:xfrm>
            <a:off x="4038600" y="3505200"/>
            <a:ext cx="5105400" cy="12954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Anupama Putcha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1" name="Shape 471"/>
        <p:cNvGrpSpPr/>
        <p:nvPr/>
      </p:nvGrpSpPr>
      <p:grpSpPr>
        <a:xfrm>
          <a:off x="0" y="0"/>
          <a:ext cx="0" cy="0"/>
          <a:chOff x="0" y="0"/>
          <a:chExt cx="0" cy="0"/>
        </a:xfrm>
      </p:grpSpPr>
      <p:graphicFrame>
        <p:nvGraphicFramePr>
          <p:cNvPr id="472" name="Google Shape;472;p102"/>
          <p:cNvGraphicFramePr/>
          <p:nvPr/>
        </p:nvGraphicFramePr>
        <p:xfrm>
          <a:off x="457200" y="1295400"/>
          <a:ext cx="3000000" cy="3000000"/>
        </p:xfrm>
        <a:graphic>
          <a:graphicData uri="http://schemas.openxmlformats.org/drawingml/2006/table">
            <a:tbl>
              <a:tblPr>
                <a:noFill/>
                <a:tableStyleId>{B9CE491B-9979-4782-BBA9-CEF711388013}</a:tableStyleId>
              </a:tblPr>
              <a:tblGrid>
                <a:gridCol w="2057400"/>
                <a:gridCol w="2057400"/>
                <a:gridCol w="2057400"/>
                <a:gridCol w="2057400"/>
              </a:tblGrid>
              <a:tr h="1249350">
                <a:tc>
                  <a:txBody>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Reporting Solution</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OLAP Solution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Data Mining Solution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Web Services Solution</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3625">
                <a:tc>
                  <a:txBody>
                    <a:bodyPr/>
                    <a:lstStyle/>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Operating personnel, Standard fixed format reports for power users</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Analysts, Decision makers</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Decision makers</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Operating personnel, Analysts, Decision makers</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73" name="Google Shape;473;p102"/>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Users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7" name="Shape 477"/>
        <p:cNvGrpSpPr/>
        <p:nvPr/>
      </p:nvGrpSpPr>
      <p:grpSpPr>
        <a:xfrm>
          <a:off x="0" y="0"/>
          <a:ext cx="0" cy="0"/>
          <a:chOff x="0" y="0"/>
          <a:chExt cx="0" cy="0"/>
        </a:xfrm>
      </p:grpSpPr>
      <p:sp>
        <p:nvSpPr>
          <p:cNvPr id="478" name="Google Shape;478;p103"/>
          <p:cNvSpPr txBox="1"/>
          <p:nvPr>
            <p:ph idx="4294967295" type="body"/>
          </p:nvPr>
        </p:nvSpPr>
        <p:spPr>
          <a:xfrm>
            <a:off x="457200" y="1676400"/>
            <a:ext cx="8229600" cy="1905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High Performance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Scalable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Ease of Use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Rich Reporting Features</a:t>
            </a:r>
            <a:endParaRPr/>
          </a:p>
        </p:txBody>
      </p:sp>
      <p:sp>
        <p:nvSpPr>
          <p:cNvPr id="479" name="Google Shape;479;p103"/>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Access &amp; Analysis Tools</a:t>
            </a:r>
            <a:endParaRPr/>
          </a:p>
        </p:txBody>
      </p:sp>
      <p:sp>
        <p:nvSpPr>
          <p:cNvPr id="480" name="Google Shape;480;p103"/>
          <p:cNvSpPr txBox="1"/>
          <p:nvPr/>
        </p:nvSpPr>
        <p:spPr>
          <a:xfrm>
            <a:off x="457200" y="3886200"/>
            <a:ext cx="8229600" cy="2286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Encapsulates technical complexity like physical structure of the database from the users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Facilitates easy and controlled access to authorized users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Provides helpful metadata to the users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Provides a variety of features for analyzing the data</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4" name="Shape 484"/>
        <p:cNvGrpSpPr/>
        <p:nvPr/>
      </p:nvGrpSpPr>
      <p:grpSpPr>
        <a:xfrm>
          <a:off x="0" y="0"/>
          <a:ext cx="0" cy="0"/>
          <a:chOff x="0" y="0"/>
          <a:chExt cx="0" cy="0"/>
        </a:xfrm>
      </p:grpSpPr>
      <p:sp>
        <p:nvSpPr>
          <p:cNvPr id="485" name="Google Shape;485;p104"/>
          <p:cNvSpPr txBox="1"/>
          <p:nvPr>
            <p:ph type="title"/>
          </p:nvPr>
        </p:nvSpPr>
        <p:spPr>
          <a:xfrm>
            <a:off x="3429000" y="4649787"/>
            <a:ext cx="3951287"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Introduction to OLAP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9" name="Shape 489"/>
        <p:cNvGrpSpPr/>
        <p:nvPr/>
      </p:nvGrpSpPr>
      <p:grpSpPr>
        <a:xfrm>
          <a:off x="0" y="0"/>
          <a:ext cx="0" cy="0"/>
          <a:chOff x="0" y="0"/>
          <a:chExt cx="0" cy="0"/>
        </a:xfrm>
      </p:grpSpPr>
      <p:sp>
        <p:nvSpPr>
          <p:cNvPr id="490" name="Google Shape;490;p105"/>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OLAP – On Line Analytical Processing</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On Line – Emphasizes live access to data, not static reporting</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Analytical Processing – Ad-hoc quires, drill-down, roll-up, reporting across various dimension</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Category of technology that enables users to gain insight into their data in a fast, interactive and easy to use manner</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OLAP provides the following 3 features</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Multidimensional viewing Capabilities -Browsing and Navigation (Slice and dice)</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Calculation Intensive Capabilities</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Time Intelligence -  Time Series analysis</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p:txBody>
      </p:sp>
      <p:sp>
        <p:nvSpPr>
          <p:cNvPr id="491" name="Google Shape;491;p105"/>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OLAP – An Introduction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5" name="Shape 495"/>
        <p:cNvGrpSpPr/>
        <p:nvPr/>
      </p:nvGrpSpPr>
      <p:grpSpPr>
        <a:xfrm>
          <a:off x="0" y="0"/>
          <a:ext cx="0" cy="0"/>
          <a:chOff x="0" y="0"/>
          <a:chExt cx="0" cy="0"/>
        </a:xfrm>
      </p:grpSpPr>
      <p:sp>
        <p:nvSpPr>
          <p:cNvPr id="496" name="Google Shape;496;p106"/>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bin"/>
                <a:ea typeface="Cabin"/>
                <a:cs typeface="Cabin"/>
                <a:sym typeface="Cabin"/>
              </a:rPr>
              <a:t>Key Objects within OLAP</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Measures – represents factual data</a:t>
            </a:r>
            <a:endParaRPr/>
          </a:p>
          <a:p>
            <a:pPr indent="-285750" lvl="1" marL="742950" marR="0" rtl="0" algn="l">
              <a:lnSpc>
                <a:spcPct val="100000"/>
              </a:lnSpc>
              <a:spcBef>
                <a:spcPts val="480"/>
              </a:spcBef>
              <a:spcAft>
                <a:spcPts val="0"/>
              </a:spcAft>
              <a:buClr>
                <a:schemeClr val="dk1"/>
              </a:buClr>
              <a:buFont typeface="Arial"/>
              <a:buNone/>
            </a:pPr>
            <a:r>
              <a:rPr b="0" i="0" lang="en-US" sz="2400" u="none" cap="none" strike="noStrike">
                <a:solidFill>
                  <a:schemeClr val="dk1"/>
                </a:solidFill>
                <a:latin typeface="Cabin"/>
                <a:ea typeface="Cabin"/>
                <a:cs typeface="Cabin"/>
                <a:sym typeface="Cabin"/>
              </a:rPr>
              <a:t>	</a:t>
            </a:r>
            <a:r>
              <a:rPr b="0" i="1" lang="en-US" sz="2400" u="none" cap="none" strike="noStrike">
                <a:solidFill>
                  <a:schemeClr val="dk1"/>
                </a:solidFill>
                <a:latin typeface="Cabin"/>
                <a:ea typeface="Cabin"/>
                <a:cs typeface="Cabin"/>
                <a:sym typeface="Cabin"/>
              </a:rPr>
              <a:t>Example: sales, cost, profit</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Types of measures</a:t>
            </a:r>
            <a:endParaRPr/>
          </a:p>
          <a:p>
            <a:pPr indent="-228600" lvl="3" marL="1600200" marR="0" rtl="0" algn="l">
              <a:lnSpc>
                <a:spcPct val="100000"/>
              </a:lnSpc>
              <a:spcBef>
                <a:spcPts val="280"/>
              </a:spcBef>
              <a:spcAft>
                <a:spcPts val="0"/>
              </a:spcAft>
              <a:buClr>
                <a:schemeClr val="dk1"/>
              </a:buClr>
              <a:buSzPts val="1400"/>
              <a:buFont typeface="Noto Sans Symbols"/>
              <a:buChar char="❖"/>
            </a:pPr>
            <a:r>
              <a:rPr b="0" i="0" lang="en-US" sz="1400" u="none" cap="none" strike="noStrike">
                <a:solidFill>
                  <a:schemeClr val="dk1"/>
                </a:solidFill>
                <a:latin typeface="Cabin"/>
                <a:ea typeface="Cabin"/>
                <a:cs typeface="Cabin"/>
                <a:sym typeface="Cabin"/>
              </a:rPr>
              <a:t>Stored measures </a:t>
            </a:r>
            <a:r>
              <a:rPr b="0" i="1" lang="en-US" sz="1400" u="none" cap="none" strike="noStrike">
                <a:solidFill>
                  <a:schemeClr val="dk1"/>
                </a:solidFill>
                <a:latin typeface="Cabin"/>
                <a:ea typeface="Cabin"/>
                <a:cs typeface="Cabin"/>
                <a:sym typeface="Cabin"/>
              </a:rPr>
              <a:t>(Example: revenue, expense)</a:t>
            </a:r>
            <a:endParaRPr/>
          </a:p>
          <a:p>
            <a:pPr indent="-228600" lvl="3" marL="1600200" marR="0" rtl="0" algn="l">
              <a:lnSpc>
                <a:spcPct val="100000"/>
              </a:lnSpc>
              <a:spcBef>
                <a:spcPts val="280"/>
              </a:spcBef>
              <a:spcAft>
                <a:spcPts val="0"/>
              </a:spcAft>
              <a:buClr>
                <a:schemeClr val="dk1"/>
              </a:buClr>
              <a:buSzPts val="1400"/>
              <a:buFont typeface="Noto Sans Symbols"/>
              <a:buChar char="❖"/>
            </a:pPr>
            <a:r>
              <a:rPr b="0" i="0" lang="en-US" sz="1400" u="none" cap="none" strike="noStrike">
                <a:solidFill>
                  <a:schemeClr val="dk1"/>
                </a:solidFill>
                <a:latin typeface="Cabin"/>
                <a:ea typeface="Cabin"/>
                <a:cs typeface="Cabin"/>
                <a:sym typeface="Cabin"/>
              </a:rPr>
              <a:t>Calculated measures </a:t>
            </a:r>
            <a:r>
              <a:rPr b="0" i="1" lang="en-US" sz="1400" u="none" cap="none" strike="noStrike">
                <a:solidFill>
                  <a:schemeClr val="dk1"/>
                </a:solidFill>
                <a:latin typeface="Cabin"/>
                <a:ea typeface="Cabin"/>
                <a:cs typeface="Cabin"/>
                <a:sym typeface="Cabin"/>
              </a:rPr>
              <a:t>(Example: ratio, averages, profit)</a:t>
            </a:r>
            <a:endParaRPr/>
          </a:p>
          <a:p>
            <a:pPr indent="-228600" lvl="3" marL="1600200" marR="0" rtl="0" algn="l">
              <a:lnSpc>
                <a:spcPct val="100000"/>
              </a:lnSpc>
              <a:spcBef>
                <a:spcPts val="280"/>
              </a:spcBef>
              <a:spcAft>
                <a:spcPts val="0"/>
              </a:spcAft>
              <a:buClr>
                <a:schemeClr val="dk1"/>
              </a:buClr>
              <a:buFont typeface="Arial"/>
              <a:buNone/>
            </a:pPr>
            <a:r>
              <a:t/>
            </a:r>
            <a:endParaRPr b="0" i="0" sz="1400" u="none" cap="none" strike="noStrike">
              <a:solidFill>
                <a:schemeClr val="dk1"/>
              </a:solidFill>
              <a:latin typeface="Cabin"/>
              <a:ea typeface="Cabin"/>
              <a:cs typeface="Cabin"/>
              <a:sym typeface="Cabin"/>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Dimensions – identify and categorize data</a:t>
            </a:r>
            <a:endParaRPr/>
          </a:p>
          <a:p>
            <a:pPr indent="-285750" lvl="1" marL="742950" marR="0" rtl="0" algn="l">
              <a:lnSpc>
                <a:spcPct val="100000"/>
              </a:lnSpc>
              <a:spcBef>
                <a:spcPts val="480"/>
              </a:spcBef>
              <a:spcAft>
                <a:spcPts val="0"/>
              </a:spcAft>
              <a:buClr>
                <a:schemeClr val="dk1"/>
              </a:buClr>
              <a:buFont typeface="Arial"/>
              <a:buNone/>
            </a:pPr>
            <a:r>
              <a:rPr b="0" i="0" lang="en-US" sz="2400" u="none" cap="none" strike="noStrike">
                <a:solidFill>
                  <a:schemeClr val="dk1"/>
                </a:solidFill>
                <a:latin typeface="Cabin"/>
                <a:ea typeface="Cabin"/>
                <a:cs typeface="Cabin"/>
                <a:sym typeface="Cabin"/>
              </a:rPr>
              <a:t>	</a:t>
            </a:r>
            <a:r>
              <a:rPr b="0" i="1" lang="en-US" sz="2400" u="none" cap="none" strike="noStrike">
                <a:solidFill>
                  <a:schemeClr val="dk1"/>
                </a:solidFill>
                <a:latin typeface="Cabin"/>
                <a:ea typeface="Cabin"/>
                <a:cs typeface="Cabin"/>
                <a:sym typeface="Cabin"/>
              </a:rPr>
              <a:t>Example: product, time, geography, customer</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Key Components</a:t>
            </a:r>
            <a:endParaRPr/>
          </a:p>
          <a:p>
            <a:pPr indent="-228600" lvl="3" marL="1600200" marR="0" rtl="0" algn="l">
              <a:lnSpc>
                <a:spcPct val="100000"/>
              </a:lnSpc>
              <a:spcBef>
                <a:spcPts val="280"/>
              </a:spcBef>
              <a:spcAft>
                <a:spcPts val="0"/>
              </a:spcAft>
              <a:buClr>
                <a:schemeClr val="dk1"/>
              </a:buClr>
              <a:buSzPts val="1400"/>
              <a:buFont typeface="Noto Sans Symbols"/>
              <a:buChar char="❖"/>
            </a:pPr>
            <a:r>
              <a:rPr b="0" i="0" lang="en-US" sz="1400" u="none" cap="none" strike="noStrike">
                <a:solidFill>
                  <a:schemeClr val="dk1"/>
                </a:solidFill>
                <a:latin typeface="Cabin"/>
                <a:ea typeface="Cabin"/>
                <a:cs typeface="Cabin"/>
                <a:sym typeface="Cabin"/>
              </a:rPr>
              <a:t>Hierarchies </a:t>
            </a:r>
            <a:r>
              <a:rPr b="0" i="1" lang="en-US" sz="1400" u="none" cap="none" strike="noStrike">
                <a:solidFill>
                  <a:schemeClr val="dk1"/>
                </a:solidFill>
                <a:latin typeface="Cabin"/>
                <a:ea typeface="Cabin"/>
                <a:cs typeface="Cabin"/>
                <a:sym typeface="Cabin"/>
              </a:rPr>
              <a:t>– </a:t>
            </a:r>
            <a:r>
              <a:rPr b="0" i="0" lang="en-US" sz="1400" u="none" cap="none" strike="noStrike">
                <a:solidFill>
                  <a:schemeClr val="dk1"/>
                </a:solidFill>
                <a:latin typeface="Cabin"/>
                <a:ea typeface="Cabin"/>
                <a:cs typeface="Cabin"/>
                <a:sym typeface="Cabin"/>
              </a:rPr>
              <a:t>a logical grouping of data</a:t>
            </a:r>
            <a:endParaRPr/>
          </a:p>
          <a:p>
            <a:pPr indent="-228600" lvl="3" marL="1600200" marR="0" rtl="0" algn="l">
              <a:lnSpc>
                <a:spcPct val="100000"/>
              </a:lnSpc>
              <a:spcBef>
                <a:spcPts val="280"/>
              </a:spcBef>
              <a:spcAft>
                <a:spcPts val="0"/>
              </a:spcAft>
              <a:buClr>
                <a:schemeClr val="dk1"/>
              </a:buClr>
              <a:buSzPts val="1400"/>
              <a:buFont typeface="Noto Sans Symbols"/>
              <a:buChar char="❖"/>
            </a:pPr>
            <a:r>
              <a:rPr b="0" i="0" lang="en-US" sz="1400" u="none" cap="none" strike="noStrike">
                <a:solidFill>
                  <a:schemeClr val="dk1"/>
                </a:solidFill>
                <a:latin typeface="Cabin"/>
                <a:ea typeface="Cabin"/>
                <a:cs typeface="Cabin"/>
                <a:sym typeface="Cabin"/>
              </a:rPr>
              <a:t>Levels – position in hierarchy</a:t>
            </a:r>
            <a:endParaRPr/>
          </a:p>
          <a:p>
            <a:pPr indent="-228600" lvl="3" marL="1600200" marR="0" rtl="0" algn="l">
              <a:lnSpc>
                <a:spcPct val="100000"/>
              </a:lnSpc>
              <a:spcBef>
                <a:spcPts val="280"/>
              </a:spcBef>
              <a:spcAft>
                <a:spcPts val="0"/>
              </a:spcAft>
              <a:buClr>
                <a:schemeClr val="dk1"/>
              </a:buClr>
              <a:buSzPts val="1400"/>
              <a:buFont typeface="Noto Sans Symbols"/>
              <a:buChar char="❖"/>
            </a:pPr>
            <a:r>
              <a:rPr b="0" i="0" lang="en-US" sz="1400" u="none" cap="none" strike="noStrike">
                <a:solidFill>
                  <a:schemeClr val="dk1"/>
                </a:solidFill>
                <a:latin typeface="Cabin"/>
                <a:ea typeface="Cabin"/>
                <a:cs typeface="Cabin"/>
                <a:sym typeface="Cabin"/>
              </a:rPr>
              <a:t>Attributes – descriptive information about dimension</a:t>
            </a:r>
            <a:endParaRPr/>
          </a:p>
          <a:p>
            <a:pPr indent="-139700" lvl="3" marL="1600200" marR="0" rtl="0" algn="l">
              <a:lnSpc>
                <a:spcPct val="100000"/>
              </a:lnSpc>
              <a:spcBef>
                <a:spcPts val="280"/>
              </a:spcBef>
              <a:spcAft>
                <a:spcPts val="0"/>
              </a:spcAft>
              <a:buClr>
                <a:schemeClr val="dk1"/>
              </a:buClr>
              <a:buSzPts val="1400"/>
              <a:buFont typeface="Arial"/>
              <a:buNone/>
            </a:pPr>
            <a:r>
              <a:t/>
            </a:r>
            <a:endParaRPr b="0" i="0" sz="1400" u="none" cap="none" strike="noStrike">
              <a:solidFill>
                <a:schemeClr val="dk1"/>
              </a:solidFill>
              <a:latin typeface="Cabin"/>
              <a:ea typeface="Cabin"/>
              <a:cs typeface="Cabin"/>
              <a:sym typeface="Cabin"/>
            </a:endParaRPr>
          </a:p>
          <a:p>
            <a:pPr indent="-254000" lvl="0" marL="342900" marR="0" rtl="0" algn="l">
              <a:spcBef>
                <a:spcPts val="280"/>
              </a:spcBef>
              <a:spcAft>
                <a:spcPts val="0"/>
              </a:spcAft>
              <a:buClr>
                <a:schemeClr val="dk1"/>
              </a:buClr>
              <a:buSzPts val="1400"/>
              <a:buFont typeface="Arial"/>
              <a:buNone/>
            </a:pPr>
            <a:r>
              <a:t/>
            </a:r>
            <a:endParaRPr b="0" i="0" sz="1400" u="none" cap="none" strike="noStrike">
              <a:solidFill>
                <a:schemeClr val="dk1"/>
              </a:solidFill>
              <a:latin typeface="Cabin"/>
              <a:ea typeface="Cabin"/>
              <a:cs typeface="Cabin"/>
              <a:sym typeface="Cabin"/>
            </a:endParaRPr>
          </a:p>
        </p:txBody>
      </p:sp>
      <p:sp>
        <p:nvSpPr>
          <p:cNvPr id="497" name="Google Shape;497;p106"/>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Key Objects within OLAP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1" name="Shape 501"/>
        <p:cNvGrpSpPr/>
        <p:nvPr/>
      </p:nvGrpSpPr>
      <p:grpSpPr>
        <a:xfrm>
          <a:off x="0" y="0"/>
          <a:ext cx="0" cy="0"/>
          <a:chOff x="0" y="0"/>
          <a:chExt cx="0" cy="0"/>
        </a:xfrm>
      </p:grpSpPr>
      <p:graphicFrame>
        <p:nvGraphicFramePr>
          <p:cNvPr id="502" name="Google Shape;502;p107"/>
          <p:cNvGraphicFramePr/>
          <p:nvPr/>
        </p:nvGraphicFramePr>
        <p:xfrm>
          <a:off x="457200" y="1295400"/>
          <a:ext cx="3000000" cy="3000000"/>
        </p:xfrm>
        <a:graphic>
          <a:graphicData uri="http://schemas.openxmlformats.org/drawingml/2006/table">
            <a:tbl>
              <a:tblPr>
                <a:noFill/>
                <a:tableStyleId>{B9CE491B-9979-4782-BBA9-CEF711388013}</a:tableStyleId>
              </a:tblPr>
              <a:tblGrid>
                <a:gridCol w="2181225"/>
                <a:gridCol w="3094025"/>
                <a:gridCol w="2954325"/>
              </a:tblGrid>
              <a:tr h="438150">
                <a:tc>
                  <a:txBody>
                    <a:bodyPr/>
                    <a:lstStyle/>
                    <a:p>
                      <a:pPr indent="0" lvl="0" marL="0" marR="0" rtl="0" algn="l">
                        <a:spcBef>
                          <a:spcPts val="0"/>
                        </a:spcBef>
                        <a:spcAft>
                          <a:spcPts val="0"/>
                        </a:spcAft>
                        <a:buNone/>
                      </a:pPr>
                      <a:r>
                        <a:t/>
                      </a:r>
                      <a:endParaRPr sz="1800">
                        <a:solidFill>
                          <a:schemeClr val="dk1"/>
                        </a:solidFill>
                        <a:latin typeface="Cabin"/>
                        <a:ea typeface="Cabin"/>
                        <a:cs typeface="Cabin"/>
                        <a:sym typeface="Cabin"/>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1" i="0" lang="en-US" sz="2000" u="none">
                          <a:solidFill>
                            <a:schemeClr val="dk1"/>
                          </a:solidFill>
                          <a:latin typeface="Cabin"/>
                          <a:ea typeface="Cabin"/>
                          <a:cs typeface="Cabin"/>
                          <a:sym typeface="Cabin"/>
                        </a:rPr>
                        <a:t>OLTP System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1" i="0" lang="en-US" sz="2000" u="none">
                          <a:solidFill>
                            <a:schemeClr val="dk1"/>
                          </a:solidFill>
                          <a:latin typeface="Cabin"/>
                          <a:ea typeface="Cabin"/>
                          <a:cs typeface="Cabin"/>
                          <a:sym typeface="Cabin"/>
                        </a:rPr>
                        <a:t>OLAP System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95375">
                <a:tc>
                  <a:txBody>
                    <a:bodyPr/>
                    <a:lstStyle/>
                    <a:p>
                      <a:pPr indent="0" lvl="0" marL="0" marR="0" rtl="0" algn="l">
                        <a:lnSpc>
                          <a:spcPct val="100000"/>
                        </a:lnSpc>
                        <a:spcBef>
                          <a:spcPts val="0"/>
                        </a:spcBef>
                        <a:spcAft>
                          <a:spcPts val="0"/>
                        </a:spcAft>
                        <a:buClr>
                          <a:schemeClr val="dk1"/>
                        </a:buClr>
                        <a:buFont typeface="Cabin"/>
                        <a:buNone/>
                      </a:pPr>
                      <a:r>
                        <a:rPr b="1" i="0" lang="en-US" sz="2000" u="none">
                          <a:solidFill>
                            <a:schemeClr val="dk1"/>
                          </a:solidFill>
                          <a:latin typeface="Cabin"/>
                          <a:ea typeface="Cabin"/>
                          <a:cs typeface="Cabin"/>
                          <a:sym typeface="Cabin"/>
                        </a:rPr>
                        <a:t>Source of data</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Operational data; OLTPs are the original source of the data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Consolidation data; OLAP data comes from the various OLTP databases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66750">
                <a:tc>
                  <a:txBody>
                    <a:bodyPr/>
                    <a:lstStyle/>
                    <a:p>
                      <a:pPr indent="0" lvl="0" marL="0" marR="0" rtl="0" algn="l">
                        <a:lnSpc>
                          <a:spcPct val="100000"/>
                        </a:lnSpc>
                        <a:spcBef>
                          <a:spcPts val="0"/>
                        </a:spcBef>
                        <a:spcAft>
                          <a:spcPts val="0"/>
                        </a:spcAft>
                        <a:buClr>
                          <a:schemeClr val="dk1"/>
                        </a:buClr>
                        <a:buFont typeface="Cabin"/>
                        <a:buNone/>
                      </a:pPr>
                      <a:r>
                        <a:rPr b="1" i="0" lang="en-US" sz="2000" u="none">
                          <a:solidFill>
                            <a:schemeClr val="dk1"/>
                          </a:solidFill>
                          <a:latin typeface="Cabin"/>
                          <a:ea typeface="Cabin"/>
                          <a:cs typeface="Cabin"/>
                          <a:sym typeface="Cabin"/>
                        </a:rPr>
                        <a:t>Purpose of data</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To control and run fundamental business tasks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Decision support</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95375">
                <a:tc>
                  <a:txBody>
                    <a:bodyPr/>
                    <a:lstStyle/>
                    <a:p>
                      <a:pPr indent="0" lvl="0" marL="0" marR="0" rtl="0" algn="l">
                        <a:lnSpc>
                          <a:spcPct val="100000"/>
                        </a:lnSpc>
                        <a:spcBef>
                          <a:spcPts val="0"/>
                        </a:spcBef>
                        <a:spcAft>
                          <a:spcPts val="0"/>
                        </a:spcAft>
                        <a:buClr>
                          <a:schemeClr val="dk1"/>
                        </a:buClr>
                        <a:buFont typeface="Cabin"/>
                        <a:buNone/>
                      </a:pPr>
                      <a:r>
                        <a:rPr b="1" i="0" lang="en-US" sz="2000" u="none">
                          <a:solidFill>
                            <a:schemeClr val="dk1"/>
                          </a:solidFill>
                          <a:latin typeface="Cabin"/>
                          <a:ea typeface="Cabin"/>
                          <a:cs typeface="Cabin"/>
                          <a:sym typeface="Cabin"/>
                        </a:rPr>
                        <a:t>What the data reveals</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A snapshot of ongoing business processes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Multi-dimensional views of various kinds of business activities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22300">
                <a:tc>
                  <a:txBody>
                    <a:bodyPr/>
                    <a:lstStyle/>
                    <a:p>
                      <a:pPr indent="0" lvl="0" marL="0" marR="0" rtl="0" algn="l">
                        <a:lnSpc>
                          <a:spcPct val="100000"/>
                        </a:lnSpc>
                        <a:spcBef>
                          <a:spcPts val="0"/>
                        </a:spcBef>
                        <a:spcAft>
                          <a:spcPts val="0"/>
                        </a:spcAft>
                        <a:buClr>
                          <a:schemeClr val="dk1"/>
                        </a:buClr>
                        <a:buFont typeface="Cabin"/>
                        <a:buNone/>
                      </a:pPr>
                      <a:r>
                        <a:rPr b="1" i="0" lang="en-US" sz="2000" u="none">
                          <a:solidFill>
                            <a:schemeClr val="dk1"/>
                          </a:solidFill>
                          <a:latin typeface="Cabin"/>
                          <a:ea typeface="Cabin"/>
                          <a:cs typeface="Cabin"/>
                          <a:sym typeface="Cabin"/>
                        </a:rPr>
                        <a:t>Inserts and Updates</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Short and fast inserts and updates initiated by end users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Periodic long-running batch jobs refresh the data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31875">
                <a:tc>
                  <a:txBody>
                    <a:bodyPr/>
                    <a:lstStyle/>
                    <a:p>
                      <a:pPr indent="0" lvl="0" marL="0" marR="0" rtl="0" algn="l">
                        <a:lnSpc>
                          <a:spcPct val="100000"/>
                        </a:lnSpc>
                        <a:spcBef>
                          <a:spcPts val="0"/>
                        </a:spcBef>
                        <a:spcAft>
                          <a:spcPts val="0"/>
                        </a:spcAft>
                        <a:buClr>
                          <a:schemeClr val="dk1"/>
                        </a:buClr>
                        <a:buFont typeface="Cabin"/>
                        <a:buNone/>
                      </a:pPr>
                      <a:r>
                        <a:rPr b="1" i="0" lang="en-US" sz="2000" u="none">
                          <a:solidFill>
                            <a:schemeClr val="dk1"/>
                          </a:solidFill>
                          <a:latin typeface="Cabin"/>
                          <a:ea typeface="Cabin"/>
                          <a:cs typeface="Cabin"/>
                          <a:sym typeface="Cabin"/>
                        </a:rPr>
                        <a:t>Queries</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Relatively standardized and simple queries returning relatively few records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a:solidFill>
                            <a:schemeClr val="dk1"/>
                          </a:solidFill>
                          <a:latin typeface="Cabin"/>
                          <a:ea typeface="Cabin"/>
                          <a:cs typeface="Cabin"/>
                          <a:sym typeface="Cabin"/>
                        </a:rPr>
                        <a:t>Often complex queries involving aggregations</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03" name="Google Shape;503;p107"/>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Distinction between OLTP and OLAP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7" name="Shape 507"/>
        <p:cNvGrpSpPr/>
        <p:nvPr/>
      </p:nvGrpSpPr>
      <p:grpSpPr>
        <a:xfrm>
          <a:off x="0" y="0"/>
          <a:ext cx="0" cy="0"/>
          <a:chOff x="0" y="0"/>
          <a:chExt cx="0" cy="0"/>
        </a:xfrm>
      </p:grpSpPr>
      <p:sp>
        <p:nvSpPr>
          <p:cNvPr id="508" name="Google Shape;508;p108"/>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Cabin"/>
                <a:ea typeface="Cabin"/>
                <a:cs typeface="Cabin"/>
                <a:sym typeface="Cabin"/>
              </a:rPr>
              <a:t>Rich dimensional structuring with hierarchical referencing</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Cabin"/>
              <a:ea typeface="Cabin"/>
              <a:cs typeface="Cabin"/>
              <a:sym typeface="Cabin"/>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Cabin"/>
                <a:ea typeface="Cabin"/>
                <a:cs typeface="Cabin"/>
                <a:sym typeface="Cabin"/>
              </a:rPr>
              <a:t>Efficient specification of dimensions and dimensional calculations</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Cabin"/>
              <a:ea typeface="Cabin"/>
              <a:cs typeface="Cabin"/>
              <a:sym typeface="Cabin"/>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Cabin"/>
                <a:ea typeface="Cabin"/>
                <a:cs typeface="Cabin"/>
                <a:sym typeface="Cabin"/>
              </a:rPr>
              <a:t>Separation of structures and representation</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Cabin"/>
              <a:ea typeface="Cabin"/>
              <a:cs typeface="Cabin"/>
              <a:sym typeface="Cabin"/>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Cabin"/>
                <a:ea typeface="Cabin"/>
                <a:cs typeface="Cabin"/>
                <a:sym typeface="Cabin"/>
              </a:rPr>
              <a:t>Flexibility</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Cabin"/>
              <a:ea typeface="Cabin"/>
              <a:cs typeface="Cabin"/>
              <a:sym typeface="Cabin"/>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Cabin"/>
                <a:ea typeface="Cabin"/>
                <a:cs typeface="Cabin"/>
                <a:sym typeface="Cabin"/>
              </a:rPr>
              <a:t>Sufficient speed to support ad hoc analysis</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Cabin"/>
              <a:ea typeface="Cabin"/>
              <a:cs typeface="Cabin"/>
              <a:sym typeface="Cabin"/>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Cabin"/>
                <a:ea typeface="Cabin"/>
                <a:cs typeface="Cabin"/>
                <a:sym typeface="Cabin"/>
              </a:rPr>
              <a:t>Multi-user support</a:t>
            </a:r>
            <a:endParaRPr/>
          </a:p>
        </p:txBody>
      </p:sp>
      <p:sp>
        <p:nvSpPr>
          <p:cNvPr id="509" name="Google Shape;509;p108"/>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Functional Requirements of OLAP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3" name="Shape 513"/>
        <p:cNvGrpSpPr/>
        <p:nvPr/>
      </p:nvGrpSpPr>
      <p:grpSpPr>
        <a:xfrm>
          <a:off x="0" y="0"/>
          <a:ext cx="0" cy="0"/>
          <a:chOff x="0" y="0"/>
          <a:chExt cx="0" cy="0"/>
        </a:xfrm>
      </p:grpSpPr>
      <p:sp>
        <p:nvSpPr>
          <p:cNvPr id="514" name="Google Shape;514;p109"/>
          <p:cNvSpPr txBox="1"/>
          <p:nvPr>
            <p:ph type="title"/>
          </p:nvPr>
        </p:nvSpPr>
        <p:spPr>
          <a:xfrm>
            <a:off x="2286000" y="4749800"/>
            <a:ext cx="2471737" cy="584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OLAP Types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8" name="Shape 518"/>
        <p:cNvGrpSpPr/>
        <p:nvPr/>
      </p:nvGrpSpPr>
      <p:grpSpPr>
        <a:xfrm>
          <a:off x="0" y="0"/>
          <a:ext cx="0" cy="0"/>
          <a:chOff x="0" y="0"/>
          <a:chExt cx="0" cy="0"/>
        </a:xfrm>
      </p:grpSpPr>
      <p:sp>
        <p:nvSpPr>
          <p:cNvPr id="519" name="Google Shape;519;p110"/>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bin"/>
                <a:ea typeface="Cabin"/>
                <a:cs typeface="Cabin"/>
                <a:sym typeface="Cabin"/>
              </a:rPr>
              <a:t>Data is stored in multidimensional cubes</a:t>
            </a:r>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bin"/>
                <a:ea typeface="Cabin"/>
                <a:cs typeface="Cabin"/>
                <a:sym typeface="Cabin"/>
              </a:rPr>
              <a:t>MDDB technology is proprietary.</a:t>
            </a:r>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bin"/>
                <a:ea typeface="Cabin"/>
                <a:cs typeface="Cabin"/>
                <a:sym typeface="Cabin"/>
              </a:rPr>
              <a:t>Compilation intensive architecture.</a:t>
            </a:r>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bin"/>
                <a:ea typeface="Cabin"/>
                <a:cs typeface="Cabin"/>
                <a:sym typeface="Cabin"/>
              </a:rPr>
              <a:t>Load involves series of aggregations across orthogonal dimensions</a:t>
            </a:r>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bin"/>
                <a:ea typeface="Cabin"/>
                <a:cs typeface="Cabin"/>
                <a:sym typeface="Cabin"/>
              </a:rPr>
              <a:t>Good to access pre-aggregated data</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520" name="Google Shape;520;p110"/>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  MOLAP – Multidimensional OLAP</a:t>
            </a:r>
            <a:endParaRPr/>
          </a:p>
        </p:txBody>
      </p:sp>
      <p:grpSp>
        <p:nvGrpSpPr>
          <p:cNvPr id="521" name="Google Shape;521;p110"/>
          <p:cNvGrpSpPr/>
          <p:nvPr/>
        </p:nvGrpSpPr>
        <p:grpSpPr>
          <a:xfrm>
            <a:off x="635000" y="4073525"/>
            <a:ext cx="7600950" cy="2174874"/>
            <a:chOff x="687387" y="1711325"/>
            <a:chExt cx="8235950" cy="2174874"/>
          </a:xfrm>
        </p:grpSpPr>
        <p:sp>
          <p:nvSpPr>
            <p:cNvPr id="522" name="Google Shape;522;p110"/>
            <p:cNvSpPr txBox="1"/>
            <p:nvPr/>
          </p:nvSpPr>
          <p:spPr>
            <a:xfrm>
              <a:off x="6442075" y="2917825"/>
              <a:ext cx="2411412"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523" name="Google Shape;523;p110"/>
            <p:cNvPicPr preferRelativeResize="0"/>
            <p:nvPr/>
          </p:nvPicPr>
          <p:blipFill rotWithShape="1">
            <a:blip r:embed="rId3">
              <a:alphaModFix/>
            </a:blip>
            <a:srcRect b="0" l="0" r="0" t="0"/>
            <a:stretch/>
          </p:blipFill>
          <p:spPr>
            <a:xfrm>
              <a:off x="919162" y="2130425"/>
              <a:ext cx="1017587" cy="1039812"/>
            </a:xfrm>
            <a:prstGeom prst="rect">
              <a:avLst/>
            </a:prstGeom>
            <a:noFill/>
            <a:ln>
              <a:noFill/>
            </a:ln>
          </p:spPr>
        </p:pic>
        <p:pic>
          <p:nvPicPr>
            <p:cNvPr id="524" name="Google Shape;524;p110"/>
            <p:cNvPicPr preferRelativeResize="0"/>
            <p:nvPr/>
          </p:nvPicPr>
          <p:blipFill rotWithShape="1">
            <a:blip r:embed="rId4">
              <a:alphaModFix/>
            </a:blip>
            <a:srcRect b="0" l="0" r="0" t="0"/>
            <a:stretch/>
          </p:blipFill>
          <p:spPr>
            <a:xfrm>
              <a:off x="5945187" y="1992312"/>
              <a:ext cx="293687" cy="1150937"/>
            </a:xfrm>
            <a:prstGeom prst="rect">
              <a:avLst/>
            </a:prstGeom>
            <a:noFill/>
            <a:ln>
              <a:noFill/>
            </a:ln>
          </p:spPr>
        </p:pic>
        <p:pic>
          <p:nvPicPr>
            <p:cNvPr id="525" name="Google Shape;525;p110"/>
            <p:cNvPicPr preferRelativeResize="0"/>
            <p:nvPr/>
          </p:nvPicPr>
          <p:blipFill rotWithShape="1">
            <a:blip r:embed="rId5">
              <a:alphaModFix/>
            </a:blip>
            <a:srcRect b="0" l="0" r="0" t="0"/>
            <a:stretch/>
          </p:blipFill>
          <p:spPr>
            <a:xfrm>
              <a:off x="6877050" y="2105025"/>
              <a:ext cx="1631950" cy="1174750"/>
            </a:xfrm>
            <a:prstGeom prst="rect">
              <a:avLst/>
            </a:prstGeom>
            <a:noFill/>
            <a:ln>
              <a:noFill/>
            </a:ln>
          </p:spPr>
        </p:pic>
        <p:sp>
          <p:nvSpPr>
            <p:cNvPr id="526" name="Google Shape;526;p110"/>
            <p:cNvSpPr txBox="1"/>
            <p:nvPr/>
          </p:nvSpPr>
          <p:spPr>
            <a:xfrm>
              <a:off x="776287" y="1711325"/>
              <a:ext cx="1762125"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0" lang="en-US" sz="1800" u="none">
                  <a:solidFill>
                    <a:schemeClr val="dk1"/>
                  </a:solidFill>
                  <a:latin typeface="Times New Roman"/>
                  <a:ea typeface="Times New Roman"/>
                  <a:cs typeface="Times New Roman"/>
                  <a:sym typeface="Times New Roman"/>
                </a:rPr>
                <a:t>MDDB Engine</a:t>
              </a:r>
              <a:endParaRPr/>
            </a:p>
          </p:txBody>
        </p:sp>
        <p:sp>
          <p:nvSpPr>
            <p:cNvPr id="527" name="Google Shape;527;p110"/>
            <p:cNvSpPr txBox="1"/>
            <p:nvPr/>
          </p:nvSpPr>
          <p:spPr>
            <a:xfrm>
              <a:off x="3716337" y="1711325"/>
              <a:ext cx="1762125"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0" lang="en-US" sz="1800" u="none">
                  <a:solidFill>
                    <a:schemeClr val="dk1"/>
                  </a:solidFill>
                  <a:latin typeface="Times New Roman"/>
                  <a:ea typeface="Times New Roman"/>
                  <a:cs typeface="Times New Roman"/>
                  <a:sym typeface="Times New Roman"/>
                </a:rPr>
                <a:t>MDDB Engine</a:t>
              </a:r>
              <a:endParaRPr/>
            </a:p>
          </p:txBody>
        </p:sp>
        <p:sp>
          <p:nvSpPr>
            <p:cNvPr id="528" name="Google Shape;528;p110"/>
            <p:cNvSpPr txBox="1"/>
            <p:nvPr/>
          </p:nvSpPr>
          <p:spPr>
            <a:xfrm>
              <a:off x="6191250" y="1711325"/>
              <a:ext cx="2732087"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0" lang="en-US" sz="1800" u="none">
                  <a:solidFill>
                    <a:schemeClr val="dk1"/>
                  </a:solidFill>
                  <a:latin typeface="Times New Roman"/>
                  <a:ea typeface="Times New Roman"/>
                  <a:cs typeface="Times New Roman"/>
                  <a:sym typeface="Times New Roman"/>
                </a:rPr>
                <a:t>Decision Support Client</a:t>
              </a:r>
              <a:endParaRPr/>
            </a:p>
          </p:txBody>
        </p:sp>
        <p:cxnSp>
          <p:nvCxnSpPr>
            <p:cNvPr id="529" name="Google Shape;529;p110"/>
            <p:cNvCxnSpPr/>
            <p:nvPr/>
          </p:nvCxnSpPr>
          <p:spPr>
            <a:xfrm>
              <a:off x="2116137" y="2762250"/>
              <a:ext cx="608012" cy="0"/>
            </a:xfrm>
            <a:prstGeom prst="straightConnector1">
              <a:avLst/>
            </a:prstGeom>
            <a:noFill/>
            <a:ln cap="flat" cmpd="sng" w="50800">
              <a:solidFill>
                <a:schemeClr val="dk1"/>
              </a:solidFill>
              <a:prstDash val="solid"/>
              <a:miter lim="8000"/>
              <a:headEnd len="sm" w="sm" type="none"/>
              <a:tailEnd len="sm" w="sm" type="stealth"/>
            </a:ln>
          </p:spPr>
        </p:cxnSp>
        <p:cxnSp>
          <p:nvCxnSpPr>
            <p:cNvPr id="530" name="Google Shape;530;p110"/>
            <p:cNvCxnSpPr/>
            <p:nvPr/>
          </p:nvCxnSpPr>
          <p:spPr>
            <a:xfrm>
              <a:off x="3354387" y="2762250"/>
              <a:ext cx="608012" cy="0"/>
            </a:xfrm>
            <a:prstGeom prst="straightConnector1">
              <a:avLst/>
            </a:prstGeom>
            <a:noFill/>
            <a:ln cap="flat" cmpd="sng" w="50800">
              <a:solidFill>
                <a:schemeClr val="dk1"/>
              </a:solidFill>
              <a:prstDash val="solid"/>
              <a:miter lim="8000"/>
              <a:headEnd len="sm" w="sm" type="none"/>
              <a:tailEnd len="sm" w="sm" type="stealth"/>
            </a:ln>
          </p:spPr>
        </p:cxnSp>
        <p:cxnSp>
          <p:nvCxnSpPr>
            <p:cNvPr id="531" name="Google Shape;531;p110"/>
            <p:cNvCxnSpPr/>
            <p:nvPr/>
          </p:nvCxnSpPr>
          <p:spPr>
            <a:xfrm>
              <a:off x="5335587" y="2762250"/>
              <a:ext cx="608012" cy="0"/>
            </a:xfrm>
            <a:prstGeom prst="straightConnector1">
              <a:avLst/>
            </a:prstGeom>
            <a:noFill/>
            <a:ln cap="flat" cmpd="sng" w="50800">
              <a:solidFill>
                <a:schemeClr val="dk1"/>
              </a:solidFill>
              <a:prstDash val="solid"/>
              <a:miter lim="8000"/>
              <a:headEnd len="sm" w="sm" type="none"/>
              <a:tailEnd len="sm" w="sm" type="stealth"/>
            </a:ln>
          </p:spPr>
        </p:cxnSp>
        <p:cxnSp>
          <p:nvCxnSpPr>
            <p:cNvPr id="532" name="Google Shape;532;p110"/>
            <p:cNvCxnSpPr/>
            <p:nvPr/>
          </p:nvCxnSpPr>
          <p:spPr>
            <a:xfrm>
              <a:off x="6192837" y="2762250"/>
              <a:ext cx="608012" cy="0"/>
            </a:xfrm>
            <a:prstGeom prst="straightConnector1">
              <a:avLst/>
            </a:prstGeom>
            <a:noFill/>
            <a:ln cap="flat" cmpd="sng" w="50800">
              <a:solidFill>
                <a:schemeClr val="dk1"/>
              </a:solidFill>
              <a:prstDash val="solid"/>
              <a:miter lim="8000"/>
              <a:headEnd len="sm" w="sm" type="none"/>
              <a:tailEnd len="sm" w="sm" type="stealth"/>
            </a:ln>
          </p:spPr>
        </p:cxnSp>
        <p:pic>
          <p:nvPicPr>
            <p:cNvPr id="533" name="Google Shape;533;p110"/>
            <p:cNvPicPr preferRelativeResize="0"/>
            <p:nvPr/>
          </p:nvPicPr>
          <p:blipFill rotWithShape="1">
            <a:blip r:embed="rId6">
              <a:alphaModFix/>
            </a:blip>
            <a:srcRect b="0" l="0" r="0" t="0"/>
            <a:stretch/>
          </p:blipFill>
          <p:spPr>
            <a:xfrm>
              <a:off x="4138612" y="2206625"/>
              <a:ext cx="1017587" cy="1039812"/>
            </a:xfrm>
            <a:prstGeom prst="rect">
              <a:avLst/>
            </a:prstGeom>
            <a:noFill/>
            <a:ln>
              <a:noFill/>
            </a:ln>
          </p:spPr>
        </p:pic>
        <p:pic>
          <p:nvPicPr>
            <p:cNvPr id="534" name="Google Shape;534;p110"/>
            <p:cNvPicPr preferRelativeResize="0"/>
            <p:nvPr/>
          </p:nvPicPr>
          <p:blipFill rotWithShape="1">
            <a:blip r:embed="rId7">
              <a:alphaModFix/>
            </a:blip>
            <a:srcRect b="0" l="0" r="0" t="0"/>
            <a:stretch/>
          </p:blipFill>
          <p:spPr>
            <a:xfrm>
              <a:off x="2781300" y="2133600"/>
              <a:ext cx="622300" cy="1098550"/>
            </a:xfrm>
            <a:prstGeom prst="rect">
              <a:avLst/>
            </a:prstGeom>
            <a:noFill/>
            <a:ln>
              <a:noFill/>
            </a:ln>
          </p:spPr>
        </p:pic>
        <p:sp>
          <p:nvSpPr>
            <p:cNvPr id="535" name="Google Shape;535;p110"/>
            <p:cNvSpPr txBox="1"/>
            <p:nvPr/>
          </p:nvSpPr>
          <p:spPr>
            <a:xfrm>
              <a:off x="687387" y="3519487"/>
              <a:ext cx="1871662"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0" lang="en-US" sz="1800" u="none">
                  <a:solidFill>
                    <a:schemeClr val="dk1"/>
                  </a:solidFill>
                  <a:latin typeface="Times New Roman"/>
                  <a:ea typeface="Times New Roman"/>
                  <a:cs typeface="Times New Roman"/>
                  <a:sym typeface="Times New Roman"/>
                </a:rPr>
                <a:t>Database Layer</a:t>
              </a:r>
              <a:endParaRPr/>
            </a:p>
          </p:txBody>
        </p:sp>
        <p:sp>
          <p:nvSpPr>
            <p:cNvPr id="536" name="Google Shape;536;p110"/>
            <p:cNvSpPr txBox="1"/>
            <p:nvPr/>
          </p:nvSpPr>
          <p:spPr>
            <a:xfrm>
              <a:off x="3259137" y="3519487"/>
              <a:ext cx="2786062"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0" lang="en-US" sz="1800" u="none">
                  <a:solidFill>
                    <a:schemeClr val="dk1"/>
                  </a:solidFill>
                  <a:latin typeface="Times New Roman"/>
                  <a:ea typeface="Times New Roman"/>
                  <a:cs typeface="Times New Roman"/>
                  <a:sym typeface="Times New Roman"/>
                </a:rPr>
                <a:t>Application Logic Layer</a:t>
              </a:r>
              <a:endParaRPr/>
            </a:p>
          </p:txBody>
        </p:sp>
        <p:sp>
          <p:nvSpPr>
            <p:cNvPr id="537" name="Google Shape;537;p110"/>
            <p:cNvSpPr txBox="1"/>
            <p:nvPr/>
          </p:nvSpPr>
          <p:spPr>
            <a:xfrm>
              <a:off x="6438900" y="3519487"/>
              <a:ext cx="2230437"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0" lang="en-US" sz="1800" u="none">
                  <a:solidFill>
                    <a:schemeClr val="dk1"/>
                  </a:solidFill>
                  <a:latin typeface="Times New Roman"/>
                  <a:ea typeface="Times New Roman"/>
                  <a:cs typeface="Times New Roman"/>
                  <a:sym typeface="Times New Roman"/>
                </a:rPr>
                <a:t>Presentation Layer</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4" name="Shape 544"/>
        <p:cNvGrpSpPr/>
        <p:nvPr/>
      </p:nvGrpSpPr>
      <p:grpSpPr>
        <a:xfrm>
          <a:off x="0" y="0"/>
          <a:ext cx="0" cy="0"/>
          <a:chOff x="0" y="0"/>
          <a:chExt cx="0" cy="0"/>
        </a:xfrm>
      </p:grpSpPr>
      <p:sp>
        <p:nvSpPr>
          <p:cNvPr id="545" name="Google Shape;545;p111"/>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Cabin"/>
                <a:ea typeface="Cabin"/>
                <a:cs typeface="Cabin"/>
                <a:sym typeface="Cabin"/>
              </a:rPr>
              <a:t>Support for large databases with good performance </a:t>
            </a:r>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Cabin"/>
                <a:ea typeface="Cabin"/>
                <a:cs typeface="Cabin"/>
                <a:sym typeface="Cabin"/>
              </a:rPr>
              <a:t>Excellent platform portability </a:t>
            </a:r>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Cabin"/>
                <a:ea typeface="Cabin"/>
                <a:cs typeface="Cabin"/>
                <a:sym typeface="Cabin"/>
              </a:rPr>
              <a:t>Good exploitation of hardware advances such as parallel processing</a:t>
            </a:r>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Cabin"/>
                <a:ea typeface="Cabin"/>
                <a:cs typeface="Cabin"/>
                <a:sym typeface="Cabin"/>
              </a:rPr>
              <a:t>Codd rules however are not concerned about storage, but about functionality only</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546" name="Google Shape;546;p111"/>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   ROLAP</a:t>
            </a:r>
            <a:endParaRPr/>
          </a:p>
        </p:txBody>
      </p:sp>
      <p:pic>
        <p:nvPicPr>
          <p:cNvPr id="547" name="Google Shape;547;p111"/>
          <p:cNvPicPr preferRelativeResize="0"/>
          <p:nvPr/>
        </p:nvPicPr>
        <p:blipFill rotWithShape="1">
          <a:blip r:embed="rId3">
            <a:alphaModFix/>
          </a:blip>
          <a:srcRect b="0" l="0" r="0" t="0"/>
          <a:stretch/>
        </p:blipFill>
        <p:spPr>
          <a:xfrm>
            <a:off x="1414462" y="4248150"/>
            <a:ext cx="649287" cy="973137"/>
          </a:xfrm>
          <a:prstGeom prst="rect">
            <a:avLst/>
          </a:prstGeom>
          <a:noFill/>
          <a:ln>
            <a:noFill/>
          </a:ln>
        </p:spPr>
      </p:pic>
      <p:grpSp>
        <p:nvGrpSpPr>
          <p:cNvPr id="548" name="Google Shape;548;p111"/>
          <p:cNvGrpSpPr/>
          <p:nvPr/>
        </p:nvGrpSpPr>
        <p:grpSpPr>
          <a:xfrm>
            <a:off x="3956050" y="4335462"/>
            <a:ext cx="1125537" cy="917575"/>
            <a:chOff x="4286250" y="4335462"/>
            <a:chExt cx="1219200" cy="917575"/>
          </a:xfrm>
        </p:grpSpPr>
        <p:pic>
          <p:nvPicPr>
            <p:cNvPr id="549" name="Google Shape;549;p111"/>
            <p:cNvPicPr preferRelativeResize="0"/>
            <p:nvPr/>
          </p:nvPicPr>
          <p:blipFill rotWithShape="1">
            <a:blip r:embed="rId4">
              <a:alphaModFix/>
            </a:blip>
            <a:srcRect b="0" l="0" r="0" t="0"/>
            <a:stretch/>
          </p:blipFill>
          <p:spPr>
            <a:xfrm>
              <a:off x="4286250" y="4335462"/>
              <a:ext cx="1219200" cy="917575"/>
            </a:xfrm>
            <a:prstGeom prst="rect">
              <a:avLst/>
            </a:prstGeom>
            <a:noFill/>
            <a:ln>
              <a:noFill/>
            </a:ln>
          </p:spPr>
        </p:pic>
        <p:sp>
          <p:nvSpPr>
            <p:cNvPr id="550" name="Google Shape;550;p111"/>
            <p:cNvSpPr/>
            <p:nvPr/>
          </p:nvSpPr>
          <p:spPr>
            <a:xfrm>
              <a:off x="4959350" y="4926012"/>
              <a:ext cx="96837" cy="95250"/>
            </a:xfrm>
            <a:prstGeom prst="ellipse">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1" name="Google Shape;551;p111"/>
            <p:cNvSpPr/>
            <p:nvPr/>
          </p:nvSpPr>
          <p:spPr>
            <a:xfrm>
              <a:off x="4519612" y="4568825"/>
              <a:ext cx="127000" cy="127000"/>
            </a:xfrm>
            <a:prstGeom prst="ellipse">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2" name="Google Shape;552;p111"/>
            <p:cNvSpPr/>
            <p:nvPr/>
          </p:nvSpPr>
          <p:spPr>
            <a:xfrm>
              <a:off x="5262562" y="4584700"/>
              <a:ext cx="63500" cy="63500"/>
            </a:xfrm>
            <a:prstGeom prst="ellipse">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pic>
        <p:nvPicPr>
          <p:cNvPr id="553" name="Google Shape;553;p111"/>
          <p:cNvPicPr preferRelativeResize="0"/>
          <p:nvPr/>
        </p:nvPicPr>
        <p:blipFill rotWithShape="1">
          <a:blip r:embed="rId5">
            <a:alphaModFix/>
          </a:blip>
          <a:srcRect b="0" l="0" r="0" t="0"/>
          <a:stretch/>
        </p:blipFill>
        <p:spPr>
          <a:xfrm>
            <a:off x="6705600" y="4157662"/>
            <a:ext cx="1508125" cy="1174750"/>
          </a:xfrm>
          <a:prstGeom prst="rect">
            <a:avLst/>
          </a:prstGeom>
          <a:noFill/>
          <a:ln>
            <a:noFill/>
          </a:ln>
        </p:spPr>
      </p:pic>
      <p:sp>
        <p:nvSpPr>
          <p:cNvPr id="554" name="Google Shape;554;p111"/>
          <p:cNvSpPr txBox="1"/>
          <p:nvPr/>
        </p:nvSpPr>
        <p:spPr>
          <a:xfrm>
            <a:off x="533400" y="3505200"/>
            <a:ext cx="2133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Data Warehouse</a:t>
            </a:r>
            <a:endParaRPr/>
          </a:p>
        </p:txBody>
      </p:sp>
      <p:sp>
        <p:nvSpPr>
          <p:cNvPr id="555" name="Google Shape;555;p111"/>
          <p:cNvSpPr txBox="1"/>
          <p:nvPr/>
        </p:nvSpPr>
        <p:spPr>
          <a:xfrm>
            <a:off x="3581400" y="3505200"/>
            <a:ext cx="2362200" cy="779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    ROLAP Engine</a:t>
            </a:r>
            <a:endParaRPr/>
          </a:p>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556" name="Google Shape;556;p111"/>
          <p:cNvSpPr txBox="1"/>
          <p:nvPr/>
        </p:nvSpPr>
        <p:spPr>
          <a:xfrm>
            <a:off x="5943600" y="3505200"/>
            <a:ext cx="2819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Decision Support Client</a:t>
            </a:r>
            <a:endParaRPr/>
          </a:p>
        </p:txBody>
      </p:sp>
      <p:sp>
        <p:nvSpPr>
          <p:cNvPr id="557" name="Google Shape;557;p111"/>
          <p:cNvSpPr txBox="1"/>
          <p:nvPr/>
        </p:nvSpPr>
        <p:spPr>
          <a:xfrm>
            <a:off x="533400" y="5638800"/>
            <a:ext cx="2438400" cy="779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Database Layer</a:t>
            </a:r>
            <a:endParaRPr/>
          </a:p>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558" name="Google Shape;558;p111"/>
          <p:cNvSpPr txBox="1"/>
          <p:nvPr/>
        </p:nvSpPr>
        <p:spPr>
          <a:xfrm>
            <a:off x="3276600" y="5638800"/>
            <a:ext cx="3048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Application Logic Layer</a:t>
            </a:r>
            <a:endParaRPr/>
          </a:p>
        </p:txBody>
      </p:sp>
      <p:sp>
        <p:nvSpPr>
          <p:cNvPr id="559" name="Google Shape;559;p111"/>
          <p:cNvSpPr txBox="1"/>
          <p:nvPr/>
        </p:nvSpPr>
        <p:spPr>
          <a:xfrm>
            <a:off x="6400800" y="5638800"/>
            <a:ext cx="2438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a:solidFill>
                  <a:schemeClr val="dk1"/>
                </a:solidFill>
                <a:latin typeface="Arial"/>
                <a:ea typeface="Arial"/>
                <a:cs typeface="Arial"/>
                <a:sym typeface="Arial"/>
              </a:rPr>
              <a:t>Presentation Layer</a:t>
            </a:r>
            <a:endParaRPr/>
          </a:p>
        </p:txBody>
      </p:sp>
      <p:cxnSp>
        <p:nvCxnSpPr>
          <p:cNvPr id="560" name="Google Shape;560;p111"/>
          <p:cNvCxnSpPr/>
          <p:nvPr/>
        </p:nvCxnSpPr>
        <p:spPr>
          <a:xfrm>
            <a:off x="2308225" y="4814887"/>
            <a:ext cx="561975" cy="0"/>
          </a:xfrm>
          <a:prstGeom prst="straightConnector1">
            <a:avLst/>
          </a:prstGeom>
          <a:noFill/>
          <a:ln cap="flat" cmpd="sng" w="50800">
            <a:solidFill>
              <a:schemeClr val="dk1"/>
            </a:solidFill>
            <a:prstDash val="solid"/>
            <a:miter lim="8000"/>
            <a:headEnd len="sm" w="sm" type="none"/>
            <a:tailEnd len="sm" w="sm" type="stealth"/>
          </a:ln>
        </p:spPr>
      </p:cxnSp>
      <p:cxnSp>
        <p:nvCxnSpPr>
          <p:cNvPr id="561" name="Google Shape;561;p111"/>
          <p:cNvCxnSpPr/>
          <p:nvPr/>
        </p:nvCxnSpPr>
        <p:spPr>
          <a:xfrm>
            <a:off x="3200400" y="4800600"/>
            <a:ext cx="561975" cy="0"/>
          </a:xfrm>
          <a:prstGeom prst="straightConnector1">
            <a:avLst/>
          </a:prstGeom>
          <a:noFill/>
          <a:ln cap="flat" cmpd="sng" w="50800">
            <a:solidFill>
              <a:schemeClr val="dk1"/>
            </a:solidFill>
            <a:prstDash val="solid"/>
            <a:miter lim="8000"/>
            <a:headEnd len="sm" w="sm" type="none"/>
            <a:tailEnd len="sm" w="sm" type="stealth"/>
          </a:ln>
        </p:spPr>
      </p:cxnSp>
      <p:cxnSp>
        <p:nvCxnSpPr>
          <p:cNvPr id="562" name="Google Shape;562;p111"/>
          <p:cNvCxnSpPr/>
          <p:nvPr/>
        </p:nvCxnSpPr>
        <p:spPr>
          <a:xfrm>
            <a:off x="6019800" y="4800600"/>
            <a:ext cx="561975" cy="0"/>
          </a:xfrm>
          <a:prstGeom prst="straightConnector1">
            <a:avLst/>
          </a:prstGeom>
          <a:noFill/>
          <a:ln cap="flat" cmpd="sng" w="50800">
            <a:solidFill>
              <a:schemeClr val="dk1"/>
            </a:solidFill>
            <a:prstDash val="solid"/>
            <a:miter lim="8000"/>
            <a:headEnd len="sm" w="sm" type="none"/>
            <a:tailEnd len="sm" w="sm" type="stealth"/>
          </a:ln>
        </p:spPr>
      </p:cxnSp>
      <p:cxnSp>
        <p:nvCxnSpPr>
          <p:cNvPr id="563" name="Google Shape;563;p111"/>
          <p:cNvCxnSpPr/>
          <p:nvPr/>
        </p:nvCxnSpPr>
        <p:spPr>
          <a:xfrm>
            <a:off x="5181600" y="4800600"/>
            <a:ext cx="561975" cy="0"/>
          </a:xfrm>
          <a:prstGeom prst="straightConnector1">
            <a:avLst/>
          </a:prstGeom>
          <a:noFill/>
          <a:ln cap="flat" cmpd="sng" w="50800">
            <a:solidFill>
              <a:schemeClr val="dk1"/>
            </a:solidFill>
            <a:prstDash val="solid"/>
            <a:miter lim="8000"/>
            <a:headEnd len="sm" w="sm" type="none"/>
            <a:tailEnd len="sm" w="sm" type="stealth"/>
          </a:ln>
        </p:spPr>
      </p:cxnSp>
      <p:cxnSp>
        <p:nvCxnSpPr>
          <p:cNvPr id="564" name="Google Shape;564;p111"/>
          <p:cNvCxnSpPr/>
          <p:nvPr/>
        </p:nvCxnSpPr>
        <p:spPr>
          <a:xfrm>
            <a:off x="2971800" y="3657600"/>
            <a:ext cx="0" cy="2227262"/>
          </a:xfrm>
          <a:prstGeom prst="straightConnector1">
            <a:avLst/>
          </a:prstGeom>
          <a:noFill/>
          <a:ln cap="flat" cmpd="sng" w="12700">
            <a:solidFill>
              <a:schemeClr val="dk1"/>
            </a:solidFill>
            <a:prstDash val="solid"/>
            <a:miter lim="8000"/>
            <a:headEnd len="sm" w="sm" type="none"/>
            <a:tailEnd len="sm" w="sm" type="none"/>
          </a:ln>
        </p:spPr>
      </p:cxnSp>
      <p:cxnSp>
        <p:nvCxnSpPr>
          <p:cNvPr id="565" name="Google Shape;565;p111"/>
          <p:cNvCxnSpPr/>
          <p:nvPr/>
        </p:nvCxnSpPr>
        <p:spPr>
          <a:xfrm flipH="1">
            <a:off x="5867400" y="3581400"/>
            <a:ext cx="15875" cy="2265362"/>
          </a:xfrm>
          <a:prstGeom prst="straightConnector1">
            <a:avLst/>
          </a:prstGeom>
          <a:noFill/>
          <a:ln cap="flat" cmpd="sng" w="12700">
            <a:solidFill>
              <a:schemeClr val="dk1"/>
            </a:solidFill>
            <a:prstDash val="solid"/>
            <a:miter lim="8000"/>
            <a:headEnd len="sm" w="sm" type="none"/>
            <a:tailEnd len="sm" w="sm" type="none"/>
          </a:ln>
        </p:spPr>
      </p:cxnSp>
      <p:pic>
        <p:nvPicPr>
          <p:cNvPr id="566" name="Google Shape;566;p111"/>
          <p:cNvPicPr preferRelativeResize="0"/>
          <p:nvPr/>
        </p:nvPicPr>
        <p:blipFill rotWithShape="1">
          <a:blip r:embed="rId6">
            <a:alphaModFix/>
          </a:blip>
          <a:srcRect b="0" l="0" r="0" t="0"/>
          <a:stretch/>
        </p:blipFill>
        <p:spPr>
          <a:xfrm>
            <a:off x="2819400" y="4114800"/>
            <a:ext cx="271462" cy="1150937"/>
          </a:xfrm>
          <a:prstGeom prst="rect">
            <a:avLst/>
          </a:prstGeom>
          <a:noFill/>
          <a:ln>
            <a:noFill/>
          </a:ln>
        </p:spPr>
      </p:pic>
      <p:pic>
        <p:nvPicPr>
          <p:cNvPr id="567" name="Google Shape;567;p111"/>
          <p:cNvPicPr preferRelativeResize="0"/>
          <p:nvPr/>
        </p:nvPicPr>
        <p:blipFill rotWithShape="1">
          <a:blip r:embed="rId6">
            <a:alphaModFix/>
          </a:blip>
          <a:srcRect b="0" l="0" r="0" t="0"/>
          <a:stretch/>
        </p:blipFill>
        <p:spPr>
          <a:xfrm>
            <a:off x="5715000" y="4114800"/>
            <a:ext cx="271462" cy="1150937"/>
          </a:xfrm>
          <a:prstGeom prst="rect">
            <a:avLst/>
          </a:prstGeom>
          <a:noFill/>
          <a:ln>
            <a:noFill/>
          </a:ln>
        </p:spPr>
      </p:pic>
      <p:pic>
        <p:nvPicPr>
          <p:cNvPr id="568" name="Google Shape;568;p111"/>
          <p:cNvPicPr preferRelativeResize="0"/>
          <p:nvPr/>
        </p:nvPicPr>
        <p:blipFill rotWithShape="1">
          <a:blip r:embed="rId7">
            <a:alphaModFix/>
          </a:blip>
          <a:srcRect b="0" l="0" r="0" t="0"/>
          <a:stretch/>
        </p:blipFill>
        <p:spPr>
          <a:xfrm>
            <a:off x="5319712" y="4111625"/>
            <a:ext cx="280987" cy="311150"/>
          </a:xfrm>
          <a:prstGeom prst="rect">
            <a:avLst/>
          </a:prstGeom>
          <a:noFill/>
          <a:ln>
            <a:noFill/>
          </a:ln>
        </p:spPr>
      </p:pic>
      <p:pic>
        <p:nvPicPr>
          <p:cNvPr id="569" name="Google Shape;569;p111"/>
          <p:cNvPicPr preferRelativeResize="0"/>
          <p:nvPr/>
        </p:nvPicPr>
        <p:blipFill rotWithShape="1">
          <a:blip r:embed="rId7">
            <a:alphaModFix/>
          </a:blip>
          <a:srcRect b="0" l="0" r="0" t="0"/>
          <a:stretch/>
        </p:blipFill>
        <p:spPr>
          <a:xfrm>
            <a:off x="4953000" y="3962400"/>
            <a:ext cx="280987" cy="311150"/>
          </a:xfrm>
          <a:prstGeom prst="rect">
            <a:avLst/>
          </a:prstGeom>
          <a:noFill/>
          <a:ln>
            <a:noFill/>
          </a:ln>
        </p:spPr>
      </p:pic>
      <p:pic>
        <p:nvPicPr>
          <p:cNvPr id="570" name="Google Shape;570;p111"/>
          <p:cNvPicPr preferRelativeResize="0"/>
          <p:nvPr/>
        </p:nvPicPr>
        <p:blipFill rotWithShape="1">
          <a:blip r:embed="rId7">
            <a:alphaModFix/>
          </a:blip>
          <a:srcRect b="0" l="0" r="0" t="0"/>
          <a:stretch/>
        </p:blipFill>
        <p:spPr>
          <a:xfrm>
            <a:off x="5334000" y="4953000"/>
            <a:ext cx="280987" cy="31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1" name="Shape 381"/>
        <p:cNvGrpSpPr/>
        <p:nvPr/>
      </p:nvGrpSpPr>
      <p:grpSpPr>
        <a:xfrm>
          <a:off x="0" y="0"/>
          <a:ext cx="0" cy="0"/>
          <a:chOff x="0" y="0"/>
          <a:chExt cx="0" cy="0"/>
        </a:xfrm>
      </p:grpSpPr>
      <p:sp>
        <p:nvSpPr>
          <p:cNvPr id="382" name="Google Shape;382;p94"/>
          <p:cNvSpPr txBox="1"/>
          <p:nvPr>
            <p:ph idx="4294967295" type="title"/>
          </p:nvPr>
        </p:nvSpPr>
        <p:spPr>
          <a:xfrm>
            <a:off x="133350" y="152400"/>
            <a:ext cx="741045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Overview</a:t>
            </a:r>
            <a:endParaRPr/>
          </a:p>
        </p:txBody>
      </p:sp>
      <p:sp>
        <p:nvSpPr>
          <p:cNvPr id="383" name="Google Shape;383;p94"/>
          <p:cNvSpPr txBox="1"/>
          <p:nvPr/>
        </p:nvSpPr>
        <p:spPr>
          <a:xfrm>
            <a:off x="76200" y="990600"/>
            <a:ext cx="8229600" cy="586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bin"/>
                <a:ea typeface="Cabin"/>
                <a:cs typeface="Cabin"/>
                <a:sym typeface="Cabin"/>
              </a:rPr>
              <a:t>O</a:t>
            </a:r>
            <a:r>
              <a:rPr b="0" i="0" lang="en-US" sz="2000" u="none" cap="none" strike="noStrike">
                <a:solidFill>
                  <a:schemeClr val="dk1"/>
                </a:solidFill>
                <a:latin typeface="Cabin"/>
                <a:ea typeface="Cabin"/>
                <a:cs typeface="Cabin"/>
                <a:sym typeface="Cabin"/>
              </a:rPr>
              <a:t>n-</a:t>
            </a:r>
            <a:r>
              <a:rPr b="1" i="0" lang="en-US" sz="2000" u="none" cap="none" strike="noStrike">
                <a:solidFill>
                  <a:schemeClr val="dk1"/>
                </a:solidFill>
                <a:latin typeface="Cabin"/>
                <a:ea typeface="Cabin"/>
                <a:cs typeface="Cabin"/>
                <a:sym typeface="Cabin"/>
              </a:rPr>
              <a:t>L</a:t>
            </a:r>
            <a:r>
              <a:rPr b="0" i="0" lang="en-US" sz="2000" u="none" cap="none" strike="noStrike">
                <a:solidFill>
                  <a:schemeClr val="dk1"/>
                </a:solidFill>
                <a:latin typeface="Cabin"/>
                <a:ea typeface="Cabin"/>
                <a:cs typeface="Cabin"/>
                <a:sym typeface="Cabin"/>
              </a:rPr>
              <a:t>ine </a:t>
            </a:r>
            <a:r>
              <a:rPr b="1" i="0" lang="en-US" sz="2000" u="none" cap="none" strike="noStrike">
                <a:solidFill>
                  <a:schemeClr val="dk1"/>
                </a:solidFill>
                <a:latin typeface="Cabin"/>
                <a:ea typeface="Cabin"/>
                <a:cs typeface="Cabin"/>
                <a:sym typeface="Cabin"/>
              </a:rPr>
              <a:t>A</a:t>
            </a:r>
            <a:r>
              <a:rPr b="0" i="0" lang="en-US" sz="2000" u="none" cap="none" strike="noStrike">
                <a:solidFill>
                  <a:schemeClr val="dk1"/>
                </a:solidFill>
                <a:latin typeface="Cabin"/>
                <a:ea typeface="Cabin"/>
                <a:cs typeface="Cabin"/>
                <a:sym typeface="Cabin"/>
              </a:rPr>
              <a:t>nalytical </a:t>
            </a:r>
            <a:r>
              <a:rPr b="1" i="0" lang="en-US" sz="2000" u="none" cap="none" strike="noStrike">
                <a:solidFill>
                  <a:schemeClr val="dk1"/>
                </a:solidFill>
                <a:latin typeface="Cabin"/>
                <a:ea typeface="Cabin"/>
                <a:cs typeface="Cabin"/>
                <a:sym typeface="Cabin"/>
              </a:rPr>
              <a:t>P</a:t>
            </a:r>
            <a:r>
              <a:rPr b="0" i="0" lang="en-US" sz="2000" u="none" cap="none" strike="noStrike">
                <a:solidFill>
                  <a:schemeClr val="dk1"/>
                </a:solidFill>
                <a:latin typeface="Cabin"/>
                <a:ea typeface="Cabin"/>
                <a:cs typeface="Cabin"/>
                <a:sym typeface="Cabin"/>
              </a:rPr>
              <a:t>rocessing is a decision support software that allows the user to quickly analyze information that has been summarized into multidimensional views and hierarchies.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There are three main features of OLAP system :</a:t>
            </a:r>
            <a:endParaRPr/>
          </a:p>
          <a:p>
            <a:pPr indent="-285750" lvl="1" marL="742950" marR="0" rtl="0" algn="l">
              <a:lnSpc>
                <a:spcPct val="100000"/>
              </a:lnSpc>
              <a:spcBef>
                <a:spcPts val="600"/>
              </a:spcBef>
              <a:spcAft>
                <a:spcPts val="0"/>
              </a:spcAft>
              <a:buClr>
                <a:schemeClr val="dk1"/>
              </a:buClr>
              <a:buSzPts val="2000"/>
              <a:buFont typeface="Noto Sans Symbols"/>
              <a:buChar char="✓"/>
            </a:pPr>
            <a:r>
              <a:rPr b="0" i="0" lang="en-US" sz="2000" u="none" cap="none" strike="noStrike">
                <a:solidFill>
                  <a:schemeClr val="dk1"/>
                </a:solidFill>
                <a:latin typeface="Cabin"/>
                <a:ea typeface="Cabin"/>
                <a:cs typeface="Cabin"/>
                <a:sym typeface="Cabin"/>
              </a:rPr>
              <a:t>Multidimensional Viewing – OLAP supports multidimensional model which consists of facts and dimensions also called as Star Schema.</a:t>
            </a:r>
            <a:endParaRPr/>
          </a:p>
          <a:p>
            <a:pPr indent="-285750" lvl="1" marL="742950" marR="0" rtl="0" algn="l">
              <a:lnSpc>
                <a:spcPct val="100000"/>
              </a:lnSpc>
              <a:spcBef>
                <a:spcPts val="600"/>
              </a:spcBef>
              <a:spcAft>
                <a:spcPts val="0"/>
              </a:spcAft>
              <a:buClr>
                <a:schemeClr val="dk1"/>
              </a:buClr>
              <a:buSzPts val="2000"/>
              <a:buFont typeface="Noto Sans Symbols"/>
              <a:buChar char="✓"/>
            </a:pPr>
            <a:r>
              <a:rPr b="0" i="0" lang="en-US" sz="2000" u="none" cap="none" strike="noStrike">
                <a:solidFill>
                  <a:schemeClr val="dk1"/>
                </a:solidFill>
                <a:latin typeface="Cabin"/>
                <a:ea typeface="Cabin"/>
                <a:cs typeface="Cabin"/>
                <a:sym typeface="Cabin"/>
              </a:rPr>
              <a:t>Calculation Intensive Capabilities – Due to data is stored in facts and dimensions tables, it enables users to analyze data without much calculations.</a:t>
            </a:r>
            <a:endParaRPr/>
          </a:p>
          <a:p>
            <a:pPr indent="-285750" lvl="1" marL="742950" marR="0" rtl="0" algn="l">
              <a:lnSpc>
                <a:spcPct val="100000"/>
              </a:lnSpc>
              <a:spcBef>
                <a:spcPts val="600"/>
              </a:spcBef>
              <a:spcAft>
                <a:spcPts val="0"/>
              </a:spcAft>
              <a:buClr>
                <a:schemeClr val="dk1"/>
              </a:buClr>
              <a:buSzPts val="2000"/>
              <a:buFont typeface="Noto Sans Symbols"/>
              <a:buChar char="✓"/>
            </a:pPr>
            <a:r>
              <a:rPr b="0" i="0" lang="en-US" sz="2000" u="none" cap="none" strike="noStrike">
                <a:solidFill>
                  <a:schemeClr val="dk1"/>
                </a:solidFill>
                <a:latin typeface="Cabin"/>
                <a:ea typeface="Cabin"/>
                <a:cs typeface="Cabin"/>
                <a:sym typeface="Cabin"/>
              </a:rPr>
              <a:t>Time Series analysis – Enables users to analyze data across time.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This Module will cover the details in three parts: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 1 – Importance of BI, DWH Architecture and different reporting types.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 2 </a:t>
            </a: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Data Access and Analysis, OLAP Introduction and Types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4" name="Shape 574"/>
        <p:cNvGrpSpPr/>
        <p:nvPr/>
      </p:nvGrpSpPr>
      <p:grpSpPr>
        <a:xfrm>
          <a:off x="0" y="0"/>
          <a:ext cx="0" cy="0"/>
          <a:chOff x="0" y="0"/>
          <a:chExt cx="0" cy="0"/>
        </a:xfrm>
      </p:grpSpPr>
      <p:sp>
        <p:nvSpPr>
          <p:cNvPr id="575" name="Google Shape;575;p112"/>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Cabin"/>
                <a:ea typeface="Cabin"/>
                <a:cs typeface="Cabin"/>
                <a:sym typeface="Cabin"/>
              </a:rPr>
              <a:t>Hybrid approach seeks to provide best of both worlds - MOLAP and ROLAP</a:t>
            </a:r>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Cabin"/>
                <a:ea typeface="Cabin"/>
                <a:cs typeface="Cabin"/>
                <a:sym typeface="Cabin"/>
              </a:rPr>
              <a:t>Create MDB structures for fast analytical needs</a:t>
            </a:r>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Cabin"/>
                <a:ea typeface="Cabin"/>
                <a:cs typeface="Cabin"/>
                <a:sym typeface="Cabin"/>
              </a:rPr>
              <a:t>Create mappings to RDBMS for larger data volumes</a:t>
            </a:r>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Cabin"/>
                <a:ea typeface="Cabin"/>
                <a:cs typeface="Cabin"/>
                <a:sym typeface="Cabin"/>
              </a:rPr>
              <a:t>The engine hides these mappings/ structures from the end user</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576" name="Google Shape;576;p112"/>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  HOLAP - Hybrid OLAP</a:t>
            </a:r>
            <a:endParaRPr/>
          </a:p>
        </p:txBody>
      </p:sp>
      <p:pic>
        <p:nvPicPr>
          <p:cNvPr descr="HOLAP" id="577" name="Google Shape;577;p112"/>
          <p:cNvPicPr preferRelativeResize="0"/>
          <p:nvPr/>
        </p:nvPicPr>
        <p:blipFill rotWithShape="1">
          <a:blip r:embed="rId3">
            <a:alphaModFix/>
          </a:blip>
          <a:srcRect b="0" l="0" r="0" t="0"/>
          <a:stretch/>
        </p:blipFill>
        <p:spPr>
          <a:xfrm>
            <a:off x="2197100" y="3305175"/>
            <a:ext cx="4749800" cy="3248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4" name="Shape 584"/>
        <p:cNvGrpSpPr/>
        <p:nvPr/>
      </p:nvGrpSpPr>
      <p:grpSpPr>
        <a:xfrm>
          <a:off x="0" y="0"/>
          <a:ext cx="0" cy="0"/>
          <a:chOff x="0" y="0"/>
          <a:chExt cx="0" cy="0"/>
        </a:xfrm>
      </p:grpSpPr>
      <p:sp>
        <p:nvSpPr>
          <p:cNvPr id="585" name="Google Shape;585;p113"/>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Cabin"/>
                <a:ea typeface="Cabin"/>
                <a:cs typeface="Cabin"/>
                <a:sym typeface="Cabin"/>
              </a:rPr>
              <a:t>Desktop OLAP tools work by extracting RDBMS data into local (or server) MD cubes</a:t>
            </a:r>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Cabin"/>
                <a:ea typeface="Cabin"/>
                <a:cs typeface="Cabin"/>
                <a:sym typeface="Cabin"/>
              </a:rPr>
              <a:t>User queries are limited to the predefined dimensions in the hypercube</a:t>
            </a:r>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Cabin"/>
                <a:ea typeface="Cabin"/>
                <a:cs typeface="Cabin"/>
                <a:sym typeface="Cabin"/>
              </a:rPr>
              <a:t>Do not provide shared environment</a:t>
            </a:r>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Cabin"/>
                <a:ea typeface="Cabin"/>
                <a:cs typeface="Cabin"/>
                <a:sym typeface="Cabin"/>
              </a:rPr>
              <a:t>Do not provide read/write capabilities</a:t>
            </a:r>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Cabin"/>
                <a:ea typeface="Cabin"/>
                <a:cs typeface="Cabin"/>
                <a:sym typeface="Cabin"/>
              </a:rPr>
              <a:t>Low cost tools</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586" name="Google Shape;586;p113"/>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  DOLAP</a:t>
            </a:r>
            <a:endParaRPr/>
          </a:p>
        </p:txBody>
      </p:sp>
      <p:pic>
        <p:nvPicPr>
          <p:cNvPr descr="DOLAP" id="587" name="Google Shape;587;p113"/>
          <p:cNvPicPr preferRelativeResize="0"/>
          <p:nvPr/>
        </p:nvPicPr>
        <p:blipFill rotWithShape="1">
          <a:blip r:embed="rId3">
            <a:alphaModFix/>
          </a:blip>
          <a:srcRect b="0" l="0" r="0" t="0"/>
          <a:stretch/>
        </p:blipFill>
        <p:spPr>
          <a:xfrm>
            <a:off x="601662" y="3733800"/>
            <a:ext cx="7940675" cy="2492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1" name="Shape 591"/>
        <p:cNvGrpSpPr/>
        <p:nvPr/>
      </p:nvGrpSpPr>
      <p:grpSpPr>
        <a:xfrm>
          <a:off x="0" y="0"/>
          <a:ext cx="0" cy="0"/>
          <a:chOff x="0" y="0"/>
          <a:chExt cx="0" cy="0"/>
        </a:xfrm>
      </p:grpSpPr>
      <p:sp>
        <p:nvSpPr>
          <p:cNvPr id="592" name="Google Shape;592;p114"/>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Most OLAP products can now be deployed to Web browsers</a:t>
            </a:r>
            <a:endParaRPr b="0" i="0" sz="2000" u="non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Approaches used</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Static Web publishing - The reports are generated in the form of HTML documents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Using a Web OLAP Server - Simple scripts allow users to perform basic manipulations like dimension rotations, drill downs and dimension member selections </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bin"/>
              <a:ea typeface="Cabin"/>
              <a:cs typeface="Cabin"/>
              <a:sym typeface="Cabin"/>
            </a:endParaRPr>
          </a:p>
        </p:txBody>
      </p:sp>
      <p:sp>
        <p:nvSpPr>
          <p:cNvPr id="593" name="Google Shape;593;p114"/>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   Web OLAP</a:t>
            </a:r>
            <a:endParaRPr/>
          </a:p>
        </p:txBody>
      </p:sp>
      <p:pic>
        <p:nvPicPr>
          <p:cNvPr descr="WebOLAParchitecture" id="594" name="Google Shape;594;p114"/>
          <p:cNvPicPr preferRelativeResize="0"/>
          <p:nvPr/>
        </p:nvPicPr>
        <p:blipFill rotWithShape="1">
          <a:blip r:embed="rId3">
            <a:alphaModFix/>
          </a:blip>
          <a:srcRect b="0" l="0" r="0" t="0"/>
          <a:stretch/>
        </p:blipFill>
        <p:spPr>
          <a:xfrm>
            <a:off x="1219200" y="3810000"/>
            <a:ext cx="7010400" cy="2743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8" name="Shape 598"/>
        <p:cNvGrpSpPr/>
        <p:nvPr/>
      </p:nvGrpSpPr>
      <p:grpSpPr>
        <a:xfrm>
          <a:off x="0" y="0"/>
          <a:ext cx="0" cy="0"/>
          <a:chOff x="0" y="0"/>
          <a:chExt cx="0" cy="0"/>
        </a:xfrm>
      </p:grpSpPr>
      <p:sp>
        <p:nvSpPr>
          <p:cNvPr id="599" name="Google Shape;599;p115"/>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3" name="Shape 603"/>
        <p:cNvGrpSpPr/>
        <p:nvPr/>
      </p:nvGrpSpPr>
      <p:grpSpPr>
        <a:xfrm>
          <a:off x="0" y="0"/>
          <a:ext cx="0" cy="0"/>
          <a:chOff x="0" y="0"/>
          <a:chExt cx="0" cy="0"/>
        </a:xfrm>
      </p:grpSpPr>
      <p:sp>
        <p:nvSpPr>
          <p:cNvPr id="604" name="Google Shape;604;p116"/>
          <p:cNvSpPr txBox="1"/>
          <p:nvPr>
            <p:ph idx="4294967295" type="body"/>
          </p:nvPr>
        </p:nvSpPr>
        <p:spPr>
          <a:xfrm>
            <a:off x="0" y="1143000"/>
            <a:ext cx="8534400" cy="57150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800" u="none" cap="none" strike="noStrike">
                <a:solidFill>
                  <a:schemeClr val="dk1"/>
                </a:solidFill>
                <a:latin typeface="Cabin"/>
                <a:ea typeface="Cabin"/>
                <a:cs typeface="Cabin"/>
                <a:sym typeface="Cabin"/>
              </a:rPr>
              <a:t>1. An Operational Data Store is &lt;fill in the blanks&gt; collection of data in support of an organization's need for up-to-the-second, operational, integrated, collective information.“ Which one is the in-correct option ?</a:t>
            </a:r>
            <a:endParaRPr/>
          </a:p>
          <a:p>
            <a:pPr indent="-533400" lvl="0" marL="533400" marR="0" rtl="0" algn="l">
              <a:lnSpc>
                <a:spcPct val="100000"/>
              </a:lnSpc>
              <a:spcBef>
                <a:spcPts val="560"/>
              </a:spcBef>
              <a:spcAft>
                <a:spcPts val="0"/>
              </a:spcAft>
              <a:buClr>
                <a:schemeClr val="dk1"/>
              </a:buClr>
              <a:buFont typeface="Arial"/>
              <a:buNone/>
            </a:pPr>
            <a:r>
              <a:t/>
            </a:r>
            <a:endParaRPr b="0" i="0" sz="28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integrated</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non-volatile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current-valued</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detailed-only</a:t>
            </a:r>
            <a:endParaRPr/>
          </a:p>
          <a:p>
            <a:pPr indent="-304800" lvl="1" marL="9144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bin"/>
                <a:ea typeface="Cabin"/>
                <a:cs typeface="Cabin"/>
                <a:sym typeface="Cabin"/>
              </a:rPr>
              <a:t>Answer: B</a:t>
            </a:r>
            <a:endParaRPr/>
          </a:p>
        </p:txBody>
      </p:sp>
      <p:sp>
        <p:nvSpPr>
          <p:cNvPr id="605" name="Google Shape;605;p116"/>
          <p:cNvSpPr txBox="1"/>
          <p:nvPr>
            <p:ph idx="4294967295" type="title"/>
          </p:nvPr>
        </p:nvSpPr>
        <p:spPr>
          <a:xfrm>
            <a:off x="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9" name="Shape 609"/>
        <p:cNvGrpSpPr/>
        <p:nvPr/>
      </p:nvGrpSpPr>
      <p:grpSpPr>
        <a:xfrm>
          <a:off x="0" y="0"/>
          <a:ext cx="0" cy="0"/>
          <a:chOff x="0" y="0"/>
          <a:chExt cx="0" cy="0"/>
        </a:xfrm>
      </p:grpSpPr>
      <p:sp>
        <p:nvSpPr>
          <p:cNvPr id="610" name="Google Shape;610;p117"/>
          <p:cNvSpPr txBox="1"/>
          <p:nvPr>
            <p:ph idx="4294967295" type="body"/>
          </p:nvPr>
        </p:nvSpPr>
        <p:spPr>
          <a:xfrm>
            <a:off x="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800" u="none" cap="none" strike="noStrike">
                <a:solidFill>
                  <a:schemeClr val="dk1"/>
                </a:solidFill>
                <a:latin typeface="Cabin"/>
                <a:ea typeface="Cabin"/>
                <a:cs typeface="Cabin"/>
                <a:sym typeface="Cabin"/>
              </a:rPr>
              <a:t>2. The process of data analysis includes:</a:t>
            </a:r>
            <a:endParaRPr/>
          </a:p>
          <a:p>
            <a:pPr indent="-533400" lvl="0" marL="533400" marR="0" rtl="0" algn="l">
              <a:lnSpc>
                <a:spcPct val="100000"/>
              </a:lnSpc>
              <a:spcBef>
                <a:spcPts val="560"/>
              </a:spcBef>
              <a:spcAft>
                <a:spcPts val="0"/>
              </a:spcAft>
              <a:buClr>
                <a:schemeClr val="dk1"/>
              </a:buClr>
              <a:buFont typeface="Arial"/>
              <a:buNone/>
            </a:pPr>
            <a:r>
              <a:t/>
            </a:r>
            <a:endParaRPr b="0" i="0" sz="28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Gathering, modeling, and transforming data.</a:t>
            </a:r>
            <a:endParaRPr b="0" i="0" sz="2400" u="sng"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highlighting useful information.</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suggesting conclusions, support decision making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All of the above.</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Arial"/>
              <a:buNone/>
            </a:pPr>
            <a:r>
              <a:rPr b="0" i="0" lang="en-US" sz="2800" u="none" cap="none" strike="noStrike">
                <a:solidFill>
                  <a:schemeClr val="dk1"/>
                </a:solidFill>
                <a:latin typeface="Cabin"/>
                <a:ea typeface="Cabin"/>
                <a:cs typeface="Cabin"/>
                <a:sym typeface="Cabin"/>
              </a:rPr>
              <a:t>Answer: D</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bin"/>
              <a:ea typeface="Cabin"/>
              <a:cs typeface="Cabin"/>
              <a:sym typeface="Cabin"/>
            </a:endParaRPr>
          </a:p>
        </p:txBody>
      </p:sp>
      <p:sp>
        <p:nvSpPr>
          <p:cNvPr id="611" name="Google Shape;611;p117"/>
          <p:cNvSpPr txBox="1"/>
          <p:nvPr>
            <p:ph idx="4294967295" type="title"/>
          </p:nvPr>
        </p:nvSpPr>
        <p:spPr>
          <a:xfrm>
            <a:off x="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5" name="Shape 615"/>
        <p:cNvGrpSpPr/>
        <p:nvPr/>
      </p:nvGrpSpPr>
      <p:grpSpPr>
        <a:xfrm>
          <a:off x="0" y="0"/>
          <a:ext cx="0" cy="0"/>
          <a:chOff x="0" y="0"/>
          <a:chExt cx="0" cy="0"/>
        </a:xfrm>
      </p:grpSpPr>
      <p:sp>
        <p:nvSpPr>
          <p:cNvPr id="616" name="Google Shape;616;p118"/>
          <p:cNvSpPr txBox="1"/>
          <p:nvPr>
            <p:ph idx="4294967295" type="body"/>
          </p:nvPr>
        </p:nvSpPr>
        <p:spPr>
          <a:xfrm>
            <a:off x="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800" u="none">
                <a:solidFill>
                  <a:schemeClr val="dk1"/>
                </a:solidFill>
                <a:latin typeface="Cabin"/>
                <a:ea typeface="Cabin"/>
                <a:cs typeface="Cabin"/>
                <a:sym typeface="Cabin"/>
              </a:rPr>
              <a:t>3. Which are the different categories of data access techniques that are mainly Analytic Focused?</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Data Mining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A and C</a:t>
            </a:r>
            <a:endParaRPr/>
          </a:p>
          <a:p>
            <a:pPr indent="-381000" lvl="0" marL="5334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Arial"/>
              <a:buNone/>
            </a:pPr>
            <a:r>
              <a:rPr b="0" i="0" lang="en-US" sz="2800" u="none">
                <a:solidFill>
                  <a:schemeClr val="dk1"/>
                </a:solidFill>
                <a:latin typeface="Cabin"/>
                <a:ea typeface="Cabin"/>
                <a:cs typeface="Cabin"/>
                <a:sym typeface="Cabin"/>
              </a:rPr>
              <a:t>Answer: D</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bin"/>
              <a:ea typeface="Cabin"/>
              <a:cs typeface="Cabin"/>
              <a:sym typeface="Cabin"/>
            </a:endParaRPr>
          </a:p>
        </p:txBody>
      </p:sp>
      <p:sp>
        <p:nvSpPr>
          <p:cNvPr id="617" name="Google Shape;617;p118"/>
          <p:cNvSpPr txBox="1"/>
          <p:nvPr>
            <p:ph idx="4294967295" type="title"/>
          </p:nvPr>
        </p:nvSpPr>
        <p:spPr>
          <a:xfrm>
            <a:off x="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1" name="Shape 621"/>
        <p:cNvGrpSpPr/>
        <p:nvPr/>
      </p:nvGrpSpPr>
      <p:grpSpPr>
        <a:xfrm>
          <a:off x="0" y="0"/>
          <a:ext cx="0" cy="0"/>
          <a:chOff x="0" y="0"/>
          <a:chExt cx="0" cy="0"/>
        </a:xfrm>
      </p:grpSpPr>
      <p:sp>
        <p:nvSpPr>
          <p:cNvPr id="622" name="Google Shape;622;p119"/>
          <p:cNvSpPr txBox="1"/>
          <p:nvPr>
            <p:ph idx="4294967295" type="body"/>
          </p:nvPr>
        </p:nvSpPr>
        <p:spPr>
          <a:xfrm>
            <a:off x="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800" u="none">
                <a:solidFill>
                  <a:schemeClr val="dk1"/>
                </a:solidFill>
                <a:latin typeface="Cabin"/>
                <a:ea typeface="Cabin"/>
                <a:cs typeface="Cabin"/>
                <a:sym typeface="Cabin"/>
              </a:rPr>
              <a:t>4. Data Mining Solution is used mostly by:</a:t>
            </a:r>
            <a:endParaRPr/>
          </a:p>
          <a:p>
            <a:pPr indent="-533400" lvl="0" marL="533400" marR="0" rtl="0" algn="l">
              <a:lnSpc>
                <a:spcPct val="100000"/>
              </a:lnSpc>
              <a:spcBef>
                <a:spcPts val="560"/>
              </a:spcBef>
              <a:spcAft>
                <a:spcPts val="0"/>
              </a:spcAft>
              <a:buClr>
                <a:schemeClr val="dk1"/>
              </a:buClr>
              <a:buFont typeface="Arial"/>
              <a:buNone/>
            </a:pPr>
            <a:r>
              <a:t/>
            </a:r>
            <a:endParaRPr b="0" i="0" sz="2800" u="non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Analysts </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Power users</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Decision makers </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Operating personnel</a:t>
            </a:r>
            <a:endParaRPr/>
          </a:p>
          <a:p>
            <a:pPr indent="-304800" lvl="1" marL="9144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Arial"/>
              <a:buNone/>
            </a:pPr>
            <a:r>
              <a:rPr b="0" i="0" lang="en-US" sz="2800" u="none">
                <a:solidFill>
                  <a:schemeClr val="dk1"/>
                </a:solidFill>
                <a:latin typeface="Cabin"/>
                <a:ea typeface="Cabin"/>
                <a:cs typeface="Cabin"/>
                <a:sym typeface="Cabin"/>
              </a:rPr>
              <a:t>Answer: C</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bin"/>
              <a:ea typeface="Cabin"/>
              <a:cs typeface="Cabin"/>
              <a:sym typeface="Cabin"/>
            </a:endParaRPr>
          </a:p>
        </p:txBody>
      </p:sp>
      <p:sp>
        <p:nvSpPr>
          <p:cNvPr id="623" name="Google Shape;623;p119"/>
          <p:cNvSpPr txBox="1"/>
          <p:nvPr>
            <p:ph idx="4294967295" type="title"/>
          </p:nvPr>
        </p:nvSpPr>
        <p:spPr>
          <a:xfrm>
            <a:off x="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8" name="Shape 628"/>
        <p:cNvGrpSpPr/>
        <p:nvPr/>
      </p:nvGrpSpPr>
      <p:grpSpPr>
        <a:xfrm>
          <a:off x="0" y="0"/>
          <a:ext cx="0" cy="0"/>
          <a:chOff x="0" y="0"/>
          <a:chExt cx="0" cy="0"/>
        </a:xfrm>
      </p:grpSpPr>
      <p:sp>
        <p:nvSpPr>
          <p:cNvPr id="629" name="Google Shape;629;p120"/>
          <p:cNvSpPr txBox="1"/>
          <p:nvPr>
            <p:ph idx="4294967295" type="body"/>
          </p:nvPr>
        </p:nvSpPr>
        <p:spPr>
          <a:xfrm>
            <a:off x="381000" y="12192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400" u="none">
                <a:solidFill>
                  <a:schemeClr val="dk1"/>
                </a:solidFill>
                <a:latin typeface="Cabin"/>
                <a:ea typeface="Cabin"/>
                <a:cs typeface="Cabin"/>
                <a:sym typeface="Cabin"/>
              </a:rPr>
              <a:t>5. What are the key objects in OLAP ?</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HOLAP and DOLAP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Measures and Dimensions</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ROLAP and MOLAP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Slice and Dice</a:t>
            </a:r>
            <a:endParaRPr/>
          </a:p>
          <a:p>
            <a:pPr indent="-381000" lvl="0" marL="5334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bin"/>
              <a:ea typeface="Cabin"/>
              <a:cs typeface="Cabin"/>
              <a:sym typeface="Cabin"/>
            </a:endParaRPr>
          </a:p>
          <a:p>
            <a:pPr indent="-533400" lvl="0" marL="533400" marR="0" rtl="0" algn="l">
              <a:lnSpc>
                <a:spcPct val="100000"/>
              </a:lnSpc>
              <a:spcBef>
                <a:spcPts val="480"/>
              </a:spcBef>
              <a:spcAft>
                <a:spcPts val="0"/>
              </a:spcAft>
              <a:buClr>
                <a:schemeClr val="dk1"/>
              </a:buClr>
              <a:buFont typeface="Arial"/>
              <a:buNone/>
            </a:pPr>
            <a:r>
              <a:rPr b="0" i="0" lang="en-US" sz="2400" u="none">
                <a:solidFill>
                  <a:schemeClr val="dk1"/>
                </a:solidFill>
                <a:latin typeface="Cabin"/>
                <a:ea typeface="Cabin"/>
                <a:cs typeface="Cabin"/>
                <a:sym typeface="Cabin"/>
              </a:rPr>
              <a:t>Answer: B</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Cabin"/>
              <a:ea typeface="Cabin"/>
              <a:cs typeface="Cabin"/>
              <a:sym typeface="Cabin"/>
            </a:endParaRPr>
          </a:p>
        </p:txBody>
      </p:sp>
      <p:sp>
        <p:nvSpPr>
          <p:cNvPr id="630" name="Google Shape;630;p120"/>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4" name="Shape 634"/>
        <p:cNvGrpSpPr/>
        <p:nvPr/>
      </p:nvGrpSpPr>
      <p:grpSpPr>
        <a:xfrm>
          <a:off x="0" y="0"/>
          <a:ext cx="0" cy="0"/>
          <a:chOff x="0" y="0"/>
          <a:chExt cx="0" cy="0"/>
        </a:xfrm>
      </p:grpSpPr>
      <p:sp>
        <p:nvSpPr>
          <p:cNvPr id="635" name="Google Shape;635;p121"/>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Arial"/>
              <a:buNone/>
            </a:pPr>
            <a:r>
              <a:rPr b="0" i="0" lang="en-US" sz="2400" u="none">
                <a:solidFill>
                  <a:schemeClr val="dk1"/>
                </a:solidFill>
                <a:latin typeface="Cabin"/>
                <a:ea typeface="Cabin"/>
                <a:cs typeface="Cabin"/>
                <a:sym typeface="Cabin"/>
              </a:rPr>
              <a:t>6. What are the different types of 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ROLAP,HOLAP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ROLAP,HOLAP,OLAP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ROLAP,HOLAP,MOLAP and DOLAP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MOLAP,ROLAP</a:t>
            </a:r>
            <a:endParaRPr/>
          </a:p>
          <a:p>
            <a:pPr indent="-381000" lvl="0" marL="5334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bin"/>
              <a:ea typeface="Cabin"/>
              <a:cs typeface="Cabin"/>
              <a:sym typeface="Cabin"/>
            </a:endParaRPr>
          </a:p>
          <a:p>
            <a:pPr indent="-533400" lvl="0" marL="533400" marR="0" rtl="0" algn="l">
              <a:lnSpc>
                <a:spcPct val="100000"/>
              </a:lnSpc>
              <a:spcBef>
                <a:spcPts val="480"/>
              </a:spcBef>
              <a:spcAft>
                <a:spcPts val="0"/>
              </a:spcAft>
              <a:buClr>
                <a:schemeClr val="dk1"/>
              </a:buClr>
              <a:buFont typeface="Arial"/>
              <a:buNone/>
            </a:pPr>
            <a:r>
              <a:rPr b="0" i="0" lang="en-US" sz="2400" u="none">
                <a:solidFill>
                  <a:schemeClr val="dk1"/>
                </a:solidFill>
                <a:latin typeface="Cabin"/>
                <a:ea typeface="Cabin"/>
                <a:cs typeface="Cabin"/>
                <a:sym typeface="Cabin"/>
              </a:rPr>
              <a:t>Answer: C</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Cabin"/>
              <a:ea typeface="Cabin"/>
              <a:cs typeface="Cabin"/>
              <a:sym typeface="Cabin"/>
            </a:endParaRPr>
          </a:p>
        </p:txBody>
      </p:sp>
      <p:sp>
        <p:nvSpPr>
          <p:cNvPr id="636" name="Google Shape;636;p121"/>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7" name="Shape 387"/>
        <p:cNvGrpSpPr/>
        <p:nvPr/>
      </p:nvGrpSpPr>
      <p:grpSpPr>
        <a:xfrm>
          <a:off x="0" y="0"/>
          <a:ext cx="0" cy="0"/>
          <a:chOff x="0" y="0"/>
          <a:chExt cx="0" cy="0"/>
        </a:xfrm>
      </p:grpSpPr>
      <p:sp>
        <p:nvSpPr>
          <p:cNvPr id="388" name="Google Shape;388;p95"/>
          <p:cNvSpPr txBox="1"/>
          <p:nvPr>
            <p:ph idx="4294967295" type="title"/>
          </p:nvPr>
        </p:nvSpPr>
        <p:spPr>
          <a:xfrm>
            <a:off x="133350" y="152400"/>
            <a:ext cx="741045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OLAP Objectives – Part Overview</a:t>
            </a:r>
            <a:endParaRPr/>
          </a:p>
        </p:txBody>
      </p:sp>
      <p:sp>
        <p:nvSpPr>
          <p:cNvPr id="389" name="Google Shape;389;p95"/>
          <p:cNvSpPr txBox="1"/>
          <p:nvPr/>
        </p:nvSpPr>
        <p:spPr>
          <a:xfrm>
            <a:off x="2286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Upon completion of this module you will be able to:</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Understand What is Data Access and Analysis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See the limitation of traditional decision making tools.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Know the requirements of Data access tools.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See the various category of Data Access and Analysis.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bin"/>
                <a:ea typeface="Cabin"/>
                <a:cs typeface="Cabin"/>
                <a:sym typeface="Cabin"/>
              </a:rPr>
              <a:t>Appreciate the importance of Data Access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0" name="Shape 640"/>
        <p:cNvGrpSpPr/>
        <p:nvPr/>
      </p:nvGrpSpPr>
      <p:grpSpPr>
        <a:xfrm>
          <a:off x="0" y="0"/>
          <a:ext cx="0" cy="0"/>
          <a:chOff x="0" y="0"/>
          <a:chExt cx="0" cy="0"/>
        </a:xfrm>
      </p:grpSpPr>
      <p:sp>
        <p:nvSpPr>
          <p:cNvPr id="641" name="Google Shape;641;p122"/>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References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5" name="Shape 645"/>
        <p:cNvGrpSpPr/>
        <p:nvPr/>
      </p:nvGrpSpPr>
      <p:grpSpPr>
        <a:xfrm>
          <a:off x="0" y="0"/>
          <a:ext cx="0" cy="0"/>
          <a:chOff x="0" y="0"/>
          <a:chExt cx="0" cy="0"/>
        </a:xfrm>
      </p:grpSpPr>
      <p:sp>
        <p:nvSpPr>
          <p:cNvPr id="646" name="Google Shape;646;p123"/>
          <p:cNvSpPr txBox="1"/>
          <p:nvPr>
            <p:ph idx="4294967295" type="title"/>
          </p:nvPr>
        </p:nvSpPr>
        <p:spPr>
          <a:xfrm>
            <a:off x="13335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647" name="Google Shape;647;p123"/>
          <p:cNvSpPr txBox="1"/>
          <p:nvPr/>
        </p:nvSpPr>
        <p:spPr>
          <a:xfrm>
            <a:off x="755650" y="4159250"/>
            <a:ext cx="3240087" cy="110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600" u="none">
                <a:solidFill>
                  <a:schemeClr val="dk1"/>
                </a:solidFill>
                <a:latin typeface="Cabin"/>
                <a:ea typeface="Cabin"/>
                <a:cs typeface="Cabin"/>
                <a:sym typeface="Cabin"/>
              </a:rPr>
              <a:t>For further reading, you can visit SAP</a:t>
            </a:r>
            <a:endParaRPr/>
          </a:p>
          <a:p>
            <a:pPr indent="-342900" lvl="0" marL="342900" marR="0" rtl="0" algn="l">
              <a:lnSpc>
                <a:spcPct val="100000"/>
              </a:lnSpc>
              <a:spcBef>
                <a:spcPts val="320"/>
              </a:spcBef>
              <a:spcAft>
                <a:spcPts val="0"/>
              </a:spcAft>
              <a:buClr>
                <a:schemeClr val="dk1"/>
              </a:buClr>
              <a:buFont typeface="Cabin"/>
              <a:buNone/>
            </a:pPr>
            <a:r>
              <a:rPr b="0" i="0" lang="en-US" sz="1600" u="none">
                <a:solidFill>
                  <a:schemeClr val="dk1"/>
                </a:solidFill>
                <a:latin typeface="Cabin"/>
                <a:ea typeface="Cabin"/>
                <a:cs typeface="Cabin"/>
                <a:sym typeface="Cabin"/>
              </a:rPr>
              <a:t>Library:</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sng">
                <a:solidFill>
                  <a:schemeClr val="dk1"/>
                </a:solidFill>
                <a:latin typeface="Cabin"/>
                <a:ea typeface="Cabin"/>
                <a:cs typeface="Cabin"/>
                <a:sym typeface="Cabin"/>
              </a:rPr>
              <a:t>http://help.sap.com/saphelp_46c/helpdata/en/77/bff8ab4a2911d182b80000e829fbfe/frameset.htm&gt;</a:t>
            </a:r>
            <a:endParaRPr/>
          </a:p>
        </p:txBody>
      </p:sp>
      <p:sp>
        <p:nvSpPr>
          <p:cNvPr id="648" name="Google Shape;648;p123"/>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Publications</a:t>
            </a:r>
            <a:endParaRPr/>
          </a:p>
        </p:txBody>
      </p:sp>
      <p:sp>
        <p:nvSpPr>
          <p:cNvPr id="649" name="Google Shape;649;p123"/>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Courses</a:t>
            </a:r>
            <a:endParaRPr/>
          </a:p>
        </p:txBody>
      </p:sp>
      <p:sp>
        <p:nvSpPr>
          <p:cNvPr id="650" name="Google Shape;650;p123"/>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Training Programs</a:t>
            </a:r>
            <a:endParaRPr/>
          </a:p>
        </p:txBody>
      </p:sp>
      <p:sp>
        <p:nvSpPr>
          <p:cNvPr id="651" name="Google Shape;651;p123"/>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a:solidFill>
                  <a:schemeClr val="dk1"/>
                </a:solidFill>
                <a:latin typeface="Cabin"/>
                <a:ea typeface="Cabin"/>
                <a:cs typeface="Cabin"/>
                <a:sym typeface="Cabin"/>
              </a:rPr>
              <a:t>URL’s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5" name="Shape 655"/>
        <p:cNvGrpSpPr/>
        <p:nvPr/>
      </p:nvGrpSpPr>
      <p:grpSpPr>
        <a:xfrm>
          <a:off x="0" y="0"/>
          <a:ext cx="0" cy="0"/>
          <a:chOff x="0" y="0"/>
          <a:chExt cx="0" cy="0"/>
        </a:xfrm>
      </p:grpSpPr>
      <p:sp>
        <p:nvSpPr>
          <p:cNvPr id="656" name="Google Shape;656;p124"/>
          <p:cNvSpPr txBox="1"/>
          <p:nvPr>
            <p:ph idx="4294967295" type="subTitle"/>
          </p:nvPr>
        </p:nvSpPr>
        <p:spPr>
          <a:xfrm>
            <a:off x="6400800" y="3352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Anupama Putcha</a:t>
            </a:r>
            <a:endParaRPr/>
          </a:p>
        </p:txBody>
      </p:sp>
      <p:sp>
        <p:nvSpPr>
          <p:cNvPr id="657" name="Google Shape;657;p124"/>
          <p:cNvSpPr txBox="1"/>
          <p:nvPr/>
        </p:nvSpPr>
        <p:spPr>
          <a:xfrm>
            <a:off x="6400800" y="3860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a:solidFill>
                  <a:srgbClr val="7F7F7F"/>
                </a:solidFill>
                <a:latin typeface="Cabin"/>
                <a:ea typeface="Cabin"/>
                <a:cs typeface="Cabin"/>
                <a:sym typeface="Cabin"/>
              </a:rPr>
              <a:t>Senior Software Engineer</a:t>
            </a:r>
            <a:endParaRPr/>
          </a:p>
        </p:txBody>
      </p:sp>
      <p:sp>
        <p:nvSpPr>
          <p:cNvPr id="658" name="Google Shape;658;p124"/>
          <p:cNvSpPr txBox="1"/>
          <p:nvPr/>
        </p:nvSpPr>
        <p:spPr>
          <a:xfrm>
            <a:off x="5257800" y="4343400"/>
            <a:ext cx="3886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a:solidFill>
                  <a:srgbClr val="7F7F7F"/>
                </a:solidFill>
                <a:latin typeface="Cabin"/>
                <a:ea typeface="Cabin"/>
                <a:cs typeface="Cabin"/>
                <a:sym typeface="Cabin"/>
              </a:rPr>
              <a:t>anupama.putcha@wipro.com</a:t>
            </a:r>
            <a:endParaRPr/>
          </a:p>
        </p:txBody>
      </p:sp>
      <p:sp>
        <p:nvSpPr>
          <p:cNvPr id="659" name="Google Shape;659;p124"/>
          <p:cNvSpPr txBox="1"/>
          <p:nvPr>
            <p:ph idx="4294967295"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3" name="Shape 393"/>
        <p:cNvGrpSpPr/>
        <p:nvPr/>
      </p:nvGrpSpPr>
      <p:grpSpPr>
        <a:xfrm>
          <a:off x="0" y="0"/>
          <a:ext cx="0" cy="0"/>
          <a:chOff x="0" y="0"/>
          <a:chExt cx="0" cy="0"/>
        </a:xfrm>
      </p:grpSpPr>
      <p:sp>
        <p:nvSpPr>
          <p:cNvPr id="394" name="Google Shape;394;p96"/>
          <p:cNvSpPr txBox="1"/>
          <p:nvPr>
            <p:ph idx="4294967295" type="title"/>
          </p:nvPr>
        </p:nvSpPr>
        <p:spPr>
          <a:xfrm>
            <a:off x="133350" y="152400"/>
            <a:ext cx="741045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OLAP Outline</a:t>
            </a:r>
            <a:endParaRPr/>
          </a:p>
        </p:txBody>
      </p:sp>
      <p:grpSp>
        <p:nvGrpSpPr>
          <p:cNvPr id="395" name="Google Shape;395;p96"/>
          <p:cNvGrpSpPr/>
          <p:nvPr/>
        </p:nvGrpSpPr>
        <p:grpSpPr>
          <a:xfrm>
            <a:off x="7888287" y="1844675"/>
            <a:ext cx="266700" cy="157162"/>
            <a:chOff x="6629400" y="5257800"/>
            <a:chExt cx="304800" cy="457200"/>
          </a:xfrm>
        </p:grpSpPr>
        <p:sp>
          <p:nvSpPr>
            <p:cNvPr id="396" name="Google Shape;396;p96"/>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7" name="Google Shape;397;p96"/>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8" name="Google Shape;398;p96"/>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99" name="Google Shape;399;p96"/>
          <p:cNvGrpSpPr/>
          <p:nvPr/>
        </p:nvGrpSpPr>
        <p:grpSpPr>
          <a:xfrm>
            <a:off x="762000" y="1524000"/>
            <a:ext cx="7848600" cy="565150"/>
            <a:chOff x="1481137" y="1892300"/>
            <a:chExt cx="6845300" cy="681037"/>
          </a:xfrm>
        </p:grpSpPr>
        <p:sp>
          <p:nvSpPr>
            <p:cNvPr id="400" name="Google Shape;400;p96"/>
            <p:cNvSpPr txBox="1"/>
            <p:nvPr/>
          </p:nvSpPr>
          <p:spPr>
            <a:xfrm>
              <a:off x="1481137" y="1892300"/>
              <a:ext cx="6845300" cy="681037"/>
            </a:xfrm>
            <a:prstGeom prst="rect">
              <a:avLst/>
            </a:prstGeom>
            <a:solidFill>
              <a:srgbClr val="33CC33">
                <a:alpha val="39607"/>
              </a:srgb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t/>
              </a:r>
              <a:endParaRPr b="0" i="0" sz="1800" u="none">
                <a:solidFill>
                  <a:schemeClr val="dk1"/>
                </a:solidFill>
                <a:latin typeface="Cabin"/>
                <a:ea typeface="Cabin"/>
                <a:cs typeface="Cabin"/>
                <a:sym typeface="Cabin"/>
              </a:endParaRPr>
            </a:p>
            <a:p>
              <a:pPr indent="0" lvl="0" marL="0" marR="0" rtl="0" algn="l">
                <a:lnSpc>
                  <a:spcPct val="120000"/>
                </a:lnSpc>
                <a:spcBef>
                  <a:spcPts val="400"/>
                </a:spcBef>
                <a:spcAft>
                  <a:spcPts val="0"/>
                </a:spcAft>
                <a:buClr>
                  <a:schemeClr val="dk1"/>
                </a:buClr>
                <a:buFont typeface="Cabin"/>
                <a:buNone/>
              </a:pPr>
              <a:r>
                <a:rPr b="0" i="0" lang="en-US" sz="2000" u="none">
                  <a:solidFill>
                    <a:schemeClr val="dk1"/>
                  </a:solidFill>
                  <a:latin typeface="Cabin"/>
                  <a:ea typeface="Cabin"/>
                  <a:cs typeface="Cabin"/>
                  <a:sym typeface="Cabin"/>
                </a:rPr>
                <a:t>Lesson 1		Data Access &amp; Analysis</a:t>
              </a:r>
              <a:endParaRPr/>
            </a:p>
            <a:p>
              <a:pPr indent="0" lvl="0" marL="0" marR="0" rtl="0" algn="l">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grpSp>
          <p:nvGrpSpPr>
            <p:cNvPr id="401" name="Google Shape;401;p96"/>
            <p:cNvGrpSpPr/>
            <p:nvPr/>
          </p:nvGrpSpPr>
          <p:grpSpPr>
            <a:xfrm>
              <a:off x="7888287" y="2132012"/>
              <a:ext cx="266700" cy="190500"/>
              <a:chOff x="6629400" y="5257800"/>
              <a:chExt cx="304800" cy="457200"/>
            </a:xfrm>
          </p:grpSpPr>
          <p:sp>
            <p:nvSpPr>
              <p:cNvPr id="402" name="Google Shape;402;p96"/>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3" name="Google Shape;403;p96"/>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4" name="Google Shape;404;p96"/>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grpSp>
        <p:nvGrpSpPr>
          <p:cNvPr id="405" name="Google Shape;405;p96"/>
          <p:cNvGrpSpPr/>
          <p:nvPr/>
        </p:nvGrpSpPr>
        <p:grpSpPr>
          <a:xfrm>
            <a:off x="7888287" y="2681287"/>
            <a:ext cx="266700" cy="157162"/>
            <a:chOff x="6629400" y="5257800"/>
            <a:chExt cx="304800" cy="457200"/>
          </a:xfrm>
        </p:grpSpPr>
        <p:sp>
          <p:nvSpPr>
            <p:cNvPr id="406" name="Google Shape;406;p96"/>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7" name="Google Shape;407;p96"/>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8" name="Google Shape;408;p96"/>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09" name="Google Shape;409;p96"/>
          <p:cNvGrpSpPr/>
          <p:nvPr/>
        </p:nvGrpSpPr>
        <p:grpSpPr>
          <a:xfrm>
            <a:off x="762000" y="2362200"/>
            <a:ext cx="7848600" cy="565150"/>
            <a:chOff x="1482725" y="2728912"/>
            <a:chExt cx="6845300" cy="681037"/>
          </a:xfrm>
        </p:grpSpPr>
        <p:sp>
          <p:nvSpPr>
            <p:cNvPr id="410" name="Google Shape;410;p96"/>
            <p:cNvSpPr txBox="1"/>
            <p:nvPr/>
          </p:nvSpPr>
          <p:spPr>
            <a:xfrm>
              <a:off x="1482725" y="2728912"/>
              <a:ext cx="6845300" cy="681037"/>
            </a:xfrm>
            <a:prstGeom prst="rect">
              <a:avLst/>
            </a:prstGeom>
            <a:solidFill>
              <a:srgbClr val="FF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411" name="Google Shape;411;p96"/>
            <p:cNvGrpSpPr/>
            <p:nvPr/>
          </p:nvGrpSpPr>
          <p:grpSpPr>
            <a:xfrm>
              <a:off x="7888287" y="2968625"/>
              <a:ext cx="266700" cy="190500"/>
              <a:chOff x="6629400" y="5257800"/>
              <a:chExt cx="304800" cy="457200"/>
            </a:xfrm>
          </p:grpSpPr>
          <p:sp>
            <p:nvSpPr>
              <p:cNvPr id="412" name="Google Shape;412;p96"/>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3" name="Google Shape;413;p96"/>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4" name="Google Shape;414;p96"/>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415" name="Google Shape;415;p96"/>
          <p:cNvSpPr txBox="1"/>
          <p:nvPr/>
        </p:nvSpPr>
        <p:spPr>
          <a:xfrm>
            <a:off x="762000" y="2438400"/>
            <a:ext cx="67818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a:solidFill>
                  <a:schemeClr val="dk1"/>
                </a:solidFill>
                <a:latin typeface="Cabin"/>
                <a:ea typeface="Cabin"/>
                <a:cs typeface="Cabin"/>
                <a:sym typeface="Cabin"/>
              </a:rPr>
              <a:t>Lesson 2		</a:t>
            </a:r>
            <a:r>
              <a:rPr b="1" i="0" lang="en-US" sz="1800" u="none">
                <a:solidFill>
                  <a:schemeClr val="dk1"/>
                </a:solidFill>
                <a:latin typeface="Arial"/>
                <a:ea typeface="Arial"/>
                <a:cs typeface="Arial"/>
                <a:sym typeface="Arial"/>
              </a:rPr>
              <a:t>OLAP Introduction</a:t>
            </a:r>
            <a:endParaRPr/>
          </a:p>
        </p:txBody>
      </p:sp>
      <p:grpSp>
        <p:nvGrpSpPr>
          <p:cNvPr id="416" name="Google Shape;416;p96"/>
          <p:cNvGrpSpPr/>
          <p:nvPr/>
        </p:nvGrpSpPr>
        <p:grpSpPr>
          <a:xfrm>
            <a:off x="7888287" y="3565525"/>
            <a:ext cx="266700" cy="157162"/>
            <a:chOff x="6629400" y="5257800"/>
            <a:chExt cx="304800" cy="457200"/>
          </a:xfrm>
        </p:grpSpPr>
        <p:sp>
          <p:nvSpPr>
            <p:cNvPr id="417" name="Google Shape;417;p96"/>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8" name="Google Shape;418;p96"/>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9" name="Google Shape;419;p96"/>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20" name="Google Shape;420;p96"/>
          <p:cNvGrpSpPr/>
          <p:nvPr/>
        </p:nvGrpSpPr>
        <p:grpSpPr>
          <a:xfrm>
            <a:off x="762000" y="3244850"/>
            <a:ext cx="7848600" cy="565150"/>
            <a:chOff x="1481137" y="1892300"/>
            <a:chExt cx="6845300" cy="681037"/>
          </a:xfrm>
        </p:grpSpPr>
        <p:sp>
          <p:nvSpPr>
            <p:cNvPr id="421" name="Google Shape;421;p96"/>
            <p:cNvSpPr txBox="1"/>
            <p:nvPr/>
          </p:nvSpPr>
          <p:spPr>
            <a:xfrm>
              <a:off x="1481137" y="1892300"/>
              <a:ext cx="6845300" cy="681037"/>
            </a:xfrm>
            <a:prstGeom prst="rect">
              <a:avLst/>
            </a:prstGeom>
            <a:solidFill>
              <a:srgbClr val="33CC33">
                <a:alpha val="39607"/>
              </a:srgb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t/>
              </a:r>
              <a:endParaRPr b="0" i="0" sz="1800" u="none">
                <a:solidFill>
                  <a:schemeClr val="dk1"/>
                </a:solidFill>
                <a:latin typeface="Cabin"/>
                <a:ea typeface="Cabin"/>
                <a:cs typeface="Cabin"/>
                <a:sym typeface="Cabin"/>
              </a:endParaRPr>
            </a:p>
            <a:p>
              <a:pPr indent="0" lvl="0" marL="0" marR="0" rtl="0" algn="l">
                <a:lnSpc>
                  <a:spcPct val="120000"/>
                </a:lnSpc>
                <a:spcBef>
                  <a:spcPts val="400"/>
                </a:spcBef>
                <a:spcAft>
                  <a:spcPts val="0"/>
                </a:spcAft>
                <a:buClr>
                  <a:schemeClr val="dk1"/>
                </a:buClr>
                <a:buFont typeface="Cabin"/>
                <a:buNone/>
              </a:pPr>
              <a:r>
                <a:rPr b="0" i="0" lang="en-US" sz="2000" u="none">
                  <a:solidFill>
                    <a:schemeClr val="dk1"/>
                  </a:solidFill>
                  <a:latin typeface="Cabin"/>
                  <a:ea typeface="Cabin"/>
                  <a:cs typeface="Cabin"/>
                  <a:sym typeface="Cabin"/>
                </a:rPr>
                <a:t>Lesson 3		OLAP Types</a:t>
              </a:r>
              <a:endParaRPr/>
            </a:p>
            <a:p>
              <a:pPr indent="0" lvl="0" marL="0" marR="0" rtl="0" algn="l">
                <a:lnSpc>
                  <a:spcPct val="100000"/>
                </a:lnSpc>
                <a:spcBef>
                  <a:spcPts val="0"/>
                </a:spcBef>
                <a:spcAft>
                  <a:spcPts val="0"/>
                </a:spcAft>
                <a:buNone/>
              </a:pPr>
              <a:r>
                <a:t/>
              </a:r>
              <a:endParaRPr b="0" i="0" sz="2000" u="none">
                <a:solidFill>
                  <a:schemeClr val="dk1"/>
                </a:solidFill>
                <a:latin typeface="Cabin"/>
                <a:ea typeface="Cabin"/>
                <a:cs typeface="Cabin"/>
                <a:sym typeface="Cabin"/>
              </a:endParaRPr>
            </a:p>
          </p:txBody>
        </p:sp>
        <p:grpSp>
          <p:nvGrpSpPr>
            <p:cNvPr id="422" name="Google Shape;422;p96"/>
            <p:cNvGrpSpPr/>
            <p:nvPr/>
          </p:nvGrpSpPr>
          <p:grpSpPr>
            <a:xfrm>
              <a:off x="7888287" y="2132012"/>
              <a:ext cx="266700" cy="190500"/>
              <a:chOff x="6629400" y="5257800"/>
              <a:chExt cx="304800" cy="457200"/>
            </a:xfrm>
          </p:grpSpPr>
          <p:sp>
            <p:nvSpPr>
              <p:cNvPr id="423" name="Google Shape;423;p96"/>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4" name="Google Shape;424;p96"/>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5" name="Google Shape;425;p96"/>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9" name="Shape 429"/>
        <p:cNvGrpSpPr/>
        <p:nvPr/>
      </p:nvGrpSpPr>
      <p:grpSpPr>
        <a:xfrm>
          <a:off x="0" y="0"/>
          <a:ext cx="0" cy="0"/>
          <a:chOff x="0" y="0"/>
          <a:chExt cx="0" cy="0"/>
        </a:xfrm>
      </p:grpSpPr>
      <p:sp>
        <p:nvSpPr>
          <p:cNvPr id="430" name="Google Shape;430;p97"/>
          <p:cNvSpPr txBox="1"/>
          <p:nvPr>
            <p:ph idx="4294967295" type="title"/>
          </p:nvPr>
        </p:nvSpPr>
        <p:spPr>
          <a:xfrm>
            <a:off x="2286000" y="4751387"/>
            <a:ext cx="4878387"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Data Access and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4" name="Shape 434"/>
        <p:cNvGrpSpPr/>
        <p:nvPr/>
      </p:nvGrpSpPr>
      <p:grpSpPr>
        <a:xfrm>
          <a:off x="0" y="0"/>
          <a:ext cx="0" cy="0"/>
          <a:chOff x="0" y="0"/>
          <a:chExt cx="0" cy="0"/>
        </a:xfrm>
      </p:grpSpPr>
      <p:sp>
        <p:nvSpPr>
          <p:cNvPr id="435" name="Google Shape;435;p98"/>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133350" lvl="1" marL="74295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Facilitates easy and controlled access to authorized users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Provides helpful metadata to the users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Lowers operating costs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Encapsulates technical complexity like physical structure of the database from the users</a:t>
            </a:r>
            <a:endParaRPr/>
          </a:p>
          <a:p>
            <a:pPr indent="-285750" lvl="1" marL="742950" marR="0" rtl="0" algn="l">
              <a:lnSpc>
                <a:spcPct val="100000"/>
              </a:lnSpc>
              <a:spcBef>
                <a:spcPts val="480"/>
              </a:spcBef>
              <a:spcAft>
                <a:spcPts val="0"/>
              </a:spcAft>
              <a:buClr>
                <a:schemeClr val="dk1"/>
              </a:buClr>
              <a:buFont typeface="Arial"/>
              <a:buNone/>
            </a:pPr>
            <a:r>
              <a:t/>
            </a:r>
            <a:endParaRPr b="0" i="0" sz="2400" u="none" cap="none" strike="noStrike">
              <a:solidFill>
                <a:schemeClr val="dk1"/>
              </a:solidFill>
              <a:latin typeface="Cabin"/>
              <a:ea typeface="Cabin"/>
              <a:cs typeface="Cabin"/>
              <a:sym typeface="Cabin"/>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p:txBody>
      </p:sp>
      <p:sp>
        <p:nvSpPr>
          <p:cNvPr id="436" name="Google Shape;436;p98"/>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Importance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0" name="Shape 440"/>
        <p:cNvGrpSpPr/>
        <p:nvPr/>
      </p:nvGrpSpPr>
      <p:grpSpPr>
        <a:xfrm>
          <a:off x="0" y="0"/>
          <a:ext cx="0" cy="0"/>
          <a:chOff x="0" y="0"/>
          <a:chExt cx="0" cy="0"/>
        </a:xfrm>
      </p:grpSpPr>
      <p:sp>
        <p:nvSpPr>
          <p:cNvPr id="441" name="Google Shape;441;p99"/>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800" u="none">
                <a:solidFill>
                  <a:schemeClr val="dk1"/>
                </a:solidFill>
                <a:latin typeface="Cabin"/>
                <a:ea typeface="Cabin"/>
                <a:cs typeface="Cabin"/>
                <a:sym typeface="Cabin"/>
              </a:rPr>
              <a:t>Different categories of Data Access ..</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Reporting</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On-Line Analytical Processing (OLAP)</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Data Mining </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Web Access</a:t>
            </a:r>
            <a:endParaRPr/>
          </a:p>
        </p:txBody>
      </p:sp>
      <p:sp>
        <p:nvSpPr>
          <p:cNvPr id="442" name="Google Shape;442;p99"/>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Categories - 1</a:t>
            </a:r>
            <a:endParaRPr/>
          </a:p>
        </p:txBody>
      </p:sp>
      <p:sp>
        <p:nvSpPr>
          <p:cNvPr id="443" name="Google Shape;443;p99"/>
          <p:cNvSpPr/>
          <p:nvPr/>
        </p:nvSpPr>
        <p:spPr>
          <a:xfrm>
            <a:off x="3048000" y="3352800"/>
            <a:ext cx="3124200" cy="3124200"/>
          </a:xfrm>
          <a:prstGeom prst="ellipse">
            <a:avLst/>
          </a:prstGeom>
          <a:solidFill>
            <a:srgbClr val="CCFFCC">
              <a:alpha val="49803"/>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4" name="Google Shape;444;p99"/>
          <p:cNvSpPr txBox="1"/>
          <p:nvPr/>
        </p:nvSpPr>
        <p:spPr>
          <a:xfrm>
            <a:off x="2438400" y="4267200"/>
            <a:ext cx="2667000" cy="18288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45" name="Google Shape;445;p99"/>
          <p:cNvCxnSpPr/>
          <p:nvPr/>
        </p:nvCxnSpPr>
        <p:spPr>
          <a:xfrm>
            <a:off x="4267200" y="3048000"/>
            <a:ext cx="381000" cy="762000"/>
          </a:xfrm>
          <a:prstGeom prst="straightConnector1">
            <a:avLst/>
          </a:prstGeom>
          <a:noFill/>
          <a:ln cap="flat" cmpd="sng" w="9525">
            <a:solidFill>
              <a:schemeClr val="dk1"/>
            </a:solidFill>
            <a:prstDash val="solid"/>
            <a:miter lim="8000"/>
            <a:headEnd len="sm" w="sm" type="none"/>
            <a:tailEnd len="med" w="med" type="triangle"/>
          </a:ln>
        </p:spPr>
      </p:cxnSp>
      <p:sp>
        <p:nvSpPr>
          <p:cNvPr id="446" name="Google Shape;446;p99"/>
          <p:cNvSpPr txBox="1"/>
          <p:nvPr/>
        </p:nvSpPr>
        <p:spPr>
          <a:xfrm>
            <a:off x="3962400" y="2743200"/>
            <a:ext cx="4572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6633"/>
              </a:buClr>
              <a:buFont typeface="Arial"/>
              <a:buNone/>
            </a:pPr>
            <a:r>
              <a:rPr b="1" i="0" lang="en-US" sz="1800" u="none">
                <a:solidFill>
                  <a:srgbClr val="996633"/>
                </a:solidFill>
                <a:latin typeface="Arial"/>
                <a:ea typeface="Arial"/>
                <a:cs typeface="Arial"/>
                <a:sym typeface="Arial"/>
              </a:rPr>
              <a:t>BI</a:t>
            </a:r>
            <a:endParaRPr/>
          </a:p>
          <a:p>
            <a:pPr indent="0" lvl="0" marL="0" marR="0" rtl="0" algn="l">
              <a:lnSpc>
                <a:spcPct val="100000"/>
              </a:lnSpc>
              <a:spcBef>
                <a:spcPts val="0"/>
              </a:spcBef>
              <a:spcAft>
                <a:spcPts val="0"/>
              </a:spcAft>
              <a:buNone/>
            </a:pPr>
            <a:r>
              <a:t/>
            </a:r>
            <a:endParaRPr b="1" i="0" sz="1800" u="none">
              <a:solidFill>
                <a:srgbClr val="996633"/>
              </a:solidFill>
              <a:latin typeface="Arial"/>
              <a:ea typeface="Arial"/>
              <a:cs typeface="Arial"/>
              <a:sym typeface="Arial"/>
            </a:endParaRPr>
          </a:p>
        </p:txBody>
      </p:sp>
      <p:sp>
        <p:nvSpPr>
          <p:cNvPr id="447" name="Google Shape;447;p99"/>
          <p:cNvSpPr txBox="1"/>
          <p:nvPr/>
        </p:nvSpPr>
        <p:spPr>
          <a:xfrm>
            <a:off x="1447800" y="4648200"/>
            <a:ext cx="1246187" cy="1100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6633"/>
              </a:buClr>
              <a:buFont typeface="Arial"/>
              <a:buNone/>
            </a:pPr>
            <a:r>
              <a:rPr b="1" i="0" lang="en-US" sz="1600" u="none">
                <a:solidFill>
                  <a:srgbClr val="996633"/>
                </a:solidFill>
                <a:latin typeface="Arial"/>
                <a:ea typeface="Arial"/>
                <a:cs typeface="Arial"/>
                <a:sym typeface="Arial"/>
              </a:rPr>
              <a:t>“Heavy </a:t>
            </a:r>
            <a:endParaRPr/>
          </a:p>
          <a:p>
            <a:pPr indent="0" lvl="0" marL="0" marR="0" rtl="0" algn="l">
              <a:lnSpc>
                <a:spcPct val="100000"/>
              </a:lnSpc>
              <a:spcBef>
                <a:spcPts val="0"/>
              </a:spcBef>
              <a:spcAft>
                <a:spcPts val="0"/>
              </a:spcAft>
              <a:buClr>
                <a:srgbClr val="996633"/>
              </a:buClr>
              <a:buFont typeface="Arial"/>
              <a:buNone/>
            </a:pPr>
            <a:r>
              <a:rPr b="1" i="0" lang="en-US" sz="1600" u="none">
                <a:solidFill>
                  <a:srgbClr val="996633"/>
                </a:solidFill>
                <a:latin typeface="Arial"/>
                <a:ea typeface="Arial"/>
                <a:cs typeface="Arial"/>
                <a:sym typeface="Arial"/>
              </a:rPr>
              <a:t>Analytics “</a:t>
            </a:r>
            <a:endParaRPr/>
          </a:p>
          <a:p>
            <a:pPr indent="0" lvl="0" marL="0" marR="0" rtl="0" algn="l">
              <a:lnSpc>
                <a:spcPct val="100000"/>
              </a:lnSpc>
              <a:spcBef>
                <a:spcPts val="0"/>
              </a:spcBef>
              <a:spcAft>
                <a:spcPts val="0"/>
              </a:spcAft>
              <a:buClr>
                <a:schemeClr val="dk1"/>
              </a:buClr>
              <a:buFont typeface="Arial"/>
              <a:buNone/>
            </a:pPr>
            <a:r>
              <a:t/>
            </a:r>
            <a:endParaRPr b="1" i="0" sz="1600" u="none">
              <a:solidFill>
                <a:srgbClr val="996633"/>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a:solidFill>
                <a:srgbClr val="996633"/>
              </a:solidFill>
              <a:latin typeface="Arial"/>
              <a:ea typeface="Arial"/>
              <a:cs typeface="Arial"/>
              <a:sym typeface="Arial"/>
            </a:endParaRPr>
          </a:p>
        </p:txBody>
      </p:sp>
      <p:cxnSp>
        <p:nvCxnSpPr>
          <p:cNvPr id="448" name="Google Shape;448;p99"/>
          <p:cNvCxnSpPr/>
          <p:nvPr/>
        </p:nvCxnSpPr>
        <p:spPr>
          <a:xfrm>
            <a:off x="6781800" y="2971800"/>
            <a:ext cx="0" cy="1447800"/>
          </a:xfrm>
          <a:prstGeom prst="straightConnector1">
            <a:avLst/>
          </a:prstGeom>
          <a:noFill/>
          <a:ln cap="flat" cmpd="sng" w="38100">
            <a:solidFill>
              <a:srgbClr val="339966"/>
            </a:solidFill>
            <a:prstDash val="solid"/>
            <a:miter lim="8000"/>
            <a:headEnd len="med" w="med" type="triangle"/>
            <a:tailEnd len="med" w="med" type="triangle"/>
          </a:ln>
        </p:spPr>
      </p:cxnSp>
      <p:cxnSp>
        <p:nvCxnSpPr>
          <p:cNvPr id="449" name="Google Shape;449;p99"/>
          <p:cNvCxnSpPr/>
          <p:nvPr/>
        </p:nvCxnSpPr>
        <p:spPr>
          <a:xfrm>
            <a:off x="6781800" y="4724400"/>
            <a:ext cx="0" cy="1447800"/>
          </a:xfrm>
          <a:prstGeom prst="straightConnector1">
            <a:avLst/>
          </a:prstGeom>
          <a:noFill/>
          <a:ln cap="flat" cmpd="sng" w="38100">
            <a:solidFill>
              <a:srgbClr val="339966"/>
            </a:solidFill>
            <a:prstDash val="solid"/>
            <a:miter lim="8000"/>
            <a:headEnd len="med" w="med" type="triangle"/>
            <a:tailEnd len="med" w="med" type="triangle"/>
          </a:ln>
        </p:spPr>
      </p:cxnSp>
      <p:sp>
        <p:nvSpPr>
          <p:cNvPr id="450" name="Google Shape;450;p99"/>
          <p:cNvSpPr txBox="1"/>
          <p:nvPr/>
        </p:nvSpPr>
        <p:spPr>
          <a:xfrm>
            <a:off x="6858000" y="3429000"/>
            <a:ext cx="1865312" cy="611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6633"/>
              </a:buClr>
              <a:buFont typeface="Arial"/>
              <a:buNone/>
            </a:pPr>
            <a:r>
              <a:rPr b="1" i="0" lang="en-US" sz="1600" u="none">
                <a:solidFill>
                  <a:srgbClr val="996633"/>
                </a:solidFill>
                <a:latin typeface="Arial"/>
                <a:ea typeface="Arial"/>
                <a:cs typeface="Arial"/>
                <a:sym typeface="Arial"/>
              </a:rPr>
              <a:t>Delivery Focused</a:t>
            </a:r>
            <a:endParaRPr/>
          </a:p>
          <a:p>
            <a:pPr indent="0" lvl="0" marL="0" marR="0" rtl="0" algn="l">
              <a:lnSpc>
                <a:spcPct val="100000"/>
              </a:lnSpc>
              <a:spcBef>
                <a:spcPts val="0"/>
              </a:spcBef>
              <a:spcAft>
                <a:spcPts val="0"/>
              </a:spcAft>
              <a:buNone/>
            </a:pPr>
            <a:r>
              <a:t/>
            </a:r>
            <a:endParaRPr b="1" i="0" sz="1600" u="none">
              <a:solidFill>
                <a:srgbClr val="996633"/>
              </a:solidFill>
              <a:latin typeface="Arial"/>
              <a:ea typeface="Arial"/>
              <a:cs typeface="Arial"/>
              <a:sym typeface="Arial"/>
            </a:endParaRPr>
          </a:p>
        </p:txBody>
      </p:sp>
      <p:sp>
        <p:nvSpPr>
          <p:cNvPr id="451" name="Google Shape;451;p99"/>
          <p:cNvSpPr txBox="1"/>
          <p:nvPr/>
        </p:nvSpPr>
        <p:spPr>
          <a:xfrm>
            <a:off x="6858000" y="5486400"/>
            <a:ext cx="1865312" cy="611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6633"/>
              </a:buClr>
              <a:buFont typeface="Arial"/>
              <a:buNone/>
            </a:pPr>
            <a:r>
              <a:rPr b="1" i="0" lang="en-US" sz="1600" u="none">
                <a:solidFill>
                  <a:srgbClr val="996633"/>
                </a:solidFill>
                <a:latin typeface="Arial"/>
                <a:ea typeface="Arial"/>
                <a:cs typeface="Arial"/>
                <a:sym typeface="Arial"/>
              </a:rPr>
              <a:t>Analytic Focused</a:t>
            </a:r>
            <a:endParaRPr/>
          </a:p>
          <a:p>
            <a:pPr indent="0" lvl="0" marL="0" marR="0" rtl="0" algn="l">
              <a:lnSpc>
                <a:spcPct val="100000"/>
              </a:lnSpc>
              <a:spcBef>
                <a:spcPts val="0"/>
              </a:spcBef>
              <a:spcAft>
                <a:spcPts val="0"/>
              </a:spcAft>
              <a:buNone/>
            </a:pPr>
            <a:r>
              <a:t/>
            </a:r>
            <a:endParaRPr b="1" i="0" sz="1600" u="none">
              <a:solidFill>
                <a:srgbClr val="996633"/>
              </a:solidFill>
              <a:latin typeface="Arial"/>
              <a:ea typeface="Arial"/>
              <a:cs typeface="Arial"/>
              <a:sym typeface="Arial"/>
            </a:endParaRPr>
          </a:p>
        </p:txBody>
      </p:sp>
      <p:sp>
        <p:nvSpPr>
          <p:cNvPr id="452" name="Google Shape;452;p99"/>
          <p:cNvSpPr txBox="1"/>
          <p:nvPr/>
        </p:nvSpPr>
        <p:spPr>
          <a:xfrm>
            <a:off x="4419600" y="4114800"/>
            <a:ext cx="2057400" cy="1066800"/>
          </a:xfrm>
          <a:prstGeom prst="rect">
            <a:avLst/>
          </a:prstGeom>
          <a:solidFill>
            <a:srgbClr val="FF99CC">
              <a:alpha val="49803"/>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96633"/>
              </a:buClr>
              <a:buFont typeface="Arial"/>
              <a:buNone/>
            </a:pPr>
            <a:r>
              <a:rPr b="1" i="0" lang="en-US" sz="1600" u="none">
                <a:solidFill>
                  <a:srgbClr val="996633"/>
                </a:solidFill>
                <a:latin typeface="Arial"/>
                <a:ea typeface="Arial"/>
                <a:cs typeface="Arial"/>
                <a:sym typeface="Arial"/>
              </a:rPr>
              <a:t>WEB ACCESS</a:t>
            </a:r>
            <a:endParaRPr/>
          </a:p>
        </p:txBody>
      </p:sp>
      <p:sp>
        <p:nvSpPr>
          <p:cNvPr id="453" name="Google Shape;453;p99"/>
          <p:cNvSpPr/>
          <p:nvPr/>
        </p:nvSpPr>
        <p:spPr>
          <a:xfrm>
            <a:off x="3352800" y="4495800"/>
            <a:ext cx="1447800" cy="1447800"/>
          </a:xfrm>
          <a:prstGeom prst="ellipse">
            <a:avLst/>
          </a:prstGeom>
          <a:solidFill>
            <a:srgbClr val="00CC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96633"/>
              </a:buClr>
              <a:buFont typeface="Arial"/>
              <a:buNone/>
            </a:pPr>
            <a:r>
              <a:rPr b="1" i="0" lang="en-US" sz="1600" u="none">
                <a:solidFill>
                  <a:srgbClr val="996633"/>
                </a:solidFill>
                <a:latin typeface="Arial"/>
                <a:ea typeface="Arial"/>
                <a:cs typeface="Arial"/>
                <a:sym typeface="Arial"/>
              </a:rPr>
              <a:t>OLAP</a:t>
            </a:r>
            <a:endParaRPr/>
          </a:p>
        </p:txBody>
      </p:sp>
      <p:sp>
        <p:nvSpPr>
          <p:cNvPr id="454" name="Google Shape;454;p99"/>
          <p:cNvSpPr/>
          <p:nvPr/>
        </p:nvSpPr>
        <p:spPr>
          <a:xfrm>
            <a:off x="4953000" y="2743200"/>
            <a:ext cx="1524000" cy="1676400"/>
          </a:xfrm>
          <a:prstGeom prst="ellipse">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96633"/>
              </a:buClr>
              <a:buFont typeface="Arial"/>
              <a:buNone/>
            </a:pPr>
            <a:r>
              <a:rPr b="1" i="0" lang="en-US" sz="1600" u="none">
                <a:solidFill>
                  <a:srgbClr val="996633"/>
                </a:solidFill>
                <a:latin typeface="Arial"/>
                <a:ea typeface="Arial"/>
                <a:cs typeface="Arial"/>
                <a:sym typeface="Arial"/>
              </a:rPr>
              <a:t>Reporting</a:t>
            </a:r>
            <a:endParaRPr/>
          </a:p>
        </p:txBody>
      </p:sp>
      <p:sp>
        <p:nvSpPr>
          <p:cNvPr id="455" name="Google Shape;455;p99"/>
          <p:cNvSpPr txBox="1"/>
          <p:nvPr/>
        </p:nvSpPr>
        <p:spPr>
          <a:xfrm>
            <a:off x="2473325" y="5715000"/>
            <a:ext cx="1336675"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6633"/>
              </a:buClr>
              <a:buFont typeface="Arial"/>
              <a:buNone/>
            </a:pPr>
            <a:r>
              <a:rPr b="1" i="0" lang="en-US" sz="1600" u="none">
                <a:solidFill>
                  <a:srgbClr val="996633"/>
                </a:solidFill>
                <a:latin typeface="Arial"/>
                <a:ea typeface="Arial"/>
                <a:cs typeface="Arial"/>
                <a:sym typeface="Arial"/>
              </a:rPr>
              <a:t>Data Mining</a:t>
            </a:r>
            <a:endParaRPr/>
          </a:p>
          <a:p>
            <a:pPr indent="0" lvl="0" marL="0" marR="0" rtl="0" algn="l">
              <a:lnSpc>
                <a:spcPct val="100000"/>
              </a:lnSpc>
              <a:spcBef>
                <a:spcPts val="0"/>
              </a:spcBef>
              <a:spcAft>
                <a:spcPts val="0"/>
              </a:spcAft>
              <a:buNone/>
            </a:pPr>
            <a:r>
              <a:t/>
            </a:r>
            <a:endParaRPr b="1" i="0" sz="1600" u="none">
              <a:solidFill>
                <a:srgbClr val="996633"/>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9" name="Shape 459"/>
        <p:cNvGrpSpPr/>
        <p:nvPr/>
      </p:nvGrpSpPr>
      <p:grpSpPr>
        <a:xfrm>
          <a:off x="0" y="0"/>
          <a:ext cx="0" cy="0"/>
          <a:chOff x="0" y="0"/>
          <a:chExt cx="0" cy="0"/>
        </a:xfrm>
      </p:grpSpPr>
      <p:sp>
        <p:nvSpPr>
          <p:cNvPr id="460" name="Google Shape;460;p100"/>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bin"/>
                <a:ea typeface="Cabin"/>
                <a:cs typeface="Cabin"/>
                <a:sym typeface="Cabin"/>
              </a:rPr>
              <a:t>Reporting</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category of data access solution in which the information is presented in the form of reports</a:t>
            </a:r>
            <a:endParaRPr/>
          </a:p>
          <a:p>
            <a:pPr indent="-171450" lvl="1" marL="74295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Reporting tools are also referred as Query and reporting tools</a:t>
            </a:r>
            <a:endParaRPr/>
          </a:p>
          <a:p>
            <a:pPr indent="-285750" lvl="1" marL="742950" marR="0" rtl="0" algn="l">
              <a:lnSpc>
                <a:spcPct val="90000"/>
              </a:lnSpc>
              <a:spcBef>
                <a:spcPts val="36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bin"/>
                <a:ea typeface="Cabin"/>
                <a:cs typeface="Cabin"/>
                <a:sym typeface="Cabin"/>
              </a:rPr>
              <a:t>OLAP</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Defined as “Fast Analysis of Multidimensional Information” by the OLAP council</a:t>
            </a:r>
            <a:endParaRPr/>
          </a:p>
          <a:p>
            <a:pPr indent="-171450" lvl="1" marL="74295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Used interchangeably with ‘Business Intelligence (BI)’</a:t>
            </a:r>
            <a:endParaRPr/>
          </a:p>
          <a:p>
            <a:pPr indent="-171450" lvl="1" marL="74295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OLAP tools are synonymous with Multidimensional tools or applications</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
        <p:nvSpPr>
          <p:cNvPr id="461" name="Google Shape;461;p100"/>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Categories - 2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5" name="Shape 465"/>
        <p:cNvGrpSpPr/>
        <p:nvPr/>
      </p:nvGrpSpPr>
      <p:grpSpPr>
        <a:xfrm>
          <a:off x="0" y="0"/>
          <a:ext cx="0" cy="0"/>
          <a:chOff x="0" y="0"/>
          <a:chExt cx="0" cy="0"/>
        </a:xfrm>
      </p:grpSpPr>
      <p:sp>
        <p:nvSpPr>
          <p:cNvPr id="466" name="Google Shape;466;p101"/>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bin"/>
                <a:ea typeface="Cabin"/>
                <a:cs typeface="Cabin"/>
                <a:sym typeface="Cabin"/>
              </a:rPr>
              <a:t>Data Mining</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process that uses a variety of statistical and artificial intelligence frameworks to discover patterns and relationships in data </a:t>
            </a:r>
            <a:endParaRPr/>
          </a:p>
          <a:p>
            <a:pPr indent="-171450" lvl="1" marL="74295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Used to make valid predictions in data analysis problems where the exact sequence and nature of queries/questions to be written/asked against the data to make the prediction is not known and the number of variables involved in the analysis is too large to be intuitively handled by structured querying or OLAP tools</a:t>
            </a:r>
            <a:endParaRPr/>
          </a:p>
          <a:p>
            <a:pPr indent="-171450" lvl="1" marL="74295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bin"/>
                <a:ea typeface="Cabin"/>
                <a:cs typeface="Cabin"/>
                <a:sym typeface="Cabin"/>
              </a:rPr>
              <a:t>Web Access</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category of data access solutions in which information is viewed through a web browser</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p:txBody>
      </p:sp>
      <p:sp>
        <p:nvSpPr>
          <p:cNvPr id="467" name="Google Shape;467;p101"/>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Access and Analysis - Categories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7_Wipro Presentation Template">
  <a:themeElements>
    <a:clrScheme name="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8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1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6_Wipro Presentation Template">
  <a:themeElements>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Wipro Presentation Template">
  <a:themeElements>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9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Wipro Presentation Template">
  <a:themeElements>
    <a:clrScheme name="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3_Wipro Presentation Template">
  <a:themeElements>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5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0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