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6858000" cx="9144000"/>
  <p:notesSz cx="6858000" cy="9144000"/>
  <p:embeddedFontLst>
    <p:embeddedFont>
      <p:font typeface="Quattrocento Sans"/>
      <p:regular r:id="rId39"/>
      <p:bold r:id="rId40"/>
      <p:italic r:id="rId41"/>
      <p:boldItalic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511F9C-F4D1-44ED-B2E8-607BB3638A1E}">
  <a:tblStyle styleId="{4F511F9C-F4D1-44ED-B2E8-607BB3638A1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0796917-8A12-4E84-ADA8-A4CA145AE75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2.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4.xml"/><Relationship Id="rId44" Type="http://schemas.openxmlformats.org/officeDocument/2006/relationships/font" Target="fonts/PTSans-bold.fntdata"/><Relationship Id="rId21" Type="http://schemas.openxmlformats.org/officeDocument/2006/relationships/slide" Target="slides/slide13.xml"/><Relationship Id="rId43" Type="http://schemas.openxmlformats.org/officeDocument/2006/relationships/font" Target="fonts/PTSans-regular.fntdata"/><Relationship Id="rId24" Type="http://schemas.openxmlformats.org/officeDocument/2006/relationships/slide" Target="slides/slide16.xml"/><Relationship Id="rId46" Type="http://schemas.openxmlformats.org/officeDocument/2006/relationships/font" Target="fonts/PTSans-boldItalic.fntdata"/><Relationship Id="rId23" Type="http://schemas.openxmlformats.org/officeDocument/2006/relationships/slide" Target="slides/slide15.xml"/><Relationship Id="rId45"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QuattrocentoSans-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3" name="Google Shape;4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defines a general methodology for developing a tabular project.</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84" name="Google Shape;48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1" name="Google Shape;4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1" name="Google Shape;50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Once deployed to a SSAS instance in tabular mode, the administrator can work with the listed features.</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2" name="Google Shape;50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0" name="Google Shape;5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DirectQuery</a:t>
            </a:r>
            <a:r>
              <a:rPr b="0" i="0" lang="en-US" sz="1200" u="none" cap="none" strike="noStrike">
                <a:solidFill>
                  <a:schemeClr val="dk1"/>
                </a:solidFill>
                <a:latin typeface="Arial"/>
                <a:ea typeface="Arial"/>
                <a:cs typeface="Arial"/>
                <a:sym typeface="Arial"/>
              </a:rPr>
              <a:t> is explained in this slide.</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1" name="Google Shape;51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19" name="Google Shape;5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26" name="Google Shape;5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33" name="Google Shape;5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0" name="Google Shape;5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7" name="Google Shape;5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54" name="Google Shape;55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95" name="Google Shape;29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1" name="Google Shape;56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2" name="Google Shape;56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9" name="Google Shape;56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0" name="Google Shape;57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8" name="Google Shape;57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06" name="Google Shape;60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34" name="Google Shape;63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53" name="Google Shape;65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3" name="Google Shape;67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1" name="Google Shape;68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9" name="Google Shape;68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2" name="Google Shape;30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1" name="Google Shape;70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9" name="Google Shape;30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72" name="Google Shape;37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u="none">
                <a:solidFill>
                  <a:schemeClr val="dk1"/>
                </a:solidFill>
                <a:latin typeface="Arial"/>
                <a:ea typeface="Arial"/>
                <a:cs typeface="Arial"/>
                <a:sym typeface="Arial"/>
              </a:rPr>
              <a:t>‹#›</a:t>
            </a:fld>
            <a:endParaRPr b="0" sz="1200" u="none">
              <a:solidFill>
                <a:schemeClr val="dk1"/>
              </a:solidFill>
              <a:latin typeface="Arial"/>
              <a:ea typeface="Arial"/>
              <a:cs typeface="Arial"/>
              <a:sym typeface="Arial"/>
            </a:endParaRPr>
          </a:p>
        </p:txBody>
      </p:sp>
      <p:sp>
        <p:nvSpPr>
          <p:cNvPr id="440" name="Google Shape;440;p16: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u="none">
                <a:solidFill>
                  <a:schemeClr val="dk1"/>
                </a:solidFill>
                <a:latin typeface="Arial"/>
                <a:ea typeface="Arial"/>
                <a:cs typeface="Arial"/>
                <a:sym typeface="Arial"/>
              </a:rPr>
              <a:t>‹#›</a:t>
            </a:fld>
            <a:endParaRPr b="0" sz="1200" u="none">
              <a:solidFill>
                <a:schemeClr val="dk1"/>
              </a:solidFill>
              <a:latin typeface="Arial"/>
              <a:ea typeface="Arial"/>
              <a:cs typeface="Arial"/>
              <a:sym typeface="Arial"/>
            </a:endParaRPr>
          </a:p>
        </p:txBody>
      </p:sp>
      <p:sp>
        <p:nvSpPr>
          <p:cNvPr id="441" name="Google Shape;4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1" name="Google Shape;4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7" name="Google Shape;4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4" name="Google Shape;47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lists the new features available for developing tabular models. Do not attempt to describe in detail what each feature is designed to achieve, as they will be covered in both the demonstration and hands-on lab.</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5" name="Google Shape;47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g"/><Relationship Id="rId4"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7.jpg"/><Relationship Id="rId4"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jpg"/><Relationship Id="rId3"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600"/>
              <a:buFont typeface="PT Sans"/>
              <a:buNone/>
              <a:defRPr b="0" i="0" sz="2000" u="none" cap="none" strike="noStrike">
                <a:solidFill>
                  <a:schemeClr val="lt1"/>
                </a:solidFill>
                <a:latin typeface="PT Sans"/>
                <a:ea typeface="PT Sans"/>
                <a:cs typeface="PT Sans"/>
                <a:sym typeface="PT Sans"/>
              </a:defRPr>
            </a:lvl1pPr>
            <a:lvl2pPr indent="-228600" lvl="1" marL="5715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122237" lvl="2" marL="808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228600" lvl="3" marL="12573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122237" lvl="4" marL="14938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122238" lvl="5" marL="1951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122238" lvl="6" marL="24082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122238" lvl="7" marL="28654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122237" lvl="8" marL="33226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900" u="none" cap="none" strike="noStrike">
                <a:solidFill>
                  <a:schemeClr val="lt1"/>
                </a:solidFill>
                <a:latin typeface="PT Sans"/>
                <a:ea typeface="PT Sans"/>
                <a:cs typeface="PT Sans"/>
                <a:sym typeface="PT Sans"/>
              </a:defRPr>
            </a:lvl1pPr>
            <a:lvl2pPr indent="0" lvl="1" marL="0" marR="0" rtl="0" algn="l">
              <a:spcBef>
                <a:spcPts val="0"/>
              </a:spcBef>
              <a:spcAft>
                <a:spcPts val="0"/>
              </a:spcAft>
              <a:buNone/>
              <a:defRPr b="0" i="0" sz="900" u="none" cap="none" strike="noStrike">
                <a:solidFill>
                  <a:schemeClr val="lt1"/>
                </a:solidFill>
                <a:latin typeface="PT Sans"/>
                <a:ea typeface="PT Sans"/>
                <a:cs typeface="PT Sans"/>
                <a:sym typeface="PT Sans"/>
              </a:defRPr>
            </a:lvl2pPr>
            <a:lvl3pPr indent="0" lvl="2" marL="0" marR="0" rtl="0" algn="l">
              <a:spcBef>
                <a:spcPts val="0"/>
              </a:spcBef>
              <a:spcAft>
                <a:spcPts val="0"/>
              </a:spcAft>
              <a:buNone/>
              <a:defRPr b="0" i="0" sz="900" u="none" cap="none" strike="noStrike">
                <a:solidFill>
                  <a:schemeClr val="lt1"/>
                </a:solidFill>
                <a:latin typeface="PT Sans"/>
                <a:ea typeface="PT Sans"/>
                <a:cs typeface="PT Sans"/>
                <a:sym typeface="PT Sans"/>
              </a:defRPr>
            </a:lvl3pPr>
            <a:lvl4pPr indent="0" lvl="3" marL="0" marR="0" rtl="0" algn="l">
              <a:spcBef>
                <a:spcPts val="0"/>
              </a:spcBef>
              <a:spcAft>
                <a:spcPts val="0"/>
              </a:spcAft>
              <a:buNone/>
              <a:defRPr b="0" i="0" sz="900" u="none" cap="none" strike="noStrike">
                <a:solidFill>
                  <a:schemeClr val="lt1"/>
                </a:solidFill>
                <a:latin typeface="PT Sans"/>
                <a:ea typeface="PT Sans"/>
                <a:cs typeface="PT Sans"/>
                <a:sym typeface="PT Sans"/>
              </a:defRPr>
            </a:lvl4pPr>
            <a:lvl5pPr indent="0" lvl="4" marL="0" marR="0" rtl="0" algn="l">
              <a:spcBef>
                <a:spcPts val="0"/>
              </a:spcBef>
              <a:spcAft>
                <a:spcPts val="0"/>
              </a:spcAft>
              <a:buNone/>
              <a:defRPr b="0" i="0" sz="900" u="none" cap="none" strike="noStrike">
                <a:solidFill>
                  <a:schemeClr val="lt1"/>
                </a:solidFill>
                <a:latin typeface="PT Sans"/>
                <a:ea typeface="PT Sans"/>
                <a:cs typeface="PT Sans"/>
                <a:sym typeface="PT Sans"/>
              </a:defRPr>
            </a:lvl5pPr>
            <a:lvl6pPr indent="0" lvl="5" marL="0" marR="0" rtl="0" algn="l">
              <a:spcBef>
                <a:spcPts val="0"/>
              </a:spcBef>
              <a:spcAft>
                <a:spcPts val="0"/>
              </a:spcAft>
              <a:buNone/>
              <a:defRPr b="0" i="0" sz="900" u="none" cap="none" strike="noStrike">
                <a:solidFill>
                  <a:schemeClr val="lt1"/>
                </a:solidFill>
                <a:latin typeface="PT Sans"/>
                <a:ea typeface="PT Sans"/>
                <a:cs typeface="PT Sans"/>
                <a:sym typeface="PT Sans"/>
              </a:defRPr>
            </a:lvl6pPr>
            <a:lvl7pPr indent="0" lvl="6" marL="0" marR="0" rtl="0" algn="l">
              <a:spcBef>
                <a:spcPts val="0"/>
              </a:spcBef>
              <a:spcAft>
                <a:spcPts val="0"/>
              </a:spcAft>
              <a:buNone/>
              <a:defRPr b="0" i="0" sz="900" u="none" cap="none" strike="noStrike">
                <a:solidFill>
                  <a:schemeClr val="lt1"/>
                </a:solidFill>
                <a:latin typeface="PT Sans"/>
                <a:ea typeface="PT Sans"/>
                <a:cs typeface="PT Sans"/>
                <a:sym typeface="PT Sans"/>
              </a:defRPr>
            </a:lvl7pPr>
            <a:lvl8pPr indent="0" lvl="7" marL="0" marR="0" rtl="0" algn="l">
              <a:spcBef>
                <a:spcPts val="0"/>
              </a:spcBef>
              <a:spcAft>
                <a:spcPts val="0"/>
              </a:spcAft>
              <a:buNone/>
              <a:defRPr b="0" i="0" sz="900" u="none" cap="none" strike="noStrike">
                <a:solidFill>
                  <a:schemeClr val="lt1"/>
                </a:solidFill>
                <a:latin typeface="PT Sans"/>
                <a:ea typeface="PT Sans"/>
                <a:cs typeface="PT Sans"/>
                <a:sym typeface="PT Sans"/>
              </a:defRPr>
            </a:lvl8pPr>
            <a:lvl9pPr indent="0" lvl="8" marL="0" marR="0" rtl="0" algn="l">
              <a:spcBef>
                <a:spcPts val="0"/>
              </a:spcBef>
              <a:spcAft>
                <a:spcPts val="0"/>
              </a:spcAft>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62" name="Google Shape;62;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3" name="Google Shape;63;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64" name="Google Shape;64;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2"/>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67" name="Google Shape;67;p12"/>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8" name="Google Shape;68;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3"/>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71" name="Google Shape;71;p13"/>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2" name="Google Shape;72;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3" name="Shape 73"/>
        <p:cNvGrpSpPr/>
        <p:nvPr/>
      </p:nvGrpSpPr>
      <p:grpSpPr>
        <a:xfrm>
          <a:off x="0" y="0"/>
          <a:ext cx="0" cy="0"/>
          <a:chOff x="0" y="0"/>
          <a:chExt cx="0" cy="0"/>
        </a:xfrm>
      </p:grpSpPr>
      <p:sp>
        <p:nvSpPr>
          <p:cNvPr id="74" name="Google Shape;74;p1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75" name="Google Shape;75;p1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84" name="Shape 84"/>
        <p:cNvGrpSpPr/>
        <p:nvPr/>
      </p:nvGrpSpPr>
      <p:grpSpPr>
        <a:xfrm>
          <a:off x="0" y="0"/>
          <a:ext cx="0" cy="0"/>
          <a:chOff x="0" y="0"/>
          <a:chExt cx="0" cy="0"/>
        </a:xfrm>
      </p:grpSpPr>
      <p:pic>
        <p:nvPicPr>
          <p:cNvPr descr="Guidelines ppt_title slide" id="85" name="Google Shape;85;p16"/>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6" name="Google Shape;86;p16"/>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7" name="Google Shape;87;p16"/>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8" name="Google Shape;88;p16"/>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2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89" name="Google Shape;89;p16"/>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600"/>
              <a:buFont typeface="PT Sans"/>
              <a:buNone/>
              <a:defRPr b="0" i="0" sz="2000" u="none" cap="none" strike="noStrike">
                <a:solidFill>
                  <a:schemeClr val="lt1"/>
                </a:solidFill>
                <a:latin typeface="PT Sans"/>
                <a:ea typeface="PT Sans"/>
                <a:cs typeface="PT Sans"/>
                <a:sym typeface="PT Sans"/>
              </a:defRPr>
            </a:lvl1pPr>
            <a:lvl2pPr indent="-228600" lvl="1" marL="5715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122237" lvl="2" marL="808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228600" lvl="3" marL="12573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122237" lvl="4" marL="14938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122238" lvl="5" marL="19510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122238" lvl="6" marL="24082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122238" lvl="7" marL="28654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122237" lvl="8" marL="3322638"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0" name="Google Shape;90;p16"/>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sz="900">
                <a:solidFill>
                  <a:schemeClr val="lt1"/>
                </a:solidFill>
                <a:latin typeface="PT Sans"/>
                <a:ea typeface="PT Sans"/>
                <a:cs typeface="PT Sans"/>
                <a:sym typeface="PT Sans"/>
              </a:defRPr>
            </a:lvl1pPr>
            <a:lvl2pPr indent="0" lvl="1" marL="0" marR="0" rtl="0" algn="l">
              <a:spcBef>
                <a:spcPts val="0"/>
              </a:spcBef>
              <a:spcAft>
                <a:spcPts val="0"/>
              </a:spcAft>
              <a:buNone/>
              <a:defRPr b="0" sz="900">
                <a:solidFill>
                  <a:schemeClr val="lt1"/>
                </a:solidFill>
                <a:latin typeface="PT Sans"/>
                <a:ea typeface="PT Sans"/>
                <a:cs typeface="PT Sans"/>
                <a:sym typeface="PT Sans"/>
              </a:defRPr>
            </a:lvl2pPr>
            <a:lvl3pPr indent="0" lvl="2" marL="0" marR="0" rtl="0" algn="l">
              <a:spcBef>
                <a:spcPts val="0"/>
              </a:spcBef>
              <a:spcAft>
                <a:spcPts val="0"/>
              </a:spcAft>
              <a:buNone/>
              <a:defRPr b="0" sz="900">
                <a:solidFill>
                  <a:schemeClr val="lt1"/>
                </a:solidFill>
                <a:latin typeface="PT Sans"/>
                <a:ea typeface="PT Sans"/>
                <a:cs typeface="PT Sans"/>
                <a:sym typeface="PT Sans"/>
              </a:defRPr>
            </a:lvl3pPr>
            <a:lvl4pPr indent="0" lvl="3" marL="0" marR="0" rtl="0" algn="l">
              <a:spcBef>
                <a:spcPts val="0"/>
              </a:spcBef>
              <a:spcAft>
                <a:spcPts val="0"/>
              </a:spcAft>
              <a:buNone/>
              <a:defRPr b="0" sz="900">
                <a:solidFill>
                  <a:schemeClr val="lt1"/>
                </a:solidFill>
                <a:latin typeface="PT Sans"/>
                <a:ea typeface="PT Sans"/>
                <a:cs typeface="PT Sans"/>
                <a:sym typeface="PT Sans"/>
              </a:defRPr>
            </a:lvl4pPr>
            <a:lvl5pPr indent="0" lvl="4" marL="0" marR="0" rtl="0" algn="l">
              <a:spcBef>
                <a:spcPts val="0"/>
              </a:spcBef>
              <a:spcAft>
                <a:spcPts val="0"/>
              </a:spcAft>
              <a:buNone/>
              <a:defRPr b="0" sz="900">
                <a:solidFill>
                  <a:schemeClr val="lt1"/>
                </a:solidFill>
                <a:latin typeface="PT Sans"/>
                <a:ea typeface="PT Sans"/>
                <a:cs typeface="PT Sans"/>
                <a:sym typeface="PT Sans"/>
              </a:defRPr>
            </a:lvl5pPr>
            <a:lvl6pPr indent="0" lvl="5" marL="0" marR="0" rtl="0" algn="l">
              <a:spcBef>
                <a:spcPts val="0"/>
              </a:spcBef>
              <a:spcAft>
                <a:spcPts val="0"/>
              </a:spcAft>
              <a:buNone/>
              <a:defRPr b="0" sz="900">
                <a:solidFill>
                  <a:schemeClr val="lt1"/>
                </a:solidFill>
                <a:latin typeface="PT Sans"/>
                <a:ea typeface="PT Sans"/>
                <a:cs typeface="PT Sans"/>
                <a:sym typeface="PT Sans"/>
              </a:defRPr>
            </a:lvl6pPr>
            <a:lvl7pPr indent="0" lvl="6" marL="0" marR="0" rtl="0" algn="l">
              <a:spcBef>
                <a:spcPts val="0"/>
              </a:spcBef>
              <a:spcAft>
                <a:spcPts val="0"/>
              </a:spcAft>
              <a:buNone/>
              <a:defRPr b="0" sz="900">
                <a:solidFill>
                  <a:schemeClr val="lt1"/>
                </a:solidFill>
                <a:latin typeface="PT Sans"/>
                <a:ea typeface="PT Sans"/>
                <a:cs typeface="PT Sans"/>
                <a:sym typeface="PT Sans"/>
              </a:defRPr>
            </a:lvl7pPr>
            <a:lvl8pPr indent="0" lvl="7" marL="0" marR="0" rtl="0" algn="l">
              <a:spcBef>
                <a:spcPts val="0"/>
              </a:spcBef>
              <a:spcAft>
                <a:spcPts val="0"/>
              </a:spcAft>
              <a:buNone/>
              <a:defRPr b="0" sz="900">
                <a:solidFill>
                  <a:schemeClr val="lt1"/>
                </a:solidFill>
                <a:latin typeface="PT Sans"/>
                <a:ea typeface="PT Sans"/>
                <a:cs typeface="PT Sans"/>
                <a:sym typeface="PT Sans"/>
              </a:defRPr>
            </a:lvl8pPr>
            <a:lvl9pPr indent="0" lvl="8" marL="0" marR="0" rtl="0" algn="l">
              <a:spcBef>
                <a:spcPts val="0"/>
              </a:spcBef>
              <a:spcAft>
                <a:spcPts val="0"/>
              </a:spcAft>
              <a:buNone/>
              <a:defRPr b="0" sz="900">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91" name="Google Shape;91;p16"/>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94" name="Google Shape;94;p1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99" name="Google Shape;99;p1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04" name="Google Shape;104;p19"/>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9"/>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Google Shape;106;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10" name="Google Shape;110;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11" name="Google Shape;111;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12" name="Google Shape;112;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13" name="Google Shape;113;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14" name="Google Shape;114;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18" name="Google Shape;118;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6" name="Google Shape;26;p3"/>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 name="Google Shape;27;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4E84C4"/>
                </a:solidFill>
                <a:latin typeface="PT Sans"/>
                <a:ea typeface="PT Sans"/>
                <a:cs typeface="PT Sans"/>
                <a:sym typeface="PT Sans"/>
              </a:defRPr>
            </a:lvl1pPr>
            <a:lvl2pPr indent="0" lvl="1" marL="0" marR="0" rtl="0" algn="r">
              <a:spcBef>
                <a:spcPts val="0"/>
              </a:spcBef>
              <a:spcAft>
                <a:spcPts val="0"/>
              </a:spcAft>
              <a:buNone/>
              <a:defRPr b="1" i="0" sz="900" u="none" cap="none" strike="noStrike">
                <a:solidFill>
                  <a:srgbClr val="4E84C4"/>
                </a:solidFill>
                <a:latin typeface="PT Sans"/>
                <a:ea typeface="PT Sans"/>
                <a:cs typeface="PT Sans"/>
                <a:sym typeface="PT Sans"/>
              </a:defRPr>
            </a:lvl2pPr>
            <a:lvl3pPr indent="0" lvl="2" marL="0" marR="0" rtl="0" algn="r">
              <a:spcBef>
                <a:spcPts val="0"/>
              </a:spcBef>
              <a:spcAft>
                <a:spcPts val="0"/>
              </a:spcAft>
              <a:buNone/>
              <a:defRPr b="1" i="0" sz="900" u="none" cap="none" strike="noStrike">
                <a:solidFill>
                  <a:srgbClr val="4E84C4"/>
                </a:solidFill>
                <a:latin typeface="PT Sans"/>
                <a:ea typeface="PT Sans"/>
                <a:cs typeface="PT Sans"/>
                <a:sym typeface="PT Sans"/>
              </a:defRPr>
            </a:lvl3pPr>
            <a:lvl4pPr indent="0" lvl="3" marL="0" marR="0" rtl="0" algn="r">
              <a:spcBef>
                <a:spcPts val="0"/>
              </a:spcBef>
              <a:spcAft>
                <a:spcPts val="0"/>
              </a:spcAft>
              <a:buNone/>
              <a:defRPr b="1" i="0" sz="900" u="none" cap="none" strike="noStrike">
                <a:solidFill>
                  <a:srgbClr val="4E84C4"/>
                </a:solidFill>
                <a:latin typeface="PT Sans"/>
                <a:ea typeface="PT Sans"/>
                <a:cs typeface="PT Sans"/>
                <a:sym typeface="PT Sans"/>
              </a:defRPr>
            </a:lvl4pPr>
            <a:lvl5pPr indent="0" lvl="4" marL="0" marR="0" rtl="0" algn="r">
              <a:spcBef>
                <a:spcPts val="0"/>
              </a:spcBef>
              <a:spcAft>
                <a:spcPts val="0"/>
              </a:spcAft>
              <a:buNone/>
              <a:defRPr b="1" i="0" sz="900" u="none" cap="none" strike="noStrike">
                <a:solidFill>
                  <a:srgbClr val="4E84C4"/>
                </a:solidFill>
                <a:latin typeface="PT Sans"/>
                <a:ea typeface="PT Sans"/>
                <a:cs typeface="PT Sans"/>
                <a:sym typeface="PT Sans"/>
              </a:defRPr>
            </a:lvl5pPr>
            <a:lvl6pPr indent="0" lvl="5" marL="0" marR="0" rtl="0" algn="r">
              <a:spcBef>
                <a:spcPts val="0"/>
              </a:spcBef>
              <a:spcAft>
                <a:spcPts val="0"/>
              </a:spcAft>
              <a:buNone/>
              <a:defRPr b="1" i="0" sz="900" u="none" cap="none" strike="noStrike">
                <a:solidFill>
                  <a:srgbClr val="4E84C4"/>
                </a:solidFill>
                <a:latin typeface="PT Sans"/>
                <a:ea typeface="PT Sans"/>
                <a:cs typeface="PT Sans"/>
                <a:sym typeface="PT Sans"/>
              </a:defRPr>
            </a:lvl6pPr>
            <a:lvl7pPr indent="0" lvl="6" marL="0" marR="0" rtl="0" algn="r">
              <a:spcBef>
                <a:spcPts val="0"/>
              </a:spcBef>
              <a:spcAft>
                <a:spcPts val="0"/>
              </a:spcAft>
              <a:buNone/>
              <a:defRPr b="1" i="0" sz="900" u="none" cap="none" strike="noStrike">
                <a:solidFill>
                  <a:srgbClr val="4E84C4"/>
                </a:solidFill>
                <a:latin typeface="PT Sans"/>
                <a:ea typeface="PT Sans"/>
                <a:cs typeface="PT Sans"/>
                <a:sym typeface="PT Sans"/>
              </a:defRPr>
            </a:lvl7pPr>
            <a:lvl8pPr indent="0" lvl="7" marL="0" marR="0" rtl="0" algn="r">
              <a:spcBef>
                <a:spcPts val="0"/>
              </a:spcBef>
              <a:spcAft>
                <a:spcPts val="0"/>
              </a:spcAft>
              <a:buNone/>
              <a:defRPr b="1" i="0" sz="900" u="none" cap="none" strike="noStrike">
                <a:solidFill>
                  <a:srgbClr val="4E84C4"/>
                </a:solidFill>
                <a:latin typeface="PT Sans"/>
                <a:ea typeface="PT Sans"/>
                <a:cs typeface="PT Sans"/>
                <a:sym typeface="PT Sans"/>
              </a:defRPr>
            </a:lvl8pPr>
            <a:lvl9pPr indent="0" lvl="8" marL="0" marR="0" rtl="0" algn="r">
              <a:spcBef>
                <a:spcPts val="0"/>
              </a:spcBef>
              <a:spcAft>
                <a:spcPts val="0"/>
              </a:spcAft>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25" name="Google Shape;125;p2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6" name="Google Shape;126;p2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31" name="Google Shape;131;p24"/>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32" name="Google Shape;132;p2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33" name="Google Shape;133;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4" name="Google Shape;134;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37" name="Google Shape;137;p25"/>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8" name="Google Shape;138;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6"/>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42" name="Google Shape;142;p26"/>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55" name="Shape 155"/>
        <p:cNvGrpSpPr/>
        <p:nvPr/>
      </p:nvGrpSpPr>
      <p:grpSpPr>
        <a:xfrm>
          <a:off x="0" y="0"/>
          <a:ext cx="0" cy="0"/>
          <a:chOff x="0" y="0"/>
          <a:chExt cx="0" cy="0"/>
        </a:xfrm>
      </p:grpSpPr>
      <p:pic>
        <p:nvPicPr>
          <p:cNvPr descr="logo" id="156" name="Google Shape;156;p28"/>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7" name="Google Shape;157;p28"/>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8" name="Google Shape;158;p28"/>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Click to edit Section Divider Master title style</a:t>
            </a:r>
            <a:endParaRPr/>
          </a:p>
        </p:txBody>
      </p:sp>
      <p:sp>
        <p:nvSpPr>
          <p:cNvPr id="159" name="Google Shape;159;p2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chemeClr val="lt1"/>
                </a:solidFill>
                <a:latin typeface="PT Sans"/>
                <a:ea typeface="PT Sans"/>
                <a:cs typeface="PT Sans"/>
                <a:sym typeface="PT Sans"/>
              </a:rPr>
              <a:t>3 September 2013</a:t>
            </a:r>
            <a:endParaRPr sz="900">
              <a:solidFill>
                <a:schemeClr val="lt1"/>
              </a:solidFill>
              <a:latin typeface="PT Sans"/>
              <a:ea typeface="PT Sans"/>
              <a:cs typeface="PT Sans"/>
              <a:sym typeface="PT Sans"/>
            </a:endParaRPr>
          </a:p>
        </p:txBody>
      </p:sp>
      <p:sp>
        <p:nvSpPr>
          <p:cNvPr id="160" name="Google Shape;160;p28"/>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61" name="Google Shape;161;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chemeClr val="lt1"/>
                </a:solidFill>
                <a:latin typeface="PT Sans"/>
                <a:ea typeface="PT Sans"/>
                <a:cs typeface="PT Sans"/>
                <a:sym typeface="PT Sans"/>
              </a:defRPr>
            </a:lvl1pPr>
            <a:lvl2pPr indent="0" lvl="1" marL="0" marR="0" rtl="0" algn="r">
              <a:spcBef>
                <a:spcPts val="0"/>
              </a:spcBef>
              <a:spcAft>
                <a:spcPts val="0"/>
              </a:spcAft>
              <a:buNone/>
              <a:defRPr b="1" sz="900">
                <a:solidFill>
                  <a:schemeClr val="lt1"/>
                </a:solidFill>
                <a:latin typeface="PT Sans"/>
                <a:ea typeface="PT Sans"/>
                <a:cs typeface="PT Sans"/>
                <a:sym typeface="PT Sans"/>
              </a:defRPr>
            </a:lvl2pPr>
            <a:lvl3pPr indent="0" lvl="2" marL="0" marR="0" rtl="0" algn="r">
              <a:spcBef>
                <a:spcPts val="0"/>
              </a:spcBef>
              <a:spcAft>
                <a:spcPts val="0"/>
              </a:spcAft>
              <a:buNone/>
              <a:defRPr b="1" sz="900">
                <a:solidFill>
                  <a:schemeClr val="lt1"/>
                </a:solidFill>
                <a:latin typeface="PT Sans"/>
                <a:ea typeface="PT Sans"/>
                <a:cs typeface="PT Sans"/>
                <a:sym typeface="PT Sans"/>
              </a:defRPr>
            </a:lvl3pPr>
            <a:lvl4pPr indent="0" lvl="3" marL="0" marR="0" rtl="0" algn="r">
              <a:spcBef>
                <a:spcPts val="0"/>
              </a:spcBef>
              <a:spcAft>
                <a:spcPts val="0"/>
              </a:spcAft>
              <a:buNone/>
              <a:defRPr b="1" sz="900">
                <a:solidFill>
                  <a:schemeClr val="lt1"/>
                </a:solidFill>
                <a:latin typeface="PT Sans"/>
                <a:ea typeface="PT Sans"/>
                <a:cs typeface="PT Sans"/>
                <a:sym typeface="PT Sans"/>
              </a:defRPr>
            </a:lvl4pPr>
            <a:lvl5pPr indent="0" lvl="4" marL="0" marR="0" rtl="0" algn="r">
              <a:spcBef>
                <a:spcPts val="0"/>
              </a:spcBef>
              <a:spcAft>
                <a:spcPts val="0"/>
              </a:spcAft>
              <a:buNone/>
              <a:defRPr b="1" sz="900">
                <a:solidFill>
                  <a:schemeClr val="lt1"/>
                </a:solidFill>
                <a:latin typeface="PT Sans"/>
                <a:ea typeface="PT Sans"/>
                <a:cs typeface="PT Sans"/>
                <a:sym typeface="PT Sans"/>
              </a:defRPr>
            </a:lvl5pPr>
            <a:lvl6pPr indent="0" lvl="5" marL="0" marR="0" rtl="0" algn="r">
              <a:spcBef>
                <a:spcPts val="0"/>
              </a:spcBef>
              <a:spcAft>
                <a:spcPts val="0"/>
              </a:spcAft>
              <a:buNone/>
              <a:defRPr b="1" sz="900">
                <a:solidFill>
                  <a:schemeClr val="lt1"/>
                </a:solidFill>
                <a:latin typeface="PT Sans"/>
                <a:ea typeface="PT Sans"/>
                <a:cs typeface="PT Sans"/>
                <a:sym typeface="PT Sans"/>
              </a:defRPr>
            </a:lvl6pPr>
            <a:lvl7pPr indent="0" lvl="6" marL="0" marR="0" rtl="0" algn="r">
              <a:spcBef>
                <a:spcPts val="0"/>
              </a:spcBef>
              <a:spcAft>
                <a:spcPts val="0"/>
              </a:spcAft>
              <a:buNone/>
              <a:defRPr b="1" sz="900">
                <a:solidFill>
                  <a:schemeClr val="lt1"/>
                </a:solidFill>
                <a:latin typeface="PT Sans"/>
                <a:ea typeface="PT Sans"/>
                <a:cs typeface="PT Sans"/>
                <a:sym typeface="PT Sans"/>
              </a:defRPr>
            </a:lvl7pPr>
            <a:lvl8pPr indent="0" lvl="7" marL="0" marR="0" rtl="0" algn="r">
              <a:spcBef>
                <a:spcPts val="0"/>
              </a:spcBef>
              <a:spcAft>
                <a:spcPts val="0"/>
              </a:spcAft>
              <a:buNone/>
              <a:defRPr b="1" sz="900">
                <a:solidFill>
                  <a:schemeClr val="lt1"/>
                </a:solidFill>
                <a:latin typeface="PT Sans"/>
                <a:ea typeface="PT Sans"/>
                <a:cs typeface="PT Sans"/>
                <a:sym typeface="PT Sans"/>
              </a:defRPr>
            </a:lvl8pPr>
            <a:lvl9pPr indent="0" lvl="8" marL="0" marR="0" rtl="0" algn="r">
              <a:spcBef>
                <a:spcPts val="0"/>
              </a:spcBef>
              <a:spcAft>
                <a:spcPts val="0"/>
              </a:spcAft>
              <a:buNone/>
              <a:defRPr b="1" sz="900">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chemeClr val="lt1"/>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65" name="Google Shape;165;p2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66" name="Google Shape;166;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3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70" name="Google Shape;170;p3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3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75" name="Google Shape;175;p31"/>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6" name="Google Shape;176;p31"/>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7" name="Google Shape;177;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81" name="Google Shape;181;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82" name="Google Shape;182;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3" name="Google Shape;183;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84" name="Google Shape;184;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5" name="Google Shape;185;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4E84C4"/>
                </a:solidFill>
                <a:latin typeface="PT Sans"/>
                <a:ea typeface="PT Sans"/>
                <a:cs typeface="PT Sans"/>
                <a:sym typeface="PT Sans"/>
              </a:defRPr>
            </a:lvl1pPr>
            <a:lvl2pPr indent="0" lvl="1" marL="0" marR="0" rtl="0" algn="r">
              <a:spcBef>
                <a:spcPts val="0"/>
              </a:spcBef>
              <a:spcAft>
                <a:spcPts val="0"/>
              </a:spcAft>
              <a:buNone/>
              <a:defRPr b="1" i="0" sz="900" u="none" cap="none" strike="noStrike">
                <a:solidFill>
                  <a:srgbClr val="4E84C4"/>
                </a:solidFill>
                <a:latin typeface="PT Sans"/>
                <a:ea typeface="PT Sans"/>
                <a:cs typeface="PT Sans"/>
                <a:sym typeface="PT Sans"/>
              </a:defRPr>
            </a:lvl2pPr>
            <a:lvl3pPr indent="0" lvl="2" marL="0" marR="0" rtl="0" algn="r">
              <a:spcBef>
                <a:spcPts val="0"/>
              </a:spcBef>
              <a:spcAft>
                <a:spcPts val="0"/>
              </a:spcAft>
              <a:buNone/>
              <a:defRPr b="1" i="0" sz="900" u="none" cap="none" strike="noStrike">
                <a:solidFill>
                  <a:srgbClr val="4E84C4"/>
                </a:solidFill>
                <a:latin typeface="PT Sans"/>
                <a:ea typeface="PT Sans"/>
                <a:cs typeface="PT Sans"/>
                <a:sym typeface="PT Sans"/>
              </a:defRPr>
            </a:lvl3pPr>
            <a:lvl4pPr indent="0" lvl="3" marL="0" marR="0" rtl="0" algn="r">
              <a:spcBef>
                <a:spcPts val="0"/>
              </a:spcBef>
              <a:spcAft>
                <a:spcPts val="0"/>
              </a:spcAft>
              <a:buNone/>
              <a:defRPr b="1" i="0" sz="900" u="none" cap="none" strike="noStrike">
                <a:solidFill>
                  <a:srgbClr val="4E84C4"/>
                </a:solidFill>
                <a:latin typeface="PT Sans"/>
                <a:ea typeface="PT Sans"/>
                <a:cs typeface="PT Sans"/>
                <a:sym typeface="PT Sans"/>
              </a:defRPr>
            </a:lvl4pPr>
            <a:lvl5pPr indent="0" lvl="4" marL="0" marR="0" rtl="0" algn="r">
              <a:spcBef>
                <a:spcPts val="0"/>
              </a:spcBef>
              <a:spcAft>
                <a:spcPts val="0"/>
              </a:spcAft>
              <a:buNone/>
              <a:defRPr b="1" i="0" sz="900" u="none" cap="none" strike="noStrike">
                <a:solidFill>
                  <a:srgbClr val="4E84C4"/>
                </a:solidFill>
                <a:latin typeface="PT Sans"/>
                <a:ea typeface="PT Sans"/>
                <a:cs typeface="PT Sans"/>
                <a:sym typeface="PT Sans"/>
              </a:defRPr>
            </a:lvl5pPr>
            <a:lvl6pPr indent="0" lvl="5" marL="0" marR="0" rtl="0" algn="r">
              <a:spcBef>
                <a:spcPts val="0"/>
              </a:spcBef>
              <a:spcAft>
                <a:spcPts val="0"/>
              </a:spcAft>
              <a:buNone/>
              <a:defRPr b="1" i="0" sz="900" u="none" cap="none" strike="noStrike">
                <a:solidFill>
                  <a:srgbClr val="4E84C4"/>
                </a:solidFill>
                <a:latin typeface="PT Sans"/>
                <a:ea typeface="PT Sans"/>
                <a:cs typeface="PT Sans"/>
                <a:sym typeface="PT Sans"/>
              </a:defRPr>
            </a:lvl6pPr>
            <a:lvl7pPr indent="0" lvl="6" marL="0" marR="0" rtl="0" algn="r">
              <a:spcBef>
                <a:spcPts val="0"/>
              </a:spcBef>
              <a:spcAft>
                <a:spcPts val="0"/>
              </a:spcAft>
              <a:buNone/>
              <a:defRPr b="1" i="0" sz="900" u="none" cap="none" strike="noStrike">
                <a:solidFill>
                  <a:srgbClr val="4E84C4"/>
                </a:solidFill>
                <a:latin typeface="PT Sans"/>
                <a:ea typeface="PT Sans"/>
                <a:cs typeface="PT Sans"/>
                <a:sym typeface="PT Sans"/>
              </a:defRPr>
            </a:lvl7pPr>
            <a:lvl8pPr indent="0" lvl="7" marL="0" marR="0" rtl="0" algn="r">
              <a:spcBef>
                <a:spcPts val="0"/>
              </a:spcBef>
              <a:spcAft>
                <a:spcPts val="0"/>
              </a:spcAft>
              <a:buNone/>
              <a:defRPr b="1" i="0" sz="900" u="none" cap="none" strike="noStrike">
                <a:solidFill>
                  <a:srgbClr val="4E84C4"/>
                </a:solidFill>
                <a:latin typeface="PT Sans"/>
                <a:ea typeface="PT Sans"/>
                <a:cs typeface="PT Sans"/>
                <a:sym typeface="PT Sans"/>
              </a:defRPr>
            </a:lvl8pPr>
            <a:lvl9pPr indent="0" lvl="8" marL="0" marR="0" rtl="0" algn="r">
              <a:spcBef>
                <a:spcPts val="0"/>
              </a:spcBef>
              <a:spcAft>
                <a:spcPts val="0"/>
              </a:spcAft>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3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89" name="Google Shape;189;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96" name="Google Shape;196;p35"/>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7" name="Google Shape;197;p35"/>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3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02" name="Google Shape;202;p3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03" name="Google Shape;203;p3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204" name="Google Shape;204;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6" name="Shape 206"/>
        <p:cNvGrpSpPr/>
        <p:nvPr/>
      </p:nvGrpSpPr>
      <p:grpSpPr>
        <a:xfrm>
          <a:off x="0" y="0"/>
          <a:ext cx="0" cy="0"/>
          <a:chOff x="0" y="0"/>
          <a:chExt cx="0" cy="0"/>
        </a:xfrm>
      </p:grpSpPr>
      <p:sp>
        <p:nvSpPr>
          <p:cNvPr id="207" name="Google Shape;207;p3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08" name="Google Shape;208;p37"/>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9" name="Google Shape;209;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1" name="Shape 211"/>
        <p:cNvGrpSpPr/>
        <p:nvPr/>
      </p:nvGrpSpPr>
      <p:grpSpPr>
        <a:xfrm>
          <a:off x="0" y="0"/>
          <a:ext cx="0" cy="0"/>
          <a:chOff x="0" y="0"/>
          <a:chExt cx="0" cy="0"/>
        </a:xfrm>
      </p:grpSpPr>
      <p:sp>
        <p:nvSpPr>
          <p:cNvPr id="212" name="Google Shape;212;p38"/>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13" name="Google Shape;213;p38"/>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4" name="Google Shape;214;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6" name="Shape 226"/>
        <p:cNvGrpSpPr/>
        <p:nvPr/>
      </p:nvGrpSpPr>
      <p:grpSpPr>
        <a:xfrm>
          <a:off x="0" y="0"/>
          <a:ext cx="0" cy="0"/>
          <a:chOff x="0" y="0"/>
          <a:chExt cx="0" cy="0"/>
        </a:xfrm>
      </p:grpSpPr>
      <p:sp>
        <p:nvSpPr>
          <p:cNvPr id="227" name="Google Shape;227;p40"/>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Click to edit Section Divider Master title style</a:t>
            </a:r>
            <a:endParaRPr/>
          </a:p>
        </p:txBody>
      </p:sp>
      <p:pic>
        <p:nvPicPr>
          <p:cNvPr descr="4" id="228" name="Google Shape;228;p40"/>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9" name="Google Shape;229;p40"/>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30" name="Google Shape;230;p40"/>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3 September 2013</a:t>
            </a:r>
            <a:endParaRPr sz="900">
              <a:solidFill>
                <a:srgbClr val="4E84C4"/>
              </a:solidFill>
              <a:latin typeface="PT Sans"/>
              <a:ea typeface="PT Sans"/>
              <a:cs typeface="PT Sans"/>
              <a:sym typeface="PT Sans"/>
            </a:endParaRPr>
          </a:p>
        </p:txBody>
      </p:sp>
      <p:sp>
        <p:nvSpPr>
          <p:cNvPr id="231" name="Google Shape;231;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3" name="Shape 233"/>
        <p:cNvGrpSpPr/>
        <p:nvPr/>
      </p:nvGrpSpPr>
      <p:grpSpPr>
        <a:xfrm>
          <a:off x="0" y="0"/>
          <a:ext cx="0" cy="0"/>
          <a:chOff x="0" y="0"/>
          <a:chExt cx="0" cy="0"/>
        </a:xfrm>
      </p:grpSpPr>
      <p:sp>
        <p:nvSpPr>
          <p:cNvPr id="234" name="Google Shape;234;p4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35" name="Google Shape;235;p41"/>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6" name="Google Shape;236;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7" name="Google Shape;237;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8" name="Shape 238"/>
        <p:cNvGrpSpPr/>
        <p:nvPr/>
      </p:nvGrpSpPr>
      <p:grpSpPr>
        <a:xfrm>
          <a:off x="0" y="0"/>
          <a:ext cx="0" cy="0"/>
          <a:chOff x="0" y="0"/>
          <a:chExt cx="0" cy="0"/>
        </a:xfrm>
      </p:grpSpPr>
      <p:sp>
        <p:nvSpPr>
          <p:cNvPr id="239" name="Google Shape;239;p4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40" name="Google Shape;240;p4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4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45" name="Google Shape;245;p43"/>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6" name="Google Shape;246;p43"/>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7" name="Google Shape;247;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8" name="Google Shape;248;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32" name="Google Shape;32;p5"/>
          <p:cNvSpPr txBox="1"/>
          <p:nvPr>
            <p:ph idx="1" type="body"/>
          </p:nvPr>
        </p:nvSpPr>
        <p:spPr>
          <a:xfrm>
            <a:off x="457200" y="1508787"/>
            <a:ext cx="8229600" cy="1781000"/>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467544" y="842421"/>
            <a:ext cx="8208144" cy="384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Clr>
                <a:srgbClr val="4E84C4"/>
              </a:buClr>
              <a:buSzPts val="1600"/>
              <a:buFont typeface="Arial"/>
              <a:buNone/>
              <a:defRPr b="0" i="0" sz="1800" u="none" cap="none" strike="noStrike">
                <a:solidFill>
                  <a:srgbClr val="BFBFBF"/>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 name="Google Shape;34;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p:nvPr/>
        </p:nvSpPr>
        <p:spPr>
          <a:xfrm>
            <a:off x="7524328" y="6405332"/>
            <a:ext cx="1512168" cy="4526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9" name="Shape 249"/>
        <p:cNvGrpSpPr/>
        <p:nvPr/>
      </p:nvGrpSpPr>
      <p:grpSpPr>
        <a:xfrm>
          <a:off x="0" y="0"/>
          <a:ext cx="0" cy="0"/>
          <a:chOff x="0" y="0"/>
          <a:chExt cx="0" cy="0"/>
        </a:xfrm>
      </p:grpSpPr>
      <p:sp>
        <p:nvSpPr>
          <p:cNvPr id="250" name="Google Shape;250;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51" name="Google Shape;251;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52" name="Google Shape;252;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3" name="Google Shape;253;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54" name="Google Shape;254;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5" name="Google Shape;255;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6" name="Google Shape;256;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4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59" name="Google Shape;259;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0" name="Google Shape;260;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1" name="Shape 261"/>
        <p:cNvGrpSpPr/>
        <p:nvPr/>
      </p:nvGrpSpPr>
      <p:grpSpPr>
        <a:xfrm>
          <a:off x="0" y="0"/>
          <a:ext cx="0" cy="0"/>
          <a:chOff x="0" y="0"/>
          <a:chExt cx="0" cy="0"/>
        </a:xfrm>
      </p:grpSpPr>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66" name="Google Shape;266;p4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7" name="Google Shape;267;p4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0" name="Shape 270"/>
        <p:cNvGrpSpPr/>
        <p:nvPr/>
      </p:nvGrpSpPr>
      <p:grpSpPr>
        <a:xfrm>
          <a:off x="0" y="0"/>
          <a:ext cx="0" cy="0"/>
          <a:chOff x="0" y="0"/>
          <a:chExt cx="0" cy="0"/>
        </a:xfrm>
      </p:grpSpPr>
      <p:sp>
        <p:nvSpPr>
          <p:cNvPr id="271" name="Google Shape;271;p4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72" name="Google Shape;272;p4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4E84C4"/>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4E84C4"/>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4E84C4"/>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73" name="Google Shape;273;p4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274" name="Google Shape;274;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4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78" name="Google Shape;278;p49"/>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9" name="Google Shape;279;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1" name="Shape 281"/>
        <p:cNvGrpSpPr/>
        <p:nvPr/>
      </p:nvGrpSpPr>
      <p:grpSpPr>
        <a:xfrm>
          <a:off x="0" y="0"/>
          <a:ext cx="0" cy="0"/>
          <a:chOff x="0" y="0"/>
          <a:chExt cx="0" cy="0"/>
        </a:xfrm>
      </p:grpSpPr>
      <p:sp>
        <p:nvSpPr>
          <p:cNvPr id="282" name="Google Shape;282;p50"/>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83" name="Google Shape;283;p50"/>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84" name="Google Shape;284;p5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5" name="Google Shape;285;p5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38" name="Google Shape;38;p6"/>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16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4E84C4"/>
              </a:buClr>
              <a:buSzPts val="16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4E84C4"/>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9pPr>
          </a:lstStyle>
          <a:p/>
        </p:txBody>
      </p:sp>
      <p:sp>
        <p:nvSpPr>
          <p:cNvPr id="44" name="Google Shape;44;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47" name="Google Shape;47;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9" name="Google Shape;49;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16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4E84C4"/>
              </a:buClr>
              <a:buSzPts val="16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4E84C4"/>
              </a:buClr>
              <a:buSzPts val="16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4E84C4"/>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4E84C4"/>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1" name="Google Shape;51;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54" name="Google Shape;54;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57" name="Google Shape;5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4E84C4"/>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4E84C4"/>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4E84C4"/>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8" name="Google Shape;5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16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4E84C4"/>
              </a:buClr>
              <a:buSzPts val="16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4E84C4"/>
              </a:buClr>
              <a:buSzPts val="16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4E84C4"/>
              </a:buClr>
              <a:buSzPts val="1600"/>
              <a:buFont typeface="Arial"/>
              <a:buNone/>
              <a:defRPr b="0" i="0" sz="900" u="none" cap="none" strike="noStrike">
                <a:solidFill>
                  <a:schemeClr val="dk1"/>
                </a:solidFill>
                <a:latin typeface="Arial"/>
                <a:ea typeface="Arial"/>
                <a:cs typeface="Arial"/>
                <a:sym typeface="Arial"/>
              </a:defRPr>
            </a:lvl9pPr>
          </a:lstStyle>
          <a:p/>
        </p:txBody>
      </p:sp>
      <p:sp>
        <p:nvSpPr>
          <p:cNvPr id="59" name="Google Shape;59;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4.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5.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4E84C4"/>
                </a:solidFill>
                <a:latin typeface="PT Sans"/>
                <a:ea typeface="PT Sans"/>
                <a:cs typeface="PT Sans"/>
                <a:sym typeface="PT Sans"/>
              </a:defRPr>
            </a:lvl1pPr>
            <a:lvl2pPr indent="0" lvl="1" marL="0" marR="0" rtl="0" algn="r">
              <a:spcBef>
                <a:spcPts val="0"/>
              </a:spcBef>
              <a:spcAft>
                <a:spcPts val="0"/>
              </a:spcAft>
              <a:buNone/>
              <a:defRPr b="1" i="0" sz="900" u="none" cap="none" strike="noStrike">
                <a:solidFill>
                  <a:srgbClr val="4E84C4"/>
                </a:solidFill>
                <a:latin typeface="PT Sans"/>
                <a:ea typeface="PT Sans"/>
                <a:cs typeface="PT Sans"/>
                <a:sym typeface="PT Sans"/>
              </a:defRPr>
            </a:lvl2pPr>
            <a:lvl3pPr indent="0" lvl="2" marL="0" marR="0" rtl="0" algn="r">
              <a:spcBef>
                <a:spcPts val="0"/>
              </a:spcBef>
              <a:spcAft>
                <a:spcPts val="0"/>
              </a:spcAft>
              <a:buNone/>
              <a:defRPr b="1" i="0" sz="900" u="none" cap="none" strike="noStrike">
                <a:solidFill>
                  <a:srgbClr val="4E84C4"/>
                </a:solidFill>
                <a:latin typeface="PT Sans"/>
                <a:ea typeface="PT Sans"/>
                <a:cs typeface="PT Sans"/>
                <a:sym typeface="PT Sans"/>
              </a:defRPr>
            </a:lvl3pPr>
            <a:lvl4pPr indent="0" lvl="3" marL="0" marR="0" rtl="0" algn="r">
              <a:spcBef>
                <a:spcPts val="0"/>
              </a:spcBef>
              <a:spcAft>
                <a:spcPts val="0"/>
              </a:spcAft>
              <a:buNone/>
              <a:defRPr b="1" i="0" sz="900" u="none" cap="none" strike="noStrike">
                <a:solidFill>
                  <a:srgbClr val="4E84C4"/>
                </a:solidFill>
                <a:latin typeface="PT Sans"/>
                <a:ea typeface="PT Sans"/>
                <a:cs typeface="PT Sans"/>
                <a:sym typeface="PT Sans"/>
              </a:defRPr>
            </a:lvl4pPr>
            <a:lvl5pPr indent="0" lvl="4" marL="0" marR="0" rtl="0" algn="r">
              <a:spcBef>
                <a:spcPts val="0"/>
              </a:spcBef>
              <a:spcAft>
                <a:spcPts val="0"/>
              </a:spcAft>
              <a:buNone/>
              <a:defRPr b="1" i="0" sz="900" u="none" cap="none" strike="noStrike">
                <a:solidFill>
                  <a:srgbClr val="4E84C4"/>
                </a:solidFill>
                <a:latin typeface="PT Sans"/>
                <a:ea typeface="PT Sans"/>
                <a:cs typeface="PT Sans"/>
                <a:sym typeface="PT Sans"/>
              </a:defRPr>
            </a:lvl5pPr>
            <a:lvl6pPr indent="0" lvl="5" marL="0" marR="0" rtl="0" algn="r">
              <a:spcBef>
                <a:spcPts val="0"/>
              </a:spcBef>
              <a:spcAft>
                <a:spcPts val="0"/>
              </a:spcAft>
              <a:buNone/>
              <a:defRPr b="1" i="0" sz="900" u="none" cap="none" strike="noStrike">
                <a:solidFill>
                  <a:srgbClr val="4E84C4"/>
                </a:solidFill>
                <a:latin typeface="PT Sans"/>
                <a:ea typeface="PT Sans"/>
                <a:cs typeface="PT Sans"/>
                <a:sym typeface="PT Sans"/>
              </a:defRPr>
            </a:lvl6pPr>
            <a:lvl7pPr indent="0" lvl="6" marL="0" marR="0" rtl="0" algn="r">
              <a:spcBef>
                <a:spcPts val="0"/>
              </a:spcBef>
              <a:spcAft>
                <a:spcPts val="0"/>
              </a:spcAft>
              <a:buNone/>
              <a:defRPr b="1" i="0" sz="900" u="none" cap="none" strike="noStrike">
                <a:solidFill>
                  <a:srgbClr val="4E84C4"/>
                </a:solidFill>
                <a:latin typeface="PT Sans"/>
                <a:ea typeface="PT Sans"/>
                <a:cs typeface="PT Sans"/>
                <a:sym typeface="PT Sans"/>
              </a:defRPr>
            </a:lvl7pPr>
            <a:lvl8pPr indent="0" lvl="7" marL="0" marR="0" rtl="0" algn="r">
              <a:spcBef>
                <a:spcPts val="0"/>
              </a:spcBef>
              <a:spcAft>
                <a:spcPts val="0"/>
              </a:spcAft>
              <a:buNone/>
              <a:defRPr b="1" i="0" sz="900" u="none" cap="none" strike="noStrike">
                <a:solidFill>
                  <a:srgbClr val="4E84C4"/>
                </a:solidFill>
                <a:latin typeface="PT Sans"/>
                <a:ea typeface="PT Sans"/>
                <a:cs typeface="PT Sans"/>
                <a:sym typeface="PT Sans"/>
              </a:defRPr>
            </a:lvl8pPr>
            <a:lvl9pPr indent="0" lvl="8" marL="0" marR="0" rtl="0" algn="r">
              <a:spcBef>
                <a:spcPts val="0"/>
              </a:spcBef>
              <a:spcAft>
                <a:spcPts val="0"/>
              </a:spcAft>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descr="Guidelines ppt_new inside" id="77" name="Google Shape;77;p15"/>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8" name="Google Shape;78;p1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79" name="Google Shape;79;p15"/>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0" name="Google Shape;80;p1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82" name="Google Shape;82;p15"/>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83" name="Google Shape;83;p15"/>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3 September 2013</a:t>
            </a:r>
            <a:endParaRPr sz="900">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descr="Guidelines ppt_new inside" id="146" name="Google Shape;146;p27"/>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7" name="Google Shape;147;p27"/>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8" name="Google Shape;148;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3 September 2013</a:t>
            </a:r>
            <a:endParaRPr sz="900">
              <a:solidFill>
                <a:srgbClr val="4E84C4"/>
              </a:solidFill>
              <a:latin typeface="PT Sans"/>
              <a:ea typeface="PT Sans"/>
              <a:cs typeface="PT Sans"/>
              <a:sym typeface="PT Sans"/>
            </a:endParaRPr>
          </a:p>
        </p:txBody>
      </p:sp>
      <p:sp>
        <p:nvSpPr>
          <p:cNvPr id="151" name="Google Shape;151;p2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152" name="Google Shape;152;p2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cxnSp>
        <p:nvCxnSpPr>
          <p:cNvPr id="153" name="Google Shape;153;p27"/>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54" name="Google Shape;154;p27"/>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descr="Guidelines ppt_new inside" id="217" name="Google Shape;217;p39"/>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8" name="Google Shape;218;p39"/>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9" name="Google Shape;219;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sz="900">
                <a:solidFill>
                  <a:srgbClr val="4E84C4"/>
                </a:solidFill>
                <a:latin typeface="PT Sans"/>
                <a:ea typeface="PT Sans"/>
                <a:cs typeface="PT Sans"/>
                <a:sym typeface="PT Sans"/>
              </a:defRPr>
            </a:lvl1pPr>
            <a:lvl2pPr indent="0" lvl="1" marL="0" marR="0" rtl="0" algn="r">
              <a:spcBef>
                <a:spcPts val="0"/>
              </a:spcBef>
              <a:spcAft>
                <a:spcPts val="0"/>
              </a:spcAft>
              <a:buNone/>
              <a:defRPr b="1" sz="900">
                <a:solidFill>
                  <a:srgbClr val="4E84C4"/>
                </a:solidFill>
                <a:latin typeface="PT Sans"/>
                <a:ea typeface="PT Sans"/>
                <a:cs typeface="PT Sans"/>
                <a:sym typeface="PT Sans"/>
              </a:defRPr>
            </a:lvl2pPr>
            <a:lvl3pPr indent="0" lvl="2" marL="0" marR="0" rtl="0" algn="r">
              <a:spcBef>
                <a:spcPts val="0"/>
              </a:spcBef>
              <a:spcAft>
                <a:spcPts val="0"/>
              </a:spcAft>
              <a:buNone/>
              <a:defRPr b="1" sz="900">
                <a:solidFill>
                  <a:srgbClr val="4E84C4"/>
                </a:solidFill>
                <a:latin typeface="PT Sans"/>
                <a:ea typeface="PT Sans"/>
                <a:cs typeface="PT Sans"/>
                <a:sym typeface="PT Sans"/>
              </a:defRPr>
            </a:lvl3pPr>
            <a:lvl4pPr indent="0" lvl="3" marL="0" marR="0" rtl="0" algn="r">
              <a:spcBef>
                <a:spcPts val="0"/>
              </a:spcBef>
              <a:spcAft>
                <a:spcPts val="0"/>
              </a:spcAft>
              <a:buNone/>
              <a:defRPr b="1" sz="900">
                <a:solidFill>
                  <a:srgbClr val="4E84C4"/>
                </a:solidFill>
                <a:latin typeface="PT Sans"/>
                <a:ea typeface="PT Sans"/>
                <a:cs typeface="PT Sans"/>
                <a:sym typeface="PT Sans"/>
              </a:defRPr>
            </a:lvl4pPr>
            <a:lvl5pPr indent="0" lvl="4" marL="0" marR="0" rtl="0" algn="r">
              <a:spcBef>
                <a:spcPts val="0"/>
              </a:spcBef>
              <a:spcAft>
                <a:spcPts val="0"/>
              </a:spcAft>
              <a:buNone/>
              <a:defRPr b="1" sz="900">
                <a:solidFill>
                  <a:srgbClr val="4E84C4"/>
                </a:solidFill>
                <a:latin typeface="PT Sans"/>
                <a:ea typeface="PT Sans"/>
                <a:cs typeface="PT Sans"/>
                <a:sym typeface="PT Sans"/>
              </a:defRPr>
            </a:lvl5pPr>
            <a:lvl6pPr indent="0" lvl="5" marL="0" marR="0" rtl="0" algn="r">
              <a:spcBef>
                <a:spcPts val="0"/>
              </a:spcBef>
              <a:spcAft>
                <a:spcPts val="0"/>
              </a:spcAft>
              <a:buNone/>
              <a:defRPr b="1" sz="900">
                <a:solidFill>
                  <a:srgbClr val="4E84C4"/>
                </a:solidFill>
                <a:latin typeface="PT Sans"/>
                <a:ea typeface="PT Sans"/>
                <a:cs typeface="PT Sans"/>
                <a:sym typeface="PT Sans"/>
              </a:defRPr>
            </a:lvl6pPr>
            <a:lvl7pPr indent="0" lvl="6" marL="0" marR="0" rtl="0" algn="r">
              <a:spcBef>
                <a:spcPts val="0"/>
              </a:spcBef>
              <a:spcAft>
                <a:spcPts val="0"/>
              </a:spcAft>
              <a:buNone/>
              <a:defRPr b="1" sz="900">
                <a:solidFill>
                  <a:srgbClr val="4E84C4"/>
                </a:solidFill>
                <a:latin typeface="PT Sans"/>
                <a:ea typeface="PT Sans"/>
                <a:cs typeface="PT Sans"/>
                <a:sym typeface="PT Sans"/>
              </a:defRPr>
            </a:lvl7pPr>
            <a:lvl8pPr indent="0" lvl="7" marL="0" marR="0" rtl="0" algn="r">
              <a:spcBef>
                <a:spcPts val="0"/>
              </a:spcBef>
              <a:spcAft>
                <a:spcPts val="0"/>
              </a:spcAft>
              <a:buNone/>
              <a:defRPr b="1" sz="900">
                <a:solidFill>
                  <a:srgbClr val="4E84C4"/>
                </a:solidFill>
                <a:latin typeface="PT Sans"/>
                <a:ea typeface="PT Sans"/>
                <a:cs typeface="PT Sans"/>
                <a:sym typeface="PT Sans"/>
              </a:defRPr>
            </a:lvl8pPr>
            <a:lvl9pPr indent="0" lvl="8" marL="0" marR="0" rtl="0" algn="r">
              <a:spcBef>
                <a:spcPts val="0"/>
              </a:spcBef>
              <a:spcAft>
                <a:spcPts val="0"/>
              </a:spcAft>
              <a:buNone/>
              <a:defRPr b="1" sz="900">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900">
                <a:solidFill>
                  <a:srgbClr val="4E84C4"/>
                </a:solidFill>
                <a:latin typeface="PT Sans"/>
                <a:ea typeface="PT Sans"/>
                <a:cs typeface="PT Sans"/>
                <a:sym typeface="PT Sans"/>
              </a:defRPr>
            </a:lvl1pPr>
            <a:lvl2pPr indent="0" lvl="1" marL="4572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1" name="Google Shape;221;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900">
                <a:solidFill>
                  <a:srgbClr val="4E84C4"/>
                </a:solidFill>
                <a:latin typeface="PT Sans"/>
                <a:ea typeface="PT Sans"/>
                <a:cs typeface="PT Sans"/>
                <a:sym typeface="PT Sans"/>
              </a:rPr>
              <a:t>3 September 2013</a:t>
            </a:r>
            <a:endParaRPr sz="900">
              <a:solidFill>
                <a:srgbClr val="4E84C4"/>
              </a:solidFill>
              <a:latin typeface="PT Sans"/>
              <a:ea typeface="PT Sans"/>
              <a:cs typeface="PT Sans"/>
              <a:sym typeface="PT Sans"/>
            </a:endParaRPr>
          </a:p>
        </p:txBody>
      </p:sp>
      <p:sp>
        <p:nvSpPr>
          <p:cNvPr id="222" name="Google Shape;222;p3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rgbClr val="4E84C4"/>
                </a:solidFill>
                <a:latin typeface="PT Sans"/>
                <a:ea typeface="PT Sans"/>
                <a:cs typeface="PT Sans"/>
                <a:sym typeface="PT Sans"/>
              </a:defRPr>
            </a:lvl9pPr>
          </a:lstStyle>
          <a:p/>
        </p:txBody>
      </p:sp>
      <p:sp>
        <p:nvSpPr>
          <p:cNvPr id="223" name="Google Shape;223;p3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4E84C4"/>
              </a:buClr>
              <a:buSzPts val="1600"/>
              <a:buFont typeface="Arial"/>
              <a:buChar char="»"/>
              <a:defRPr b="0" i="0" sz="1600" u="none" cap="none" strike="noStrike">
                <a:solidFill>
                  <a:schemeClr val="dk1"/>
                </a:solidFill>
                <a:latin typeface="Arial"/>
                <a:ea typeface="Arial"/>
                <a:cs typeface="Arial"/>
                <a:sym typeface="Arial"/>
              </a:defRPr>
            </a:lvl9pPr>
          </a:lstStyle>
          <a:p/>
        </p:txBody>
      </p:sp>
      <p:cxnSp>
        <p:nvCxnSpPr>
          <p:cNvPr id="224" name="Google Shape;224;p39"/>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25" name="Google Shape;225;p39"/>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5.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hyperlink" Target="http://msdn.microsoft.com/en-us/library/hh230969(v=sql.110).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8.png"/><Relationship Id="rId13" Type="http://schemas.openxmlformats.org/officeDocument/2006/relationships/image" Target="../media/image20.png"/><Relationship Id="rId12"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21.png"/><Relationship Id="rId15" Type="http://schemas.openxmlformats.org/officeDocument/2006/relationships/image" Target="../media/image26.png"/><Relationship Id="rId14" Type="http://schemas.openxmlformats.org/officeDocument/2006/relationships/image" Target="../media/image24.png"/><Relationship Id="rId17" Type="http://schemas.openxmlformats.org/officeDocument/2006/relationships/image" Target="../media/image27.png"/><Relationship Id="rId16" Type="http://schemas.openxmlformats.org/officeDocument/2006/relationships/image" Target="../media/image23.png"/><Relationship Id="rId5" Type="http://schemas.openxmlformats.org/officeDocument/2006/relationships/image" Target="../media/image15.png"/><Relationship Id="rId19" Type="http://schemas.openxmlformats.org/officeDocument/2006/relationships/image" Target="../media/image30.png"/><Relationship Id="rId6" Type="http://schemas.openxmlformats.org/officeDocument/2006/relationships/image" Target="../media/image16.png"/><Relationship Id="rId18" Type="http://schemas.openxmlformats.org/officeDocument/2006/relationships/image" Target="../media/image22.png"/><Relationship Id="rId7" Type="http://schemas.openxmlformats.org/officeDocument/2006/relationships/image" Target="../media/image19.png"/><Relationship Id="rId8" Type="http://schemas.openxmlformats.org/officeDocument/2006/relationships/image" Target="../media/image25.png"/></Relationships>
</file>

<file path=ppt/slides/_rels/slide5.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44.png"/><Relationship Id="rId13" Type="http://schemas.openxmlformats.org/officeDocument/2006/relationships/image" Target="../media/image37.png"/><Relationship Id="rId12"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1.png"/><Relationship Id="rId15" Type="http://schemas.openxmlformats.org/officeDocument/2006/relationships/image" Target="../media/image46.png"/><Relationship Id="rId14"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39.png"/><Relationship Id="rId8"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ctrTitle"/>
          </p:nvPr>
        </p:nvSpPr>
        <p:spPr>
          <a:xfrm>
            <a:off x="279400" y="3719847"/>
            <a:ext cx="8759825" cy="14335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Analysis Services (Tabular Model )</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r>
              <a:rPr b="0" i="0" lang="en-US" sz="3600" u="none" cap="none" strike="noStrike">
                <a:solidFill>
                  <a:schemeClr val="lt1"/>
                </a:solidFill>
                <a:latin typeface="PT Sans"/>
                <a:ea typeface="PT Sans"/>
                <a:cs typeface="PT Sans"/>
                <a:sym typeface="PT Sans"/>
              </a:rPr>
              <a:t>Sheema.P</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endParaRPr b="0" i="0" sz="2000" u="none" cap="none" strike="noStrike">
              <a:solidFill>
                <a:schemeClr val="lt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87" name="Google Shape;487;p60"/>
          <p:cNvSpPr txBox="1"/>
          <p:nvPr>
            <p:ph idx="2"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DEVELOPMENT WORKFLOW</a:t>
            </a:r>
            <a:endParaRPr b="0" i="0" sz="1800" u="none" cap="none" strike="noStrike">
              <a:solidFill>
                <a:srgbClr val="BFBFBF"/>
              </a:solidFill>
              <a:latin typeface="Arial"/>
              <a:ea typeface="Arial"/>
              <a:cs typeface="Arial"/>
              <a:sym typeface="Arial"/>
            </a:endParaRPr>
          </a:p>
        </p:txBody>
      </p:sp>
      <p:sp>
        <p:nvSpPr>
          <p:cNvPr id="488" name="Google Shape;488;p60"/>
          <p:cNvSpPr txBox="1"/>
          <p:nvPr/>
        </p:nvSpPr>
        <p:spPr>
          <a:xfrm>
            <a:off x="545690" y="1401097"/>
            <a:ext cx="8155858" cy="3170099"/>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Create a tabular project</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Import data to create tables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Define table relationships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Enhance the model with calculated columns, hierarchies, measures, KPIs and perspectives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Hide tables, columns and measures from the client tools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Define table partitions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Define roles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Deploy the project to SSAS</a:t>
            </a:r>
            <a:endParaRPr/>
          </a:p>
          <a:p>
            <a:pPr indent="-158750" lvl="1"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1"/>
          <p:cNvPicPr preferRelativeResize="0"/>
          <p:nvPr/>
        </p:nvPicPr>
        <p:blipFill rotWithShape="1">
          <a:blip r:embed="rId3">
            <a:alphaModFix/>
          </a:blip>
          <a:srcRect b="47031" l="0" r="52911" t="39582"/>
          <a:stretch/>
        </p:blipFill>
        <p:spPr>
          <a:xfrm>
            <a:off x="22549" y="4562682"/>
            <a:ext cx="7223617" cy="1219200"/>
          </a:xfrm>
          <a:prstGeom prst="rect">
            <a:avLst/>
          </a:prstGeom>
          <a:noFill/>
          <a:ln>
            <a:noFill/>
          </a:ln>
        </p:spPr>
      </p:pic>
      <p:pic>
        <p:nvPicPr>
          <p:cNvPr id="494" name="Google Shape;494;p61"/>
          <p:cNvPicPr preferRelativeResize="0"/>
          <p:nvPr/>
        </p:nvPicPr>
        <p:blipFill rotWithShape="1">
          <a:blip r:embed="rId4">
            <a:alphaModFix/>
          </a:blip>
          <a:srcRect b="0" l="0" r="0" t="0"/>
          <a:stretch/>
        </p:blipFill>
        <p:spPr>
          <a:xfrm>
            <a:off x="5095875" y="1905000"/>
            <a:ext cx="4048125" cy="1895748"/>
          </a:xfrm>
          <a:prstGeom prst="rect">
            <a:avLst/>
          </a:prstGeom>
          <a:noFill/>
          <a:ln>
            <a:noFill/>
          </a:ln>
        </p:spPr>
      </p:pic>
      <p:sp>
        <p:nvSpPr>
          <p:cNvPr id="495" name="Google Shape;495;p61"/>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Workspace Database </a:t>
            </a:r>
            <a:endParaRPr sz="2800">
              <a:solidFill>
                <a:srgbClr val="4E84C4"/>
              </a:solidFill>
              <a:latin typeface="PT Sans"/>
              <a:ea typeface="PT Sans"/>
              <a:cs typeface="PT Sans"/>
              <a:sym typeface="PT Sans"/>
            </a:endParaRPr>
          </a:p>
        </p:txBody>
      </p:sp>
      <p:sp>
        <p:nvSpPr>
          <p:cNvPr id="496" name="Google Shape;496;p61"/>
          <p:cNvSpPr txBox="1"/>
          <p:nvPr/>
        </p:nvSpPr>
        <p:spPr>
          <a:xfrm>
            <a:off x="164592" y="862584"/>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E84C4"/>
              </a:buClr>
              <a:buFont typeface="Arial"/>
              <a:buNone/>
            </a:pPr>
            <a:r>
              <a:t/>
            </a:r>
            <a:endParaRPr sz="2000">
              <a:solidFill>
                <a:schemeClr val="dk1"/>
              </a:solidFill>
              <a:latin typeface="Arial"/>
              <a:ea typeface="Arial"/>
              <a:cs typeface="Arial"/>
              <a:sym typeface="Arial"/>
            </a:endParaRPr>
          </a:p>
        </p:txBody>
      </p:sp>
      <p:pic>
        <p:nvPicPr>
          <p:cNvPr id="497" name="Google Shape;497;p61"/>
          <p:cNvPicPr preferRelativeResize="0"/>
          <p:nvPr/>
        </p:nvPicPr>
        <p:blipFill rotWithShape="1">
          <a:blip r:embed="rId5">
            <a:alphaModFix/>
          </a:blip>
          <a:srcRect b="6640" l="71742" r="49" t="51444"/>
          <a:stretch/>
        </p:blipFill>
        <p:spPr>
          <a:xfrm>
            <a:off x="7043382" y="3148651"/>
            <a:ext cx="2100617" cy="1853252"/>
          </a:xfrm>
          <a:prstGeom prst="rect">
            <a:avLst/>
          </a:prstGeom>
          <a:noFill/>
          <a:ln>
            <a:noFill/>
          </a:ln>
        </p:spPr>
      </p:pic>
      <p:sp>
        <p:nvSpPr>
          <p:cNvPr id="498" name="Google Shape;498;p61"/>
          <p:cNvSpPr txBox="1"/>
          <p:nvPr/>
        </p:nvSpPr>
        <p:spPr>
          <a:xfrm>
            <a:off x="109467" y="927277"/>
            <a:ext cx="4831860" cy="2215991"/>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Created during model authoring using SSDT.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Disappeared automatically when closing the project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workspace database resides in-memory </a:t>
            </a:r>
            <a:r>
              <a:rPr lang="en-US" sz="2000" u="sng">
                <a:solidFill>
                  <a:schemeClr val="hlink"/>
                </a:solidFill>
                <a:latin typeface="Arial"/>
                <a:ea typeface="Arial"/>
                <a:cs typeface="Arial"/>
                <a:sym typeface="Arial"/>
                <a:hlinkClick r:id="rId6"/>
              </a:rPr>
              <a:t>Workspace DB</a:t>
            </a:r>
            <a:endParaRPr sz="2000">
              <a:solidFill>
                <a:schemeClr val="dk1"/>
              </a:solidFill>
              <a:latin typeface="Arial"/>
              <a:ea typeface="Arial"/>
              <a:cs typeface="Arial"/>
              <a:sym typeface="Arial"/>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291384" y="210243"/>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05" name="Google Shape;505;p62"/>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
        <p:nvSpPr>
          <p:cNvPr id="506" name="Google Shape;506;p62"/>
          <p:cNvSpPr txBox="1"/>
          <p:nvPr>
            <p:ph idx="2" type="body"/>
          </p:nvPr>
        </p:nvSpPr>
        <p:spPr>
          <a:xfrm>
            <a:off x="351633" y="906816"/>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MANAGING TABULAR DATABASES</a:t>
            </a:r>
            <a:endParaRPr b="0" i="0" sz="2000" u="none" cap="none" strike="noStrike">
              <a:solidFill>
                <a:srgbClr val="BFBFBF"/>
              </a:solidFill>
              <a:latin typeface="Arial"/>
              <a:ea typeface="Arial"/>
              <a:cs typeface="Arial"/>
              <a:sym typeface="Arial"/>
            </a:endParaRPr>
          </a:p>
        </p:txBody>
      </p:sp>
      <p:sp>
        <p:nvSpPr>
          <p:cNvPr id="507" name="Google Shape;507;p62"/>
          <p:cNvSpPr txBox="1"/>
          <p:nvPr/>
        </p:nvSpPr>
        <p:spPr>
          <a:xfrm>
            <a:off x="193181" y="1352278"/>
            <a:ext cx="8783394" cy="3816429"/>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Tabular databases can be managed in SQL Server Management Studio (SSMS)</a:t>
            </a:r>
            <a:endParaRPr sz="20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Capabilities include:</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Restoring from PowerPivot workbooks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Managing connection strings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roles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Processing the database, its tables and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Scripting the database, specific objects and commands</a:t>
            </a:r>
            <a:endParaRPr/>
          </a:p>
          <a:p>
            <a:pPr indent="-158750" lvl="0" marL="285750" marR="0" rtl="0" algn="just">
              <a:spcBef>
                <a:spcPts val="0"/>
              </a:spcBef>
              <a:spcAft>
                <a:spcPts val="0"/>
              </a:spcAft>
              <a:buClr>
                <a:schemeClr val="dk1"/>
              </a:buClr>
              <a:buSzPts val="2000"/>
              <a:buFont typeface="Noto Sans Symbols"/>
              <a:buNone/>
            </a:pPr>
            <a:r>
              <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252747" y="184485"/>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14" name="Google Shape;514;p63"/>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900">
                <a:solidFill>
                  <a:srgbClr val="4E84C4"/>
                </a:solidFill>
                <a:latin typeface="PT Sans"/>
                <a:ea typeface="PT Sans"/>
                <a:cs typeface="PT Sans"/>
                <a:sym typeface="PT Sans"/>
              </a:rPr>
              <a:t>‹#›</a:t>
            </a:fld>
            <a:endParaRPr b="1" sz="900">
              <a:solidFill>
                <a:srgbClr val="4E84C4"/>
              </a:solidFill>
              <a:latin typeface="PT Sans"/>
              <a:ea typeface="PT Sans"/>
              <a:cs typeface="PT Sans"/>
              <a:sym typeface="PT Sans"/>
            </a:endParaRPr>
          </a:p>
        </p:txBody>
      </p:sp>
      <p:sp>
        <p:nvSpPr>
          <p:cNvPr id="515" name="Google Shape;515;p63"/>
          <p:cNvSpPr txBox="1"/>
          <p:nvPr>
            <p:ph idx="2"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CONFIGURING DIRECTQUERY</a:t>
            </a:r>
            <a:endParaRPr/>
          </a:p>
        </p:txBody>
      </p:sp>
      <p:sp>
        <p:nvSpPr>
          <p:cNvPr id="516" name="Google Shape;516;p63"/>
          <p:cNvSpPr txBox="1"/>
          <p:nvPr/>
        </p:nvSpPr>
        <p:spPr>
          <a:xfrm>
            <a:off x="180302" y="1249250"/>
            <a:ext cx="8448541" cy="470898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Similar to multidimensional models, tabular models can cache data or passthrough to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cached mode use the </a:t>
            </a:r>
            <a:r>
              <a:rPr b="1" i="0" lang="en-US" sz="2000" u="none" cap="none" strike="noStrike">
                <a:solidFill>
                  <a:schemeClr val="dk1"/>
                </a:solidFill>
                <a:latin typeface="Arial"/>
                <a:ea typeface="Arial"/>
                <a:cs typeface="Arial"/>
                <a:sym typeface="Arial"/>
              </a:rPr>
              <a:t>In-Memory </a:t>
            </a:r>
            <a:r>
              <a:rPr b="0" i="0" lang="en-US" sz="2000" u="none" cap="none" strike="noStrike">
                <a:solidFill>
                  <a:schemeClr val="dk1"/>
                </a:solidFill>
                <a:latin typeface="Arial"/>
                <a:ea typeface="Arial"/>
                <a:cs typeface="Arial"/>
                <a:sym typeface="Arial"/>
              </a:rPr>
              <a:t>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passthrough use the </a:t>
            </a:r>
            <a:r>
              <a:rPr b="1" i="0" lang="en-US" sz="2000" u="none" cap="none" strike="noStrike">
                <a:solidFill>
                  <a:schemeClr val="dk1"/>
                </a:solidFill>
                <a:latin typeface="Arial"/>
                <a:ea typeface="Arial"/>
                <a:cs typeface="Arial"/>
                <a:sym typeface="Arial"/>
              </a:rPr>
              <a:t>DirectQuery</a:t>
            </a:r>
            <a:r>
              <a:rPr b="0" i="0" lang="en-US" sz="2000" u="none" cap="none" strike="noStrike">
                <a:solidFill>
                  <a:schemeClr val="dk1"/>
                </a:solidFill>
                <a:latin typeface="Arial"/>
                <a:ea typeface="Arial"/>
                <a:cs typeface="Arial"/>
                <a:sym typeface="Arial"/>
              </a:rPr>
              <a:t> query mode</a:t>
            </a:r>
            <a:endParaRPr/>
          </a:p>
          <a:p>
            <a:pPr indent="0" lvl="2" marL="91440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a:t>
            </a:r>
            <a:r>
              <a:rPr b="1" lang="en-US" sz="2000">
                <a:solidFill>
                  <a:schemeClr val="dk1"/>
                </a:solidFill>
                <a:latin typeface="Arial"/>
                <a:ea typeface="Arial"/>
                <a:cs typeface="Arial"/>
                <a:sym typeface="Arial"/>
              </a:rPr>
              <a:t>In-Memory </a:t>
            </a:r>
            <a:r>
              <a:rPr lang="en-US" sz="2000">
                <a:solidFill>
                  <a:schemeClr val="dk1"/>
                </a:solidFill>
                <a:latin typeface="Arial"/>
                <a:ea typeface="Arial"/>
                <a:cs typeface="Arial"/>
                <a:sym typeface="Arial"/>
              </a:rPr>
              <a:t>query mode requires processing to update data</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a:t>
            </a:r>
            <a:r>
              <a:rPr b="1" lang="en-US" sz="2000">
                <a:solidFill>
                  <a:schemeClr val="dk1"/>
                </a:solidFill>
                <a:latin typeface="Arial"/>
                <a:ea typeface="Arial"/>
                <a:cs typeface="Arial"/>
                <a:sym typeface="Arial"/>
              </a:rPr>
              <a:t>DirectQuery</a:t>
            </a:r>
            <a:r>
              <a:rPr lang="en-US" sz="2000">
                <a:solidFill>
                  <a:schemeClr val="dk1"/>
                </a:solidFill>
                <a:latin typeface="Arial"/>
                <a:ea typeface="Arial"/>
                <a:cs typeface="Arial"/>
                <a:sym typeface="Arial"/>
              </a:rPr>
              <a:t> 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Retrieves query results from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 perform very well when querying data source tables using the new columnstore index</a:t>
            </a:r>
            <a:endParaRPr/>
          </a:p>
          <a:p>
            <a:pPr indent="-158750" lvl="0" marL="285750" marR="0" rtl="0" algn="just">
              <a:spcBef>
                <a:spcPts val="0"/>
              </a:spcBef>
              <a:spcAft>
                <a:spcPts val="0"/>
              </a:spcAft>
              <a:buClr>
                <a:schemeClr val="dk1"/>
              </a:buClr>
              <a:buSzPts val="2000"/>
              <a:buFont typeface="Noto Sans Symbols"/>
              <a:buNone/>
            </a:pPr>
            <a:r>
              <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Process Tabular Model Database, Table, Partition</a:t>
            </a:r>
            <a:endParaRPr sz="2800">
              <a:solidFill>
                <a:srgbClr val="4E84C4"/>
              </a:solidFill>
              <a:latin typeface="PT Sans"/>
              <a:ea typeface="PT Sans"/>
              <a:cs typeface="PT Sans"/>
              <a:sym typeface="PT Sans"/>
            </a:endParaRPr>
          </a:p>
        </p:txBody>
      </p:sp>
      <p:sp>
        <p:nvSpPr>
          <p:cNvPr id="522" name="Google Shape;522;p64"/>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To process a database</a:t>
            </a:r>
            <a:endParaRPr/>
          </a:p>
        </p:txBody>
      </p:sp>
      <p:graphicFrame>
        <p:nvGraphicFramePr>
          <p:cNvPr id="523" name="Google Shape;523;p64"/>
          <p:cNvGraphicFramePr/>
          <p:nvPr/>
        </p:nvGraphicFramePr>
        <p:xfrm>
          <a:off x="382333" y="1484931"/>
          <a:ext cx="3000000" cy="3000000"/>
        </p:xfrm>
        <a:graphic>
          <a:graphicData uri="http://schemas.openxmlformats.org/drawingml/2006/table">
            <a:tbl>
              <a:tblPr bandRow="1" firstRow="1">
                <a:noFill/>
                <a:tableStyleId>{4F511F9C-F4D1-44ED-B2E8-607BB3638A1E}</a:tableStyleId>
              </a:tblPr>
              <a:tblGrid>
                <a:gridCol w="1707300"/>
                <a:gridCol w="6307975"/>
              </a:tblGrid>
              <a:tr h="442025">
                <a:tc>
                  <a:txBody>
                    <a:bodyPr/>
                    <a:lstStyle/>
                    <a:p>
                      <a:pPr indent="0" lvl="0" marL="0" marR="0" rtl="0" algn="ctr">
                        <a:spcBef>
                          <a:spcPts val="0"/>
                        </a:spcBef>
                        <a:spcAft>
                          <a:spcPts val="0"/>
                        </a:spcAft>
                        <a:buNone/>
                      </a:pPr>
                      <a:r>
                        <a:rPr lang="en-US" sz="1600"/>
                        <a:t>Mode</a:t>
                      </a:r>
                      <a:endParaRPr sz="1600"/>
                    </a:p>
                  </a:txBody>
                  <a:tcPr marT="45700" marB="45700" marR="91425" marL="91425"/>
                </a:tc>
                <a:tc>
                  <a:txBody>
                    <a:bodyPr/>
                    <a:lstStyle/>
                    <a:p>
                      <a:pPr indent="0" lvl="0" marL="0" marR="0" rtl="0" algn="ctr">
                        <a:spcBef>
                          <a:spcPts val="0"/>
                        </a:spcBef>
                        <a:spcAft>
                          <a:spcPts val="0"/>
                        </a:spcAft>
                        <a:buNone/>
                      </a:pPr>
                      <a:r>
                        <a:rPr lang="en-US" sz="1600"/>
                        <a:t>Description</a:t>
                      </a:r>
                      <a:endParaRPr sz="1600"/>
                    </a:p>
                  </a:txBody>
                  <a:tcPr marT="45700" marB="45700" marR="91425" marL="91425"/>
                </a:tc>
              </a:tr>
              <a:tr h="1231550">
                <a:tc>
                  <a:txBody>
                    <a:bodyPr/>
                    <a:lstStyle/>
                    <a:p>
                      <a:pPr indent="0" lvl="0" marL="0" marR="0" rtl="0" algn="just">
                        <a:spcBef>
                          <a:spcPts val="0"/>
                        </a:spcBef>
                        <a:spcAft>
                          <a:spcPts val="0"/>
                        </a:spcAft>
                        <a:buNone/>
                      </a:pPr>
                      <a:r>
                        <a:rPr lang="en-US" sz="1400"/>
                        <a:t>Process Default</a:t>
                      </a:r>
                      <a:endParaRPr/>
                    </a:p>
                  </a:txBody>
                  <a:tcPr marT="45700" marB="45700" marR="91425" marL="91425" anchor="ctr"/>
                </a:tc>
                <a:tc>
                  <a:txBody>
                    <a:bodyPr/>
                    <a:lstStyle/>
                    <a:p>
                      <a:pPr indent="0" lvl="0" marL="0" marR="0" rtl="0" algn="just">
                        <a:spcBef>
                          <a:spcPts val="0"/>
                        </a:spcBef>
                        <a:spcAft>
                          <a:spcPts val="0"/>
                        </a:spcAft>
                        <a:buNone/>
                      </a:pPr>
                      <a:r>
                        <a:rPr lang="en-US" sz="1400"/>
                        <a:t>Detects the process state of database objects,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00" marB="45700" marR="91425" marL="91425" anchor="ctr"/>
                </a:tc>
              </a:tr>
              <a:tr h="1531375">
                <a:tc>
                  <a:txBody>
                    <a:bodyPr/>
                    <a:lstStyle/>
                    <a:p>
                      <a:pPr indent="0" lvl="0" marL="0" marR="0" rtl="0" algn="just">
                        <a:spcBef>
                          <a:spcPts val="0"/>
                        </a:spcBef>
                        <a:spcAft>
                          <a:spcPts val="0"/>
                        </a:spcAft>
                        <a:buNone/>
                      </a:pPr>
                      <a:r>
                        <a:rPr lang="en-US" sz="1400"/>
                        <a:t>Process Full</a:t>
                      </a:r>
                      <a:endParaRPr/>
                    </a:p>
                  </a:txBody>
                  <a:tcPr marT="45700" marB="45700" marR="91425" marL="91425" anchor="ctr"/>
                </a:tc>
                <a:tc>
                  <a:txBody>
                    <a:bodyPr/>
                    <a:lstStyle/>
                    <a:p>
                      <a:pPr indent="0" lvl="0" marL="0" marR="0" rtl="0" algn="just">
                        <a:spcBef>
                          <a:spcPts val="0"/>
                        </a:spcBef>
                        <a:spcAft>
                          <a:spcPts val="0"/>
                        </a:spcAft>
                        <a:buNone/>
                      </a:pPr>
                      <a:r>
                        <a:rPr lang="en-US" sz="1400"/>
                        <a:t>Processes a database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00" marB="45700" marR="91425" marL="91425" anchor="ctr"/>
                </a:tc>
              </a:tr>
              <a:tr h="538050">
                <a:tc>
                  <a:txBody>
                    <a:bodyPr/>
                    <a:lstStyle/>
                    <a:p>
                      <a:pPr indent="0" lvl="0" marL="0" marR="0" rtl="0" algn="just">
                        <a:spcBef>
                          <a:spcPts val="0"/>
                        </a:spcBef>
                        <a:spcAft>
                          <a:spcPts val="0"/>
                        </a:spcAft>
                        <a:buNone/>
                      </a:pPr>
                      <a:r>
                        <a:rPr lang="en-US" sz="1400"/>
                        <a:t>Process Clear</a:t>
                      </a:r>
                      <a:endParaRPr/>
                    </a:p>
                  </a:txBody>
                  <a:tcPr marT="45700" marB="45700" marR="91425" marL="91425" anchor="ctr"/>
                </a:tc>
                <a:tc>
                  <a:txBody>
                    <a:bodyPr/>
                    <a:lstStyle/>
                    <a:p>
                      <a:pPr indent="0" lvl="0" marL="0" marR="0" rtl="0" algn="just">
                        <a:spcBef>
                          <a:spcPts val="0"/>
                        </a:spcBef>
                        <a:spcAft>
                          <a:spcPts val="0"/>
                        </a:spcAft>
                        <a:buNone/>
                      </a:pPr>
                      <a:r>
                        <a:rPr lang="en-US" sz="1400"/>
                        <a:t>Removes all data from database objects.</a:t>
                      </a:r>
                      <a:endParaRPr/>
                    </a:p>
                  </a:txBody>
                  <a:tcPr marT="45700" marB="45700" marR="91425" marL="91425" anchor="ctr"/>
                </a:tc>
              </a:tr>
              <a:tr h="641925">
                <a:tc>
                  <a:txBody>
                    <a:bodyPr/>
                    <a:lstStyle/>
                    <a:p>
                      <a:pPr indent="0" lvl="0" marL="0" marR="0" rtl="0" algn="just">
                        <a:spcBef>
                          <a:spcPts val="0"/>
                        </a:spcBef>
                        <a:spcAft>
                          <a:spcPts val="0"/>
                        </a:spcAft>
                        <a:buNone/>
                      </a:pPr>
                      <a:r>
                        <a:rPr lang="en-US" sz="1400"/>
                        <a:t>Process Recalc</a:t>
                      </a:r>
                      <a:endParaRPr sz="1400"/>
                    </a:p>
                  </a:txBody>
                  <a:tcPr marT="45700" marB="45700" marR="91425" marL="91425" anchor="ctr"/>
                </a:tc>
                <a:tc>
                  <a:txBody>
                    <a:bodyPr/>
                    <a:lstStyle/>
                    <a:p>
                      <a:pPr indent="0" lvl="0" marL="0" marR="0" rtl="0" algn="just">
                        <a:spcBef>
                          <a:spcPts val="0"/>
                        </a:spcBef>
                        <a:spcAft>
                          <a:spcPts val="0"/>
                        </a:spcAft>
                        <a:buNone/>
                      </a:pPr>
                      <a:r>
                        <a:rPr lang="en-US" sz="1400"/>
                        <a:t>Updates and recalculates hierarchies, relationships, and calculated columns</a:t>
                      </a:r>
                      <a:endParaRPr sz="1400"/>
                    </a:p>
                  </a:txBody>
                  <a:tcPr marT="45700" marB="45700"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5"/>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Process Tabular Model Database, Table, or Partition</a:t>
            </a:r>
            <a:endParaRPr sz="2800">
              <a:solidFill>
                <a:srgbClr val="4E84C4"/>
              </a:solidFill>
              <a:latin typeface="PT Sans"/>
              <a:ea typeface="PT Sans"/>
              <a:cs typeface="PT Sans"/>
              <a:sym typeface="PT Sans"/>
            </a:endParaRPr>
          </a:p>
        </p:txBody>
      </p:sp>
      <p:sp>
        <p:nvSpPr>
          <p:cNvPr id="529" name="Google Shape;529;p65"/>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To process a Table</a:t>
            </a:r>
            <a:endParaRPr/>
          </a:p>
        </p:txBody>
      </p:sp>
      <p:graphicFrame>
        <p:nvGraphicFramePr>
          <p:cNvPr id="530" name="Google Shape;530;p65"/>
          <p:cNvGraphicFramePr/>
          <p:nvPr/>
        </p:nvGraphicFramePr>
        <p:xfrm>
          <a:off x="441943" y="1450260"/>
          <a:ext cx="3000000" cy="3000000"/>
        </p:xfrm>
        <a:graphic>
          <a:graphicData uri="http://schemas.openxmlformats.org/drawingml/2006/table">
            <a:tbl>
              <a:tblPr bandRow="1" firstRow="1">
                <a:noFill/>
                <a:tableStyleId>{4F511F9C-F4D1-44ED-B2E8-607BB3638A1E}</a:tableStyleId>
              </a:tblPr>
              <a:tblGrid>
                <a:gridCol w="2066975"/>
                <a:gridCol w="6097550"/>
              </a:tblGrid>
              <a:tr h="412450">
                <a:tc>
                  <a:txBody>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Description</a:t>
                      </a:r>
                      <a:endParaRPr/>
                    </a:p>
                  </a:txBody>
                  <a:tcPr marT="45725" marB="45725" marR="91450" marL="91450" anchor="ctr"/>
                </a:tc>
              </a:tr>
              <a:tr h="1288225">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Detects the process state of a table object,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25" marB="45725" marR="91450" marL="91450" anchor="ctr"/>
                </a:tc>
              </a:tr>
              <a:tr h="1288225">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Processes a table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25" marB="45725" marR="91450" marL="91450" anchor="ctr"/>
                </a:tc>
              </a:tr>
              <a:tr h="57630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Load data into a table without rebuilding hierarchies or relationships or recalculating calculated columns and measures. </a:t>
                      </a:r>
                      <a:endParaRPr/>
                    </a:p>
                  </a:txBody>
                  <a:tcPr marT="45725" marB="45725" marR="91450" marL="91450" anchor="ctr"/>
                </a:tc>
              </a:tr>
              <a:tr h="41245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Removes all data from a table and any table partitions. </a:t>
                      </a:r>
                      <a:endParaRPr/>
                    </a:p>
                  </a:txBody>
                  <a:tcPr marT="45725" marB="45725" marR="91450" marL="91450" anchor="ctr"/>
                </a:tc>
              </a:tr>
              <a:tr h="41245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Defrag</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Defragments the auxiliary table indexes.</a:t>
                      </a:r>
                      <a:endParaRPr/>
                    </a:p>
                  </a:txBody>
                  <a:tcPr marT="45725" marB="45725"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Process Tabular Model Database, Table, or Partition</a:t>
            </a:r>
            <a:endParaRPr sz="2800">
              <a:solidFill>
                <a:srgbClr val="4E84C4"/>
              </a:solidFill>
              <a:latin typeface="PT Sans"/>
              <a:ea typeface="PT Sans"/>
              <a:cs typeface="PT Sans"/>
              <a:sym typeface="PT Sans"/>
            </a:endParaRPr>
          </a:p>
        </p:txBody>
      </p:sp>
      <p:sp>
        <p:nvSpPr>
          <p:cNvPr id="536" name="Google Shape;536;p66"/>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To process one or more partitions</a:t>
            </a:r>
            <a:endParaRPr/>
          </a:p>
        </p:txBody>
      </p:sp>
      <p:graphicFrame>
        <p:nvGraphicFramePr>
          <p:cNvPr id="537" name="Google Shape;537;p66"/>
          <p:cNvGraphicFramePr/>
          <p:nvPr/>
        </p:nvGraphicFramePr>
        <p:xfrm>
          <a:off x="412447" y="1450260"/>
          <a:ext cx="3000000" cy="3000000"/>
        </p:xfrm>
        <a:graphic>
          <a:graphicData uri="http://schemas.openxmlformats.org/drawingml/2006/table">
            <a:tbl>
              <a:tblPr bandRow="1" firstRow="1">
                <a:noFill/>
                <a:tableStyleId>{4F511F9C-F4D1-44ED-B2E8-607BB3638A1E}</a:tableStyleId>
              </a:tblPr>
              <a:tblGrid>
                <a:gridCol w="2066975"/>
                <a:gridCol w="6097550"/>
              </a:tblGrid>
              <a:tr h="422150">
                <a:tc>
                  <a:txBody>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Description</a:t>
                      </a:r>
                      <a:endParaRPr/>
                    </a:p>
                  </a:txBody>
                  <a:tcPr marT="45725" marB="45725" marR="91450" marL="91450" anchor="ctr"/>
                </a:tc>
              </a:tr>
              <a:tr h="131850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Detects the process state of a partition object, and performs processing necessary to deliver unprocessed or partially processed partition objects to a fully processed state. Data for empty tables and partitions is loaded; hierarchies, calculated columns, and relationships are built or rebuilt (recalculated). </a:t>
                      </a:r>
                      <a:endParaRPr/>
                    </a:p>
                  </a:txBody>
                  <a:tcPr marT="45725" marB="45725" marR="91450" marL="91450" anchor="ctr"/>
                </a:tc>
              </a:tr>
              <a:tr h="131850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Processes a partition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a:t>
                      </a:r>
                      <a:endParaRPr/>
                    </a:p>
                  </a:txBody>
                  <a:tcPr marT="45725" marB="45725" marR="91450" marL="91450" anchor="ctr"/>
                </a:tc>
              </a:tr>
              <a:tr h="58985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Load data into a partition or a table without rebuilding hierarchies or relationships or recalculating calculated columns and measures. </a:t>
                      </a:r>
                      <a:endParaRPr/>
                    </a:p>
                  </a:txBody>
                  <a:tcPr marT="45725" marB="45725" marR="91450" marL="91450" anchor="ctr"/>
                </a:tc>
              </a:tr>
              <a:tr h="42215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Removes all data from a partition. </a:t>
                      </a:r>
                      <a:endParaRPr/>
                    </a:p>
                  </a:txBody>
                  <a:tcPr marT="45725" marB="45725" marR="91450" marL="91450" anchor="ctr"/>
                </a:tc>
              </a:tr>
              <a:tr h="422150">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Process Add</a:t>
                      </a:r>
                      <a:endParaRPr/>
                    </a:p>
                  </a:txBody>
                  <a:tcPr marT="45725" marB="45725" marR="91450" marL="91450" anchor="ctr"/>
                </a:tc>
                <a:tc>
                  <a:txBody>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Incrementally update partition with new data. </a:t>
                      </a:r>
                      <a:endParaRPr/>
                    </a:p>
                  </a:txBody>
                  <a:tcPr marT="45725" marB="45725" marR="91450" marL="914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7"/>
          <p:cNvSpPr txBox="1"/>
          <p:nvPr/>
        </p:nvSpPr>
        <p:spPr>
          <a:xfrm>
            <a:off x="136525" y="23812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Comparing the Design Approaches</a:t>
            </a:r>
            <a:endParaRPr sz="2800">
              <a:solidFill>
                <a:srgbClr val="4E84C4"/>
              </a:solidFill>
              <a:latin typeface="PT Sans"/>
              <a:ea typeface="PT Sans"/>
              <a:cs typeface="PT Sans"/>
              <a:sym typeface="PT Sans"/>
            </a:endParaRPr>
          </a:p>
        </p:txBody>
      </p:sp>
      <p:sp>
        <p:nvSpPr>
          <p:cNvPr id="543" name="Google Shape;543;p67"/>
          <p:cNvSpPr txBox="1"/>
          <p:nvPr/>
        </p:nvSpPr>
        <p:spPr>
          <a:xfrm>
            <a:off x="230188" y="996950"/>
            <a:ext cx="8578850" cy="51212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The model developer needs to select the appropriate development approach</a:t>
            </a:r>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a:p>
            <a:pPr indent="0" lvl="0" marL="0" marR="0" rtl="0" algn="just">
              <a:spcBef>
                <a:spcPts val="1000"/>
              </a:spcBef>
              <a:spcAft>
                <a:spcPts val="0"/>
              </a:spcAft>
              <a:buNone/>
            </a:pPr>
            <a:r>
              <a:rPr lang="en-US" sz="2000">
                <a:solidFill>
                  <a:schemeClr val="dk1"/>
                </a:solidFill>
                <a:latin typeface="Arial"/>
                <a:ea typeface="Arial"/>
                <a:cs typeface="Arial"/>
                <a:sym typeface="Arial"/>
              </a:rPr>
              <a:t>Note: Migration between the design approaches is not supported</a:t>
            </a:r>
            <a:endParaRPr/>
          </a:p>
          <a:p>
            <a:pPr indent="0" lvl="0" marL="0" marR="0" rtl="0" algn="just">
              <a:spcBef>
                <a:spcPts val="1100"/>
              </a:spcBef>
              <a:spcAft>
                <a:spcPts val="0"/>
              </a:spcAft>
              <a:buNone/>
            </a:pPr>
            <a:r>
              <a:t/>
            </a:r>
            <a:endParaRPr sz="2200">
              <a:solidFill>
                <a:schemeClr val="dk1"/>
              </a:solidFill>
              <a:latin typeface="Arial"/>
              <a:ea typeface="Arial"/>
              <a:cs typeface="Arial"/>
              <a:sym typeface="Arial"/>
            </a:endParaRPr>
          </a:p>
        </p:txBody>
      </p:sp>
      <p:pic>
        <p:nvPicPr>
          <p:cNvPr id="544" name="Google Shape;544;p67"/>
          <p:cNvPicPr preferRelativeResize="0"/>
          <p:nvPr/>
        </p:nvPicPr>
        <p:blipFill rotWithShape="1">
          <a:blip r:embed="rId3">
            <a:alphaModFix/>
          </a:blip>
          <a:srcRect b="0" l="0" r="0" t="0"/>
          <a:stretch/>
        </p:blipFill>
        <p:spPr>
          <a:xfrm>
            <a:off x="1071563" y="2173288"/>
            <a:ext cx="6364287" cy="2300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8"/>
          <p:cNvSpPr txBox="1"/>
          <p:nvPr/>
        </p:nvSpPr>
        <p:spPr>
          <a:xfrm>
            <a:off x="136525" y="16827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Comparing the Design Approaches Contd..</a:t>
            </a:r>
            <a:endParaRPr sz="2800">
              <a:solidFill>
                <a:srgbClr val="4E84C4"/>
              </a:solidFill>
              <a:latin typeface="PT Sans"/>
              <a:ea typeface="PT Sans"/>
              <a:cs typeface="PT Sans"/>
              <a:sym typeface="PT Sans"/>
            </a:endParaRPr>
          </a:p>
        </p:txBody>
      </p:sp>
      <p:sp>
        <p:nvSpPr>
          <p:cNvPr id="550" name="Google Shape;550;p68"/>
          <p:cNvSpPr txBox="1"/>
          <p:nvPr/>
        </p:nvSpPr>
        <p:spPr>
          <a:xfrm>
            <a:off x="230188" y="800100"/>
            <a:ext cx="8578850" cy="5121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0" lang="en-US" sz="2000">
                <a:solidFill>
                  <a:schemeClr val="dk1"/>
                </a:solidFill>
                <a:latin typeface="Arial"/>
                <a:ea typeface="Arial"/>
                <a:cs typeface="Arial"/>
                <a:sym typeface="Arial"/>
              </a:rPr>
              <a:t>It could depend on the requirements for each layer:</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model</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 logic</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access and storage</a:t>
            </a:r>
            <a:endParaRPr/>
          </a:p>
          <a:p>
            <a:pPr indent="-342900" lvl="0" marL="342900" marR="0" rtl="0" algn="just">
              <a:lnSpc>
                <a:spcPct val="150000"/>
              </a:lnSpc>
              <a:spcBef>
                <a:spcPts val="1000"/>
              </a:spcBef>
              <a:spcAft>
                <a:spcPts val="0"/>
              </a:spcAft>
              <a:buClr>
                <a:schemeClr val="dk1"/>
              </a:buClr>
              <a:buSzPts val="2000"/>
              <a:buFont typeface="Noto Sans Symbols"/>
              <a:buChar char="❑"/>
            </a:pPr>
            <a:r>
              <a:rPr b="0" lang="en-US" sz="2000">
                <a:solidFill>
                  <a:schemeClr val="dk1"/>
                </a:solidFill>
                <a:latin typeface="Arial"/>
                <a:ea typeface="Arial"/>
                <a:cs typeface="Arial"/>
                <a:sym typeface="Arial"/>
              </a:rPr>
              <a:t>The model developer will need to consider the following:</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Supported capabilities and features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Scalability and performance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Available skills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Development time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Maintenance effort</a:t>
            </a:r>
            <a:endParaRPr/>
          </a:p>
          <a:p>
            <a:pPr indent="0" lvl="0" marL="0" marR="0" rtl="0" algn="just">
              <a:spcBef>
                <a:spcPts val="1100"/>
              </a:spcBef>
              <a:spcAft>
                <a:spcPts val="0"/>
              </a:spcAft>
              <a:buNone/>
            </a:pPr>
            <a:r>
              <a:t/>
            </a:r>
            <a:endParaRPr b="0" sz="22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Model</a:t>
            </a:r>
            <a:endParaRPr/>
          </a:p>
        </p:txBody>
      </p:sp>
      <p:sp>
        <p:nvSpPr>
          <p:cNvPr id="557" name="Google Shape;557;p69"/>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Tabular</a:t>
            </a:r>
            <a:endParaRPr b="1" i="0" sz="1800" u="none" cap="none" strike="noStrike">
              <a:solidFill>
                <a:schemeClr val="dk1"/>
              </a:solidFill>
              <a:latin typeface="Arial"/>
              <a:ea typeface="Arial"/>
              <a:cs typeface="Arial"/>
              <a:sym typeface="Arial"/>
            </a:endParaRPr>
          </a:p>
          <a:p>
            <a:pPr indent="-357505" lvl="0"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Familiar model, easier to build, faster time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solution</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(parent-child, many-to-many) not available natively in the model… need calculations to simulate these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Easy to wrap a model over a raw database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or warehouse for reporting &amp; analytics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58" name="Google Shape;558;p69"/>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Multidimensional</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Sophisticated model, higher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baked into the model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and optimized (parent-child, many-to-many, attribute relationships, key vs. name,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OLAP type apps (e.g. planning, budgeting, forecasting) that need the power of the multidimensional model</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Agenda</a:t>
            </a:r>
            <a:endParaRPr b="0" i="0" sz="2200" u="none" cap="none" strike="noStrike">
              <a:solidFill>
                <a:schemeClr val="dk1"/>
              </a:solidFill>
              <a:latin typeface="PT Sans"/>
              <a:ea typeface="PT Sans"/>
              <a:cs typeface="PT Sans"/>
              <a:sym typeface="PT Sans"/>
            </a:endParaRPr>
          </a:p>
        </p:txBody>
      </p:sp>
      <p:sp>
        <p:nvSpPr>
          <p:cNvPr id="298" name="Google Shape;298;p52"/>
          <p:cNvSpPr txBox="1"/>
          <p:nvPr/>
        </p:nvSpPr>
        <p:spPr>
          <a:xfrm>
            <a:off x="270453" y="875758"/>
            <a:ext cx="7521262" cy="48013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2012 BI Semantic Model</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BI Semantic Model Architecture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Analysis Services in Tabular Mode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Tabular Project Development</a:t>
            </a:r>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Comparing the Design Approaches</a:t>
            </a:r>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Comparing Tabular Vs Multidimensional Features</a:t>
            </a:r>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Security</a:t>
            </a:r>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 Summary</a:t>
            </a:r>
            <a:endParaRPr/>
          </a:p>
          <a:p>
            <a:pPr indent="-171450" lvl="0" marL="28575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Business Logic</a:t>
            </a:r>
            <a:endParaRPr/>
          </a:p>
        </p:txBody>
      </p:sp>
      <p:sp>
        <p:nvSpPr>
          <p:cNvPr id="565" name="Google Shape;565;p70"/>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DAX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Excel formulas and relational concepts – easy to get started</a:t>
            </a:r>
            <a:endParaRPr/>
          </a:p>
          <a:p>
            <a:pPr indent="-128904" lvl="1" marL="460375" marR="0" rtl="0" algn="l">
              <a:spcBef>
                <a:spcPts val="360"/>
              </a:spcBef>
              <a:spcAft>
                <a:spcPts val="0"/>
              </a:spcAft>
              <a:buClr>
                <a:srgbClr val="FFFFFF"/>
              </a:buClr>
              <a:buSzPts val="1620"/>
              <a:buFont typeface="Quattrocento Sans"/>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row/filter context, Calculate,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Calculated columns enable new scenarios, however no named sets or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66" name="Google Shape;566;p70"/>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MDX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understanding of multidimensional concepts – higher initial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CurrentMember, overwrite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semantics,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apps that need the power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of multidimensional calculations –  assignments,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Access and Storage</a:t>
            </a:r>
            <a:endParaRPr b="0" i="0" sz="2800" u="none" cap="none" strike="noStrike">
              <a:solidFill>
                <a:srgbClr val="4E84C4"/>
              </a:solidFill>
              <a:latin typeface="PT Sans"/>
              <a:ea typeface="PT Sans"/>
              <a:cs typeface="PT Sans"/>
              <a:sym typeface="PT Sans"/>
            </a:endParaRPr>
          </a:p>
        </p:txBody>
      </p:sp>
      <p:sp>
        <p:nvSpPr>
          <p:cNvPr id="573" name="Google Shape;573;p71"/>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60" u="none" cap="none" strike="noStrike">
                <a:solidFill>
                  <a:schemeClr val="dk1"/>
                </a:solidFill>
                <a:latin typeface="Arial"/>
                <a:ea typeface="Arial"/>
                <a:cs typeface="Arial"/>
                <a:sym typeface="Arial"/>
              </a:rPr>
              <a:t>VertiPaq</a:t>
            </a:r>
            <a:endParaRPr b="1" i="0" sz="1395" u="none" cap="none" strike="noStrike">
              <a:solidFill>
                <a:schemeClr val="dk1"/>
              </a:solidFill>
              <a:latin typeface="Arial"/>
              <a:ea typeface="Arial"/>
              <a:cs typeface="Arial"/>
              <a:sym typeface="Arial"/>
            </a:endParaRPr>
          </a:p>
          <a:p>
            <a:pPr indent="-231775" lvl="1" marL="460375" marR="0" rtl="0" algn="l">
              <a:lnSpc>
                <a:spcPct val="80000"/>
              </a:lnSpc>
              <a:spcBef>
                <a:spcPts val="15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In-memory column store… typical 10x compression</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Brute force memory scans… high performance by default… no tuning required</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Basic paging support… data volume mostly limited to physical memory</a:t>
            </a:r>
            <a:endParaRPr/>
          </a:p>
          <a:p>
            <a:pPr indent="-7951" lvl="1" marL="134951" marR="0" rtl="0" algn="l">
              <a:lnSpc>
                <a:spcPct val="80000"/>
              </a:lnSpc>
              <a:spcBef>
                <a:spcPts val="279"/>
              </a:spcBef>
              <a:spcAft>
                <a:spcPts val="0"/>
              </a:spcAft>
              <a:buClr>
                <a:srgbClr val="FFFFFF"/>
              </a:buClr>
              <a:buFont typeface="Arial"/>
              <a:buNone/>
            </a:pPr>
            <a:r>
              <a:t/>
            </a:r>
            <a:endParaRPr b="0" i="0" sz="1395" u="none" cap="none" strike="noStrike">
              <a:solidFill>
                <a:schemeClr val="dk1"/>
              </a:solidFill>
              <a:latin typeface="Arial"/>
              <a:ea typeface="Arial"/>
              <a:cs typeface="Arial"/>
              <a:sym typeface="Arial"/>
            </a:endParaRPr>
          </a:p>
          <a:p>
            <a:pPr indent="0" lvl="0" marL="0" marR="0" rtl="0" algn="ctr">
              <a:lnSpc>
                <a:spcPct val="80000"/>
              </a:lnSpc>
              <a:spcBef>
                <a:spcPts val="372"/>
              </a:spcBef>
              <a:spcAft>
                <a:spcPts val="0"/>
              </a:spcAft>
              <a:buClr>
                <a:srgbClr val="FFFFFF"/>
              </a:buClr>
              <a:buFont typeface="Arial"/>
              <a:buNone/>
            </a:pPr>
            <a:r>
              <a:rPr b="1" i="0" lang="en-US" sz="1860" u="none" cap="none" strike="noStrike">
                <a:solidFill>
                  <a:schemeClr val="dk1"/>
                </a:solidFill>
                <a:latin typeface="Arial"/>
                <a:ea typeface="Arial"/>
                <a:cs typeface="Arial"/>
                <a:sym typeface="Arial"/>
              </a:rPr>
              <a:t>DirectQuery</a:t>
            </a:r>
            <a:endParaRPr b="1" i="0" sz="1395" u="none" cap="none" strike="noStrike">
              <a:solidFill>
                <a:schemeClr val="dk1"/>
              </a:solidFill>
              <a:latin typeface="Arial"/>
              <a:ea typeface="Arial"/>
              <a:cs typeface="Arial"/>
              <a:sym typeface="Arial"/>
            </a:endParaRPr>
          </a:p>
          <a:p>
            <a:pPr indent="-231775" lvl="1" marL="460375" marR="0" rtl="0" algn="l">
              <a:lnSpc>
                <a:spcPct val="80000"/>
              </a:lnSpc>
              <a:spcBef>
                <a:spcPts val="15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Passes through DAX queries &amp; calculations… fully exploits backend database capabilities</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No support for MDX queries… no support for data sources other than SQL Server</a:t>
            </a:r>
            <a:endParaRPr b="0" i="0" sz="1627" u="none" cap="none" strike="noStrike">
              <a:solidFill>
                <a:schemeClr val="dk1"/>
              </a:solidFill>
              <a:latin typeface="Arial"/>
              <a:ea typeface="Arial"/>
              <a:cs typeface="Arial"/>
              <a:sym typeface="Arial"/>
            </a:endParaRPr>
          </a:p>
        </p:txBody>
      </p:sp>
      <p:sp>
        <p:nvSpPr>
          <p:cNvPr id="574" name="Google Shape;574;p71"/>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60" u="none" cap="none" strike="noStrike">
                <a:solidFill>
                  <a:schemeClr val="dk1"/>
                </a:solidFill>
                <a:latin typeface="Arial"/>
                <a:ea typeface="Arial"/>
                <a:cs typeface="Arial"/>
                <a:sym typeface="Arial"/>
              </a:rPr>
              <a:t>MOLAP</a:t>
            </a:r>
            <a:endParaRPr b="1" i="0" sz="1395" u="none" cap="none" strike="noStrike">
              <a:solidFill>
                <a:schemeClr val="dk1"/>
              </a:solidFill>
              <a:latin typeface="Arial"/>
              <a:ea typeface="Arial"/>
              <a:cs typeface="Arial"/>
              <a:sym typeface="Arial"/>
            </a:endParaRPr>
          </a:p>
          <a:p>
            <a:pPr indent="-231775" lvl="1" marL="460375" marR="0" rtl="0" algn="l">
              <a:lnSpc>
                <a:spcPct val="80000"/>
              </a:lnSpc>
              <a:spcBef>
                <a:spcPts val="15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Disk based store… typical 3x compression</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Disk scans with in-memory subcube caching… aggregation tuning required</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Extensive paging support… data volumes can scale to multiple terabytes</a:t>
            </a:r>
            <a:endParaRPr/>
          </a:p>
          <a:p>
            <a:pPr indent="0" lvl="0" marL="0" marR="0" rtl="0" algn="ctr">
              <a:lnSpc>
                <a:spcPct val="80000"/>
              </a:lnSpc>
              <a:spcBef>
                <a:spcPts val="372"/>
              </a:spcBef>
              <a:spcAft>
                <a:spcPts val="0"/>
              </a:spcAft>
              <a:buClr>
                <a:srgbClr val="FFFFFF"/>
              </a:buClr>
              <a:buFont typeface="Arial"/>
              <a:buNone/>
            </a:pPr>
            <a:r>
              <a:t/>
            </a:r>
            <a:endParaRPr b="1" i="0" sz="1860" u="none" cap="none" strike="noStrike">
              <a:solidFill>
                <a:schemeClr val="dk1"/>
              </a:solidFill>
              <a:latin typeface="Arial"/>
              <a:ea typeface="Arial"/>
              <a:cs typeface="Arial"/>
              <a:sym typeface="Arial"/>
            </a:endParaRPr>
          </a:p>
          <a:p>
            <a:pPr indent="0" lvl="0" marL="0" marR="0" rtl="0" algn="ctr">
              <a:lnSpc>
                <a:spcPct val="80000"/>
              </a:lnSpc>
              <a:spcBef>
                <a:spcPts val="1572"/>
              </a:spcBef>
              <a:spcAft>
                <a:spcPts val="0"/>
              </a:spcAft>
              <a:buClr>
                <a:srgbClr val="FFFFFF"/>
              </a:buClr>
              <a:buFont typeface="Arial"/>
              <a:buNone/>
            </a:pPr>
            <a:r>
              <a:rPr b="1" i="0" lang="en-US" sz="1860" u="none" cap="none" strike="noStrike">
                <a:solidFill>
                  <a:schemeClr val="dk1"/>
                </a:solidFill>
                <a:latin typeface="Arial"/>
                <a:ea typeface="Arial"/>
                <a:cs typeface="Arial"/>
                <a:sym typeface="Arial"/>
              </a:rPr>
              <a:t>ROLAP</a:t>
            </a:r>
            <a:endParaRPr b="1" i="0" sz="1395" u="none" cap="none" strike="noStrike">
              <a:solidFill>
                <a:schemeClr val="dk1"/>
              </a:solidFill>
              <a:latin typeface="Arial"/>
              <a:ea typeface="Arial"/>
              <a:cs typeface="Arial"/>
              <a:sym typeface="Arial"/>
            </a:endParaRPr>
          </a:p>
          <a:p>
            <a:pPr indent="-231775" lvl="1" marL="460375" marR="0" rtl="0" algn="l">
              <a:lnSpc>
                <a:spcPct val="80000"/>
              </a:lnSpc>
              <a:spcBef>
                <a:spcPts val="15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Passes through fact table requests… not recommended for large dimension tables</a:t>
            </a:r>
            <a:endParaRPr/>
          </a:p>
          <a:p>
            <a:pPr indent="-231775" lvl="1" marL="460375" marR="0" rtl="0" algn="l">
              <a:lnSpc>
                <a:spcPct val="80000"/>
              </a:lnSpc>
              <a:spcBef>
                <a:spcPts val="325"/>
              </a:spcBef>
              <a:spcAft>
                <a:spcPts val="0"/>
              </a:spcAft>
              <a:buClr>
                <a:srgbClr val="FFFFFF"/>
              </a:buClr>
              <a:buSzPts val="1464"/>
              <a:buFont typeface="Arial"/>
              <a:buChar char="•"/>
            </a:pPr>
            <a:r>
              <a:rPr b="0" i="0" lang="en-US" sz="1627" u="none" cap="none" strike="noStrike">
                <a:solidFill>
                  <a:schemeClr val="dk1"/>
                </a:solidFill>
                <a:latin typeface="Arial"/>
                <a:ea typeface="Arial"/>
                <a:cs typeface="Arial"/>
                <a:sym typeface="Arial"/>
              </a:rPr>
              <a:t>Supports most relational data sources… no support for aggregations except SQL Server indexed views</a:t>
            </a:r>
            <a:endParaRPr/>
          </a:p>
          <a:p>
            <a:pPr indent="-138791" lvl="1" marL="460375" marR="0" rtl="0" algn="l">
              <a:lnSpc>
                <a:spcPct val="80000"/>
              </a:lnSpc>
              <a:spcBef>
                <a:spcPts val="325"/>
              </a:spcBef>
              <a:spcAft>
                <a:spcPts val="0"/>
              </a:spcAft>
              <a:buClr>
                <a:srgbClr val="FFFFFF"/>
              </a:buClr>
              <a:buSzPts val="1464"/>
              <a:buFont typeface="Arial"/>
              <a:buNone/>
            </a:pPr>
            <a:r>
              <a:t/>
            </a:r>
            <a:endParaRPr b="0" i="0" sz="1627"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aphicFrame>
        <p:nvGraphicFramePr>
          <p:cNvPr id="580" name="Google Shape;580;p72"/>
          <p:cNvGraphicFramePr/>
          <p:nvPr/>
        </p:nvGraphicFramePr>
        <p:xfrm>
          <a:off x="319088" y="917575"/>
          <a:ext cx="3000000" cy="3000000"/>
        </p:xfrm>
        <a:graphic>
          <a:graphicData uri="http://schemas.openxmlformats.org/drawingml/2006/table">
            <a:tbl>
              <a:tblPr>
                <a:noFill/>
                <a:tableStyleId>{70796917-8A12-4E84-ADA8-A4CA145AE75D}</a:tableStyleId>
              </a:tblPr>
              <a:tblGrid>
                <a:gridCol w="1139250"/>
                <a:gridCol w="2569400"/>
                <a:gridCol w="1981050"/>
                <a:gridCol w="2671650"/>
              </a:tblGrid>
              <a:tr h="528500">
                <a:tc rowSpan="9">
                  <a:txBody>
                    <a:bodyPr/>
                    <a:lstStyle/>
                    <a:p>
                      <a:pPr indent="0" lvl="0" marL="0" marR="0" rtl="0" algn="ctr">
                        <a:lnSpc>
                          <a:spcPct val="200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Features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Actions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Aggregations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Calculated Measures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Custom Assemblies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Custom Roll ups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Distinct</a:t>
                      </a:r>
                      <a:r>
                        <a:rPr b="0" lang="en-US" sz="1800">
                          <a:solidFill>
                            <a:srgbClr val="0070C0"/>
                          </a:solidFill>
                          <a:latin typeface="Arial"/>
                          <a:ea typeface="Arial"/>
                          <a:cs typeface="Arial"/>
                          <a:sym typeface="Arial"/>
                        </a:rPr>
                        <a:t> Count</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KPIs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Linked Objects</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81" name="Google Shape;581;p72"/>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Comparing Tabular Vs Multidimensional Features</a:t>
            </a:r>
            <a:endParaRPr/>
          </a:p>
        </p:txBody>
      </p:sp>
      <p:sp>
        <p:nvSpPr>
          <p:cNvPr id="582" name="Google Shape;582;p72"/>
          <p:cNvSpPr txBox="1"/>
          <p:nvPr/>
        </p:nvSpPr>
        <p:spPr>
          <a:xfrm>
            <a:off x="5143500" y="4484688"/>
            <a:ext cx="768350" cy="2778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Via DAX</a:t>
            </a:r>
            <a:endParaRPr sz="1200">
              <a:solidFill>
                <a:schemeClr val="dk1"/>
              </a:solidFill>
              <a:latin typeface="Arial"/>
              <a:ea typeface="Arial"/>
              <a:cs typeface="Arial"/>
              <a:sym typeface="Arial"/>
            </a:endParaRPr>
          </a:p>
        </p:txBody>
      </p:sp>
      <p:sp>
        <p:nvSpPr>
          <p:cNvPr id="583" name="Google Shape;583;p72"/>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72"/>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Not Available</a:t>
            </a:r>
            <a:endParaRPr b="1" sz="1000">
              <a:solidFill>
                <a:schemeClr val="dk1"/>
              </a:solidFill>
              <a:latin typeface="Arial"/>
              <a:ea typeface="Arial"/>
              <a:cs typeface="Arial"/>
              <a:sym typeface="Arial"/>
            </a:endParaRPr>
          </a:p>
        </p:txBody>
      </p:sp>
      <p:sp>
        <p:nvSpPr>
          <p:cNvPr id="585" name="Google Shape;585;p72"/>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Available</a:t>
            </a:r>
            <a:endParaRPr b="1" sz="1000">
              <a:solidFill>
                <a:schemeClr val="dk1"/>
              </a:solidFill>
              <a:latin typeface="Arial"/>
              <a:ea typeface="Arial"/>
              <a:cs typeface="Arial"/>
              <a:sym typeface="Arial"/>
            </a:endParaRPr>
          </a:p>
        </p:txBody>
      </p:sp>
      <p:sp>
        <p:nvSpPr>
          <p:cNvPr id="586" name="Google Shape;586;p72"/>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72"/>
          <p:cNvSpPr/>
          <p:nvPr/>
        </p:nvSpPr>
        <p:spPr>
          <a:xfrm flipH="1" rot="10800000">
            <a:off x="4710113" y="153193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72"/>
          <p:cNvSpPr/>
          <p:nvPr/>
        </p:nvSpPr>
        <p:spPr>
          <a:xfrm flipH="1" rot="10800000">
            <a:off x="4710113" y="2100263"/>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72"/>
          <p:cNvSpPr/>
          <p:nvPr/>
        </p:nvSpPr>
        <p:spPr>
          <a:xfrm flipH="1" rot="10800000">
            <a:off x="4703763" y="3263900"/>
            <a:ext cx="420687"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72"/>
          <p:cNvSpPr/>
          <p:nvPr/>
        </p:nvSpPr>
        <p:spPr>
          <a:xfrm flipH="1" rot="10800000">
            <a:off x="4689475" y="385286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72"/>
          <p:cNvSpPr/>
          <p:nvPr/>
        </p:nvSpPr>
        <p:spPr>
          <a:xfrm flipH="1" rot="10800000">
            <a:off x="4686300" y="5519738"/>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72"/>
          <p:cNvSpPr/>
          <p:nvPr/>
        </p:nvSpPr>
        <p:spPr>
          <a:xfrm flipH="1" rot="10800000">
            <a:off x="4710113" y="2706688"/>
            <a:ext cx="420687"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72"/>
          <p:cNvSpPr/>
          <p:nvPr/>
        </p:nvSpPr>
        <p:spPr>
          <a:xfrm flipH="1" rot="10800000">
            <a:off x="4687888" y="4414838"/>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72"/>
          <p:cNvSpPr/>
          <p:nvPr/>
        </p:nvSpPr>
        <p:spPr>
          <a:xfrm flipH="1" rot="10800000">
            <a:off x="4689475" y="49895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72"/>
          <p:cNvSpPr/>
          <p:nvPr/>
        </p:nvSpPr>
        <p:spPr>
          <a:xfrm flipH="1" rot="10800000">
            <a:off x="6956425" y="15160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72"/>
          <p:cNvSpPr/>
          <p:nvPr/>
        </p:nvSpPr>
        <p:spPr>
          <a:xfrm flipH="1" rot="10800000">
            <a:off x="6950075" y="2706688"/>
            <a:ext cx="420688"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72"/>
          <p:cNvSpPr/>
          <p:nvPr/>
        </p:nvSpPr>
        <p:spPr>
          <a:xfrm flipH="1" rot="10800000">
            <a:off x="6948488" y="32877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72"/>
          <p:cNvSpPr/>
          <p:nvPr/>
        </p:nvSpPr>
        <p:spPr>
          <a:xfrm flipH="1" rot="10800000">
            <a:off x="6959600" y="44465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72"/>
          <p:cNvSpPr/>
          <p:nvPr/>
        </p:nvSpPr>
        <p:spPr>
          <a:xfrm flipH="1" rot="10800000">
            <a:off x="6964363" y="4987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72"/>
          <p:cNvSpPr/>
          <p:nvPr/>
        </p:nvSpPr>
        <p:spPr>
          <a:xfrm flipH="1" rot="10800000">
            <a:off x="6959600" y="554355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72"/>
          <p:cNvSpPr/>
          <p:nvPr/>
        </p:nvSpPr>
        <p:spPr>
          <a:xfrm flipH="1" rot="10800000">
            <a:off x="6959600" y="38782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72"/>
          <p:cNvSpPr/>
          <p:nvPr/>
        </p:nvSpPr>
        <p:spPr>
          <a:xfrm flipH="1" rot="10800000">
            <a:off x="6938963" y="21145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graphicFrame>
        <p:nvGraphicFramePr>
          <p:cNvPr id="608" name="Google Shape;608;p73"/>
          <p:cNvGraphicFramePr/>
          <p:nvPr/>
        </p:nvGraphicFramePr>
        <p:xfrm>
          <a:off x="133350" y="917575"/>
          <a:ext cx="3000000" cy="3000000"/>
        </p:xfrm>
        <a:graphic>
          <a:graphicData uri="http://schemas.openxmlformats.org/drawingml/2006/table">
            <a:tbl>
              <a:tblPr>
                <a:noFill/>
                <a:tableStyleId>{70796917-8A12-4E84-ADA8-A4CA145AE75D}</a:tableStyleId>
              </a:tblPr>
              <a:tblGrid>
                <a:gridCol w="1259500"/>
                <a:gridCol w="2906600"/>
                <a:gridCol w="1990000"/>
                <a:gridCol w="2657700"/>
              </a:tblGrid>
              <a:tr h="528500">
                <a:tc rowSpan="9">
                  <a:txBody>
                    <a:bodyPr/>
                    <a:lstStyle/>
                    <a:p>
                      <a:pPr indent="0" lvl="0" marL="0" marR="0" rtl="0" algn="ctr">
                        <a:lnSpc>
                          <a:spcPct val="200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Features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Write back</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Translations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Partitions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Perspectives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User</a:t>
                      </a:r>
                      <a:r>
                        <a:rPr b="0" lang="en-US" sz="1800">
                          <a:solidFill>
                            <a:srgbClr val="0070C0"/>
                          </a:solidFill>
                          <a:latin typeface="Arial"/>
                          <a:ea typeface="Arial"/>
                          <a:cs typeface="Arial"/>
                          <a:sym typeface="Arial"/>
                        </a:rPr>
                        <a:t> Defined</a:t>
                      </a:r>
                      <a:r>
                        <a:rPr b="0" lang="en-US" sz="1800">
                          <a:solidFill>
                            <a:srgbClr val="0070C0"/>
                          </a:solidFill>
                          <a:latin typeface="Arial"/>
                          <a:ea typeface="Arial"/>
                          <a:cs typeface="Arial"/>
                          <a:sym typeface="Arial"/>
                        </a:rPr>
                        <a:t> Hierarchies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Parent Child Hierarchies</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Drill Through</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Many To Many</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09" name="Google Shape;609;p73"/>
          <p:cNvSpPr/>
          <p:nvPr/>
        </p:nvSpPr>
        <p:spPr>
          <a:xfrm flipH="1" rot="10800000">
            <a:off x="4919663" y="155098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73"/>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73"/>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Not Available</a:t>
            </a:r>
            <a:endParaRPr b="1" sz="1000">
              <a:solidFill>
                <a:schemeClr val="dk1"/>
              </a:solidFill>
              <a:latin typeface="Arial"/>
              <a:ea typeface="Arial"/>
              <a:cs typeface="Arial"/>
              <a:sym typeface="Arial"/>
            </a:endParaRPr>
          </a:p>
        </p:txBody>
      </p:sp>
      <p:sp>
        <p:nvSpPr>
          <p:cNvPr id="612" name="Google Shape;612;p73"/>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Available</a:t>
            </a:r>
            <a:endParaRPr b="1" sz="1000">
              <a:solidFill>
                <a:schemeClr val="dk1"/>
              </a:solidFill>
              <a:latin typeface="Arial"/>
              <a:ea typeface="Arial"/>
              <a:cs typeface="Arial"/>
              <a:sym typeface="Arial"/>
            </a:endParaRPr>
          </a:p>
        </p:txBody>
      </p:sp>
      <p:sp>
        <p:nvSpPr>
          <p:cNvPr id="613" name="Google Shape;613;p73"/>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73"/>
          <p:cNvSpPr txBox="1"/>
          <p:nvPr/>
        </p:nvSpPr>
        <p:spPr>
          <a:xfrm>
            <a:off x="5340350" y="3889375"/>
            <a:ext cx="768350" cy="2778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Via DAX</a:t>
            </a:r>
            <a:endParaRPr sz="1200">
              <a:solidFill>
                <a:schemeClr val="dk1"/>
              </a:solidFill>
              <a:latin typeface="Arial"/>
              <a:ea typeface="Arial"/>
              <a:cs typeface="Arial"/>
              <a:sym typeface="Arial"/>
            </a:endParaRPr>
          </a:p>
        </p:txBody>
      </p:sp>
      <p:sp>
        <p:nvSpPr>
          <p:cNvPr id="615" name="Google Shape;615;p73"/>
          <p:cNvSpPr/>
          <p:nvPr/>
        </p:nvSpPr>
        <p:spPr>
          <a:xfrm flipH="1" rot="10800000">
            <a:off x="4921250" y="2143125"/>
            <a:ext cx="420688"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73"/>
          <p:cNvSpPr/>
          <p:nvPr/>
        </p:nvSpPr>
        <p:spPr>
          <a:xfrm flipH="1" rot="10800000">
            <a:off x="7296150" y="21447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73"/>
          <p:cNvSpPr/>
          <p:nvPr/>
        </p:nvSpPr>
        <p:spPr>
          <a:xfrm flipH="1" rot="10800000">
            <a:off x="7300913" y="2701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73"/>
          <p:cNvSpPr/>
          <p:nvPr/>
        </p:nvSpPr>
        <p:spPr>
          <a:xfrm flipH="1" rot="10800000">
            <a:off x="7302500" y="325913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73"/>
          <p:cNvSpPr/>
          <p:nvPr/>
        </p:nvSpPr>
        <p:spPr>
          <a:xfrm flipH="1" rot="10800000">
            <a:off x="7313613" y="38401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73"/>
          <p:cNvSpPr/>
          <p:nvPr/>
        </p:nvSpPr>
        <p:spPr>
          <a:xfrm flipH="1" rot="10800000">
            <a:off x="7315200" y="44354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1" name="Google Shape;621;p73"/>
          <p:cNvSpPr/>
          <p:nvPr/>
        </p:nvSpPr>
        <p:spPr>
          <a:xfrm flipH="1" rot="10800000">
            <a:off x="7316788" y="50022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2" name="Google Shape;622;p73"/>
          <p:cNvSpPr/>
          <p:nvPr/>
        </p:nvSpPr>
        <p:spPr>
          <a:xfrm flipH="1" rot="10800000">
            <a:off x="7305675" y="55356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3" name="Google Shape;623;p73"/>
          <p:cNvSpPr/>
          <p:nvPr/>
        </p:nvSpPr>
        <p:spPr>
          <a:xfrm flipH="1" rot="10800000">
            <a:off x="7296150" y="15509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4" name="Google Shape;624;p73"/>
          <p:cNvSpPr/>
          <p:nvPr/>
        </p:nvSpPr>
        <p:spPr>
          <a:xfrm flipH="1" rot="10800000">
            <a:off x="4930775" y="272732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5" name="Google Shape;625;p73"/>
          <p:cNvSpPr/>
          <p:nvPr/>
        </p:nvSpPr>
        <p:spPr>
          <a:xfrm flipH="1" rot="10800000">
            <a:off x="4932363" y="33083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73"/>
          <p:cNvSpPr/>
          <p:nvPr/>
        </p:nvSpPr>
        <p:spPr>
          <a:xfrm flipH="1" rot="10800000">
            <a:off x="4918075" y="553561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73"/>
          <p:cNvSpPr/>
          <p:nvPr/>
        </p:nvSpPr>
        <p:spPr>
          <a:xfrm flipH="1" rot="10800000">
            <a:off x="4910138" y="44370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73"/>
          <p:cNvSpPr/>
          <p:nvPr/>
        </p:nvSpPr>
        <p:spPr>
          <a:xfrm flipH="1" rot="10800000">
            <a:off x="4911725" y="501650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73"/>
          <p:cNvSpPr/>
          <p:nvPr/>
        </p:nvSpPr>
        <p:spPr>
          <a:xfrm flipH="1" rot="10800000">
            <a:off x="4921250" y="38385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73"/>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graphicFrame>
        <p:nvGraphicFramePr>
          <p:cNvPr id="636" name="Google Shape;636;p74"/>
          <p:cNvGraphicFramePr/>
          <p:nvPr/>
        </p:nvGraphicFramePr>
        <p:xfrm>
          <a:off x="392113" y="1114425"/>
          <a:ext cx="3000000" cy="3000000"/>
        </p:xfrm>
        <a:graphic>
          <a:graphicData uri="http://schemas.openxmlformats.org/drawingml/2006/table">
            <a:tbl>
              <a:tblPr>
                <a:noFill/>
                <a:tableStyleId>{70796917-8A12-4E84-ADA8-A4CA145AE75D}</a:tableStyleId>
              </a:tblPr>
              <a:tblGrid>
                <a:gridCol w="1080075"/>
                <a:gridCol w="3040050"/>
                <a:gridCol w="1792150"/>
                <a:gridCol w="2642750"/>
              </a:tblGrid>
              <a:tr h="528400">
                <a:tc rowSpan="5">
                  <a:txBody>
                    <a:bodyPr/>
                    <a:lstStyle/>
                    <a:p>
                      <a:pPr indent="0" lvl="0" marL="0" marR="0" rtl="0" algn="l">
                        <a:lnSpc>
                          <a:spcPct val="200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Client Tools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60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Power View</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30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Excel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750">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Performance Point</a:t>
                      </a:r>
                      <a:endParaRPr b="0" sz="1800">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75">
                <a:tc vMerge="1"/>
                <a:tc>
                  <a:txBody>
                    <a:bodyPr/>
                    <a:lstStyle/>
                    <a:p>
                      <a:pPr indent="0" lvl="0" marL="0" marR="0" rtl="0" algn="l">
                        <a:lnSpc>
                          <a:spcPct val="115000"/>
                        </a:lnSpc>
                        <a:spcBef>
                          <a:spcPts val="0"/>
                        </a:spcBef>
                        <a:spcAft>
                          <a:spcPts val="0"/>
                        </a:spcAft>
                        <a:buNone/>
                      </a:pPr>
                      <a:r>
                        <a:rPr b="0" lang="en-US" sz="1800">
                          <a:solidFill>
                            <a:srgbClr val="0070C0"/>
                          </a:solidFill>
                          <a:latin typeface="Arial"/>
                          <a:ea typeface="Arial"/>
                          <a:cs typeface="Arial"/>
                          <a:sym typeface="Arial"/>
                        </a:rPr>
                        <a:t>Reporting Services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7" name="Google Shape;637;p74"/>
          <p:cNvSpPr/>
          <p:nvPr/>
        </p:nvSpPr>
        <p:spPr>
          <a:xfrm flipH="1" rot="10800000">
            <a:off x="5092700" y="17557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74"/>
          <p:cNvSpPr/>
          <p:nvPr/>
        </p:nvSpPr>
        <p:spPr>
          <a:xfrm flipH="1" rot="10800000">
            <a:off x="5084763" y="3905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p74"/>
          <p:cNvSpPr/>
          <p:nvPr/>
        </p:nvSpPr>
        <p:spPr>
          <a:xfrm flipH="1" rot="10800000">
            <a:off x="5084763" y="31813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p74"/>
          <p:cNvSpPr/>
          <p:nvPr/>
        </p:nvSpPr>
        <p:spPr>
          <a:xfrm flipH="1" rot="10800000">
            <a:off x="7413625" y="32178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74"/>
          <p:cNvSpPr/>
          <p:nvPr/>
        </p:nvSpPr>
        <p:spPr>
          <a:xfrm flipH="1" rot="10800000">
            <a:off x="7421563" y="39274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p74"/>
          <p:cNvSpPr/>
          <p:nvPr/>
        </p:nvSpPr>
        <p:spPr>
          <a:xfrm flipH="1" rot="10800000">
            <a:off x="5092700" y="24685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74"/>
          <p:cNvSpPr/>
          <p:nvPr/>
        </p:nvSpPr>
        <p:spPr>
          <a:xfrm flipH="1" rot="10800000">
            <a:off x="7426325" y="24749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p74"/>
          <p:cNvSpPr/>
          <p:nvPr/>
        </p:nvSpPr>
        <p:spPr>
          <a:xfrm flipH="1" rot="10800000">
            <a:off x="7415213" y="1768475"/>
            <a:ext cx="436562"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p74"/>
          <p:cNvSpPr/>
          <p:nvPr/>
        </p:nvSpPr>
        <p:spPr>
          <a:xfrm flipH="1" rot="10800000">
            <a:off x="188913" y="5027613"/>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74"/>
          <p:cNvSpPr txBox="1"/>
          <p:nvPr/>
        </p:nvSpPr>
        <p:spPr>
          <a:xfrm>
            <a:off x="188913" y="49926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Not Available</a:t>
            </a:r>
            <a:endParaRPr b="1" sz="1000">
              <a:solidFill>
                <a:schemeClr val="dk1"/>
              </a:solidFill>
              <a:latin typeface="Arial"/>
              <a:ea typeface="Arial"/>
              <a:cs typeface="Arial"/>
              <a:sym typeface="Arial"/>
            </a:endParaRPr>
          </a:p>
        </p:txBody>
      </p:sp>
      <p:sp>
        <p:nvSpPr>
          <p:cNvPr id="647" name="Google Shape;647;p74"/>
          <p:cNvSpPr/>
          <p:nvPr/>
        </p:nvSpPr>
        <p:spPr>
          <a:xfrm flipH="1" rot="10800000">
            <a:off x="1741488" y="5049838"/>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74"/>
          <p:cNvSpPr txBox="1"/>
          <p:nvPr/>
        </p:nvSpPr>
        <p:spPr>
          <a:xfrm>
            <a:off x="2011363" y="5013325"/>
            <a:ext cx="1597025" cy="246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Available</a:t>
            </a:r>
            <a:endParaRPr b="1" sz="1000">
              <a:solidFill>
                <a:schemeClr val="dk1"/>
              </a:solidFill>
              <a:latin typeface="Arial"/>
              <a:ea typeface="Arial"/>
              <a:cs typeface="Arial"/>
              <a:sym typeface="Arial"/>
            </a:endParaRPr>
          </a:p>
        </p:txBody>
      </p:sp>
      <p:sp>
        <p:nvSpPr>
          <p:cNvPr id="649" name="Google Shape;649;p74"/>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graphicFrame>
        <p:nvGraphicFramePr>
          <p:cNvPr id="655" name="Google Shape;655;p75"/>
          <p:cNvGraphicFramePr/>
          <p:nvPr/>
        </p:nvGraphicFramePr>
        <p:xfrm>
          <a:off x="79375" y="1160463"/>
          <a:ext cx="3000000" cy="3000000"/>
        </p:xfrm>
        <a:graphic>
          <a:graphicData uri="http://schemas.openxmlformats.org/drawingml/2006/table">
            <a:tbl>
              <a:tblPr>
                <a:noFill/>
                <a:tableStyleId>{70796917-8A12-4E84-ADA8-A4CA145AE75D}</a:tableStyleId>
              </a:tblPr>
              <a:tblGrid>
                <a:gridCol w="1413675"/>
                <a:gridCol w="2396150"/>
                <a:gridCol w="2245675"/>
                <a:gridCol w="2720200"/>
              </a:tblGrid>
              <a:tr h="528325">
                <a:tc rowSpan="6">
                  <a:txBody>
                    <a:bodyPr/>
                    <a:lstStyle/>
                    <a:p>
                      <a:pPr indent="0" lvl="0" marL="0" marR="0" rtl="0" algn="ctr">
                        <a:lnSpc>
                          <a:spcPct val="200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p>
                      <a:pPr indent="0" lvl="0" marL="0" marR="0" rtl="0" algn="ctr">
                        <a:lnSpc>
                          <a:spcPct val="115000"/>
                        </a:lnSpc>
                        <a:spcBef>
                          <a:spcPts val="1000"/>
                        </a:spcBef>
                        <a:spcAft>
                          <a:spcPts val="0"/>
                        </a:spcAft>
                        <a:buNone/>
                      </a:pPr>
                      <a:r>
                        <a:rPr b="0" lang="en-US" sz="1800">
                          <a:solidFill>
                            <a:srgbClr val="0070C0"/>
                          </a:solidFill>
                          <a:latin typeface="Arial"/>
                          <a:ea typeface="Arial"/>
                          <a:cs typeface="Arial"/>
                          <a:sym typeface="Arial"/>
                        </a:rPr>
                        <a:t>Querying and Scripting Language</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525">
                <a:tc vMerge="1"/>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DAX</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225">
                <a:tc vMerge="1"/>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MDX</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675">
                <a:tc vMerge="1"/>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DMX</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Clr>
                          <a:srgbClr val="0070C0"/>
                        </a:buClr>
                        <a:buFont typeface="Arial"/>
                        <a:buNone/>
                      </a:pPr>
                      <a:r>
                        <a:rPr b="0" lang="en-US" sz="1800">
                          <a:solidFill>
                            <a:srgbClr val="0070C0"/>
                          </a:solidFill>
                          <a:latin typeface="Arial"/>
                          <a:ea typeface="Arial"/>
                          <a:cs typeface="Arial"/>
                          <a:sym typeface="Arial"/>
                        </a:rPr>
                        <a:t>ASSL</a:t>
                      </a:r>
                      <a:endParaRPr/>
                    </a:p>
                    <a:p>
                      <a:pPr indent="0" lvl="0" marL="0" marR="0" rtl="0" algn="ctr">
                        <a:lnSpc>
                          <a:spcPct val="115000"/>
                        </a:lnSpc>
                        <a:spcBef>
                          <a:spcPts val="0"/>
                        </a:spcBef>
                        <a:spcAft>
                          <a:spcPts val="0"/>
                        </a:spcAft>
                        <a:buNone/>
                      </a:pPr>
                      <a:r>
                        <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None/>
                      </a:pPr>
                      <a:r>
                        <a:rPr b="0" lang="en-US" sz="1800">
                          <a:solidFill>
                            <a:srgbClr val="0070C0"/>
                          </a:solidFill>
                          <a:latin typeface="Arial"/>
                          <a:ea typeface="Arial"/>
                          <a:cs typeface="Arial"/>
                          <a:sym typeface="Arial"/>
                        </a:rPr>
                        <a:t>XML/A</a:t>
                      </a:r>
                      <a:endParaRPr b="0" sz="1800">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56" name="Google Shape;656;p75"/>
          <p:cNvSpPr/>
          <p:nvPr/>
        </p:nvSpPr>
        <p:spPr>
          <a:xfrm flipH="1" rot="10800000">
            <a:off x="4768850" y="181292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75"/>
          <p:cNvSpPr/>
          <p:nvPr/>
        </p:nvSpPr>
        <p:spPr>
          <a:xfrm flipH="1" rot="10800000">
            <a:off x="4746625" y="3952875"/>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75"/>
          <p:cNvSpPr/>
          <p:nvPr/>
        </p:nvSpPr>
        <p:spPr>
          <a:xfrm flipH="1" rot="10800000">
            <a:off x="4760913" y="3227388"/>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75"/>
          <p:cNvSpPr/>
          <p:nvPr/>
        </p:nvSpPr>
        <p:spPr>
          <a:xfrm flipH="1" rot="10800000">
            <a:off x="7192963" y="32289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75"/>
          <p:cNvSpPr/>
          <p:nvPr/>
        </p:nvSpPr>
        <p:spPr>
          <a:xfrm flipH="1" rot="10800000">
            <a:off x="7200900" y="396240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75"/>
          <p:cNvSpPr/>
          <p:nvPr/>
        </p:nvSpPr>
        <p:spPr>
          <a:xfrm flipH="1" rot="10800000">
            <a:off x="4768850" y="24796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75"/>
          <p:cNvSpPr/>
          <p:nvPr/>
        </p:nvSpPr>
        <p:spPr>
          <a:xfrm flipH="1" rot="10800000">
            <a:off x="7194550" y="24876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75"/>
          <p:cNvSpPr/>
          <p:nvPr/>
        </p:nvSpPr>
        <p:spPr>
          <a:xfrm flipH="1" rot="10800000">
            <a:off x="7207250" y="1792288"/>
            <a:ext cx="436563"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p75"/>
          <p:cNvSpPr/>
          <p:nvPr/>
        </p:nvSpPr>
        <p:spPr>
          <a:xfrm flipH="1" rot="10800000">
            <a:off x="188913" y="5965825"/>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75"/>
          <p:cNvSpPr txBox="1"/>
          <p:nvPr/>
        </p:nvSpPr>
        <p:spPr>
          <a:xfrm>
            <a:off x="188913" y="5965825"/>
            <a:ext cx="1597025" cy="2460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Not Available</a:t>
            </a:r>
            <a:endParaRPr b="1" sz="1000">
              <a:solidFill>
                <a:schemeClr val="dk1"/>
              </a:solidFill>
              <a:latin typeface="Arial"/>
              <a:ea typeface="Arial"/>
              <a:cs typeface="Arial"/>
              <a:sym typeface="Arial"/>
            </a:endParaRPr>
          </a:p>
        </p:txBody>
      </p:sp>
      <p:sp>
        <p:nvSpPr>
          <p:cNvPr id="666" name="Google Shape;666;p75"/>
          <p:cNvSpPr/>
          <p:nvPr/>
        </p:nvSpPr>
        <p:spPr>
          <a:xfrm flipH="1" rot="10800000">
            <a:off x="1922463" y="5972175"/>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75"/>
          <p:cNvSpPr txBox="1"/>
          <p:nvPr/>
        </p:nvSpPr>
        <p:spPr>
          <a:xfrm>
            <a:off x="1820863" y="59578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Available</a:t>
            </a:r>
            <a:endParaRPr b="1" sz="1000">
              <a:solidFill>
                <a:schemeClr val="dk1"/>
              </a:solidFill>
              <a:latin typeface="Arial"/>
              <a:ea typeface="Arial"/>
              <a:cs typeface="Arial"/>
              <a:sym typeface="Arial"/>
            </a:endParaRPr>
          </a:p>
        </p:txBody>
      </p:sp>
      <p:sp>
        <p:nvSpPr>
          <p:cNvPr id="668" name="Google Shape;668;p75"/>
          <p:cNvSpPr/>
          <p:nvPr/>
        </p:nvSpPr>
        <p:spPr>
          <a:xfrm flipH="1" rot="10800000">
            <a:off x="4760913" y="46783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75"/>
          <p:cNvSpPr/>
          <p:nvPr/>
        </p:nvSpPr>
        <p:spPr>
          <a:xfrm flipH="1" rot="10800000">
            <a:off x="7210425" y="4667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75"/>
          <p:cNvSpPr txBox="1"/>
          <p:nvPr/>
        </p:nvSpPr>
        <p:spPr>
          <a:xfrm>
            <a:off x="146050" y="280988"/>
            <a:ext cx="8801100" cy="59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nvSpPr>
        <p:spPr>
          <a:xfrm>
            <a:off x="136525" y="87313"/>
            <a:ext cx="900747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Comparing Tabular Vs Multidimensional : Hardware Considerations</a:t>
            </a:r>
            <a:endParaRPr sz="2400">
              <a:solidFill>
                <a:srgbClr val="4E84C4"/>
              </a:solidFill>
              <a:latin typeface="PT Sans"/>
              <a:ea typeface="PT Sans"/>
              <a:cs typeface="PT Sans"/>
              <a:sym typeface="PT Sans"/>
            </a:endParaRPr>
          </a:p>
        </p:txBody>
      </p:sp>
      <p:graphicFrame>
        <p:nvGraphicFramePr>
          <p:cNvPr id="676" name="Google Shape;676;p76"/>
          <p:cNvGraphicFramePr/>
          <p:nvPr/>
        </p:nvGraphicFramePr>
        <p:xfrm>
          <a:off x="334963" y="1130300"/>
          <a:ext cx="3000000" cy="3000000"/>
        </p:xfrm>
        <a:graphic>
          <a:graphicData uri="http://schemas.openxmlformats.org/drawingml/2006/table">
            <a:tbl>
              <a:tblPr bandRow="1" firstRow="1">
                <a:noFill/>
                <a:tableStyleId>{4F511F9C-F4D1-44ED-B2E8-607BB3638A1E}</a:tableStyleId>
              </a:tblPr>
              <a:tblGrid>
                <a:gridCol w="2832100"/>
                <a:gridCol w="2832100"/>
                <a:gridCol w="2832100"/>
              </a:tblGrid>
              <a:tr h="370775">
                <a:tc>
                  <a:txBody>
                    <a:bodyPr/>
                    <a:lstStyle/>
                    <a:p>
                      <a:pPr indent="0" lvl="0" marL="0" marR="0" rtl="0" algn="l">
                        <a:spcBef>
                          <a:spcPts val="0"/>
                        </a:spcBef>
                        <a:spcAft>
                          <a:spcPts val="0"/>
                        </a:spcAft>
                        <a:buNone/>
                      </a:pPr>
                      <a:r>
                        <a:rPr lang="en-US" sz="1800"/>
                        <a:t>Feature</a:t>
                      </a:r>
                      <a:endParaRPr sz="1800"/>
                    </a:p>
                  </a:txBody>
                  <a:tcPr marT="45700" marB="45700" marR="91450" marL="91450">
                    <a:solidFill>
                      <a:srgbClr val="0070C0"/>
                    </a:solidFill>
                  </a:tcPr>
                </a:tc>
                <a:tc>
                  <a:txBody>
                    <a:bodyPr/>
                    <a:lstStyle/>
                    <a:p>
                      <a:pPr indent="0" lvl="0" marL="0" marR="0" rtl="0" algn="l">
                        <a:spcBef>
                          <a:spcPts val="0"/>
                        </a:spcBef>
                        <a:spcAft>
                          <a:spcPts val="0"/>
                        </a:spcAft>
                        <a:buNone/>
                      </a:pPr>
                      <a:r>
                        <a:rPr lang="en-US" sz="1800"/>
                        <a:t>Tabular</a:t>
                      </a:r>
                      <a:endParaRPr sz="1800"/>
                    </a:p>
                  </a:txBody>
                  <a:tcPr marT="45700" marB="45700" marR="91450" marL="91450">
                    <a:solidFill>
                      <a:srgbClr val="0070C0"/>
                    </a:solidFill>
                  </a:tcPr>
                </a:tc>
                <a:tc>
                  <a:txBody>
                    <a:bodyPr/>
                    <a:lstStyle/>
                    <a:p>
                      <a:pPr indent="0" lvl="0" marL="0" marR="0" rtl="0" algn="l">
                        <a:spcBef>
                          <a:spcPts val="0"/>
                        </a:spcBef>
                        <a:spcAft>
                          <a:spcPts val="0"/>
                        </a:spcAft>
                        <a:buNone/>
                      </a:pPr>
                      <a:r>
                        <a:rPr lang="en-US" sz="1800"/>
                        <a:t>Multidimensional</a:t>
                      </a:r>
                      <a:endParaRPr sz="1800"/>
                    </a:p>
                  </a:txBody>
                  <a:tcPr marT="45700" marB="45700" marR="91450" marL="91450">
                    <a:solidFill>
                      <a:srgbClr val="0070C0"/>
                    </a:solidFill>
                  </a:tcPr>
                </a:tc>
              </a:tr>
              <a:tr h="370775">
                <a:tc>
                  <a:txBody>
                    <a:bodyPr/>
                    <a:lstStyle/>
                    <a:p>
                      <a:pPr indent="0" lvl="0" marL="0" marR="0" rtl="0" algn="l">
                        <a:spcBef>
                          <a:spcPts val="0"/>
                        </a:spcBef>
                        <a:spcAft>
                          <a:spcPts val="0"/>
                        </a:spcAft>
                        <a:buNone/>
                      </a:pPr>
                      <a:r>
                        <a:rPr lang="en-US" sz="1800"/>
                        <a:t>RAM</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Lots</a:t>
                      </a:r>
                      <a:r>
                        <a:rPr lang="en-US" sz="1800"/>
                        <a:t> (64-128GB)</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Some (16/32GB)</a:t>
                      </a:r>
                      <a:endParaRPr sz="1800"/>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RAM Speed</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a:solidFill>
                            <a:srgbClr val="C00000"/>
                          </a:solidFill>
                        </a:rPr>
                        <a:t>Crucial</a:t>
                      </a:r>
                      <a:endParaRPr b="1" sz="1800">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Important</a:t>
                      </a:r>
                      <a:endParaRPr sz="1800"/>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Number of Cores</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4/8/16</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4/8/16</a:t>
                      </a:r>
                      <a:endParaRPr sz="1800"/>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Core</a:t>
                      </a:r>
                      <a:r>
                        <a:rPr lang="en-US" sz="1800"/>
                        <a:t> Speed</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a:solidFill>
                            <a:srgbClr val="C00000"/>
                          </a:solidFill>
                        </a:rPr>
                        <a:t>Crucial</a:t>
                      </a:r>
                      <a:endParaRPr b="1" sz="1800">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Less Important</a:t>
                      </a:r>
                      <a:endParaRPr sz="1800"/>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Disk Speed</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Not Important</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Very Important</a:t>
                      </a:r>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SSD Disk</a:t>
                      </a:r>
                      <a:r>
                        <a:rPr lang="en-US" sz="1800"/>
                        <a:t> Usage</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Not Important</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Strongly Recommended</a:t>
                      </a:r>
                      <a:endParaRPr b="1" sz="1800">
                        <a:solidFill>
                          <a:srgbClr val="C00000"/>
                        </a:solidFill>
                        <a:latin typeface="Arial"/>
                        <a:ea typeface="Arial"/>
                        <a:cs typeface="Arial"/>
                        <a:sym typeface="Arial"/>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Network Speed</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Important</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Important</a:t>
                      </a:r>
                      <a:endParaRPr sz="1800"/>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a:t>Concurrency</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Not</a:t>
                      </a:r>
                      <a:r>
                        <a:rPr lang="en-US" sz="1800"/>
                        <a:t> Decided</a:t>
                      </a:r>
                      <a:endParaRPr sz="1800"/>
                    </a:p>
                  </a:txBody>
                  <a:tcPr marT="45700" marB="45700" marR="91450" marL="91450">
                    <a:solidFill>
                      <a:srgbClr val="E5E5E5"/>
                    </a:solidFill>
                  </a:tcPr>
                </a:tc>
                <a:tc>
                  <a:txBody>
                    <a:bodyPr/>
                    <a:lstStyle/>
                    <a:p>
                      <a:pPr indent="0" lvl="0" marL="0" marR="0" rtl="0" algn="l">
                        <a:spcBef>
                          <a:spcPts val="0"/>
                        </a:spcBef>
                        <a:spcAft>
                          <a:spcPts val="0"/>
                        </a:spcAft>
                        <a:buNone/>
                      </a:pPr>
                      <a:r>
                        <a:rPr lang="en-US" sz="1800"/>
                        <a:t>Good</a:t>
                      </a:r>
                      <a:endParaRPr sz="1800"/>
                    </a:p>
                  </a:txBody>
                  <a:tcPr marT="45700" marB="45700" marR="91450" marL="91450">
                    <a:solidFill>
                      <a:srgbClr val="E5E5E5"/>
                    </a:solidFill>
                  </a:tcPr>
                </a:tc>
              </a:tr>
            </a:tbl>
          </a:graphicData>
        </a:graphic>
      </p:graphicFrame>
      <p:sp>
        <p:nvSpPr>
          <p:cNvPr id="677" name="Google Shape;677;p76"/>
          <p:cNvSpPr/>
          <p:nvPr/>
        </p:nvSpPr>
        <p:spPr>
          <a:xfrm>
            <a:off x="284163" y="4725988"/>
            <a:ext cx="866298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PT Sans"/>
                <a:ea typeface="PT Sans"/>
                <a:cs typeface="PT Sans"/>
                <a:sym typeface="PT Sans"/>
              </a:rPr>
              <a:t>Note: It is not recommended to install multiple instances, in different modes, on the same server</a:t>
            </a:r>
            <a:endParaRPr b="1" sz="2000">
              <a:solidFill>
                <a:schemeClr val="dk1"/>
              </a:solidFill>
              <a:latin typeface="PT Sans"/>
              <a:ea typeface="PT Sans"/>
              <a:cs typeface="PT Sans"/>
              <a:sym typeface="P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7"/>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77"/>
          <p:cNvSpPr txBox="1"/>
          <p:nvPr/>
        </p:nvSpPr>
        <p:spPr>
          <a:xfrm>
            <a:off x="231775" y="130175"/>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E84C4"/>
                </a:solidFill>
                <a:latin typeface="PT Sans"/>
                <a:ea typeface="PT Sans"/>
                <a:cs typeface="PT Sans"/>
                <a:sym typeface="PT Sans"/>
              </a:rPr>
              <a:t>Tabular Model : Security</a:t>
            </a:r>
            <a:endParaRPr/>
          </a:p>
        </p:txBody>
      </p:sp>
      <p:sp>
        <p:nvSpPr>
          <p:cNvPr id="685" name="Google Shape;685;p77"/>
          <p:cNvSpPr txBox="1"/>
          <p:nvPr/>
        </p:nvSpPr>
        <p:spPr>
          <a:xfrm>
            <a:off x="160338" y="711200"/>
            <a:ext cx="8577262" cy="5632311"/>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In Tabular model we implement row level security by granting access to rows in a table. In SQL Server Data Tools tabular project grant permission using DAX that filters rows in a table</a:t>
            </a:r>
            <a:endParaRPr/>
          </a:p>
          <a:p>
            <a:pPr indent="-285750" lvl="1" marL="74295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Tabular model supports dynamic security </a:t>
            </a:r>
            <a:endParaRPr/>
          </a:p>
          <a:p>
            <a:pPr indent="-6350" lvl="2" marL="108585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E.g. Employees should be able to see only their personal data. Implement dynamic security based on employee id or other dynamic criteria</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Tabular model we cannot specify default value. If we want a default filter then need to configure in reporting tool</a:t>
            </a:r>
            <a:r>
              <a:rPr b="0" i="0" lang="en-US" sz="2000" u="none" cap="none" strike="noStrike">
                <a:solidFill>
                  <a:srgbClr val="4E84C4"/>
                </a:solidFill>
                <a:latin typeface="Arial"/>
                <a:ea typeface="Arial"/>
                <a:cs typeface="Arial"/>
                <a:sym typeface="Arial"/>
              </a:rPr>
              <a:t> </a:t>
            </a:r>
            <a:endParaRPr b="0" i="0" sz="2000" u="none" cap="none" strike="noStrike">
              <a:solidFill>
                <a:srgbClr val="4E84C4"/>
              </a:solidFill>
              <a:latin typeface="Arial"/>
              <a:ea typeface="Arial"/>
              <a:cs typeface="Arial"/>
              <a:sym typeface="Arial"/>
            </a:endParaRPr>
          </a:p>
          <a:p>
            <a:pPr indent="0" lvl="1" marL="457200" marR="0" rtl="0" algn="just">
              <a:lnSpc>
                <a:spcPct val="150000"/>
              </a:lnSpc>
              <a:spcBef>
                <a:spcPts val="0"/>
              </a:spcBef>
              <a:spcAft>
                <a:spcPts val="0"/>
              </a:spcAft>
              <a:buNone/>
            </a:pPr>
            <a:r>
              <a:rPr b="0" i="0" lang="en-US" sz="2000" u="none" cap="none" strike="noStrike">
                <a:solidFill>
                  <a:srgbClr val="4E84C4"/>
                </a:solidFill>
                <a:latin typeface="Arial"/>
                <a:ea typeface="Arial"/>
                <a:cs typeface="Arial"/>
                <a:sym typeface="Arial"/>
              </a:rPr>
              <a:t> </a:t>
            </a:r>
            <a:endParaRPr/>
          </a:p>
          <a:p>
            <a:pPr indent="-6350" lvl="2" marL="108585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158750" lvl="1" marL="742950" marR="0" rtl="0" algn="just">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78"/>
          <p:cNvSpPr txBox="1"/>
          <p:nvPr/>
        </p:nvSpPr>
        <p:spPr>
          <a:xfrm>
            <a:off x="158750" y="101600"/>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Summary</a:t>
            </a:r>
            <a:endParaRPr/>
          </a:p>
        </p:txBody>
      </p:sp>
      <p:sp>
        <p:nvSpPr>
          <p:cNvPr id="693" name="Google Shape;693;p78"/>
          <p:cNvSpPr txBox="1"/>
          <p:nvPr/>
        </p:nvSpPr>
        <p:spPr>
          <a:xfrm>
            <a:off x="117475" y="682625"/>
            <a:ext cx="8693150" cy="55403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SQL Server 2012 introduced Business Intelligence Semantic Model (BISM) to support reporting and analysis needs</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BI Semantic Model delivers a single model for all user experiences, and also delivers choice , flexibility, richness and scalability</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Multidimensional and Tabular provides complementary features and we can select which best suits ours needs</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Tabular model provides readily accessible modeling experience with capabilities that will satisfy most reporting and analysis needs</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Users are familiar with tables and relationships and can quickly learn to implement business logic using Excel DAX language</a:t>
            </a:r>
            <a:endParaRPr/>
          </a:p>
          <a:p>
            <a:pPr indent="-285750" lvl="0" marL="2857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in memory column oriented xVelocity engine provides extreme fast query responses for data sets that contain billions of records</a:t>
            </a:r>
            <a:endParaRPr/>
          </a:p>
          <a:p>
            <a:pPr indent="-215900" lvl="0" marL="342900" marR="0" rtl="0" algn="just">
              <a:lnSpc>
                <a:spcPct val="150000"/>
              </a:lnSpc>
              <a:spcBef>
                <a:spcPts val="0"/>
              </a:spcBef>
              <a:spcAft>
                <a:spcPts val="0"/>
              </a:spcAft>
              <a:buClr>
                <a:schemeClr val="dk1"/>
              </a:buClr>
              <a:buSzPts val="2000"/>
              <a:buFont typeface="Noto Sans Symbols"/>
              <a:buNone/>
            </a:pPr>
            <a:r>
              <a:t/>
            </a:r>
            <a:endParaRPr sz="2000">
              <a:solidFill>
                <a:srgbClr val="4E84C4"/>
              </a:solidFill>
              <a:latin typeface="PT Sans"/>
              <a:ea typeface="PT Sans"/>
              <a:cs typeface="PT Sans"/>
              <a:sym typeface="P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9"/>
          <p:cNvSpPr/>
          <p:nvPr/>
        </p:nvSpPr>
        <p:spPr>
          <a:xfrm>
            <a:off x="0" y="235978"/>
            <a:ext cx="8908026" cy="5672707"/>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n-US" sz="2800">
                <a:solidFill>
                  <a:srgbClr val="4E84C4"/>
                </a:solidFill>
                <a:latin typeface="PT Sans"/>
                <a:ea typeface="PT Sans"/>
                <a:cs typeface="PT Sans"/>
                <a:sym typeface="PT Sans"/>
              </a:rPr>
              <a:t>Creating a simple Tabular Model Database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SQL Server Data Tools -&gt; File-&gt; New Project-&gt;Analysis Services Tabular Project</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Go to Model menu, and then click Import from Data Source</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Select Microsoft SQL Server, and then click Next</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Give the name of the server and the Database Name</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In Impersonation Information page, specify the credentials Analysis Services will use to connect to the data source when importing and processing data</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Choose How to Import the Data (Select from a list of tables and views to choose or write your own query)</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Select Tables and Views you want to import</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Select one of the tables, and click Preview &amp; Filter </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Now import the selected tables and data and Close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lang="en-US" sz="2100">
                <a:solidFill>
                  <a:schemeClr val="dk1"/>
                </a:solidFill>
                <a:latin typeface="Calibri"/>
                <a:ea typeface="Calibri"/>
                <a:cs typeface="Calibri"/>
                <a:sym typeface="Calibri"/>
              </a:rPr>
              <a:t> Click on the Model menu, and point to Model View, and then click Diagram View. </a:t>
            </a:r>
            <a:endParaRPr sz="2100">
              <a:solidFill>
                <a:schemeClr val="dk1"/>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2012 BI Semantic Model</a:t>
            </a:r>
            <a:endParaRPr/>
          </a:p>
          <a:p>
            <a:pPr indent="0" lvl="0" marL="0" marR="0" rtl="0" algn="l">
              <a:spcBef>
                <a:spcPts val="0"/>
              </a:spcBef>
              <a:spcAft>
                <a:spcPts val="0"/>
              </a:spcAft>
              <a:buNone/>
            </a:pPr>
            <a:r>
              <a:t/>
            </a:r>
            <a:endParaRPr b="0" i="0" sz="2800" u="none" cap="none" strike="noStrike">
              <a:solidFill>
                <a:srgbClr val="4E84C4"/>
              </a:solidFill>
              <a:latin typeface="PT Sans"/>
              <a:ea typeface="PT Sans"/>
              <a:cs typeface="PT Sans"/>
              <a:sym typeface="PT Sans"/>
            </a:endParaRPr>
          </a:p>
        </p:txBody>
      </p:sp>
      <p:sp>
        <p:nvSpPr>
          <p:cNvPr id="305" name="Google Shape;305;p53"/>
          <p:cNvSpPr txBox="1"/>
          <p:nvPr/>
        </p:nvSpPr>
        <p:spPr>
          <a:xfrm>
            <a:off x="34715" y="925975"/>
            <a:ext cx="8241175" cy="3816429"/>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There was UDM, now there is BISM</a:t>
            </a:r>
            <a:endParaRPr/>
          </a:p>
          <a:p>
            <a:pPr indent="-342900" lvl="1" marL="8001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Business Intelligence Semantic Model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Only one BI data modeling tool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Divided in two flavors</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Tabular</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Multidimensional</a:t>
            </a:r>
            <a:endParaRPr/>
          </a:p>
          <a:p>
            <a:pPr indent="-342900" lvl="1" marL="8001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Now there are two modeling techniques under a single technology</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p:nvPr/>
        </p:nvSpPr>
        <p:spPr>
          <a:xfrm>
            <a:off x="132735" y="117996"/>
            <a:ext cx="8745793" cy="664508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If relationship is there between the tables automatically it would be visible in Diagram view if its not there you can manually add relationships.  Click and hold on one of the columns in the table , then drag the cursor to another column in another table, and then release</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Go back to the Data View. (click the Model menu, then point to Model View, and then click Data View)Create New Calculated Columns ( for e.g. select the Internet Sales table -&gt; Add a New column -&gt; In the formula bar, type the formula =[Sales Amount]-[Total Product Cost] </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Rename the New Column </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Create New Measures. On the toolbar, click the down-arrow next to the AutoSum (∑) button, and then select SUM OR COUNT OR DistinctCount etc.</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Create Hierarchies. Go to Diagram View -&gt; right-click any table, and then click Create Hierarchy. You can add columns to this hierarchy. Right-click any column, and point to Add to Hierarchy</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Go to Solution Explorer -&gt; Properties-&gt; under Deployment Server, in the Server property, type the name of an Analysis Services instance running in Tabular mode</a:t>
            </a:r>
            <a:endParaRPr sz="21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lang="en-US" sz="2100">
                <a:solidFill>
                  <a:schemeClr val="dk1"/>
                </a:solidFill>
                <a:latin typeface="Calibri"/>
                <a:ea typeface="Calibri"/>
                <a:cs typeface="Calibri"/>
                <a:sym typeface="Calibri"/>
              </a:rPr>
              <a:t>Right click Solution Explorer and Click Deploy</a:t>
            </a:r>
            <a:endParaRPr sz="2100">
              <a:solidFill>
                <a:schemeClr val="dk1"/>
              </a:solidFill>
              <a:latin typeface="Calibri"/>
              <a:ea typeface="Calibri"/>
              <a:cs typeface="Calibri"/>
              <a:sym typeface="Calibri"/>
            </a:endParaRPr>
          </a:p>
          <a:p>
            <a:pPr indent="0" lvl="0" marL="914400" marR="0" rtl="0" algn="just">
              <a:lnSpc>
                <a:spcPct val="107000"/>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p:nvPr/>
        </p:nvSpPr>
        <p:spPr>
          <a:xfrm>
            <a:off x="0" y="1088578"/>
            <a:ext cx="9144000" cy="4862286"/>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54"/>
          <p:cNvSpPr/>
          <p:nvPr/>
        </p:nvSpPr>
        <p:spPr>
          <a:xfrm>
            <a:off x="352203" y="1755137"/>
            <a:ext cx="2643661" cy="691059"/>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3" name="Google Shape;313;p54"/>
          <p:cNvSpPr/>
          <p:nvPr/>
        </p:nvSpPr>
        <p:spPr>
          <a:xfrm>
            <a:off x="575461" y="1733988"/>
            <a:ext cx="2211965"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Client Tools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Analytics, Reports, Scorecards,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Dashboards, Custom Apps</a:t>
            </a:r>
            <a:endParaRPr b="0" i="0" sz="900" u="none" cap="none" strike="noStrike">
              <a:solidFill>
                <a:schemeClr val="dk1"/>
              </a:solidFill>
              <a:latin typeface="Arial"/>
              <a:ea typeface="Arial"/>
              <a:cs typeface="Arial"/>
              <a:sym typeface="Arial"/>
            </a:endParaRPr>
          </a:p>
        </p:txBody>
      </p:sp>
      <p:sp>
        <p:nvSpPr>
          <p:cNvPr id="314" name="Google Shape;314;p54"/>
          <p:cNvSpPr/>
          <p:nvPr/>
        </p:nvSpPr>
        <p:spPr>
          <a:xfrm>
            <a:off x="352203" y="4976405"/>
            <a:ext cx="2643661" cy="753335"/>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5" name="Google Shape;315;p54"/>
          <p:cNvSpPr/>
          <p:nvPr/>
        </p:nvSpPr>
        <p:spPr>
          <a:xfrm>
            <a:off x="426066" y="5046506"/>
            <a:ext cx="2499402"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Sources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Databases, LOB Applications, OData Feeds,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Spreadsheets, Text Files</a:t>
            </a:r>
            <a:endParaRPr b="0" i="0" sz="900" u="none" cap="none" strike="noStrike">
              <a:solidFill>
                <a:schemeClr val="dk1"/>
              </a:solidFill>
              <a:latin typeface="Arial"/>
              <a:ea typeface="Arial"/>
              <a:cs typeface="Arial"/>
              <a:sym typeface="Arial"/>
            </a:endParaRPr>
          </a:p>
        </p:txBody>
      </p:sp>
      <p:sp>
        <p:nvSpPr>
          <p:cNvPr id="316" name="Google Shape;316;p54"/>
          <p:cNvSpPr/>
          <p:nvPr/>
        </p:nvSpPr>
        <p:spPr>
          <a:xfrm>
            <a:off x="1492079" y="2417623"/>
            <a:ext cx="392317" cy="2648652"/>
          </a:xfrm>
          <a:prstGeom prst="upDownArrow">
            <a:avLst>
              <a:gd fmla="val 50000" name="adj1"/>
              <a:gd fmla="val 50000" name="adj2"/>
            </a:avLst>
          </a:prstGeom>
          <a:solidFill>
            <a:schemeClr val="accent1"/>
          </a:solidFill>
          <a:ln>
            <a:noFill/>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grpSp>
        <p:nvGrpSpPr>
          <p:cNvPr id="317" name="Google Shape;317;p54"/>
          <p:cNvGrpSpPr/>
          <p:nvPr/>
        </p:nvGrpSpPr>
        <p:grpSpPr>
          <a:xfrm>
            <a:off x="352203" y="2713067"/>
            <a:ext cx="2643661" cy="2049232"/>
            <a:chOff x="-2144328" y="1393719"/>
            <a:chExt cx="2971800" cy="2277957"/>
          </a:xfrm>
        </p:grpSpPr>
        <p:sp>
          <p:nvSpPr>
            <p:cNvPr id="318" name="Google Shape;318;p54"/>
            <p:cNvSpPr/>
            <p:nvPr/>
          </p:nvSpPr>
          <p:spPr>
            <a:xfrm>
              <a:off x="-2144328" y="1393719"/>
              <a:ext cx="2971800" cy="2277957"/>
            </a:xfrm>
            <a:prstGeom prst="roundRect">
              <a:avLst>
                <a:gd fmla="val 906"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9" name="Google Shape;319;p54"/>
            <p:cNvSpPr/>
            <p:nvPr/>
          </p:nvSpPr>
          <p:spPr>
            <a:xfrm>
              <a:off x="-1229928" y="2384320"/>
              <a:ext cx="1800721"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20" name="Google Shape;320;p54"/>
            <p:cNvSpPr/>
            <p:nvPr/>
          </p:nvSpPr>
          <p:spPr>
            <a:xfrm>
              <a:off x="-1229928" y="2991064"/>
              <a:ext cx="1800721"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21" name="Google Shape;321;p54"/>
            <p:cNvSpPr/>
            <p:nvPr/>
          </p:nvSpPr>
          <p:spPr>
            <a:xfrm>
              <a:off x="-1229928" y="1763051"/>
              <a:ext cx="1800721"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22" name="Google Shape;322;p54"/>
            <p:cNvSpPr/>
            <p:nvPr/>
          </p:nvSpPr>
          <p:spPr>
            <a:xfrm>
              <a:off x="-1910997" y="1393719"/>
              <a:ext cx="2384370" cy="4105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BI Semantic Model</a:t>
              </a:r>
              <a:endParaRPr/>
            </a:p>
          </p:txBody>
        </p:sp>
        <p:sp>
          <p:nvSpPr>
            <p:cNvPr id="323" name="Google Shape;323;p54"/>
            <p:cNvSpPr/>
            <p:nvPr/>
          </p:nvSpPr>
          <p:spPr>
            <a:xfrm>
              <a:off x="-1011982" y="1819156"/>
              <a:ext cx="1450948"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model </a:t>
              </a:r>
              <a:endParaRPr b="0" i="0" sz="1600" u="none" cap="none" strike="noStrike">
                <a:solidFill>
                  <a:schemeClr val="dk1"/>
                </a:solidFill>
                <a:latin typeface="Arial"/>
                <a:ea typeface="Arial"/>
                <a:cs typeface="Arial"/>
                <a:sym typeface="Arial"/>
              </a:endParaRPr>
            </a:p>
          </p:txBody>
        </p:sp>
        <p:sp>
          <p:nvSpPr>
            <p:cNvPr id="324" name="Google Shape;324;p54"/>
            <p:cNvSpPr/>
            <p:nvPr/>
          </p:nvSpPr>
          <p:spPr>
            <a:xfrm>
              <a:off x="-1054329" y="2404433"/>
              <a:ext cx="1742867" cy="501790"/>
            </a:xfrm>
            <a:prstGeom prst="rect">
              <a:avLst/>
            </a:prstGeom>
            <a:noFill/>
            <a:ln>
              <a:noFill/>
            </a:ln>
          </p:spPr>
          <p:txBody>
            <a:bodyPr anchorCtr="0" anchor="t" bIns="45700" lIns="91425" spcFirstLastPara="1" rIns="91425" wrap="square" tIns="45700">
              <a:noAutofit/>
            </a:bodyPr>
            <a:lstStyle/>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Business logic </a:t>
              </a:r>
              <a:endParaRPr/>
            </a:p>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and queries</a:t>
              </a:r>
              <a:endParaRPr b="0" i="0" sz="1200" u="none" cap="none" strike="noStrike">
                <a:solidFill>
                  <a:schemeClr val="dk1"/>
                </a:solidFill>
                <a:latin typeface="Arial"/>
                <a:ea typeface="Arial"/>
                <a:cs typeface="Arial"/>
                <a:sym typeface="Arial"/>
              </a:endParaRPr>
            </a:p>
          </p:txBody>
        </p:sp>
        <p:sp>
          <p:nvSpPr>
            <p:cNvPr id="325" name="Google Shape;325;p54"/>
            <p:cNvSpPr/>
            <p:nvPr/>
          </p:nvSpPr>
          <p:spPr>
            <a:xfrm>
              <a:off x="-1062438" y="3051854"/>
              <a:ext cx="1476177"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access</a:t>
              </a:r>
              <a:endParaRPr b="0" i="0" sz="1200" u="none" cap="none" strike="noStrike">
                <a:solidFill>
                  <a:schemeClr val="dk1"/>
                </a:solidFill>
                <a:latin typeface="Arial"/>
                <a:ea typeface="Arial"/>
                <a:cs typeface="Arial"/>
                <a:sym typeface="Arial"/>
              </a:endParaRPr>
            </a:p>
          </p:txBody>
        </p:sp>
        <p:pic>
          <p:nvPicPr>
            <p:cNvPr id="326" name="Google Shape;326;p54"/>
            <p:cNvPicPr preferRelativeResize="0"/>
            <p:nvPr/>
          </p:nvPicPr>
          <p:blipFill rotWithShape="1">
            <a:blip r:embed="rId3">
              <a:alphaModFix/>
            </a:blip>
            <a:srcRect b="0" l="0" r="0" t="0"/>
            <a:stretch/>
          </p:blipFill>
          <p:spPr>
            <a:xfrm>
              <a:off x="-1873588" y="2329962"/>
              <a:ext cx="355562" cy="535126"/>
            </a:xfrm>
            <a:prstGeom prst="rect">
              <a:avLst/>
            </a:prstGeom>
            <a:noFill/>
            <a:ln>
              <a:noFill/>
            </a:ln>
          </p:spPr>
        </p:pic>
        <p:cxnSp>
          <p:nvCxnSpPr>
            <p:cNvPr id="327" name="Google Shape;327;p54"/>
            <p:cNvCxnSpPr/>
            <p:nvPr/>
          </p:nvCxnSpPr>
          <p:spPr>
            <a:xfrm>
              <a:off x="-1893359" y="3087673"/>
              <a:ext cx="369059" cy="298553"/>
            </a:xfrm>
            <a:prstGeom prst="straightConnector1">
              <a:avLst/>
            </a:prstGeom>
            <a:noFill/>
            <a:ln cap="flat" cmpd="sng" w="9525">
              <a:solidFill>
                <a:srgbClr val="FEC11C"/>
              </a:solidFill>
              <a:prstDash val="solid"/>
              <a:round/>
              <a:headEnd len="med" w="med" type="triangle"/>
              <a:tailEnd len="med" w="med" type="triangle"/>
            </a:ln>
          </p:spPr>
        </p:cxnSp>
        <p:cxnSp>
          <p:nvCxnSpPr>
            <p:cNvPr id="328" name="Google Shape;328;p54"/>
            <p:cNvCxnSpPr/>
            <p:nvPr/>
          </p:nvCxnSpPr>
          <p:spPr>
            <a:xfrm flipH="1">
              <a:off x="-1893359" y="3087673"/>
              <a:ext cx="353704" cy="298553"/>
            </a:xfrm>
            <a:prstGeom prst="straightConnector1">
              <a:avLst/>
            </a:prstGeom>
            <a:noFill/>
            <a:ln cap="flat" cmpd="sng" w="9525">
              <a:solidFill>
                <a:srgbClr val="FEC11C"/>
              </a:solidFill>
              <a:prstDash val="solid"/>
              <a:round/>
              <a:headEnd len="med" w="med" type="triangle"/>
              <a:tailEnd len="med" w="med" type="triangle"/>
            </a:ln>
          </p:spPr>
        </p:cxnSp>
        <p:cxnSp>
          <p:nvCxnSpPr>
            <p:cNvPr id="329" name="Google Shape;329;p54"/>
            <p:cNvCxnSpPr/>
            <p:nvPr/>
          </p:nvCxnSpPr>
          <p:spPr>
            <a:xfrm>
              <a:off x="-1713663" y="3011472"/>
              <a:ext cx="0" cy="429905"/>
            </a:xfrm>
            <a:prstGeom prst="straightConnector1">
              <a:avLst/>
            </a:prstGeom>
            <a:noFill/>
            <a:ln cap="flat" cmpd="sng" w="9525">
              <a:solidFill>
                <a:srgbClr val="FEC11C"/>
              </a:solidFill>
              <a:prstDash val="solid"/>
              <a:round/>
              <a:headEnd len="med" w="med" type="triangle"/>
              <a:tailEnd len="med" w="med" type="triangle"/>
            </a:ln>
          </p:spPr>
        </p:cxnSp>
        <p:pic>
          <p:nvPicPr>
            <p:cNvPr id="330" name="Google Shape;330;p54"/>
            <p:cNvPicPr preferRelativeResize="0"/>
            <p:nvPr/>
          </p:nvPicPr>
          <p:blipFill rotWithShape="1">
            <a:blip r:embed="rId4">
              <a:alphaModFix/>
            </a:blip>
            <a:srcRect b="0" l="0" r="0" t="0"/>
            <a:stretch/>
          </p:blipFill>
          <p:spPr>
            <a:xfrm>
              <a:off x="-1915729" y="1850920"/>
              <a:ext cx="469300" cy="354419"/>
            </a:xfrm>
            <a:prstGeom prst="rect">
              <a:avLst/>
            </a:prstGeom>
            <a:noFill/>
            <a:ln>
              <a:noFill/>
            </a:ln>
          </p:spPr>
        </p:pic>
      </p:grpSp>
      <p:grpSp>
        <p:nvGrpSpPr>
          <p:cNvPr id="331" name="Google Shape;331;p54"/>
          <p:cNvGrpSpPr/>
          <p:nvPr/>
        </p:nvGrpSpPr>
        <p:grpSpPr>
          <a:xfrm>
            <a:off x="3110767" y="1374139"/>
            <a:ext cx="5400949" cy="2674512"/>
            <a:chOff x="2963040" y="2829605"/>
            <a:chExt cx="6270172" cy="3067323"/>
          </a:xfrm>
        </p:grpSpPr>
        <p:sp>
          <p:nvSpPr>
            <p:cNvPr id="332" name="Google Shape;332;p54"/>
            <p:cNvSpPr/>
            <p:nvPr/>
          </p:nvSpPr>
          <p:spPr>
            <a:xfrm>
              <a:off x="2963040" y="4236487"/>
              <a:ext cx="6270172" cy="1660441"/>
            </a:xfrm>
            <a:prstGeom prst="leftRightArrow">
              <a:avLst>
                <a:gd fmla="val 71890" name="adj1"/>
                <a:gd fmla="val 50000" name="adj2"/>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200" u="none" cap="none" strike="noStrike">
                <a:solidFill>
                  <a:srgbClr val="FFFFFF"/>
                </a:solidFill>
                <a:latin typeface="Arial"/>
                <a:ea typeface="Arial"/>
                <a:cs typeface="Arial"/>
                <a:sym typeface="Arial"/>
              </a:endParaRPr>
            </a:p>
          </p:txBody>
        </p:sp>
        <p:grpSp>
          <p:nvGrpSpPr>
            <p:cNvPr id="333" name="Google Shape;333;p54"/>
            <p:cNvGrpSpPr/>
            <p:nvPr/>
          </p:nvGrpSpPr>
          <p:grpSpPr>
            <a:xfrm>
              <a:off x="5028441" y="3101571"/>
              <a:ext cx="1601027" cy="2327369"/>
              <a:chOff x="3754500" y="1804210"/>
              <a:chExt cx="1723367" cy="2381546"/>
            </a:xfrm>
          </p:grpSpPr>
          <p:pic>
            <p:nvPicPr>
              <p:cNvPr id="334" name="Google Shape;334;p54"/>
              <p:cNvPicPr preferRelativeResize="0"/>
              <p:nvPr/>
            </p:nvPicPr>
            <p:blipFill rotWithShape="1">
              <a:blip r:embed="rId5">
                <a:alphaModFix/>
              </a:blip>
              <a:srcRect b="0" l="0" r="0" t="0"/>
              <a:stretch/>
            </p:blipFill>
            <p:spPr>
              <a:xfrm>
                <a:off x="4481930" y="1840439"/>
                <a:ext cx="623470" cy="1455833"/>
              </a:xfrm>
              <a:prstGeom prst="rect">
                <a:avLst/>
              </a:prstGeom>
              <a:noFill/>
              <a:ln>
                <a:noFill/>
              </a:ln>
              <a:effectLst>
                <a:outerShdw blurRad="50800" rotWithShape="0" algn="t" dir="5400000" dist="38100">
                  <a:srgbClr val="000000">
                    <a:alpha val="40000"/>
                  </a:srgbClr>
                </a:outerShdw>
              </a:effectLst>
            </p:spPr>
          </p:pic>
          <p:pic>
            <p:nvPicPr>
              <p:cNvPr id="335" name="Google Shape;335;p54"/>
              <p:cNvPicPr preferRelativeResize="0"/>
              <p:nvPr/>
            </p:nvPicPr>
            <p:blipFill rotWithShape="1">
              <a:blip r:embed="rId6">
                <a:alphaModFix/>
              </a:blip>
              <a:srcRect b="0" l="0" r="0" t="0"/>
              <a:stretch/>
            </p:blipFill>
            <p:spPr>
              <a:xfrm>
                <a:off x="3921933" y="1804210"/>
                <a:ext cx="623470" cy="1455833"/>
              </a:xfrm>
              <a:prstGeom prst="rect">
                <a:avLst/>
              </a:prstGeom>
              <a:noFill/>
              <a:ln>
                <a:noFill/>
              </a:ln>
              <a:effectLst>
                <a:outerShdw blurRad="50800" rotWithShape="0" algn="t" dir="5400000" dist="38100">
                  <a:srgbClr val="000000">
                    <a:alpha val="40000"/>
                  </a:srgbClr>
                </a:outerShdw>
              </a:effectLst>
            </p:spPr>
          </p:pic>
          <p:pic>
            <p:nvPicPr>
              <p:cNvPr id="336" name="Google Shape;336;p54"/>
              <p:cNvPicPr preferRelativeResize="0"/>
              <p:nvPr/>
            </p:nvPicPr>
            <p:blipFill rotWithShape="1">
              <a:blip r:embed="rId7">
                <a:alphaModFix/>
              </a:blip>
              <a:srcRect b="0" l="0" r="0" t="0"/>
              <a:stretch/>
            </p:blipFill>
            <p:spPr>
              <a:xfrm>
                <a:off x="4281440" y="1965996"/>
                <a:ext cx="623470" cy="1455833"/>
              </a:xfrm>
              <a:prstGeom prst="rect">
                <a:avLst/>
              </a:prstGeom>
              <a:noFill/>
              <a:ln>
                <a:noFill/>
              </a:ln>
              <a:effectLst>
                <a:outerShdw blurRad="50800" rotWithShape="0" algn="t" dir="5400000" dist="38100">
                  <a:srgbClr val="000000">
                    <a:alpha val="40000"/>
                  </a:srgbClr>
                </a:outerShdw>
              </a:effectLst>
            </p:spPr>
          </p:pic>
          <p:sp>
            <p:nvSpPr>
              <p:cNvPr id="337" name="Google Shape;337;p54"/>
              <p:cNvSpPr txBox="1"/>
              <p:nvPr/>
            </p:nvSpPr>
            <p:spPr>
              <a:xfrm>
                <a:off x="3756239" y="3428807"/>
                <a:ext cx="1637877" cy="58520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Team BI</a:t>
                </a:r>
                <a:endParaRPr b="0" i="0" sz="2000" u="none" cap="none" strike="noStrike">
                  <a:solidFill>
                    <a:schemeClr val="dk1"/>
                  </a:solidFill>
                  <a:latin typeface="Arial"/>
                  <a:ea typeface="Arial"/>
                  <a:cs typeface="Arial"/>
                  <a:sym typeface="Arial"/>
                </a:endParaRPr>
              </a:p>
            </p:txBody>
          </p:sp>
          <p:sp>
            <p:nvSpPr>
              <p:cNvPr id="338" name="Google Shape;338;p54"/>
              <p:cNvSpPr/>
              <p:nvPr/>
            </p:nvSpPr>
            <p:spPr>
              <a:xfrm>
                <a:off x="3754500" y="3852427"/>
                <a:ext cx="1639617"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SharePoint</a:t>
                </a:r>
                <a:endParaRPr b="0" i="0" sz="1050" u="none" cap="none" strike="noStrike">
                  <a:solidFill>
                    <a:schemeClr val="dk1"/>
                  </a:solidFill>
                  <a:latin typeface="Arial"/>
                  <a:ea typeface="Arial"/>
                  <a:cs typeface="Arial"/>
                  <a:sym typeface="Arial"/>
                </a:endParaRPr>
              </a:p>
            </p:txBody>
          </p:sp>
          <p:grpSp>
            <p:nvGrpSpPr>
              <p:cNvPr id="339" name="Google Shape;339;p54"/>
              <p:cNvGrpSpPr/>
              <p:nvPr/>
            </p:nvGrpSpPr>
            <p:grpSpPr>
              <a:xfrm>
                <a:off x="4844432" y="2621063"/>
                <a:ext cx="633435" cy="719175"/>
                <a:chOff x="4316997" y="-1559572"/>
                <a:chExt cx="1089753" cy="1046072"/>
              </a:xfrm>
            </p:grpSpPr>
            <p:pic>
              <p:nvPicPr>
                <p:cNvPr descr="C:\Program Files\Microsoft Resource DVD Artwork\DVD_ART\Artwork_Imagery\HARDWARE_IMAGERY\Illustration - Misc Hardware\Windows Vista Illustration Icons\Server.png" id="340" name="Google Shape;340;p54"/>
                <p:cNvPicPr preferRelativeResize="0"/>
                <p:nvPr/>
              </p:nvPicPr>
              <p:blipFill rotWithShape="1">
                <a:blip r:embed="rId8">
                  <a:alphaModFix/>
                </a:blip>
                <a:srcRect b="0" l="0" r="0" t="0"/>
                <a:stretch/>
              </p:blipFill>
              <p:spPr>
                <a:xfrm>
                  <a:off x="4316997" y="-1559572"/>
                  <a:ext cx="708753" cy="969871"/>
                </a:xfrm>
                <a:prstGeom prst="rect">
                  <a:avLst/>
                </a:prstGeom>
                <a:noFill/>
                <a:ln>
                  <a:noFill/>
                </a:ln>
              </p:spPr>
            </p:pic>
            <p:pic>
              <p:nvPicPr>
                <p:cNvPr descr="C:\Program Files\Microsoft Resource DVD Artwork\DVD_ART\Artwork_Imagery\HARDWARE_IMAGERY\Illustration - Misc Hardware\Windows Vista Illustration Icons\Server.png" id="341" name="Google Shape;341;p54"/>
                <p:cNvPicPr preferRelativeResize="0"/>
                <p:nvPr/>
              </p:nvPicPr>
              <p:blipFill rotWithShape="1">
                <a:blip r:embed="rId8">
                  <a:alphaModFix/>
                </a:blip>
                <a:srcRect b="0" l="0" r="0" t="0"/>
                <a:stretch/>
              </p:blipFill>
              <p:spPr>
                <a:xfrm>
                  <a:off x="4697999" y="-1483370"/>
                  <a:ext cx="708751" cy="969870"/>
                </a:xfrm>
                <a:prstGeom prst="rect">
                  <a:avLst/>
                </a:prstGeom>
                <a:noFill/>
                <a:ln>
                  <a:noFill/>
                </a:ln>
              </p:spPr>
            </p:pic>
          </p:grpSp>
        </p:grpSp>
        <p:grpSp>
          <p:nvGrpSpPr>
            <p:cNvPr id="342" name="Google Shape;342;p54"/>
            <p:cNvGrpSpPr/>
            <p:nvPr/>
          </p:nvGrpSpPr>
          <p:grpSpPr>
            <a:xfrm>
              <a:off x="3030214" y="3242305"/>
              <a:ext cx="2133601" cy="2186640"/>
              <a:chOff x="273543" y="1948577"/>
              <a:chExt cx="2296633" cy="2237541"/>
            </a:xfrm>
          </p:grpSpPr>
          <p:pic>
            <p:nvPicPr>
              <p:cNvPr id="343" name="Google Shape;343;p54"/>
              <p:cNvPicPr preferRelativeResize="0"/>
              <p:nvPr/>
            </p:nvPicPr>
            <p:blipFill rotWithShape="1">
              <a:blip r:embed="rId9">
                <a:alphaModFix/>
              </a:blip>
              <a:srcRect b="0" l="0" r="0" t="0"/>
              <a:stretch/>
            </p:blipFill>
            <p:spPr>
              <a:xfrm>
                <a:off x="1164920" y="1948577"/>
                <a:ext cx="623470" cy="1455833"/>
              </a:xfrm>
              <a:prstGeom prst="rect">
                <a:avLst/>
              </a:prstGeom>
              <a:noFill/>
              <a:ln>
                <a:noFill/>
              </a:ln>
              <a:effectLst>
                <a:outerShdw blurRad="50800" rotWithShape="0" algn="t" dir="5400000" dist="38100">
                  <a:srgbClr val="000000">
                    <a:alpha val="40000"/>
                  </a:srgbClr>
                </a:outerShdw>
              </a:effectLst>
            </p:spPr>
          </p:pic>
          <p:sp>
            <p:nvSpPr>
              <p:cNvPr id="344" name="Google Shape;344;p54"/>
              <p:cNvSpPr txBox="1"/>
              <p:nvPr/>
            </p:nvSpPr>
            <p:spPr>
              <a:xfrm>
                <a:off x="273543" y="3428808"/>
                <a:ext cx="2296633"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Personal BI</a:t>
                </a:r>
                <a:endParaRPr b="0" i="0" sz="2000" u="none" cap="none" strike="noStrike">
                  <a:solidFill>
                    <a:schemeClr val="dk1"/>
                  </a:solidFill>
                  <a:latin typeface="Arial"/>
                  <a:ea typeface="Arial"/>
                  <a:cs typeface="Arial"/>
                  <a:sym typeface="Arial"/>
                </a:endParaRPr>
              </a:p>
            </p:txBody>
          </p:sp>
          <p:sp>
            <p:nvSpPr>
              <p:cNvPr id="345" name="Google Shape;345;p54"/>
              <p:cNvSpPr/>
              <p:nvPr/>
            </p:nvSpPr>
            <p:spPr>
              <a:xfrm flipH="1">
                <a:off x="603285" y="3852789"/>
                <a:ext cx="1584894"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Excel</a:t>
                </a:r>
                <a:endParaRPr b="0" i="0" sz="1050" u="none" cap="none" strike="noStrike">
                  <a:solidFill>
                    <a:schemeClr val="dk1"/>
                  </a:solidFill>
                  <a:latin typeface="Arial"/>
                  <a:ea typeface="Arial"/>
                  <a:cs typeface="Arial"/>
                  <a:sym typeface="Arial"/>
                </a:endParaRPr>
              </a:p>
            </p:txBody>
          </p:sp>
          <p:pic>
            <p:nvPicPr>
              <p:cNvPr descr="C:\from tstenvrouter\DVD\ResDVD36_Disk1_MS_Confidential\DVD_ART36\Artwork_Imagery\Icons - Illustrations\_ WINDOWS SERVER ICONS\Hardware\Laptop notebook pc mobility.png" id="346" name="Google Shape;346;p54"/>
              <p:cNvPicPr preferRelativeResize="0"/>
              <p:nvPr/>
            </p:nvPicPr>
            <p:blipFill rotWithShape="1">
              <a:blip r:embed="rId10">
                <a:alphaModFix/>
              </a:blip>
              <a:srcRect b="0" l="0" r="0" t="0"/>
              <a:stretch/>
            </p:blipFill>
            <p:spPr>
              <a:xfrm flipH="1">
                <a:off x="1424577" y="2703899"/>
                <a:ext cx="764229" cy="661710"/>
              </a:xfrm>
              <a:prstGeom prst="rect">
                <a:avLst/>
              </a:prstGeom>
              <a:noFill/>
              <a:ln>
                <a:noFill/>
              </a:ln>
            </p:spPr>
          </p:pic>
        </p:grpSp>
        <p:grpSp>
          <p:nvGrpSpPr>
            <p:cNvPr id="347" name="Google Shape;347;p54"/>
            <p:cNvGrpSpPr/>
            <p:nvPr/>
          </p:nvGrpSpPr>
          <p:grpSpPr>
            <a:xfrm>
              <a:off x="6629470" y="2829605"/>
              <a:ext cx="2193412" cy="2673872"/>
              <a:chOff x="6334844" y="1524000"/>
              <a:chExt cx="2361016" cy="2736116"/>
            </a:xfrm>
          </p:grpSpPr>
          <p:pic>
            <p:nvPicPr>
              <p:cNvPr id="348" name="Google Shape;348;p54"/>
              <p:cNvPicPr preferRelativeResize="0"/>
              <p:nvPr/>
            </p:nvPicPr>
            <p:blipFill rotWithShape="1">
              <a:blip r:embed="rId11">
                <a:alphaModFix/>
              </a:blip>
              <a:srcRect b="0" l="0" r="0" t="0"/>
              <a:stretch/>
            </p:blipFill>
            <p:spPr>
              <a:xfrm>
                <a:off x="7376295" y="1614546"/>
                <a:ext cx="623470" cy="1455833"/>
              </a:xfrm>
              <a:prstGeom prst="rect">
                <a:avLst/>
              </a:prstGeom>
              <a:noFill/>
              <a:ln>
                <a:noFill/>
              </a:ln>
              <a:effectLst>
                <a:outerShdw blurRad="50800" rotWithShape="0" algn="t" dir="5400000" dist="38100">
                  <a:srgbClr val="000000">
                    <a:alpha val="40000"/>
                  </a:srgbClr>
                </a:outerShdw>
              </a:effectLst>
            </p:spPr>
          </p:pic>
          <p:pic>
            <p:nvPicPr>
              <p:cNvPr id="349" name="Google Shape;349;p54"/>
              <p:cNvPicPr preferRelativeResize="0"/>
              <p:nvPr/>
            </p:nvPicPr>
            <p:blipFill rotWithShape="1">
              <a:blip r:embed="rId12">
                <a:alphaModFix/>
              </a:blip>
              <a:srcRect b="0" l="0" r="0" t="0"/>
              <a:stretch/>
            </p:blipFill>
            <p:spPr>
              <a:xfrm>
                <a:off x="7064624" y="1524000"/>
                <a:ext cx="623470" cy="1455833"/>
              </a:xfrm>
              <a:prstGeom prst="rect">
                <a:avLst/>
              </a:prstGeom>
              <a:noFill/>
              <a:ln>
                <a:noFill/>
              </a:ln>
              <a:effectLst>
                <a:outerShdw blurRad="50800" rotWithShape="0" algn="t" dir="5400000" dist="38100">
                  <a:srgbClr val="000000">
                    <a:alpha val="40000"/>
                  </a:srgbClr>
                </a:outerShdw>
              </a:effectLst>
            </p:spPr>
          </p:pic>
          <p:pic>
            <p:nvPicPr>
              <p:cNvPr id="350" name="Google Shape;350;p54"/>
              <p:cNvPicPr preferRelativeResize="0"/>
              <p:nvPr/>
            </p:nvPicPr>
            <p:blipFill rotWithShape="1">
              <a:blip r:embed="rId13">
                <a:alphaModFix/>
              </a:blip>
              <a:srcRect b="0" l="0" r="0" t="0"/>
              <a:stretch/>
            </p:blipFill>
            <p:spPr>
              <a:xfrm>
                <a:off x="7421002" y="1973713"/>
                <a:ext cx="341763" cy="1300408"/>
              </a:xfrm>
              <a:prstGeom prst="rect">
                <a:avLst/>
              </a:prstGeom>
              <a:noFill/>
              <a:ln>
                <a:noFill/>
              </a:ln>
              <a:effectLst>
                <a:outerShdw blurRad="50800" rotWithShape="0" algn="t" dir="5400000" dist="38100">
                  <a:srgbClr val="000000">
                    <a:alpha val="40000"/>
                  </a:srgbClr>
                </a:outerShdw>
              </a:effectLst>
            </p:spPr>
          </p:pic>
          <p:sp>
            <p:nvSpPr>
              <p:cNvPr id="351" name="Google Shape;351;p54"/>
              <p:cNvSpPr txBox="1"/>
              <p:nvPr/>
            </p:nvSpPr>
            <p:spPr>
              <a:xfrm>
                <a:off x="6334844" y="3428808"/>
                <a:ext cx="2361016" cy="58520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Organizational BI</a:t>
                </a:r>
                <a:endParaRPr b="0" i="0" sz="2000" u="none" cap="none" strike="noStrike">
                  <a:solidFill>
                    <a:schemeClr val="dk1"/>
                  </a:solidFill>
                  <a:latin typeface="Arial"/>
                  <a:ea typeface="Arial"/>
                  <a:cs typeface="Arial"/>
                  <a:sym typeface="Arial"/>
                </a:endParaRPr>
              </a:p>
            </p:txBody>
          </p:sp>
          <p:sp>
            <p:nvSpPr>
              <p:cNvPr id="352" name="Google Shape;352;p54"/>
              <p:cNvSpPr/>
              <p:nvPr/>
            </p:nvSpPr>
            <p:spPr>
              <a:xfrm flipH="1">
                <a:off x="6692885" y="3850517"/>
                <a:ext cx="1324756" cy="4095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Analysis Services</a:t>
                </a:r>
                <a:endParaRPr b="0" i="0" sz="1050" u="none" cap="none" strike="noStrike">
                  <a:solidFill>
                    <a:schemeClr val="dk1"/>
                  </a:solidFill>
                  <a:latin typeface="Arial"/>
                  <a:ea typeface="Arial"/>
                  <a:cs typeface="Arial"/>
                  <a:sym typeface="Arial"/>
                </a:endParaRPr>
              </a:p>
            </p:txBody>
          </p:sp>
          <p:pic>
            <p:nvPicPr>
              <p:cNvPr descr="C:\Documents and Settings\jrt\Desktop\Server-Mundie.png" id="353" name="Google Shape;353;p54"/>
              <p:cNvPicPr preferRelativeResize="0"/>
              <p:nvPr/>
            </p:nvPicPr>
            <p:blipFill rotWithShape="1">
              <a:blip r:embed="rId14">
                <a:alphaModFix/>
              </a:blip>
              <a:srcRect b="0" l="0" r="0" t="0"/>
              <a:stretch/>
            </p:blipFill>
            <p:spPr>
              <a:xfrm>
                <a:off x="7439540" y="2507297"/>
                <a:ext cx="949794" cy="1000060"/>
              </a:xfrm>
              <a:prstGeom prst="rect">
                <a:avLst/>
              </a:prstGeom>
              <a:noFill/>
              <a:ln>
                <a:noFill/>
              </a:ln>
              <a:effectLst>
                <a:outerShdw blurRad="50800" rotWithShape="0" algn="l" dist="38100">
                  <a:srgbClr val="000000">
                    <a:alpha val="40000"/>
                  </a:srgbClr>
                </a:outerShdw>
              </a:effectLst>
            </p:spPr>
          </p:pic>
          <p:pic>
            <p:nvPicPr>
              <p:cNvPr descr="12_Tivo.png" id="354" name="Google Shape;354;p54"/>
              <p:cNvPicPr preferRelativeResize="0"/>
              <p:nvPr/>
            </p:nvPicPr>
            <p:blipFill rotWithShape="1">
              <a:blip r:embed="rId15">
                <a:alphaModFix/>
              </a:blip>
              <a:srcRect b="0" l="0" r="0" t="0"/>
              <a:stretch/>
            </p:blipFill>
            <p:spPr>
              <a:xfrm>
                <a:off x="7134739" y="2732531"/>
                <a:ext cx="769825" cy="640315"/>
              </a:xfrm>
              <a:prstGeom prst="rect">
                <a:avLst/>
              </a:prstGeom>
              <a:noFill/>
              <a:ln>
                <a:noFill/>
              </a:ln>
            </p:spPr>
          </p:pic>
          <p:pic>
            <p:nvPicPr>
              <p:cNvPr descr="12_Tivo.png" id="355" name="Google Shape;355;p54"/>
              <p:cNvPicPr preferRelativeResize="0"/>
              <p:nvPr/>
            </p:nvPicPr>
            <p:blipFill rotWithShape="1">
              <a:blip r:embed="rId16">
                <a:alphaModFix/>
              </a:blip>
              <a:srcRect b="0" l="0" r="0" t="0"/>
              <a:stretch/>
            </p:blipFill>
            <p:spPr>
              <a:xfrm>
                <a:off x="7700685" y="2782134"/>
                <a:ext cx="769826" cy="647412"/>
              </a:xfrm>
              <a:prstGeom prst="rect">
                <a:avLst/>
              </a:prstGeom>
              <a:noFill/>
              <a:ln>
                <a:noFill/>
              </a:ln>
            </p:spPr>
          </p:pic>
          <p:pic>
            <p:nvPicPr>
              <p:cNvPr id="356" name="Google Shape;356;p54"/>
              <p:cNvPicPr preferRelativeResize="0"/>
              <p:nvPr/>
            </p:nvPicPr>
            <p:blipFill rotWithShape="1">
              <a:blip r:embed="rId7">
                <a:alphaModFix/>
              </a:blip>
              <a:srcRect b="0" l="0" r="0" t="0"/>
              <a:stretch/>
            </p:blipFill>
            <p:spPr>
              <a:xfrm>
                <a:off x="6849446" y="1678332"/>
                <a:ext cx="623470" cy="1455833"/>
              </a:xfrm>
              <a:prstGeom prst="rect">
                <a:avLst/>
              </a:prstGeom>
              <a:noFill/>
              <a:ln>
                <a:noFill/>
              </a:ln>
              <a:effectLst>
                <a:outerShdw blurRad="50800" rotWithShape="0" algn="t" dir="5400000" dist="38100">
                  <a:srgbClr val="000000">
                    <a:alpha val="40000"/>
                  </a:srgbClr>
                </a:outerShdw>
              </a:effectLst>
            </p:spPr>
          </p:pic>
          <p:pic>
            <p:nvPicPr>
              <p:cNvPr id="357" name="Google Shape;357;p54"/>
              <p:cNvPicPr preferRelativeResize="0"/>
              <p:nvPr/>
            </p:nvPicPr>
            <p:blipFill rotWithShape="1">
              <a:blip r:embed="rId17">
                <a:alphaModFix/>
              </a:blip>
              <a:srcRect b="0" l="0" r="0" t="0"/>
              <a:stretch/>
            </p:blipFill>
            <p:spPr>
              <a:xfrm>
                <a:off x="6506932" y="1679425"/>
                <a:ext cx="623470" cy="1455833"/>
              </a:xfrm>
              <a:prstGeom prst="rect">
                <a:avLst/>
              </a:prstGeom>
              <a:noFill/>
              <a:ln>
                <a:noFill/>
              </a:ln>
              <a:effectLst>
                <a:outerShdw blurRad="50800" rotWithShape="0" algn="t" dir="5400000" dist="38100">
                  <a:srgbClr val="000000">
                    <a:alpha val="40000"/>
                  </a:srgbClr>
                </a:outerShdw>
              </a:effectLst>
            </p:spPr>
          </p:pic>
          <p:pic>
            <p:nvPicPr>
              <p:cNvPr id="358" name="Google Shape;358;p54"/>
              <p:cNvPicPr preferRelativeResize="0"/>
              <p:nvPr/>
            </p:nvPicPr>
            <p:blipFill rotWithShape="1">
              <a:blip r:embed="rId9">
                <a:alphaModFix/>
              </a:blip>
              <a:srcRect b="0" l="0" r="0" t="0"/>
              <a:stretch/>
            </p:blipFill>
            <p:spPr>
              <a:xfrm>
                <a:off x="6686080" y="1973713"/>
                <a:ext cx="623470" cy="1455833"/>
              </a:xfrm>
              <a:prstGeom prst="rect">
                <a:avLst/>
              </a:prstGeom>
              <a:noFill/>
              <a:ln>
                <a:noFill/>
              </a:ln>
              <a:effectLst>
                <a:outerShdw blurRad="50800" rotWithShape="0" algn="t" dir="5400000" dist="38100">
                  <a:srgbClr val="000000">
                    <a:alpha val="40000"/>
                  </a:srgbClr>
                </a:outerShdw>
              </a:effectLst>
            </p:spPr>
          </p:pic>
        </p:grpSp>
      </p:grpSp>
      <p:sp>
        <p:nvSpPr>
          <p:cNvPr id="359" name="Google Shape;359;p54"/>
          <p:cNvSpPr txBox="1"/>
          <p:nvPr/>
        </p:nvSpPr>
        <p:spPr>
          <a:xfrm>
            <a:off x="219121" y="282048"/>
            <a:ext cx="7330563" cy="778015"/>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rgbClr val="27ACE2"/>
              </a:buClr>
              <a:buFont typeface="PT Sans"/>
              <a:buNone/>
            </a:pPr>
            <a:r>
              <a:rPr b="0" i="0" lang="en-US" sz="2800" u="none" cap="none" strike="noStrike">
                <a:solidFill>
                  <a:srgbClr val="4E84C4"/>
                </a:solidFill>
                <a:latin typeface="PT Sans"/>
                <a:ea typeface="PT Sans"/>
                <a:cs typeface="PT Sans"/>
                <a:sym typeface="PT Sans"/>
              </a:rPr>
              <a:t>One Model for all End User Experiences</a:t>
            </a:r>
            <a:endParaRPr/>
          </a:p>
        </p:txBody>
      </p:sp>
      <p:sp>
        <p:nvSpPr>
          <p:cNvPr id="360" name="Google Shape;360;p54"/>
          <p:cNvSpPr txBox="1"/>
          <p:nvPr/>
        </p:nvSpPr>
        <p:spPr>
          <a:xfrm>
            <a:off x="3354204" y="5437137"/>
            <a:ext cx="1346562"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Simplicity</a:t>
            </a:r>
            <a:endParaRPr b="0" i="0" sz="2000" u="none" cap="none" strike="noStrike">
              <a:solidFill>
                <a:srgbClr val="1F497D"/>
              </a:solidFill>
              <a:latin typeface="Arial"/>
              <a:ea typeface="Arial"/>
              <a:cs typeface="Arial"/>
              <a:sym typeface="Arial"/>
            </a:endParaRPr>
          </a:p>
        </p:txBody>
      </p:sp>
      <p:sp>
        <p:nvSpPr>
          <p:cNvPr id="361" name="Google Shape;361;p54"/>
          <p:cNvSpPr txBox="1"/>
          <p:nvPr/>
        </p:nvSpPr>
        <p:spPr>
          <a:xfrm>
            <a:off x="4833346" y="5437137"/>
            <a:ext cx="1716644"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Richness</a:t>
            </a:r>
            <a:endParaRPr b="0" i="0" sz="2800" u="none" cap="none" strike="noStrike">
              <a:solidFill>
                <a:srgbClr val="1F497D"/>
              </a:solidFill>
              <a:latin typeface="Arial"/>
              <a:ea typeface="Arial"/>
              <a:cs typeface="Arial"/>
              <a:sym typeface="Arial"/>
            </a:endParaRPr>
          </a:p>
        </p:txBody>
      </p:sp>
      <p:sp>
        <p:nvSpPr>
          <p:cNvPr id="362" name="Google Shape;362;p54"/>
          <p:cNvSpPr txBox="1"/>
          <p:nvPr/>
        </p:nvSpPr>
        <p:spPr>
          <a:xfrm>
            <a:off x="6406632" y="5455020"/>
            <a:ext cx="1902348"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Scalability</a:t>
            </a:r>
            <a:endParaRPr b="0" i="0" sz="2800" u="none" cap="none" strike="noStrike">
              <a:solidFill>
                <a:srgbClr val="1F497D"/>
              </a:solidFill>
              <a:latin typeface="Arial"/>
              <a:ea typeface="Arial"/>
              <a:cs typeface="Arial"/>
              <a:sym typeface="Arial"/>
            </a:endParaRPr>
          </a:p>
        </p:txBody>
      </p:sp>
      <p:pic>
        <p:nvPicPr>
          <p:cNvPr id="363" name="Google Shape;363;p54"/>
          <p:cNvPicPr preferRelativeResize="0"/>
          <p:nvPr/>
        </p:nvPicPr>
        <p:blipFill rotWithShape="1">
          <a:blip r:embed="rId18">
            <a:alphaModFix/>
          </a:blip>
          <a:srcRect b="0" l="0" r="0" t="0"/>
          <a:stretch/>
        </p:blipFill>
        <p:spPr>
          <a:xfrm>
            <a:off x="5308388" y="4126867"/>
            <a:ext cx="697868" cy="1270867"/>
          </a:xfrm>
          <a:prstGeom prst="rect">
            <a:avLst/>
          </a:prstGeom>
          <a:noFill/>
          <a:ln>
            <a:noFill/>
          </a:ln>
        </p:spPr>
      </p:pic>
      <p:grpSp>
        <p:nvGrpSpPr>
          <p:cNvPr id="364" name="Google Shape;364;p54"/>
          <p:cNvGrpSpPr/>
          <p:nvPr/>
        </p:nvGrpSpPr>
        <p:grpSpPr>
          <a:xfrm>
            <a:off x="6722900" y="4203063"/>
            <a:ext cx="1435369" cy="1160259"/>
            <a:chOff x="5867400" y="1428938"/>
            <a:chExt cx="2637539" cy="1759490"/>
          </a:xfrm>
        </p:grpSpPr>
        <p:pic>
          <p:nvPicPr>
            <p:cNvPr descr="C:\Documents and Settings\jrt\Desktop\Server-Mundie.png" id="365" name="Google Shape;365;p54"/>
            <p:cNvPicPr preferRelativeResize="0"/>
            <p:nvPr/>
          </p:nvPicPr>
          <p:blipFill rotWithShape="1">
            <a:blip r:embed="rId14">
              <a:alphaModFix/>
            </a:blip>
            <a:srcRect b="0" l="0" r="0" t="0"/>
            <a:stretch/>
          </p:blipFill>
          <p:spPr>
            <a:xfrm>
              <a:off x="5867400" y="1678674"/>
              <a:ext cx="1147999" cy="1287113"/>
            </a:xfrm>
            <a:prstGeom prst="rect">
              <a:avLst/>
            </a:prstGeom>
            <a:noFill/>
            <a:ln>
              <a:noFill/>
            </a:ln>
            <a:effectLst>
              <a:outerShdw blurRad="50800" rotWithShape="0" algn="l" dist="38100">
                <a:srgbClr val="000000">
                  <a:alpha val="40000"/>
                </a:srgbClr>
              </a:outerShdw>
            </a:effectLst>
          </p:spPr>
        </p:pic>
        <p:pic>
          <p:nvPicPr>
            <p:cNvPr descr="C:\Documents and Settings\jrt\Desktop\Server-Mundie.png" id="366" name="Google Shape;366;p54"/>
            <p:cNvPicPr preferRelativeResize="0"/>
            <p:nvPr/>
          </p:nvPicPr>
          <p:blipFill rotWithShape="1">
            <a:blip r:embed="rId14">
              <a:alphaModFix/>
            </a:blip>
            <a:srcRect b="0" l="0" r="0" t="0"/>
            <a:stretch/>
          </p:blipFill>
          <p:spPr>
            <a:xfrm>
              <a:off x="6348417" y="1564944"/>
              <a:ext cx="1333966" cy="1495619"/>
            </a:xfrm>
            <a:prstGeom prst="rect">
              <a:avLst/>
            </a:prstGeom>
            <a:noFill/>
            <a:ln>
              <a:noFill/>
            </a:ln>
            <a:effectLst>
              <a:outerShdw blurRad="50800" rotWithShape="0" algn="l" dist="38100">
                <a:srgbClr val="000000">
                  <a:alpha val="40000"/>
                </a:srgbClr>
              </a:outerShdw>
            </a:effectLst>
          </p:spPr>
        </p:pic>
        <p:pic>
          <p:nvPicPr>
            <p:cNvPr descr="C:\Documents and Settings\jrt\Desktop\Server-Mundie.png" id="367" name="Google Shape;367;p54"/>
            <p:cNvPicPr preferRelativeResize="0"/>
            <p:nvPr/>
          </p:nvPicPr>
          <p:blipFill rotWithShape="1">
            <a:blip r:embed="rId14">
              <a:alphaModFix/>
            </a:blip>
            <a:srcRect b="0" l="0" r="0" t="0"/>
            <a:stretch/>
          </p:blipFill>
          <p:spPr>
            <a:xfrm>
              <a:off x="6935622" y="1428938"/>
              <a:ext cx="1569317" cy="1759490"/>
            </a:xfrm>
            <a:prstGeom prst="rect">
              <a:avLst/>
            </a:prstGeom>
            <a:noFill/>
            <a:ln>
              <a:noFill/>
            </a:ln>
            <a:effectLst>
              <a:outerShdw blurRad="50800" rotWithShape="0" algn="l" dist="38100">
                <a:srgbClr val="000000">
                  <a:alpha val="40000"/>
                </a:srgbClr>
              </a:outerShdw>
            </a:effectLst>
          </p:spPr>
        </p:pic>
      </p:grpSp>
      <p:pic>
        <p:nvPicPr>
          <p:cNvPr id="368" name="Google Shape;368;p54"/>
          <p:cNvPicPr preferRelativeResize="0"/>
          <p:nvPr/>
        </p:nvPicPr>
        <p:blipFill rotWithShape="1">
          <a:blip r:embed="rId19">
            <a:alphaModFix/>
          </a:blip>
          <a:srcRect b="0" l="0" r="0" t="0"/>
          <a:stretch/>
        </p:blipFill>
        <p:spPr>
          <a:xfrm>
            <a:off x="3709761" y="4273480"/>
            <a:ext cx="601675" cy="10294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p:nvPr/>
        </p:nvSpPr>
        <p:spPr>
          <a:xfrm>
            <a:off x="319318" y="740230"/>
            <a:ext cx="8069939" cy="5631540"/>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cxnSp>
        <p:nvCxnSpPr>
          <p:cNvPr id="375" name="Google Shape;375;p55"/>
          <p:cNvCxnSpPr/>
          <p:nvPr/>
        </p:nvCxnSpPr>
        <p:spPr>
          <a:xfrm flipH="1" rot="10800000">
            <a:off x="1134174" y="4837421"/>
            <a:ext cx="30993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6" name="Google Shape;376;p55"/>
          <p:cNvCxnSpPr/>
          <p:nvPr/>
        </p:nvCxnSpPr>
        <p:spPr>
          <a:xfrm flipH="1" rot="10800000">
            <a:off x="2699191" y="4837421"/>
            <a:ext cx="15342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7" name="Google Shape;377;p55"/>
          <p:cNvCxnSpPr/>
          <p:nvPr/>
        </p:nvCxnSpPr>
        <p:spPr>
          <a:xfrm rot="10800000">
            <a:off x="4231388" y="4662301"/>
            <a:ext cx="0" cy="900819"/>
          </a:xfrm>
          <a:prstGeom prst="straightConnector1">
            <a:avLst/>
          </a:prstGeom>
          <a:noFill/>
          <a:ln cap="flat" cmpd="sng" w="28575">
            <a:solidFill>
              <a:schemeClr val="accent1">
                <a:alpha val="75686"/>
              </a:schemeClr>
            </a:solidFill>
            <a:prstDash val="solid"/>
            <a:round/>
            <a:headEnd len="med" w="med" type="stealth"/>
            <a:tailEnd len="med" w="med" type="stealth"/>
          </a:ln>
        </p:spPr>
      </p:cxnSp>
      <p:cxnSp>
        <p:nvCxnSpPr>
          <p:cNvPr id="378" name="Google Shape;378;p55"/>
          <p:cNvCxnSpPr/>
          <p:nvPr/>
        </p:nvCxnSpPr>
        <p:spPr>
          <a:xfrm rot="10800000">
            <a:off x="4233418" y="4837420"/>
            <a:ext cx="14307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9" name="Google Shape;379;p55"/>
          <p:cNvCxnSpPr/>
          <p:nvPr/>
        </p:nvCxnSpPr>
        <p:spPr>
          <a:xfrm rot="10800000">
            <a:off x="4233455" y="4837421"/>
            <a:ext cx="32418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sp>
        <p:nvSpPr>
          <p:cNvPr id="380" name="Google Shape;380;p55"/>
          <p:cNvSpPr/>
          <p:nvPr/>
        </p:nvSpPr>
        <p:spPr>
          <a:xfrm>
            <a:off x="656530" y="2548828"/>
            <a:ext cx="7153885" cy="2288458"/>
          </a:xfrm>
          <a:prstGeom prst="roundRect">
            <a:avLst>
              <a:gd fmla="val 1758" name="adj"/>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chemeClr val="lt1"/>
              </a:solidFill>
              <a:latin typeface="Quattrocento Sans"/>
              <a:ea typeface="Quattrocento Sans"/>
              <a:cs typeface="Quattrocento Sans"/>
              <a:sym typeface="Quattrocento Sans"/>
            </a:endParaRPr>
          </a:p>
        </p:txBody>
      </p:sp>
      <p:sp>
        <p:nvSpPr>
          <p:cNvPr id="381" name="Google Shape;381;p55"/>
          <p:cNvSpPr/>
          <p:nvPr/>
        </p:nvSpPr>
        <p:spPr>
          <a:xfrm>
            <a:off x="1875413" y="3539427"/>
            <a:ext cx="2647353"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382" name="Google Shape;382;p55"/>
          <p:cNvSpPr/>
          <p:nvPr/>
        </p:nvSpPr>
        <p:spPr>
          <a:xfrm>
            <a:off x="1875413" y="4159819"/>
            <a:ext cx="2647353"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383" name="Google Shape;383;p55"/>
          <p:cNvSpPr/>
          <p:nvPr/>
        </p:nvSpPr>
        <p:spPr>
          <a:xfrm>
            <a:off x="1875413" y="2911954"/>
            <a:ext cx="2647353" cy="502482"/>
          </a:xfrm>
          <a:custGeom>
            <a:rect b="b" l="l" r="r" t="t"/>
            <a:pathLst>
              <a:path extrusionOk="0" h="120000" w="120000">
                <a:moveTo>
                  <a:pt x="0" y="0"/>
                </a:moveTo>
                <a:lnTo>
                  <a:pt x="119999" y="0"/>
                </a:lnTo>
                <a:cubicBezTo>
                  <a:pt x="119999" y="22716"/>
                  <a:pt x="119999" y="45432"/>
                  <a:pt x="120000" y="68148"/>
                </a:cubicBezTo>
                <a:cubicBezTo>
                  <a:pt x="119999" y="85432"/>
                  <a:pt x="119999" y="102716"/>
                  <a:pt x="119999" y="120000"/>
                </a:cubicBezTo>
                <a:lnTo>
                  <a:pt x="0" y="120000"/>
                </a:lnTo>
                <a:lnTo>
                  <a:pt x="2950" y="60000"/>
                </a:lnTo>
                <a:lnTo>
                  <a:pt x="0" y="0"/>
                </a:lnTo>
                <a:close/>
              </a:path>
            </a:pathLst>
          </a:cu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384" name="Google Shape;384;p55"/>
          <p:cNvSpPr/>
          <p:nvPr/>
        </p:nvSpPr>
        <p:spPr>
          <a:xfrm>
            <a:off x="3222927" y="2548826"/>
            <a:ext cx="2121093"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800" u="none" cap="none" strike="noStrike">
                <a:solidFill>
                  <a:schemeClr val="lt1"/>
                </a:solidFill>
                <a:latin typeface="Arial"/>
                <a:ea typeface="Arial"/>
                <a:cs typeface="Arial"/>
                <a:sym typeface="Arial"/>
              </a:rPr>
              <a:t>BI Semantic Model</a:t>
            </a:r>
            <a:endParaRPr/>
          </a:p>
        </p:txBody>
      </p:sp>
      <p:sp>
        <p:nvSpPr>
          <p:cNvPr id="385" name="Google Shape;385;p55"/>
          <p:cNvSpPr/>
          <p:nvPr/>
        </p:nvSpPr>
        <p:spPr>
          <a:xfrm>
            <a:off x="2318092" y="3006027"/>
            <a:ext cx="129073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model </a:t>
            </a:r>
            <a:endParaRPr b="0" i="0" sz="1600" u="none" cap="none" strike="noStrike">
              <a:solidFill>
                <a:schemeClr val="lt1"/>
              </a:solidFill>
              <a:latin typeface="Arial"/>
              <a:ea typeface="Arial"/>
              <a:cs typeface="Arial"/>
              <a:sym typeface="Arial"/>
            </a:endParaRPr>
          </a:p>
        </p:txBody>
      </p:sp>
      <p:sp>
        <p:nvSpPr>
          <p:cNvPr id="386" name="Google Shape;386;p55"/>
          <p:cNvSpPr/>
          <p:nvPr/>
        </p:nvSpPr>
        <p:spPr>
          <a:xfrm>
            <a:off x="2318092" y="3496013"/>
            <a:ext cx="1550424"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Business logic </a:t>
            </a:r>
            <a:endParaRPr/>
          </a:p>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and queries</a:t>
            </a:r>
            <a:endParaRPr b="0" i="0" sz="1200" u="none" cap="none" strike="noStrike">
              <a:solidFill>
                <a:schemeClr val="lt1"/>
              </a:solidFill>
              <a:latin typeface="Arial"/>
              <a:ea typeface="Arial"/>
              <a:cs typeface="Arial"/>
              <a:sym typeface="Arial"/>
            </a:endParaRPr>
          </a:p>
        </p:txBody>
      </p:sp>
      <p:sp>
        <p:nvSpPr>
          <p:cNvPr id="387" name="Google Shape;387;p55"/>
          <p:cNvSpPr/>
          <p:nvPr/>
        </p:nvSpPr>
        <p:spPr>
          <a:xfrm>
            <a:off x="2318092" y="4241783"/>
            <a:ext cx="131318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access</a:t>
            </a:r>
            <a:endParaRPr b="0" i="0" sz="1200" u="none" cap="none" strike="noStrike">
              <a:solidFill>
                <a:schemeClr val="lt1"/>
              </a:solidFill>
              <a:latin typeface="Arial"/>
              <a:ea typeface="Arial"/>
              <a:cs typeface="Arial"/>
              <a:sym typeface="Arial"/>
            </a:endParaRPr>
          </a:p>
        </p:txBody>
      </p:sp>
      <p:pic>
        <p:nvPicPr>
          <p:cNvPr descr="C:\Users\pavc\Downloads\smallScreenshot.png" id="388" name="Google Shape;388;p55"/>
          <p:cNvPicPr preferRelativeResize="0"/>
          <p:nvPr/>
        </p:nvPicPr>
        <p:blipFill rotWithShape="1">
          <a:blip r:embed="rId3">
            <a:alphaModFix/>
          </a:blip>
          <a:srcRect b="0" l="0" r="0" t="0"/>
          <a:stretch/>
        </p:blipFill>
        <p:spPr>
          <a:xfrm>
            <a:off x="5464959" y="5563120"/>
            <a:ext cx="398318" cy="361568"/>
          </a:xfrm>
          <a:prstGeom prst="rect">
            <a:avLst/>
          </a:prstGeom>
          <a:noFill/>
          <a:ln>
            <a:noFill/>
          </a:ln>
        </p:spPr>
      </p:pic>
      <p:pic>
        <p:nvPicPr>
          <p:cNvPr id="389" name="Google Shape;389;p55"/>
          <p:cNvPicPr preferRelativeResize="0"/>
          <p:nvPr/>
        </p:nvPicPr>
        <p:blipFill rotWithShape="1">
          <a:blip r:embed="rId4">
            <a:alphaModFix/>
          </a:blip>
          <a:srcRect b="0" l="0" r="0" t="0"/>
          <a:stretch/>
        </p:blipFill>
        <p:spPr>
          <a:xfrm>
            <a:off x="3918704" y="5563121"/>
            <a:ext cx="604063" cy="369005"/>
          </a:xfrm>
          <a:prstGeom prst="rect">
            <a:avLst/>
          </a:prstGeom>
          <a:noFill/>
          <a:ln>
            <a:noFill/>
          </a:ln>
        </p:spPr>
      </p:pic>
      <p:pic>
        <p:nvPicPr>
          <p:cNvPr id="390" name="Google Shape;390;p55"/>
          <p:cNvPicPr preferRelativeResize="0"/>
          <p:nvPr/>
        </p:nvPicPr>
        <p:blipFill rotWithShape="1">
          <a:blip r:embed="rId5">
            <a:alphaModFix/>
          </a:blip>
          <a:srcRect b="0" l="0" r="0" t="0"/>
          <a:stretch/>
        </p:blipFill>
        <p:spPr>
          <a:xfrm>
            <a:off x="7082258" y="5563121"/>
            <a:ext cx="785994" cy="390593"/>
          </a:xfrm>
          <a:prstGeom prst="rect">
            <a:avLst/>
          </a:prstGeom>
          <a:noFill/>
          <a:ln>
            <a:noFill/>
          </a:ln>
        </p:spPr>
      </p:pic>
      <p:pic>
        <p:nvPicPr>
          <p:cNvPr id="391" name="Google Shape;391;p55"/>
          <p:cNvPicPr preferRelativeResize="0"/>
          <p:nvPr/>
        </p:nvPicPr>
        <p:blipFill rotWithShape="1">
          <a:blip r:embed="rId6">
            <a:alphaModFix/>
          </a:blip>
          <a:srcRect b="0" l="0" r="0" t="0"/>
          <a:stretch/>
        </p:blipFill>
        <p:spPr>
          <a:xfrm>
            <a:off x="917512" y="5563121"/>
            <a:ext cx="433322" cy="485657"/>
          </a:xfrm>
          <a:prstGeom prst="rect">
            <a:avLst/>
          </a:prstGeom>
          <a:noFill/>
          <a:ln>
            <a:noFill/>
          </a:ln>
        </p:spPr>
      </p:pic>
      <p:pic>
        <p:nvPicPr>
          <p:cNvPr id="392" name="Google Shape;392;p55"/>
          <p:cNvPicPr preferRelativeResize="0"/>
          <p:nvPr/>
        </p:nvPicPr>
        <p:blipFill rotWithShape="1">
          <a:blip r:embed="rId7">
            <a:alphaModFix/>
          </a:blip>
          <a:srcRect b="0" l="0" r="0" t="0"/>
          <a:stretch/>
        </p:blipFill>
        <p:spPr>
          <a:xfrm>
            <a:off x="2498821" y="5563121"/>
            <a:ext cx="400740" cy="490907"/>
          </a:xfrm>
          <a:prstGeom prst="rect">
            <a:avLst/>
          </a:prstGeom>
          <a:noFill/>
          <a:ln>
            <a:noFill/>
          </a:ln>
        </p:spPr>
      </p:pic>
      <p:cxnSp>
        <p:nvCxnSpPr>
          <p:cNvPr id="393" name="Google Shape;393;p55"/>
          <p:cNvCxnSpPr>
            <a:endCxn id="380" idx="0"/>
          </p:cNvCxnSpPr>
          <p:nvPr/>
        </p:nvCxnSpPr>
        <p:spPr>
          <a:xfrm>
            <a:off x="1045672" y="1805428"/>
            <a:ext cx="3187800" cy="743400"/>
          </a:xfrm>
          <a:prstGeom prst="bentConnector3">
            <a:avLst>
              <a:gd fmla="val 1" name="adj1"/>
            </a:avLst>
          </a:prstGeom>
          <a:noFill/>
          <a:ln cap="flat" cmpd="sng" w="28575">
            <a:solidFill>
              <a:schemeClr val="accent1"/>
            </a:solidFill>
            <a:prstDash val="solid"/>
            <a:round/>
            <a:headEnd len="med" w="med" type="stealth"/>
            <a:tailEnd len="med" w="med" type="stealth"/>
          </a:ln>
        </p:spPr>
      </p:cxnSp>
      <p:pic>
        <p:nvPicPr>
          <p:cNvPr descr="C:\from tstenvrouter\DVD\ResDVD36_Disk1_MS_Confidential\DVD_ART36\Artwork_Imagery\Icons - Illustrations\_ REAL VISTA STYLE\product finished stacked cube.png" id="394" name="Google Shape;394;p55"/>
          <p:cNvPicPr preferRelativeResize="0"/>
          <p:nvPr/>
        </p:nvPicPr>
        <p:blipFill rotWithShape="1">
          <a:blip r:embed="rId8">
            <a:alphaModFix/>
          </a:blip>
          <a:srcRect b="12244" l="13892" r="12679" t="20072"/>
          <a:stretch/>
        </p:blipFill>
        <p:spPr>
          <a:xfrm>
            <a:off x="801918" y="1468379"/>
            <a:ext cx="487553" cy="337148"/>
          </a:xfrm>
          <a:prstGeom prst="rect">
            <a:avLst/>
          </a:prstGeom>
          <a:noFill/>
          <a:ln>
            <a:noFill/>
          </a:ln>
          <a:effectLst>
            <a:outerShdw blurRad="50800" rotWithShape="0" algn="tl" dir="2700000" dist="38100">
              <a:srgbClr val="000000">
                <a:alpha val="40000"/>
              </a:srgbClr>
            </a:outerShdw>
          </a:effectLst>
        </p:spPr>
      </p:pic>
      <p:pic>
        <p:nvPicPr>
          <p:cNvPr id="395" name="Google Shape;395;p55"/>
          <p:cNvPicPr preferRelativeResize="0"/>
          <p:nvPr/>
        </p:nvPicPr>
        <p:blipFill rotWithShape="1">
          <a:blip r:embed="rId9">
            <a:alphaModFix/>
          </a:blip>
          <a:srcRect b="0" l="0" r="0" t="0"/>
          <a:stretch/>
        </p:blipFill>
        <p:spPr>
          <a:xfrm>
            <a:off x="7055663" y="1457268"/>
            <a:ext cx="487553" cy="315344"/>
          </a:xfrm>
          <a:prstGeom prst="rect">
            <a:avLst/>
          </a:prstGeom>
          <a:noFill/>
          <a:ln>
            <a:noFill/>
          </a:ln>
          <a:effectLst>
            <a:outerShdw rotWithShape="0" algn="ctr" dir="2700000" dist="35921">
              <a:srgbClr val="939598"/>
            </a:outerShdw>
          </a:effectLst>
        </p:spPr>
      </p:pic>
      <p:pic>
        <p:nvPicPr>
          <p:cNvPr id="396" name="Google Shape;396;p55"/>
          <p:cNvPicPr preferRelativeResize="0"/>
          <p:nvPr/>
        </p:nvPicPr>
        <p:blipFill rotWithShape="1">
          <a:blip r:embed="rId10">
            <a:alphaModFix/>
          </a:blip>
          <a:srcRect b="0" l="0" r="0" t="0"/>
          <a:stretch/>
        </p:blipFill>
        <p:spPr>
          <a:xfrm>
            <a:off x="5332343" y="1440590"/>
            <a:ext cx="487553" cy="365760"/>
          </a:xfrm>
          <a:prstGeom prst="rect">
            <a:avLst/>
          </a:prstGeom>
          <a:noFill/>
          <a:ln>
            <a:noFill/>
          </a:ln>
          <a:effectLst>
            <a:outerShdw rotWithShape="0" algn="ctr" dir="2700000" dist="35921">
              <a:srgbClr val="939598"/>
            </a:outerShdw>
          </a:effectLst>
        </p:spPr>
      </p:pic>
      <p:cxnSp>
        <p:nvCxnSpPr>
          <p:cNvPr id="397" name="Google Shape;397;p55"/>
          <p:cNvCxnSpPr/>
          <p:nvPr/>
        </p:nvCxnSpPr>
        <p:spPr>
          <a:xfrm>
            <a:off x="2510719" y="1821331"/>
            <a:ext cx="0" cy="365760"/>
          </a:xfrm>
          <a:prstGeom prst="straightConnector1">
            <a:avLst/>
          </a:prstGeom>
          <a:noFill/>
          <a:ln cap="flat" cmpd="sng" w="28575">
            <a:solidFill>
              <a:schemeClr val="accent1"/>
            </a:solidFill>
            <a:prstDash val="solid"/>
            <a:round/>
            <a:headEnd len="med" w="med" type="stealth"/>
            <a:tailEnd len="sm" w="sm" type="none"/>
          </a:ln>
        </p:spPr>
      </p:cxnSp>
      <p:cxnSp>
        <p:nvCxnSpPr>
          <p:cNvPr id="398" name="Google Shape;398;p55"/>
          <p:cNvCxnSpPr/>
          <p:nvPr/>
        </p:nvCxnSpPr>
        <p:spPr>
          <a:xfrm>
            <a:off x="4235669" y="1814970"/>
            <a:ext cx="3" cy="365760"/>
          </a:xfrm>
          <a:prstGeom prst="straightConnector1">
            <a:avLst/>
          </a:prstGeom>
          <a:noFill/>
          <a:ln cap="flat" cmpd="sng" w="28575">
            <a:solidFill>
              <a:schemeClr val="accent1"/>
            </a:solidFill>
            <a:prstDash val="solid"/>
            <a:round/>
            <a:headEnd len="med" w="med" type="stealth"/>
            <a:tailEnd len="sm" w="sm" type="none"/>
          </a:ln>
        </p:spPr>
      </p:cxnSp>
      <p:cxnSp>
        <p:nvCxnSpPr>
          <p:cNvPr id="399" name="Google Shape;399;p55"/>
          <p:cNvCxnSpPr/>
          <p:nvPr/>
        </p:nvCxnSpPr>
        <p:spPr>
          <a:xfrm flipH="1" rot="10800000">
            <a:off x="5600615" y="1821332"/>
            <a:ext cx="1" cy="365760"/>
          </a:xfrm>
          <a:prstGeom prst="straightConnector1">
            <a:avLst/>
          </a:prstGeom>
          <a:noFill/>
          <a:ln cap="flat" cmpd="sng" w="28575">
            <a:solidFill>
              <a:schemeClr val="accent1"/>
            </a:solidFill>
            <a:prstDash val="solid"/>
            <a:round/>
            <a:headEnd len="sm" w="sm" type="none"/>
            <a:tailEnd len="med" w="med" type="stealth"/>
          </a:ln>
        </p:spPr>
      </p:cxnSp>
      <p:pic>
        <p:nvPicPr>
          <p:cNvPr id="400" name="Google Shape;400;p55"/>
          <p:cNvPicPr preferRelativeResize="0"/>
          <p:nvPr/>
        </p:nvPicPr>
        <p:blipFill rotWithShape="1">
          <a:blip r:embed="rId11">
            <a:alphaModFix/>
          </a:blip>
          <a:srcRect b="0" l="0" r="0" t="0"/>
          <a:stretch/>
        </p:blipFill>
        <p:spPr>
          <a:xfrm>
            <a:off x="1017424" y="3537701"/>
            <a:ext cx="473959" cy="535126"/>
          </a:xfrm>
          <a:prstGeom prst="rect">
            <a:avLst/>
          </a:prstGeom>
          <a:noFill/>
          <a:ln>
            <a:noFill/>
          </a:ln>
        </p:spPr>
      </p:pic>
      <p:cxnSp>
        <p:nvCxnSpPr>
          <p:cNvPr id="401" name="Google Shape;401;p55"/>
          <p:cNvCxnSpPr/>
          <p:nvPr/>
        </p:nvCxnSpPr>
        <p:spPr>
          <a:xfrm>
            <a:off x="991069" y="4242781"/>
            <a:ext cx="491951" cy="298553"/>
          </a:xfrm>
          <a:prstGeom prst="straightConnector1">
            <a:avLst/>
          </a:prstGeom>
          <a:noFill/>
          <a:ln cap="flat" cmpd="sng" w="9525">
            <a:solidFill>
              <a:srgbClr val="FEC11C"/>
            </a:solidFill>
            <a:prstDash val="solid"/>
            <a:round/>
            <a:headEnd len="med" w="med" type="triangle"/>
            <a:tailEnd len="med" w="med" type="triangle"/>
          </a:ln>
        </p:spPr>
      </p:cxnSp>
      <p:cxnSp>
        <p:nvCxnSpPr>
          <p:cNvPr id="402" name="Google Shape;402;p55"/>
          <p:cNvCxnSpPr/>
          <p:nvPr/>
        </p:nvCxnSpPr>
        <p:spPr>
          <a:xfrm flipH="1">
            <a:off x="991069" y="4242781"/>
            <a:ext cx="471483" cy="298553"/>
          </a:xfrm>
          <a:prstGeom prst="straightConnector1">
            <a:avLst/>
          </a:prstGeom>
          <a:noFill/>
          <a:ln cap="flat" cmpd="sng" w="9525">
            <a:solidFill>
              <a:srgbClr val="FEC11C"/>
            </a:solidFill>
            <a:prstDash val="solid"/>
            <a:round/>
            <a:headEnd len="med" w="med" type="triangle"/>
            <a:tailEnd len="med" w="med" type="triangle"/>
          </a:ln>
        </p:spPr>
      </p:cxnSp>
      <p:cxnSp>
        <p:nvCxnSpPr>
          <p:cNvPr id="403" name="Google Shape;403;p55"/>
          <p:cNvCxnSpPr/>
          <p:nvPr/>
        </p:nvCxnSpPr>
        <p:spPr>
          <a:xfrm>
            <a:off x="1230601" y="4166580"/>
            <a:ext cx="0" cy="429905"/>
          </a:xfrm>
          <a:prstGeom prst="straightConnector1">
            <a:avLst/>
          </a:prstGeom>
          <a:noFill/>
          <a:ln cap="flat" cmpd="sng" w="9525">
            <a:solidFill>
              <a:srgbClr val="FEC11C"/>
            </a:solidFill>
            <a:prstDash val="solid"/>
            <a:round/>
            <a:headEnd len="med" w="med" type="triangle"/>
            <a:tailEnd len="med" w="med" type="triangle"/>
          </a:ln>
        </p:spPr>
      </p:cxnSp>
      <p:pic>
        <p:nvPicPr>
          <p:cNvPr id="404" name="Google Shape;404;p55"/>
          <p:cNvPicPr preferRelativeResize="0"/>
          <p:nvPr/>
        </p:nvPicPr>
        <p:blipFill rotWithShape="1">
          <a:blip r:embed="rId12">
            <a:alphaModFix/>
          </a:blip>
          <a:srcRect b="0" l="0" r="0" t="0"/>
          <a:stretch/>
        </p:blipFill>
        <p:spPr>
          <a:xfrm>
            <a:off x="961250" y="3006028"/>
            <a:ext cx="625570" cy="354419"/>
          </a:xfrm>
          <a:prstGeom prst="rect">
            <a:avLst/>
          </a:prstGeom>
          <a:noFill/>
          <a:ln>
            <a:noFill/>
          </a:ln>
        </p:spPr>
      </p:pic>
      <p:sp>
        <p:nvSpPr>
          <p:cNvPr id="405" name="Google Shape;405;p55"/>
          <p:cNvSpPr/>
          <p:nvPr/>
        </p:nvSpPr>
        <p:spPr>
          <a:xfrm>
            <a:off x="4616325" y="2911954"/>
            <a:ext cx="1446923"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6" name="Google Shape;406;p55"/>
          <p:cNvSpPr/>
          <p:nvPr/>
        </p:nvSpPr>
        <p:spPr>
          <a:xfrm>
            <a:off x="6141502" y="2911954"/>
            <a:ext cx="1446923"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7" name="Google Shape;407;p55"/>
          <p:cNvSpPr/>
          <p:nvPr/>
        </p:nvSpPr>
        <p:spPr>
          <a:xfrm>
            <a:off x="4616325" y="3535447"/>
            <a:ext cx="1446923"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8" name="Google Shape;408;p55"/>
          <p:cNvSpPr/>
          <p:nvPr/>
        </p:nvSpPr>
        <p:spPr>
          <a:xfrm>
            <a:off x="6141502" y="3539320"/>
            <a:ext cx="1446923"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9" name="Google Shape;409;p55"/>
          <p:cNvSpPr/>
          <p:nvPr/>
        </p:nvSpPr>
        <p:spPr>
          <a:xfrm>
            <a:off x="4616327" y="4157586"/>
            <a:ext cx="689136"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0" name="Google Shape;410;p55"/>
          <p:cNvSpPr/>
          <p:nvPr/>
        </p:nvSpPr>
        <p:spPr>
          <a:xfrm>
            <a:off x="6126174" y="4157586"/>
            <a:ext cx="689136"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1" name="Google Shape;411;p55"/>
          <p:cNvSpPr/>
          <p:nvPr/>
        </p:nvSpPr>
        <p:spPr>
          <a:xfrm>
            <a:off x="5371250" y="4157586"/>
            <a:ext cx="689136"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2" name="Google Shape;412;p55"/>
          <p:cNvSpPr/>
          <p:nvPr/>
        </p:nvSpPr>
        <p:spPr>
          <a:xfrm>
            <a:off x="6881096" y="4157586"/>
            <a:ext cx="689136" cy="502482"/>
          </a:xfrm>
          <a:prstGeom prst="rect">
            <a:avLst/>
          </a:prstGeom>
          <a:gradFill>
            <a:gsLst>
              <a:gs pos="0">
                <a:srgbClr val="0786BA"/>
              </a:gs>
              <a:gs pos="80000">
                <a:srgbClr val="09B1F5"/>
              </a:gs>
              <a:gs pos="100000">
                <a:srgbClr val="05B4FA"/>
              </a:gs>
            </a:gsLst>
            <a:lin ang="16200000" scaled="0"/>
          </a:gradFill>
          <a:ln cap="flat" cmpd="sng" w="9525">
            <a:solidFill>
              <a:srgbClr val="21A9E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3" name="Google Shape;413;p55"/>
          <p:cNvSpPr/>
          <p:nvPr/>
        </p:nvSpPr>
        <p:spPr>
          <a:xfrm>
            <a:off x="4628912" y="4267204"/>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ROLAP</a:t>
            </a:r>
            <a:endParaRPr/>
          </a:p>
        </p:txBody>
      </p:sp>
      <p:sp>
        <p:nvSpPr>
          <p:cNvPr id="414" name="Google Shape;414;p55"/>
          <p:cNvSpPr/>
          <p:nvPr/>
        </p:nvSpPr>
        <p:spPr>
          <a:xfrm>
            <a:off x="5394245" y="4270327"/>
            <a:ext cx="67839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MOLAP</a:t>
            </a:r>
            <a:endParaRPr b="0" i="0" sz="1100" u="none" cap="none" strike="noStrike">
              <a:solidFill>
                <a:schemeClr val="lt1"/>
              </a:solidFill>
              <a:latin typeface="Arial"/>
              <a:ea typeface="Arial"/>
              <a:cs typeface="Arial"/>
              <a:sym typeface="Arial"/>
            </a:endParaRPr>
          </a:p>
        </p:txBody>
      </p:sp>
      <p:sp>
        <p:nvSpPr>
          <p:cNvPr id="415" name="Google Shape;415;p55"/>
          <p:cNvSpPr/>
          <p:nvPr/>
        </p:nvSpPr>
        <p:spPr>
          <a:xfrm>
            <a:off x="6130129" y="4267204"/>
            <a:ext cx="72648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VertiPaq</a:t>
            </a:r>
            <a:endParaRPr b="0" i="0" sz="1100" u="none" cap="none" strike="noStrike">
              <a:solidFill>
                <a:schemeClr val="lt1"/>
              </a:solidFill>
              <a:latin typeface="Arial"/>
              <a:ea typeface="Arial"/>
              <a:cs typeface="Arial"/>
              <a:sym typeface="Arial"/>
            </a:endParaRPr>
          </a:p>
        </p:txBody>
      </p:sp>
      <p:sp>
        <p:nvSpPr>
          <p:cNvPr id="416" name="Google Shape;416;p55"/>
          <p:cNvSpPr/>
          <p:nvPr/>
        </p:nvSpPr>
        <p:spPr>
          <a:xfrm>
            <a:off x="6941770" y="4180228"/>
            <a:ext cx="56778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Direct</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Query</a:t>
            </a:r>
            <a:endParaRPr b="0" i="0" sz="1100" u="none" cap="none" strike="noStrike">
              <a:solidFill>
                <a:schemeClr val="lt1"/>
              </a:solidFill>
              <a:latin typeface="Arial"/>
              <a:ea typeface="Arial"/>
              <a:cs typeface="Arial"/>
              <a:sym typeface="Arial"/>
            </a:endParaRPr>
          </a:p>
        </p:txBody>
      </p:sp>
      <p:sp>
        <p:nvSpPr>
          <p:cNvPr id="417" name="Google Shape;417;p55"/>
          <p:cNvSpPr/>
          <p:nvPr/>
        </p:nvSpPr>
        <p:spPr>
          <a:xfrm>
            <a:off x="5115870" y="3652168"/>
            <a:ext cx="498856"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MDX</a:t>
            </a:r>
            <a:endParaRPr b="0" i="0" sz="1100" u="none" cap="none" strike="noStrike">
              <a:solidFill>
                <a:schemeClr val="lt1"/>
              </a:solidFill>
              <a:latin typeface="Arial"/>
              <a:ea typeface="Arial"/>
              <a:cs typeface="Arial"/>
              <a:sym typeface="Arial"/>
            </a:endParaRPr>
          </a:p>
        </p:txBody>
      </p:sp>
      <p:sp>
        <p:nvSpPr>
          <p:cNvPr id="418" name="Google Shape;418;p55"/>
          <p:cNvSpPr/>
          <p:nvPr/>
        </p:nvSpPr>
        <p:spPr>
          <a:xfrm>
            <a:off x="6620290" y="3652168"/>
            <a:ext cx="47641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DAX</a:t>
            </a:r>
            <a:endParaRPr b="0" i="0" sz="1100" u="none" cap="none" strike="noStrike">
              <a:solidFill>
                <a:schemeClr val="lt1"/>
              </a:solidFill>
              <a:latin typeface="Arial"/>
              <a:ea typeface="Arial"/>
              <a:cs typeface="Arial"/>
              <a:sym typeface="Arial"/>
            </a:endParaRPr>
          </a:p>
        </p:txBody>
      </p:sp>
      <p:sp>
        <p:nvSpPr>
          <p:cNvPr id="419" name="Google Shape;419;p55"/>
          <p:cNvSpPr/>
          <p:nvPr/>
        </p:nvSpPr>
        <p:spPr>
          <a:xfrm>
            <a:off x="4887085" y="2929687"/>
            <a:ext cx="93968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Multi-</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dimensional</a:t>
            </a:r>
            <a:endParaRPr b="0" i="0" sz="1100" u="none" cap="none" strike="noStrike">
              <a:solidFill>
                <a:schemeClr val="lt1"/>
              </a:solidFill>
              <a:latin typeface="Arial"/>
              <a:ea typeface="Arial"/>
              <a:cs typeface="Arial"/>
              <a:sym typeface="Arial"/>
            </a:endParaRPr>
          </a:p>
        </p:txBody>
      </p:sp>
      <p:sp>
        <p:nvSpPr>
          <p:cNvPr id="420" name="Google Shape;420;p55"/>
          <p:cNvSpPr/>
          <p:nvPr/>
        </p:nvSpPr>
        <p:spPr>
          <a:xfrm>
            <a:off x="6532981" y="3006027"/>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Tabular</a:t>
            </a:r>
            <a:endParaRPr b="0" i="0" sz="1100" u="none" cap="none" strike="noStrike">
              <a:solidFill>
                <a:schemeClr val="lt1"/>
              </a:solidFill>
              <a:latin typeface="Arial"/>
              <a:ea typeface="Arial"/>
              <a:cs typeface="Arial"/>
              <a:sym typeface="Arial"/>
            </a:endParaRPr>
          </a:p>
        </p:txBody>
      </p:sp>
      <p:cxnSp>
        <p:nvCxnSpPr>
          <p:cNvPr id="421" name="Google Shape;421;p55"/>
          <p:cNvCxnSpPr/>
          <p:nvPr/>
        </p:nvCxnSpPr>
        <p:spPr>
          <a:xfrm flipH="1" rot="10800000">
            <a:off x="7299439" y="1823106"/>
            <a:ext cx="1" cy="365760"/>
          </a:xfrm>
          <a:prstGeom prst="straightConnector1">
            <a:avLst/>
          </a:prstGeom>
          <a:noFill/>
          <a:ln cap="flat" cmpd="sng" w="28575">
            <a:solidFill>
              <a:schemeClr val="accent1"/>
            </a:solidFill>
            <a:prstDash val="solid"/>
            <a:round/>
            <a:headEnd len="sm" w="sm" type="none"/>
            <a:tailEnd len="med" w="med" type="stealth"/>
          </a:ln>
        </p:spPr>
      </p:cxnSp>
      <p:cxnSp>
        <p:nvCxnSpPr>
          <p:cNvPr id="422" name="Google Shape;422;p55"/>
          <p:cNvCxnSpPr/>
          <p:nvPr/>
        </p:nvCxnSpPr>
        <p:spPr>
          <a:xfrm>
            <a:off x="4231388" y="2177177"/>
            <a:ext cx="3068051" cy="4299"/>
          </a:xfrm>
          <a:prstGeom prst="straightConnector1">
            <a:avLst/>
          </a:prstGeom>
          <a:noFill/>
          <a:ln cap="flat" cmpd="sng" w="28575">
            <a:solidFill>
              <a:schemeClr val="accent1"/>
            </a:solidFill>
            <a:prstDash val="solid"/>
            <a:round/>
            <a:headEnd len="sm" w="sm" type="none"/>
            <a:tailEnd len="sm" w="sm" type="none"/>
          </a:ln>
        </p:spPr>
      </p:cxnSp>
      <p:sp>
        <p:nvSpPr>
          <p:cNvPr id="423" name="Google Shape;423;p55"/>
          <p:cNvSpPr/>
          <p:nvPr/>
        </p:nvSpPr>
        <p:spPr>
          <a:xfrm>
            <a:off x="497224" y="959930"/>
            <a:ext cx="99257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Third-party</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applications</a:t>
            </a:r>
            <a:endParaRPr b="0" i="0" sz="1200" u="none" cap="none" strike="noStrike">
              <a:solidFill>
                <a:schemeClr val="lt1"/>
              </a:solidFill>
              <a:latin typeface="Arial"/>
              <a:ea typeface="Arial"/>
              <a:cs typeface="Arial"/>
              <a:sym typeface="Arial"/>
            </a:endParaRPr>
          </a:p>
        </p:txBody>
      </p:sp>
      <p:sp>
        <p:nvSpPr>
          <p:cNvPr id="424" name="Google Shape;424;p55"/>
          <p:cNvSpPr/>
          <p:nvPr/>
        </p:nvSpPr>
        <p:spPr>
          <a:xfrm>
            <a:off x="2083676" y="959930"/>
            <a:ext cx="84831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Reporting</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Services</a:t>
            </a:r>
            <a:endParaRPr b="0" i="0" sz="1200" u="none" cap="none" strike="noStrike">
              <a:solidFill>
                <a:schemeClr val="lt1"/>
              </a:solidFill>
              <a:latin typeface="Arial"/>
              <a:ea typeface="Arial"/>
              <a:cs typeface="Arial"/>
              <a:sym typeface="Arial"/>
            </a:endParaRPr>
          </a:p>
        </p:txBody>
      </p:sp>
      <p:sp>
        <p:nvSpPr>
          <p:cNvPr id="425" name="Google Shape;425;p55"/>
          <p:cNvSpPr/>
          <p:nvPr/>
        </p:nvSpPr>
        <p:spPr>
          <a:xfrm>
            <a:off x="3919859" y="1052262"/>
            <a:ext cx="60305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Excel </a:t>
            </a:r>
            <a:endParaRPr/>
          </a:p>
        </p:txBody>
      </p:sp>
      <p:sp>
        <p:nvSpPr>
          <p:cNvPr id="426" name="Google Shape;426;p55"/>
          <p:cNvSpPr/>
          <p:nvPr/>
        </p:nvSpPr>
        <p:spPr>
          <a:xfrm>
            <a:off x="5095860" y="1052262"/>
            <a:ext cx="96051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PowerPivot</a:t>
            </a:r>
            <a:endParaRPr b="0" i="0" sz="1200" u="none" cap="none" strike="noStrike">
              <a:solidFill>
                <a:schemeClr val="lt1"/>
              </a:solidFill>
              <a:latin typeface="Arial"/>
              <a:ea typeface="Arial"/>
              <a:cs typeface="Arial"/>
              <a:sym typeface="Arial"/>
            </a:endParaRPr>
          </a:p>
        </p:txBody>
      </p:sp>
      <p:sp>
        <p:nvSpPr>
          <p:cNvPr id="427" name="Google Shape;427;p55"/>
          <p:cNvSpPr/>
          <p:nvPr/>
        </p:nvSpPr>
        <p:spPr>
          <a:xfrm>
            <a:off x="644397" y="6003860"/>
            <a:ext cx="91723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Databases</a:t>
            </a:r>
            <a:endParaRPr b="0" i="0" sz="1200" u="none" cap="none" strike="noStrike">
              <a:solidFill>
                <a:schemeClr val="lt1"/>
              </a:solidFill>
              <a:latin typeface="Arial"/>
              <a:ea typeface="Arial"/>
              <a:cs typeface="Arial"/>
              <a:sym typeface="Arial"/>
            </a:endParaRPr>
          </a:p>
        </p:txBody>
      </p:sp>
      <p:sp>
        <p:nvSpPr>
          <p:cNvPr id="428" name="Google Shape;428;p55"/>
          <p:cNvSpPr/>
          <p:nvPr/>
        </p:nvSpPr>
        <p:spPr>
          <a:xfrm>
            <a:off x="2003191" y="6003860"/>
            <a:ext cx="136127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LOB Applications</a:t>
            </a:r>
            <a:endParaRPr b="0" i="0" sz="1200" u="none" cap="none" strike="noStrike">
              <a:solidFill>
                <a:schemeClr val="lt1"/>
              </a:solidFill>
              <a:latin typeface="Arial"/>
              <a:ea typeface="Arial"/>
              <a:cs typeface="Arial"/>
              <a:sym typeface="Arial"/>
            </a:endParaRPr>
          </a:p>
        </p:txBody>
      </p:sp>
      <p:sp>
        <p:nvSpPr>
          <p:cNvPr id="429" name="Google Shape;429;p55"/>
          <p:cNvSpPr/>
          <p:nvPr/>
        </p:nvSpPr>
        <p:spPr>
          <a:xfrm>
            <a:off x="3947159" y="6003860"/>
            <a:ext cx="508473"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Files</a:t>
            </a:r>
            <a:endParaRPr b="0" i="0" sz="1200" u="none" cap="none" strike="noStrike">
              <a:solidFill>
                <a:schemeClr val="lt1"/>
              </a:solidFill>
              <a:latin typeface="Arial"/>
              <a:ea typeface="Arial"/>
              <a:cs typeface="Arial"/>
              <a:sym typeface="Arial"/>
            </a:endParaRPr>
          </a:p>
        </p:txBody>
      </p:sp>
      <p:sp>
        <p:nvSpPr>
          <p:cNvPr id="430" name="Google Shape;430;p55"/>
          <p:cNvSpPr/>
          <p:nvPr/>
        </p:nvSpPr>
        <p:spPr>
          <a:xfrm>
            <a:off x="5110261" y="6003860"/>
            <a:ext cx="1098378"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OData Feeds</a:t>
            </a:r>
            <a:endParaRPr b="0" i="0" sz="1200" u="none" cap="none" strike="noStrike">
              <a:solidFill>
                <a:schemeClr val="lt1"/>
              </a:solidFill>
              <a:latin typeface="Arial"/>
              <a:ea typeface="Arial"/>
              <a:cs typeface="Arial"/>
              <a:sym typeface="Arial"/>
            </a:endParaRPr>
          </a:p>
        </p:txBody>
      </p:sp>
      <p:sp>
        <p:nvSpPr>
          <p:cNvPr id="431" name="Google Shape;431;p55"/>
          <p:cNvSpPr/>
          <p:nvPr/>
        </p:nvSpPr>
        <p:spPr>
          <a:xfrm>
            <a:off x="6867568" y="6003860"/>
            <a:ext cx="1215397"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Cloud Services</a:t>
            </a:r>
            <a:endParaRPr b="0" i="0" sz="1200" u="none" cap="none" strike="noStrike">
              <a:solidFill>
                <a:schemeClr val="lt1"/>
              </a:solidFill>
              <a:latin typeface="Arial"/>
              <a:ea typeface="Arial"/>
              <a:cs typeface="Arial"/>
              <a:sym typeface="Arial"/>
            </a:endParaRPr>
          </a:p>
        </p:txBody>
      </p:sp>
      <p:grpSp>
        <p:nvGrpSpPr>
          <p:cNvPr id="432" name="Google Shape;432;p55"/>
          <p:cNvGrpSpPr/>
          <p:nvPr/>
        </p:nvGrpSpPr>
        <p:grpSpPr>
          <a:xfrm>
            <a:off x="2075502" y="1474173"/>
            <a:ext cx="800790" cy="360510"/>
            <a:chOff x="-533400" y="3162300"/>
            <a:chExt cx="1066800" cy="562904"/>
          </a:xfrm>
        </p:grpSpPr>
        <p:pic>
          <p:nvPicPr>
            <p:cNvPr descr="C:\from tstenvrouter\DVD\ResDVD36_Disk1_MS_Confidential\DVD_ART36\Artwork_Imagery\Icons - Illustrations\_ SEVEN STYLE\statistic pie chart share.png" id="433" name="Google Shape;433;p55"/>
            <p:cNvPicPr preferRelativeResize="0"/>
            <p:nvPr/>
          </p:nvPicPr>
          <p:blipFill rotWithShape="1">
            <a:blip r:embed="rId13">
              <a:alphaModFix/>
            </a:blip>
            <a:srcRect b="25211" l="0" r="0" t="29213"/>
            <a:stretch/>
          </p:blipFill>
          <p:spPr>
            <a:xfrm>
              <a:off x="-318064" y="3162300"/>
              <a:ext cx="851464" cy="562904"/>
            </a:xfrm>
            <a:prstGeom prst="rect">
              <a:avLst/>
            </a:prstGeom>
            <a:noFill/>
            <a:ln>
              <a:noFill/>
            </a:ln>
          </p:spPr>
        </p:pic>
        <p:pic>
          <p:nvPicPr>
            <p:cNvPr descr="CrescentLogoBlack_v2.png" id="434" name="Google Shape;434;p55"/>
            <p:cNvPicPr preferRelativeResize="0"/>
            <p:nvPr/>
          </p:nvPicPr>
          <p:blipFill rotWithShape="1">
            <a:blip r:embed="rId14">
              <a:alphaModFix/>
            </a:blip>
            <a:srcRect b="16666" l="0" r="0" t="16667"/>
            <a:stretch/>
          </p:blipFill>
          <p:spPr>
            <a:xfrm>
              <a:off x="-533400" y="3162300"/>
              <a:ext cx="1066800" cy="533400"/>
            </a:xfrm>
            <a:prstGeom prst="rect">
              <a:avLst/>
            </a:prstGeom>
            <a:noFill/>
            <a:ln>
              <a:noFill/>
            </a:ln>
          </p:spPr>
        </p:pic>
      </p:grpSp>
      <p:sp>
        <p:nvSpPr>
          <p:cNvPr id="435" name="Google Shape;435;p55"/>
          <p:cNvSpPr/>
          <p:nvPr/>
        </p:nvSpPr>
        <p:spPr>
          <a:xfrm>
            <a:off x="6829239" y="959928"/>
            <a:ext cx="94288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SharePoint</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Insights</a:t>
            </a:r>
            <a:endParaRPr b="0" i="0" sz="1200" u="none" cap="none" strike="noStrike">
              <a:solidFill>
                <a:schemeClr val="lt1"/>
              </a:solidFill>
              <a:latin typeface="Arial"/>
              <a:ea typeface="Arial"/>
              <a:cs typeface="Arial"/>
              <a:sym typeface="Arial"/>
            </a:endParaRPr>
          </a:p>
        </p:txBody>
      </p:sp>
      <p:pic>
        <p:nvPicPr>
          <p:cNvPr descr="Excel2007_ProductIcon.png" id="436" name="Google Shape;436;p55"/>
          <p:cNvPicPr preferRelativeResize="0"/>
          <p:nvPr/>
        </p:nvPicPr>
        <p:blipFill rotWithShape="1">
          <a:blip r:embed="rId15">
            <a:alphaModFix/>
          </a:blip>
          <a:srcRect b="0" l="0" r="0" t="0"/>
          <a:stretch/>
        </p:blipFill>
        <p:spPr>
          <a:xfrm>
            <a:off x="4050449" y="1437756"/>
            <a:ext cx="366050" cy="354368"/>
          </a:xfrm>
          <a:prstGeom prst="rect">
            <a:avLst/>
          </a:prstGeom>
          <a:noFill/>
          <a:ln>
            <a:noFill/>
          </a:ln>
          <a:effectLst>
            <a:outerShdw blurRad="50800" rotWithShape="0" algn="tl" dir="2700000" dist="38100">
              <a:srgbClr val="000000">
                <a:alpha val="40000"/>
              </a:srgbClr>
            </a:outerShdw>
          </a:effectLst>
        </p:spPr>
      </p:pic>
      <p:sp>
        <p:nvSpPr>
          <p:cNvPr id="437" name="Google Shape;437;p55"/>
          <p:cNvSpPr txBox="1"/>
          <p:nvPr/>
        </p:nvSpPr>
        <p:spPr>
          <a:xfrm>
            <a:off x="183931" y="137128"/>
            <a:ext cx="7772400" cy="648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E84C4"/>
              </a:buClr>
              <a:buFont typeface="PT Sans"/>
              <a:buNone/>
            </a:pPr>
            <a:r>
              <a:rPr b="0" i="0" lang="en-US" sz="2800" u="none" cap="none" strike="noStrike">
                <a:solidFill>
                  <a:srgbClr val="4E84C4"/>
                </a:solidFill>
                <a:latin typeface="PT Sans"/>
                <a:ea typeface="PT Sans"/>
                <a:cs typeface="PT Sans"/>
                <a:sym typeface="PT Sans"/>
              </a:rPr>
              <a:t>BISM Architecture</a:t>
            </a:r>
            <a:br>
              <a:rPr b="0" i="0" lang="en-US" sz="2800" u="none" cap="none" strike="noStrike">
                <a:solidFill>
                  <a:srgbClr val="4E84C4"/>
                </a:solidFill>
                <a:latin typeface="PT Sans"/>
                <a:ea typeface="PT Sans"/>
                <a:cs typeface="PT Sans"/>
                <a:sym typeface="PT Sans"/>
              </a:rPr>
            </a:b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p:nvPr/>
        </p:nvSpPr>
        <p:spPr>
          <a:xfrm>
            <a:off x="34925" y="617538"/>
            <a:ext cx="8947150" cy="5656262"/>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56"/>
          <p:cNvSpPr txBox="1"/>
          <p:nvPr/>
        </p:nvSpPr>
        <p:spPr>
          <a:xfrm>
            <a:off x="90488" y="55563"/>
            <a:ext cx="8670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u="none">
                <a:solidFill>
                  <a:srgbClr val="4E84C4"/>
                </a:solidFill>
                <a:latin typeface="PT Sans"/>
                <a:ea typeface="PT Sans"/>
                <a:cs typeface="PT Sans"/>
                <a:sym typeface="PT Sans"/>
              </a:rPr>
              <a:t>BI Semantic Model Deliverables</a:t>
            </a:r>
            <a:endParaRPr/>
          </a:p>
        </p:txBody>
      </p:sp>
      <p:sp>
        <p:nvSpPr>
          <p:cNvPr id="446" name="Google Shape;446;p56"/>
          <p:cNvSpPr txBox="1"/>
          <p:nvPr/>
        </p:nvSpPr>
        <p:spPr>
          <a:xfrm>
            <a:off x="44450" y="917575"/>
            <a:ext cx="2800350" cy="4678363"/>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lang="en-US" sz="2000" u="none">
                <a:solidFill>
                  <a:schemeClr val="dk1"/>
                </a:solidFill>
                <a:latin typeface="Arial"/>
                <a:ea typeface="Arial"/>
                <a:cs typeface="Arial"/>
                <a:sym typeface="Arial"/>
              </a:rPr>
              <a:t>Flexibility</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Tabular and multidimensional modeling experiences</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DAX and MDX for business logic and queries</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Cached and pass through storage modes</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Choice of end-user BI tools</a:t>
            </a:r>
            <a:endParaRPr/>
          </a:p>
          <a:p>
            <a:pPr indent="-101600" lvl="1" marL="571500" marR="0" rtl="0" algn="l">
              <a:spcBef>
                <a:spcPts val="400"/>
              </a:spcBef>
              <a:spcAft>
                <a:spcPts val="0"/>
              </a:spcAft>
              <a:buClr>
                <a:srgbClr val="4E84C4"/>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7" name="Google Shape;447;p56"/>
          <p:cNvSpPr txBox="1"/>
          <p:nvPr/>
        </p:nvSpPr>
        <p:spPr>
          <a:xfrm>
            <a:off x="3252788" y="884238"/>
            <a:ext cx="2798762" cy="5095875"/>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lang="en-US" sz="2000" u="none">
                <a:solidFill>
                  <a:schemeClr val="dk1"/>
                </a:solidFill>
                <a:latin typeface="Arial"/>
                <a:ea typeface="Arial"/>
                <a:cs typeface="Arial"/>
                <a:sym typeface="Arial"/>
              </a:rPr>
              <a:t>Richness</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Rich data modeling capabilities</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Sophisticated business </a:t>
            </a:r>
            <a:br>
              <a:rPr b="0" lang="en-US" sz="1800" u="none">
                <a:solidFill>
                  <a:schemeClr val="dk1"/>
                </a:solidFill>
                <a:latin typeface="Arial"/>
                <a:ea typeface="Arial"/>
                <a:cs typeface="Arial"/>
                <a:sym typeface="Arial"/>
              </a:rPr>
            </a:br>
            <a:r>
              <a:rPr b="0" lang="en-US" sz="1800" u="none">
                <a:solidFill>
                  <a:schemeClr val="dk1"/>
                </a:solidFill>
                <a:latin typeface="Arial"/>
                <a:ea typeface="Arial"/>
                <a:cs typeface="Arial"/>
                <a:sym typeface="Arial"/>
              </a:rPr>
              <a:t>logic using DAX and MDX</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Fine-grained security</a:t>
            </a:r>
            <a:br>
              <a:rPr b="0" lang="en-US" sz="1800" u="none">
                <a:solidFill>
                  <a:schemeClr val="dk1"/>
                </a:solidFill>
                <a:latin typeface="Arial"/>
                <a:ea typeface="Arial"/>
                <a:cs typeface="Arial"/>
                <a:sym typeface="Arial"/>
              </a:rPr>
            </a:br>
            <a:r>
              <a:rPr b="0" lang="en-US" sz="1800" u="none">
                <a:solidFill>
                  <a:schemeClr val="dk1"/>
                </a:solidFill>
                <a:latin typeface="Arial"/>
                <a:ea typeface="Arial"/>
                <a:cs typeface="Arial"/>
                <a:sym typeface="Arial"/>
              </a:rPr>
              <a:t>row and cell level</a:t>
            </a:r>
            <a:endParaRPr/>
          </a:p>
          <a:p>
            <a:pPr indent="-122238" lvl="0" marL="122238" marR="0" rtl="0" algn="l">
              <a:spcBef>
                <a:spcPts val="360"/>
              </a:spcBef>
              <a:spcAft>
                <a:spcPts val="0"/>
              </a:spcAft>
              <a:buClr>
                <a:srgbClr val="4E84C4"/>
              </a:buClr>
              <a:buSzPts val="1800"/>
              <a:buFont typeface="Arial"/>
              <a:buChar char="•"/>
            </a:pPr>
            <a:r>
              <a:rPr b="0" lang="en-US" sz="1800" u="none">
                <a:solidFill>
                  <a:schemeClr val="dk1"/>
                </a:solidFill>
                <a:latin typeface="Arial"/>
                <a:ea typeface="Arial"/>
                <a:cs typeface="Arial"/>
                <a:sym typeface="Arial"/>
              </a:rPr>
              <a:t>Enterprise capabilities and features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Hierarchies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KPIs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Perspectives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Semi-additive measures</a:t>
            </a:r>
            <a:endParaRPr b="0" i="0" sz="1600" u="none" cap="none" strike="noStrike">
              <a:solidFill>
                <a:schemeClr val="dk1"/>
              </a:solidFill>
              <a:latin typeface="Arial"/>
              <a:ea typeface="Arial"/>
              <a:cs typeface="Arial"/>
              <a:sym typeface="Arial"/>
            </a:endParaRPr>
          </a:p>
        </p:txBody>
      </p:sp>
      <p:sp>
        <p:nvSpPr>
          <p:cNvPr id="448" name="Google Shape;448;p56"/>
          <p:cNvSpPr txBox="1"/>
          <p:nvPr/>
        </p:nvSpPr>
        <p:spPr>
          <a:xfrm>
            <a:off x="6120317" y="953035"/>
            <a:ext cx="2799916" cy="3579441"/>
          </a:xfrm>
          <a:prstGeom prst="rect">
            <a:avLst/>
          </a:prstGeom>
          <a:noFill/>
          <a:ln>
            <a:noFill/>
          </a:ln>
        </p:spPr>
        <p:txBody>
          <a:bodyPr anchorCtr="0" anchor="t" bIns="0" lIns="0" spcFirstLastPara="1" rIns="0" wrap="square" tIns="0">
            <a:noAutofit/>
          </a:bodyPr>
          <a:lstStyle/>
          <a:p>
            <a:pPr indent="0" lvl="0" marL="355600" marR="0" rtl="0" algn="l">
              <a:lnSpc>
                <a:spcPct val="90000"/>
              </a:lnSpc>
              <a:spcBef>
                <a:spcPts val="0"/>
              </a:spcBef>
              <a:spcAft>
                <a:spcPts val="0"/>
              </a:spcAft>
              <a:buClr>
                <a:schemeClr val="dk1"/>
              </a:buClr>
              <a:buFont typeface="Arial"/>
              <a:buNone/>
            </a:pPr>
            <a:r>
              <a:rPr b="1" lang="en-US" sz="2000" u="none">
                <a:solidFill>
                  <a:schemeClr val="dk1"/>
                </a:solidFill>
                <a:latin typeface="Arial"/>
                <a:ea typeface="Arial"/>
                <a:cs typeface="Arial"/>
                <a:sym typeface="Arial"/>
              </a:rPr>
              <a:t>Scalability </a:t>
            </a:r>
            <a:endParaRPr/>
          </a:p>
          <a:p>
            <a:pPr indent="-347914" lvl="0" marL="347914" marR="0" rtl="0" algn="l">
              <a:lnSpc>
                <a:spcPct val="90000"/>
              </a:lnSpc>
              <a:spcBef>
                <a:spcPts val="360"/>
              </a:spcBef>
              <a:spcAft>
                <a:spcPts val="0"/>
              </a:spcAft>
              <a:buClr>
                <a:schemeClr val="dk1"/>
              </a:buClr>
              <a:buSzPts val="1620"/>
              <a:buFont typeface="Noto Sans Symbols"/>
              <a:buChar char="▪"/>
            </a:pPr>
            <a:r>
              <a:rPr b="0" lang="en-US" sz="1800" u="none">
                <a:solidFill>
                  <a:schemeClr val="dk1"/>
                </a:solidFill>
                <a:latin typeface="Arial"/>
                <a:ea typeface="Arial"/>
                <a:cs typeface="Arial"/>
                <a:sym typeface="Arial"/>
              </a:rPr>
              <a:t>In-Memory for high performance, MOLAP for mission critical scale</a:t>
            </a:r>
            <a:endParaRPr/>
          </a:p>
          <a:p>
            <a:pPr indent="-347914" lvl="0" marL="347914" marR="0" rtl="0" algn="l">
              <a:lnSpc>
                <a:spcPct val="90000"/>
              </a:lnSpc>
              <a:spcBef>
                <a:spcPts val="360"/>
              </a:spcBef>
              <a:spcAft>
                <a:spcPts val="0"/>
              </a:spcAft>
              <a:buClr>
                <a:schemeClr val="dk1"/>
              </a:buClr>
              <a:buSzPts val="1620"/>
              <a:buFont typeface="Noto Sans Symbols"/>
              <a:buChar char="▪"/>
            </a:pPr>
            <a:r>
              <a:rPr b="0" lang="en-US" sz="1800" u="none">
                <a:solidFill>
                  <a:schemeClr val="dk1"/>
                </a:solidFill>
                <a:latin typeface="Arial"/>
                <a:ea typeface="Arial"/>
                <a:cs typeface="Arial"/>
                <a:sym typeface="Arial"/>
              </a:rPr>
              <a:t>DirectQuery and ROLAP </a:t>
            </a:r>
            <a:br>
              <a:rPr b="0" lang="en-US" sz="1800" u="none">
                <a:solidFill>
                  <a:schemeClr val="dk1"/>
                </a:solidFill>
                <a:latin typeface="Arial"/>
                <a:ea typeface="Arial"/>
                <a:cs typeface="Arial"/>
                <a:sym typeface="Arial"/>
              </a:rPr>
            </a:br>
            <a:r>
              <a:rPr b="0" lang="en-US" sz="1800" u="none">
                <a:solidFill>
                  <a:schemeClr val="dk1"/>
                </a:solidFill>
                <a:latin typeface="Arial"/>
                <a:ea typeface="Arial"/>
                <a:cs typeface="Arial"/>
                <a:sym typeface="Arial"/>
              </a:rPr>
              <a:t>for pass through access to data sources</a:t>
            </a:r>
            <a:endParaRPr/>
          </a:p>
          <a:p>
            <a:pPr indent="-347914" lvl="0" marL="347914" marR="0" rtl="0" algn="l">
              <a:lnSpc>
                <a:spcPct val="90000"/>
              </a:lnSpc>
              <a:spcBef>
                <a:spcPts val="360"/>
              </a:spcBef>
              <a:spcAft>
                <a:spcPts val="0"/>
              </a:spcAft>
              <a:buClr>
                <a:schemeClr val="dk1"/>
              </a:buClr>
              <a:buSzPts val="1620"/>
              <a:buFont typeface="Noto Sans Symbols"/>
              <a:buChar char="▪"/>
            </a:pPr>
            <a:r>
              <a:rPr b="0" lang="en-US" sz="1800" u="none">
                <a:solidFill>
                  <a:schemeClr val="dk1"/>
                </a:solidFill>
                <a:latin typeface="Arial"/>
                <a:ea typeface="Arial"/>
                <a:cs typeface="Arial"/>
                <a:sym typeface="Arial"/>
              </a:rPr>
              <a:t>State-of-the-art </a:t>
            </a:r>
            <a:br>
              <a:rPr b="0" lang="en-US" sz="1800" u="none">
                <a:solidFill>
                  <a:schemeClr val="dk1"/>
                </a:solidFill>
                <a:latin typeface="Arial"/>
                <a:ea typeface="Arial"/>
                <a:cs typeface="Arial"/>
                <a:sym typeface="Arial"/>
              </a:rPr>
            </a:br>
            <a:r>
              <a:rPr b="0" lang="en-US" sz="1800" u="none">
                <a:solidFill>
                  <a:schemeClr val="dk1"/>
                </a:solidFill>
                <a:latin typeface="Arial"/>
                <a:ea typeface="Arial"/>
                <a:cs typeface="Arial"/>
                <a:sym typeface="Arial"/>
              </a:rPr>
              <a:t>compression algorithms</a:t>
            </a:r>
            <a:endParaRPr/>
          </a:p>
          <a:p>
            <a:pPr indent="-347914" lvl="0" marL="347914" marR="0" rtl="0" algn="l">
              <a:lnSpc>
                <a:spcPct val="90000"/>
              </a:lnSpc>
              <a:spcBef>
                <a:spcPts val="360"/>
              </a:spcBef>
              <a:spcAft>
                <a:spcPts val="0"/>
              </a:spcAft>
              <a:buClr>
                <a:schemeClr val="dk1"/>
              </a:buClr>
              <a:buSzPts val="1620"/>
              <a:buFont typeface="Noto Sans Symbols"/>
              <a:buChar char="▪"/>
            </a:pPr>
            <a:r>
              <a:rPr b="0" lang="en-US" sz="1800" u="none">
                <a:solidFill>
                  <a:schemeClr val="dk1"/>
                </a:solidFill>
                <a:latin typeface="Arial"/>
                <a:ea typeface="Arial"/>
                <a:cs typeface="Arial"/>
                <a:sym typeface="Arial"/>
              </a:rPr>
              <a:t>Scales to the largest  of enterprise servers</a:t>
            </a:r>
            <a:endParaRPr/>
          </a:p>
          <a:p>
            <a:pPr indent="-233614" lvl="0" marL="347914" marR="0" rtl="0" algn="l">
              <a:lnSpc>
                <a:spcPct val="90000"/>
              </a:lnSpc>
              <a:spcBef>
                <a:spcPts val="400"/>
              </a:spcBef>
              <a:spcAft>
                <a:spcPts val="0"/>
              </a:spcAft>
              <a:buClr>
                <a:schemeClr val="dk1"/>
              </a:buClr>
              <a:buSzPts val="1800"/>
              <a:buFont typeface="Arial"/>
              <a:buNone/>
            </a:pPr>
            <a:r>
              <a:t/>
            </a:r>
            <a:endParaRPr b="0" sz="20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Tabular Mode : Introduction</a:t>
            </a:r>
            <a:endParaRPr sz="2800">
              <a:solidFill>
                <a:srgbClr val="4E84C4"/>
              </a:solidFill>
              <a:latin typeface="PT Sans"/>
              <a:ea typeface="PT Sans"/>
              <a:cs typeface="PT Sans"/>
              <a:sym typeface="PT Sans"/>
            </a:endParaRPr>
          </a:p>
        </p:txBody>
      </p:sp>
      <p:sp>
        <p:nvSpPr>
          <p:cNvPr id="454" name="Google Shape;454;p57"/>
          <p:cNvSpPr/>
          <p:nvPr/>
        </p:nvSpPr>
        <p:spPr>
          <a:xfrm>
            <a:off x="323850" y="885825"/>
            <a:ext cx="8489950" cy="378618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Super-duper fast xVelocity in-memory engine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Based on the relational data model</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Amazing compression ratio of tables</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Programmed with the new DAX language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When compared with OLAP</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Much faster</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Easier to learn and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p:nvPr/>
        </p:nvSpPr>
        <p:spPr>
          <a:xfrm>
            <a:off x="4375150" y="822325"/>
            <a:ext cx="4583113" cy="4675188"/>
          </a:xfrm>
          <a:prstGeom prst="flowChartMagneticDisk">
            <a:avLst/>
          </a:prstGeom>
          <a:solidFill>
            <a:srgbClr val="CBCBEF"/>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460" name="Google Shape;460;p58"/>
          <p:cNvGraphicFramePr/>
          <p:nvPr/>
        </p:nvGraphicFramePr>
        <p:xfrm>
          <a:off x="4532313" y="2312988"/>
          <a:ext cx="3000000" cy="3000000"/>
        </p:xfrm>
        <a:graphic>
          <a:graphicData uri="http://schemas.openxmlformats.org/drawingml/2006/table">
            <a:tbl>
              <a:tblPr bandRow="1" firstRow="1">
                <a:noFill/>
                <a:tableStyleId>{4F511F9C-F4D1-44ED-B2E8-607BB3638A1E}</a:tableStyleId>
              </a:tblPr>
              <a:tblGrid>
                <a:gridCol w="455600"/>
              </a:tblGrid>
              <a:tr h="256225">
                <a:tc>
                  <a:txBody>
                    <a:bodyPr/>
                    <a:lstStyle/>
                    <a:p>
                      <a:pPr indent="0" lvl="0" marL="0" marR="0" rtl="0" algn="l">
                        <a:spcBef>
                          <a:spcPts val="0"/>
                        </a:spcBef>
                        <a:spcAft>
                          <a:spcPts val="0"/>
                        </a:spcAft>
                        <a:buNone/>
                      </a:pPr>
                      <a:r>
                        <a:rPr lang="en-US" sz="900" u="none" cap="none" strike="noStrike"/>
                        <a:t>ID</a:t>
                      </a:r>
                      <a:endParaRPr/>
                    </a:p>
                  </a:txBody>
                  <a:tcPr marT="45725" marB="45725" marR="121700" marL="121700" anchor="ctr"/>
                </a:tc>
              </a:tr>
              <a:tr h="256225">
                <a:tc>
                  <a:txBody>
                    <a:bodyPr/>
                    <a:lstStyle/>
                    <a:p>
                      <a:pPr indent="0" lvl="0" marL="0" marR="0" rtl="0" algn="l">
                        <a:spcBef>
                          <a:spcPts val="0"/>
                        </a:spcBef>
                        <a:spcAft>
                          <a:spcPts val="0"/>
                        </a:spcAft>
                        <a:buNone/>
                      </a:pPr>
                      <a:r>
                        <a:rPr lang="en-US" sz="900"/>
                        <a:t>1</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2</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3</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4</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5</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6</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7</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8</a:t>
                      </a:r>
                      <a:endParaRPr sz="900"/>
                    </a:p>
                  </a:txBody>
                  <a:tcPr marT="45725" marB="45725" marR="121700" marL="121700" anchor="ctr"/>
                </a:tc>
              </a:tr>
              <a:tr h="256225">
                <a:tc>
                  <a:txBody>
                    <a:bodyPr/>
                    <a:lstStyle/>
                    <a:p>
                      <a:pPr indent="0" lvl="0" marL="0" marR="0" rtl="0" algn="l">
                        <a:spcBef>
                          <a:spcPts val="0"/>
                        </a:spcBef>
                        <a:spcAft>
                          <a:spcPts val="0"/>
                        </a:spcAft>
                        <a:buNone/>
                      </a:pPr>
                      <a:r>
                        <a:rPr lang="en-US" sz="900"/>
                        <a:t>9</a:t>
                      </a:r>
                      <a:endParaRPr sz="900"/>
                    </a:p>
                  </a:txBody>
                  <a:tcPr marT="45725" marB="45725" marR="121700" marL="121700" anchor="ctr"/>
                </a:tc>
              </a:tr>
            </a:tbl>
          </a:graphicData>
        </a:graphic>
      </p:graphicFrame>
      <p:graphicFrame>
        <p:nvGraphicFramePr>
          <p:cNvPr id="461" name="Google Shape;461;p58"/>
          <p:cNvGraphicFramePr/>
          <p:nvPr/>
        </p:nvGraphicFramePr>
        <p:xfrm>
          <a:off x="5318125" y="2347913"/>
          <a:ext cx="3000000" cy="3000000"/>
        </p:xfrm>
        <a:graphic>
          <a:graphicData uri="http://schemas.openxmlformats.org/drawingml/2006/table">
            <a:tbl>
              <a:tblPr bandRow="1" firstRow="1">
                <a:noFill/>
                <a:tableStyleId>{4F511F9C-F4D1-44ED-B2E8-607BB3638A1E}</a:tableStyleId>
              </a:tblPr>
              <a:tblGrid>
                <a:gridCol w="819150"/>
              </a:tblGrid>
              <a:tr h="256225">
                <a:tc>
                  <a:txBody>
                    <a:bodyPr/>
                    <a:lstStyle/>
                    <a:p>
                      <a:pPr indent="0" lvl="0" marL="0" marR="0" rtl="0" algn="l">
                        <a:spcBef>
                          <a:spcPts val="0"/>
                        </a:spcBef>
                        <a:spcAft>
                          <a:spcPts val="0"/>
                        </a:spcAft>
                        <a:buNone/>
                      </a:pPr>
                      <a:r>
                        <a:rPr lang="en-US" sz="900"/>
                        <a:t>Name</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Bob</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Sue</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Ann</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Jim</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Liz</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Dave</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Sue</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Bob</a:t>
                      </a:r>
                      <a:endParaRPr sz="900"/>
                    </a:p>
                  </a:txBody>
                  <a:tcPr marT="45725" marB="45725" marR="121925" marL="121925" anchor="ctr"/>
                </a:tc>
              </a:tr>
              <a:tr h="256225">
                <a:tc>
                  <a:txBody>
                    <a:bodyPr/>
                    <a:lstStyle/>
                    <a:p>
                      <a:pPr indent="0" lvl="0" marL="0" marR="0" rtl="0" algn="l">
                        <a:spcBef>
                          <a:spcPts val="0"/>
                        </a:spcBef>
                        <a:spcAft>
                          <a:spcPts val="0"/>
                        </a:spcAft>
                        <a:buNone/>
                      </a:pPr>
                      <a:r>
                        <a:rPr lang="en-US" sz="900"/>
                        <a:t>Jim</a:t>
                      </a:r>
                      <a:endParaRPr sz="900"/>
                    </a:p>
                  </a:txBody>
                  <a:tcPr marT="45725" marB="45725" marR="121925" marL="121925" anchor="ctr"/>
                </a:tc>
              </a:tr>
            </a:tbl>
          </a:graphicData>
        </a:graphic>
      </p:graphicFrame>
      <p:graphicFrame>
        <p:nvGraphicFramePr>
          <p:cNvPr id="462" name="Google Shape;462;p58"/>
          <p:cNvGraphicFramePr/>
          <p:nvPr/>
        </p:nvGraphicFramePr>
        <p:xfrm>
          <a:off x="6369050" y="2395538"/>
          <a:ext cx="3000000" cy="3000000"/>
        </p:xfrm>
        <a:graphic>
          <a:graphicData uri="http://schemas.openxmlformats.org/drawingml/2006/table">
            <a:tbl>
              <a:tblPr bandRow="1" firstRow="1">
                <a:noFill/>
                <a:tableStyleId>{4F511F9C-F4D1-44ED-B2E8-607BB3638A1E}</a:tableStyleId>
              </a:tblPr>
              <a:tblGrid>
                <a:gridCol w="760425"/>
              </a:tblGrid>
              <a:tr h="228575">
                <a:tc>
                  <a:txBody>
                    <a:bodyPr/>
                    <a:lstStyle/>
                    <a:p>
                      <a:pPr indent="0" lvl="0" marL="0" marR="0" rtl="0" algn="l">
                        <a:spcBef>
                          <a:spcPts val="0"/>
                        </a:spcBef>
                        <a:spcAft>
                          <a:spcPts val="0"/>
                        </a:spcAft>
                        <a:buNone/>
                      </a:pPr>
                      <a:r>
                        <a:rPr lang="en-US" sz="900">
                          <a:solidFill>
                            <a:schemeClr val="dk1"/>
                          </a:solidFill>
                        </a:rPr>
                        <a:t>Address</a:t>
                      </a:r>
                      <a:endParaRPr sz="900">
                        <a:solidFill>
                          <a:schemeClr val="dk1"/>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a:solidFill>
                            <a:srgbClr val="FF0000"/>
                          </a:solidFill>
                        </a:rPr>
                        <a:t>…</a:t>
                      </a:r>
                      <a:endParaRPr sz="900">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a:solidFill>
                            <a:srgbClr val="FF0000"/>
                          </a:solidFill>
                        </a:rPr>
                        <a:t>…</a:t>
                      </a:r>
                      <a:endParaRPr sz="900">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a:solidFill>
                            <a:srgbClr val="FF0000"/>
                          </a:solidFill>
                        </a:rPr>
                        <a:t>…</a:t>
                      </a:r>
                      <a:endParaRPr sz="900">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a:solidFill>
                            <a:srgbClr val="FF0000"/>
                          </a:solidFill>
                        </a:rPr>
                        <a:t>…</a:t>
                      </a:r>
                      <a:endParaRPr sz="900">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a:solidFill>
                            <a:srgbClr val="FF0000"/>
                          </a:solidFill>
                        </a:rPr>
                        <a:t>…</a:t>
                      </a:r>
                      <a:endParaRPr sz="900">
                        <a:solidFill>
                          <a:srgbClr val="FF0000"/>
                        </a:solidFill>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a:solidFill>
                            <a:srgbClr val="FF0000"/>
                          </a:solidFill>
                        </a:rPr>
                        <a:t>…</a:t>
                      </a:r>
                      <a:endParaRPr/>
                    </a:p>
                  </a:txBody>
                  <a:tcPr marT="45700" marB="45700" marR="121925" marL="121925" anchor="ctr">
                    <a:solidFill>
                      <a:srgbClr val="FBFDE3"/>
                    </a:solidFill>
                  </a:tcPr>
                </a:tc>
              </a:tr>
            </a:tbl>
          </a:graphicData>
        </a:graphic>
      </p:graphicFrame>
      <p:graphicFrame>
        <p:nvGraphicFramePr>
          <p:cNvPr id="463" name="Google Shape;463;p58"/>
          <p:cNvGraphicFramePr/>
          <p:nvPr/>
        </p:nvGraphicFramePr>
        <p:xfrm>
          <a:off x="7361238" y="2382838"/>
          <a:ext cx="3000000" cy="3000000"/>
        </p:xfrm>
        <a:graphic>
          <a:graphicData uri="http://schemas.openxmlformats.org/drawingml/2006/table">
            <a:tbl>
              <a:tblPr bandRow="1" firstRow="1">
                <a:noFill/>
                <a:tableStyleId>{4F511F9C-F4D1-44ED-B2E8-607BB3638A1E}</a:tableStyleId>
              </a:tblPr>
              <a:tblGrid>
                <a:gridCol w="563550"/>
              </a:tblGrid>
              <a:tr h="256225">
                <a:tc>
                  <a:txBody>
                    <a:bodyPr/>
                    <a:lstStyle/>
                    <a:p>
                      <a:pPr indent="0" lvl="0" marL="0" marR="0" rtl="0" algn="l">
                        <a:spcBef>
                          <a:spcPts val="0"/>
                        </a:spcBef>
                        <a:spcAft>
                          <a:spcPts val="0"/>
                        </a:spcAft>
                        <a:buNone/>
                      </a:pPr>
                      <a:r>
                        <a:rPr lang="en-US" sz="900"/>
                        <a:t>City</a:t>
                      </a:r>
                      <a:endParaRPr sz="900"/>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sz="900"/>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650" marL="121650" anchor="ctr"/>
                </a:tc>
              </a:tr>
              <a:tr h="256225">
                <a:tc>
                  <a:txBody>
                    <a:bodyPr/>
                    <a:lstStyle/>
                    <a:p>
                      <a:pPr indent="0" lvl="0" marL="0" marR="0" rtl="0" algn="l">
                        <a:spcBef>
                          <a:spcPts val="0"/>
                        </a:spcBef>
                        <a:spcAft>
                          <a:spcPts val="0"/>
                        </a:spcAft>
                        <a:buNone/>
                      </a:pPr>
                      <a:r>
                        <a:rPr lang="en-US" sz="900"/>
                        <a:t>…</a:t>
                      </a:r>
                      <a:endParaRPr sz="900"/>
                    </a:p>
                  </a:txBody>
                  <a:tcPr marT="45725" marB="45725" marR="121650" marL="121650" anchor="ctr"/>
                </a:tc>
              </a:tr>
              <a:tr h="256225">
                <a:tc>
                  <a:txBody>
                    <a:bodyPr/>
                    <a:lstStyle/>
                    <a:p>
                      <a:pPr indent="0" lvl="0" marL="0" marR="0" rtl="0" algn="l">
                        <a:spcBef>
                          <a:spcPts val="0"/>
                        </a:spcBef>
                        <a:spcAft>
                          <a:spcPts val="0"/>
                        </a:spcAft>
                        <a:buNone/>
                      </a:pPr>
                      <a:r>
                        <a:rPr lang="en-US" sz="900"/>
                        <a:t>…</a:t>
                      </a:r>
                      <a:endParaRPr sz="900"/>
                    </a:p>
                  </a:txBody>
                  <a:tcPr marT="45725" marB="45725" marR="121650" marL="121650" anchor="ctr"/>
                </a:tc>
              </a:tr>
              <a:tr h="256225">
                <a:tc>
                  <a:txBody>
                    <a:bodyPr/>
                    <a:lstStyle/>
                    <a:p>
                      <a:pPr indent="0" lvl="0" marL="0" marR="0" rtl="0" algn="l">
                        <a:spcBef>
                          <a:spcPts val="0"/>
                        </a:spcBef>
                        <a:spcAft>
                          <a:spcPts val="0"/>
                        </a:spcAft>
                        <a:buNone/>
                      </a:pPr>
                      <a:r>
                        <a:rPr lang="en-US" sz="900"/>
                        <a:t>…</a:t>
                      </a:r>
                      <a:endParaRPr sz="900"/>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650" marL="121650" anchor="ctr"/>
                </a:tc>
              </a:tr>
            </a:tbl>
          </a:graphicData>
        </a:graphic>
      </p:graphicFrame>
      <p:graphicFrame>
        <p:nvGraphicFramePr>
          <p:cNvPr id="464" name="Google Shape;464;p58"/>
          <p:cNvGraphicFramePr/>
          <p:nvPr/>
        </p:nvGraphicFramePr>
        <p:xfrm>
          <a:off x="8158163" y="2278063"/>
          <a:ext cx="3000000" cy="3000000"/>
        </p:xfrm>
        <a:graphic>
          <a:graphicData uri="http://schemas.openxmlformats.org/drawingml/2006/table">
            <a:tbl>
              <a:tblPr bandRow="1" firstRow="1">
                <a:noFill/>
                <a:tableStyleId>{4F511F9C-F4D1-44ED-B2E8-607BB3638A1E}</a:tableStyleId>
              </a:tblPr>
              <a:tblGrid>
                <a:gridCol w="730250"/>
              </a:tblGrid>
              <a:tr h="256225">
                <a:tc>
                  <a:txBody>
                    <a:bodyPr/>
                    <a:lstStyle/>
                    <a:p>
                      <a:pPr indent="0" lvl="0" marL="0" marR="0" rtl="0" algn="l">
                        <a:spcBef>
                          <a:spcPts val="0"/>
                        </a:spcBef>
                        <a:spcAft>
                          <a:spcPts val="0"/>
                        </a:spcAft>
                        <a:buNone/>
                      </a:pPr>
                      <a:r>
                        <a:rPr lang="en-US" sz="900"/>
                        <a:t>State</a:t>
                      </a:r>
                      <a:endParaRPr sz="900"/>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950" marL="121950" anchor="ctr"/>
                </a:tc>
              </a:tr>
              <a:tr h="256225">
                <a:tc>
                  <a:txBody>
                    <a:bodyPr/>
                    <a:lstStyle/>
                    <a:p>
                      <a:pPr indent="0" lvl="0" marL="0" marR="0" rtl="0" algn="l">
                        <a:spcBef>
                          <a:spcPts val="0"/>
                        </a:spcBef>
                        <a:spcAft>
                          <a:spcPts val="0"/>
                        </a:spcAft>
                        <a:buNone/>
                      </a:pPr>
                      <a:r>
                        <a:rPr lang="en-US" sz="900"/>
                        <a:t>…</a:t>
                      </a:r>
                      <a:endParaRPr sz="900"/>
                    </a:p>
                  </a:txBody>
                  <a:tcPr marT="45725" marB="45725" marR="121950" marL="121950" anchor="ctr"/>
                </a:tc>
              </a:tr>
              <a:tr h="256225">
                <a:tc>
                  <a:txBody>
                    <a:bodyPr/>
                    <a:lstStyle/>
                    <a:p>
                      <a:pPr indent="0" lvl="0" marL="0" marR="0" rtl="0" algn="l">
                        <a:spcBef>
                          <a:spcPts val="0"/>
                        </a:spcBef>
                        <a:spcAft>
                          <a:spcPts val="0"/>
                        </a:spcAft>
                        <a:buNone/>
                      </a:pPr>
                      <a:r>
                        <a:rPr lang="en-US" sz="900"/>
                        <a:t>…</a:t>
                      </a:r>
                      <a:endParaRPr sz="900"/>
                    </a:p>
                  </a:txBody>
                  <a:tcPr marT="45725" marB="45725" marR="121950" marL="121950" anchor="ctr"/>
                </a:tc>
              </a:tr>
              <a:tr h="256225">
                <a:tc>
                  <a:txBody>
                    <a:bodyPr/>
                    <a:lstStyle/>
                    <a:p>
                      <a:pPr indent="0" lvl="0" marL="0" marR="0" rtl="0" algn="l">
                        <a:spcBef>
                          <a:spcPts val="0"/>
                        </a:spcBef>
                        <a:spcAft>
                          <a:spcPts val="0"/>
                        </a:spcAft>
                        <a:buNone/>
                      </a:pPr>
                      <a:r>
                        <a:rPr lang="en-US" sz="900"/>
                        <a:t>…</a:t>
                      </a:r>
                      <a:endParaRPr sz="900"/>
                    </a:p>
                  </a:txBody>
                  <a:tcPr marT="45725" marB="45725" marR="121950" marL="121950" anchor="ctr"/>
                </a:tc>
              </a:tr>
              <a:tr h="256225">
                <a:tc>
                  <a:txBody>
                    <a:bodyPr/>
                    <a:lstStyle/>
                    <a:p>
                      <a:pPr indent="0" lvl="0" marL="0" marR="0" rtl="0" algn="l">
                        <a:spcBef>
                          <a:spcPts val="0"/>
                        </a:spcBef>
                        <a:spcAft>
                          <a:spcPts val="0"/>
                        </a:spcAft>
                        <a:buNone/>
                      </a:pPr>
                      <a:r>
                        <a:rPr lang="en-US" sz="900"/>
                        <a:t>…</a:t>
                      </a:r>
                      <a:endParaRPr sz="900"/>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a:t>…</a:t>
                      </a:r>
                      <a:endParaRPr/>
                    </a:p>
                  </a:txBody>
                  <a:tcPr marT="45725" marB="45725" marR="121950" marL="121950" anchor="ctr"/>
                </a:tc>
              </a:tr>
            </a:tbl>
          </a:graphicData>
        </a:graphic>
      </p:graphicFrame>
      <p:graphicFrame>
        <p:nvGraphicFramePr>
          <p:cNvPr id="465" name="Google Shape;465;p58"/>
          <p:cNvGraphicFramePr/>
          <p:nvPr/>
        </p:nvGraphicFramePr>
        <p:xfrm>
          <a:off x="190500" y="1498600"/>
          <a:ext cx="3000000" cy="3000000"/>
        </p:xfrm>
        <a:graphic>
          <a:graphicData uri="http://schemas.openxmlformats.org/drawingml/2006/table">
            <a:tbl>
              <a:tblPr bandRow="1" firstRow="1">
                <a:noFill/>
                <a:tableStyleId>{4F511F9C-F4D1-44ED-B2E8-607BB3638A1E}</a:tableStyleId>
              </a:tblPr>
              <a:tblGrid>
                <a:gridCol w="535900"/>
                <a:gridCol w="778050"/>
                <a:gridCol w="986300"/>
                <a:gridCol w="607775"/>
                <a:gridCol w="732100"/>
              </a:tblGrid>
              <a:tr h="342975">
                <a:tc>
                  <a:txBody>
                    <a:bodyPr/>
                    <a:lstStyle/>
                    <a:p>
                      <a:pPr indent="0" lvl="0" marL="0" marR="0" rtl="0" algn="l">
                        <a:spcBef>
                          <a:spcPts val="0"/>
                        </a:spcBef>
                        <a:spcAft>
                          <a:spcPts val="0"/>
                        </a:spcAft>
                        <a:buNone/>
                      </a:pPr>
                      <a:r>
                        <a:rPr lang="en-US" sz="1100"/>
                        <a:t>ID</a:t>
                      </a:r>
                      <a:endParaRPr sz="1100"/>
                    </a:p>
                  </a:txBody>
                  <a:tcPr marT="45700" marB="45700" marR="121875" marL="121875" anchor="ctr"/>
                </a:tc>
                <a:tc>
                  <a:txBody>
                    <a:bodyPr/>
                    <a:lstStyle/>
                    <a:p>
                      <a:pPr indent="0" lvl="0" marL="0" marR="0" rtl="0" algn="l">
                        <a:spcBef>
                          <a:spcPts val="0"/>
                        </a:spcBef>
                        <a:spcAft>
                          <a:spcPts val="0"/>
                        </a:spcAft>
                        <a:buNone/>
                      </a:pPr>
                      <a:r>
                        <a:rPr lang="en-US" sz="1100"/>
                        <a:t>Name</a:t>
                      </a:r>
                      <a:endParaRPr/>
                    </a:p>
                  </a:txBody>
                  <a:tcPr marT="45700" marB="45700" marR="121875" marL="121875" anchor="ctr"/>
                </a:tc>
                <a:tc>
                  <a:txBody>
                    <a:bodyPr/>
                    <a:lstStyle/>
                    <a:p>
                      <a:pPr indent="0" lvl="0" marL="0" marR="0" rtl="0" algn="l">
                        <a:spcBef>
                          <a:spcPts val="0"/>
                        </a:spcBef>
                        <a:spcAft>
                          <a:spcPts val="0"/>
                        </a:spcAft>
                        <a:buNone/>
                      </a:pPr>
                      <a:r>
                        <a:rPr lang="en-US" sz="1100"/>
                        <a:t>Address</a:t>
                      </a:r>
                      <a:endParaRPr sz="1100"/>
                    </a:p>
                  </a:txBody>
                  <a:tcPr marT="45700" marB="45700" marR="121875" marL="121875" anchor="ctr"/>
                </a:tc>
                <a:tc>
                  <a:txBody>
                    <a:bodyPr/>
                    <a:lstStyle/>
                    <a:p>
                      <a:pPr indent="0" lvl="0" marL="0" marR="0" rtl="0" algn="l">
                        <a:spcBef>
                          <a:spcPts val="0"/>
                        </a:spcBef>
                        <a:spcAft>
                          <a:spcPts val="0"/>
                        </a:spcAft>
                        <a:buNone/>
                      </a:pPr>
                      <a:r>
                        <a:rPr lang="en-US" sz="1100"/>
                        <a:t>City</a:t>
                      </a:r>
                      <a:endParaRPr sz="1100"/>
                    </a:p>
                  </a:txBody>
                  <a:tcPr marT="45700" marB="45700" marR="121875" marL="121875" anchor="ctr"/>
                </a:tc>
                <a:tc>
                  <a:txBody>
                    <a:bodyPr/>
                    <a:lstStyle/>
                    <a:p>
                      <a:pPr indent="0" lvl="0" marL="0" marR="0" rtl="0" algn="l">
                        <a:spcBef>
                          <a:spcPts val="0"/>
                        </a:spcBef>
                        <a:spcAft>
                          <a:spcPts val="0"/>
                        </a:spcAft>
                        <a:buNone/>
                      </a:pPr>
                      <a:r>
                        <a:rPr lang="en-US" sz="1100"/>
                        <a:t>State</a:t>
                      </a:r>
                      <a:endParaRPr sz="1100"/>
                    </a:p>
                  </a:txBody>
                  <a:tcPr marT="45700" marB="45700" marR="121875" marL="121875" anchor="ctr"/>
                </a:tc>
              </a:tr>
              <a:tr h="259100">
                <a:tc>
                  <a:txBody>
                    <a:bodyPr/>
                    <a:lstStyle/>
                    <a:p>
                      <a:pPr indent="0" lvl="0" marL="0" marR="0" rtl="0" algn="l">
                        <a:spcBef>
                          <a:spcPts val="0"/>
                        </a:spcBef>
                        <a:spcAft>
                          <a:spcPts val="0"/>
                        </a:spcAft>
                        <a:buNone/>
                      </a:pPr>
                      <a:r>
                        <a:rPr lang="en-US" sz="1100"/>
                        <a:t>1</a:t>
                      </a:r>
                      <a:endParaRPr sz="1100"/>
                    </a:p>
                  </a:txBody>
                  <a:tcPr marT="45700" marB="45700" marR="121875" marL="121875" anchor="ctr"/>
                </a:tc>
                <a:tc>
                  <a:txBody>
                    <a:bodyPr/>
                    <a:lstStyle/>
                    <a:p>
                      <a:pPr indent="0" lvl="0" marL="0" marR="0" rtl="0" algn="l">
                        <a:spcBef>
                          <a:spcPts val="0"/>
                        </a:spcBef>
                        <a:spcAft>
                          <a:spcPts val="0"/>
                        </a:spcAft>
                        <a:buNone/>
                      </a:pPr>
                      <a:r>
                        <a:rPr lang="en-US" sz="1100"/>
                        <a:t>Bob</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r>
              <a:tr h="259100">
                <a:tc>
                  <a:txBody>
                    <a:bodyPr/>
                    <a:lstStyle/>
                    <a:p>
                      <a:pPr indent="0" lvl="0" marL="0" marR="0" rtl="0" algn="l">
                        <a:spcBef>
                          <a:spcPts val="0"/>
                        </a:spcBef>
                        <a:spcAft>
                          <a:spcPts val="0"/>
                        </a:spcAft>
                        <a:buNone/>
                      </a:pPr>
                      <a:r>
                        <a:rPr lang="en-US" sz="1100"/>
                        <a:t>2</a:t>
                      </a:r>
                      <a:endParaRPr sz="1100"/>
                    </a:p>
                  </a:txBody>
                  <a:tcPr marT="45700" marB="45700" marR="121875" marL="121875" anchor="ctr"/>
                </a:tc>
                <a:tc>
                  <a:txBody>
                    <a:bodyPr/>
                    <a:lstStyle/>
                    <a:p>
                      <a:pPr indent="0" lvl="0" marL="0" marR="0" rtl="0" algn="l">
                        <a:spcBef>
                          <a:spcPts val="0"/>
                        </a:spcBef>
                        <a:spcAft>
                          <a:spcPts val="0"/>
                        </a:spcAft>
                        <a:buNone/>
                      </a:pPr>
                      <a:r>
                        <a:rPr lang="en-US" sz="1100"/>
                        <a:t>Sue</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r>
              <a:tr h="259100">
                <a:tc>
                  <a:txBody>
                    <a:bodyPr/>
                    <a:lstStyle/>
                    <a:p>
                      <a:pPr indent="0" lvl="0" marL="0" marR="0" rtl="0" algn="l">
                        <a:spcBef>
                          <a:spcPts val="0"/>
                        </a:spcBef>
                        <a:spcAft>
                          <a:spcPts val="0"/>
                        </a:spcAft>
                        <a:buNone/>
                      </a:pPr>
                      <a:r>
                        <a:rPr lang="en-US" sz="1100"/>
                        <a:t>3</a:t>
                      </a:r>
                      <a:endParaRPr sz="1100"/>
                    </a:p>
                  </a:txBody>
                  <a:tcPr marT="45700" marB="45700" marR="121875" marL="121875" anchor="ctr"/>
                </a:tc>
                <a:tc>
                  <a:txBody>
                    <a:bodyPr/>
                    <a:lstStyle/>
                    <a:p>
                      <a:pPr indent="0" lvl="0" marL="0" marR="0" rtl="0" algn="l">
                        <a:spcBef>
                          <a:spcPts val="0"/>
                        </a:spcBef>
                        <a:spcAft>
                          <a:spcPts val="0"/>
                        </a:spcAft>
                        <a:buNone/>
                      </a:pPr>
                      <a:r>
                        <a:rPr lang="en-US" sz="1100"/>
                        <a:t>Ann</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r>
              <a:tr h="259100">
                <a:tc>
                  <a:txBody>
                    <a:bodyPr/>
                    <a:lstStyle/>
                    <a:p>
                      <a:pPr indent="0" lvl="0" marL="0" marR="0" rtl="0" algn="l">
                        <a:spcBef>
                          <a:spcPts val="0"/>
                        </a:spcBef>
                        <a:spcAft>
                          <a:spcPts val="0"/>
                        </a:spcAft>
                        <a:buNone/>
                      </a:pPr>
                      <a:r>
                        <a:rPr lang="en-US" sz="1100"/>
                        <a:t>4</a:t>
                      </a:r>
                      <a:endParaRPr sz="1100"/>
                    </a:p>
                  </a:txBody>
                  <a:tcPr marT="45700" marB="45700" marR="121875" marL="121875" anchor="ctr"/>
                </a:tc>
                <a:tc>
                  <a:txBody>
                    <a:bodyPr/>
                    <a:lstStyle/>
                    <a:p>
                      <a:pPr indent="0" lvl="0" marL="0" marR="0" rtl="0" algn="l">
                        <a:spcBef>
                          <a:spcPts val="0"/>
                        </a:spcBef>
                        <a:spcAft>
                          <a:spcPts val="0"/>
                        </a:spcAft>
                        <a:buNone/>
                      </a:pPr>
                      <a:r>
                        <a:rPr lang="en-US" sz="1100"/>
                        <a:t>Jim</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r>
              <a:tr h="259100">
                <a:tc>
                  <a:txBody>
                    <a:bodyPr/>
                    <a:lstStyle/>
                    <a:p>
                      <a:pPr indent="0" lvl="0" marL="0" marR="0" rtl="0" algn="l">
                        <a:spcBef>
                          <a:spcPts val="0"/>
                        </a:spcBef>
                        <a:spcAft>
                          <a:spcPts val="0"/>
                        </a:spcAft>
                        <a:buNone/>
                      </a:pPr>
                      <a:r>
                        <a:rPr lang="en-US" sz="1100"/>
                        <a:t>5</a:t>
                      </a:r>
                      <a:endParaRPr sz="1100"/>
                    </a:p>
                  </a:txBody>
                  <a:tcPr marT="45700" marB="45700" marR="121875" marL="121875" anchor="ctr"/>
                </a:tc>
                <a:tc>
                  <a:txBody>
                    <a:bodyPr/>
                    <a:lstStyle/>
                    <a:p>
                      <a:pPr indent="0" lvl="0" marL="0" marR="0" rtl="0" algn="l">
                        <a:spcBef>
                          <a:spcPts val="0"/>
                        </a:spcBef>
                        <a:spcAft>
                          <a:spcPts val="0"/>
                        </a:spcAft>
                        <a:buNone/>
                      </a:pPr>
                      <a:r>
                        <a:rPr lang="en-US" sz="1100"/>
                        <a:t>Liz</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c>
                  <a:txBody>
                    <a:bodyPr/>
                    <a:lstStyle/>
                    <a:p>
                      <a:pPr indent="0" lvl="0" marL="0" marR="0" rtl="0" algn="l">
                        <a:spcBef>
                          <a:spcPts val="0"/>
                        </a:spcBef>
                        <a:spcAft>
                          <a:spcPts val="0"/>
                        </a:spcAft>
                        <a:buNone/>
                      </a:pPr>
                      <a:r>
                        <a:rPr lang="en-US" sz="1100"/>
                        <a:t>…</a:t>
                      </a:r>
                      <a:endParaRPr sz="1100"/>
                    </a:p>
                  </a:txBody>
                  <a:tcPr marT="45700" marB="45700" marR="121875" marL="121875" anchor="ctr"/>
                </a:tc>
              </a:tr>
              <a:tr h="259100">
                <a:tc>
                  <a:txBody>
                    <a:bodyPr/>
                    <a:lstStyle/>
                    <a:p>
                      <a:pPr indent="0" lvl="0" marL="0" marR="0" rtl="0" algn="l">
                        <a:spcBef>
                          <a:spcPts val="0"/>
                        </a:spcBef>
                        <a:spcAft>
                          <a:spcPts val="0"/>
                        </a:spcAft>
                        <a:buNone/>
                      </a:pPr>
                      <a:r>
                        <a:rPr lang="en-US" sz="1100"/>
                        <a:t>6</a:t>
                      </a:r>
                      <a:endParaRPr sz="1100"/>
                    </a:p>
                  </a:txBody>
                  <a:tcPr marT="45700" marB="45700" marR="121875" marL="121875" anchor="ctr"/>
                </a:tc>
                <a:tc>
                  <a:txBody>
                    <a:bodyPr/>
                    <a:lstStyle/>
                    <a:p>
                      <a:pPr indent="0" lvl="0" marL="0" marR="0" rtl="0" algn="l">
                        <a:spcBef>
                          <a:spcPts val="0"/>
                        </a:spcBef>
                        <a:spcAft>
                          <a:spcPts val="0"/>
                        </a:spcAft>
                        <a:buNone/>
                      </a:pPr>
                      <a:r>
                        <a:rPr lang="en-US" sz="1100"/>
                        <a:t>Dave</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r>
              <a:tr h="259100">
                <a:tc>
                  <a:txBody>
                    <a:bodyPr/>
                    <a:lstStyle/>
                    <a:p>
                      <a:pPr indent="0" lvl="0" marL="0" marR="0" rtl="0" algn="l">
                        <a:spcBef>
                          <a:spcPts val="0"/>
                        </a:spcBef>
                        <a:spcAft>
                          <a:spcPts val="0"/>
                        </a:spcAft>
                        <a:buNone/>
                      </a:pPr>
                      <a:r>
                        <a:rPr lang="en-US" sz="1100"/>
                        <a:t>7</a:t>
                      </a:r>
                      <a:endParaRPr sz="1100"/>
                    </a:p>
                  </a:txBody>
                  <a:tcPr marT="45700" marB="45700" marR="121875" marL="121875" anchor="ctr"/>
                </a:tc>
                <a:tc>
                  <a:txBody>
                    <a:bodyPr/>
                    <a:lstStyle/>
                    <a:p>
                      <a:pPr indent="0" lvl="0" marL="0" marR="0" rtl="0" algn="l">
                        <a:spcBef>
                          <a:spcPts val="0"/>
                        </a:spcBef>
                        <a:spcAft>
                          <a:spcPts val="0"/>
                        </a:spcAft>
                        <a:buNone/>
                      </a:pPr>
                      <a:r>
                        <a:rPr lang="en-US" sz="1100"/>
                        <a:t>Sue</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r>
              <a:tr h="259100">
                <a:tc>
                  <a:txBody>
                    <a:bodyPr/>
                    <a:lstStyle/>
                    <a:p>
                      <a:pPr indent="0" lvl="0" marL="0" marR="0" rtl="0" algn="l">
                        <a:spcBef>
                          <a:spcPts val="0"/>
                        </a:spcBef>
                        <a:spcAft>
                          <a:spcPts val="0"/>
                        </a:spcAft>
                        <a:buNone/>
                      </a:pPr>
                      <a:r>
                        <a:rPr lang="en-US" sz="1100"/>
                        <a:t>8</a:t>
                      </a:r>
                      <a:endParaRPr sz="1100"/>
                    </a:p>
                  </a:txBody>
                  <a:tcPr marT="45700" marB="45700" marR="121875" marL="121875" anchor="ctr"/>
                </a:tc>
                <a:tc>
                  <a:txBody>
                    <a:bodyPr/>
                    <a:lstStyle/>
                    <a:p>
                      <a:pPr indent="0" lvl="0" marL="0" marR="0" rtl="0" algn="l">
                        <a:spcBef>
                          <a:spcPts val="0"/>
                        </a:spcBef>
                        <a:spcAft>
                          <a:spcPts val="0"/>
                        </a:spcAft>
                        <a:buNone/>
                      </a:pPr>
                      <a:r>
                        <a:rPr lang="en-US" sz="1100"/>
                        <a:t>Bob</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r>
              <a:tr h="259100">
                <a:tc>
                  <a:txBody>
                    <a:bodyPr/>
                    <a:lstStyle/>
                    <a:p>
                      <a:pPr indent="0" lvl="0" marL="0" marR="0" rtl="0" algn="l">
                        <a:spcBef>
                          <a:spcPts val="0"/>
                        </a:spcBef>
                        <a:spcAft>
                          <a:spcPts val="0"/>
                        </a:spcAft>
                        <a:buNone/>
                      </a:pPr>
                      <a:r>
                        <a:rPr lang="en-US" sz="1100"/>
                        <a:t>9</a:t>
                      </a:r>
                      <a:endParaRPr sz="1100"/>
                    </a:p>
                  </a:txBody>
                  <a:tcPr marT="45700" marB="45700" marR="121875" marL="121875" anchor="ctr"/>
                </a:tc>
                <a:tc>
                  <a:txBody>
                    <a:bodyPr/>
                    <a:lstStyle/>
                    <a:p>
                      <a:pPr indent="0" lvl="0" marL="0" marR="0" rtl="0" algn="l">
                        <a:spcBef>
                          <a:spcPts val="0"/>
                        </a:spcBef>
                        <a:spcAft>
                          <a:spcPts val="0"/>
                        </a:spcAft>
                        <a:buNone/>
                      </a:pPr>
                      <a:r>
                        <a:rPr lang="en-US" sz="1100"/>
                        <a:t>Jim</a:t>
                      </a:r>
                      <a:endParaRPr sz="1100"/>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a:t>…</a:t>
                      </a:r>
                      <a:endParaRPr/>
                    </a:p>
                  </a:txBody>
                  <a:tcPr marT="45700" marB="45700" marR="121875" marL="121875" anchor="ctr"/>
                </a:tc>
              </a:tr>
            </a:tbl>
          </a:graphicData>
        </a:graphic>
      </p:graphicFrame>
      <p:cxnSp>
        <p:nvCxnSpPr>
          <p:cNvPr id="466" name="Google Shape;466;p58"/>
          <p:cNvCxnSpPr/>
          <p:nvPr/>
        </p:nvCxnSpPr>
        <p:spPr>
          <a:xfrm>
            <a:off x="5011738" y="3322638"/>
            <a:ext cx="254000" cy="0"/>
          </a:xfrm>
          <a:prstGeom prst="straightConnector1">
            <a:avLst/>
          </a:prstGeom>
          <a:noFill/>
          <a:ln cap="flat" cmpd="sng" w="19050">
            <a:solidFill>
              <a:srgbClr val="396DAD"/>
            </a:solidFill>
            <a:prstDash val="solid"/>
            <a:round/>
            <a:headEnd len="sm" w="sm" type="none"/>
            <a:tailEnd len="sm" w="sm" type="none"/>
          </a:ln>
        </p:spPr>
      </p:cxnSp>
      <p:cxnSp>
        <p:nvCxnSpPr>
          <p:cNvPr id="467" name="Google Shape;467;p58"/>
          <p:cNvCxnSpPr/>
          <p:nvPr/>
        </p:nvCxnSpPr>
        <p:spPr>
          <a:xfrm>
            <a:off x="7896225" y="3346450"/>
            <a:ext cx="254000" cy="0"/>
          </a:xfrm>
          <a:prstGeom prst="straightConnector1">
            <a:avLst/>
          </a:prstGeom>
          <a:noFill/>
          <a:ln cap="flat" cmpd="sng" w="19050">
            <a:solidFill>
              <a:srgbClr val="396DAD"/>
            </a:solidFill>
            <a:prstDash val="solid"/>
            <a:round/>
            <a:headEnd len="sm" w="sm" type="none"/>
            <a:tailEnd len="sm" w="sm" type="none"/>
          </a:ln>
        </p:spPr>
      </p:cxnSp>
      <p:cxnSp>
        <p:nvCxnSpPr>
          <p:cNvPr id="468" name="Google Shape;468;p58"/>
          <p:cNvCxnSpPr/>
          <p:nvPr/>
        </p:nvCxnSpPr>
        <p:spPr>
          <a:xfrm>
            <a:off x="7108825" y="3349625"/>
            <a:ext cx="254000" cy="0"/>
          </a:xfrm>
          <a:prstGeom prst="straightConnector1">
            <a:avLst/>
          </a:prstGeom>
          <a:noFill/>
          <a:ln cap="flat" cmpd="sng" w="19050">
            <a:solidFill>
              <a:srgbClr val="396DAD"/>
            </a:solidFill>
            <a:prstDash val="solid"/>
            <a:round/>
            <a:headEnd len="sm" w="sm" type="none"/>
            <a:tailEnd len="sm" w="sm" type="none"/>
          </a:ln>
        </p:spPr>
      </p:cxnSp>
      <p:cxnSp>
        <p:nvCxnSpPr>
          <p:cNvPr id="469" name="Google Shape;469;p58"/>
          <p:cNvCxnSpPr/>
          <p:nvPr/>
        </p:nvCxnSpPr>
        <p:spPr>
          <a:xfrm>
            <a:off x="6124575" y="3362325"/>
            <a:ext cx="255588" cy="0"/>
          </a:xfrm>
          <a:prstGeom prst="straightConnector1">
            <a:avLst/>
          </a:prstGeom>
          <a:noFill/>
          <a:ln cap="flat" cmpd="sng" w="19050">
            <a:solidFill>
              <a:srgbClr val="396DAD"/>
            </a:solidFill>
            <a:prstDash val="solid"/>
            <a:round/>
            <a:headEnd len="sm" w="sm" type="none"/>
            <a:tailEnd len="sm" w="sm" type="none"/>
          </a:ln>
        </p:spPr>
      </p:cxnSp>
      <p:sp>
        <p:nvSpPr>
          <p:cNvPr id="470" name="Google Shape;470;p58"/>
          <p:cNvSpPr/>
          <p:nvPr/>
        </p:nvSpPr>
        <p:spPr>
          <a:xfrm>
            <a:off x="361950" y="174625"/>
            <a:ext cx="6873875"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E84C4"/>
                </a:solidFill>
                <a:latin typeface="PT Sans"/>
                <a:ea typeface="PT Sans"/>
                <a:cs typeface="PT Sans"/>
                <a:sym typeface="PT Sans"/>
              </a:rPr>
              <a:t>Tabular Mode: Column Storage Layout</a:t>
            </a:r>
            <a:endParaRPr/>
          </a:p>
        </p:txBody>
      </p:sp>
      <p:sp>
        <p:nvSpPr>
          <p:cNvPr id="471" name="Google Shape;471;p58"/>
          <p:cNvSpPr txBox="1"/>
          <p:nvPr/>
        </p:nvSpPr>
        <p:spPr>
          <a:xfrm>
            <a:off x="193675" y="5607050"/>
            <a:ext cx="8850313" cy="646113"/>
          </a:xfrm>
          <a:prstGeom prst="rect">
            <a:avLst/>
          </a:prstGeom>
          <a:gradFill>
            <a:gsLst>
              <a:gs pos="0">
                <a:srgbClr val="CFFEFF"/>
              </a:gs>
              <a:gs pos="35000">
                <a:srgbClr val="DDFEFF"/>
              </a:gs>
              <a:gs pos="100000">
                <a:srgbClr val="EFFFFF"/>
              </a:gs>
            </a:gsLst>
            <a:lin ang="16200000" scaled="0"/>
          </a:gradFill>
          <a:ln cap="flat" cmpd="sng" w="9525">
            <a:solidFill>
              <a:srgbClr val="B5DADD"/>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Tables are stored “column-wise” with all values from a single column stored in a single block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78" name="Google Shape;478;p59"/>
          <p:cNvSpPr txBox="1"/>
          <p:nvPr>
            <p:ph idx="2"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NEW TABULAR DESIGN FEATURES</a:t>
            </a:r>
            <a:endParaRPr b="0" i="0" sz="1800" u="none" cap="none" strike="noStrike">
              <a:solidFill>
                <a:srgbClr val="BFBFBF"/>
              </a:solidFill>
              <a:latin typeface="Arial"/>
              <a:ea typeface="Arial"/>
              <a:cs typeface="Arial"/>
              <a:sym typeface="Arial"/>
            </a:endParaRPr>
          </a:p>
        </p:txBody>
      </p:sp>
      <p:sp>
        <p:nvSpPr>
          <p:cNvPr id="479" name="Google Shape;479;p59"/>
          <p:cNvSpPr txBox="1"/>
          <p:nvPr/>
        </p:nvSpPr>
        <p:spPr>
          <a:xfrm>
            <a:off x="457207" y="1312618"/>
            <a:ext cx="3849329" cy="4062651"/>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Diagram view</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Calculation area</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Active/inactive relationships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Marking date tables and columns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Sorting a column by a different column</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Multi-level hierarchies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Column and measure format properties</a:t>
            </a:r>
            <a:endParaRPr/>
          </a:p>
          <a:p>
            <a:pPr indent="-342900" lvl="1"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Table, column and measure descriptions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59"/>
          <p:cNvSpPr/>
          <p:nvPr/>
        </p:nvSpPr>
        <p:spPr>
          <a:xfrm>
            <a:off x="4483521" y="1325830"/>
            <a:ext cx="4572000" cy="2862322"/>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Key Performance Indicators (KPIs)</a:t>
            </a:r>
            <a:endParaRPr/>
          </a:p>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Perspectives</a:t>
            </a:r>
            <a:endParaRPr/>
          </a:p>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Reporting properties</a:t>
            </a:r>
            <a:endParaRPr/>
          </a:p>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Table partitions</a:t>
            </a:r>
            <a:endParaRPr/>
          </a:p>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Security roles, including row-level security</a:t>
            </a:r>
            <a:endParaRPr/>
          </a:p>
          <a:p>
            <a:pPr indent="-342900" lvl="1" marL="342900" marR="0" rtl="0" algn="just">
              <a:spcBef>
                <a:spcPts val="0"/>
              </a:spcBef>
              <a:spcAft>
                <a:spcPts val="0"/>
              </a:spcAft>
              <a:buClr>
                <a:srgbClr val="4E84C4"/>
              </a:buClr>
              <a:buSzPts val="2000"/>
              <a:buFont typeface="Noto Sans Symbols"/>
              <a:buChar char="❑"/>
            </a:pPr>
            <a:r>
              <a:rPr b="0" i="0" lang="en-US" sz="2000" u="none" cap="none" strike="noStrike">
                <a:solidFill>
                  <a:schemeClr val="dk1"/>
                </a:solidFill>
                <a:latin typeface="Arial"/>
                <a:ea typeface="Arial"/>
                <a:cs typeface="Arial"/>
                <a:sym typeface="Arial"/>
              </a:rPr>
              <a:t>In-Memory (cached) and DirectQuery (passthrough) query modes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