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2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6858000" cx="9144000"/>
  <p:notesSz cx="6858000" cy="9236075"/>
  <p:embeddedFontLst>
    <p:embeddedFont>
      <p:font typeface="Arial Narrow"/>
      <p:regular r:id="rId51"/>
      <p:bold r:id="rId52"/>
      <p:italic r:id="rId53"/>
      <p:boldItalic r:id="rId54"/>
    </p:embeddedFont>
    <p:embeddedFont>
      <p:font typeface="PT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37EF38-DE1E-4521-8B2C-8D83F525D4F1}">
  <a:tblStyle styleId="{CA37EF38-DE1E-4521-8B2C-8D83F525D4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3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4.xml"/><Relationship Id="rId55" Type="http://schemas.openxmlformats.org/officeDocument/2006/relationships/font" Target="fonts/PTSans-regular.fntdata"/><Relationship Id="rId10" Type="http://schemas.openxmlformats.org/officeDocument/2006/relationships/slide" Target="slides/slide3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6.xml"/><Relationship Id="rId57" Type="http://schemas.openxmlformats.org/officeDocument/2006/relationships/font" Target="fonts/PTSans-italic.fntdata"/><Relationship Id="rId12" Type="http://schemas.openxmlformats.org/officeDocument/2006/relationships/slide" Target="slides/slide5.xml"/><Relationship Id="rId56" Type="http://schemas.openxmlformats.org/officeDocument/2006/relationships/font" Target="fonts/PT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PT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3025" y="0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Other interfaces/classes are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</a:rPr>
              <a:t>SingleThreadModel –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</a:rPr>
              <a:t>Javax.servlet.ServletInputStream,ServletOutputStream,ServletException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</a:rPr>
              <a:t>Javax.servlet.http.HttpSession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length of the request URL should not exceed 255  characters.  Since data is passed along with URL, the content should not exceed 255 characters.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Using get method, the data is passed along URL.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Using post method, the data is passed separately. (not along with url).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What is SingleThreadMode?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What is the difference between GenericServlet and HttpServlet?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4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4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USING HTTP Session involves: retrieving session object associated with the request, add/delete NVPs, close/invalidate the session.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46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46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USING HTTP Session involves: retrieving session object associated with the request, add/delete NVPs, close/invalidate the session.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4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4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USING HTTP Session involves: retrieving session object associated with the request, add/delete NVPs, close/invalidate the session.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5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5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USING HTTP Session involves: retrieving session object associated with the request, add/delete NVPs, close/invalidate the session.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5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5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1. Basic Auth: Request for a resource on server, authentication check is performed, if not authenticated you get a 401 code back to browser and a browser pop up opens up prompting login info. Pop up window is non-customizable. Data is not encrypted in this mode. All browsers support this.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2. Digest Auth: similar to Basic but the password is sent encrypted. But only MS IE5 supports this. Many servlet containers don’t support this.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3. HTTPS: over SSL encrypted data using public-key cryptography. Safest but costly. Requires certificates.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4. Form based Auth: similar to Basic except that the login page is customizable html form instead of a browser window. Data is not encrypted. Should be used only when session is managed using cookies or HTTP session.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5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5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1. Basic Auth: Request for a resource on server, authentication check is performed, if not authenticated you get a 401 code back to browser and a browser pop up opens up prompting login info. Pop up window is non-customizable. Data is not encrypted in this mode. All browsers support this.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2. Digest Auth: similar to Basic but the password is sent encrypted. But only MS IE5 supports this. Many servlet containers don’t support this.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3. HTTPS: over SSL encrypted data using public-key cryptography. Safest but costly. Requires certificates.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4. Form based Auth: similar to Basic except that the login page is customizable html form instead of a browser window. Data is not encrypted. Should be used only when session is managed using cookies or HTTP session.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5" name="Google Shape;475;p5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5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Needs explanation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3" name="Google Shape;483;p5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5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Needs explanation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1" name="Google Shape;491;p6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6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Needs explanation.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9" name="Google Shape;499;p6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Needs explanation.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6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6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/>
              <a:t>Loading is done by the web server, when the servlet is already not loaded in the container.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/>
              <a:t>When servlet is no more used, it is destroyed.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/>
              <a:t>On the other hand, if server is shout down, the servlet goes unloaded state.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/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</a:rPr>
              <a:t>The javax.servlet.http package contains several interfaces and classes that make it easier to build servlet that work with HTTP requests and responses.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79400" y="3914775"/>
            <a:ext cx="7772400" cy="54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79400" y="4519613"/>
            <a:ext cx="76200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PT Sans"/>
              <a:buNone/>
              <a:defRPr/>
            </a:lvl1pPr>
            <a:lvl2pPr indent="-215900" lvl="1" marL="5715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109537" lvl="2" marL="8080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215900" lvl="3" marL="12573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109537" lvl="4" marL="14938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109538" lvl="5" marL="19510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109538" lvl="6" marL="24082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109538" lvl="7" marL="28654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109537" lvl="8" marL="33226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79400" y="6342062"/>
            <a:ext cx="21336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379537" y="6342062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42900" y="955675"/>
            <a:ext cx="414496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4640263" y="955675"/>
            <a:ext cx="414496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42900" y="274638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42900" y="955675"/>
            <a:ext cx="414496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0263" y="955675"/>
            <a:ext cx="414496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42900" y="274638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 rot="5400000">
            <a:off x="5126832" y="1823244"/>
            <a:ext cx="5207000" cy="210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829469" y="-211931"/>
            <a:ext cx="5207000" cy="6180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 rot="5400000">
            <a:off x="2301081" y="-1002507"/>
            <a:ext cx="4525962" cy="8442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7.jp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84C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idelines ppt_title slide" id="10" name="Google Shape;10;p1"/>
          <p:cNvPicPr preferRelativeResize="0"/>
          <p:nvPr/>
        </p:nvPicPr>
        <p:blipFill rotWithShape="1">
          <a:blip r:embed="rId1">
            <a:alphaModFix/>
          </a:blip>
          <a:srcRect b="1628" l="0" r="0" t="1220"/>
          <a:stretch/>
        </p:blipFill>
        <p:spPr>
          <a:xfrm>
            <a:off x="0" y="1682750"/>
            <a:ext cx="91440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" id="11" name="Google Shape;11;p1"/>
          <p:cNvPicPr preferRelativeResize="0"/>
          <p:nvPr/>
        </p:nvPicPr>
        <p:blipFill rotWithShape="1">
          <a:blip r:embed="rId2">
            <a:alphaModFix/>
          </a:blip>
          <a:srcRect b="2947" l="1075" r="693" t="4208"/>
          <a:stretch/>
        </p:blipFill>
        <p:spPr>
          <a:xfrm>
            <a:off x="87312" y="330200"/>
            <a:ext cx="8982075" cy="7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" id="12" name="Google Shape;12;p1"/>
          <p:cNvPicPr preferRelativeResize="0"/>
          <p:nvPr/>
        </p:nvPicPr>
        <p:blipFill rotWithShape="1">
          <a:blip r:embed="rId3">
            <a:alphaModFix/>
          </a:blip>
          <a:srcRect b="3750" l="1354" r="1580" t="5624"/>
          <a:stretch/>
        </p:blipFill>
        <p:spPr>
          <a:xfrm>
            <a:off x="6759575" y="6091237"/>
            <a:ext cx="2046287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279400" y="6342062"/>
            <a:ext cx="21336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379537" y="6342062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inside_4 lines" id="23" name="Google Shape;23;p3"/>
          <p:cNvPicPr preferRelativeResize="0"/>
          <p:nvPr/>
        </p:nvPicPr>
        <p:blipFill rotWithShape="1">
          <a:blip r:embed="rId1">
            <a:alphaModFix/>
          </a:blip>
          <a:srcRect b="4403" l="0" r="0" t="2830"/>
          <a:stretch/>
        </p:blipFill>
        <p:spPr>
          <a:xfrm>
            <a:off x="0" y="5395912"/>
            <a:ext cx="9144000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837" y="6477000"/>
            <a:ext cx="28448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6721475" y="6459537"/>
            <a:ext cx="1412875" cy="31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</a:pPr>
            <a:r>
              <a:rPr b="0" i="0" lang="en-US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rPr>
              <a:t>*</a:t>
            </a:r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/>
        </p:nvSpPr>
        <p:spPr>
          <a:xfrm>
            <a:off x="1379537" y="6342062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TCS Internal</a:t>
            </a:r>
            <a:endParaRPr/>
          </a:p>
        </p:txBody>
      </p:sp>
      <p:sp>
        <p:nvSpPr>
          <p:cNvPr id="173" name="Google Shape;173;p28"/>
          <p:cNvSpPr txBox="1"/>
          <p:nvPr>
            <p:ph type="ctrTitle"/>
          </p:nvPr>
        </p:nvSpPr>
        <p:spPr>
          <a:xfrm>
            <a:off x="279400" y="3914775"/>
            <a:ext cx="7772400" cy="54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Java Servlet Technology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57200" y="4495800"/>
            <a:ext cx="3657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Other Classes &amp; Interfaces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javax.servlet.GenericServlet class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javax.servlet.ServletRequest interface</a:t>
            </a:r>
            <a:endParaRPr b="0" i="0" sz="2800" u="none" cap="none" strike="noStrike">
              <a:solidFill>
                <a:srgbClr val="3366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javax.servlet.ServletResponse interface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Javax.servlet.ServletConfig interface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Javax.servlet.ServletContext interface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javax.servlet.http.HttpServlet class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javax.servlet.http.HttpServletRequest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javax.servlet.http.HttpServletResponse interface</a:t>
            </a:r>
            <a:endParaRPr/>
          </a:p>
          <a:p>
            <a:pPr indent="55562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3337" lvl="0" marL="12223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" lvl="0" marL="122238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65" name="Google Shape;265;p3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1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Sending HTTP Requests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42900" y="955675"/>
            <a:ext cx="41370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" lvl="0" marL="122238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38400"/>
            <a:ext cx="8229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73" name="Google Shape;273;p3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1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Handling HTTP Requests</a:t>
            </a:r>
            <a:endParaRPr/>
          </a:p>
        </p:txBody>
      </p:sp>
      <p:pic>
        <p:nvPicPr>
          <p:cNvPr id="274" name="Google Shape;27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1336675"/>
            <a:ext cx="8129587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 HTML Form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42900" y="955675"/>
            <a:ext cx="41370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" lvl="0" marL="122238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717675"/>
            <a:ext cx="8129587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GET Vs POST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Exposes data through browser URL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Browsers restrict the character size of query string to be 255 characters.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POST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Is more secured way of posting page data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No size restrictions as such.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96" name="Google Shape;296;p4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Get Vs Post by Example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&lt;body&gt;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&lt;form name="Form1“ method=“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	action="http://localhost:8080/servlet/TestServlet"&gt;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&lt;B&gt;Credit Card Type:&lt;/B&gt;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&lt;select name=“ccType" size="1"&gt;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&lt;option value=“Visa”&gt;Visa&lt;/option&gt;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&lt;option value=“Master"&gt;Master&lt;/option&gt;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&lt;/select&gt;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&lt;br&gt;&lt;br&gt;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&lt;input type=submit value="Submit"&gt;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&lt;/form&gt;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&lt;/body&gt;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  <a:p>
            <a:pPr indent="-7937" lvl="0" marL="122238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4876800" y="609600"/>
            <a:ext cx="2590800" cy="457200"/>
          </a:xfrm>
          <a:prstGeom prst="wedgeEllipseCallout">
            <a:avLst>
              <a:gd fmla="val -556" name="adj1"/>
              <a:gd fmla="val 481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GET or POST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05" name="Google Shape;305;p4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Get Vs Post by Example (cont..)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HTTP GET Request, the URL sent from the browser to the server is -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http://localhost:8080/servlet/TestServlet?ccType=Master</a:t>
            </a:r>
            <a:endParaRPr/>
          </a:p>
          <a:p>
            <a:pPr indent="55562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HTTP POST Request, the URL sent from the browser to the server is -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http:/localhost:8080/servlet/TestServlet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12" name="Google Shape;312;p4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Of Events</a:t>
            </a:r>
            <a:endParaRPr/>
          </a:p>
        </p:txBody>
      </p:sp>
      <p:pic>
        <p:nvPicPr>
          <p:cNvPr id="313" name="Google Shape;313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8153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20" name="Google Shape;320;p4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Guidelines to write a servlet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Make the class public.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Have the class extend GenericServlet or HttpServlet ???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Optionally have the class implement SingleThreadModel ???.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Optionally override the Servlet interface methods with your business implementation.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You should override a handling methods with your request/response logic.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27" name="Google Shape;327;p4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 Sample Servlet</a:t>
            </a:r>
            <a:endParaRPr/>
          </a:p>
        </p:txBody>
      </p:sp>
      <p:pic>
        <p:nvPicPr>
          <p:cNvPr id="328" name="Google Shape;328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1336675"/>
            <a:ext cx="4611687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Early days…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early days of the Web, the Internet was basically a glorified file-transfer system.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client would request a file from a server and the server would deliver the file to the client.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files requested by the client (browser) are of the type HTML (Hyper Text File Format) and the client knows how render these files.</a:t>
            </a:r>
            <a:endParaRPr/>
          </a:p>
          <a:p>
            <a:pPr indent="55562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Analyzing the Request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0" y="121920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You can use the HttpServletRequest interface associated with HTTP servlets to retrieve: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information 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Remote user information???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 meta information???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Path information and query (header)???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Http://localhost:9080/</a:t>
            </a:r>
            <a:r>
              <a:rPr b="0" i="0" lang="en-US" sz="2000" u="none" cap="none" strike="noStrike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Testservlet/</a:t>
            </a:r>
            <a:r>
              <a:rPr b="0" i="0" lang="en-US" sz="20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extra/info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i="0" lang="en-US" sz="20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val1=cool&amp;val2=sth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762" lvl="0" marL="122238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2667000" y="5410200"/>
            <a:ext cx="167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Servlet mapping to actual servlet</a:t>
            </a:r>
            <a:endParaRPr/>
          </a:p>
        </p:txBody>
      </p:sp>
      <p:cxnSp>
        <p:nvCxnSpPr>
          <p:cNvPr id="337" name="Google Shape;337;p47"/>
          <p:cNvCxnSpPr/>
          <p:nvPr/>
        </p:nvCxnSpPr>
        <p:spPr>
          <a:xfrm flipH="1" rot="10800000">
            <a:off x="3276600" y="5016500"/>
            <a:ext cx="76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38" name="Google Shape;338;p47"/>
          <p:cNvSpPr txBox="1"/>
          <p:nvPr/>
        </p:nvSpPr>
        <p:spPr>
          <a:xfrm>
            <a:off x="533400" y="54864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&amp; Port</a:t>
            </a:r>
            <a:endParaRPr/>
          </a:p>
        </p:txBody>
      </p:sp>
      <p:cxnSp>
        <p:nvCxnSpPr>
          <p:cNvPr id="339" name="Google Shape;339;p47"/>
          <p:cNvCxnSpPr/>
          <p:nvPr/>
        </p:nvCxnSpPr>
        <p:spPr>
          <a:xfrm flipH="1" rot="10800000">
            <a:off x="1295400" y="5016500"/>
            <a:ext cx="152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40" name="Google Shape;340;p47"/>
          <p:cNvCxnSpPr/>
          <p:nvPr/>
        </p:nvCxnSpPr>
        <p:spPr>
          <a:xfrm>
            <a:off x="0" y="50419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1" name="Google Shape;341;p47"/>
          <p:cNvCxnSpPr/>
          <p:nvPr/>
        </p:nvCxnSpPr>
        <p:spPr>
          <a:xfrm>
            <a:off x="2971800" y="5029200"/>
            <a:ext cx="1447800" cy="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2" name="Google Shape;342;p47"/>
          <p:cNvCxnSpPr/>
          <p:nvPr/>
        </p:nvCxnSpPr>
        <p:spPr>
          <a:xfrm>
            <a:off x="4591050" y="5029200"/>
            <a:ext cx="1219200" cy="0"/>
          </a:xfrm>
          <a:prstGeom prst="straightConnector1">
            <a:avLst/>
          </a:prstGeom>
          <a:noFill/>
          <a:ln cap="flat" cmpd="sng" w="9525">
            <a:solidFill>
              <a:srgbClr val="FF993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3" name="Google Shape;343;p47"/>
          <p:cNvSpPr txBox="1"/>
          <p:nvPr/>
        </p:nvSpPr>
        <p:spPr>
          <a:xfrm>
            <a:off x="4495800" y="54102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path info</a:t>
            </a:r>
            <a:endParaRPr/>
          </a:p>
        </p:txBody>
      </p:sp>
      <p:cxnSp>
        <p:nvCxnSpPr>
          <p:cNvPr id="344" name="Google Shape;344;p47"/>
          <p:cNvCxnSpPr/>
          <p:nvPr/>
        </p:nvCxnSpPr>
        <p:spPr>
          <a:xfrm rot="10800000">
            <a:off x="4953000" y="5029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45" name="Google Shape;345;p47"/>
          <p:cNvCxnSpPr/>
          <p:nvPr/>
        </p:nvCxnSpPr>
        <p:spPr>
          <a:xfrm>
            <a:off x="6019800" y="4622800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CC00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6" name="Google Shape;346;p47"/>
          <p:cNvSpPr txBox="1"/>
          <p:nvPr/>
        </p:nvSpPr>
        <p:spPr>
          <a:xfrm>
            <a:off x="6248400" y="54102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/>
          </a:p>
        </p:txBody>
      </p:sp>
      <p:cxnSp>
        <p:nvCxnSpPr>
          <p:cNvPr id="347" name="Google Shape;347;p47"/>
          <p:cNvCxnSpPr/>
          <p:nvPr/>
        </p:nvCxnSpPr>
        <p:spPr>
          <a:xfrm rot="10800000">
            <a:off x="6705600" y="5029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53" name="Google Shape;353;p4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Analyzing the Request (cont..)</a:t>
            </a:r>
            <a:endParaRPr/>
          </a:p>
        </p:txBody>
      </p:sp>
      <p:pic>
        <p:nvPicPr>
          <p:cNvPr id="354" name="Google Shape;354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60" name="Google Shape;360;p4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Other Methods of Request</a:t>
            </a:r>
            <a:endParaRPr/>
          </a:p>
        </p:txBody>
      </p:sp>
      <p:pic>
        <p:nvPicPr>
          <p:cNvPr id="361" name="Google Shape;361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" y="1793875"/>
            <a:ext cx="7818437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67" name="Google Shape;367;p50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Interfaces in Servlet API</a:t>
            </a:r>
            <a:endParaRPr/>
          </a:p>
        </p:txBody>
      </p:sp>
      <p:graphicFrame>
        <p:nvGraphicFramePr>
          <p:cNvPr id="368" name="Google Shape;368;p50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{CA37EF38-DE1E-4521-8B2C-8D83F525D4F1}</a:tableStyleId>
              </a:tblPr>
              <a:tblGrid>
                <a:gridCol w="2736850"/>
                <a:gridCol w="554990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Declares life cycle methods for Servlet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ServletConfig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Allows Servlets to access Initialization Parameters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ServletContext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Gives Servlets the access to runtime their runtime environment details. Also enables to log events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74" name="Google Shape;374;p51"/>
          <p:cNvSpPr txBox="1"/>
          <p:nvPr>
            <p:ph type="title"/>
          </p:nvPr>
        </p:nvSpPr>
        <p:spPr>
          <a:xfrm>
            <a:off x="787400" y="-17462"/>
            <a:ext cx="8001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Interfaces in Servlet API (cont..)</a:t>
            </a:r>
            <a:endParaRPr/>
          </a:p>
        </p:txBody>
      </p:sp>
      <p:graphicFrame>
        <p:nvGraphicFramePr>
          <p:cNvPr id="375" name="Google Shape;375;p51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{CA37EF38-DE1E-4521-8B2C-8D83F525D4F1}</a:tableStyleId>
              </a:tblPr>
              <a:tblGrid>
                <a:gridCol w="3362325"/>
                <a:gridCol w="49244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ServletRequest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read the data from a client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ServletResponse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send the data to a client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SingleThreadModel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Indicates that the servlet is thread safe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81" name="Google Shape;381;p52"/>
          <p:cNvSpPr txBox="1"/>
          <p:nvPr>
            <p:ph type="title"/>
          </p:nvPr>
        </p:nvSpPr>
        <p:spPr>
          <a:xfrm>
            <a:off x="787400" y="0"/>
            <a:ext cx="8001000" cy="1395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Classes in Servlet API</a:t>
            </a:r>
            <a:endParaRPr/>
          </a:p>
        </p:txBody>
      </p:sp>
      <p:graphicFrame>
        <p:nvGraphicFramePr>
          <p:cNvPr id="382" name="Google Shape;382;p52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{CA37EF38-DE1E-4521-8B2C-8D83F525D4F1}</a:tableStyleId>
              </a:tblPr>
              <a:tblGrid>
                <a:gridCol w="3675050"/>
                <a:gridCol w="46116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GenericServlet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Implements Servlet and ServletConfig interfaces.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ServletInputStream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Provides input stream for requests from a client.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ServletOutputStream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Provides an output stream for writing responses to a client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88" name="Google Shape;388;p53"/>
          <p:cNvSpPr txBox="1"/>
          <p:nvPr>
            <p:ph type="title"/>
          </p:nvPr>
        </p:nvSpPr>
        <p:spPr>
          <a:xfrm>
            <a:off x="787400" y="0"/>
            <a:ext cx="8001000" cy="1395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interfaces in HttpServlet API</a:t>
            </a:r>
            <a:endParaRPr/>
          </a:p>
        </p:txBody>
      </p:sp>
      <p:graphicFrame>
        <p:nvGraphicFramePr>
          <p:cNvPr id="389" name="Google Shape;389;p53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{CA37EF38-DE1E-4521-8B2C-8D83F525D4F1}</a:tableStyleId>
              </a:tblPr>
              <a:tblGrid>
                <a:gridCol w="3675050"/>
                <a:gridCol w="46116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HttpServletRequest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Enables to read the data from a client over HTTP.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HttpServletResponse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Enables to write the data to an HTTP response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HttpSession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Allows session data to be stored and retrieved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95" name="Google Shape;395;p5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Sending the Response</a:t>
            </a:r>
            <a:endParaRPr/>
          </a:p>
        </p:txBody>
      </p:sp>
      <p:pic>
        <p:nvPicPr>
          <p:cNvPr id="396" name="Google Shape;396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1184275"/>
            <a:ext cx="74691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02" name="Google Shape;402;p5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Sending the Response (cont..)</a:t>
            </a:r>
            <a:endParaRPr/>
          </a:p>
        </p:txBody>
      </p:sp>
      <p:pic>
        <p:nvPicPr>
          <p:cNvPr id="403" name="Google Shape;403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09" name="Google Shape;409;p5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Error Handling</a:t>
            </a:r>
            <a:endParaRPr/>
          </a:p>
        </p:txBody>
      </p:sp>
      <p:pic>
        <p:nvPicPr>
          <p:cNvPr id="410" name="Google Shape;410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8382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Dynamic content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next evolutionary step was the design of interactive web pages and dynamic content.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Paradigms like CGI (Common Gateway Interface) made it possible to run small programs on the server.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output of these programs are HTML files which are sent back to the client.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16" name="Google Shape;416;p57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Declarative Error Handling</a:t>
            </a:r>
            <a:endParaRPr/>
          </a:p>
        </p:txBody>
      </p:sp>
      <p:pic>
        <p:nvPicPr>
          <p:cNvPr id="417" name="Google Shape;41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" y="1520825"/>
            <a:ext cx="6878637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24" name="Google Shape;424;p5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</a:t>
            </a:r>
            <a:endParaRPr/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Cookies : uses header line of http response message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URL Rewriting: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encodeURL(String url);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encodeRedirectURL(String url);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Hidden Forms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Object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getSession(boolean create);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getSession();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32" name="Google Shape;432;p5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– Session object</a:t>
            </a:r>
            <a:r>
              <a:rPr b="0" i="0" lang="en-US" sz="24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/>
          </a:p>
        </p:txBody>
      </p:sp>
      <p:sp>
        <p:nvSpPr>
          <p:cNvPr id="433" name="Google Shape;433;p59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Steps to use session objects: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Create/retrieve through Request object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getSession(boolean create);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getSession();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get/set values from session through HttpSession Interface: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 getAttribute(key);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Void setAttribute(String key,Object val);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40" name="Google Shape;440;p6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– Session object (cont..)</a:t>
            </a:r>
            <a:endParaRPr/>
          </a:p>
        </p:txBody>
      </p:sp>
      <p:sp>
        <p:nvSpPr>
          <p:cNvPr id="441" name="Google Shape;441;p60"/>
          <p:cNvSpPr txBox="1"/>
          <p:nvPr>
            <p:ph idx="1" type="body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Invalidate session: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It will be done by servlet container on time out.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define the timeout limit: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✓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Declaring timeout in Web.xml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&lt;web-app&gt;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&lt;session-config&gt;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   &lt;session-timeout&gt;30&lt;/session-timeout&gt;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&lt;/session-config&gt;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&lt;/web-app&gt;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 Narrow"/>
              <a:buChar char="✓"/>
            </a:pPr>
            <a:r>
              <a:rPr b="0" i="0" lang="en-US" sz="1600" u="none" cap="none" strike="noStrik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Time in minutes, &lt;= 0  → never expires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48" name="Google Shape;448;p6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– Session object (cont..)</a:t>
            </a:r>
            <a:endParaRPr/>
          </a:p>
        </p:txBody>
      </p:sp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define the timeout limit (cont..):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ymbol"/>
              <a:buChar char="➢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setting the timeout through HttpSession interface:</a:t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void setMaxInactiveInterval(int </a:t>
            </a:r>
            <a:r>
              <a:rPr b="0" i="0" lang="en-US" sz="16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seconds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getMaxInactiveInterval();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 Narrow"/>
              <a:buChar char="➢"/>
            </a:pPr>
            <a:r>
              <a:rPr b="0" i="0" lang="en-US" sz="1600" u="none" cap="none" strike="noStrik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Time in seconds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 Narrow"/>
              <a:buChar char="➢"/>
            </a:pPr>
            <a:r>
              <a:rPr b="0" i="0" lang="en-US" sz="1600" u="none" cap="none" strike="noStrik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&lt;0 means session never expires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55" name="Google Shape;455;p6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- example</a:t>
            </a:r>
            <a:endParaRPr/>
          </a:p>
        </p:txBody>
      </p:sp>
      <p:pic>
        <p:nvPicPr>
          <p:cNvPr id="456" name="Google Shape;456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955675"/>
            <a:ext cx="8189912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63" name="Google Shape;463;p6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Security</a:t>
            </a:r>
            <a:endParaRPr/>
          </a:p>
        </p:txBody>
      </p:sp>
      <p:pic>
        <p:nvPicPr>
          <p:cNvPr id="464" name="Google Shape;464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50" y="1458912"/>
            <a:ext cx="7723187" cy="284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71" name="Google Shape;471;p6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Security configuration</a:t>
            </a:r>
            <a:endParaRPr/>
          </a:p>
        </p:txBody>
      </p:sp>
      <p:sp>
        <p:nvSpPr>
          <p:cNvPr id="472" name="Google Shape;472;p64"/>
          <p:cNvSpPr txBox="1"/>
          <p:nvPr/>
        </p:nvSpPr>
        <p:spPr>
          <a:xfrm>
            <a:off x="533400" y="1371600"/>
            <a:ext cx="8001000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Web.xml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&lt;web-app&gt;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&lt;auth-method&gt;FORM/</a:t>
            </a:r>
            <a:r>
              <a:rPr b="0" i="0" lang="en-US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BASIC/DIGEST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&lt;/auth-method&gt;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&lt;!– This info is specific to FORM based security →</a:t>
            </a:r>
            <a:endParaRPr b="0" i="0" sz="1800" u="none" cap="none" strike="noStrike">
              <a:solidFill>
                <a:srgbClr val="339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&lt;form-login-config&gt;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&lt;form-login-page&gt;/login.jsp&lt;/form-login-page&gt;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&lt;form-error-page&gt;/error.jsp&lt;/form-error-page&gt;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&lt;/form-login-config&gt;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&lt;/web-app&gt;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79" name="Google Shape;479;p6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Safe Servlets</a:t>
            </a:r>
            <a:endParaRPr/>
          </a:p>
        </p:txBody>
      </p:sp>
      <p:pic>
        <p:nvPicPr>
          <p:cNvPr id="480" name="Google Shape;480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1565275"/>
            <a:ext cx="7894637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87" name="Google Shape;487;p6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Concurrent Access</a:t>
            </a:r>
            <a:endParaRPr/>
          </a:p>
        </p:txBody>
      </p:sp>
      <p:pic>
        <p:nvPicPr>
          <p:cNvPr id="488" name="Google Shape;488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2003425"/>
            <a:ext cx="7974012" cy="3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Java Servlet Technology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Sun introduced Java Servlet, which is a small program written in Java  and executed by the server.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is a compiled Java class that are executed and maintained by a Servlet container.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technology allows you to develop Java applications that generate web content.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95" name="Google Shape;495;p67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Single Threaded Model</a:t>
            </a:r>
            <a:endParaRPr/>
          </a:p>
        </p:txBody>
      </p:sp>
      <p:pic>
        <p:nvPicPr>
          <p:cNvPr id="496" name="Google Shape;496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7" y="1595437"/>
            <a:ext cx="7783512" cy="380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503" name="Google Shape;503;p6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Sample Web-app structure</a:t>
            </a:r>
            <a:endParaRPr/>
          </a:p>
        </p:txBody>
      </p:sp>
      <p:cxnSp>
        <p:nvCxnSpPr>
          <p:cNvPr id="504" name="Google Shape;504;p68"/>
          <p:cNvCxnSpPr/>
          <p:nvPr/>
        </p:nvCxnSpPr>
        <p:spPr>
          <a:xfrm>
            <a:off x="1828800" y="1981200"/>
            <a:ext cx="0" cy="28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5" name="Google Shape;505;p68"/>
          <p:cNvSpPr txBox="1"/>
          <p:nvPr/>
        </p:nvSpPr>
        <p:spPr>
          <a:xfrm>
            <a:off x="1524000" y="16002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  <a:endParaRPr/>
          </a:p>
        </p:txBody>
      </p:sp>
      <p:cxnSp>
        <p:nvCxnSpPr>
          <p:cNvPr id="506" name="Google Shape;506;p68"/>
          <p:cNvCxnSpPr/>
          <p:nvPr/>
        </p:nvCxnSpPr>
        <p:spPr>
          <a:xfrm>
            <a:off x="1828800" y="2438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7" name="Google Shape;507;p68"/>
          <p:cNvCxnSpPr/>
          <p:nvPr/>
        </p:nvCxnSpPr>
        <p:spPr>
          <a:xfrm>
            <a:off x="2438400" y="2286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68"/>
          <p:cNvCxnSpPr/>
          <p:nvPr/>
        </p:nvCxnSpPr>
        <p:spPr>
          <a:xfrm>
            <a:off x="2438400" y="2286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09" name="Google Shape;509;p68"/>
          <p:cNvSpPr txBox="1"/>
          <p:nvPr/>
        </p:nvSpPr>
        <p:spPr>
          <a:xfrm>
            <a:off x="2879725" y="2041525"/>
            <a:ext cx="793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cxnSp>
        <p:nvCxnSpPr>
          <p:cNvPr id="510" name="Google Shape;510;p68"/>
          <p:cNvCxnSpPr/>
          <p:nvPr/>
        </p:nvCxnSpPr>
        <p:spPr>
          <a:xfrm>
            <a:off x="2438400" y="2667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11" name="Google Shape;511;p68"/>
          <p:cNvSpPr txBox="1"/>
          <p:nvPr/>
        </p:nvSpPr>
        <p:spPr>
          <a:xfrm>
            <a:off x="2895600" y="24384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Content</a:t>
            </a:r>
            <a:endParaRPr/>
          </a:p>
        </p:txBody>
      </p:sp>
      <p:cxnSp>
        <p:nvCxnSpPr>
          <p:cNvPr id="512" name="Google Shape;512;p68"/>
          <p:cNvCxnSpPr/>
          <p:nvPr/>
        </p:nvCxnSpPr>
        <p:spPr>
          <a:xfrm>
            <a:off x="2895600" y="2667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3" name="Google Shape;513;p68"/>
          <p:cNvCxnSpPr/>
          <p:nvPr/>
        </p:nvCxnSpPr>
        <p:spPr>
          <a:xfrm>
            <a:off x="2895600" y="3124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14" name="Google Shape;514;p68"/>
          <p:cNvSpPr txBox="1"/>
          <p:nvPr/>
        </p:nvSpPr>
        <p:spPr>
          <a:xfrm>
            <a:off x="3429000" y="297180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META-INF</a:t>
            </a:r>
            <a:endParaRPr/>
          </a:p>
        </p:txBody>
      </p:sp>
      <p:cxnSp>
        <p:nvCxnSpPr>
          <p:cNvPr id="515" name="Google Shape;515;p68"/>
          <p:cNvCxnSpPr/>
          <p:nvPr/>
        </p:nvCxnSpPr>
        <p:spPr>
          <a:xfrm>
            <a:off x="2895600" y="3733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516" name="Google Shape;516;p68"/>
          <p:cNvCxnSpPr/>
          <p:nvPr/>
        </p:nvCxnSpPr>
        <p:spPr>
          <a:xfrm>
            <a:off x="3352800" y="4114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17" name="Google Shape;517;p68"/>
          <p:cNvSpPr txBox="1"/>
          <p:nvPr/>
        </p:nvSpPr>
        <p:spPr>
          <a:xfrm>
            <a:off x="3352800" y="354965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WEB-INF</a:t>
            </a:r>
            <a:endParaRPr/>
          </a:p>
        </p:txBody>
      </p:sp>
      <p:cxnSp>
        <p:nvCxnSpPr>
          <p:cNvPr id="518" name="Google Shape;518;p68"/>
          <p:cNvCxnSpPr/>
          <p:nvPr/>
        </p:nvCxnSpPr>
        <p:spPr>
          <a:xfrm>
            <a:off x="3352800" y="3733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9" name="Google Shape;519;p68"/>
          <p:cNvSpPr txBox="1"/>
          <p:nvPr/>
        </p:nvSpPr>
        <p:spPr>
          <a:xfrm>
            <a:off x="3810000" y="393065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cxnSp>
        <p:nvCxnSpPr>
          <p:cNvPr id="520" name="Google Shape;520;p68"/>
          <p:cNvCxnSpPr/>
          <p:nvPr/>
        </p:nvCxnSpPr>
        <p:spPr>
          <a:xfrm>
            <a:off x="3352800" y="4419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21" name="Google Shape;521;p68"/>
          <p:cNvSpPr txBox="1"/>
          <p:nvPr/>
        </p:nvSpPr>
        <p:spPr>
          <a:xfrm>
            <a:off x="3810000" y="4235450"/>
            <a:ext cx="838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/>
          </a:p>
        </p:txBody>
      </p:sp>
      <p:cxnSp>
        <p:nvCxnSpPr>
          <p:cNvPr id="522" name="Google Shape;522;p68"/>
          <p:cNvCxnSpPr/>
          <p:nvPr/>
        </p:nvCxnSpPr>
        <p:spPr>
          <a:xfrm>
            <a:off x="3352800" y="4724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23" name="Google Shape;523;p68"/>
          <p:cNvSpPr txBox="1"/>
          <p:nvPr/>
        </p:nvSpPr>
        <p:spPr>
          <a:xfrm>
            <a:off x="3810000" y="4540250"/>
            <a:ext cx="838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529" name="Google Shape;529;p6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</a:t>
            </a:r>
            <a:endParaRPr/>
          </a:p>
        </p:txBody>
      </p:sp>
      <p:sp>
        <p:nvSpPr>
          <p:cNvPr id="530" name="Google Shape;530;p69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Stephanie Bodoff, et. al., The J2EE Tutorial, Sun Microsystems.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James Mc Govern, et. al., J2EE 1.4. Bible.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536" name="Google Shape;536;p70"/>
          <p:cNvSpPr txBox="1"/>
          <p:nvPr>
            <p:ph idx="1" type="body"/>
          </p:nvPr>
        </p:nvSpPr>
        <p:spPr>
          <a:xfrm>
            <a:off x="1358900" y="955675"/>
            <a:ext cx="5472112" cy="169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2000" u="none" cap="none" strike="noStrike">
                <a:solidFill>
                  <a:srgbClr val="FF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Container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web server uses a separate module to load and run servlets. </a:t>
            </a:r>
            <a:endParaRPr/>
          </a:p>
          <a:p>
            <a:pPr indent="55562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 specialized module, which is dedicated to the servlet management, is called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container,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engine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  <a:p>
            <a:pPr indent="55562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Implements life cycle methods, manages security etc.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Access Model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228600" y="2514600"/>
            <a:ext cx="1447800" cy="20907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3124200" y="1752600"/>
            <a:ext cx="4038600" cy="4191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5181600" y="3200400"/>
            <a:ext cx="14478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/>
          </a:p>
        </p:txBody>
      </p:sp>
      <p:cxnSp>
        <p:nvCxnSpPr>
          <p:cNvPr id="212" name="Google Shape;212;p33"/>
          <p:cNvCxnSpPr/>
          <p:nvPr/>
        </p:nvCxnSpPr>
        <p:spPr>
          <a:xfrm flipH="1" rot="10800000">
            <a:off x="1685925" y="3276600"/>
            <a:ext cx="1362075" cy="33337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>
            <a:off x="3962400" y="3352800"/>
            <a:ext cx="1219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4" name="Google Shape;214;p33"/>
          <p:cNvCxnSpPr/>
          <p:nvPr/>
        </p:nvCxnSpPr>
        <p:spPr>
          <a:xfrm rot="10800000">
            <a:off x="3962400" y="3581400"/>
            <a:ext cx="1219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5" name="Google Shape;215;p33"/>
          <p:cNvCxnSpPr/>
          <p:nvPr/>
        </p:nvCxnSpPr>
        <p:spPr>
          <a:xfrm rot="10800000">
            <a:off x="1676400" y="3657600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6" name="Google Shape;216;p33"/>
          <p:cNvSpPr txBox="1"/>
          <p:nvPr/>
        </p:nvSpPr>
        <p:spPr>
          <a:xfrm>
            <a:off x="1828800" y="2743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1600200" y="3810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readable response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 rot="5400000">
            <a:off x="1752600" y="3352800"/>
            <a:ext cx="3733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sp>
        <p:nvSpPr>
          <p:cNvPr id="219" name="Google Shape;219;p33"/>
          <p:cNvSpPr txBox="1"/>
          <p:nvPr/>
        </p:nvSpPr>
        <p:spPr>
          <a:xfrm>
            <a:off x="4800600" y="1981200"/>
            <a:ext cx="21336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5029200" y="2057400"/>
            <a:ext cx="1752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 Container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7467600" y="2819400"/>
            <a:ext cx="1447800" cy="1447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endParaRPr/>
          </a:p>
        </p:txBody>
      </p:sp>
      <p:grpSp>
        <p:nvGrpSpPr>
          <p:cNvPr id="222" name="Google Shape;222;p33"/>
          <p:cNvGrpSpPr/>
          <p:nvPr/>
        </p:nvGrpSpPr>
        <p:grpSpPr>
          <a:xfrm>
            <a:off x="6553200" y="3352800"/>
            <a:ext cx="914400" cy="152400"/>
            <a:chOff x="6629400" y="3276600"/>
            <a:chExt cx="1219200" cy="228600"/>
          </a:xfrm>
        </p:grpSpPr>
        <p:cxnSp>
          <p:nvCxnSpPr>
            <p:cNvPr id="223" name="Google Shape;223;p33"/>
            <p:cNvCxnSpPr/>
            <p:nvPr/>
          </p:nvCxnSpPr>
          <p:spPr>
            <a:xfrm>
              <a:off x="6629400" y="3276600"/>
              <a:ext cx="1219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224" name="Google Shape;224;p33"/>
            <p:cNvCxnSpPr/>
            <p:nvPr/>
          </p:nvCxnSpPr>
          <p:spPr>
            <a:xfrm rot="10800000">
              <a:off x="6629400" y="3505200"/>
              <a:ext cx="1219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sp>
        <p:nvSpPr>
          <p:cNvPr id="225" name="Google Shape;225;p33"/>
          <p:cNvSpPr txBox="1"/>
          <p:nvPr/>
        </p:nvSpPr>
        <p:spPr>
          <a:xfrm>
            <a:off x="4953000" y="4038600"/>
            <a:ext cx="14478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5334000" y="4953000"/>
            <a:ext cx="14478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4038600" y="2743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Invokes Servlet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4038600" y="3657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response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Life Cycle</a:t>
            </a:r>
            <a:endParaRPr/>
          </a:p>
        </p:txBody>
      </p:sp>
      <p:pic>
        <p:nvPicPr>
          <p:cNvPr id="236" name="Google Shape;23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" y="955675"/>
            <a:ext cx="7974012" cy="374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Lifecycle Methods</a:t>
            </a:r>
            <a:endParaRPr/>
          </a:p>
        </p:txBody>
      </p:sp>
      <p:pic>
        <p:nvPicPr>
          <p:cNvPr id="243" name="Google Shape;243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78962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50" name="Google Shape;250;p3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API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javax.servlet.http</a:t>
            </a:r>
            <a:endParaRPr/>
          </a:p>
          <a:p>
            <a:pPr indent="55562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javax.servlet.Servlet interface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 is the central interface in the Servlet API.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Every servlet class must directly or indirectly implement this interface. It has five methods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init()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destroy()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service()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getServletConfig()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getServletInfo()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porate PPT Template_310107_latest">
  <a:themeElements>
    <a:clrScheme name="Corporate PPT Template_310107_late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orporate PPT Template_310107_latest">
  <a:themeElements>
    <a:clrScheme name="Corporate PPT Template_310107_late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