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Arim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m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rimo-italic.fntdata"/><Relationship Id="rId21" Type="http://schemas.openxmlformats.org/officeDocument/2006/relationships/slide" Target="slides/slide15.xml"/><Relationship Id="rId43" Type="http://schemas.openxmlformats.org/officeDocument/2006/relationships/font" Target="fonts/Arim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Arimo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4" name="Google Shape;6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95263" y="4789488"/>
            <a:ext cx="587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/>
            </a:lvl1pPr>
            <a:lvl2pPr indent="-1651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169862" lvl="2" marL="741363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188912" lvl="3" marL="1027113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184150" lvl="4" marL="13144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184150" lvl="5" marL="17716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184150" lvl="6" marL="22288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184150" lvl="7" marL="26860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184150" lvl="8" marL="31432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195263" y="3511550"/>
            <a:ext cx="587851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973138" y="1536700"/>
            <a:ext cx="35353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60900" y="1536700"/>
            <a:ext cx="3535363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 rot="5400000">
            <a:off x="5373688" y="2813051"/>
            <a:ext cx="4525963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 rot="5400000">
            <a:off x="1095375" y="787400"/>
            <a:ext cx="4525963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 rot="5400000">
            <a:off x="6418263" y="363538"/>
            <a:ext cx="28067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 rot="5400000">
            <a:off x="1965325" y="-1749425"/>
            <a:ext cx="2806700" cy="6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 rot="5400000">
            <a:off x="3883818" y="-2980531"/>
            <a:ext cx="1323975" cy="875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84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343025"/>
            <a:ext cx="9144000" cy="2943225"/>
            <a:chOff x="0" y="1343025"/>
            <a:chExt cx="9144000" cy="2943225"/>
          </a:xfrm>
        </p:grpSpPr>
        <p:pic>
          <p:nvPicPr>
            <p:cNvPr descr="Blue 200_1row"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19431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21828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17049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24161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265588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6" name="Google Shape;16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289242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7" name="Google Shape;17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31273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8" name="Google Shape;18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33655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9" name="Google Shape;19;p1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36052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20" name="Google Shape;20;p1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384333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_walla" id="21" name="Google Shape;21;p1"/>
            <p:cNvPicPr preferRelativeResize="0"/>
            <p:nvPr/>
          </p:nvPicPr>
          <p:blipFill rotWithShape="1">
            <a:blip r:embed="rId2">
              <a:alphaModFix/>
            </a:blip>
            <a:srcRect b="54196" l="0" r="36000" t="0"/>
            <a:stretch/>
          </p:blipFill>
          <p:spPr>
            <a:xfrm>
              <a:off x="0" y="2657475"/>
              <a:ext cx="9144000" cy="1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_walla" id="22" name="Google Shape;22;p1"/>
            <p:cNvPicPr preferRelativeResize="0"/>
            <p:nvPr/>
          </p:nvPicPr>
          <p:blipFill rotWithShape="1">
            <a:blip r:embed="rId3">
              <a:alphaModFix/>
            </a:blip>
            <a:srcRect b="0" l="0" r="36000" t="46427"/>
            <a:stretch/>
          </p:blipFill>
          <p:spPr>
            <a:xfrm>
              <a:off x="0" y="1343025"/>
              <a:ext cx="9144000" cy="1428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Google Shape;23;p1"/>
            <p:cNvCxnSpPr/>
            <p:nvPr/>
          </p:nvCxnSpPr>
          <p:spPr>
            <a:xfrm>
              <a:off x="277812" y="4017962"/>
              <a:ext cx="5789612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descr="EC" id="24" name="Google Shape;24;p1"/>
          <p:cNvPicPr preferRelativeResize="0"/>
          <p:nvPr/>
        </p:nvPicPr>
        <p:blipFill rotWithShape="1">
          <a:blip r:embed="rId4">
            <a:alphaModFix/>
          </a:blip>
          <a:srcRect b="3750" l="1354" r="1580" t="5624"/>
          <a:stretch/>
        </p:blipFill>
        <p:spPr>
          <a:xfrm>
            <a:off x="6759575" y="6091237"/>
            <a:ext cx="2046287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s-trans" id="25" name="Google Shape;2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25" y="712787"/>
            <a:ext cx="2843212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26" name="Google Shape;2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9912" y="355600"/>
            <a:ext cx="560387" cy="496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5113337"/>
            <a:ext cx="9150350" cy="1482725"/>
            <a:chOff x="0" y="5113337"/>
            <a:chExt cx="9150350" cy="1482725"/>
          </a:xfrm>
        </p:grpSpPr>
        <p:pic>
          <p:nvPicPr>
            <p:cNvPr descr="70" id="34" name="Google Shape;34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6119812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5" name="Google Shape;35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880100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6" name="Google Shape;36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411787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7" name="Google Shape;37;p3"/>
            <p:cNvPicPr preferRelativeResize="0"/>
            <p:nvPr/>
          </p:nvPicPr>
          <p:blipFill rotWithShape="1">
            <a:blip r:embed="rId2">
              <a:alphaModFix/>
            </a:blip>
            <a:srcRect b="0" l="0" r="36000" t="0"/>
            <a:stretch/>
          </p:blipFill>
          <p:spPr>
            <a:xfrm>
              <a:off x="0" y="60150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0" l="0" r="36000" t="0"/>
            <a:stretch/>
          </p:blipFill>
          <p:spPr>
            <a:xfrm>
              <a:off x="0" y="51133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9" name="Google Shape;39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5648325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cxnSp>
        <p:nvCxnSpPr>
          <p:cNvPr id="42" name="Google Shape;42;p3"/>
          <p:cNvCxnSpPr/>
          <p:nvPr/>
        </p:nvCxnSpPr>
        <p:spPr>
          <a:xfrm>
            <a:off x="236537" y="519112"/>
            <a:ext cx="8636000" cy="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3"/>
          <p:cNvSpPr txBox="1"/>
          <p:nvPr/>
        </p:nvSpPr>
        <p:spPr>
          <a:xfrm>
            <a:off x="5091112" y="6434137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SSRS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5091112" y="6583362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tcs-blue-trans" id="46" name="Google Shape;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62" y="65135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3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0" y="1485900"/>
            <a:ext cx="9144000" cy="5372100"/>
            <a:chOff x="0" y="1485900"/>
            <a:chExt cx="9144000" cy="5372100"/>
          </a:xfrm>
        </p:grpSpPr>
        <p:pic>
          <p:nvPicPr>
            <p:cNvPr descr="Blue 200_1row" id="92" name="Google Shape;92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43434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3" name="Google Shape;93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45831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4" name="Google Shape;94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41052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5" name="Google Shape;95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48164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6" name="Google Shape;96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505618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7" name="Google Shape;97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529272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8" name="Google Shape;98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5527675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99" name="Google Shape;99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5765800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00" name="Google Shape;100;p14"/>
            <p:cNvPicPr preferRelativeResize="0"/>
            <p:nvPr/>
          </p:nvPicPr>
          <p:blipFill rotWithShape="1">
            <a:blip r:embed="rId1">
              <a:alphaModFix/>
            </a:blip>
            <a:srcRect b="0" l="1275" r="4560" t="0"/>
            <a:stretch/>
          </p:blipFill>
          <p:spPr>
            <a:xfrm>
              <a:off x="0" y="6005512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 200_1row" id="101" name="Google Shape;101;p14"/>
            <p:cNvPicPr preferRelativeResize="0"/>
            <p:nvPr/>
          </p:nvPicPr>
          <p:blipFill rotWithShape="1">
            <a:blip r:embed="rId1">
              <a:alphaModFix/>
            </a:blip>
            <a:srcRect b="0" l="3498" r="2337" t="0"/>
            <a:stretch/>
          </p:blipFill>
          <p:spPr>
            <a:xfrm>
              <a:off x="0" y="6243637"/>
              <a:ext cx="9144000" cy="214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range" id="102" name="Google Shape;102;p14"/>
            <p:cNvPicPr preferRelativeResize="0"/>
            <p:nvPr/>
          </p:nvPicPr>
          <p:blipFill rotWithShape="1">
            <a:blip r:embed="rId2">
              <a:alphaModFix/>
            </a:blip>
            <a:srcRect b="0" l="18000" r="17998" t="0"/>
            <a:stretch/>
          </p:blipFill>
          <p:spPr>
            <a:xfrm>
              <a:off x="0" y="1485900"/>
              <a:ext cx="9144000" cy="416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range"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b="55131" l="18000" r="17998" t="0"/>
            <a:stretch/>
          </p:blipFill>
          <p:spPr>
            <a:xfrm>
              <a:off x="0" y="4470400"/>
              <a:ext cx="9144000" cy="238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5" name="Google Shape;105;p14"/>
          <p:cNvCxnSpPr/>
          <p:nvPr/>
        </p:nvCxnSpPr>
        <p:spPr>
          <a:xfrm>
            <a:off x="277812" y="4017962"/>
            <a:ext cx="56292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tcs-trans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" y="64500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Relationship Id="rId4" Type="http://schemas.openxmlformats.org/officeDocument/2006/relationships/image" Target="../media/image52.png"/><Relationship Id="rId5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0.png"/><Relationship Id="rId4" Type="http://schemas.openxmlformats.org/officeDocument/2006/relationships/image" Target="../media/image6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22" Type="http://schemas.openxmlformats.org/officeDocument/2006/relationships/image" Target="../media/image40.png"/><Relationship Id="rId21" Type="http://schemas.openxmlformats.org/officeDocument/2006/relationships/image" Target="../media/image33.png"/><Relationship Id="rId24" Type="http://schemas.openxmlformats.org/officeDocument/2006/relationships/image" Target="../media/image27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25" Type="http://schemas.openxmlformats.org/officeDocument/2006/relationships/image" Target="../media/image34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5" Type="http://schemas.openxmlformats.org/officeDocument/2006/relationships/image" Target="../media/image25.png"/><Relationship Id="rId14" Type="http://schemas.openxmlformats.org/officeDocument/2006/relationships/image" Target="../media/image22.png"/><Relationship Id="rId17" Type="http://schemas.openxmlformats.org/officeDocument/2006/relationships/image" Target="../media/image30.png"/><Relationship Id="rId16" Type="http://schemas.openxmlformats.org/officeDocument/2006/relationships/image" Target="../media/image24.png"/><Relationship Id="rId19" Type="http://schemas.openxmlformats.org/officeDocument/2006/relationships/image" Target="../media/image28.png"/><Relationship Id="rId18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Relationship Id="rId4" Type="http://schemas.openxmlformats.org/officeDocument/2006/relationships/image" Target="../media/image76.png"/><Relationship Id="rId5" Type="http://schemas.openxmlformats.org/officeDocument/2006/relationships/image" Target="../media/image7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5.png"/><Relationship Id="rId4" Type="http://schemas.openxmlformats.org/officeDocument/2006/relationships/image" Target="../media/image69.png"/><Relationship Id="rId5" Type="http://schemas.openxmlformats.org/officeDocument/2006/relationships/image" Target="../media/image6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3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7.png"/><Relationship Id="rId4" Type="http://schemas.openxmlformats.org/officeDocument/2006/relationships/image" Target="../media/image71.png"/><Relationship Id="rId5" Type="http://schemas.openxmlformats.org/officeDocument/2006/relationships/image" Target="../media/image7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2.png"/><Relationship Id="rId4" Type="http://schemas.openxmlformats.org/officeDocument/2006/relationships/image" Target="../media/image85.png"/><Relationship Id="rId5" Type="http://schemas.openxmlformats.org/officeDocument/2006/relationships/image" Target="../media/image7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1.png"/><Relationship Id="rId4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3.jpg"/><Relationship Id="rId4" Type="http://schemas.openxmlformats.org/officeDocument/2006/relationships/image" Target="../media/image84.jpg"/><Relationship Id="rId5" Type="http://schemas.openxmlformats.org/officeDocument/2006/relationships/image" Target="../media/image8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msdn.microsoft.com/en-us/library/ms167031(v=SQL.90).aspx" TargetMode="External"/><Relationship Id="rId4" Type="http://schemas.openxmlformats.org/officeDocument/2006/relationships/hyperlink" Target="http://msdn.microsoft.com/en-us/library/ms167031(v=SQL.90).asp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95262" y="4789487"/>
            <a:ext cx="58785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November 29, 2010</a:t>
            </a:r>
            <a:endParaRPr/>
          </a:p>
        </p:txBody>
      </p:sp>
      <p:sp>
        <p:nvSpPr>
          <p:cNvPr id="148" name="Google Shape;148;p26"/>
          <p:cNvSpPr txBox="1"/>
          <p:nvPr>
            <p:ph type="ctrTitle"/>
          </p:nvPr>
        </p:nvSpPr>
        <p:spPr>
          <a:xfrm>
            <a:off x="195262" y="3554412"/>
            <a:ext cx="5878512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Server Integration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/>
          <p:nvPr/>
        </p:nvSpPr>
        <p:spPr>
          <a:xfrm>
            <a:off x="1187450" y="1341437"/>
            <a:ext cx="6337300" cy="4895850"/>
          </a:xfrm>
          <a:prstGeom prst="diamond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Import and Export Wizard</a:t>
            </a:r>
            <a:endParaRPr/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822450"/>
            <a:ext cx="7321550" cy="354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0" name="Google Shape;440;p36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547812"/>
            <a:ext cx="8266112" cy="403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SSIS…. contd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285750" y="6207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9" name="Google Shape;4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117600"/>
            <a:ext cx="4573587" cy="3168650"/>
          </a:xfrm>
          <a:prstGeom prst="rect">
            <a:avLst/>
          </a:prstGeom>
          <a:noFill/>
          <a:ln cap="flat" cmpd="sng" w="76200">
            <a:solidFill>
              <a:srgbClr val="C4ECF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412" y="4508500"/>
            <a:ext cx="2724150" cy="2012950"/>
          </a:xfrm>
          <a:prstGeom prst="rect">
            <a:avLst/>
          </a:prstGeom>
          <a:noFill/>
          <a:ln cap="flat" cmpd="sng" w="38100">
            <a:solidFill>
              <a:srgbClr val="CCCC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5">
            <a:alphaModFix/>
          </a:blip>
          <a:srcRect b="0" l="0" r="4974" t="11445"/>
          <a:stretch/>
        </p:blipFill>
        <p:spPr>
          <a:xfrm>
            <a:off x="6011862" y="1117600"/>
            <a:ext cx="2628900" cy="5264150"/>
          </a:xfrm>
          <a:prstGeom prst="rect">
            <a:avLst/>
          </a:prstGeom>
          <a:noFill/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57" name="Google Shape;457;p3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58" name="Google Shape;458;p38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Packages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1000125"/>
            <a:ext cx="8278812" cy="463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ackage with a control flow and a data flow" id="460" name="Google Shape;4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5587" y="3429000"/>
            <a:ext cx="4991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67" name="Google Shape;467;p39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Tasks</a:t>
            </a:r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1000125"/>
            <a:ext cx="8285162" cy="4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9"/>
          <p:cNvSpPr txBox="1"/>
          <p:nvPr/>
        </p:nvSpPr>
        <p:spPr>
          <a:xfrm>
            <a:off x="285750" y="3559175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Data Source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76" name="Google Shape;4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49275"/>
            <a:ext cx="8358187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ol flow with six tasks and a container" id="477" name="Google Shape;4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987" y="3470275"/>
            <a:ext cx="2209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/>
        </p:nvSpPr>
        <p:spPr>
          <a:xfrm>
            <a:off x="1547812" y="1341437"/>
            <a:ext cx="4752975" cy="2030412"/>
          </a:xfrm>
          <a:prstGeom prst="rect">
            <a:avLst/>
          </a:prstGeom>
          <a:gradFill>
            <a:gsLst>
              <a:gs pos="0">
                <a:srgbClr val="E2D6CB"/>
              </a:gs>
              <a:gs pos="35000">
                <a:srgbClr val="EAE2DA"/>
              </a:gs>
              <a:gs pos="100000">
                <a:srgbClr val="F7F4F0"/>
              </a:gs>
            </a:gsLst>
            <a:lin ang="16200000" scaled="0"/>
          </a:gradFill>
          <a:ln cap="flat" cmpd="sng" w="9525">
            <a:solidFill>
              <a:srgbClr val="A89C9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three different types of control flow elements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that provides structure in packages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Tasks that provide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Precedence constraints that connect the executables, containers and tasks into an ordered control flow.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562" y="1341437"/>
            <a:ext cx="2185987" cy="4076700"/>
          </a:xfrm>
          <a:prstGeom prst="rect">
            <a:avLst/>
          </a:prstGeom>
          <a:noFill/>
          <a:ln cap="flat" cmpd="sng" w="28575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285750" y="2143125"/>
            <a:ext cx="5000625" cy="285750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49275"/>
            <a:ext cx="8358187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flow components and their inputs and outputs" id="488" name="Google Shape;4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2" y="1376362"/>
            <a:ext cx="35052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1"/>
          <p:cNvSpPr txBox="1"/>
          <p:nvPr/>
        </p:nvSpPr>
        <p:spPr>
          <a:xfrm>
            <a:off x="357187" y="2128837"/>
            <a:ext cx="4857750" cy="280035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66CC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three different types of data flow components : source, transformation, destination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Sources extract data from data stores such as tables and views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Transformations modify, summarize and clean data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Destinations load data into data stores.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549275"/>
            <a:ext cx="8420100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Image" id="497" name="Google Shape;49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1428750"/>
            <a:ext cx="6734175" cy="4200525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Designer – a snapshot</a:t>
            </a:r>
            <a:endParaRPr/>
          </a:p>
        </p:txBody>
      </p:sp>
      <p:sp>
        <p:nvSpPr>
          <p:cNvPr id="503" name="Google Shape;503;p4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352425" y="620712"/>
            <a:ext cx="7488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familiarize the SSIS IDE</a:t>
            </a:r>
            <a:endParaRPr/>
          </a:p>
        </p:txBody>
      </p:sp>
      <p:pic>
        <p:nvPicPr>
          <p:cNvPr descr="http://biresort.net/cfs-file.ashx/__key/CommunityServer.Blogs.Components.WeblogFiles/pedrocgd/SSIS_5F00_Interface.JPG" id="505" name="Google Shape;5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177925"/>
            <a:ext cx="6081712" cy="4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</a:t>
            </a:r>
            <a:endParaRPr/>
          </a:p>
        </p:txBody>
      </p:sp>
      <p:sp>
        <p:nvSpPr>
          <p:cNvPr id="511" name="Google Shape;511;p4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12" name="Google Shape;512;p44"/>
          <p:cNvSpPr txBox="1"/>
          <p:nvPr/>
        </p:nvSpPr>
        <p:spPr>
          <a:xfrm>
            <a:off x="323850" y="692150"/>
            <a:ext cx="7488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2005.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Menu bar -&gt;File -&gt;New Project -&gt; Integration Services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project name and click open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133600"/>
            <a:ext cx="5688012" cy="3455987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Topics Covered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155" name="Google Shape;155;p27"/>
          <p:cNvGrpSpPr/>
          <p:nvPr/>
        </p:nvGrpSpPr>
        <p:grpSpPr>
          <a:xfrm>
            <a:off x="633412" y="841375"/>
            <a:ext cx="7199312" cy="5662612"/>
            <a:chOff x="633412" y="841375"/>
            <a:chExt cx="7199312" cy="5662612"/>
          </a:xfrm>
        </p:grpSpPr>
        <p:pic>
          <p:nvPicPr>
            <p:cNvPr id="156" name="Google Shape;15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3412" y="841375"/>
              <a:ext cx="7199312" cy="5662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1096962" y="963612"/>
              <a:ext cx="6616700" cy="5111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2176462" y="1822450"/>
            <a:ext cx="5535612" cy="500062"/>
            <a:chOff x="2176462" y="1822450"/>
            <a:chExt cx="5535612" cy="500062"/>
          </a:xfrm>
        </p:grpSpPr>
        <p:pic>
          <p:nvPicPr>
            <p:cNvPr id="159" name="Google Shape;15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6462" y="1822450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7"/>
            <p:cNvSpPr txBox="1"/>
            <p:nvPr/>
          </p:nvSpPr>
          <p:spPr>
            <a:xfrm>
              <a:off x="2255837" y="18716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SSIS</a:t>
              </a:r>
              <a:endParaRPr/>
            </a:p>
          </p:txBody>
        </p:sp>
      </p:grpSp>
      <p:grpSp>
        <p:nvGrpSpPr>
          <p:cNvPr id="161" name="Google Shape;161;p27"/>
          <p:cNvGrpSpPr/>
          <p:nvPr/>
        </p:nvGrpSpPr>
        <p:grpSpPr>
          <a:xfrm>
            <a:off x="1530350" y="1944687"/>
            <a:ext cx="573087" cy="169862"/>
            <a:chOff x="1530350" y="1944687"/>
            <a:chExt cx="573087" cy="169862"/>
          </a:xfrm>
        </p:grpSpPr>
        <p:pic>
          <p:nvPicPr>
            <p:cNvPr id="162" name="Google Shape;16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9446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7"/>
            <p:cNvSpPr txBox="1"/>
            <p:nvPr/>
          </p:nvSpPr>
          <p:spPr>
            <a:xfrm>
              <a:off x="1550987" y="19669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7"/>
          <p:cNvGrpSpPr/>
          <p:nvPr/>
        </p:nvGrpSpPr>
        <p:grpSpPr>
          <a:xfrm>
            <a:off x="1719262" y="1987550"/>
            <a:ext cx="85725" cy="85725"/>
            <a:chOff x="1719262" y="1987550"/>
            <a:chExt cx="85725" cy="85725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7"/>
            <p:cNvSpPr txBox="1"/>
            <p:nvPr/>
          </p:nvSpPr>
          <p:spPr>
            <a:xfrm>
              <a:off x="1749425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1908175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7"/>
          <p:cNvGrpSpPr/>
          <p:nvPr/>
        </p:nvGrpSpPr>
        <p:grpSpPr>
          <a:xfrm>
            <a:off x="1755775" y="2000250"/>
            <a:ext cx="304800" cy="66675"/>
            <a:chOff x="1755775" y="2000250"/>
            <a:chExt cx="304800" cy="66675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2000250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 txBox="1"/>
            <p:nvPr/>
          </p:nvSpPr>
          <p:spPr>
            <a:xfrm>
              <a:off x="1776412" y="20240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7"/>
          <p:cNvGrpSpPr/>
          <p:nvPr/>
        </p:nvGrpSpPr>
        <p:grpSpPr>
          <a:xfrm>
            <a:off x="2011362" y="1987550"/>
            <a:ext cx="85725" cy="85725"/>
            <a:chOff x="2011362" y="1987550"/>
            <a:chExt cx="85725" cy="85725"/>
          </a:xfrm>
        </p:grpSpPr>
        <p:pic>
          <p:nvPicPr>
            <p:cNvPr id="172" name="Google Shape;17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7"/>
            <p:cNvSpPr txBox="1"/>
            <p:nvPr/>
          </p:nvSpPr>
          <p:spPr>
            <a:xfrm>
              <a:off x="2039937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2176462" y="1395412"/>
            <a:ext cx="5535612" cy="493712"/>
            <a:chOff x="2176462" y="1395412"/>
            <a:chExt cx="5535612" cy="493712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76462" y="13954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2255837" y="14398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 to SSIS</a:t>
              </a: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1530350" y="1511300"/>
            <a:ext cx="573087" cy="177800"/>
            <a:chOff x="1530350" y="1511300"/>
            <a:chExt cx="573087" cy="177800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1511300"/>
              <a:ext cx="573087" cy="17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7"/>
            <p:cNvSpPr txBox="1"/>
            <p:nvPr/>
          </p:nvSpPr>
          <p:spPr>
            <a:xfrm>
              <a:off x="1550987" y="15351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719262" y="1560512"/>
            <a:ext cx="85725" cy="79375"/>
            <a:chOff x="1719262" y="1560512"/>
            <a:chExt cx="85725" cy="79375"/>
          </a:xfrm>
        </p:grpSpPr>
        <p:pic>
          <p:nvPicPr>
            <p:cNvPr id="181" name="Google Shape;18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7"/>
            <p:cNvSpPr txBox="1"/>
            <p:nvPr/>
          </p:nvSpPr>
          <p:spPr>
            <a:xfrm>
              <a:off x="1749425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1474787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7"/>
          <p:cNvGrpSpPr/>
          <p:nvPr/>
        </p:nvGrpSpPr>
        <p:grpSpPr>
          <a:xfrm>
            <a:off x="1755775" y="1573212"/>
            <a:ext cx="304800" cy="60325"/>
            <a:chOff x="1755775" y="1573212"/>
            <a:chExt cx="304800" cy="60325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1573212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7"/>
            <p:cNvSpPr txBox="1"/>
            <p:nvPr/>
          </p:nvSpPr>
          <p:spPr>
            <a:xfrm>
              <a:off x="1776412" y="15922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2011362" y="1560512"/>
            <a:ext cx="85725" cy="79375"/>
            <a:chOff x="2011362" y="1560512"/>
            <a:chExt cx="85725" cy="79375"/>
          </a:xfrm>
        </p:grpSpPr>
        <p:pic>
          <p:nvPicPr>
            <p:cNvPr id="188" name="Google Shape;18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7"/>
            <p:cNvSpPr txBox="1"/>
            <p:nvPr/>
          </p:nvSpPr>
          <p:spPr>
            <a:xfrm>
              <a:off x="2039937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2176462" y="963612"/>
            <a:ext cx="5535612" cy="493712"/>
            <a:chOff x="2176462" y="963612"/>
            <a:chExt cx="5535612" cy="493712"/>
          </a:xfrm>
        </p:grpSpPr>
        <p:pic>
          <p:nvPicPr>
            <p:cNvPr id="191" name="Google Shape;191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176462" y="9636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7"/>
            <p:cNvSpPr txBox="1"/>
            <p:nvPr/>
          </p:nvSpPr>
          <p:spPr>
            <a:xfrm>
              <a:off x="2255837" y="10080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Overview of DTS</a:t>
              </a:r>
              <a:endParaRPr/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1530350" y="1085850"/>
            <a:ext cx="573087" cy="169862"/>
            <a:chOff x="1530350" y="1085850"/>
            <a:chExt cx="573087" cy="169862"/>
          </a:xfrm>
        </p:grpSpPr>
        <p:pic>
          <p:nvPicPr>
            <p:cNvPr id="194" name="Google Shape;19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08585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7"/>
            <p:cNvSpPr txBox="1"/>
            <p:nvPr/>
          </p:nvSpPr>
          <p:spPr>
            <a:xfrm>
              <a:off x="1550987" y="11033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1719262" y="1127125"/>
            <a:ext cx="85725" cy="79375"/>
            <a:chOff x="1719262" y="1127125"/>
            <a:chExt cx="85725" cy="79375"/>
          </a:xfrm>
        </p:grpSpPr>
        <p:pic>
          <p:nvPicPr>
            <p:cNvPr id="197" name="Google Shape;197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7"/>
            <p:cNvSpPr txBox="1"/>
            <p:nvPr/>
          </p:nvSpPr>
          <p:spPr>
            <a:xfrm>
              <a:off x="1749425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7"/>
          <p:cNvGrpSpPr/>
          <p:nvPr/>
        </p:nvGrpSpPr>
        <p:grpSpPr>
          <a:xfrm>
            <a:off x="1206500" y="1042987"/>
            <a:ext cx="373062" cy="242887"/>
            <a:chOff x="1206500" y="1042987"/>
            <a:chExt cx="373062" cy="242887"/>
          </a:xfrm>
        </p:grpSpPr>
        <p:pic>
          <p:nvPicPr>
            <p:cNvPr id="200" name="Google Shape;200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06500" y="1042987"/>
              <a:ext cx="373062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 txBox="1"/>
            <p:nvPr/>
          </p:nvSpPr>
          <p:spPr>
            <a:xfrm>
              <a:off x="1228725" y="1065212"/>
              <a:ext cx="328612" cy="201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1493837" y="1042987"/>
            <a:ext cx="115887" cy="242887"/>
            <a:chOff x="1493837" y="1042987"/>
            <a:chExt cx="115887" cy="242887"/>
          </a:xfrm>
        </p:grpSpPr>
        <p:pic>
          <p:nvPicPr>
            <p:cNvPr id="203" name="Google Shape;203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938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7"/>
            <p:cNvSpPr txBox="1"/>
            <p:nvPr/>
          </p:nvSpPr>
          <p:spPr>
            <a:xfrm>
              <a:off x="1525587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1163637" y="1042987"/>
            <a:ext cx="115887" cy="242887"/>
            <a:chOff x="1163637" y="1042987"/>
            <a:chExt cx="115887" cy="242887"/>
          </a:xfrm>
        </p:grpSpPr>
        <p:pic>
          <p:nvPicPr>
            <p:cNvPr id="206" name="Google Shape;206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636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7"/>
            <p:cNvSpPr txBox="1"/>
            <p:nvPr/>
          </p:nvSpPr>
          <p:spPr>
            <a:xfrm>
              <a:off x="1198562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1755775" y="1139825"/>
            <a:ext cx="304800" cy="60325"/>
            <a:chOff x="1755775" y="1139825"/>
            <a:chExt cx="304800" cy="60325"/>
          </a:xfrm>
        </p:grpSpPr>
        <p:pic>
          <p:nvPicPr>
            <p:cNvPr id="209" name="Google Shape;209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1139825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7"/>
            <p:cNvSpPr txBox="1"/>
            <p:nvPr/>
          </p:nvSpPr>
          <p:spPr>
            <a:xfrm>
              <a:off x="1776412" y="11604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2011362" y="1127125"/>
            <a:ext cx="85725" cy="79375"/>
            <a:chOff x="2011362" y="1127125"/>
            <a:chExt cx="85725" cy="79375"/>
          </a:xfrm>
        </p:grpSpPr>
        <p:pic>
          <p:nvPicPr>
            <p:cNvPr id="212" name="Google Shape;212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 txBox="1"/>
            <p:nvPr/>
          </p:nvSpPr>
          <p:spPr>
            <a:xfrm>
              <a:off x="2039937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1530350" y="3249612"/>
            <a:ext cx="573087" cy="176212"/>
            <a:chOff x="1530350" y="3249612"/>
            <a:chExt cx="573087" cy="176212"/>
          </a:xfrm>
        </p:grpSpPr>
        <p:pic>
          <p:nvPicPr>
            <p:cNvPr id="215" name="Google Shape;215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3249612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7"/>
            <p:cNvSpPr txBox="1"/>
            <p:nvPr/>
          </p:nvSpPr>
          <p:spPr>
            <a:xfrm>
              <a:off x="1550987" y="32718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1719262" y="3297237"/>
            <a:ext cx="85725" cy="79375"/>
            <a:chOff x="1719262" y="3297237"/>
            <a:chExt cx="85725" cy="79375"/>
          </a:xfrm>
        </p:grpSpPr>
        <p:pic>
          <p:nvPicPr>
            <p:cNvPr id="218" name="Google Shape;21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7"/>
            <p:cNvSpPr txBox="1"/>
            <p:nvPr/>
          </p:nvSpPr>
          <p:spPr>
            <a:xfrm>
              <a:off x="1749425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3213100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7"/>
          <p:cNvGrpSpPr/>
          <p:nvPr/>
        </p:nvGrpSpPr>
        <p:grpSpPr>
          <a:xfrm>
            <a:off x="1755775" y="3309937"/>
            <a:ext cx="304800" cy="61912"/>
            <a:chOff x="1755775" y="3309937"/>
            <a:chExt cx="304800" cy="61912"/>
          </a:xfrm>
        </p:grpSpPr>
        <p:pic>
          <p:nvPicPr>
            <p:cNvPr id="222" name="Google Shape;222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3309937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7"/>
            <p:cNvSpPr txBox="1"/>
            <p:nvPr/>
          </p:nvSpPr>
          <p:spPr>
            <a:xfrm>
              <a:off x="1776412" y="332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2011362" y="3297237"/>
            <a:ext cx="85725" cy="79375"/>
            <a:chOff x="2011362" y="3297237"/>
            <a:chExt cx="85725" cy="79375"/>
          </a:xfrm>
        </p:grpSpPr>
        <p:pic>
          <p:nvPicPr>
            <p:cNvPr id="225" name="Google Shape;225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7"/>
            <p:cNvSpPr txBox="1"/>
            <p:nvPr/>
          </p:nvSpPr>
          <p:spPr>
            <a:xfrm>
              <a:off x="2039937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7"/>
          <p:cNvGrpSpPr/>
          <p:nvPr/>
        </p:nvGrpSpPr>
        <p:grpSpPr>
          <a:xfrm>
            <a:off x="2176462" y="3114675"/>
            <a:ext cx="5535612" cy="493712"/>
            <a:chOff x="2176462" y="3114675"/>
            <a:chExt cx="5535612" cy="493712"/>
          </a:xfrm>
        </p:grpSpPr>
        <p:pic>
          <p:nvPicPr>
            <p:cNvPr id="228" name="Google Shape;228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76462" y="311467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255837" y="31591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Elements of SSIS</a:t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1530350" y="2816225"/>
            <a:ext cx="573087" cy="176212"/>
            <a:chOff x="1530350" y="2816225"/>
            <a:chExt cx="573087" cy="176212"/>
          </a:xfrm>
        </p:grpSpPr>
        <p:pic>
          <p:nvPicPr>
            <p:cNvPr id="231" name="Google Shape;231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30350" y="2816225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7"/>
            <p:cNvSpPr txBox="1"/>
            <p:nvPr/>
          </p:nvSpPr>
          <p:spPr>
            <a:xfrm>
              <a:off x="1550987" y="28400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1719262" y="2865437"/>
            <a:ext cx="85725" cy="79375"/>
            <a:chOff x="1719262" y="2865437"/>
            <a:chExt cx="85725" cy="79375"/>
          </a:xfrm>
        </p:grpSpPr>
        <p:pic>
          <p:nvPicPr>
            <p:cNvPr id="234" name="Google Shape;234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7"/>
            <p:cNvSpPr txBox="1"/>
            <p:nvPr/>
          </p:nvSpPr>
          <p:spPr>
            <a:xfrm>
              <a:off x="1749425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6" name="Google Shape;23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2779712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7"/>
          <p:cNvGrpSpPr/>
          <p:nvPr/>
        </p:nvGrpSpPr>
        <p:grpSpPr>
          <a:xfrm>
            <a:off x="1755775" y="2876550"/>
            <a:ext cx="304800" cy="61912"/>
            <a:chOff x="1755775" y="2876550"/>
            <a:chExt cx="304800" cy="61912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28765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7"/>
            <p:cNvSpPr txBox="1"/>
            <p:nvPr/>
          </p:nvSpPr>
          <p:spPr>
            <a:xfrm>
              <a:off x="1776412" y="289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2011362" y="2865437"/>
            <a:ext cx="85725" cy="79375"/>
            <a:chOff x="2011362" y="2865437"/>
            <a:chExt cx="85725" cy="79375"/>
          </a:xfrm>
        </p:grpSpPr>
        <p:pic>
          <p:nvPicPr>
            <p:cNvPr id="241" name="Google Shape;24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7"/>
            <p:cNvSpPr txBox="1"/>
            <p:nvPr/>
          </p:nvSpPr>
          <p:spPr>
            <a:xfrm>
              <a:off x="2039937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176462" y="2682875"/>
            <a:ext cx="5535612" cy="498475"/>
            <a:chOff x="2176462" y="2682875"/>
            <a:chExt cx="5535612" cy="498475"/>
          </a:xfrm>
        </p:grpSpPr>
        <p:pic>
          <p:nvPicPr>
            <p:cNvPr id="244" name="Google Shape;244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76462" y="2682875"/>
              <a:ext cx="5535612" cy="49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7"/>
            <p:cNvSpPr txBox="1"/>
            <p:nvPr/>
          </p:nvSpPr>
          <p:spPr>
            <a:xfrm>
              <a:off x="2255837" y="27305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Architecture of SSIS</a:t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1530350" y="2389187"/>
            <a:ext cx="573087" cy="171450"/>
            <a:chOff x="1530350" y="2389187"/>
            <a:chExt cx="573087" cy="171450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23891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7"/>
            <p:cNvSpPr txBox="1"/>
            <p:nvPr/>
          </p:nvSpPr>
          <p:spPr>
            <a:xfrm>
              <a:off x="1550987" y="240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1719262" y="2432050"/>
            <a:ext cx="85725" cy="85725"/>
            <a:chOff x="1719262" y="2432050"/>
            <a:chExt cx="85725" cy="85725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7"/>
            <p:cNvSpPr txBox="1"/>
            <p:nvPr/>
          </p:nvSpPr>
          <p:spPr>
            <a:xfrm>
              <a:off x="1749425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Google Shape;252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3637" y="2346325"/>
            <a:ext cx="446087" cy="2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7"/>
          <p:cNvGrpSpPr/>
          <p:nvPr/>
        </p:nvGrpSpPr>
        <p:grpSpPr>
          <a:xfrm>
            <a:off x="1755775" y="2444750"/>
            <a:ext cx="304800" cy="60325"/>
            <a:chOff x="1755775" y="2444750"/>
            <a:chExt cx="304800" cy="60325"/>
          </a:xfrm>
        </p:grpSpPr>
        <p:pic>
          <p:nvPicPr>
            <p:cNvPr id="254" name="Google Shape;254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24447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7"/>
            <p:cNvSpPr txBox="1"/>
            <p:nvPr/>
          </p:nvSpPr>
          <p:spPr>
            <a:xfrm>
              <a:off x="1776412" y="24653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2011362" y="2432050"/>
            <a:ext cx="85725" cy="85725"/>
            <a:chOff x="2011362" y="2432050"/>
            <a:chExt cx="85725" cy="85725"/>
          </a:xfrm>
        </p:grpSpPr>
        <p:pic>
          <p:nvPicPr>
            <p:cNvPr id="257" name="Google Shape;25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7"/>
            <p:cNvSpPr txBox="1"/>
            <p:nvPr/>
          </p:nvSpPr>
          <p:spPr>
            <a:xfrm>
              <a:off x="2039937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7"/>
          <p:cNvGrpSpPr/>
          <p:nvPr/>
        </p:nvGrpSpPr>
        <p:grpSpPr>
          <a:xfrm>
            <a:off x="2176462" y="3968750"/>
            <a:ext cx="5535612" cy="493712"/>
            <a:chOff x="2176462" y="3968750"/>
            <a:chExt cx="5535612" cy="493712"/>
          </a:xfrm>
        </p:grpSpPr>
        <p:pic>
          <p:nvPicPr>
            <p:cNvPr id="260" name="Google Shape;260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176462" y="3968750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7"/>
            <p:cNvSpPr txBox="1"/>
            <p:nvPr/>
          </p:nvSpPr>
          <p:spPr>
            <a:xfrm>
              <a:off x="2255837" y="40163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Controls</a:t>
              </a:r>
              <a:endParaRPr/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1530350" y="4522787"/>
            <a:ext cx="573087" cy="171450"/>
            <a:chOff x="1530350" y="4522787"/>
            <a:chExt cx="573087" cy="171450"/>
          </a:xfrm>
        </p:grpSpPr>
        <p:pic>
          <p:nvPicPr>
            <p:cNvPr id="263" name="Google Shape;2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5227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7"/>
            <p:cNvSpPr txBox="1"/>
            <p:nvPr/>
          </p:nvSpPr>
          <p:spPr>
            <a:xfrm>
              <a:off x="1550987" y="45434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7"/>
          <p:cNvGrpSpPr/>
          <p:nvPr/>
        </p:nvGrpSpPr>
        <p:grpSpPr>
          <a:xfrm>
            <a:off x="1719262" y="4565650"/>
            <a:ext cx="85725" cy="85725"/>
            <a:chOff x="1719262" y="4565650"/>
            <a:chExt cx="85725" cy="85725"/>
          </a:xfrm>
        </p:grpSpPr>
        <p:pic>
          <p:nvPicPr>
            <p:cNvPr id="266" name="Google Shape;266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7"/>
            <p:cNvSpPr txBox="1"/>
            <p:nvPr/>
          </p:nvSpPr>
          <p:spPr>
            <a:xfrm>
              <a:off x="1749425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8" name="Google Shape;268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3637" y="4479925"/>
            <a:ext cx="446087" cy="2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7"/>
          <p:cNvGrpSpPr/>
          <p:nvPr/>
        </p:nvGrpSpPr>
        <p:grpSpPr>
          <a:xfrm>
            <a:off x="1755775" y="4578350"/>
            <a:ext cx="304800" cy="60325"/>
            <a:chOff x="1755775" y="4578350"/>
            <a:chExt cx="304800" cy="60325"/>
          </a:xfrm>
        </p:grpSpPr>
        <p:pic>
          <p:nvPicPr>
            <p:cNvPr id="270" name="Google Shape;270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45783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7"/>
            <p:cNvSpPr txBox="1"/>
            <p:nvPr/>
          </p:nvSpPr>
          <p:spPr>
            <a:xfrm>
              <a:off x="1776412" y="459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2011362" y="4565650"/>
            <a:ext cx="85725" cy="85725"/>
            <a:chOff x="2011362" y="4565650"/>
            <a:chExt cx="85725" cy="85725"/>
          </a:xfrm>
        </p:grpSpPr>
        <p:pic>
          <p:nvPicPr>
            <p:cNvPr id="273" name="Google Shape;27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7"/>
            <p:cNvSpPr txBox="1"/>
            <p:nvPr/>
          </p:nvSpPr>
          <p:spPr>
            <a:xfrm>
              <a:off x="2039937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2176462" y="5254625"/>
            <a:ext cx="5535612" cy="493712"/>
            <a:chOff x="2176462" y="5254625"/>
            <a:chExt cx="5535612" cy="493712"/>
          </a:xfrm>
        </p:grpSpPr>
        <p:pic>
          <p:nvPicPr>
            <p:cNvPr id="276" name="Google Shape;276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176462" y="525462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7"/>
            <p:cNvSpPr txBox="1"/>
            <p:nvPr/>
          </p:nvSpPr>
          <p:spPr>
            <a:xfrm>
              <a:off x="2255837" y="530225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Best Practices</a:t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30350" y="4090987"/>
            <a:ext cx="573087" cy="169862"/>
            <a:chOff x="1530350" y="4090987"/>
            <a:chExt cx="573087" cy="169862"/>
          </a:xfrm>
        </p:grpSpPr>
        <p:pic>
          <p:nvPicPr>
            <p:cNvPr id="279" name="Google Shape;27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0909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7"/>
            <p:cNvSpPr txBox="1"/>
            <p:nvPr/>
          </p:nvSpPr>
          <p:spPr>
            <a:xfrm>
              <a:off x="1550987" y="41116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719262" y="4133850"/>
            <a:ext cx="85725" cy="84137"/>
            <a:chOff x="1719262" y="4133850"/>
            <a:chExt cx="85725" cy="84137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7"/>
            <p:cNvSpPr txBox="1"/>
            <p:nvPr/>
          </p:nvSpPr>
          <p:spPr>
            <a:xfrm>
              <a:off x="1749425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4054475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7"/>
          <p:cNvGrpSpPr/>
          <p:nvPr/>
        </p:nvGrpSpPr>
        <p:grpSpPr>
          <a:xfrm>
            <a:off x="1755775" y="4144962"/>
            <a:ext cx="304800" cy="61912"/>
            <a:chOff x="1755775" y="4144962"/>
            <a:chExt cx="304800" cy="61912"/>
          </a:xfrm>
        </p:grpSpPr>
        <p:pic>
          <p:nvPicPr>
            <p:cNvPr id="286" name="Google Shape;286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4144962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7"/>
            <p:cNvSpPr txBox="1"/>
            <p:nvPr/>
          </p:nvSpPr>
          <p:spPr>
            <a:xfrm>
              <a:off x="1776412" y="416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2011362" y="4133850"/>
            <a:ext cx="85725" cy="84137"/>
            <a:chOff x="2011362" y="4133850"/>
            <a:chExt cx="85725" cy="84137"/>
          </a:xfrm>
        </p:grpSpPr>
        <p:pic>
          <p:nvPicPr>
            <p:cNvPr id="289" name="Google Shape;28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7"/>
            <p:cNvSpPr txBox="1"/>
            <p:nvPr/>
          </p:nvSpPr>
          <p:spPr>
            <a:xfrm>
              <a:off x="2039937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>
            <a:off x="2176462" y="3535362"/>
            <a:ext cx="5535612" cy="500062"/>
            <a:chOff x="2176462" y="3535362"/>
            <a:chExt cx="5535612" cy="500062"/>
          </a:xfrm>
        </p:grpSpPr>
        <p:pic>
          <p:nvPicPr>
            <p:cNvPr id="292" name="Google Shape;292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176462" y="3535362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"/>
            <p:cNvSpPr txBox="1"/>
            <p:nvPr/>
          </p:nvSpPr>
          <p:spPr>
            <a:xfrm>
              <a:off x="2255837" y="35845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 of SSIS</a:t>
              </a: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1530350" y="3657600"/>
            <a:ext cx="573087" cy="171450"/>
            <a:chOff x="1530350" y="3657600"/>
            <a:chExt cx="573087" cy="171450"/>
          </a:xfrm>
        </p:grpSpPr>
        <p:pic>
          <p:nvPicPr>
            <p:cNvPr id="295" name="Google Shape;29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3657600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7"/>
            <p:cNvSpPr txBox="1"/>
            <p:nvPr/>
          </p:nvSpPr>
          <p:spPr>
            <a:xfrm>
              <a:off x="1550987" y="367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7"/>
          <p:cNvGrpSpPr/>
          <p:nvPr/>
        </p:nvGrpSpPr>
        <p:grpSpPr>
          <a:xfrm>
            <a:off x="1719262" y="3700462"/>
            <a:ext cx="85725" cy="85725"/>
            <a:chOff x="1719262" y="3700462"/>
            <a:chExt cx="85725" cy="85725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7"/>
            <p:cNvSpPr txBox="1"/>
            <p:nvPr/>
          </p:nvSpPr>
          <p:spPr>
            <a:xfrm>
              <a:off x="1749425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3621087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7"/>
          <p:cNvGrpSpPr/>
          <p:nvPr/>
        </p:nvGrpSpPr>
        <p:grpSpPr>
          <a:xfrm>
            <a:off x="1755775" y="3713162"/>
            <a:ext cx="304800" cy="66675"/>
            <a:chOff x="1755775" y="3713162"/>
            <a:chExt cx="304800" cy="66675"/>
          </a:xfrm>
        </p:grpSpPr>
        <p:pic>
          <p:nvPicPr>
            <p:cNvPr id="302" name="Google Shape;30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3713162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7"/>
            <p:cNvSpPr txBox="1"/>
            <p:nvPr/>
          </p:nvSpPr>
          <p:spPr>
            <a:xfrm>
              <a:off x="1776412" y="3735387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2011362" y="3700462"/>
            <a:ext cx="85725" cy="85725"/>
            <a:chOff x="2011362" y="3700462"/>
            <a:chExt cx="85725" cy="85725"/>
          </a:xfrm>
        </p:grpSpPr>
        <p:pic>
          <p:nvPicPr>
            <p:cNvPr id="305" name="Google Shape;30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7"/>
            <p:cNvSpPr txBox="1"/>
            <p:nvPr/>
          </p:nvSpPr>
          <p:spPr>
            <a:xfrm>
              <a:off x="2039937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2176462" y="4400550"/>
            <a:ext cx="5535612" cy="495300"/>
            <a:chOff x="2176462" y="4400550"/>
            <a:chExt cx="5535612" cy="495300"/>
          </a:xfrm>
        </p:grpSpPr>
        <p:pic>
          <p:nvPicPr>
            <p:cNvPr id="308" name="Google Shape;308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176462" y="4400550"/>
              <a:ext cx="5535612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2255837" y="44450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My First SSIS package</a:t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1530350" y="4956175"/>
            <a:ext cx="573087" cy="169862"/>
            <a:chOff x="1530350" y="4956175"/>
            <a:chExt cx="573087" cy="169862"/>
          </a:xfrm>
        </p:grpSpPr>
        <p:pic>
          <p:nvPicPr>
            <p:cNvPr id="311" name="Google Shape;31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956175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550987" y="49768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1719262" y="4999037"/>
            <a:ext cx="85725" cy="85725"/>
            <a:chOff x="1719262" y="4999037"/>
            <a:chExt cx="85725" cy="85725"/>
          </a:xfrm>
        </p:grpSpPr>
        <p:pic>
          <p:nvPicPr>
            <p:cNvPr id="314" name="Google Shape;314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7"/>
            <p:cNvSpPr txBox="1"/>
            <p:nvPr/>
          </p:nvSpPr>
          <p:spPr>
            <a:xfrm>
              <a:off x="1749425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6" name="Google Shape;3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4919662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7"/>
          <p:cNvGrpSpPr/>
          <p:nvPr/>
        </p:nvGrpSpPr>
        <p:grpSpPr>
          <a:xfrm>
            <a:off x="1755775" y="5010150"/>
            <a:ext cx="304800" cy="61912"/>
            <a:chOff x="1755775" y="5010150"/>
            <a:chExt cx="304800" cy="61912"/>
          </a:xfrm>
        </p:grpSpPr>
        <p:pic>
          <p:nvPicPr>
            <p:cNvPr id="318" name="Google Shape;31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55775" y="50101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7"/>
            <p:cNvSpPr txBox="1"/>
            <p:nvPr/>
          </p:nvSpPr>
          <p:spPr>
            <a:xfrm>
              <a:off x="1776412" y="5032375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7"/>
          <p:cNvGrpSpPr/>
          <p:nvPr/>
        </p:nvGrpSpPr>
        <p:grpSpPr>
          <a:xfrm>
            <a:off x="2011362" y="4999037"/>
            <a:ext cx="85725" cy="85725"/>
            <a:chOff x="2011362" y="4999037"/>
            <a:chExt cx="85725" cy="85725"/>
          </a:xfrm>
        </p:grpSpPr>
        <p:pic>
          <p:nvPicPr>
            <p:cNvPr id="321" name="Google Shape;32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7"/>
            <p:cNvSpPr txBox="1"/>
            <p:nvPr/>
          </p:nvSpPr>
          <p:spPr>
            <a:xfrm>
              <a:off x="2039937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2176462" y="4827587"/>
            <a:ext cx="5535612" cy="493712"/>
            <a:chOff x="2176462" y="4827587"/>
            <a:chExt cx="5535612" cy="493712"/>
          </a:xfrm>
        </p:grpSpPr>
        <p:pic>
          <p:nvPicPr>
            <p:cNvPr id="324" name="Google Shape;324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176462" y="482758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7"/>
            <p:cNvSpPr txBox="1"/>
            <p:nvPr/>
          </p:nvSpPr>
          <p:spPr>
            <a:xfrm>
              <a:off x="2255837" y="48736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Package Deployment</a:t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1530350" y="5370512"/>
            <a:ext cx="573087" cy="171450"/>
            <a:chOff x="1530350" y="5370512"/>
            <a:chExt cx="573087" cy="171450"/>
          </a:xfrm>
        </p:grpSpPr>
        <p:pic>
          <p:nvPicPr>
            <p:cNvPr id="327" name="Google Shape;32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370512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7"/>
            <p:cNvSpPr txBox="1"/>
            <p:nvPr/>
          </p:nvSpPr>
          <p:spPr>
            <a:xfrm>
              <a:off x="1550987" y="5392737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1719262" y="5413375"/>
            <a:ext cx="85725" cy="85725"/>
            <a:chOff x="1719262" y="5413375"/>
            <a:chExt cx="85725" cy="85725"/>
          </a:xfrm>
        </p:grpSpPr>
        <p:pic>
          <p:nvPicPr>
            <p:cNvPr id="330" name="Google Shape;33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7"/>
            <p:cNvSpPr txBox="1"/>
            <p:nvPr/>
          </p:nvSpPr>
          <p:spPr>
            <a:xfrm>
              <a:off x="1749425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2" name="Google Shape;33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5334000"/>
            <a:ext cx="446087" cy="24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27"/>
          <p:cNvGrpSpPr/>
          <p:nvPr/>
        </p:nvGrpSpPr>
        <p:grpSpPr>
          <a:xfrm>
            <a:off x="1755775" y="5426075"/>
            <a:ext cx="304800" cy="66675"/>
            <a:chOff x="1755775" y="5426075"/>
            <a:chExt cx="304800" cy="66675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54260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7"/>
            <p:cNvSpPr txBox="1"/>
            <p:nvPr/>
          </p:nvSpPr>
          <p:spPr>
            <a:xfrm>
              <a:off x="1776412" y="5448300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7"/>
          <p:cNvGrpSpPr/>
          <p:nvPr/>
        </p:nvGrpSpPr>
        <p:grpSpPr>
          <a:xfrm>
            <a:off x="2011362" y="5413375"/>
            <a:ext cx="85725" cy="85725"/>
            <a:chOff x="2011362" y="5413375"/>
            <a:chExt cx="85725" cy="85725"/>
          </a:xfrm>
        </p:grpSpPr>
        <p:pic>
          <p:nvPicPr>
            <p:cNvPr id="337" name="Google Shape;33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7"/>
            <p:cNvSpPr txBox="1"/>
            <p:nvPr/>
          </p:nvSpPr>
          <p:spPr>
            <a:xfrm>
              <a:off x="2039937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2176462" y="5688012"/>
            <a:ext cx="5535612" cy="493712"/>
            <a:chOff x="2176462" y="5688012"/>
            <a:chExt cx="5535612" cy="493712"/>
          </a:xfrm>
        </p:grpSpPr>
        <p:pic>
          <p:nvPicPr>
            <p:cNvPr id="340" name="Google Shape;340;p2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76462" y="56880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7"/>
            <p:cNvSpPr txBox="1"/>
            <p:nvPr/>
          </p:nvSpPr>
          <p:spPr>
            <a:xfrm>
              <a:off x="2255837" y="5730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/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1530350" y="5803900"/>
            <a:ext cx="573087" cy="169862"/>
            <a:chOff x="1530350" y="5803900"/>
            <a:chExt cx="573087" cy="169862"/>
          </a:xfrm>
        </p:grpSpPr>
        <p:pic>
          <p:nvPicPr>
            <p:cNvPr id="343" name="Google Shape;34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80390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7"/>
            <p:cNvSpPr txBox="1"/>
            <p:nvPr/>
          </p:nvSpPr>
          <p:spPr>
            <a:xfrm>
              <a:off x="1550987" y="58261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1719262" y="5851525"/>
            <a:ext cx="85725" cy="79375"/>
            <a:chOff x="1719262" y="5851525"/>
            <a:chExt cx="85725" cy="79375"/>
          </a:xfrm>
        </p:grpSpPr>
        <p:pic>
          <p:nvPicPr>
            <p:cNvPr id="346" name="Google Shape;346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92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7"/>
            <p:cNvSpPr txBox="1"/>
            <p:nvPr/>
          </p:nvSpPr>
          <p:spPr>
            <a:xfrm>
              <a:off x="1749425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8" name="Google Shape;34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3637" y="5767387"/>
            <a:ext cx="446087" cy="242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7"/>
          <p:cNvGrpSpPr/>
          <p:nvPr/>
        </p:nvGrpSpPr>
        <p:grpSpPr>
          <a:xfrm>
            <a:off x="1755775" y="5857875"/>
            <a:ext cx="304800" cy="66675"/>
            <a:chOff x="1755775" y="5857875"/>
            <a:chExt cx="304800" cy="66675"/>
          </a:xfrm>
        </p:grpSpPr>
        <p:pic>
          <p:nvPicPr>
            <p:cNvPr id="350" name="Google Shape;350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775" y="58578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7"/>
            <p:cNvSpPr txBox="1"/>
            <p:nvPr/>
          </p:nvSpPr>
          <p:spPr>
            <a:xfrm>
              <a:off x="1776412" y="58816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2011362" y="5851525"/>
            <a:ext cx="85725" cy="79375"/>
            <a:chOff x="2011362" y="5851525"/>
            <a:chExt cx="85725" cy="79375"/>
          </a:xfrm>
        </p:grpSpPr>
        <p:pic>
          <p:nvPicPr>
            <p:cNvPr id="353" name="Google Shape;353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13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7"/>
            <p:cNvSpPr txBox="1"/>
            <p:nvPr/>
          </p:nvSpPr>
          <p:spPr>
            <a:xfrm>
              <a:off x="2039937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2176462" y="2255837"/>
            <a:ext cx="5535612" cy="493712"/>
            <a:chOff x="2176462" y="2255837"/>
            <a:chExt cx="5535612" cy="493712"/>
          </a:xfrm>
        </p:grpSpPr>
        <p:pic>
          <p:nvPicPr>
            <p:cNvPr id="356" name="Google Shape;356;p2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176462" y="225583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2255837" y="2301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 – Requisites for Installation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250825" y="692150"/>
            <a:ext cx="7777162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create a SSIS project to load data from a flat file to SQL Server DB. Include a new column “Result” in the dbo.StudentDetails table which will have values Pass or Fail based on the Marks column. Above 40 is considered Pass else Fail.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Flat File -&gt; StudentDetails.txt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: SQL Server DB -&gt; RPT_Test -&gt; dbo.StudentDetails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58039" l="15946" r="21141" t="15928"/>
          <a:stretch/>
        </p:blipFill>
        <p:spPr>
          <a:xfrm>
            <a:off x="663575" y="2205037"/>
            <a:ext cx="7670800" cy="2538412"/>
          </a:xfrm>
          <a:prstGeom prst="rect">
            <a:avLst/>
          </a:prstGeom>
          <a:noFill/>
          <a:ln cap="flat" cmpd="sng" w="3810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250825" y="560387"/>
            <a:ext cx="77771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Flat File connection manager for source and OLE DB connection manager for Destination.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908050"/>
            <a:ext cx="3228975" cy="258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6"/>
          <p:cNvPicPr preferRelativeResize="0"/>
          <p:nvPr/>
        </p:nvPicPr>
        <p:blipFill rotWithShape="1">
          <a:blip r:embed="rId4">
            <a:alphaModFix/>
          </a:blip>
          <a:srcRect b="19530" l="28445" r="28517" t="20942"/>
          <a:stretch/>
        </p:blipFill>
        <p:spPr>
          <a:xfrm>
            <a:off x="5003800" y="950912"/>
            <a:ext cx="3671887" cy="258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 rotWithShape="1">
          <a:blip r:embed="rId5">
            <a:alphaModFix/>
          </a:blip>
          <a:srcRect b="23815" l="28543" r="28640" t="21025"/>
          <a:stretch/>
        </p:blipFill>
        <p:spPr>
          <a:xfrm>
            <a:off x="2841625" y="3716337"/>
            <a:ext cx="3479800" cy="252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46"/>
          <p:cNvCxnSpPr/>
          <p:nvPr/>
        </p:nvCxnSpPr>
        <p:spPr>
          <a:xfrm rot="5400000">
            <a:off x="5859537" y="3995775"/>
            <a:ext cx="1443000" cy="519000"/>
          </a:xfrm>
          <a:prstGeom prst="bentConnector2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3" name="Google Shape;533;p46"/>
          <p:cNvCxnSpPr/>
          <p:nvPr/>
        </p:nvCxnSpPr>
        <p:spPr>
          <a:xfrm>
            <a:off x="3995737" y="2133600"/>
            <a:ext cx="8636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620712"/>
            <a:ext cx="3527425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562" y="4475162"/>
            <a:ext cx="2209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7"/>
          <p:cNvPicPr preferRelativeResize="0"/>
          <p:nvPr/>
        </p:nvPicPr>
        <p:blipFill rotWithShape="1">
          <a:blip r:embed="rId5">
            <a:alphaModFix/>
          </a:blip>
          <a:srcRect b="2949" l="7383" r="3091" t="3030"/>
          <a:stretch/>
        </p:blipFill>
        <p:spPr>
          <a:xfrm>
            <a:off x="4500562" y="654050"/>
            <a:ext cx="3227387" cy="3167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47"/>
          <p:cNvCxnSpPr/>
          <p:nvPr/>
        </p:nvCxnSpPr>
        <p:spPr>
          <a:xfrm>
            <a:off x="3851275" y="2238375"/>
            <a:ext cx="5048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6113462" y="3933825"/>
            <a:ext cx="0" cy="4318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50" name="Google Shape;550;p4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395287" y="692150"/>
            <a:ext cx="84978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Control flow Tab ToolBox, drag and drop Data Flow Task item on the Control Tab</a:t>
            </a:r>
            <a:endParaRPr/>
          </a:p>
        </p:txBody>
      </p:sp>
      <p:pic>
        <p:nvPicPr>
          <p:cNvPr id="552" name="Google Shape;5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1125537"/>
            <a:ext cx="25622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837" y="1125537"/>
            <a:ext cx="4295775" cy="324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48"/>
          <p:cNvCxnSpPr/>
          <p:nvPr/>
        </p:nvCxnSpPr>
        <p:spPr>
          <a:xfrm>
            <a:off x="3132137" y="2065337"/>
            <a:ext cx="576262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pic>
        <p:nvPicPr>
          <p:cNvPr id="555" name="Google Shape;55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0787" y="4373562"/>
            <a:ext cx="22098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61" name="Google Shape;561;p4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62" name="Google Shape;562;p49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Data flow Tab Tool Box, drag and drop Flat File Source from Data Flow 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drag and drop Data Conversion Item from Data Flow Transformations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finally drag and drop OLE DB Destination item from Data Flow Destinations</a:t>
            </a:r>
            <a:endParaRPr/>
          </a:p>
        </p:txBody>
      </p:sp>
      <p:pic>
        <p:nvPicPr>
          <p:cNvPr id="563" name="Google Shape;5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84312"/>
            <a:ext cx="2428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1479550"/>
            <a:ext cx="2409825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75" y="3394075"/>
            <a:ext cx="2409825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49"/>
          <p:cNvCxnSpPr/>
          <p:nvPr/>
        </p:nvCxnSpPr>
        <p:spPr>
          <a:xfrm>
            <a:off x="3132137" y="2317750"/>
            <a:ext cx="15843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67" name="Google Shape;567;p49"/>
          <p:cNvCxnSpPr/>
          <p:nvPr/>
        </p:nvCxnSpPr>
        <p:spPr>
          <a:xfrm>
            <a:off x="3132137" y="4603750"/>
            <a:ext cx="17272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74" name="Google Shape;574;p50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75" name="Google Shape;5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484312"/>
            <a:ext cx="3940175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44675"/>
            <a:ext cx="3470275" cy="1951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p50"/>
          <p:cNvCxnSpPr/>
          <p:nvPr/>
        </p:nvCxnSpPr>
        <p:spPr>
          <a:xfrm>
            <a:off x="3708400" y="2820987"/>
            <a:ext cx="10795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83" name="Google Shape;583;p5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85" name="Google Shape;58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133600"/>
            <a:ext cx="3529012" cy="244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462" y="1373187"/>
            <a:ext cx="4041775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462" y="4005262"/>
            <a:ext cx="4041775" cy="2309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51"/>
          <p:cNvCxnSpPr/>
          <p:nvPr/>
        </p:nvCxnSpPr>
        <p:spPr>
          <a:xfrm flipH="1" rot="10800000">
            <a:off x="3757612" y="2581275"/>
            <a:ext cx="958850" cy="7747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89" name="Google Shape;589;p51"/>
          <p:cNvCxnSpPr/>
          <p:nvPr/>
        </p:nvCxnSpPr>
        <p:spPr>
          <a:xfrm>
            <a:off x="3757612" y="3355975"/>
            <a:ext cx="958850" cy="1804987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95" name="Google Shape;595;p5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96" name="Google Shape;596;p52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97" name="Google Shape;5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1338262"/>
            <a:ext cx="32400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637" y="3860800"/>
            <a:ext cx="3232150" cy="23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628775"/>
            <a:ext cx="3168650" cy="3687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p52"/>
          <p:cNvCxnSpPr/>
          <p:nvPr/>
        </p:nvCxnSpPr>
        <p:spPr>
          <a:xfrm flipH="1" rot="10800000">
            <a:off x="3348037" y="2540000"/>
            <a:ext cx="1871662" cy="93345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601" name="Google Shape;601;p52"/>
          <p:cNvCxnSpPr/>
          <p:nvPr/>
        </p:nvCxnSpPr>
        <p:spPr>
          <a:xfrm>
            <a:off x="6840537" y="3741737"/>
            <a:ext cx="3175" cy="119062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607" name="Google Shape;607;p5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08" name="Google Shape;608;p53"/>
          <p:cNvSpPr txBox="1"/>
          <p:nvPr/>
        </p:nvSpPr>
        <p:spPr>
          <a:xfrm>
            <a:off x="395287" y="692150"/>
            <a:ext cx="84978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package and execute it by clicking on the green Play button at the top</a:t>
            </a:r>
            <a:endParaRPr/>
          </a:p>
        </p:txBody>
      </p:sp>
      <p:pic>
        <p:nvPicPr>
          <p:cNvPr id="609" name="Google Shape;6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2" y="1125537"/>
            <a:ext cx="328453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1125537"/>
            <a:ext cx="345598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8175" y="3705225"/>
            <a:ext cx="4894262" cy="2185987"/>
          </a:xfrm>
          <a:prstGeom prst="rect">
            <a:avLst/>
          </a:prstGeom>
          <a:noFill/>
          <a:ln cap="flat" cmpd="sng" w="5715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…. contd</a:t>
            </a:r>
            <a:endParaRPr/>
          </a:p>
        </p:txBody>
      </p:sp>
      <p:sp>
        <p:nvSpPr>
          <p:cNvPr id="617" name="Google Shape;617;p5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sqlserverpedia.com/w/images/3/35/Azure-Successful-execution-of-an-SSIS-package.jpg" id="618" name="Google Shape;6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125537"/>
            <a:ext cx="23272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experts-exchange.com/images/108585/SSIS-Interface.JPG" id="619" name="Google Shape;61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1125537"/>
            <a:ext cx="35718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sql-server-performance.com/admin/article_images_new/2008_images/SSIS_Features_And_Properties_Part2/Image3.jpg" id="620" name="Google Shape;62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4262" y="3860800"/>
            <a:ext cx="3587750" cy="2159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21" name="Google Shape;621;p54"/>
          <p:cNvSpPr txBox="1"/>
          <p:nvPr/>
        </p:nvSpPr>
        <p:spPr>
          <a:xfrm>
            <a:off x="468312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Execution </a:t>
            </a:r>
            <a:endParaRPr/>
          </a:p>
        </p:txBody>
      </p:sp>
      <p:sp>
        <p:nvSpPr>
          <p:cNvPr id="622" name="Google Shape;622;p54"/>
          <p:cNvSpPr txBox="1"/>
          <p:nvPr/>
        </p:nvSpPr>
        <p:spPr>
          <a:xfrm>
            <a:off x="4572000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in Progress</a:t>
            </a:r>
            <a:endParaRPr/>
          </a:p>
        </p:txBody>
      </p:sp>
      <p:sp>
        <p:nvSpPr>
          <p:cNvPr id="623" name="Google Shape;623;p54"/>
          <p:cNvSpPr txBox="1"/>
          <p:nvPr/>
        </p:nvSpPr>
        <p:spPr>
          <a:xfrm>
            <a:off x="2771775" y="3376612"/>
            <a:ext cx="2752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Failure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>
            <a:off x="323850" y="692150"/>
            <a:ext cx="8569325" cy="1728787"/>
          </a:xfrm>
          <a:prstGeom prst="roundRect">
            <a:avLst>
              <a:gd fmla="val 16667" name="adj"/>
            </a:avLst>
          </a:prstGeom>
          <a:solidFill>
            <a:srgbClr val="E2F5FD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An Overview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428625" y="857250"/>
            <a:ext cx="828675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known as DTS, is a widely used tool designed to move data from one source to another.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organized collection of connections, DTS tasks, DTS transformations, workflow constraints assembled either with a DTS tool or programmatically.</a:t>
            </a:r>
            <a:endParaRPr/>
          </a:p>
        </p:txBody>
      </p:sp>
      <p:pic>
        <p:nvPicPr>
          <p:cNvPr descr="http://www.emeraldinsight.com/content_images/fig/2890060149003.png" id="366" name="Google Shape;366;p28"/>
          <p:cNvPicPr preferRelativeResize="0"/>
          <p:nvPr/>
        </p:nvPicPr>
        <p:blipFill rotWithShape="1">
          <a:blip r:embed="rId3">
            <a:alphaModFix/>
          </a:blip>
          <a:srcRect b="9588" l="0" r="0" t="0"/>
          <a:stretch/>
        </p:blipFill>
        <p:spPr>
          <a:xfrm>
            <a:off x="4572000" y="2708275"/>
            <a:ext cx="4303712" cy="305911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67" name="Google Shape;367;p28"/>
          <p:cNvSpPr txBox="1"/>
          <p:nvPr/>
        </p:nvSpPr>
        <p:spPr>
          <a:xfrm>
            <a:off x="428625" y="2708275"/>
            <a:ext cx="392747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primarily uses Data Pump Task that moves data from a single source to a single destination with some interim transformation logic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focuses on the workflow features of the product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 contd</a:t>
            </a:r>
            <a:endParaRPr/>
          </a:p>
        </p:txBody>
      </p:sp>
      <p:sp>
        <p:nvSpPr>
          <p:cNvPr id="629" name="Google Shape;629;p5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www.accelebrate.com/sql_training/SSIS_tutorial_files/image032.jpg" id="630" name="Google Shape;6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196975"/>
            <a:ext cx="5832475" cy="45640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5"/>
          <p:cNvSpPr txBox="1"/>
          <p:nvPr/>
        </p:nvSpPr>
        <p:spPr>
          <a:xfrm>
            <a:off x="395287" y="692150"/>
            <a:ext cx="8064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package runs, the Execution Results are shown as follows :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38" name="Google Shape;638;p5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250825" y="908050"/>
            <a:ext cx="850106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Deployment can be done through various methods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SQL Server Agent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When you create a SQL Server Agent job to run packages, you must create a separate step for each package that you want to run. The job can be associated with one or more schedules, or can be an unscheduled job that you run manually.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dtexec utility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can be done from the command prompt.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developing the package save and build it.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command prompt, type dtexec / followed by the DTS, SQL, or File option and the package path. Make sure to include the package file name in the package path.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45" name="Google Shape;645;p5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428625" y="785812"/>
            <a:ext cx="8501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deployment utility, need to follow </a:t>
            </a:r>
            <a:endParaRPr/>
          </a:p>
        </p:txBody>
      </p:sp>
      <p:sp>
        <p:nvSpPr>
          <p:cNvPr id="647" name="Google Shape;647;p57"/>
          <p:cNvSpPr txBox="1"/>
          <p:nvPr/>
        </p:nvSpPr>
        <p:spPr>
          <a:xfrm>
            <a:off x="571500" y="1190625"/>
            <a:ext cx="82867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Business Intelligence Development Studio, open the solution that contains the Integration Services project for which you want to create a package deployment utility.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the project and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&lt;project name&gt; Property Pages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dialog box,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Utility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package configurations when packages are deployed, set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AllowConfigurationChanges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CreateDeploymentUtility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Optionally, update the location of the deployment utility by modifying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DeploymentOutputPath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property.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Solution Explorer, right-click the project, and then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the build progress and build errors in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window.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Best Practices</a:t>
            </a:r>
            <a:endParaRPr/>
          </a:p>
        </p:txBody>
      </p:sp>
      <p:sp>
        <p:nvSpPr>
          <p:cNvPr id="653" name="Google Shape;653;p5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54" name="Google Shape;654;p58"/>
          <p:cNvSpPr txBox="1"/>
          <p:nvPr/>
        </p:nvSpPr>
        <p:spPr>
          <a:xfrm>
            <a:off x="428625" y="857250"/>
            <a:ext cx="78581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#1-&gt;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have a Staging Area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#2-&gt;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SELECT *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#3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OLEDB Destination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Access Mode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Identity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Constraints</a:t>
            </a:r>
            <a:endParaRPr/>
          </a:p>
          <a:p>
            <a:pPr indent="-1841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#4-&gt;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 of Rows Per Batch and Maximum Insert Commit Size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Rows per batch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Maximum insert commit size</a:t>
            </a:r>
            <a:endParaRPr/>
          </a:p>
          <a:p>
            <a:pPr indent="-1968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#5-&gt;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proper naming conventions for better readability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Data flow task – DFT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Source – SRC , Destination – DEST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Derived Column – DRV , Conditional Split – CSPL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Execute SQL Task – SQL , Multicast - MUL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61" name="Google Shape;661;p59"/>
          <p:cNvSpPr txBox="1"/>
          <p:nvPr/>
        </p:nvSpPr>
        <p:spPr>
          <a:xfrm>
            <a:off x="428625" y="857250"/>
            <a:ext cx="83581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http://msdn.microsoft.com/en-us/library/ms167031(v=SQL.90).aspx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 blog.sqlauthority.com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Pinal Dave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SQL Server 2005 Integration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Limitations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37" y="858837"/>
            <a:ext cx="8289925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>
            <a:off x="3643312" y="785812"/>
            <a:ext cx="5000625" cy="4500562"/>
          </a:xfrm>
          <a:prstGeom prst="roundRect">
            <a:avLst>
              <a:gd fmla="val 16667" name="adj"/>
            </a:avLst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Introduction to SQL Server Integration Services (SSIS)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Component interfaces with Integration Services"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595437"/>
            <a:ext cx="2771775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83" name="Google Shape;383;p30"/>
          <p:cNvSpPr/>
          <p:nvPr/>
        </p:nvSpPr>
        <p:spPr>
          <a:xfrm>
            <a:off x="3500437" y="857250"/>
            <a:ext cx="5429250" cy="4357687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Integration Services is 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Microsoft product which provides a platform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building high performance data integration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solutions.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concept of ETL forms the back bone for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SSIS, namely Extract (E), Transform (T) and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Load (L).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replaces DTS which was first introduced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as a part of SQL Server 7.0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forms one of main platforms of Business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Intelligence foundations.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What is SSIS – an Understanding.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390" name="Google Shape;390;p31"/>
          <p:cNvGrpSpPr/>
          <p:nvPr/>
        </p:nvGrpSpPr>
        <p:grpSpPr>
          <a:xfrm>
            <a:off x="5992812" y="573087"/>
            <a:ext cx="2932112" cy="5645150"/>
            <a:chOff x="5992812" y="573087"/>
            <a:chExt cx="2932112" cy="5645150"/>
          </a:xfrm>
        </p:grpSpPr>
        <p:pic>
          <p:nvPicPr>
            <p:cNvPr id="391" name="Google Shape;39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92812" y="573087"/>
              <a:ext cx="2932112" cy="564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1"/>
            <p:cNvSpPr txBox="1"/>
            <p:nvPr/>
          </p:nvSpPr>
          <p:spPr>
            <a:xfrm>
              <a:off x="6084887" y="620712"/>
              <a:ext cx="2701925" cy="5508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is a graphical tool which is used to develop and maintain SSIS packages.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has four permanent tabs namely : Control Flow, Data Flow, Event Handlers, Package Explorer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 also includes Connection Manager area to create connection to data sources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When a package is running, the progress/execution result tabs shows the execution of the package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31"/>
          <p:cNvPicPr preferRelativeResize="0"/>
          <p:nvPr/>
        </p:nvPicPr>
        <p:blipFill rotWithShape="1">
          <a:blip r:embed="rId4">
            <a:alphaModFix/>
          </a:blip>
          <a:srcRect b="5545" l="0" r="0" t="0"/>
          <a:stretch/>
        </p:blipFill>
        <p:spPr>
          <a:xfrm>
            <a:off x="395287" y="692150"/>
            <a:ext cx="5472112" cy="4625975"/>
          </a:xfrm>
          <a:prstGeom prst="rect">
            <a:avLst/>
          </a:prstGeom>
          <a:noFill/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Installing SSIS</a:t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357187" y="714375"/>
            <a:ext cx="8501062" cy="369887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for installing SQL Server Integration Services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900" y="1384300"/>
            <a:ext cx="4260850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500062" y="1571625"/>
            <a:ext cx="4714875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is installed as part of SQL Server installation. It is present as an installation component from SQLServer 2005 onwards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installation, the following components are installed :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.Net Framework 2.0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Native Client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Setup support files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Once installation is done ensure that Integration service is running as part of Windows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Architecture of SSIS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Integration Services architecture" id="409" name="Google Shape;4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666750"/>
            <a:ext cx="3952875" cy="5334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410" name="Google Shape;410;p33"/>
          <p:cNvGrpSpPr/>
          <p:nvPr/>
        </p:nvGrpSpPr>
        <p:grpSpPr>
          <a:xfrm>
            <a:off x="4486275" y="1633537"/>
            <a:ext cx="4389437" cy="3170237"/>
            <a:chOff x="4486275" y="1633537"/>
            <a:chExt cx="4389437" cy="3170237"/>
          </a:xfrm>
        </p:grpSpPr>
        <p:pic>
          <p:nvPicPr>
            <p:cNvPr id="411" name="Google Shape;41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6275" y="1633537"/>
              <a:ext cx="4389437" cy="3170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33"/>
            <p:cNvSpPr txBox="1"/>
            <p:nvPr/>
          </p:nvSpPr>
          <p:spPr>
            <a:xfrm>
              <a:off x="4500562" y="1646237"/>
              <a:ext cx="4357687" cy="314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mo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SSIS consists of four key parts 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service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Object Model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run time and run time executables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Data  Flow Engine which encapsulates the data flow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4"/>
          <p:cNvGrpSpPr/>
          <p:nvPr/>
        </p:nvGrpSpPr>
        <p:grpSpPr>
          <a:xfrm>
            <a:off x="30162" y="542925"/>
            <a:ext cx="8942387" cy="5370512"/>
            <a:chOff x="30162" y="542925"/>
            <a:chExt cx="8942387" cy="5370512"/>
          </a:xfrm>
        </p:grpSpPr>
        <p:pic>
          <p:nvPicPr>
            <p:cNvPr id="418" name="Google Shape;41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2" y="542925"/>
              <a:ext cx="8942387" cy="537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34"/>
            <p:cNvSpPr txBox="1"/>
            <p:nvPr/>
          </p:nvSpPr>
          <p:spPr>
            <a:xfrm>
              <a:off x="296862" y="809625"/>
              <a:ext cx="8405812" cy="4835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3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Features of SSIS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62" y="901700"/>
            <a:ext cx="8186737" cy="4608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34"/>
          <p:cNvCxnSpPr/>
          <p:nvPr/>
        </p:nvCxnSpPr>
        <p:spPr>
          <a:xfrm>
            <a:off x="250825" y="692150"/>
            <a:ext cx="0" cy="5400675"/>
          </a:xfrm>
          <a:prstGeom prst="straightConnector1">
            <a:avLst/>
          </a:prstGeom>
          <a:solidFill>
            <a:srgbClr val="6CCFF6"/>
          </a:solidFill>
          <a:ln cap="rnd" cmpd="sng" w="12700">
            <a:solidFill>
              <a:schemeClr val="dk1"/>
            </a:solidFill>
            <a:prstDash val="solid"/>
            <a:miter lim="8000"/>
            <a:headEnd len="sm" w="sm" type="oval"/>
            <a:tailEnd len="sm" w="sm" type="oval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403225" y="844550"/>
            <a:ext cx="0" cy="5400675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diamond"/>
            <a:tailEnd len="sm" w="sm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1">
  <a:themeElements>
    <a:clrScheme name="di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