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7620000" cx="10160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6: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r>
              <a:rPr b="0" i="0" lang="en-US" sz="1200" u="none" cap="none" strike="noStrike">
                <a:solidFill>
                  <a:srgbClr val="000000"/>
                </a:solidFill>
                <a:latin typeface="Times New Roman"/>
                <a:ea typeface="Times New Roman"/>
                <a:cs typeface="Times New Roman"/>
                <a:sym typeface="Times New Roman"/>
              </a:rPr>
              <a:t>*</a:t>
            </a:r>
            <a:endParaRPr/>
          </a:p>
        </p:txBody>
      </p:sp>
      <p:sp>
        <p:nvSpPr>
          <p:cNvPr id="211" name="Google Shape;211;p2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Times New Roman"/>
              <a:buNone/>
            </a:pPr>
            <a:r>
              <a:rPr b="0" i="0" lang="en-US" sz="1200" u="none" cap="none" strike="noStrike">
                <a:solidFill>
                  <a:srgbClr val="000000"/>
                </a:solidFill>
                <a:latin typeface="Times New Roman"/>
                <a:ea typeface="Times New Roman"/>
                <a:cs typeface="Times New Roman"/>
                <a:sym typeface="Times New Roman"/>
              </a:rPr>
              <a:t>© 2004 Microsoft Corporation. All rights reserved.</a:t>
            </a:r>
            <a:endParaRPr/>
          </a:p>
          <a:p>
            <a:pPr indent="0" lvl="0" marL="0" marR="0" rtl="0" algn="l">
              <a:lnSpc>
                <a:spcPct val="100000"/>
              </a:lnSpc>
              <a:spcBef>
                <a:spcPts val="0"/>
              </a:spcBef>
              <a:spcAft>
                <a:spcPts val="0"/>
              </a:spcAft>
              <a:buClr>
                <a:srgbClr val="000000"/>
              </a:buClr>
              <a:buFont typeface="Times New Roman"/>
              <a:buNone/>
            </a:pPr>
            <a:r>
              <a:rPr b="0" i="0" lang="en-US" sz="1200" u="none" cap="none" strike="noStrike">
                <a:solidFill>
                  <a:srgbClr val="000000"/>
                </a:solidFill>
                <a:latin typeface="Times New Roman"/>
                <a:ea typeface="Times New Roman"/>
                <a:cs typeface="Times New Roman"/>
                <a:sym typeface="Times New Roman"/>
              </a:rPr>
              <a:t>This presentation is for informational purposes only. Microsoft makes no warranties, express or implied, in this summary.</a:t>
            </a:r>
            <a:endParaRPr/>
          </a:p>
        </p:txBody>
      </p:sp>
      <p:sp>
        <p:nvSpPr>
          <p:cNvPr id="212" name="Google Shape;212;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213" name="Google Shape;21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2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8: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r>
              <a:rPr b="0" i="0" lang="en-US" sz="1200" u="none" cap="none" strike="noStrike">
                <a:solidFill>
                  <a:srgbClr val="000000"/>
                </a:solidFill>
                <a:latin typeface="Times New Roman"/>
                <a:ea typeface="Times New Roman"/>
                <a:cs typeface="Times New Roman"/>
                <a:sym typeface="Times New Roman"/>
              </a:rPr>
              <a:t>*</a:t>
            </a:r>
            <a:endParaRPr/>
          </a:p>
        </p:txBody>
      </p:sp>
      <p:sp>
        <p:nvSpPr>
          <p:cNvPr id="221" name="Google Shape;221;p2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Times New Roman"/>
              <a:buNone/>
            </a:pPr>
            <a:r>
              <a:rPr b="0" i="0" lang="en-US" sz="1200" u="none" cap="none" strike="noStrike">
                <a:solidFill>
                  <a:srgbClr val="000000"/>
                </a:solidFill>
                <a:latin typeface="Times New Roman"/>
                <a:ea typeface="Times New Roman"/>
                <a:cs typeface="Times New Roman"/>
                <a:sym typeface="Times New Roman"/>
              </a:rPr>
              <a:t>© 2004 Microsoft Corporation. All rights reserved.</a:t>
            </a:r>
            <a:endParaRPr/>
          </a:p>
          <a:p>
            <a:pPr indent="0" lvl="0" marL="0" marR="0" rtl="0" algn="l">
              <a:lnSpc>
                <a:spcPct val="100000"/>
              </a:lnSpc>
              <a:spcBef>
                <a:spcPts val="0"/>
              </a:spcBef>
              <a:spcAft>
                <a:spcPts val="0"/>
              </a:spcAft>
              <a:buClr>
                <a:srgbClr val="000000"/>
              </a:buClr>
              <a:buFont typeface="Times New Roman"/>
              <a:buNone/>
            </a:pPr>
            <a:r>
              <a:rPr b="0" i="0" lang="en-US" sz="1200" u="none" cap="none" strike="noStrike">
                <a:solidFill>
                  <a:srgbClr val="000000"/>
                </a:solidFill>
                <a:latin typeface="Times New Roman"/>
                <a:ea typeface="Times New Roman"/>
                <a:cs typeface="Times New Roman"/>
                <a:sym typeface="Times New Roman"/>
              </a:rPr>
              <a:t>This presentation is for informational purposes only. Microsoft makes no warranties, express or implied, in this summary.</a:t>
            </a:r>
            <a:endParaRPr/>
          </a:p>
        </p:txBody>
      </p:sp>
      <p:sp>
        <p:nvSpPr>
          <p:cNvPr id="222" name="Google Shape;222;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223" name="Google Shape;22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Both Require Equi-Join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0:notes"/>
          <p:cNvSpPr txBox="1"/>
          <p:nvPr/>
        </p:nvSpPr>
        <p:spPr>
          <a:xfrm>
            <a:off x="3884612"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r>
              <a:rPr b="0" i="0" lang="en-US" sz="1200" u="none" cap="none" strike="noStrike">
                <a:solidFill>
                  <a:srgbClr val="000000"/>
                </a:solidFill>
                <a:latin typeface="Times New Roman"/>
                <a:ea typeface="Times New Roman"/>
                <a:cs typeface="Times New Roman"/>
                <a:sym typeface="Times New Roman"/>
              </a:rPr>
              <a:t>*</a:t>
            </a:r>
            <a:endParaRPr/>
          </a:p>
        </p:txBody>
      </p:sp>
      <p:sp>
        <p:nvSpPr>
          <p:cNvPr id="231" name="Google Shape;231;p3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Times New Roman"/>
              <a:buNone/>
            </a:pPr>
            <a:r>
              <a:rPr b="0" i="0" lang="en-US" sz="1200" u="none" cap="none" strike="noStrike">
                <a:solidFill>
                  <a:srgbClr val="000000"/>
                </a:solidFill>
                <a:latin typeface="Times New Roman"/>
                <a:ea typeface="Times New Roman"/>
                <a:cs typeface="Times New Roman"/>
                <a:sym typeface="Times New Roman"/>
              </a:rPr>
              <a:t>© 2004 Microsoft Corporation. All rights reserved.</a:t>
            </a:r>
            <a:endParaRPr/>
          </a:p>
          <a:p>
            <a:pPr indent="0" lvl="0" marL="0" marR="0" rtl="0" algn="l">
              <a:lnSpc>
                <a:spcPct val="100000"/>
              </a:lnSpc>
              <a:spcBef>
                <a:spcPts val="0"/>
              </a:spcBef>
              <a:spcAft>
                <a:spcPts val="0"/>
              </a:spcAft>
              <a:buClr>
                <a:srgbClr val="000000"/>
              </a:buClr>
              <a:buFont typeface="Times New Roman"/>
              <a:buNone/>
            </a:pPr>
            <a:r>
              <a:rPr b="0" i="0" lang="en-US" sz="1200" u="none" cap="none" strike="noStrike">
                <a:solidFill>
                  <a:srgbClr val="000000"/>
                </a:solidFill>
                <a:latin typeface="Times New Roman"/>
                <a:ea typeface="Times New Roman"/>
                <a:cs typeface="Times New Roman"/>
                <a:sym typeface="Times New Roman"/>
              </a:rPr>
              <a:t>This presentation is for informational purposes only. Microsoft makes no warranties, express or implied, in this summary.</a:t>
            </a:r>
            <a:endParaRPr/>
          </a:p>
        </p:txBody>
      </p:sp>
      <p:sp>
        <p:nvSpPr>
          <p:cNvPr id="232" name="Google Shape;232;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233" name="Google Shape;23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Add 2 more points Hash, Nested Loop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173" name="Google Shape;17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Clustered indexes sort and store the data rows in the table or view based on their key values. These are the columns included in the index definition. There can be only one clustered index per table, because the data rows themselves can be sorted in only one order. </a:t>
            </a:r>
            <a:br>
              <a:rPr b="0" i="0" lang="en-US" sz="1800" u="none" cap="none" strike="noStrike"/>
            </a:br>
            <a:endParaRPr/>
          </a:p>
          <a:p>
            <a:pPr indent="0" lvl="0" marL="0" marR="0" rtl="0" algn="l">
              <a:spcBef>
                <a:spcPts val="0"/>
              </a:spcBef>
              <a:spcAft>
                <a:spcPts val="0"/>
              </a:spcAft>
              <a:buFont typeface="Arial"/>
              <a:buNone/>
            </a:pPr>
            <a:r>
              <a:rPr b="0" i="0" lang="en-US" sz="1800" u="none" cap="none" strike="noStrike"/>
              <a:t>The only time the data rows in a table are stored in sorted order is when the table contains a clustered index. When a table has a clustered index, the table is called a clustered table. If a table has no clustered index, its data rows are stored in an unordered structure called a heap. </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762000" y="2366963"/>
            <a:ext cx="8636000" cy="1633537"/>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7" name="Google Shape;17;p2"/>
          <p:cNvSpPr txBox="1"/>
          <p:nvPr>
            <p:ph idx="1" type="subTitle"/>
          </p:nvPr>
        </p:nvSpPr>
        <p:spPr>
          <a:xfrm>
            <a:off x="1524000" y="4318000"/>
            <a:ext cx="7112000" cy="1947863"/>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400"/>
              <a:buFont typeface="Arial"/>
              <a:buNone/>
              <a:defRPr/>
            </a:lvl1pPr>
            <a:lvl2pPr indent="0" lvl="1" marL="457200" marR="0" rtl="0" algn="ctr">
              <a:spcBef>
                <a:spcPts val="560"/>
              </a:spcBef>
              <a:spcAft>
                <a:spcPts val="0"/>
              </a:spcAft>
              <a:buClr>
                <a:srgbClr val="888888"/>
              </a:buClr>
              <a:buSzPts val="1400"/>
              <a:buFont typeface="Arial"/>
              <a:buNone/>
              <a:defRPr/>
            </a:lvl2pPr>
            <a:lvl3pPr indent="0" lvl="2" marL="914400" marR="0" rtl="0" algn="ctr">
              <a:spcBef>
                <a:spcPts val="480"/>
              </a:spcBef>
              <a:spcAft>
                <a:spcPts val="0"/>
              </a:spcAft>
              <a:buClr>
                <a:srgbClr val="888888"/>
              </a:buClr>
              <a:buSzPts val="1400"/>
              <a:buFont typeface="Arial"/>
              <a:buNone/>
              <a:defRPr/>
            </a:lvl3pPr>
            <a:lvl4pPr indent="0" lvl="3" marL="1371600" marR="0" rtl="0" algn="ctr">
              <a:spcBef>
                <a:spcPts val="400"/>
              </a:spcBef>
              <a:spcAft>
                <a:spcPts val="0"/>
              </a:spcAft>
              <a:buClr>
                <a:srgbClr val="888888"/>
              </a:buClr>
              <a:buSzPts val="1400"/>
              <a:buFont typeface="Arial"/>
              <a:buNone/>
              <a:defRPr/>
            </a:lvl4pPr>
            <a:lvl5pPr indent="0" lvl="4" marL="1828800" marR="0" rtl="0" algn="ctr">
              <a:spcBef>
                <a:spcPts val="400"/>
              </a:spcBef>
              <a:spcAft>
                <a:spcPts val="0"/>
              </a:spcAft>
              <a:buClr>
                <a:srgbClr val="888888"/>
              </a:buClr>
              <a:buSzPts val="1400"/>
              <a:buFont typeface="Arial"/>
              <a:buNone/>
              <a:defRPr/>
            </a:lvl5pPr>
            <a:lvl6pPr indent="0" lvl="5" marL="2286000" marR="0" rtl="0" algn="ctr">
              <a:spcBef>
                <a:spcPts val="400"/>
              </a:spcBef>
              <a:spcAft>
                <a:spcPts val="0"/>
              </a:spcAft>
              <a:buClr>
                <a:srgbClr val="888888"/>
              </a:buClr>
              <a:buSzPts val="1400"/>
              <a:buFont typeface="Arial"/>
              <a:buNone/>
              <a:defRPr/>
            </a:lvl6pPr>
            <a:lvl7pPr indent="0" lvl="6" marL="2743200" marR="0" rtl="0" algn="ctr">
              <a:spcBef>
                <a:spcPts val="400"/>
              </a:spcBef>
              <a:spcAft>
                <a:spcPts val="0"/>
              </a:spcAft>
              <a:buClr>
                <a:srgbClr val="888888"/>
              </a:buClr>
              <a:buSzPts val="1400"/>
              <a:buFont typeface="Arial"/>
              <a:buNone/>
              <a:defRPr/>
            </a:lvl7pPr>
            <a:lvl8pPr indent="0" lvl="7" marL="3200400" marR="0" rtl="0" algn="ctr">
              <a:spcBef>
                <a:spcPts val="400"/>
              </a:spcBef>
              <a:spcAft>
                <a:spcPts val="0"/>
              </a:spcAft>
              <a:buClr>
                <a:srgbClr val="888888"/>
              </a:buClr>
              <a:buSzPts val="1400"/>
              <a:buFont typeface="Arial"/>
              <a:buNone/>
              <a:defRPr/>
            </a:lvl8pPr>
            <a:lvl9pPr indent="0" lvl="8" marL="3657600" marR="0" rtl="0" algn="ctr">
              <a:spcBef>
                <a:spcPts val="400"/>
              </a:spcBef>
              <a:spcAft>
                <a:spcPts val="0"/>
              </a:spcAft>
              <a:buClr>
                <a:srgbClr val="888888"/>
              </a:buClr>
              <a:buSzPts val="1400"/>
              <a:buFont typeface="Arial"/>
              <a:buNone/>
              <a:defRPr/>
            </a:lvl9pPr>
          </a:lstStyle>
          <a:p/>
        </p:txBody>
      </p:sp>
      <p:sp>
        <p:nvSpPr>
          <p:cNvPr id="18" name="Google Shape;18;p2"/>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9" name="Google Shape;19;p2"/>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0" name="Google Shape;20;p2"/>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508000" y="304800"/>
            <a:ext cx="9144000" cy="1270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508000" y="1778000"/>
            <a:ext cx="44958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74" name="Google Shape;74;p11"/>
          <p:cNvSpPr txBox="1"/>
          <p:nvPr>
            <p:ph idx="2" type="body"/>
          </p:nvPr>
        </p:nvSpPr>
        <p:spPr>
          <a:xfrm>
            <a:off x="5156200" y="1778000"/>
            <a:ext cx="44958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75" name="Google Shape;75;p11"/>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76" name="Google Shape;76;p11"/>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1"/>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803275" y="4895850"/>
            <a:ext cx="8636000" cy="15144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0" name="Google Shape;80;p12"/>
          <p:cNvSpPr txBox="1"/>
          <p:nvPr>
            <p:ph idx="1" type="body"/>
          </p:nvPr>
        </p:nvSpPr>
        <p:spPr>
          <a:xfrm>
            <a:off x="803275" y="3228975"/>
            <a:ext cx="8636000" cy="1666875"/>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Clr>
                <a:srgbClr val="888888"/>
              </a:buClr>
              <a:buSzPts val="1400"/>
              <a:buFont typeface="Calibri"/>
              <a:buNone/>
              <a:defRPr/>
            </a:lvl1pPr>
            <a:lvl2pPr indent="-228600" lvl="1" marL="914400" rtl="0">
              <a:spcBef>
                <a:spcPts val="560"/>
              </a:spcBef>
              <a:spcAft>
                <a:spcPts val="0"/>
              </a:spcAft>
              <a:buClr>
                <a:srgbClr val="888888"/>
              </a:buClr>
              <a:buSzPts val="1400"/>
              <a:buFont typeface="Calibri"/>
              <a:buNone/>
              <a:defRPr/>
            </a:lvl2pPr>
            <a:lvl3pPr indent="-228600" lvl="2" marL="1371600" rtl="0">
              <a:spcBef>
                <a:spcPts val="480"/>
              </a:spcBef>
              <a:spcAft>
                <a:spcPts val="0"/>
              </a:spcAft>
              <a:buClr>
                <a:srgbClr val="888888"/>
              </a:buClr>
              <a:buSzPts val="1400"/>
              <a:buFont typeface="Calibri"/>
              <a:buNone/>
              <a:defRPr/>
            </a:lvl3pPr>
            <a:lvl4pPr indent="-228600" lvl="3" marL="1828800" rtl="0">
              <a:spcBef>
                <a:spcPts val="400"/>
              </a:spcBef>
              <a:spcAft>
                <a:spcPts val="0"/>
              </a:spcAft>
              <a:buClr>
                <a:srgbClr val="888888"/>
              </a:buClr>
              <a:buSzPts val="1400"/>
              <a:buFont typeface="Calibri"/>
              <a:buNone/>
              <a:defRPr/>
            </a:lvl4pPr>
            <a:lvl5pPr indent="-228600" lvl="4" marL="2286000" rtl="0">
              <a:spcBef>
                <a:spcPts val="400"/>
              </a:spcBef>
              <a:spcAft>
                <a:spcPts val="0"/>
              </a:spcAft>
              <a:buClr>
                <a:srgbClr val="888888"/>
              </a:buClr>
              <a:buSzPts val="1400"/>
              <a:buFont typeface="Calibri"/>
              <a:buNone/>
              <a:defRPr/>
            </a:lvl5pPr>
            <a:lvl6pPr indent="-228600" lvl="5" marL="2743200" rtl="0">
              <a:spcBef>
                <a:spcPts val="400"/>
              </a:spcBef>
              <a:spcAft>
                <a:spcPts val="0"/>
              </a:spcAft>
              <a:buClr>
                <a:srgbClr val="888888"/>
              </a:buClr>
              <a:buSzPts val="1400"/>
              <a:buFont typeface="Calibri"/>
              <a:buNone/>
              <a:defRPr/>
            </a:lvl6pPr>
            <a:lvl7pPr indent="-228600" lvl="6" marL="3200400" rtl="0">
              <a:spcBef>
                <a:spcPts val="400"/>
              </a:spcBef>
              <a:spcAft>
                <a:spcPts val="0"/>
              </a:spcAft>
              <a:buClr>
                <a:srgbClr val="888888"/>
              </a:buClr>
              <a:buSzPts val="1400"/>
              <a:buFont typeface="Calibri"/>
              <a:buNone/>
              <a:defRPr/>
            </a:lvl7pPr>
            <a:lvl8pPr indent="-228600" lvl="7" marL="3657600" rtl="0">
              <a:spcBef>
                <a:spcPts val="400"/>
              </a:spcBef>
              <a:spcAft>
                <a:spcPts val="0"/>
              </a:spcAft>
              <a:buClr>
                <a:srgbClr val="888888"/>
              </a:buClr>
              <a:buSzPts val="1400"/>
              <a:buFont typeface="Calibri"/>
              <a:buNone/>
              <a:defRPr/>
            </a:lvl8pPr>
            <a:lvl9pPr indent="-228600" lvl="8" marL="4114800" rtl="0">
              <a:spcBef>
                <a:spcPts val="400"/>
              </a:spcBef>
              <a:spcAft>
                <a:spcPts val="0"/>
              </a:spcAft>
              <a:buClr>
                <a:srgbClr val="888888"/>
              </a:buClr>
              <a:buSzPts val="1400"/>
              <a:buFont typeface="Calibri"/>
              <a:buNone/>
              <a:defRPr/>
            </a:lvl9pPr>
          </a:lstStyle>
          <a:p/>
        </p:txBody>
      </p:sp>
      <p:sp>
        <p:nvSpPr>
          <p:cNvPr id="81" name="Google Shape;81;p12"/>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82" name="Google Shape;82;p12"/>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3" name="Google Shape;83;p12"/>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90" name="Shape 90"/>
        <p:cNvGrpSpPr/>
        <p:nvPr/>
      </p:nvGrpSpPr>
      <p:grpSpPr>
        <a:xfrm>
          <a:off x="0" y="0"/>
          <a:ext cx="0" cy="0"/>
          <a:chOff x="0" y="0"/>
          <a:chExt cx="0" cy="0"/>
        </a:xfrm>
      </p:grpSpPr>
      <p:sp>
        <p:nvSpPr>
          <p:cNvPr id="91" name="Google Shape;91;p14"/>
          <p:cNvSpPr txBox="1"/>
          <p:nvPr>
            <p:ph type="title"/>
          </p:nvPr>
        </p:nvSpPr>
        <p:spPr>
          <a:xfrm>
            <a:off x="508000" y="324556"/>
            <a:ext cx="9144000" cy="1538111"/>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2" name="Google Shape;92;p14"/>
          <p:cNvSpPr txBox="1"/>
          <p:nvPr>
            <p:ph idx="1" type="body"/>
          </p:nvPr>
        </p:nvSpPr>
        <p:spPr>
          <a:xfrm>
            <a:off x="508000" y="2116667"/>
            <a:ext cx="4487333" cy="45720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93" name="Google Shape;93;p14"/>
          <p:cNvSpPr txBox="1"/>
          <p:nvPr>
            <p:ph idx="2" type="body"/>
          </p:nvPr>
        </p:nvSpPr>
        <p:spPr>
          <a:xfrm>
            <a:off x="5164667" y="2116667"/>
            <a:ext cx="4487333" cy="45720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94" name="Google Shape;94;p14"/>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95" name="Google Shape;95;p14"/>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96" name="Google Shape;96;p14"/>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3"/>
          <p:cNvSpPr txBox="1"/>
          <p:nvPr>
            <p:ph type="title"/>
          </p:nvPr>
        </p:nvSpPr>
        <p:spPr>
          <a:xfrm>
            <a:off x="508000" y="304800"/>
            <a:ext cx="9144000" cy="1270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 name="Google Shape;23;p3"/>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24" name="Google Shape;24;p3"/>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5" name="Google Shape;25;p3"/>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508000" y="304800"/>
            <a:ext cx="9144000" cy="1270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8" name="Google Shape;28;p4"/>
          <p:cNvSpPr txBox="1"/>
          <p:nvPr>
            <p:ph idx="1" type="body"/>
          </p:nvPr>
        </p:nvSpPr>
        <p:spPr>
          <a:xfrm>
            <a:off x="508000" y="1778000"/>
            <a:ext cx="9144000" cy="50292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29" name="Google Shape;29;p4"/>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30" name="Google Shape;30;p4"/>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1" name="Google Shape;31;p4"/>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2" name="Shape 32"/>
        <p:cNvGrpSpPr/>
        <p:nvPr/>
      </p:nvGrpSpPr>
      <p:grpSpPr>
        <a:xfrm>
          <a:off x="0" y="0"/>
          <a:ext cx="0" cy="0"/>
          <a:chOff x="0" y="0"/>
          <a:chExt cx="0" cy="0"/>
        </a:xfrm>
      </p:grpSpPr>
      <p:sp>
        <p:nvSpPr>
          <p:cNvPr id="33" name="Google Shape;33;p5"/>
          <p:cNvSpPr txBox="1"/>
          <p:nvPr>
            <p:ph type="title"/>
          </p:nvPr>
        </p:nvSpPr>
        <p:spPr>
          <a:xfrm rot="5400000">
            <a:off x="5257800" y="2413000"/>
            <a:ext cx="6502400" cy="2286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4" name="Google Shape;34;p5"/>
          <p:cNvSpPr txBox="1"/>
          <p:nvPr>
            <p:ph idx="1" type="body"/>
          </p:nvPr>
        </p:nvSpPr>
        <p:spPr>
          <a:xfrm rot="5400000">
            <a:off x="609600" y="203200"/>
            <a:ext cx="6502400" cy="67056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35" name="Google Shape;35;p5"/>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36" name="Google Shape;36;p5"/>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7" name="Google Shape;37;p5"/>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8" name="Shape 38"/>
        <p:cNvGrpSpPr/>
        <p:nvPr/>
      </p:nvGrpSpPr>
      <p:grpSpPr>
        <a:xfrm>
          <a:off x="0" y="0"/>
          <a:ext cx="0" cy="0"/>
          <a:chOff x="0" y="0"/>
          <a:chExt cx="0" cy="0"/>
        </a:xfrm>
      </p:grpSpPr>
      <p:sp>
        <p:nvSpPr>
          <p:cNvPr id="39" name="Google Shape;39;p6"/>
          <p:cNvSpPr txBox="1"/>
          <p:nvPr>
            <p:ph type="title"/>
          </p:nvPr>
        </p:nvSpPr>
        <p:spPr>
          <a:xfrm>
            <a:off x="508000" y="304800"/>
            <a:ext cx="9144000" cy="1270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0" name="Google Shape;40;p6"/>
          <p:cNvSpPr txBox="1"/>
          <p:nvPr>
            <p:ph idx="1" type="body"/>
          </p:nvPr>
        </p:nvSpPr>
        <p:spPr>
          <a:xfrm rot="5400000">
            <a:off x="2565400" y="-279400"/>
            <a:ext cx="5029200" cy="91440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41" name="Google Shape;41;p6"/>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42" name="Google Shape;42;p6"/>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3" name="Google Shape;43;p6"/>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4" name="Shape 44"/>
        <p:cNvGrpSpPr/>
        <p:nvPr/>
      </p:nvGrpSpPr>
      <p:grpSpPr>
        <a:xfrm>
          <a:off x="0" y="0"/>
          <a:ext cx="0" cy="0"/>
          <a:chOff x="0" y="0"/>
          <a:chExt cx="0" cy="0"/>
        </a:xfrm>
      </p:grpSpPr>
      <p:sp>
        <p:nvSpPr>
          <p:cNvPr id="45" name="Google Shape;45;p7"/>
          <p:cNvSpPr txBox="1"/>
          <p:nvPr>
            <p:ph type="title"/>
          </p:nvPr>
        </p:nvSpPr>
        <p:spPr>
          <a:xfrm>
            <a:off x="1990725" y="5334000"/>
            <a:ext cx="6096000" cy="6302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6" name="Google Shape;46;p7"/>
          <p:cNvSpPr/>
          <p:nvPr>
            <p:ph idx="2" type="pic"/>
          </p:nvPr>
        </p:nvSpPr>
        <p:spPr>
          <a:xfrm>
            <a:off x="1990725" y="681038"/>
            <a:ext cx="6096000" cy="4572000"/>
          </a:xfrm>
          <a:prstGeom prst="rect">
            <a:avLst/>
          </a:prstGeom>
          <a:noFill/>
          <a:ln>
            <a:noFill/>
          </a:ln>
        </p:spPr>
      </p:sp>
      <p:sp>
        <p:nvSpPr>
          <p:cNvPr id="47" name="Google Shape;47;p7"/>
          <p:cNvSpPr txBox="1"/>
          <p:nvPr>
            <p:ph idx="1" type="body"/>
          </p:nvPr>
        </p:nvSpPr>
        <p:spPr>
          <a:xfrm>
            <a:off x="1990725" y="5964238"/>
            <a:ext cx="6096000" cy="893762"/>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48" name="Google Shape;48;p7"/>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49" name="Google Shape;49;p7"/>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0" name="Google Shape;50;p7"/>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1" name="Shape 51"/>
        <p:cNvGrpSpPr/>
        <p:nvPr/>
      </p:nvGrpSpPr>
      <p:grpSpPr>
        <a:xfrm>
          <a:off x="0" y="0"/>
          <a:ext cx="0" cy="0"/>
          <a:chOff x="0" y="0"/>
          <a:chExt cx="0" cy="0"/>
        </a:xfrm>
      </p:grpSpPr>
      <p:sp>
        <p:nvSpPr>
          <p:cNvPr id="52" name="Google Shape;52;p8"/>
          <p:cNvSpPr txBox="1"/>
          <p:nvPr>
            <p:ph type="title"/>
          </p:nvPr>
        </p:nvSpPr>
        <p:spPr>
          <a:xfrm>
            <a:off x="508000" y="303213"/>
            <a:ext cx="3343275" cy="1290637"/>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3" name="Google Shape;53;p8"/>
          <p:cNvSpPr txBox="1"/>
          <p:nvPr>
            <p:ph idx="1" type="body"/>
          </p:nvPr>
        </p:nvSpPr>
        <p:spPr>
          <a:xfrm>
            <a:off x="3971925" y="303213"/>
            <a:ext cx="5680075" cy="6503987"/>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54" name="Google Shape;54;p8"/>
          <p:cNvSpPr txBox="1"/>
          <p:nvPr>
            <p:ph idx="2" type="body"/>
          </p:nvPr>
        </p:nvSpPr>
        <p:spPr>
          <a:xfrm>
            <a:off x="508000" y="1593850"/>
            <a:ext cx="3343275" cy="5213350"/>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55" name="Google Shape;55;p8"/>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56" name="Google Shape;56;p8"/>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7" name="Google Shape;57;p8"/>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9"/>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60" name="Google Shape;60;p9"/>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1" name="Google Shape;61;p9"/>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508000" y="304800"/>
            <a:ext cx="9144000" cy="1270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4" name="Google Shape;64;p10"/>
          <p:cNvSpPr txBox="1"/>
          <p:nvPr>
            <p:ph idx="1" type="body"/>
          </p:nvPr>
        </p:nvSpPr>
        <p:spPr>
          <a:xfrm>
            <a:off x="508000" y="1704975"/>
            <a:ext cx="4489450" cy="711200"/>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65" name="Google Shape;65;p10"/>
          <p:cNvSpPr txBox="1"/>
          <p:nvPr>
            <p:ph idx="2" type="body"/>
          </p:nvPr>
        </p:nvSpPr>
        <p:spPr>
          <a:xfrm>
            <a:off x="508000" y="2416175"/>
            <a:ext cx="4489450" cy="4391025"/>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66" name="Google Shape;66;p10"/>
          <p:cNvSpPr txBox="1"/>
          <p:nvPr>
            <p:ph idx="3" type="body"/>
          </p:nvPr>
        </p:nvSpPr>
        <p:spPr>
          <a:xfrm>
            <a:off x="5160963" y="1704975"/>
            <a:ext cx="4491037" cy="711200"/>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67" name="Google Shape;67;p10"/>
          <p:cNvSpPr txBox="1"/>
          <p:nvPr>
            <p:ph idx="4" type="body"/>
          </p:nvPr>
        </p:nvSpPr>
        <p:spPr>
          <a:xfrm>
            <a:off x="5160963" y="2416175"/>
            <a:ext cx="4491037" cy="4391025"/>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68" name="Google Shape;68;p10"/>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69" name="Google Shape;69;p10"/>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0" name="Google Shape;70;p10"/>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08000" y="304800"/>
            <a:ext cx="9144000" cy="1270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1" name="Google Shape;11;p1"/>
          <p:cNvSpPr txBox="1"/>
          <p:nvPr>
            <p:ph idx="1" type="body"/>
          </p:nvPr>
        </p:nvSpPr>
        <p:spPr>
          <a:xfrm>
            <a:off x="508000" y="1778000"/>
            <a:ext cx="9144000" cy="50292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4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480"/>
              </a:spcBef>
              <a:spcAft>
                <a:spcPts val="0"/>
              </a:spcAft>
              <a:buClr>
                <a:schemeClr val="dk1"/>
              </a:buClr>
              <a:buSzPts val="1400"/>
              <a:buFont typeface="Arial"/>
              <a:buChar char="•"/>
              <a:defRPr/>
            </a:lvl3pPr>
            <a:lvl4pPr indent="-317500" lvl="3" marL="1828800" marR="0" rtl="0" algn="l">
              <a:spcBef>
                <a:spcPts val="400"/>
              </a:spcBef>
              <a:spcAft>
                <a:spcPts val="0"/>
              </a:spcAft>
              <a:buClr>
                <a:schemeClr val="dk1"/>
              </a:buClr>
              <a:buSzPts val="1400"/>
              <a:buFont typeface="Arial"/>
              <a:buChar char="–"/>
              <a:defRPr/>
            </a:lvl4pPr>
            <a:lvl5pPr indent="-317500" lvl="4" marL="2286000" marR="0" rtl="0" algn="l">
              <a:spcBef>
                <a:spcPts val="40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
        <p:nvSpPr>
          <p:cNvPr id="12" name="Google Shape;12;p1"/>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 name="Google Shape;13;p1"/>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4" name="Google Shape;14;p1"/>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508000" y="304800"/>
            <a:ext cx="9144000" cy="1270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86" name="Google Shape;86;p13"/>
          <p:cNvSpPr txBox="1"/>
          <p:nvPr>
            <p:ph idx="1" type="body"/>
          </p:nvPr>
        </p:nvSpPr>
        <p:spPr>
          <a:xfrm>
            <a:off x="508000" y="1778000"/>
            <a:ext cx="9144000" cy="50292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4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480"/>
              </a:spcBef>
              <a:spcAft>
                <a:spcPts val="0"/>
              </a:spcAft>
              <a:buClr>
                <a:schemeClr val="dk1"/>
              </a:buClr>
              <a:buSzPts val="1400"/>
              <a:buFont typeface="Arial"/>
              <a:buChar char="•"/>
              <a:defRPr/>
            </a:lvl3pPr>
            <a:lvl4pPr indent="-317500" lvl="3" marL="1828800" marR="0" rtl="0" algn="l">
              <a:spcBef>
                <a:spcPts val="400"/>
              </a:spcBef>
              <a:spcAft>
                <a:spcPts val="0"/>
              </a:spcAft>
              <a:buClr>
                <a:schemeClr val="dk1"/>
              </a:buClr>
              <a:buSzPts val="1400"/>
              <a:buFont typeface="Arial"/>
              <a:buChar char="–"/>
              <a:defRPr/>
            </a:lvl4pPr>
            <a:lvl5pPr indent="-317500" lvl="4" marL="2286000" marR="0" rtl="0" algn="l">
              <a:spcBef>
                <a:spcPts val="40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
        <p:nvSpPr>
          <p:cNvPr id="87" name="Google Shape;87;p13"/>
          <p:cNvSpPr txBox="1"/>
          <p:nvPr>
            <p:ph idx="10" type="dt"/>
          </p:nvPr>
        </p:nvSpPr>
        <p:spPr>
          <a:xfrm>
            <a:off x="508000" y="7062787"/>
            <a:ext cx="2370137"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8" name="Google Shape;88;p13"/>
          <p:cNvSpPr txBox="1"/>
          <p:nvPr>
            <p:ph idx="11" type="ftr"/>
          </p:nvPr>
        </p:nvSpPr>
        <p:spPr>
          <a:xfrm>
            <a:off x="3471862" y="7062787"/>
            <a:ext cx="3216275" cy="404812"/>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9" name="Google Shape;89;p13"/>
          <p:cNvSpPr txBox="1"/>
          <p:nvPr>
            <p:ph idx="12" type="sldNum"/>
          </p:nvPr>
        </p:nvSpPr>
        <p:spPr>
          <a:xfrm>
            <a:off x="7281862" y="7062787"/>
            <a:ext cx="2370137" cy="40481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ctrTitle"/>
          </p:nvPr>
        </p:nvSpPr>
        <p:spPr>
          <a:xfrm>
            <a:off x="223837" y="185737"/>
            <a:ext cx="9637712" cy="728662"/>
          </a:xfrm>
          <a:prstGeom prst="rect">
            <a:avLst/>
          </a:prstGeom>
          <a:noFill/>
          <a:ln>
            <a:noFill/>
          </a:ln>
        </p:spPr>
        <p:txBody>
          <a:bodyPr anchorCtr="0" anchor="t" bIns="0" lIns="0" spcFirstLastPara="1" rIns="0" wrap="square" tIns="0">
            <a:noAutofit/>
          </a:bodyPr>
          <a:lstStyle/>
          <a:p>
            <a:pPr indent="0" lvl="0" marL="0" marR="0" rtl="0" algn="ctr">
              <a:lnSpc>
                <a:spcPct val="95000"/>
              </a:lnSpc>
              <a:spcBef>
                <a:spcPts val="0"/>
              </a:spcBef>
              <a:spcAft>
                <a:spcPts val="0"/>
              </a:spcAft>
              <a:buClr>
                <a:schemeClr val="dk1"/>
              </a:buClr>
              <a:buFont typeface="Calibri"/>
              <a:buNone/>
            </a:pPr>
            <a:r>
              <a:rPr b="0" i="0" lang="en-US" sz="2400" u="none" cap="none" strike="noStrike">
                <a:solidFill>
                  <a:schemeClr val="dk1"/>
                </a:solidFill>
                <a:latin typeface="Calibri"/>
                <a:ea typeface="Calibri"/>
                <a:cs typeface="Calibri"/>
                <a:sym typeface="Calibri"/>
              </a:rPr>
              <a:t>Introduction to SQL Query Tuning</a:t>
            </a:r>
            <a:br>
              <a:rPr b="0" i="0" lang="en-US" sz="2400" u="none" cap="none" strike="noStrike">
                <a:solidFill>
                  <a:schemeClr val="dk1"/>
                </a:solidFill>
                <a:latin typeface="Calibri"/>
                <a:ea typeface="Calibri"/>
                <a:cs typeface="Calibri"/>
                <a:sym typeface="Calibri"/>
              </a:rPr>
            </a:br>
            <a:r>
              <a:rPr b="1" i="0" lang="en-US" sz="2400" u="none" cap="none" strike="noStrike">
                <a:solidFill>
                  <a:srgbClr val="000000"/>
                </a:solidFill>
                <a:latin typeface="Calibri"/>
                <a:ea typeface="Calibri"/>
                <a:cs typeface="Calibri"/>
                <a:sym typeface="Calibri"/>
              </a:rPr>
              <a:t>Agenda</a:t>
            </a:r>
            <a:endParaRPr/>
          </a:p>
        </p:txBody>
      </p:sp>
      <p:sp>
        <p:nvSpPr>
          <p:cNvPr id="103" name="Google Shape;103;p15"/>
          <p:cNvSpPr txBox="1"/>
          <p:nvPr>
            <p:ph idx="1" type="subTitle"/>
          </p:nvPr>
        </p:nvSpPr>
        <p:spPr>
          <a:xfrm>
            <a:off x="1231900" y="990600"/>
            <a:ext cx="8039100" cy="4191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  Query Lifecycle</a:t>
            </a:r>
            <a:endParaRPr b="0" i="0" sz="8800" u="none" cap="none" strike="noStrike">
              <a:solidFill>
                <a:schemeClr val="dk1"/>
              </a:solidFill>
              <a:latin typeface="Calibri"/>
              <a:ea typeface="Calibri"/>
              <a:cs typeface="Calibri"/>
              <a:sym typeface="Calibri"/>
            </a:endParaRPr>
          </a:p>
          <a:p>
            <a:pPr indent="0" lvl="0" marL="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 </a:t>
            </a:r>
            <a:r>
              <a:rPr b="0" i="0" lang="en-US" sz="3200" u="none" cap="none" strike="noStrike">
                <a:solidFill>
                  <a:srgbClr val="898989"/>
                </a:solidFill>
                <a:latin typeface="Calibri"/>
                <a:ea typeface="Calibri"/>
                <a:cs typeface="Calibri"/>
                <a:sym typeface="Calibri"/>
              </a:rPr>
              <a:t> Reading query plans</a:t>
            </a:r>
            <a:endParaRPr/>
          </a:p>
          <a:p>
            <a:pPr indent="0" lvl="0" marL="0" marR="0" rtl="0" algn="l">
              <a:lnSpc>
                <a:spcPct val="100000"/>
              </a:lnSpc>
              <a:spcBef>
                <a:spcPts val="640"/>
              </a:spcBef>
              <a:spcAft>
                <a:spcPts val="0"/>
              </a:spcAft>
              <a:buClr>
                <a:srgbClr val="898989"/>
              </a:buClr>
              <a:buSzPts val="3200"/>
              <a:buFont typeface="Arial"/>
              <a:buChar char="•"/>
            </a:pPr>
            <a:r>
              <a:rPr b="0" i="0" lang="en-US" sz="3200" u="none" cap="none" strike="noStrike">
                <a:solidFill>
                  <a:srgbClr val="898989"/>
                </a:solidFill>
                <a:latin typeface="Calibri"/>
                <a:ea typeface="Calibri"/>
                <a:cs typeface="Calibri"/>
                <a:sym typeface="Calibri"/>
              </a:rPr>
              <a:t>  Index Overview</a:t>
            </a:r>
            <a:endParaRPr/>
          </a:p>
          <a:p>
            <a:pPr indent="0" lvl="0" marL="0" marR="0" rtl="0" algn="l">
              <a:lnSpc>
                <a:spcPct val="100000"/>
              </a:lnSpc>
              <a:spcBef>
                <a:spcPts val="640"/>
              </a:spcBef>
              <a:spcAft>
                <a:spcPts val="0"/>
              </a:spcAft>
              <a:buClr>
                <a:srgbClr val="898989"/>
              </a:buClr>
              <a:buSzPts val="3200"/>
              <a:buFont typeface="Arial"/>
              <a:buChar char="•"/>
            </a:pPr>
            <a:r>
              <a:rPr b="0" i="0" lang="en-US" sz="3200" u="none" cap="none" strike="noStrike">
                <a:solidFill>
                  <a:srgbClr val="898989"/>
                </a:solidFill>
                <a:latin typeface="Calibri"/>
                <a:ea typeface="Calibri"/>
                <a:cs typeface="Calibri"/>
                <a:sym typeface="Calibri"/>
              </a:rPr>
              <a:t>  Tuning Problem queries</a:t>
            </a:r>
            <a:endParaRPr/>
          </a:p>
          <a:p>
            <a:pPr indent="0" lvl="0" marL="0" marR="0" rtl="0" algn="l">
              <a:lnSpc>
                <a:spcPct val="100000"/>
              </a:lnSpc>
              <a:spcBef>
                <a:spcPts val="640"/>
              </a:spcBef>
              <a:spcAft>
                <a:spcPts val="0"/>
              </a:spcAft>
              <a:buClr>
                <a:srgbClr val="898989"/>
              </a:buClr>
              <a:buSzPts val="3200"/>
              <a:buFont typeface="Arial"/>
              <a:buChar char="•"/>
            </a:pPr>
            <a:r>
              <a:rPr b="0" i="0" lang="en-US" sz="3200" u="none" cap="none" strike="noStrike">
                <a:solidFill>
                  <a:srgbClr val="898989"/>
                </a:solidFill>
                <a:latin typeface="Calibri"/>
                <a:ea typeface="Calibri"/>
                <a:cs typeface="Calibri"/>
                <a:sym typeface="Calibri"/>
              </a:rPr>
              <a:t>  Using SQL Profiler</a:t>
            </a:r>
            <a:endParaRPr b="0" i="0" sz="3200" u="none" cap="none" strike="noStrike">
              <a:solidFill>
                <a:schemeClr val="dk1"/>
              </a:solidFill>
              <a:latin typeface="Calibri"/>
              <a:ea typeface="Calibri"/>
              <a:cs typeface="Calibri"/>
              <a:sym typeface="Calibri"/>
            </a:endParaRPr>
          </a:p>
          <a:p>
            <a:pPr indent="558800" lvl="0" marL="0" marR="0" rtl="0" algn="l">
              <a:lnSpc>
                <a:spcPct val="100000"/>
              </a:lnSpc>
              <a:spcBef>
                <a:spcPts val="1760"/>
              </a:spcBef>
              <a:spcAft>
                <a:spcPts val="0"/>
              </a:spcAft>
              <a:buClr>
                <a:srgbClr val="888888"/>
              </a:buClr>
              <a:buSzPts val="8800"/>
              <a:buFont typeface="Arial"/>
              <a:buNone/>
            </a:pPr>
            <a:r>
              <a:t/>
            </a:r>
            <a:endParaRPr b="0" i="0" sz="8800" u="none" cap="none" strike="noStrike">
              <a:solidFill>
                <a:schemeClr val="dk1"/>
              </a:solidFill>
              <a:latin typeface="Calibri"/>
              <a:ea typeface="Calibri"/>
              <a:cs typeface="Calibri"/>
              <a:sym typeface="Calibri"/>
            </a:endParaRPr>
          </a:p>
          <a:p>
            <a:pPr indent="0" lvl="0" marL="0" marR="0" rtl="0" algn="ctr">
              <a:spcBef>
                <a:spcPts val="1760"/>
              </a:spcBef>
              <a:spcAft>
                <a:spcPts val="0"/>
              </a:spcAft>
              <a:buClr>
                <a:srgbClr val="888888"/>
              </a:buClr>
              <a:buFont typeface="Arial"/>
              <a:buNone/>
            </a:pPr>
            <a:r>
              <a:t/>
            </a:r>
            <a:endParaRPr b="0" i="0" sz="8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203200" y="0"/>
            <a:ext cx="3733800" cy="59055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2400" u="none" cap="none" strike="noStrike">
                <a:solidFill>
                  <a:schemeClr val="dk1"/>
                </a:solidFill>
                <a:latin typeface="Calibri"/>
                <a:ea typeface="Calibri"/>
                <a:cs typeface="Calibri"/>
                <a:sym typeface="Calibri"/>
              </a:rPr>
              <a:t>Non Clustered Indexes</a:t>
            </a:r>
            <a:endParaRPr/>
          </a:p>
        </p:txBody>
      </p:sp>
      <p:sp>
        <p:nvSpPr>
          <p:cNvPr id="198" name="Google Shape;198;p24"/>
          <p:cNvSpPr txBox="1"/>
          <p:nvPr>
            <p:ph idx="1" type="body"/>
          </p:nvPr>
        </p:nvSpPr>
        <p:spPr>
          <a:xfrm>
            <a:off x="508000" y="990600"/>
            <a:ext cx="4487862" cy="56975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Have structure separate from the data rows. </a:t>
            </a:r>
            <a:endParaRPr/>
          </a:p>
          <a:p>
            <a:pPr indent="-342900" lvl="0" marL="34290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 nonclustered index contains the nonclustered index key values and each key value entry has a pointer to the data row that contains the key value.</a:t>
            </a:r>
            <a:endParaRPr/>
          </a:p>
          <a:p>
            <a:pPr indent="-342900" lvl="0" marL="342900" marR="0" rtl="0" algn="l">
              <a:lnSpc>
                <a:spcPct val="80000"/>
              </a:lnSpc>
              <a:spcBef>
                <a:spcPts val="400"/>
              </a:spcBef>
              <a:spcAft>
                <a:spcPts val="0"/>
              </a:spcAft>
              <a:buClr>
                <a:schemeClr val="dk1"/>
              </a:buClr>
              <a:buSzPts val="2000"/>
              <a:buFont typeface="Arial"/>
              <a:buChar char="•"/>
            </a:pP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The pointer from an index row in a nonclustered index to a data row is called a row locator. </a:t>
            </a:r>
            <a:endParaRPr/>
          </a:p>
          <a:p>
            <a:pPr indent="-342900" lvl="0" marL="34290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row locator can be a pointer to the row or the clustered index key. </a:t>
            </a:r>
            <a:br>
              <a:rPr b="0" i="0" lang="en-US" sz="2000" u="none" cap="none" strike="noStrike">
                <a:solidFill>
                  <a:schemeClr val="dk1"/>
                </a:solidFill>
                <a:latin typeface="Calibri"/>
                <a:ea typeface="Calibri"/>
                <a:cs typeface="Calibri"/>
                <a:sym typeface="Calibri"/>
              </a:rPr>
            </a:br>
            <a:endParaRPr/>
          </a:p>
        </p:txBody>
      </p:sp>
      <p:pic>
        <p:nvPicPr>
          <p:cNvPr descr="nonclustered" id="199" name="Google Shape;199;p24"/>
          <p:cNvPicPr preferRelativeResize="0"/>
          <p:nvPr>
            <p:ph idx="1" type="body"/>
          </p:nvPr>
        </p:nvPicPr>
        <p:blipFill rotWithShape="1">
          <a:blip r:embed="rId3">
            <a:alphaModFix/>
          </a:blip>
          <a:srcRect b="0" l="0" r="0" t="0"/>
          <a:stretch/>
        </p:blipFill>
        <p:spPr>
          <a:xfrm>
            <a:off x="5232400" y="990600"/>
            <a:ext cx="4487862" cy="37290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0" y="0"/>
            <a:ext cx="4394200" cy="53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2400" u="none" cap="none" strike="noStrike">
                <a:solidFill>
                  <a:schemeClr val="dk1"/>
                </a:solidFill>
                <a:latin typeface="Calibri"/>
                <a:ea typeface="Calibri"/>
                <a:cs typeface="Calibri"/>
                <a:sym typeface="Calibri"/>
              </a:rPr>
              <a:t>Bookmark lookup(Key Lookup)</a:t>
            </a:r>
            <a:endParaRPr/>
          </a:p>
        </p:txBody>
      </p:sp>
      <p:sp>
        <p:nvSpPr>
          <p:cNvPr id="206" name="Google Shape;206;p25"/>
          <p:cNvSpPr txBox="1"/>
          <p:nvPr>
            <p:ph idx="1" type="body"/>
          </p:nvPr>
        </p:nvSpPr>
        <p:spPr>
          <a:xfrm>
            <a:off x="423862" y="990600"/>
            <a:ext cx="5502275" cy="55292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Bookmark lookups are a mechanism to navigate from a non-clustered index row to the actual data row in the base table (clustered index/heap)</a:t>
            </a:r>
            <a:endParaRPr/>
          </a:p>
          <a:p>
            <a:pPr indent="-342900" lvl="0" marL="342900" marR="0" rtl="0" algn="l">
              <a:lnSpc>
                <a:spcPct val="80000"/>
              </a:lnSpc>
              <a:spcBef>
                <a:spcPts val="62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Look up the extra columns in the heap or clustered index based on the Clustered Index key/RID</a:t>
            </a:r>
            <a:endParaRPr/>
          </a:p>
          <a:p>
            <a:pPr indent="-342900" lvl="0" marL="342900" marR="0" rtl="0" algn="l">
              <a:lnSpc>
                <a:spcPct val="80000"/>
              </a:lnSpc>
              <a:spcBef>
                <a:spcPts val="62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Costly because of Random IO</a:t>
            </a:r>
            <a:endParaRPr/>
          </a:p>
          <a:p>
            <a:pPr indent="-342900" lvl="0" marL="342900" marR="0" rtl="0" algn="l">
              <a:lnSpc>
                <a:spcPct val="80000"/>
              </a:lnSpc>
              <a:spcBef>
                <a:spcPts val="62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Implemented using Nested Loops in SQL 2005 and Above</a:t>
            </a:r>
            <a:endParaRPr/>
          </a:p>
          <a:p>
            <a:pPr indent="0" lvl="0" marL="0" marR="0" rtl="0" algn="l">
              <a:spcBef>
                <a:spcPts val="640"/>
              </a:spcBef>
              <a:spcAft>
                <a:spcPts val="0"/>
              </a:spcAft>
              <a:buNone/>
            </a:pPr>
            <a:r>
              <a:t/>
            </a:r>
            <a:endParaRPr b="0" i="0" sz="3100" u="none" cap="none" strike="noStrike">
              <a:solidFill>
                <a:schemeClr val="dk1"/>
              </a:solidFill>
              <a:latin typeface="Calibri"/>
              <a:ea typeface="Calibri"/>
              <a:cs typeface="Calibri"/>
              <a:sym typeface="Calibri"/>
            </a:endParaRPr>
          </a:p>
        </p:txBody>
      </p:sp>
      <p:pic>
        <p:nvPicPr>
          <p:cNvPr descr="Bookmark lookup operator icon" id="207" name="Google Shape;207;p25"/>
          <p:cNvPicPr preferRelativeResize="0"/>
          <p:nvPr/>
        </p:nvPicPr>
        <p:blipFill rotWithShape="1">
          <a:blip r:embed="rId3">
            <a:alphaModFix/>
          </a:blip>
          <a:srcRect b="0" l="0" r="0" t="0"/>
          <a:stretch/>
        </p:blipFill>
        <p:spPr>
          <a:xfrm>
            <a:off x="5003800" y="0"/>
            <a:ext cx="677862" cy="508000"/>
          </a:xfrm>
          <a:prstGeom prst="rect">
            <a:avLst/>
          </a:prstGeom>
          <a:noFill/>
          <a:ln>
            <a:noFill/>
          </a:ln>
        </p:spPr>
      </p:pic>
      <p:pic>
        <p:nvPicPr>
          <p:cNvPr descr="untitled.bmp" id="208" name="Google Shape;208;p25"/>
          <p:cNvPicPr preferRelativeResize="0"/>
          <p:nvPr/>
        </p:nvPicPr>
        <p:blipFill rotWithShape="1">
          <a:blip r:embed="rId4">
            <a:alphaModFix/>
          </a:blip>
          <a:srcRect b="0" l="0" r="0" t="0"/>
          <a:stretch/>
        </p:blipFill>
        <p:spPr>
          <a:xfrm>
            <a:off x="6265862" y="1484312"/>
            <a:ext cx="3648075" cy="46116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0" y="0"/>
            <a:ext cx="2794000" cy="619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2400" u="none" cap="none" strike="noStrike">
                <a:solidFill>
                  <a:schemeClr val="dk1"/>
                </a:solidFill>
                <a:latin typeface="Calibri"/>
                <a:ea typeface="Calibri"/>
                <a:cs typeface="Calibri"/>
                <a:sym typeface="Calibri"/>
              </a:rPr>
              <a:t>Nested Loop Joins</a:t>
            </a:r>
            <a:endParaRPr/>
          </a:p>
        </p:txBody>
      </p:sp>
      <p:sp>
        <p:nvSpPr>
          <p:cNvPr id="217" name="Google Shape;217;p26"/>
          <p:cNvSpPr txBox="1"/>
          <p:nvPr>
            <p:ph idx="1" type="body"/>
          </p:nvPr>
        </p:nvSpPr>
        <p:spPr>
          <a:xfrm>
            <a:off x="338137" y="990600"/>
            <a:ext cx="9320212" cy="32321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700"/>
              <a:buFont typeface="Arial"/>
              <a:buChar char="•"/>
            </a:pPr>
            <a:r>
              <a:rPr b="1" i="0" lang="en-US" sz="2700" u="none" cap="none" strike="noStrike">
                <a:solidFill>
                  <a:schemeClr val="dk1"/>
                </a:solidFill>
                <a:latin typeface="Calibri"/>
                <a:ea typeface="Calibri"/>
                <a:cs typeface="Calibri"/>
                <a:sym typeface="Calibri"/>
              </a:rPr>
              <a:t>Nested Loop: </a:t>
            </a:r>
            <a:r>
              <a:rPr b="0" i="0" lang="en-US" sz="2700" u="none" cap="none" strike="noStrike">
                <a:solidFill>
                  <a:schemeClr val="dk1"/>
                </a:solidFill>
                <a:latin typeface="Calibri"/>
                <a:ea typeface="Calibri"/>
                <a:cs typeface="Calibri"/>
                <a:sym typeface="Calibri"/>
              </a:rPr>
              <a:t>Best strategy for joining small tables. It cycles through the outer (hopefully, smaller table) then searches for matches in the inner table.</a:t>
            </a:r>
            <a:endParaRPr/>
          </a:p>
          <a:p>
            <a:pPr indent="-342900" lvl="0" marL="342900" marR="0" rtl="0" algn="l">
              <a:lnSpc>
                <a:spcPct val="100000"/>
              </a:lnSpc>
              <a:spcBef>
                <a:spcPts val="5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The complexity of a nested loops join is proportional to the size of the outer input multiplied by the size of the inner input</a:t>
            </a:r>
            <a:endParaRPr/>
          </a:p>
          <a:p>
            <a:pPr indent="-342900" lvl="0" marL="342900" marR="0" rtl="0" algn="l">
              <a:lnSpc>
                <a:spcPct val="100000"/>
              </a:lnSpc>
              <a:spcBef>
                <a:spcPts val="5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Nested loops join generally performs best for relatively small input sets. </a:t>
            </a:r>
            <a:endParaRPr/>
          </a:p>
          <a:p>
            <a:pPr indent="-342900" lvl="0" marL="342900" marR="0" rtl="0" algn="l">
              <a:lnSpc>
                <a:spcPct val="100000"/>
              </a:lnSpc>
              <a:spcBef>
                <a:spcPts val="540"/>
              </a:spcBef>
              <a:spcAft>
                <a:spcPts val="0"/>
              </a:spcAft>
              <a:buClr>
                <a:schemeClr val="dk1"/>
              </a:buClr>
              <a:buFont typeface="Calibri"/>
              <a:buNone/>
            </a:pPr>
            <a:r>
              <a:rPr b="0" i="0" lang="en-US" sz="2700" u="none" cap="none" strike="noStrike">
                <a:solidFill>
                  <a:schemeClr val="dk1"/>
                </a:solidFill>
                <a:latin typeface="Calibri"/>
                <a:ea typeface="Calibri"/>
                <a:cs typeface="Calibri"/>
                <a:sym typeface="Calibri"/>
              </a:rPr>
              <a:t> </a:t>
            </a:r>
            <a:r>
              <a:rPr b="0" i="0" lang="en-US" sz="2200" u="none" cap="none" strike="noStrike">
                <a:solidFill>
                  <a:schemeClr val="dk1"/>
                </a:solidFill>
                <a:latin typeface="Calibri"/>
                <a:ea typeface="Calibri"/>
                <a:cs typeface="Calibri"/>
                <a:sym typeface="Calibri"/>
              </a:rPr>
              <a:t>for each row R1 in the outer table</a:t>
            </a:r>
            <a:br>
              <a:rPr b="0" i="0" lang="en-US" sz="2200" u="none" cap="none" strike="noStrike">
                <a:solidFill>
                  <a:schemeClr val="dk1"/>
                </a:solidFill>
                <a:latin typeface="Calibri"/>
                <a:ea typeface="Calibri"/>
                <a:cs typeface="Calibri"/>
                <a:sym typeface="Calibri"/>
              </a:rPr>
            </a:br>
            <a:r>
              <a:rPr b="0" i="0" lang="en-US" sz="2200" u="none" cap="none" strike="noStrike">
                <a:solidFill>
                  <a:schemeClr val="dk1"/>
                </a:solidFill>
                <a:latin typeface="Calibri"/>
                <a:ea typeface="Calibri"/>
                <a:cs typeface="Calibri"/>
                <a:sym typeface="Calibri"/>
              </a:rPr>
              <a:t>    for each row R2 in the inner table</a:t>
            </a:r>
            <a:br>
              <a:rPr b="0" i="0" lang="en-US" sz="2200" u="none" cap="none" strike="noStrike">
                <a:solidFill>
                  <a:schemeClr val="dk1"/>
                </a:solidFill>
                <a:latin typeface="Calibri"/>
                <a:ea typeface="Calibri"/>
                <a:cs typeface="Calibri"/>
                <a:sym typeface="Calibri"/>
              </a:rPr>
            </a:br>
            <a:r>
              <a:rPr b="0" i="0" lang="en-US" sz="2200" u="none" cap="none" strike="noStrike">
                <a:solidFill>
                  <a:schemeClr val="dk1"/>
                </a:solidFill>
                <a:latin typeface="Calibri"/>
                <a:ea typeface="Calibri"/>
                <a:cs typeface="Calibri"/>
                <a:sym typeface="Calibri"/>
              </a:rPr>
              <a:t>        if R1 joins with R2</a:t>
            </a:r>
            <a:br>
              <a:rPr b="0" i="0" lang="en-US" sz="2200" u="none" cap="none" strike="noStrike">
                <a:solidFill>
                  <a:schemeClr val="dk1"/>
                </a:solidFill>
                <a:latin typeface="Calibri"/>
                <a:ea typeface="Calibri"/>
                <a:cs typeface="Calibri"/>
                <a:sym typeface="Calibri"/>
              </a:rPr>
            </a:br>
            <a:r>
              <a:rPr b="0" i="0" lang="en-US" sz="2200" u="none" cap="none" strike="noStrike">
                <a:solidFill>
                  <a:schemeClr val="dk1"/>
                </a:solidFill>
                <a:latin typeface="Calibri"/>
                <a:ea typeface="Calibri"/>
                <a:cs typeface="Calibri"/>
                <a:sym typeface="Calibri"/>
              </a:rPr>
              <a:t>            return (R1, R2) </a:t>
            </a:r>
            <a:endParaRPr/>
          </a:p>
        </p:txBody>
      </p:sp>
      <p:pic>
        <p:nvPicPr>
          <p:cNvPr descr="Nested loops operator icon" id="218" name="Google Shape;218;p26"/>
          <p:cNvPicPr preferRelativeResize="0"/>
          <p:nvPr/>
        </p:nvPicPr>
        <p:blipFill rotWithShape="1">
          <a:blip r:embed="rId3">
            <a:alphaModFix/>
          </a:blip>
          <a:srcRect b="0" l="0" r="0" t="0"/>
          <a:stretch/>
        </p:blipFill>
        <p:spPr>
          <a:xfrm>
            <a:off x="3098800" y="0"/>
            <a:ext cx="588962" cy="50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0" y="0"/>
            <a:ext cx="1879600" cy="5429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2400" u="none" cap="none" strike="noStrike">
                <a:solidFill>
                  <a:schemeClr val="dk1"/>
                </a:solidFill>
                <a:latin typeface="Calibri"/>
                <a:ea typeface="Calibri"/>
                <a:cs typeface="Calibri"/>
                <a:sym typeface="Calibri"/>
              </a:rPr>
              <a:t>Merge Joins</a:t>
            </a:r>
            <a:endParaRPr/>
          </a:p>
        </p:txBody>
      </p:sp>
      <p:sp>
        <p:nvSpPr>
          <p:cNvPr id="227" name="Google Shape;227;p27"/>
          <p:cNvSpPr txBox="1"/>
          <p:nvPr>
            <p:ph idx="1" type="body"/>
          </p:nvPr>
        </p:nvSpPr>
        <p:spPr>
          <a:xfrm>
            <a:off x="762000" y="990600"/>
            <a:ext cx="8636000" cy="57832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700"/>
              <a:buFont typeface="Arial"/>
              <a:buChar char="•"/>
            </a:pPr>
            <a:r>
              <a:rPr b="1" i="0" lang="en-US" sz="2700" u="none" cap="none" strike="noStrike">
                <a:solidFill>
                  <a:schemeClr val="dk1"/>
                </a:solidFill>
                <a:latin typeface="Calibri"/>
                <a:ea typeface="Calibri"/>
                <a:cs typeface="Calibri"/>
                <a:sym typeface="Calibri"/>
              </a:rPr>
              <a:t>Merge:</a:t>
            </a:r>
            <a:r>
              <a:rPr b="0" i="0" lang="en-US" sz="2700" u="none" cap="none" strike="noStrike">
                <a:solidFill>
                  <a:schemeClr val="dk1"/>
                </a:solidFill>
                <a:latin typeface="Calibri"/>
                <a:ea typeface="Calibri"/>
                <a:cs typeface="Calibri"/>
                <a:sym typeface="Calibri"/>
              </a:rPr>
              <a:t> Best strategy for large, similarly sized tables that are sorted. It takes a row from each table and directly compares them.</a:t>
            </a:r>
            <a:endParaRPr b="0" i="0" sz="4500" u="none" cap="none" strike="noStrike">
              <a:solidFill>
                <a:schemeClr val="dk1"/>
              </a:solidFill>
              <a:latin typeface="Calibri"/>
              <a:ea typeface="Calibri"/>
              <a:cs typeface="Calibri"/>
              <a:sym typeface="Calibri"/>
            </a:endParaRPr>
          </a:p>
          <a:p>
            <a:pPr indent="-342900" lvl="0" marL="342900" marR="0" rtl="0" algn="l">
              <a:lnSpc>
                <a:spcPct val="90000"/>
              </a:lnSpc>
              <a:spcBef>
                <a:spcPts val="5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Requires at least one equijoin predicate</a:t>
            </a:r>
            <a:endParaRPr b="0" i="0" sz="4500" u="none" cap="none" strike="noStrike">
              <a:solidFill>
                <a:schemeClr val="dk1"/>
              </a:solidFill>
              <a:latin typeface="Calibri"/>
              <a:ea typeface="Calibri"/>
              <a:cs typeface="Calibri"/>
              <a:sym typeface="Calibri"/>
            </a:endParaRPr>
          </a:p>
          <a:p>
            <a:pPr indent="-342900" lvl="0" marL="342900" marR="0" rtl="0" algn="l">
              <a:lnSpc>
                <a:spcPct val="90000"/>
              </a:lnSpc>
              <a:spcBef>
                <a:spcPts val="5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Data must be sorted on the join keys</a:t>
            </a:r>
            <a:endParaRPr b="0" i="0" sz="4500" u="none" cap="none" strike="noStrike">
              <a:solidFill>
                <a:schemeClr val="dk1"/>
              </a:solidFill>
              <a:latin typeface="Calibri"/>
              <a:ea typeface="Calibri"/>
              <a:cs typeface="Calibri"/>
              <a:sym typeface="Calibri"/>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Sort order may be provided by an index</a:t>
            </a:r>
            <a:endParaRPr b="0" i="0" sz="4200" u="none" cap="none" strike="noStrike">
              <a:solidFill>
                <a:schemeClr val="dk1"/>
              </a:solidFill>
              <a:latin typeface="Calibri"/>
              <a:ea typeface="Calibri"/>
              <a:cs typeface="Calibri"/>
              <a:sym typeface="Calibri"/>
            </a:endParaRPr>
          </a:p>
          <a:p>
            <a:pPr indent="-285750" lvl="1" marL="74295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Or, plan may include an explicit sort</a:t>
            </a:r>
            <a:endParaRPr/>
          </a:p>
          <a:p>
            <a:pPr indent="-342900" lvl="0" marL="342900" marR="0" rtl="0" algn="l">
              <a:lnSpc>
                <a:spcPct val="90000"/>
              </a:lnSpc>
              <a:spcBef>
                <a:spcPts val="540"/>
              </a:spcBef>
              <a:spcAft>
                <a:spcPts val="0"/>
              </a:spcAft>
              <a:buClr>
                <a:schemeClr val="dk1"/>
              </a:buClr>
              <a:buFont typeface="Calibri"/>
              <a:buNone/>
            </a:pPr>
            <a:r>
              <a:rPr b="0" i="0" lang="en-US" sz="2700" u="none" cap="none" strike="noStrike">
                <a:solidFill>
                  <a:schemeClr val="dk1"/>
                </a:solidFill>
                <a:latin typeface="Calibri"/>
                <a:ea typeface="Calibri"/>
                <a:cs typeface="Calibri"/>
                <a:sym typeface="Calibri"/>
              </a:rPr>
              <a:t> </a:t>
            </a:r>
            <a:endParaRPr b="0" i="0" sz="4500" u="none" cap="none" strike="noStrike">
              <a:solidFill>
                <a:schemeClr val="dk1"/>
              </a:solidFill>
              <a:latin typeface="Calibri"/>
              <a:ea typeface="Calibri"/>
              <a:cs typeface="Calibri"/>
              <a:sym typeface="Calibri"/>
            </a:endParaRPr>
          </a:p>
          <a:p>
            <a:pPr indent="-342900" lvl="0" marL="342900" marR="0" rtl="0" algn="l">
              <a:lnSpc>
                <a:spcPct val="90000"/>
              </a:lnSpc>
              <a:spcBef>
                <a:spcPts val="540"/>
              </a:spcBef>
              <a:spcAft>
                <a:spcPts val="0"/>
              </a:spcAft>
              <a:buClr>
                <a:schemeClr val="dk1"/>
              </a:buClr>
              <a:buSzPts val="2700"/>
              <a:buFont typeface="Arial"/>
              <a:buChar char="•"/>
            </a:pPr>
            <a:r>
              <a:rPr b="1" i="0" lang="en-US" sz="2700" u="none" cap="none" strike="noStrike">
                <a:solidFill>
                  <a:schemeClr val="dk1"/>
                </a:solidFill>
                <a:latin typeface="Calibri"/>
                <a:ea typeface="Calibri"/>
                <a:cs typeface="Calibri"/>
                <a:sym typeface="Calibri"/>
              </a:rPr>
              <a:t>Basic algorithm:</a:t>
            </a:r>
            <a:endParaRPr b="1" i="0" sz="4500" u="none" cap="none" strike="noStrike">
              <a:solidFill>
                <a:schemeClr val="dk1"/>
              </a:solidFill>
              <a:latin typeface="Calibri"/>
              <a:ea typeface="Calibri"/>
              <a:cs typeface="Calibri"/>
              <a:sym typeface="Calibri"/>
            </a:endParaRPr>
          </a:p>
          <a:p>
            <a:pPr indent="-342900" lvl="0" marL="342900" marR="0" rtl="0" algn="l">
              <a:lnSpc>
                <a:spcPct val="90000"/>
              </a:lnSpc>
              <a:spcBef>
                <a:spcPts val="540"/>
              </a:spcBef>
              <a:spcAft>
                <a:spcPts val="0"/>
              </a:spcAft>
              <a:buClr>
                <a:schemeClr val="dk1"/>
              </a:buClr>
              <a:buFont typeface="Calibri"/>
              <a:buNone/>
            </a:pPr>
            <a:r>
              <a:rPr b="0" i="0" lang="en-US" sz="2700" u="none" cap="none" strike="noStrike">
                <a:solidFill>
                  <a:schemeClr val="dk1"/>
                </a:solidFill>
                <a:latin typeface="Calibri"/>
                <a:ea typeface="Calibri"/>
                <a:cs typeface="Calibri"/>
                <a:sym typeface="Calibri"/>
              </a:rPr>
              <a:t>	Get one row from both the left and right inputs</a:t>
            </a:r>
            <a:endParaRPr b="0" i="0" sz="4500" u="none" cap="none" strike="noStrike">
              <a:solidFill>
                <a:schemeClr val="dk1"/>
              </a:solidFill>
              <a:latin typeface="Calibri"/>
              <a:ea typeface="Calibri"/>
              <a:cs typeface="Calibri"/>
              <a:sym typeface="Calibri"/>
            </a:endParaRPr>
          </a:p>
          <a:p>
            <a:pPr indent="-342900" lvl="0" marL="342900" marR="0" rtl="0" algn="l">
              <a:lnSpc>
                <a:spcPct val="90000"/>
              </a:lnSpc>
              <a:spcBef>
                <a:spcPts val="540"/>
              </a:spcBef>
              <a:spcAft>
                <a:spcPts val="0"/>
              </a:spcAft>
              <a:buClr>
                <a:schemeClr val="dk1"/>
              </a:buClr>
              <a:buFont typeface="Calibri"/>
              <a:buNone/>
            </a:pPr>
            <a:r>
              <a:rPr b="0" i="0" lang="en-US" sz="2700" u="none" cap="none" strike="noStrike">
                <a:solidFill>
                  <a:schemeClr val="dk1"/>
                </a:solidFill>
                <a:latin typeface="Calibri"/>
                <a:ea typeface="Calibri"/>
                <a:cs typeface="Calibri"/>
                <a:sym typeface="Calibri"/>
              </a:rPr>
              <a:t>	If the rows match, return the joined row</a:t>
            </a:r>
            <a:endParaRPr b="0" i="0" sz="4500" u="none" cap="none" strike="noStrike">
              <a:solidFill>
                <a:schemeClr val="dk1"/>
              </a:solidFill>
              <a:latin typeface="Calibri"/>
              <a:ea typeface="Calibri"/>
              <a:cs typeface="Calibri"/>
              <a:sym typeface="Calibri"/>
            </a:endParaRPr>
          </a:p>
          <a:p>
            <a:pPr indent="-342900" lvl="0" marL="342900" marR="0" rtl="0" algn="l">
              <a:lnSpc>
                <a:spcPct val="90000"/>
              </a:lnSpc>
              <a:spcBef>
                <a:spcPts val="540"/>
              </a:spcBef>
              <a:spcAft>
                <a:spcPts val="0"/>
              </a:spcAft>
              <a:buClr>
                <a:schemeClr val="dk1"/>
              </a:buClr>
              <a:buFont typeface="Calibri"/>
              <a:buNone/>
            </a:pPr>
            <a:r>
              <a:rPr b="0" i="0" lang="en-US" sz="2700" u="none" cap="none" strike="noStrike">
                <a:solidFill>
                  <a:schemeClr val="dk1"/>
                </a:solidFill>
                <a:latin typeface="Calibri"/>
                <a:ea typeface="Calibri"/>
                <a:cs typeface="Calibri"/>
                <a:sym typeface="Calibri"/>
              </a:rPr>
              <a:t>	Otherwise, get a new row from whichever input is smaller and repeat </a:t>
            </a:r>
            <a:r>
              <a:rPr b="1" i="0" lang="en-US" sz="2700" u="sng" cap="none" strike="noStrike">
                <a:solidFill>
                  <a:schemeClr val="dk1"/>
                </a:solidFill>
                <a:latin typeface="Calibri"/>
                <a:ea typeface="Calibri"/>
                <a:cs typeface="Calibri"/>
                <a:sym typeface="Calibri"/>
              </a:rPr>
              <a:t>(Algorithm for union of two data sets)</a:t>
            </a:r>
            <a:endParaRPr/>
          </a:p>
        </p:txBody>
      </p:sp>
      <p:pic>
        <p:nvPicPr>
          <p:cNvPr descr="Merge join operator icon" id="228" name="Google Shape;228;p27"/>
          <p:cNvPicPr preferRelativeResize="0"/>
          <p:nvPr/>
        </p:nvPicPr>
        <p:blipFill rotWithShape="1">
          <a:blip r:embed="rId3">
            <a:alphaModFix/>
          </a:blip>
          <a:srcRect b="0" l="0" r="0" t="0"/>
          <a:stretch/>
        </p:blipFill>
        <p:spPr>
          <a:xfrm>
            <a:off x="2184400" y="0"/>
            <a:ext cx="673100" cy="5921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0" y="0"/>
            <a:ext cx="1879600" cy="5429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2400" u="none" cap="none" strike="noStrike">
                <a:solidFill>
                  <a:schemeClr val="dk1"/>
                </a:solidFill>
                <a:latin typeface="Calibri"/>
                <a:ea typeface="Calibri"/>
                <a:cs typeface="Calibri"/>
                <a:sym typeface="Calibri"/>
              </a:rPr>
              <a:t>Hash Joins</a:t>
            </a:r>
            <a:endParaRPr/>
          </a:p>
        </p:txBody>
      </p:sp>
      <p:sp>
        <p:nvSpPr>
          <p:cNvPr id="237" name="Google Shape;237;p28"/>
          <p:cNvSpPr txBox="1"/>
          <p:nvPr>
            <p:ph idx="1" type="body"/>
          </p:nvPr>
        </p:nvSpPr>
        <p:spPr>
          <a:xfrm>
            <a:off x="423862" y="1185862"/>
            <a:ext cx="9320212" cy="48593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Hash: </a:t>
            </a:r>
            <a:r>
              <a:rPr b="0" i="0" lang="en-US" sz="2200" u="none" cap="none" strike="noStrike">
                <a:solidFill>
                  <a:schemeClr val="dk1"/>
                </a:solidFill>
                <a:latin typeface="Calibri"/>
                <a:ea typeface="Calibri"/>
                <a:cs typeface="Calibri"/>
                <a:sym typeface="Calibri"/>
              </a:rPr>
              <a:t>Best for large, dissimilarly sized tables or those without a useful index and other special operations. It builds a hash table of both inputs</a:t>
            </a:r>
            <a:endParaRPr/>
          </a:p>
          <a:p>
            <a:pPr indent="-342900" lvl="0" marL="3429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Two phases: Build and Probe, Uses Memory, Stop and Go</a:t>
            </a:r>
            <a:endParaRPr/>
          </a:p>
          <a:p>
            <a:pPr indent="-342900" lvl="0" marL="3429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Equijoin Required</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for each row R1 in the build table</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begin</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calculate hash value on R1 join key(s)</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insert R1 into the appropriate hash bucket</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end</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for each row R2 in the probe table</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begin</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calculate hash value on R2 join key(s)</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for each row R1 in the corresponding hash bucket</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if R1 joins with R2</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return (R1, R2)</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end</a:t>
            </a:r>
            <a:endParaRPr/>
          </a:p>
        </p:txBody>
      </p:sp>
      <p:pic>
        <p:nvPicPr>
          <p:cNvPr descr="Hash match operator icon" id="238" name="Google Shape;238;p28"/>
          <p:cNvPicPr preferRelativeResize="0"/>
          <p:nvPr/>
        </p:nvPicPr>
        <p:blipFill rotWithShape="1">
          <a:blip r:embed="rId3">
            <a:alphaModFix/>
          </a:blip>
          <a:srcRect b="0" l="0" r="0" t="0"/>
          <a:stretch/>
        </p:blipFill>
        <p:spPr>
          <a:xfrm>
            <a:off x="2260600" y="0"/>
            <a:ext cx="590550" cy="5921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508000" y="304800"/>
            <a:ext cx="9144000" cy="1270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Demo</a:t>
            </a:r>
            <a:endParaRPr/>
          </a:p>
        </p:txBody>
      </p:sp>
      <p:sp>
        <p:nvSpPr>
          <p:cNvPr id="244" name="Google Shape;244;p29"/>
          <p:cNvSpPr txBox="1"/>
          <p:nvPr>
            <p:ph idx="1" type="body"/>
          </p:nvPr>
        </p:nvSpPr>
        <p:spPr>
          <a:xfrm>
            <a:off x="508000" y="1778000"/>
            <a:ext cx="9144000" cy="502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0" y="0"/>
            <a:ext cx="2794000" cy="3905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2200" u="none" cap="none" strike="noStrike">
                <a:solidFill>
                  <a:schemeClr val="dk1"/>
                </a:solidFill>
                <a:latin typeface="Calibri"/>
                <a:ea typeface="Calibri"/>
                <a:cs typeface="Calibri"/>
                <a:sym typeface="Calibri"/>
              </a:rPr>
              <a:t>SQL Best Practices</a:t>
            </a:r>
            <a:endParaRPr/>
          </a:p>
        </p:txBody>
      </p:sp>
      <p:sp>
        <p:nvSpPr>
          <p:cNvPr id="250" name="Google Shape;250;p30"/>
          <p:cNvSpPr txBox="1"/>
          <p:nvPr>
            <p:ph idx="1" type="body"/>
          </p:nvPr>
        </p:nvSpPr>
        <p:spPr>
          <a:xfrm>
            <a:off x="762000" y="914400"/>
            <a:ext cx="8636000" cy="58594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Push predicates deeper into the plan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Reworking SELECT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Using Sargs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Minimize bookmark lookups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Use Index columns for ordering</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Frequently used aggregates should be in a covered index</a:t>
            </a:r>
            <a:endParaRPr/>
          </a:p>
          <a:p>
            <a:pPr indent="-342900" lvl="0" marL="342900" marR="0" rtl="0" algn="l">
              <a:lnSpc>
                <a:spcPct val="100000"/>
              </a:lnSpc>
              <a:spcBef>
                <a:spcPts val="640"/>
              </a:spcBef>
              <a:spcAft>
                <a:spcPts val="0"/>
              </a:spcAft>
              <a:buClr>
                <a:schemeClr val="dk1"/>
              </a:buClr>
              <a:buFont typeface="Calibri"/>
              <a:buNone/>
            </a:pPr>
            <a:r>
              <a:t/>
            </a:r>
            <a:endParaRPr b="0" i="0" sz="32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508000" y="304800"/>
            <a:ext cx="9144000" cy="1270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Questions?</a:t>
            </a:r>
            <a:endParaRPr/>
          </a:p>
        </p:txBody>
      </p:sp>
      <p:sp>
        <p:nvSpPr>
          <p:cNvPr id="256" name="Google Shape;256;p31"/>
          <p:cNvSpPr txBox="1"/>
          <p:nvPr>
            <p:ph idx="1" type="body"/>
          </p:nvPr>
        </p:nvSpPr>
        <p:spPr>
          <a:xfrm>
            <a:off x="508000" y="1778000"/>
            <a:ext cx="9144000" cy="502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508000" y="304800"/>
            <a:ext cx="9144000" cy="1270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Thank you</a:t>
            </a:r>
            <a:endParaRPr/>
          </a:p>
        </p:txBody>
      </p:sp>
      <p:sp>
        <p:nvSpPr>
          <p:cNvPr id="262" name="Google Shape;262;p32"/>
          <p:cNvSpPr txBox="1"/>
          <p:nvPr>
            <p:ph idx="1" type="body"/>
          </p:nvPr>
        </p:nvSpPr>
        <p:spPr>
          <a:xfrm>
            <a:off x="508000" y="1778000"/>
            <a:ext cx="9144000" cy="5029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508000" y="304800"/>
            <a:ext cx="9144000" cy="1270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0" i="0" lang="en-US" sz="4400" u="none" cap="none" strike="noStrike">
                <a:solidFill>
                  <a:schemeClr val="dk1"/>
                </a:solidFill>
                <a:latin typeface="Calibri"/>
                <a:ea typeface="Calibri"/>
                <a:cs typeface="Calibri"/>
                <a:sym typeface="Calibri"/>
              </a:rPr>
              <a:t>References</a:t>
            </a:r>
            <a:endParaRPr/>
          </a:p>
        </p:txBody>
      </p:sp>
      <p:sp>
        <p:nvSpPr>
          <p:cNvPr id="268" name="Google Shape;268;p33"/>
          <p:cNvSpPr txBox="1"/>
          <p:nvPr>
            <p:ph idx="1" type="body"/>
          </p:nvPr>
        </p:nvSpPr>
        <p:spPr>
          <a:xfrm>
            <a:off x="508000" y="1778000"/>
            <a:ext cx="91440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Books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Professional SQL Server 2005 Performance Tuning – Wrox Publication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Inside SQL Server 2005 – Query Tuning and Optimization – Microsoft Press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p:nvPr/>
        </p:nvSpPr>
        <p:spPr>
          <a:xfrm>
            <a:off x="3640137" y="1316037"/>
            <a:ext cx="2201862" cy="914400"/>
          </a:xfrm>
          <a:prstGeom prst="flowChartDecision">
            <a:avLst/>
          </a:prstGeom>
          <a:gradFill>
            <a:gsLst>
              <a:gs pos="0">
                <a:srgbClr val="03D4A8"/>
              </a:gs>
              <a:gs pos="25000">
                <a:srgbClr val="21D6E0"/>
              </a:gs>
              <a:gs pos="75000">
                <a:srgbClr val="0087E6"/>
              </a:gs>
              <a:gs pos="100000">
                <a:srgbClr val="005CBF"/>
              </a:gs>
            </a:gsLst>
            <a:lin ang="16200000" scaled="0"/>
          </a:gradFill>
          <a:ln cap="flat" cmpd="sng" w="9525">
            <a:solidFill>
              <a:srgbClr val="F69240"/>
            </a:solidFill>
            <a:prstDash val="solid"/>
            <a:miter lim="8000"/>
            <a:headEnd len="sm" w="sm" type="none"/>
            <a:tailEnd len="sm" w="sm" type="none"/>
          </a:ln>
        </p:spPr>
        <p:txBody>
          <a:bodyPr anchorCtr="0" anchor="ctr" bIns="50775" lIns="101575" spcFirstLastPara="1" rIns="101575" wrap="square" tIns="50775">
            <a:noAutofit/>
          </a:bodyPr>
          <a:lstStyle/>
          <a:p>
            <a:pPr indent="0" lvl="0" marL="0" marR="0" rtl="0" algn="ctr">
              <a:lnSpc>
                <a:spcPct val="100000"/>
              </a:lnSpc>
              <a:spcBef>
                <a:spcPts val="0"/>
              </a:spcBef>
              <a:spcAft>
                <a:spcPts val="0"/>
              </a:spcAft>
              <a:buClr>
                <a:schemeClr val="lt1"/>
              </a:buClr>
              <a:buFont typeface="Calibri"/>
              <a:buNone/>
            </a:pPr>
            <a:r>
              <a:rPr b="0" i="0" lang="en-US" sz="2400" u="none" cap="none" strike="noStrike">
                <a:solidFill>
                  <a:schemeClr val="lt1"/>
                </a:solidFill>
                <a:latin typeface="Calibri"/>
                <a:ea typeface="Calibri"/>
                <a:cs typeface="Calibri"/>
                <a:sym typeface="Calibri"/>
              </a:rPr>
              <a:t>Plan in Cache?</a:t>
            </a:r>
            <a:r>
              <a:rPr b="0" i="0" lang="en-US" sz="2000" u="none" cap="none" strike="noStrike">
                <a:solidFill>
                  <a:schemeClr val="lt1"/>
                </a:solidFill>
                <a:latin typeface="Calibri"/>
                <a:ea typeface="Calibri"/>
                <a:cs typeface="Calibri"/>
                <a:sym typeface="Calibri"/>
              </a:rPr>
              <a:t> </a:t>
            </a:r>
            <a:endParaRPr/>
          </a:p>
        </p:txBody>
      </p:sp>
      <p:grpSp>
        <p:nvGrpSpPr>
          <p:cNvPr id="109" name="Google Shape;109;p16"/>
          <p:cNvGrpSpPr/>
          <p:nvPr/>
        </p:nvGrpSpPr>
        <p:grpSpPr>
          <a:xfrm>
            <a:off x="695325" y="2255837"/>
            <a:ext cx="2578100" cy="811212"/>
            <a:chOff x="695325" y="2255837"/>
            <a:chExt cx="2578100" cy="811212"/>
          </a:xfrm>
        </p:grpSpPr>
        <p:pic>
          <p:nvPicPr>
            <p:cNvPr id="110" name="Google Shape;110;p16"/>
            <p:cNvPicPr preferRelativeResize="0"/>
            <p:nvPr/>
          </p:nvPicPr>
          <p:blipFill rotWithShape="1">
            <a:blip r:embed="rId3">
              <a:alphaModFix/>
            </a:blip>
            <a:srcRect b="0" l="0" r="0" t="0"/>
            <a:stretch/>
          </p:blipFill>
          <p:spPr>
            <a:xfrm>
              <a:off x="695325" y="2255837"/>
              <a:ext cx="2578100" cy="811212"/>
            </a:xfrm>
            <a:prstGeom prst="rect">
              <a:avLst/>
            </a:prstGeom>
            <a:noFill/>
            <a:ln>
              <a:noFill/>
            </a:ln>
          </p:spPr>
        </p:pic>
        <p:sp>
          <p:nvSpPr>
            <p:cNvPr id="111" name="Google Shape;111;p16"/>
            <p:cNvSpPr txBox="1"/>
            <p:nvPr/>
          </p:nvSpPr>
          <p:spPr>
            <a:xfrm>
              <a:off x="762000" y="2286000"/>
              <a:ext cx="2370137" cy="677862"/>
            </a:xfrm>
            <a:prstGeom prst="rect">
              <a:avLst/>
            </a:prstGeom>
            <a:noFill/>
            <a:ln>
              <a:noFill/>
            </a:ln>
          </p:spPr>
          <p:txBody>
            <a:bodyPr anchorCtr="0" anchor="ctr" bIns="50775" lIns="101575" spcFirstLastPara="1" rIns="101575" wrap="square" tIns="50775">
              <a:noAutofit/>
            </a:bodyPr>
            <a:lstStyle/>
            <a:p>
              <a:pPr indent="0" lvl="0" marL="0" marR="0" rtl="0" algn="ctr">
                <a:lnSpc>
                  <a:spcPct val="100000"/>
                </a:lnSpc>
                <a:spcBef>
                  <a:spcPts val="0"/>
                </a:spcBef>
                <a:spcAft>
                  <a:spcPts val="0"/>
                </a:spcAft>
                <a:buClr>
                  <a:srgbClr val="FFFFFF"/>
                </a:buClr>
                <a:buFont typeface="Calibri"/>
                <a:buNone/>
              </a:pPr>
              <a:r>
                <a:rPr b="0" i="0" lang="en-US" sz="2400" u="none" cap="none" strike="noStrike">
                  <a:solidFill>
                    <a:srgbClr val="FFFFFF"/>
                  </a:solidFill>
                  <a:latin typeface="Calibri"/>
                  <a:ea typeface="Calibri"/>
                  <a:cs typeface="Calibri"/>
                  <a:sym typeface="Calibri"/>
                </a:rPr>
                <a:t>Parse/Normalize</a:t>
              </a:r>
              <a:endParaRPr/>
            </a:p>
          </p:txBody>
        </p:sp>
      </p:grpSp>
      <p:sp>
        <p:nvSpPr>
          <p:cNvPr id="112" name="Google Shape;112;p16"/>
          <p:cNvSpPr/>
          <p:nvPr/>
        </p:nvSpPr>
        <p:spPr>
          <a:xfrm>
            <a:off x="762000" y="3302000"/>
            <a:ext cx="2370137" cy="677862"/>
          </a:xfrm>
          <a:prstGeom prst="flowChartProcess">
            <a:avLst/>
          </a:prstGeom>
          <a:gradFill>
            <a:gsLst>
              <a:gs pos="0">
                <a:srgbClr val="03D4A8"/>
              </a:gs>
              <a:gs pos="25000">
                <a:srgbClr val="21D6E0"/>
              </a:gs>
              <a:gs pos="75000">
                <a:srgbClr val="0087E6"/>
              </a:gs>
              <a:gs pos="100000">
                <a:srgbClr val="005CBF"/>
              </a:gs>
            </a:gsLst>
            <a:lin ang="5400000" scaled="0"/>
          </a:gradFill>
          <a:ln cap="flat" cmpd="sng" w="9525">
            <a:solidFill>
              <a:srgbClr val="F69240"/>
            </a:solidFill>
            <a:prstDash val="solid"/>
            <a:miter lim="8000"/>
            <a:headEnd len="sm" w="sm" type="none"/>
            <a:tailEnd len="sm" w="sm" type="none"/>
          </a:ln>
        </p:spPr>
        <p:txBody>
          <a:bodyPr anchorCtr="0" anchor="ctr" bIns="50775" lIns="101575" spcFirstLastPara="1" rIns="101575" wrap="square" tIns="50775">
            <a:noAutofit/>
          </a:bodyPr>
          <a:lstStyle/>
          <a:p>
            <a:pPr indent="0" lvl="0" marL="0" marR="0" rtl="0" algn="ctr">
              <a:lnSpc>
                <a:spcPct val="100000"/>
              </a:lnSpc>
              <a:spcBef>
                <a:spcPts val="0"/>
              </a:spcBef>
              <a:spcAft>
                <a:spcPts val="0"/>
              </a:spcAft>
              <a:buClr>
                <a:srgbClr val="FFFFFF"/>
              </a:buClr>
              <a:buFont typeface="Calibri"/>
              <a:buNone/>
            </a:pPr>
            <a:r>
              <a:rPr b="0" i="0" lang="en-US" sz="2400" u="none" cap="none" strike="noStrike">
                <a:solidFill>
                  <a:srgbClr val="FFFFFF"/>
                </a:solidFill>
                <a:latin typeface="Calibri"/>
                <a:ea typeface="Calibri"/>
                <a:cs typeface="Calibri"/>
                <a:sym typeface="Calibri"/>
              </a:rPr>
              <a:t>Compile TSQL</a:t>
            </a:r>
            <a:endParaRPr/>
          </a:p>
        </p:txBody>
      </p:sp>
      <p:sp>
        <p:nvSpPr>
          <p:cNvPr id="113" name="Google Shape;113;p16"/>
          <p:cNvSpPr/>
          <p:nvPr/>
        </p:nvSpPr>
        <p:spPr>
          <a:xfrm>
            <a:off x="762000" y="4318000"/>
            <a:ext cx="2370137" cy="677862"/>
          </a:xfrm>
          <a:prstGeom prst="flowChartProcess">
            <a:avLst/>
          </a:prstGeom>
          <a:gradFill>
            <a:gsLst>
              <a:gs pos="0">
                <a:srgbClr val="03D4A8"/>
              </a:gs>
              <a:gs pos="25000">
                <a:srgbClr val="21D6E0"/>
              </a:gs>
              <a:gs pos="75000">
                <a:srgbClr val="0087E6"/>
              </a:gs>
              <a:gs pos="100000">
                <a:srgbClr val="005CBF"/>
              </a:gs>
            </a:gsLst>
            <a:lin ang="5400000" scaled="0"/>
          </a:gradFill>
          <a:ln cap="flat" cmpd="sng" w="9525">
            <a:solidFill>
              <a:srgbClr val="F69240"/>
            </a:solidFill>
            <a:prstDash val="solid"/>
            <a:miter lim="8000"/>
            <a:headEnd len="sm" w="sm" type="none"/>
            <a:tailEnd len="sm" w="sm" type="none"/>
          </a:ln>
        </p:spPr>
        <p:txBody>
          <a:bodyPr anchorCtr="0" anchor="ctr" bIns="50775" lIns="101575" spcFirstLastPara="1" rIns="101575" wrap="square" tIns="50775">
            <a:noAutofit/>
          </a:bodyPr>
          <a:lstStyle/>
          <a:p>
            <a:pPr indent="0" lvl="0" marL="0" marR="0" rtl="0" algn="ctr">
              <a:lnSpc>
                <a:spcPct val="100000"/>
              </a:lnSpc>
              <a:spcBef>
                <a:spcPts val="0"/>
              </a:spcBef>
              <a:spcAft>
                <a:spcPts val="0"/>
              </a:spcAft>
              <a:buClr>
                <a:srgbClr val="FFFFFF"/>
              </a:buClr>
              <a:buFont typeface="Calibri"/>
              <a:buNone/>
            </a:pPr>
            <a:r>
              <a:rPr b="0" i="0" lang="en-US" sz="2400" u="none" cap="none" strike="noStrike">
                <a:solidFill>
                  <a:srgbClr val="FFFFFF"/>
                </a:solidFill>
                <a:latin typeface="Calibri"/>
                <a:ea typeface="Calibri"/>
                <a:cs typeface="Calibri"/>
                <a:sym typeface="Calibri"/>
              </a:rPr>
              <a:t>Optimize TSQL Statements</a:t>
            </a:r>
            <a:endParaRPr/>
          </a:p>
        </p:txBody>
      </p:sp>
      <p:sp>
        <p:nvSpPr>
          <p:cNvPr id="114" name="Google Shape;114;p16"/>
          <p:cNvSpPr/>
          <p:nvPr/>
        </p:nvSpPr>
        <p:spPr>
          <a:xfrm>
            <a:off x="6773862" y="4656137"/>
            <a:ext cx="2370137" cy="677862"/>
          </a:xfrm>
          <a:prstGeom prst="flowChartProcess">
            <a:avLst/>
          </a:prstGeom>
          <a:gradFill>
            <a:gsLst>
              <a:gs pos="0">
                <a:srgbClr val="03D4A8"/>
              </a:gs>
              <a:gs pos="25000">
                <a:srgbClr val="21D6E0"/>
              </a:gs>
              <a:gs pos="75000">
                <a:srgbClr val="0087E6"/>
              </a:gs>
              <a:gs pos="100000">
                <a:srgbClr val="005CBF"/>
              </a:gs>
            </a:gsLst>
            <a:lin ang="16200000" scaled="0"/>
          </a:gradFill>
          <a:ln cap="flat" cmpd="sng" w="9525">
            <a:solidFill>
              <a:srgbClr val="F69240"/>
            </a:solidFill>
            <a:prstDash val="solid"/>
            <a:miter lim="8000"/>
            <a:headEnd len="sm" w="sm" type="none"/>
            <a:tailEnd len="sm" w="sm" type="none"/>
          </a:ln>
        </p:spPr>
        <p:txBody>
          <a:bodyPr anchorCtr="0" anchor="ctr" bIns="50775" lIns="101575" spcFirstLastPara="1" rIns="101575" wrap="square" tIns="50775">
            <a:noAutofit/>
          </a:bodyPr>
          <a:lstStyle/>
          <a:p>
            <a:pPr indent="0" lvl="0" marL="0" marR="0" rtl="0" algn="ctr">
              <a:lnSpc>
                <a:spcPct val="100000"/>
              </a:lnSpc>
              <a:spcBef>
                <a:spcPts val="0"/>
              </a:spcBef>
              <a:spcAft>
                <a:spcPts val="0"/>
              </a:spcAft>
              <a:buClr>
                <a:srgbClr val="FFFFFF"/>
              </a:buClr>
              <a:buFont typeface="Calibri"/>
              <a:buNone/>
            </a:pPr>
            <a:r>
              <a:rPr b="0" i="0" lang="en-US" sz="2400" u="none" cap="none" strike="noStrike">
                <a:solidFill>
                  <a:srgbClr val="FFFFFF"/>
                </a:solidFill>
                <a:latin typeface="Calibri"/>
                <a:ea typeface="Calibri"/>
                <a:cs typeface="Calibri"/>
                <a:sym typeface="Calibri"/>
              </a:rPr>
              <a:t>Wait for Memory Grant</a:t>
            </a:r>
            <a:endParaRPr/>
          </a:p>
        </p:txBody>
      </p:sp>
      <p:sp>
        <p:nvSpPr>
          <p:cNvPr id="115" name="Google Shape;115;p16"/>
          <p:cNvSpPr/>
          <p:nvPr/>
        </p:nvSpPr>
        <p:spPr>
          <a:xfrm>
            <a:off x="6604000" y="2201862"/>
            <a:ext cx="2370137" cy="676275"/>
          </a:xfrm>
          <a:prstGeom prst="flowChartProcess">
            <a:avLst/>
          </a:prstGeom>
          <a:gradFill>
            <a:gsLst>
              <a:gs pos="0">
                <a:srgbClr val="03D4A8"/>
              </a:gs>
              <a:gs pos="25000">
                <a:srgbClr val="21D6E0"/>
              </a:gs>
              <a:gs pos="75000">
                <a:srgbClr val="0087E6"/>
              </a:gs>
              <a:gs pos="100000">
                <a:srgbClr val="005CBF"/>
              </a:gs>
            </a:gsLst>
            <a:lin ang="16200000" scaled="0"/>
          </a:gradFill>
          <a:ln cap="flat" cmpd="sng" w="9525">
            <a:solidFill>
              <a:srgbClr val="F69240"/>
            </a:solidFill>
            <a:prstDash val="solid"/>
            <a:miter lim="8000"/>
            <a:headEnd len="sm" w="sm" type="none"/>
            <a:tailEnd len="sm" w="sm" type="none"/>
          </a:ln>
        </p:spPr>
        <p:txBody>
          <a:bodyPr anchorCtr="0" anchor="ctr" bIns="50775" lIns="101575" spcFirstLastPara="1" rIns="101575" wrap="square" tIns="50775">
            <a:noAutofit/>
          </a:bodyPr>
          <a:lstStyle/>
          <a:p>
            <a:pPr indent="0" lvl="0" marL="0" marR="0" rtl="0" algn="ctr">
              <a:lnSpc>
                <a:spcPct val="100000"/>
              </a:lnSpc>
              <a:spcBef>
                <a:spcPts val="0"/>
              </a:spcBef>
              <a:spcAft>
                <a:spcPts val="0"/>
              </a:spcAft>
              <a:buClr>
                <a:srgbClr val="FFFFFF"/>
              </a:buClr>
              <a:buFont typeface="Calibri"/>
              <a:buNone/>
            </a:pPr>
            <a:r>
              <a:rPr b="0" i="0" lang="en-US" sz="2400" u="none" cap="none" strike="noStrike">
                <a:solidFill>
                  <a:srgbClr val="FFFFFF"/>
                </a:solidFill>
                <a:latin typeface="Calibri"/>
                <a:ea typeface="Calibri"/>
                <a:cs typeface="Calibri"/>
                <a:sym typeface="Calibri"/>
              </a:rPr>
              <a:t>Retrieve Plan from Cache</a:t>
            </a:r>
            <a:endParaRPr/>
          </a:p>
        </p:txBody>
      </p:sp>
      <p:sp>
        <p:nvSpPr>
          <p:cNvPr id="116" name="Google Shape;116;p16"/>
          <p:cNvSpPr/>
          <p:nvPr/>
        </p:nvSpPr>
        <p:spPr>
          <a:xfrm>
            <a:off x="762000" y="5334000"/>
            <a:ext cx="2370137" cy="677862"/>
          </a:xfrm>
          <a:prstGeom prst="flowChartProcess">
            <a:avLst/>
          </a:prstGeom>
          <a:gradFill>
            <a:gsLst>
              <a:gs pos="0">
                <a:srgbClr val="03D4A8"/>
              </a:gs>
              <a:gs pos="25000">
                <a:srgbClr val="21D6E0"/>
              </a:gs>
              <a:gs pos="75000">
                <a:srgbClr val="0087E6"/>
              </a:gs>
              <a:gs pos="100000">
                <a:srgbClr val="005CBF"/>
              </a:gs>
            </a:gsLst>
            <a:lin ang="16200000" scaled="0"/>
          </a:gradFill>
          <a:ln cap="flat" cmpd="sng" w="9525">
            <a:solidFill>
              <a:srgbClr val="F69240"/>
            </a:solidFill>
            <a:prstDash val="solid"/>
            <a:miter lim="8000"/>
            <a:headEnd len="sm" w="sm" type="none"/>
            <a:tailEnd len="sm" w="sm" type="none"/>
          </a:ln>
        </p:spPr>
        <p:txBody>
          <a:bodyPr anchorCtr="0" anchor="ctr" bIns="50775" lIns="101575" spcFirstLastPara="1" rIns="101575" wrap="square" tIns="50775">
            <a:noAutofit/>
          </a:bodyPr>
          <a:lstStyle/>
          <a:p>
            <a:pPr indent="0" lvl="0" marL="0" marR="0" rtl="0" algn="ctr">
              <a:lnSpc>
                <a:spcPct val="100000"/>
              </a:lnSpc>
              <a:spcBef>
                <a:spcPts val="0"/>
              </a:spcBef>
              <a:spcAft>
                <a:spcPts val="0"/>
              </a:spcAft>
              <a:buClr>
                <a:srgbClr val="FFFFFF"/>
              </a:buClr>
              <a:buFont typeface="Calibri"/>
              <a:buNone/>
            </a:pPr>
            <a:r>
              <a:rPr b="0" i="0" lang="en-US" sz="2400" u="none" cap="none" strike="noStrike">
                <a:solidFill>
                  <a:srgbClr val="FFFFFF"/>
                </a:solidFill>
                <a:latin typeface="Calibri"/>
                <a:ea typeface="Calibri"/>
                <a:cs typeface="Calibri"/>
                <a:sym typeface="Calibri"/>
              </a:rPr>
              <a:t>Put Plan in Cache</a:t>
            </a:r>
            <a:endParaRPr/>
          </a:p>
        </p:txBody>
      </p:sp>
      <p:sp>
        <p:nvSpPr>
          <p:cNvPr id="117" name="Google Shape;117;p16"/>
          <p:cNvSpPr/>
          <p:nvPr/>
        </p:nvSpPr>
        <p:spPr>
          <a:xfrm>
            <a:off x="6180137" y="3217862"/>
            <a:ext cx="3556000" cy="1184275"/>
          </a:xfrm>
          <a:prstGeom prst="flowChartDecision">
            <a:avLst/>
          </a:prstGeom>
          <a:gradFill>
            <a:gsLst>
              <a:gs pos="0">
                <a:srgbClr val="03D4A8"/>
              </a:gs>
              <a:gs pos="25000">
                <a:srgbClr val="21D6E0"/>
              </a:gs>
              <a:gs pos="75000">
                <a:srgbClr val="0087E6"/>
              </a:gs>
              <a:gs pos="100000">
                <a:srgbClr val="005CBF"/>
              </a:gs>
            </a:gsLst>
            <a:lin ang="16200000" scaled="0"/>
          </a:gradFill>
          <a:ln cap="flat" cmpd="sng" w="9525">
            <a:solidFill>
              <a:schemeClr val="accent1"/>
            </a:solidFill>
            <a:prstDash val="solid"/>
            <a:miter lim="8000"/>
            <a:headEnd len="sm" w="sm" type="none"/>
            <a:tailEnd len="sm" w="sm" type="none"/>
          </a:ln>
        </p:spPr>
        <p:txBody>
          <a:bodyPr anchorCtr="0" anchor="ctr" bIns="50775" lIns="101575" spcFirstLastPara="1" rIns="101575" wrap="square" tIns="50775">
            <a:noAutofit/>
          </a:bodyPr>
          <a:lstStyle/>
          <a:p>
            <a:pPr indent="0" lvl="0" marL="0" marR="0" rtl="0" algn="ctr">
              <a:lnSpc>
                <a:spcPct val="100000"/>
              </a:lnSpc>
              <a:spcBef>
                <a:spcPts val="0"/>
              </a:spcBef>
              <a:spcAft>
                <a:spcPts val="0"/>
              </a:spcAft>
              <a:buClr>
                <a:schemeClr val="lt1"/>
              </a:buClr>
              <a:buFont typeface="Calibri"/>
              <a:buNone/>
            </a:pPr>
            <a:r>
              <a:rPr b="0" i="0" lang="en-US" sz="2000" u="none" cap="none" strike="noStrike">
                <a:solidFill>
                  <a:schemeClr val="lt1"/>
                </a:solidFill>
                <a:latin typeface="Calibri"/>
                <a:ea typeface="Calibri"/>
                <a:cs typeface="Calibri"/>
                <a:sym typeface="Calibri"/>
              </a:rPr>
              <a:t>Plan need to be recompiled ?</a:t>
            </a:r>
            <a:endParaRPr/>
          </a:p>
        </p:txBody>
      </p:sp>
      <p:sp>
        <p:nvSpPr>
          <p:cNvPr id="118" name="Google Shape;118;p16"/>
          <p:cNvSpPr/>
          <p:nvPr/>
        </p:nvSpPr>
        <p:spPr>
          <a:xfrm>
            <a:off x="6688137" y="6519862"/>
            <a:ext cx="2625725" cy="592137"/>
          </a:xfrm>
          <a:prstGeom prst="flowChartAlternateProcess">
            <a:avLst/>
          </a:prstGeom>
          <a:gradFill>
            <a:gsLst>
              <a:gs pos="0">
                <a:srgbClr val="03D4A8"/>
              </a:gs>
              <a:gs pos="25000">
                <a:srgbClr val="21D6E0"/>
              </a:gs>
              <a:gs pos="75000">
                <a:srgbClr val="0087E6"/>
              </a:gs>
              <a:gs pos="100000">
                <a:srgbClr val="005CBF"/>
              </a:gs>
            </a:gsLst>
            <a:lin ang="16200000" scaled="0"/>
          </a:gradFill>
          <a:ln cap="flat" cmpd="sng" w="9525">
            <a:solidFill>
              <a:srgbClr val="F69240"/>
            </a:solidFill>
            <a:prstDash val="solid"/>
            <a:miter lim="8000"/>
            <a:headEnd len="sm" w="sm" type="none"/>
            <a:tailEnd len="sm" w="sm" type="none"/>
          </a:ln>
        </p:spPr>
        <p:txBody>
          <a:bodyPr anchorCtr="0" anchor="ctr" bIns="50775" lIns="101575" spcFirstLastPara="1" rIns="101575" wrap="square" tIns="50775">
            <a:noAutofit/>
          </a:bodyPr>
          <a:lstStyle/>
          <a:p>
            <a:pPr indent="0" lvl="0" marL="0" marR="0" rtl="0" algn="ctr">
              <a:lnSpc>
                <a:spcPct val="100000"/>
              </a:lnSpc>
              <a:spcBef>
                <a:spcPts val="0"/>
              </a:spcBef>
              <a:spcAft>
                <a:spcPts val="0"/>
              </a:spcAft>
              <a:buClr>
                <a:srgbClr val="FFFFFF"/>
              </a:buClr>
              <a:buFont typeface="Calibri"/>
              <a:buNone/>
            </a:pPr>
            <a:r>
              <a:rPr b="0" i="0" lang="en-US" sz="2400" u="none" cap="none" strike="noStrike">
                <a:solidFill>
                  <a:srgbClr val="FFFFFF"/>
                </a:solidFill>
                <a:latin typeface="Calibri"/>
                <a:ea typeface="Calibri"/>
                <a:cs typeface="Calibri"/>
                <a:sym typeface="Calibri"/>
              </a:rPr>
              <a:t>Run Plan to completion</a:t>
            </a:r>
            <a:endParaRPr/>
          </a:p>
        </p:txBody>
      </p:sp>
      <p:sp>
        <p:nvSpPr>
          <p:cNvPr id="119" name="Google Shape;119;p16"/>
          <p:cNvSpPr/>
          <p:nvPr/>
        </p:nvSpPr>
        <p:spPr>
          <a:xfrm>
            <a:off x="6773862" y="5588000"/>
            <a:ext cx="2370137" cy="677862"/>
          </a:xfrm>
          <a:prstGeom prst="flowChartProcess">
            <a:avLst/>
          </a:prstGeom>
          <a:gradFill>
            <a:gsLst>
              <a:gs pos="0">
                <a:srgbClr val="03D4A8"/>
              </a:gs>
              <a:gs pos="25000">
                <a:srgbClr val="21D6E0"/>
              </a:gs>
              <a:gs pos="75000">
                <a:srgbClr val="0087E6"/>
              </a:gs>
              <a:gs pos="100000">
                <a:srgbClr val="005CBF"/>
              </a:gs>
            </a:gsLst>
            <a:lin ang="16200000" scaled="0"/>
          </a:gradFill>
          <a:ln cap="flat" cmpd="sng" w="9525">
            <a:solidFill>
              <a:srgbClr val="F69240"/>
            </a:solidFill>
            <a:prstDash val="solid"/>
            <a:miter lim="8000"/>
            <a:headEnd len="sm" w="sm" type="none"/>
            <a:tailEnd len="sm" w="sm" type="none"/>
          </a:ln>
        </p:spPr>
        <p:txBody>
          <a:bodyPr anchorCtr="0" anchor="ctr" bIns="50775" lIns="101575" spcFirstLastPara="1" rIns="101575" wrap="square" tIns="50775">
            <a:noAutofit/>
          </a:bodyPr>
          <a:lstStyle/>
          <a:p>
            <a:pPr indent="0" lvl="0" marL="0" marR="0" rtl="0" algn="ctr">
              <a:lnSpc>
                <a:spcPct val="100000"/>
              </a:lnSpc>
              <a:spcBef>
                <a:spcPts val="0"/>
              </a:spcBef>
              <a:spcAft>
                <a:spcPts val="0"/>
              </a:spcAft>
              <a:buClr>
                <a:srgbClr val="FFFFFF"/>
              </a:buClr>
              <a:buFont typeface="Calibri"/>
              <a:buNone/>
            </a:pPr>
            <a:r>
              <a:rPr b="0" i="0" lang="en-US" sz="2400" u="none" cap="none" strike="noStrike">
                <a:solidFill>
                  <a:srgbClr val="FFFFFF"/>
                </a:solidFill>
                <a:latin typeface="Calibri"/>
                <a:ea typeface="Calibri"/>
                <a:cs typeface="Calibri"/>
                <a:sym typeface="Calibri"/>
              </a:rPr>
              <a:t>Open (Activate Plan)</a:t>
            </a:r>
            <a:endParaRPr/>
          </a:p>
        </p:txBody>
      </p:sp>
      <p:cxnSp>
        <p:nvCxnSpPr>
          <p:cNvPr id="120" name="Google Shape;120;p16"/>
          <p:cNvCxnSpPr/>
          <p:nvPr/>
        </p:nvCxnSpPr>
        <p:spPr>
          <a:xfrm rot="5400000">
            <a:off x="7831931" y="3090068"/>
            <a:ext cx="254000" cy="1587"/>
          </a:xfrm>
          <a:prstGeom prst="straightConnector1">
            <a:avLst/>
          </a:prstGeom>
          <a:noFill/>
          <a:ln cap="flat" cmpd="sng" w="25400">
            <a:solidFill>
              <a:srgbClr val="4BACC6"/>
            </a:solidFill>
            <a:prstDash val="solid"/>
            <a:miter lim="8000"/>
            <a:headEnd len="sm" w="sm" type="none"/>
            <a:tailEnd len="med" w="med" type="stealth"/>
          </a:ln>
        </p:spPr>
      </p:cxnSp>
      <p:cxnSp>
        <p:nvCxnSpPr>
          <p:cNvPr id="121" name="Google Shape;121;p16"/>
          <p:cNvCxnSpPr/>
          <p:nvPr/>
        </p:nvCxnSpPr>
        <p:spPr>
          <a:xfrm rot="5400000">
            <a:off x="7831931" y="4528343"/>
            <a:ext cx="254000" cy="1587"/>
          </a:xfrm>
          <a:prstGeom prst="straightConnector1">
            <a:avLst/>
          </a:prstGeom>
          <a:noFill/>
          <a:ln cap="flat" cmpd="sng" w="25400">
            <a:solidFill>
              <a:srgbClr val="4BACC6"/>
            </a:solidFill>
            <a:prstDash val="solid"/>
            <a:miter lim="8000"/>
            <a:headEnd len="sm" w="sm" type="none"/>
            <a:tailEnd len="med" w="med" type="stealth"/>
          </a:ln>
        </p:spPr>
      </p:cxnSp>
      <p:cxnSp>
        <p:nvCxnSpPr>
          <p:cNvPr id="122" name="Google Shape;122;p16"/>
          <p:cNvCxnSpPr/>
          <p:nvPr/>
        </p:nvCxnSpPr>
        <p:spPr>
          <a:xfrm rot="5400000">
            <a:off x="7789862" y="5418137"/>
            <a:ext cx="338137" cy="1587"/>
          </a:xfrm>
          <a:prstGeom prst="straightConnector1">
            <a:avLst/>
          </a:prstGeom>
          <a:noFill/>
          <a:ln cap="flat" cmpd="sng" w="25400">
            <a:solidFill>
              <a:srgbClr val="4BACC6"/>
            </a:solidFill>
            <a:prstDash val="solid"/>
            <a:miter lim="8000"/>
            <a:headEnd len="sm" w="sm" type="none"/>
            <a:tailEnd len="med" w="med" type="stealth"/>
          </a:ln>
        </p:spPr>
      </p:cxnSp>
      <p:cxnSp>
        <p:nvCxnSpPr>
          <p:cNvPr id="123" name="Google Shape;123;p16"/>
          <p:cNvCxnSpPr/>
          <p:nvPr/>
        </p:nvCxnSpPr>
        <p:spPr>
          <a:xfrm rot="5400000">
            <a:off x="1608931" y="2032793"/>
            <a:ext cx="508000" cy="1587"/>
          </a:xfrm>
          <a:prstGeom prst="straightConnector1">
            <a:avLst/>
          </a:prstGeom>
          <a:noFill/>
          <a:ln cap="flat" cmpd="sng" w="25400">
            <a:solidFill>
              <a:srgbClr val="4BACC6"/>
            </a:solidFill>
            <a:prstDash val="solid"/>
            <a:miter lim="8000"/>
            <a:headEnd len="sm" w="sm" type="none"/>
            <a:tailEnd len="med" w="med" type="stealth"/>
          </a:ln>
        </p:spPr>
      </p:cxnSp>
      <p:cxnSp>
        <p:nvCxnSpPr>
          <p:cNvPr id="124" name="Google Shape;124;p16"/>
          <p:cNvCxnSpPr/>
          <p:nvPr/>
        </p:nvCxnSpPr>
        <p:spPr>
          <a:xfrm rot="5400000">
            <a:off x="7536656" y="2031206"/>
            <a:ext cx="508000" cy="1587"/>
          </a:xfrm>
          <a:prstGeom prst="straightConnector1">
            <a:avLst/>
          </a:prstGeom>
          <a:noFill/>
          <a:ln cap="flat" cmpd="sng" w="25400">
            <a:solidFill>
              <a:srgbClr val="4BACC6"/>
            </a:solidFill>
            <a:prstDash val="solid"/>
            <a:miter lim="8000"/>
            <a:headEnd len="sm" w="sm" type="none"/>
            <a:tailEnd len="med" w="med" type="stealth"/>
          </a:ln>
        </p:spPr>
      </p:cxnSp>
      <p:cxnSp>
        <p:nvCxnSpPr>
          <p:cNvPr id="125" name="Google Shape;125;p16"/>
          <p:cNvCxnSpPr/>
          <p:nvPr/>
        </p:nvCxnSpPr>
        <p:spPr>
          <a:xfrm rot="5400000">
            <a:off x="7704931" y="6349206"/>
            <a:ext cx="339725" cy="1587"/>
          </a:xfrm>
          <a:prstGeom prst="straightConnector1">
            <a:avLst/>
          </a:prstGeom>
          <a:noFill/>
          <a:ln cap="flat" cmpd="sng" w="25400">
            <a:solidFill>
              <a:srgbClr val="4BACC6"/>
            </a:solidFill>
            <a:prstDash val="solid"/>
            <a:miter lim="8000"/>
            <a:headEnd len="sm" w="sm" type="none"/>
            <a:tailEnd len="med" w="med" type="stealth"/>
          </a:ln>
        </p:spPr>
      </p:cxnSp>
      <p:cxnSp>
        <p:nvCxnSpPr>
          <p:cNvPr id="126" name="Google Shape;126;p16"/>
          <p:cNvCxnSpPr/>
          <p:nvPr/>
        </p:nvCxnSpPr>
        <p:spPr>
          <a:xfrm rot="5400000">
            <a:off x="1608931" y="3047206"/>
            <a:ext cx="339725" cy="1587"/>
          </a:xfrm>
          <a:prstGeom prst="straightConnector1">
            <a:avLst/>
          </a:prstGeom>
          <a:noFill/>
          <a:ln cap="flat" cmpd="sng" w="25400">
            <a:solidFill>
              <a:srgbClr val="4BACC6"/>
            </a:solidFill>
            <a:prstDash val="solid"/>
            <a:miter lim="8000"/>
            <a:headEnd len="sm" w="sm" type="none"/>
            <a:tailEnd len="med" w="med" type="stealth"/>
          </a:ln>
        </p:spPr>
      </p:cxnSp>
      <p:cxnSp>
        <p:nvCxnSpPr>
          <p:cNvPr id="127" name="Google Shape;127;p16"/>
          <p:cNvCxnSpPr/>
          <p:nvPr/>
        </p:nvCxnSpPr>
        <p:spPr>
          <a:xfrm rot="5400000">
            <a:off x="1608137" y="4148137"/>
            <a:ext cx="339725" cy="3175"/>
          </a:xfrm>
          <a:prstGeom prst="straightConnector1">
            <a:avLst/>
          </a:prstGeom>
          <a:noFill/>
          <a:ln cap="flat" cmpd="sng" w="25400">
            <a:solidFill>
              <a:srgbClr val="4BACC6"/>
            </a:solidFill>
            <a:prstDash val="solid"/>
            <a:miter lim="8000"/>
            <a:headEnd len="sm" w="sm" type="none"/>
            <a:tailEnd len="med" w="med" type="stealth"/>
          </a:ln>
        </p:spPr>
      </p:cxnSp>
      <p:cxnSp>
        <p:nvCxnSpPr>
          <p:cNvPr id="128" name="Google Shape;128;p16"/>
          <p:cNvCxnSpPr/>
          <p:nvPr/>
        </p:nvCxnSpPr>
        <p:spPr>
          <a:xfrm rot="5400000">
            <a:off x="1609725" y="5164137"/>
            <a:ext cx="338137" cy="1587"/>
          </a:xfrm>
          <a:prstGeom prst="straightConnector1">
            <a:avLst/>
          </a:prstGeom>
          <a:noFill/>
          <a:ln cap="flat" cmpd="sng" w="25400">
            <a:solidFill>
              <a:srgbClr val="4BACC6"/>
            </a:solidFill>
            <a:prstDash val="solid"/>
            <a:miter lim="8000"/>
            <a:headEnd len="sm" w="sm" type="none"/>
            <a:tailEnd len="med" w="med" type="stealth"/>
          </a:ln>
        </p:spPr>
      </p:cxnSp>
      <p:cxnSp>
        <p:nvCxnSpPr>
          <p:cNvPr id="129" name="Google Shape;129;p16"/>
          <p:cNvCxnSpPr/>
          <p:nvPr/>
        </p:nvCxnSpPr>
        <p:spPr>
          <a:xfrm>
            <a:off x="1862137" y="1778000"/>
            <a:ext cx="1778000" cy="1587"/>
          </a:xfrm>
          <a:prstGeom prst="straightConnector1">
            <a:avLst/>
          </a:prstGeom>
          <a:noFill/>
          <a:ln cap="flat" cmpd="sng" w="25400">
            <a:solidFill>
              <a:srgbClr val="F79646"/>
            </a:solidFill>
            <a:prstDash val="solid"/>
            <a:miter lim="8000"/>
            <a:headEnd len="sm" w="sm" type="none"/>
            <a:tailEnd len="sm" w="sm" type="none"/>
          </a:ln>
        </p:spPr>
      </p:cxnSp>
      <p:cxnSp>
        <p:nvCxnSpPr>
          <p:cNvPr id="130" name="Google Shape;130;p16"/>
          <p:cNvCxnSpPr/>
          <p:nvPr/>
        </p:nvCxnSpPr>
        <p:spPr>
          <a:xfrm flipH="1" rot="10800000">
            <a:off x="5842000" y="1724025"/>
            <a:ext cx="1947862" cy="49212"/>
          </a:xfrm>
          <a:prstGeom prst="straightConnector1">
            <a:avLst/>
          </a:prstGeom>
          <a:noFill/>
          <a:ln cap="flat" cmpd="sng" w="25400">
            <a:solidFill>
              <a:srgbClr val="F79646"/>
            </a:solidFill>
            <a:prstDash val="solid"/>
            <a:miter lim="8000"/>
            <a:headEnd len="sm" w="sm" type="none"/>
            <a:tailEnd len="sm" w="sm" type="none"/>
          </a:ln>
        </p:spPr>
      </p:cxnSp>
      <p:cxnSp>
        <p:nvCxnSpPr>
          <p:cNvPr id="131" name="Google Shape;131;p16"/>
          <p:cNvCxnSpPr/>
          <p:nvPr/>
        </p:nvCxnSpPr>
        <p:spPr>
          <a:xfrm>
            <a:off x="3386137" y="3810000"/>
            <a:ext cx="2879725" cy="1587"/>
          </a:xfrm>
          <a:prstGeom prst="straightConnector1">
            <a:avLst/>
          </a:prstGeom>
          <a:noFill/>
          <a:ln cap="flat" cmpd="sng" w="25400">
            <a:solidFill>
              <a:srgbClr val="F79646"/>
            </a:solidFill>
            <a:prstDash val="solid"/>
            <a:miter lim="8000"/>
            <a:headEnd len="sm" w="sm" type="none"/>
            <a:tailEnd len="sm" w="sm" type="none"/>
          </a:ln>
        </p:spPr>
      </p:cxnSp>
      <p:cxnSp>
        <p:nvCxnSpPr>
          <p:cNvPr id="132" name="Google Shape;132;p16"/>
          <p:cNvCxnSpPr/>
          <p:nvPr/>
        </p:nvCxnSpPr>
        <p:spPr>
          <a:xfrm rot="5400000">
            <a:off x="2497137" y="2921000"/>
            <a:ext cx="1779587" cy="1587"/>
          </a:xfrm>
          <a:prstGeom prst="straightConnector1">
            <a:avLst/>
          </a:prstGeom>
          <a:noFill/>
          <a:ln cap="flat" cmpd="sng" w="25400">
            <a:solidFill>
              <a:srgbClr val="F79646"/>
            </a:solidFill>
            <a:prstDash val="solid"/>
            <a:miter lim="8000"/>
            <a:headEnd len="sm" w="sm" type="none"/>
            <a:tailEnd len="sm" w="sm" type="none"/>
          </a:ln>
        </p:spPr>
      </p:cxnSp>
      <p:cxnSp>
        <p:nvCxnSpPr>
          <p:cNvPr id="133" name="Google Shape;133;p16"/>
          <p:cNvCxnSpPr/>
          <p:nvPr/>
        </p:nvCxnSpPr>
        <p:spPr>
          <a:xfrm rot="10800000">
            <a:off x="1947862" y="2032000"/>
            <a:ext cx="1524000" cy="1587"/>
          </a:xfrm>
          <a:prstGeom prst="straightConnector1">
            <a:avLst/>
          </a:prstGeom>
          <a:noFill/>
          <a:ln cap="flat" cmpd="sng" w="25400">
            <a:solidFill>
              <a:srgbClr val="4BACC6"/>
            </a:solidFill>
            <a:prstDash val="solid"/>
            <a:miter lim="8000"/>
            <a:headEnd len="sm" w="sm" type="none"/>
            <a:tailEnd len="med" w="med" type="stealth"/>
          </a:ln>
        </p:spPr>
      </p:cxnSp>
      <p:cxnSp>
        <p:nvCxnSpPr>
          <p:cNvPr id="134" name="Google Shape;134;p16"/>
          <p:cNvCxnSpPr/>
          <p:nvPr/>
        </p:nvCxnSpPr>
        <p:spPr>
          <a:xfrm rot="5400000">
            <a:off x="1525587" y="6180137"/>
            <a:ext cx="338137" cy="1587"/>
          </a:xfrm>
          <a:prstGeom prst="straightConnector1">
            <a:avLst/>
          </a:prstGeom>
          <a:noFill/>
          <a:ln cap="flat" cmpd="sng" w="25400">
            <a:solidFill>
              <a:srgbClr val="4BACC6"/>
            </a:solidFill>
            <a:prstDash val="solid"/>
            <a:miter lim="8000"/>
            <a:headEnd len="sm" w="sm" type="none"/>
            <a:tailEnd len="med" w="med" type="stealth"/>
          </a:ln>
        </p:spPr>
      </p:cxnSp>
      <p:cxnSp>
        <p:nvCxnSpPr>
          <p:cNvPr id="135" name="Google Shape;135;p16"/>
          <p:cNvCxnSpPr/>
          <p:nvPr/>
        </p:nvCxnSpPr>
        <p:spPr>
          <a:xfrm>
            <a:off x="254000" y="1100137"/>
            <a:ext cx="4487862" cy="1587"/>
          </a:xfrm>
          <a:prstGeom prst="straightConnector1">
            <a:avLst/>
          </a:prstGeom>
          <a:noFill/>
          <a:ln cap="flat" cmpd="sng" w="25400">
            <a:solidFill>
              <a:srgbClr val="F79646"/>
            </a:solidFill>
            <a:prstDash val="solid"/>
            <a:miter lim="8000"/>
            <a:headEnd len="sm" w="sm" type="none"/>
            <a:tailEnd len="sm" w="sm" type="none"/>
          </a:ln>
        </p:spPr>
      </p:cxnSp>
      <p:cxnSp>
        <p:nvCxnSpPr>
          <p:cNvPr id="136" name="Google Shape;136;p16"/>
          <p:cNvCxnSpPr/>
          <p:nvPr/>
        </p:nvCxnSpPr>
        <p:spPr>
          <a:xfrm rot="-5400000">
            <a:off x="-2370931" y="3725068"/>
            <a:ext cx="5249862" cy="3175"/>
          </a:xfrm>
          <a:prstGeom prst="straightConnector1">
            <a:avLst/>
          </a:prstGeom>
          <a:noFill/>
          <a:ln cap="flat" cmpd="sng" w="25400">
            <a:solidFill>
              <a:srgbClr val="F79646"/>
            </a:solidFill>
            <a:prstDash val="solid"/>
            <a:miter lim="8000"/>
            <a:headEnd len="sm" w="sm" type="none"/>
            <a:tailEnd len="sm" w="sm" type="none"/>
          </a:ln>
        </p:spPr>
      </p:cxnSp>
      <p:cxnSp>
        <p:nvCxnSpPr>
          <p:cNvPr id="137" name="Google Shape;137;p16"/>
          <p:cNvCxnSpPr/>
          <p:nvPr/>
        </p:nvCxnSpPr>
        <p:spPr>
          <a:xfrm>
            <a:off x="254000" y="6350000"/>
            <a:ext cx="1439862" cy="1587"/>
          </a:xfrm>
          <a:prstGeom prst="straightConnector1">
            <a:avLst/>
          </a:prstGeom>
          <a:noFill/>
          <a:ln cap="flat" cmpd="sng" w="25400">
            <a:solidFill>
              <a:srgbClr val="F79646"/>
            </a:solidFill>
            <a:prstDash val="solid"/>
            <a:miter lim="8000"/>
            <a:headEnd len="sm" w="sm" type="none"/>
            <a:tailEnd len="sm" w="sm" type="none"/>
          </a:ln>
        </p:spPr>
      </p:cxnSp>
      <p:cxnSp>
        <p:nvCxnSpPr>
          <p:cNvPr id="138" name="Google Shape;138;p16"/>
          <p:cNvCxnSpPr/>
          <p:nvPr/>
        </p:nvCxnSpPr>
        <p:spPr>
          <a:xfrm rot="5400000">
            <a:off x="4615656" y="1226343"/>
            <a:ext cx="254000" cy="1587"/>
          </a:xfrm>
          <a:prstGeom prst="straightConnector1">
            <a:avLst/>
          </a:prstGeom>
          <a:noFill/>
          <a:ln cap="flat" cmpd="sng" w="25400">
            <a:solidFill>
              <a:srgbClr val="4BACC6"/>
            </a:solidFill>
            <a:prstDash val="solid"/>
            <a:miter lim="8000"/>
            <a:headEnd len="sm" w="sm" type="none"/>
            <a:tailEnd len="med" w="med" type="stealth"/>
          </a:ln>
        </p:spPr>
      </p:cxnSp>
      <p:sp>
        <p:nvSpPr>
          <p:cNvPr id="139" name="Google Shape;139;p16"/>
          <p:cNvSpPr txBox="1"/>
          <p:nvPr/>
        </p:nvSpPr>
        <p:spPr>
          <a:xfrm>
            <a:off x="2455862" y="1270000"/>
            <a:ext cx="762000" cy="471487"/>
          </a:xfrm>
          <a:prstGeom prst="rect">
            <a:avLst/>
          </a:prstGeom>
          <a:noFill/>
          <a:ln>
            <a:noFill/>
          </a:ln>
        </p:spPr>
        <p:txBody>
          <a:bodyPr anchorCtr="0" anchor="t" bIns="50775" lIns="101575" spcFirstLastPara="1" rIns="101575" wrap="square" tIns="50775">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No</a:t>
            </a:r>
            <a:endParaRPr/>
          </a:p>
        </p:txBody>
      </p:sp>
      <p:sp>
        <p:nvSpPr>
          <p:cNvPr id="140" name="Google Shape;140;p16"/>
          <p:cNvSpPr txBox="1"/>
          <p:nvPr/>
        </p:nvSpPr>
        <p:spPr>
          <a:xfrm>
            <a:off x="6265862" y="1185862"/>
            <a:ext cx="762000" cy="471487"/>
          </a:xfrm>
          <a:prstGeom prst="rect">
            <a:avLst/>
          </a:prstGeom>
          <a:noFill/>
          <a:ln>
            <a:noFill/>
          </a:ln>
        </p:spPr>
        <p:txBody>
          <a:bodyPr anchorCtr="0" anchor="t" bIns="50775" lIns="101575" spcFirstLastPara="1" rIns="101575" wrap="square" tIns="50775">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Yes</a:t>
            </a:r>
            <a:endParaRPr/>
          </a:p>
        </p:txBody>
      </p:sp>
      <p:sp>
        <p:nvSpPr>
          <p:cNvPr id="141" name="Google Shape;141;p16"/>
          <p:cNvSpPr txBox="1"/>
          <p:nvPr/>
        </p:nvSpPr>
        <p:spPr>
          <a:xfrm>
            <a:off x="3471862" y="3302000"/>
            <a:ext cx="762000" cy="471487"/>
          </a:xfrm>
          <a:prstGeom prst="rect">
            <a:avLst/>
          </a:prstGeom>
          <a:noFill/>
          <a:ln>
            <a:noFill/>
          </a:ln>
        </p:spPr>
        <p:txBody>
          <a:bodyPr anchorCtr="0" anchor="t" bIns="50775" lIns="101575" spcFirstLastPara="1" rIns="101575" wrap="square" tIns="50775">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Yes</a:t>
            </a:r>
            <a:endParaRPr/>
          </a:p>
        </p:txBody>
      </p:sp>
      <p:sp>
        <p:nvSpPr>
          <p:cNvPr id="142" name="Google Shape;142;p16"/>
          <p:cNvSpPr txBox="1"/>
          <p:nvPr/>
        </p:nvSpPr>
        <p:spPr>
          <a:xfrm>
            <a:off x="9059862" y="4148137"/>
            <a:ext cx="762000" cy="473075"/>
          </a:xfrm>
          <a:prstGeom prst="rect">
            <a:avLst/>
          </a:prstGeom>
          <a:noFill/>
          <a:ln>
            <a:noFill/>
          </a:ln>
        </p:spPr>
        <p:txBody>
          <a:bodyPr anchorCtr="0" anchor="t" bIns="50775" lIns="101575" spcFirstLastPara="1" rIns="101575" wrap="square" tIns="50775">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No</a:t>
            </a:r>
            <a:endParaRPr/>
          </a:p>
        </p:txBody>
      </p:sp>
      <p:sp>
        <p:nvSpPr>
          <p:cNvPr id="143" name="Google Shape;143;p16"/>
          <p:cNvSpPr txBox="1"/>
          <p:nvPr/>
        </p:nvSpPr>
        <p:spPr>
          <a:xfrm>
            <a:off x="127000" y="0"/>
            <a:ext cx="2343150" cy="461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2400" u="none" cap="none" strike="noStrike">
                <a:solidFill>
                  <a:schemeClr val="dk1"/>
                </a:solidFill>
                <a:latin typeface="Times New Roman"/>
                <a:ea typeface="Times New Roman"/>
                <a:cs typeface="Times New Roman"/>
                <a:sym typeface="Times New Roman"/>
              </a:rPr>
              <a:t>Query Lifecycle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title"/>
          </p:nvPr>
        </p:nvSpPr>
        <p:spPr>
          <a:xfrm>
            <a:off x="0" y="152400"/>
            <a:ext cx="8636000" cy="3810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Calibri"/>
              <a:buNone/>
            </a:pPr>
            <a:r>
              <a:rPr b="1" i="0" lang="en-US" sz="2400" u="none" cap="none" strike="noStrike">
                <a:solidFill>
                  <a:srgbClr val="000000"/>
                </a:solidFill>
                <a:latin typeface="Calibri"/>
                <a:ea typeface="Calibri"/>
                <a:cs typeface="Calibri"/>
                <a:sym typeface="Calibri"/>
              </a:rPr>
              <a:t>Reading Query Plans</a:t>
            </a:r>
            <a:endParaRPr/>
          </a:p>
        </p:txBody>
      </p:sp>
      <p:sp>
        <p:nvSpPr>
          <p:cNvPr id="150" name="Google Shape;150;p17"/>
          <p:cNvSpPr txBox="1"/>
          <p:nvPr>
            <p:ph idx="1" type="body"/>
          </p:nvPr>
        </p:nvSpPr>
        <p:spPr>
          <a:xfrm>
            <a:off x="762000" y="838200"/>
            <a:ext cx="8636000" cy="5935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What does a plan tell us?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Access Methods(Seek/Scan)</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Join Order</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Join Types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Indexes(Clustered/Non Clustered) used</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Sequence of operations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Estimated rowcounts, Actual rowcounts and costs for each step</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Use of parallelism</a:t>
            </a:r>
            <a:endParaRPr/>
          </a:p>
          <a:p>
            <a:pPr indent="-342900" lvl="0" marL="342900" marR="0" rtl="0" algn="l">
              <a:lnSpc>
                <a:spcPct val="100000"/>
              </a:lnSpc>
              <a:spcBef>
                <a:spcPts val="640"/>
              </a:spcBef>
              <a:spcAft>
                <a:spcPts val="0"/>
              </a:spcAft>
              <a:buClr>
                <a:schemeClr val="dk1"/>
              </a:buClr>
              <a:buFont typeface="Calibri"/>
              <a:buNone/>
            </a:pPr>
            <a:r>
              <a:rPr b="0" i="0" lang="en-US" sz="3200" u="none" cap="none" strike="noStrike">
                <a:solidFill>
                  <a:schemeClr val="dk1"/>
                </a:solidFill>
                <a:latin typeface="Calibri"/>
                <a:ea typeface="Calibri"/>
                <a:cs typeface="Calibri"/>
                <a:sym typeface="Calibri"/>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type="title"/>
          </p:nvPr>
        </p:nvSpPr>
        <p:spPr>
          <a:xfrm>
            <a:off x="279400" y="0"/>
            <a:ext cx="1752600" cy="609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2400" u="none" cap="none" strike="noStrike">
                <a:solidFill>
                  <a:schemeClr val="dk1"/>
                </a:solidFill>
                <a:latin typeface="Calibri"/>
                <a:ea typeface="Calibri"/>
                <a:cs typeface="Calibri"/>
                <a:sym typeface="Calibri"/>
              </a:rPr>
              <a:t>Operators</a:t>
            </a:r>
            <a:endParaRPr/>
          </a:p>
        </p:txBody>
      </p:sp>
      <p:sp>
        <p:nvSpPr>
          <p:cNvPr id="157" name="Google Shape;157;p18"/>
          <p:cNvSpPr txBox="1"/>
          <p:nvPr>
            <p:ph idx="1" type="body"/>
          </p:nvPr>
        </p:nvSpPr>
        <p:spPr>
          <a:xfrm>
            <a:off x="508000" y="838200"/>
            <a:ext cx="9228137" cy="58499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Fundamental building blocks</a:t>
            </a:r>
            <a:endParaRPr/>
          </a:p>
          <a:p>
            <a:pPr indent="-342900" lvl="0" marL="342900" marR="0" rtl="0" algn="l">
              <a:lnSpc>
                <a:spcPct val="8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Common Operators – Seek, Scan, Join, Aggregate, Top, Sort</a:t>
            </a:r>
            <a:endParaRPr/>
          </a:p>
          <a:p>
            <a:pPr indent="-342900" lvl="0" marL="342900" marR="0" rtl="0" algn="l">
              <a:lnSpc>
                <a:spcPct val="8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Implements the Same Interface </a:t>
            </a:r>
            <a:r>
              <a:rPr b="0" i="0" lang="en-US" sz="2500" u="none" cap="none" strike="noStrike">
                <a:solidFill>
                  <a:schemeClr val="dk1"/>
                </a:solidFill>
                <a:latin typeface="Calibri"/>
                <a:ea typeface="Calibri"/>
                <a:cs typeface="Calibri"/>
                <a:sym typeface="Calibri"/>
              </a:rPr>
              <a:t>(OPEN, CLOSE, GETROW)</a:t>
            </a:r>
            <a:endParaRPr/>
          </a:p>
          <a:p>
            <a:pPr indent="-342900" lvl="0" marL="342900" marR="0" rtl="0" algn="l">
              <a:lnSpc>
                <a:spcPct val="8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Single Basic Operation  </a:t>
            </a:r>
            <a:endParaRPr/>
          </a:p>
          <a:p>
            <a:pPr indent="-342900" lvl="0" marL="342900" marR="0" rtl="0" algn="l">
              <a:lnSpc>
                <a:spcPct val="8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1 Output, 0-N input</a:t>
            </a:r>
            <a:endParaRPr/>
          </a:p>
          <a:p>
            <a:pPr indent="-342900" lvl="0" marL="342900" marR="0" rtl="0" algn="l">
              <a:lnSpc>
                <a:spcPct val="8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Command Flow – Left-&gt; Right</a:t>
            </a:r>
            <a:endParaRPr/>
          </a:p>
          <a:p>
            <a:pPr indent="-342900" lvl="0" marL="342900" marR="0" rtl="0" algn="l">
              <a:lnSpc>
                <a:spcPct val="8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Data Flow from Right-&gt; Left</a:t>
            </a:r>
            <a:endParaRPr/>
          </a:p>
          <a:p>
            <a:pPr indent="-342900" lvl="0" marL="342900" marR="0" rtl="0" algn="l">
              <a:lnSpc>
                <a:spcPct val="8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Non-blocking vs. blocking (Stop and Go) iterators</a:t>
            </a:r>
            <a:endParaRPr/>
          </a:p>
          <a:p>
            <a:pPr indent="-342900" lvl="0" marL="342900" marR="0" rtl="0" algn="l">
              <a:lnSpc>
                <a:spcPct val="8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Some Needs Memory</a:t>
            </a:r>
            <a:endParaRPr/>
          </a:p>
          <a:p>
            <a:pPr indent="0" lvl="0" marL="0" marR="0" rtl="0" algn="l">
              <a:spcBef>
                <a:spcPts val="640"/>
              </a:spcBef>
              <a:spcAft>
                <a:spcPts val="0"/>
              </a:spcAft>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0" y="152400"/>
            <a:ext cx="8636000" cy="3810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Arial"/>
              <a:buNone/>
            </a:pPr>
            <a:r>
              <a:rPr b="1" i="0" lang="en-US" sz="2200" u="none" cap="none" strike="noStrike">
                <a:solidFill>
                  <a:srgbClr val="000000"/>
                </a:solidFill>
                <a:latin typeface="Arial"/>
                <a:ea typeface="Arial"/>
                <a:cs typeface="Arial"/>
                <a:sym typeface="Arial"/>
              </a:rPr>
              <a:t>SQL Server Index</a:t>
            </a:r>
            <a:endParaRPr/>
          </a:p>
        </p:txBody>
      </p:sp>
      <p:sp>
        <p:nvSpPr>
          <p:cNvPr id="164" name="Google Shape;164;p19"/>
          <p:cNvSpPr txBox="1"/>
          <p:nvPr>
            <p:ph idx="1" type="body"/>
          </p:nvPr>
        </p:nvSpPr>
        <p:spPr>
          <a:xfrm>
            <a:off x="762000" y="838200"/>
            <a:ext cx="8636000" cy="59356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An index helps SQL server to get to the data faster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Selectivity of an Index = Number of distinct values in the index/Total number of values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Preferable to have highly selective indices as SQL server uses indices only when it finds them useful</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Statistics: Statistics are the data distribution histograms that SQL Server creates for Indices and other key columns to help with choosing the right query plan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0" y="0"/>
            <a:ext cx="24892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2400" u="none" cap="none" strike="noStrike">
                <a:solidFill>
                  <a:schemeClr val="dk1"/>
                </a:solidFill>
                <a:latin typeface="Calibri"/>
                <a:ea typeface="Calibri"/>
                <a:cs typeface="Calibri"/>
                <a:sym typeface="Calibri"/>
              </a:rPr>
              <a:t>Types of Indexes</a:t>
            </a:r>
            <a:endParaRPr/>
          </a:p>
        </p:txBody>
      </p:sp>
      <p:sp>
        <p:nvSpPr>
          <p:cNvPr id="170" name="Google Shape;170;p20"/>
          <p:cNvSpPr txBox="1"/>
          <p:nvPr>
            <p:ph idx="1" type="body"/>
          </p:nvPr>
        </p:nvSpPr>
        <p:spPr>
          <a:xfrm>
            <a:off x="762000" y="990600"/>
            <a:ext cx="8636000" cy="57832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Clustered Indexes</a:t>
            </a:r>
            <a:endParaRPr/>
          </a:p>
          <a:p>
            <a:pPr indent="-342900" lvl="0" marL="342900" marR="0" rtl="0" algn="l">
              <a:lnSpc>
                <a:spcPct val="90000"/>
              </a:lnSpc>
              <a:spcBef>
                <a:spcPts val="62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Non Clustered Indexes</a:t>
            </a:r>
            <a:endParaRPr b="0" i="0" sz="2200" u="none" cap="none" strike="noStrike">
              <a:solidFill>
                <a:schemeClr val="dk1"/>
              </a:solidFill>
              <a:latin typeface="Calibri"/>
              <a:ea typeface="Calibri"/>
              <a:cs typeface="Calibri"/>
              <a:sym typeface="Calibri"/>
            </a:endParaRPr>
          </a:p>
          <a:p>
            <a:pPr indent="0" lvl="0" marL="0" marR="0" rtl="0" algn="l">
              <a:spcBef>
                <a:spcPts val="640"/>
              </a:spcBef>
              <a:spcAft>
                <a:spcPts val="0"/>
              </a:spcAft>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355600" y="0"/>
            <a:ext cx="2895600" cy="609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2400" u="none" cap="none" strike="noStrike">
                <a:solidFill>
                  <a:schemeClr val="dk1"/>
                </a:solidFill>
                <a:latin typeface="Calibri"/>
                <a:ea typeface="Calibri"/>
                <a:cs typeface="Calibri"/>
                <a:sym typeface="Calibri"/>
              </a:rPr>
              <a:t>Clustered Indexes</a:t>
            </a:r>
            <a:endParaRPr/>
          </a:p>
        </p:txBody>
      </p:sp>
      <p:sp>
        <p:nvSpPr>
          <p:cNvPr id="177" name="Google Shape;177;p21"/>
          <p:cNvSpPr txBox="1"/>
          <p:nvPr>
            <p:ph idx="1" type="body"/>
          </p:nvPr>
        </p:nvSpPr>
        <p:spPr>
          <a:xfrm>
            <a:off x="508000" y="1143000"/>
            <a:ext cx="4487862" cy="5545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Sort and store the data rows in the table or view based on their key values. </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There can be only one clustered index per table</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only time the data rows in a table are stored in sorted order is when the table contains a clustered index. </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 table with clustered index, is called a clustered table. </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In a table without clustered index, data rows are stored in a heap.</a:t>
            </a:r>
            <a:r>
              <a:rPr b="0" i="0" lang="en-US" sz="2000" u="none" cap="none" strike="noStrike">
                <a:solidFill>
                  <a:schemeClr val="dk1"/>
                </a:solidFill>
                <a:latin typeface="Calibri"/>
                <a:ea typeface="Calibri"/>
                <a:cs typeface="Calibri"/>
                <a:sym typeface="Calibri"/>
              </a:rPr>
              <a:t> </a:t>
            </a:r>
            <a:endParaRPr/>
          </a:p>
        </p:txBody>
      </p:sp>
      <p:pic>
        <p:nvPicPr>
          <p:cNvPr descr="ms177443_d3f51b5c-786d-4d67-a519-ef19e1ae2432(en-us,SQL_100)" id="178" name="Google Shape;178;p21"/>
          <p:cNvPicPr preferRelativeResize="0"/>
          <p:nvPr>
            <p:ph idx="1" type="body"/>
          </p:nvPr>
        </p:nvPicPr>
        <p:blipFill rotWithShape="1">
          <a:blip r:embed="rId3">
            <a:alphaModFix/>
          </a:blip>
          <a:srcRect b="0" l="0" r="0" t="0"/>
          <a:stretch/>
        </p:blipFill>
        <p:spPr>
          <a:xfrm>
            <a:off x="5232400" y="1066800"/>
            <a:ext cx="4487862" cy="4371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ctrTitle"/>
          </p:nvPr>
        </p:nvSpPr>
        <p:spPr>
          <a:xfrm>
            <a:off x="203200" y="152400"/>
            <a:ext cx="8636000" cy="452437"/>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Font typeface="Calibri"/>
              <a:buNone/>
            </a:pPr>
            <a:r>
              <a:rPr b="1" i="0" lang="en-US" sz="2200" u="none" cap="none" strike="noStrike">
                <a:solidFill>
                  <a:srgbClr val="000000"/>
                </a:solidFill>
                <a:latin typeface="Calibri"/>
                <a:ea typeface="Calibri"/>
                <a:cs typeface="Calibri"/>
                <a:sym typeface="Calibri"/>
              </a:rPr>
              <a:t>Clustered Index insertion sequence</a:t>
            </a:r>
            <a:br>
              <a:rPr b="0" i="0" lang="en-US" sz="2200" u="none" cap="none" strike="noStrike">
                <a:solidFill>
                  <a:srgbClr val="000000"/>
                </a:solidFill>
                <a:latin typeface="Calibri"/>
                <a:ea typeface="Calibri"/>
                <a:cs typeface="Calibri"/>
                <a:sym typeface="Calibri"/>
              </a:rPr>
            </a:br>
            <a:endParaRPr/>
          </a:p>
        </p:txBody>
      </p:sp>
      <p:sp>
        <p:nvSpPr>
          <p:cNvPr id="185" name="Google Shape;185;p22"/>
          <p:cNvSpPr txBox="1"/>
          <p:nvPr>
            <p:ph idx="1" type="subTitle"/>
          </p:nvPr>
        </p:nvSpPr>
        <p:spPr>
          <a:xfrm>
            <a:off x="508000" y="914400"/>
            <a:ext cx="8128000" cy="53514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Font typeface="Arial"/>
              <a:buNone/>
            </a:pPr>
            <a:r>
              <a:t/>
            </a:r>
            <a:endParaRPr b="0" i="0" sz="3200" u="none" cap="none" strike="noStrike">
              <a:solidFill>
                <a:srgbClr val="888888"/>
              </a:solidFill>
              <a:latin typeface="Calibri"/>
              <a:ea typeface="Calibri"/>
              <a:cs typeface="Calibri"/>
              <a:sym typeface="Calibri"/>
            </a:endParaRPr>
          </a:p>
        </p:txBody>
      </p:sp>
      <p:pic>
        <p:nvPicPr>
          <p:cNvPr id="186" name="Google Shape;186;p22"/>
          <p:cNvPicPr preferRelativeResize="0"/>
          <p:nvPr/>
        </p:nvPicPr>
        <p:blipFill rotWithShape="1">
          <a:blip r:embed="rId3">
            <a:alphaModFix/>
          </a:blip>
          <a:srcRect b="0" l="0" r="0" t="0"/>
          <a:stretch/>
        </p:blipFill>
        <p:spPr>
          <a:xfrm>
            <a:off x="1117600" y="974725"/>
            <a:ext cx="6886575" cy="503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0" y="0"/>
            <a:ext cx="3937000" cy="609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rPr b="1" i="0" lang="en-US" sz="2400" u="none" cap="none" strike="noStrike">
                <a:solidFill>
                  <a:schemeClr val="dk1"/>
                </a:solidFill>
                <a:latin typeface="Calibri"/>
                <a:ea typeface="Calibri"/>
                <a:cs typeface="Calibri"/>
                <a:sym typeface="Calibri"/>
              </a:rPr>
              <a:t>Clustered B Index Tree</a:t>
            </a:r>
            <a:endParaRPr/>
          </a:p>
        </p:txBody>
      </p:sp>
      <p:pic>
        <p:nvPicPr>
          <p:cNvPr id="192" name="Google Shape;192;p23"/>
          <p:cNvPicPr preferRelativeResize="0"/>
          <p:nvPr>
            <p:ph idx="1" type="body"/>
          </p:nvPr>
        </p:nvPicPr>
        <p:blipFill rotWithShape="1">
          <a:blip r:embed="rId3">
            <a:alphaModFix/>
          </a:blip>
          <a:srcRect b="0" l="0" r="0" t="0"/>
          <a:stretch/>
        </p:blipFill>
        <p:spPr>
          <a:xfrm>
            <a:off x="771525" y="914400"/>
            <a:ext cx="8616950" cy="58594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