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y="6858000" cx="9144000"/>
  <p:notesSz cx="6858000" cy="9144000"/>
  <p:embeddedFontLst>
    <p:embeddedFont>
      <p:font typeface="Rambla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ambla-bold.fntdata"/><Relationship Id="rId83" Type="http://schemas.openxmlformats.org/officeDocument/2006/relationships/font" Target="fonts/Rambla-regular.fntdata"/><Relationship Id="rId42" Type="http://schemas.openxmlformats.org/officeDocument/2006/relationships/slide" Target="slides/slide38.xml"/><Relationship Id="rId86" Type="http://schemas.openxmlformats.org/officeDocument/2006/relationships/font" Target="fonts/Rambla-boldItalic.fntdata"/><Relationship Id="rId41" Type="http://schemas.openxmlformats.org/officeDocument/2006/relationships/slide" Target="slides/slide37.xml"/><Relationship Id="rId85" Type="http://schemas.openxmlformats.org/officeDocument/2006/relationships/font" Target="fonts/Rambla-italic.fntdata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10/03/2006</a:t>
            </a:r>
            <a:endParaRPr/>
          </a:p>
        </p:txBody>
      </p:sp>
      <p:sp>
        <p:nvSpPr>
          <p:cNvPr id="181" name="Google Shape;181;p1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Newmarket Vulnerability Presentation</a:t>
            </a:r>
            <a:endParaRPr/>
          </a:p>
        </p:txBody>
      </p:sp>
      <p:sp>
        <p:nvSpPr>
          <p:cNvPr id="182" name="Google Shape;18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593"/>
              </a:gs>
              <a:gs pos="55000">
                <a:srgbClr val="5FD0EC"/>
              </a:gs>
              <a:gs pos="100000">
                <a:srgbClr val="007593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1pPr>
            <a:lvl2pPr indent="0" lvl="1" marL="457200" marR="0" rtl="0" algn="ctr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/>
            </a:lvl2pPr>
            <a:lvl3pPr indent="0" lvl="2" marL="9144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3pPr>
            <a:lvl4pPr indent="0" lvl="3" marL="13716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4pPr>
            <a:lvl5pPr indent="0" lvl="4" marL="18288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5pPr>
            <a:lvl6pPr indent="0" lvl="5" marL="22860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6pPr>
            <a:lvl7pPr indent="0" lvl="6" marL="27432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7pPr>
            <a:lvl8pPr indent="0" lvl="7" marL="32004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8pPr>
            <a:lvl9pPr indent="0" lvl="8" marL="36576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9pPr>
          </a:lstStyle>
          <a:p/>
        </p:txBody>
      </p:sp>
      <p:grpSp>
        <p:nvGrpSpPr>
          <p:cNvPr id="23" name="Google Shape;23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ABDEEA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A3D9E7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18288" rtl="0" algn="r">
              <a:spcBef>
                <a:spcPts val="400"/>
              </a:spcBef>
              <a:spcAft>
                <a:spcPts val="0"/>
              </a:spcAft>
              <a:buSzPts val="1400"/>
              <a:buFont typeface="Rambla"/>
              <a:buNone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2" name="Google Shape;92;p1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A3D9E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3" name="Google Shape;93;p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cap="rnd" cmpd="sng" w="9525">
            <a:solidFill>
              <a:srgbClr val="217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cap="rnd" cmpd="sng" w="9525">
            <a:solidFill>
              <a:srgbClr val="217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/>
            </a:lvl1pPr>
            <a:lvl2pPr indent="-317500" lvl="1" marL="91440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  <a:defRPr/>
            </a:lvl2pPr>
            <a:lvl3pPr indent="-317500" lvl="2" marL="13716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6pPr>
            <a:lvl7pPr indent="-317500" lvl="6" marL="32004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7pPr>
            <a:lvl8pPr indent="-317500" lvl="7" marL="36576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8pPr>
            <a:lvl9pPr indent="-317500" lvl="8" marL="41148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/>
            </a:lvl1pPr>
            <a:lvl2pPr indent="-317500" lvl="1" marL="91440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  <a:defRPr/>
            </a:lvl2pPr>
            <a:lvl3pPr indent="-317500" lvl="2" marL="13716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6pPr>
            <a:lvl7pPr indent="-317500" lvl="6" marL="32004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7pPr>
            <a:lvl8pPr indent="-317500" lvl="7" marL="36576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8pPr>
            <a:lvl9pPr indent="-317500" lvl="8" marL="41148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/>
            </a:lvl1pPr>
            <a:lvl2pPr indent="-317500" lvl="1" marL="91440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  <a:defRPr/>
            </a:lvl2pPr>
            <a:lvl3pPr indent="-317500" lvl="2" marL="13716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6pPr>
            <a:lvl7pPr indent="-317500" lvl="6" marL="32004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7pPr>
            <a:lvl8pPr indent="-317500" lvl="7" marL="36576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8pPr>
            <a:lvl9pPr indent="-317500" lvl="8" marL="41148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1pPr>
            <a:lvl2pPr indent="-228600" lvl="1" marL="914400" rtl="0">
              <a:spcBef>
                <a:spcPts val="324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2pPr>
            <a:lvl3pPr indent="-228600" lvl="2" marL="1371600" rtl="0"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3pPr>
            <a:lvl4pPr indent="-228600" lvl="3" marL="1828800" rtl="0"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4pPr>
            <a:lvl5pPr indent="-228600" lvl="4" marL="2286000" rtl="0"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cap="rnd" cmpd="sng" w="9525">
            <a:solidFill>
              <a:srgbClr val="217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cap="rnd" cmpd="sng" w="9525">
            <a:solidFill>
              <a:srgbClr val="217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/>
            </a:lvl1pPr>
            <a:lvl2pPr indent="-317500" lvl="1" marL="91440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  <a:defRPr/>
            </a:lvl2pPr>
            <a:lvl3pPr indent="-317500" lvl="2" marL="13716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6pPr>
            <a:lvl7pPr indent="-317500" lvl="6" marL="32004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7pPr>
            <a:lvl8pPr indent="-317500" lvl="7" marL="36576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8pPr>
            <a:lvl9pPr indent="-317500" lvl="8" marL="41148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"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"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1pPr>
            <a:lvl2pPr indent="-228600" lvl="1" marL="914400" rtl="0">
              <a:spcBef>
                <a:spcPts val="324"/>
              </a:spcBef>
              <a:spcAft>
                <a:spcPts val="0"/>
              </a:spcAft>
              <a:buSzPts val="1400"/>
              <a:buFont typeface="Rambla"/>
              <a:buNone/>
              <a:defRPr/>
            </a:lvl2pPr>
            <a:lvl3pPr indent="-228600" lvl="2" marL="13716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3pPr>
            <a:lvl4pPr indent="-228600" lvl="3" marL="18288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4pPr>
            <a:lvl5pPr indent="-228600" lvl="4" marL="22860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1pPr>
            <a:lvl2pPr indent="-228600" lvl="1" marL="914400" rtl="0">
              <a:spcBef>
                <a:spcPts val="324"/>
              </a:spcBef>
              <a:spcAft>
                <a:spcPts val="0"/>
              </a:spcAft>
              <a:buSzPts val="1400"/>
              <a:buFont typeface="Rambla"/>
              <a:buNone/>
              <a:defRPr/>
            </a:lvl2pPr>
            <a:lvl3pPr indent="-228600" lvl="2" marL="13716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3pPr>
            <a:lvl4pPr indent="-228600" lvl="3" marL="18288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4pPr>
            <a:lvl5pPr indent="-228600" lvl="4" marL="22860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"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"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1400"/>
              <a:buFont typeface="Rambla"/>
              <a:buNone/>
              <a:defRPr/>
            </a:lvl1pPr>
            <a:lvl2pPr indent="-228600" lvl="1" marL="914400" rtl="0">
              <a:spcBef>
                <a:spcPts val="324"/>
              </a:spcBef>
              <a:spcAft>
                <a:spcPts val="0"/>
              </a:spcAft>
              <a:buSzPts val="1400"/>
              <a:buFont typeface="Rambla"/>
              <a:buNone/>
              <a:defRPr/>
            </a:lvl2pPr>
            <a:lvl3pPr indent="-228600" lvl="2" marL="13716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3pPr>
            <a:lvl4pPr indent="-228600" lvl="3" marL="18288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4pPr>
            <a:lvl5pPr indent="-228600" lvl="4" marL="22860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"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A3D9E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/>
            </a:lvl1pPr>
            <a:lvl2pPr indent="-3175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  <a:defRPr/>
            </a:lvl2pPr>
            <a:lvl3pPr indent="-3175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4pPr>
            <a:lvl5pPr indent="-3175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5pPr>
            <a:lvl6pPr indent="-3175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6pPr>
            <a:lvl7pPr indent="-3175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7pPr>
            <a:lvl8pPr indent="-3175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8pPr>
            <a:lvl9pPr indent="-3175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nildesai.ne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Relationship Id="rId4" Type="http://schemas.openxmlformats.org/officeDocument/2006/relationships/hyperlink" Target="http://www.microsoft.com/sq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omputername/reports" TargetMode="External"/><Relationship Id="rId4" Type="http://schemas.openxmlformats.org/officeDocument/2006/relationships/hyperlink" Target="http://computername/reports" TargetMode="External"/><Relationship Id="rId5" Type="http://schemas.openxmlformats.org/officeDocument/2006/relationships/hyperlink" Target="http://computername/repor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nildesai.net/" TargetMode="External"/><Relationship Id="rId4" Type="http://schemas.openxmlformats.org/officeDocument/2006/relationships/hyperlink" Target="mailto:Anil@AnilDesai.net" TargetMode="External"/><Relationship Id="rId9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5.jpg"/><Relationship Id="rId7" Type="http://schemas.openxmlformats.org/officeDocument/2006/relationships/image" Target="../media/image4.jpg"/><Relationship Id="rId8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hyperlink" Target="about:blank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www.microsoft.com/sql" TargetMode="External"/><Relationship Id="rId4" Type="http://schemas.openxmlformats.org/officeDocument/2006/relationships/hyperlink" Target="http://www.microsoft.com/sqlserver/2008/en/us/reporting.aspx" TargetMode="External"/><Relationship Id="rId5" Type="http://schemas.openxmlformats.org/officeDocument/2006/relationships/hyperlink" Target="http://msdn.microsoft.com" TargetMode="External"/><Relationship Id="rId6" Type="http://schemas.openxmlformats.org/officeDocument/2006/relationships/hyperlink" Target="http://technet.microsoft.com" TargetMode="External"/><Relationship Id="rId7" Type="http://schemas.openxmlformats.org/officeDocument/2006/relationships/hyperlink" Target="http://social.msdn.microsoft.com/Forums/en/sqlkjreportingservices/threads" TargetMode="External"/><Relationship Id="rId8" Type="http://schemas.openxmlformats.org/officeDocument/2006/relationships/hyperlink" Target="http://msftrsprodsamples.codeplex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685800" y="1066801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30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SQL Server Reporting Services: </a:t>
            </a:r>
            <a:br>
              <a:rPr b="1" i="0" lang="en-US" sz="430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30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Develop &amp; Deploy Reports</a:t>
            </a:r>
            <a:endParaRPr b="1" i="0" sz="43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Anil Desai</a:t>
            </a:r>
            <a:endParaRPr/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5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http://AnilDesai.net</a:t>
            </a:r>
            <a:endParaRPr b="0" i="0" sz="25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Part Gallery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data sources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Text rotation (for long column headers)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Mapping and spatial data visualization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New Platform Features / Tools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Self-Service Business Intelligence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Master Data Management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SharePoint 2010 Support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PowerPivot for Excel 2010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SSRS 2008 R2: New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SQL Server Reporting Services architecture" id="199" name="Google Shape;1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6858000" cy="43664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2286000" y="5943600"/>
            <a:ext cx="632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From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www.microsoft.com/sql</a:t>
            </a:r>
            <a:r>
              <a:rPr b="0" i="0" lang="en-US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481328"/>
            <a:ext cx="8229600" cy="4995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1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Reporting Services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Service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Manager Web Site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 Creation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Report Builder 2.0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Visual Studio 2008 Report Designer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Databases: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ReportServer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definitions, security settings, etc.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ReportServerTempDB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Cached data and user session information</a:t>
            </a:r>
            <a:endParaRPr/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3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Components</a:t>
            </a:r>
            <a:endParaRPr b="1" i="0" sz="37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Part of the SQL Server Setup Process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Deployment Modes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Native mode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SharePoint Integrated mode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Native Mode with SharePoint Web Parts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Verifying the installation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Event Viewer: Application Log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Options in RSReportServer.config file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Installing Reporting Services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19200"/>
            <a:ext cx="7239000" cy="5494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Configuring Reporting Services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Management Studio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Server Type: “Reporting Services”</a:t>
            </a:r>
            <a:endParaRPr/>
          </a:p>
          <a:p>
            <a:pPr indent="-147573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Visual Studio 2008 SP1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deploy reports and data sources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choose server and folder names for deployment</a:t>
            </a:r>
            <a:endParaRPr/>
          </a:p>
          <a:p>
            <a:pPr indent="-9474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Command-line options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RS.exe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RSConfig.exe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Administration Methods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Scale-Out Deployments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Standard scale-out deployment configuration"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800"/>
            <a:ext cx="4800600" cy="2368155"/>
          </a:xfrm>
          <a:prstGeom prst="rect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tandard scale-out deployment with failover" id="232" name="Google Shape;2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4114800"/>
            <a:ext cx="4619625" cy="2447926"/>
          </a:xfrm>
          <a:prstGeom prst="rect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Managing 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Working with report items and defining data access methods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Primary administration method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Configure site settings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reports and data sources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Security configuration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reports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Connecting to the Report Manager Web Site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Requires a DHTML-compatible browser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Default: </a:t>
            </a:r>
            <a:r>
              <a:rPr b="1" i="0" lang="en-US" sz="23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</a:t>
            </a:r>
            <a:r>
              <a:rPr b="1" i="1" lang="en-US" sz="23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ComputerName</a:t>
            </a:r>
            <a:r>
              <a:rPr b="1" i="0" lang="en-US" sz="23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5"/>
              </a:rPr>
              <a:t>/reports</a:t>
            </a:r>
            <a:endParaRPr b="1" i="0" sz="2300" u="sng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1" i="0" sz="2300" u="sng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Manager Web Site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Definition Language (.rdl)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XML-based report files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Contains report layout and other details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Queries / stored procedure calls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Parameters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 can be deployed or uploaded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organized in folders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Speaker Information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Anil Desai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Independent Consultant (Austin, TX)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Author of several SQL Server books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Certification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Training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Instructor, “</a:t>
            </a:r>
            <a:r>
              <a:rPr b="0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Implementing and Managing SQL Server 2005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” (Keystone Learning)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Info: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http://AnilDesai.net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or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Anil@AnilDesai.net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</p:txBody>
      </p:sp>
      <p:pic>
        <p:nvPicPr>
          <p:cNvPr descr="C:\Temp\Logos\mvp_color_logo.gif" id="120" name="Google Shape;1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800600"/>
            <a:ext cx="8096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Logos\MCITP(rgb).jpg" id="121" name="Google Shape;12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1200" y="4876800"/>
            <a:ext cx="10668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Logos\MCTS(rgb).jpg" id="122" name="Google Shape;12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2800" y="4876800"/>
            <a:ext cx="10572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Logos\MCSE(rgb).jpg" id="123" name="Google Shape;12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8200" y="4953000"/>
            <a:ext cx="10763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Logos\MCSD(rgb).jpg" id="124" name="Google Shape;12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43600" y="4953000"/>
            <a:ext cx="10668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Logos\MCDBA(rgb).jpg" id="125" name="Google Shape;125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39000" y="4953000"/>
            <a:ext cx="10668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Using Visual Studio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 a single report or data source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 the entire project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Project Deployment options: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OverwriteDataSources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TargetDataSourceFolder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TargetReportFolder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TargetServerURL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Uploading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.RDL files can be uploaded through the web site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overwrite a current report to retain all settings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Deploying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Developing SSRS 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Review of modules and resources for more information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Wizard Goals: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Provides a quick way to create basic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Defines a data connection and query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Includes formatting and grouping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Creates a new RDL file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Launching the Report Wizard: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New Project → Report Server Project Wizard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Add Item → Report Wizard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Using the Report Wizard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6"/>
          <p:cNvGrpSpPr/>
          <p:nvPr/>
        </p:nvGrpSpPr>
        <p:grpSpPr>
          <a:xfrm>
            <a:off x="459460" y="1481138"/>
            <a:ext cx="8225078" cy="4525962"/>
            <a:chOff x="2260" y="0"/>
            <a:chExt cx="8225078" cy="4525962"/>
          </a:xfrm>
        </p:grpSpPr>
        <p:sp>
          <p:nvSpPr>
            <p:cNvPr id="276" name="Google Shape;276;p36"/>
            <p:cNvSpPr/>
            <p:nvPr/>
          </p:nvSpPr>
          <p:spPr>
            <a:xfrm>
              <a:off x="617219" y="0"/>
              <a:ext cx="6995160" cy="452596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A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2260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6"/>
            <p:cNvSpPr txBox="1"/>
            <p:nvPr/>
          </p:nvSpPr>
          <p:spPr>
            <a:xfrm>
              <a:off x="66502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Define Data Source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1384073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534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6"/>
            <p:cNvSpPr txBox="1"/>
            <p:nvPr/>
          </p:nvSpPr>
          <p:spPr>
            <a:xfrm>
              <a:off x="1448315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Design Query / Create Datasets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2765886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664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 txBox="1"/>
            <p:nvPr/>
          </p:nvSpPr>
          <p:spPr>
            <a:xfrm>
              <a:off x="2830128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Choose Report Type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4147700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7A3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6"/>
            <p:cNvSpPr txBox="1"/>
            <p:nvPr/>
          </p:nvSpPr>
          <p:spPr>
            <a:xfrm>
              <a:off x="4211942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Define Report Layout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5529513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7B3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6"/>
            <p:cNvSpPr txBox="1"/>
            <p:nvPr/>
          </p:nvSpPr>
          <p:spPr>
            <a:xfrm>
              <a:off x="5593755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Choose Report Formatting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6911326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7C3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6"/>
            <p:cNvSpPr txBox="1"/>
            <p:nvPr/>
          </p:nvSpPr>
          <p:spPr>
            <a:xfrm>
              <a:off x="6975568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Deploy Report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289" name="Google Shape;28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Wizard Steps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Creating Data Sources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Access data sources using Reporting Services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Specifies connection information for reporting data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Supported Data Sources: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Any OLEDB / ODBC-compliant data source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Relational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Oracle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MS Access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OLAP / Multi-Dimensional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Analysis Services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XML, Excel, CSV, TSV, etc.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Data Sources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 Details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 type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Connection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Security credentials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Private Data Sources (Report-specific)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Stored within the report (.RDL) file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Data Sources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Defined at the Project / Server level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used across multiple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for development/production environments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0" name="Google Shape;31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Creating Data Sources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Creating Datasets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Specifying information to be included in a report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Identifies data to be used for report generation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have many different datasets per report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Requires a data source (shared or embedded)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Fields are available for use in reports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Dataset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(Text or Stored Procedure)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Fields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2" name="Google Shape;32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Dataset Details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Designer Features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Visual creation of joins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access tables, views, and functions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Column names and aliases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sorting and filtering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results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Screen sections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Diagram Pane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Grid Pane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Pane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Result Pane</a:t>
            </a:r>
            <a:endParaRPr/>
          </a:p>
        </p:txBody>
      </p:sp>
      <p:sp>
        <p:nvSpPr>
          <p:cNvPr id="328" name="Google Shape;32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Query Designer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3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Administering Reporting Services</a:t>
            </a:r>
            <a:endParaRPr b="1" i="0" sz="37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457200" y="1481328"/>
            <a:ext cx="8229600" cy="522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2478" lvl="0" marL="62407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Rambla"/>
              <a:buAutoNum type="arabicParenR"/>
            </a:pPr>
            <a:r>
              <a:rPr b="1" i="0" lang="en-US" sz="27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Administration Overview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Installing and Configuring Reporting Services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Administering Reporting Services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Managing Reports and Data Sources</a:t>
            </a:r>
            <a:endParaRPr/>
          </a:p>
          <a:p>
            <a:pPr indent="-37846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522478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Rambla"/>
              <a:buAutoNum type="arabicParenR"/>
            </a:pPr>
            <a:r>
              <a:rPr b="1" i="0" lang="en-US" sz="27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Advanced Administration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Configuring Report Execution and Caching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Creating Snapshots and Report History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Managing Subscriptions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Managing Report Security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34" name="Google Shape;33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Query Designer Example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35" name="Google Shape;3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19200"/>
            <a:ext cx="6356350" cy="545824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Requirements: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1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AdventureWorks </a:t>
            </a:r>
            <a:r>
              <a:rPr b="1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Products by Category</a:t>
            </a:r>
            <a:r>
              <a:rPr b="1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Report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Retrieve information about Categories, Subcategories, and Products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Tables: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ymbol"/>
              <a:buChar char="⚫"/>
            </a:pPr>
            <a:r>
              <a:rPr b="0" i="0" lang="en-US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Production.ProductCategory</a:t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ymbol"/>
              <a:buChar char="⚫"/>
            </a:pPr>
            <a:r>
              <a:rPr b="0" i="0" lang="en-US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Production.ProductSubcategory</a:t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ymbol"/>
              <a:buChar char="⚫"/>
            </a:pPr>
            <a:r>
              <a:rPr b="0" i="0" lang="en-US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Production.Product</a:t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41" name="Google Shape;341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Creating a Dataset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Layout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Creating and laying out new reports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Header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Footer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Body (Report Area)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 Regions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Header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Detail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Footer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breaks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Summaries / Totals</a:t>
            </a:r>
            <a:endParaRPr/>
          </a:p>
        </p:txBody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Layout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47"/>
          <p:cNvGrpSpPr/>
          <p:nvPr/>
        </p:nvGrpSpPr>
        <p:grpSpPr>
          <a:xfrm>
            <a:off x="457200" y="2933130"/>
            <a:ext cx="8226505" cy="2320666"/>
            <a:chOff x="0" y="1451802"/>
            <a:chExt cx="8226505" cy="2320666"/>
          </a:xfrm>
        </p:grpSpPr>
        <p:sp>
          <p:nvSpPr>
            <p:cNvPr id="359" name="Google Shape;359;p47"/>
            <p:cNvSpPr/>
            <p:nvPr/>
          </p:nvSpPr>
          <p:spPr>
            <a:xfrm>
              <a:off x="3094" y="1451802"/>
              <a:ext cx="1860500" cy="736243"/>
            </a:xfrm>
            <a:prstGeom prst="rect">
              <a:avLst/>
            </a:prstGeom>
            <a:solidFill>
              <a:srgbClr val="DA1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7"/>
            <p:cNvSpPr txBox="1"/>
            <p:nvPr/>
          </p:nvSpPr>
          <p:spPr>
            <a:xfrm>
              <a:off x="3094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Data Output</a:t>
              </a:r>
              <a:endParaRPr b="0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0" y="2161745"/>
              <a:ext cx="1860500" cy="1584422"/>
            </a:xfrm>
            <a:prstGeom prst="rect">
              <a:avLst/>
            </a:prstGeom>
            <a:solidFill>
              <a:srgbClr val="F7D1D3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7"/>
            <p:cNvSpPr txBox="1"/>
            <p:nvPr/>
          </p:nvSpPr>
          <p:spPr>
            <a:xfrm>
              <a:off x="0" y="2161745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Table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Matrix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List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2124064" y="1451802"/>
              <a:ext cx="1860500" cy="7362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7"/>
            <p:cNvSpPr txBox="1"/>
            <p:nvPr/>
          </p:nvSpPr>
          <p:spPr>
            <a:xfrm>
              <a:off x="2124064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Layout / Formatting</a:t>
              </a:r>
              <a:endParaRPr b="0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2124064" y="2188046"/>
              <a:ext cx="1860500" cy="1584422"/>
            </a:xfrm>
            <a:prstGeom prst="rect">
              <a:avLst/>
            </a:prstGeom>
            <a:solidFill>
              <a:srgbClr val="FADFD0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7"/>
            <p:cNvSpPr txBox="1"/>
            <p:nvPr/>
          </p:nvSpPr>
          <p:spPr>
            <a:xfrm>
              <a:off x="2124064" y="2188046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Textbox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Line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Rectangle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Image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4245035" y="1451802"/>
              <a:ext cx="1860500" cy="736243"/>
            </a:xfrm>
            <a:prstGeom prst="rect">
              <a:avLst/>
            </a:prstGeom>
            <a:solidFill>
              <a:srgbClr val="3763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7"/>
            <p:cNvSpPr txBox="1"/>
            <p:nvPr/>
          </p:nvSpPr>
          <p:spPr>
            <a:xfrm>
              <a:off x="4245035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Chart</a:t>
              </a:r>
              <a:endParaRPr b="1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4245035" y="2188046"/>
              <a:ext cx="1860500" cy="1584422"/>
            </a:xfrm>
            <a:prstGeom prst="rect">
              <a:avLst/>
            </a:prstGeom>
            <a:solidFill>
              <a:srgbClr val="D6DFEB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7"/>
            <p:cNvSpPr txBox="1"/>
            <p:nvPr/>
          </p:nvSpPr>
          <p:spPr>
            <a:xfrm>
              <a:off x="4245035" y="2188046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Data visualization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6366005" y="1451802"/>
              <a:ext cx="1860500" cy="7362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7"/>
            <p:cNvSpPr txBox="1"/>
            <p:nvPr/>
          </p:nvSpPr>
          <p:spPr>
            <a:xfrm>
              <a:off x="6366005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SubReports</a:t>
              </a:r>
              <a:endParaRPr b="1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6366005" y="2188046"/>
              <a:ext cx="1860500" cy="1584422"/>
            </a:xfrm>
            <a:prstGeom prst="rect">
              <a:avLst/>
            </a:prstGeom>
            <a:solidFill>
              <a:srgbClr val="D9DAE3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7"/>
            <p:cNvSpPr txBox="1"/>
            <p:nvPr/>
          </p:nvSpPr>
          <p:spPr>
            <a:xfrm>
              <a:off x="6366005" y="2188046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Drill-through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Complex Reports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Dashboards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375" name="Google Shape;375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Items (Toolbox)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Requirements: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Show a list of all products by Category / Subcategory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Drill-down, sorting, and grouping are not required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Components: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Header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Title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Number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Data (Table)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82" name="Google Shape;38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Layout: Demonstration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Deploying and Viewing 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Publishing reports to the Reporting Services web site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Project Properties: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OverwriteDataSources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TargetDataSourceFolder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TargetReportFolder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TargetServerURL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Deployment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Entire Project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Single report / data source item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94" name="Google Shape;39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Publishing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Interacting with Reports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Exporting Data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0" name="Google Shape;400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Viewing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</a:t>
            </a:r>
            <a:b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Adding Interactivity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Sorting, Grouping, and Drill-Down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Features and components of Reporting Services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Sorting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for setting a “default” sort order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an ORDER BY clause in the dataset query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Table-Level Sorting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Default sort order specified in the “Sorting” tab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Interactive Sorting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is sorted during report generation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Sorted values are used for report output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use a field or complex sort expression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May be dependent on grouping scope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2" name="Google Shape;412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Interactive Sorting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Helps to logically organize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create sub-totals in group footer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Drill-Down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 visibility can be dynamically-controlled by other columns/values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exports are based on the current view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8" name="Google Shape;418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Grouping and Drill-Down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5"/>
          <p:cNvGrpSpPr/>
          <p:nvPr/>
        </p:nvGrpSpPr>
        <p:grpSpPr>
          <a:xfrm>
            <a:off x="457200" y="2224385"/>
            <a:ext cx="8229600" cy="3509367"/>
            <a:chOff x="0" y="743247"/>
            <a:chExt cx="8229600" cy="3509367"/>
          </a:xfrm>
        </p:grpSpPr>
        <p:sp>
          <p:nvSpPr>
            <p:cNvPr id="424" name="Google Shape;424;p55"/>
            <p:cNvSpPr/>
            <p:nvPr/>
          </p:nvSpPr>
          <p:spPr>
            <a:xfrm>
              <a:off x="0" y="3199804"/>
              <a:ext cx="8229600" cy="10528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65D66"/>
                </a:gs>
                <a:gs pos="50000">
                  <a:srgbClr val="8F9BA9"/>
                </a:gs>
                <a:gs pos="70000">
                  <a:srgbClr val="B0B8C8"/>
                </a:gs>
                <a:gs pos="100000">
                  <a:srgbClr val="DCE6F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5"/>
            <p:cNvSpPr txBox="1"/>
            <p:nvPr/>
          </p:nvSpPr>
          <p:spPr>
            <a:xfrm>
              <a:off x="0" y="3199804"/>
              <a:ext cx="2468880" cy="105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9125" lIns="199125" spcFirstLastPara="1" rIns="199125" wrap="square" tIns="199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Details</a:t>
              </a:r>
              <a:endPara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26" name="Google Shape;426;p55"/>
            <p:cNvSpPr/>
            <p:nvPr/>
          </p:nvSpPr>
          <p:spPr>
            <a:xfrm>
              <a:off x="0" y="1971525"/>
              <a:ext cx="8229600" cy="10528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65D66"/>
                </a:gs>
                <a:gs pos="50000">
                  <a:srgbClr val="8F9BA9"/>
                </a:gs>
                <a:gs pos="70000">
                  <a:srgbClr val="B0B8C8"/>
                </a:gs>
                <a:gs pos="100000">
                  <a:srgbClr val="DCE6F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5"/>
            <p:cNvSpPr txBox="1"/>
            <p:nvPr/>
          </p:nvSpPr>
          <p:spPr>
            <a:xfrm>
              <a:off x="0" y="1971525"/>
              <a:ext cx="2468880" cy="105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9125" lIns="199125" spcFirstLastPara="1" rIns="199125" wrap="square" tIns="199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Sub-Region</a:t>
              </a:r>
              <a:endPara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28" name="Google Shape;428;p55"/>
            <p:cNvSpPr/>
            <p:nvPr/>
          </p:nvSpPr>
          <p:spPr>
            <a:xfrm>
              <a:off x="0" y="743247"/>
              <a:ext cx="8229600" cy="10528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65D66"/>
                </a:gs>
                <a:gs pos="50000">
                  <a:srgbClr val="8F9BA9"/>
                </a:gs>
                <a:gs pos="70000">
                  <a:srgbClr val="B0B8C8"/>
                </a:gs>
                <a:gs pos="100000">
                  <a:srgbClr val="DCE6F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5"/>
            <p:cNvSpPr txBox="1"/>
            <p:nvPr/>
          </p:nvSpPr>
          <p:spPr>
            <a:xfrm>
              <a:off x="0" y="743247"/>
              <a:ext cx="2468880" cy="105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9125" lIns="199125" spcFirstLastPara="1" rIns="199125" wrap="square" tIns="199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Region</a:t>
              </a:r>
              <a:endPara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30" name="Google Shape;430;p55"/>
            <p:cNvSpPr/>
            <p:nvPr/>
          </p:nvSpPr>
          <p:spPr>
            <a:xfrm>
              <a:off x="5036641" y="830981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2600"/>
                </a:gs>
                <a:gs pos="50000">
                  <a:srgbClr val="B63F00"/>
                </a:gs>
                <a:gs pos="70000">
                  <a:srgbClr val="ED5503"/>
                </a:gs>
                <a:gs pos="100000">
                  <a:srgbClr val="FF844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5"/>
            <p:cNvSpPr txBox="1"/>
            <p:nvPr/>
          </p:nvSpPr>
          <p:spPr>
            <a:xfrm>
              <a:off x="5062337" y="856677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North America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32" name="Google Shape;432;p55"/>
            <p:cNvSpPr/>
            <p:nvPr/>
          </p:nvSpPr>
          <p:spPr>
            <a:xfrm>
              <a:off x="3983831" y="1708323"/>
              <a:ext cx="1710816" cy="350936"/>
            </a:xfrm>
            <a:custGeom>
              <a:rect b="b" l="l" r="r" t="t"/>
              <a:pathLst>
                <a:path extrusionOk="0" h="350936" w="1710816">
                  <a:moveTo>
                    <a:pt x="1710816" y="0"/>
                  </a:moveTo>
                  <a:lnTo>
                    <a:pt x="1710816" y="175468"/>
                  </a:lnTo>
                  <a:lnTo>
                    <a:pt x="0" y="175468"/>
                  </a:lnTo>
                  <a:lnTo>
                    <a:pt x="0" y="350936"/>
                  </a:lnTo>
                </a:path>
              </a:pathLst>
            </a:custGeom>
            <a:noFill/>
            <a:ln cap="flat" cmpd="thickThin" w="55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3" name="Google Shape;433;p55"/>
            <p:cNvSpPr/>
            <p:nvPr/>
          </p:nvSpPr>
          <p:spPr>
            <a:xfrm>
              <a:off x="3325825" y="2059260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5"/>
            <p:cNvSpPr txBox="1"/>
            <p:nvPr/>
          </p:nvSpPr>
          <p:spPr>
            <a:xfrm>
              <a:off x="3351521" y="2084956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U.S.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35" name="Google Shape;435;p55"/>
            <p:cNvSpPr/>
            <p:nvPr/>
          </p:nvSpPr>
          <p:spPr>
            <a:xfrm>
              <a:off x="3128423" y="2936601"/>
              <a:ext cx="855408" cy="350936"/>
            </a:xfrm>
            <a:custGeom>
              <a:rect b="b" l="l" r="r" t="t"/>
              <a:pathLst>
                <a:path extrusionOk="0" h="350936" w="855408">
                  <a:moveTo>
                    <a:pt x="855408" y="0"/>
                  </a:moveTo>
                  <a:lnTo>
                    <a:pt x="855408" y="175468"/>
                  </a:lnTo>
                  <a:lnTo>
                    <a:pt x="0" y="175468"/>
                  </a:lnTo>
                  <a:lnTo>
                    <a:pt x="0" y="350936"/>
                  </a:lnTo>
                </a:path>
              </a:pathLst>
            </a:custGeom>
            <a:noFill/>
            <a:ln cap="flat" cmpd="thickThin" w="55000">
              <a:solidFill>
                <a:srgbClr val="7B3B4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6" name="Google Shape;436;p55"/>
            <p:cNvSpPr/>
            <p:nvPr/>
          </p:nvSpPr>
          <p:spPr>
            <a:xfrm>
              <a:off x="2470417" y="3287538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0E17"/>
                </a:gs>
                <a:gs pos="50000">
                  <a:srgbClr val="65192A"/>
                </a:gs>
                <a:gs pos="70000">
                  <a:srgbClr val="7E3746"/>
                </a:gs>
                <a:gs pos="100000">
                  <a:srgbClr val="A85D6D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5"/>
            <p:cNvSpPr txBox="1"/>
            <p:nvPr/>
          </p:nvSpPr>
          <p:spPr>
            <a:xfrm>
              <a:off x="2496113" y="3313234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Sales (YTD)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38" name="Google Shape;438;p55"/>
            <p:cNvSpPr/>
            <p:nvPr/>
          </p:nvSpPr>
          <p:spPr>
            <a:xfrm>
              <a:off x="3983831" y="2936601"/>
              <a:ext cx="855408" cy="350936"/>
            </a:xfrm>
            <a:custGeom>
              <a:rect b="b" l="l" r="r" t="t"/>
              <a:pathLst>
                <a:path extrusionOk="0" h="350936" w="855408">
                  <a:moveTo>
                    <a:pt x="0" y="0"/>
                  </a:moveTo>
                  <a:lnTo>
                    <a:pt x="0" y="175468"/>
                  </a:lnTo>
                  <a:lnTo>
                    <a:pt x="855408" y="175468"/>
                  </a:lnTo>
                  <a:lnTo>
                    <a:pt x="855408" y="350936"/>
                  </a:lnTo>
                </a:path>
              </a:pathLst>
            </a:custGeom>
            <a:noFill/>
            <a:ln cap="flat" cmpd="thickThin" w="55000">
              <a:solidFill>
                <a:srgbClr val="7B3B4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9" name="Google Shape;439;p55"/>
            <p:cNvSpPr/>
            <p:nvPr/>
          </p:nvSpPr>
          <p:spPr>
            <a:xfrm>
              <a:off x="4181233" y="3287538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0E17"/>
                </a:gs>
                <a:gs pos="50000">
                  <a:srgbClr val="65192A"/>
                </a:gs>
                <a:gs pos="70000">
                  <a:srgbClr val="7E3746"/>
                </a:gs>
                <a:gs pos="100000">
                  <a:srgbClr val="A85D6D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5"/>
            <p:cNvSpPr txBox="1"/>
            <p:nvPr/>
          </p:nvSpPr>
          <p:spPr>
            <a:xfrm>
              <a:off x="4206929" y="3313234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Sales (Monthly)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41" name="Google Shape;441;p55"/>
            <p:cNvSpPr/>
            <p:nvPr/>
          </p:nvSpPr>
          <p:spPr>
            <a:xfrm>
              <a:off x="5648928" y="1708323"/>
              <a:ext cx="91440" cy="350936"/>
            </a:xfrm>
            <a:custGeom>
              <a:rect b="b" l="l" r="r" t="t"/>
              <a:pathLst>
                <a:path extrusionOk="0" h="350936" w="91440">
                  <a:moveTo>
                    <a:pt x="45720" y="0"/>
                  </a:moveTo>
                  <a:lnTo>
                    <a:pt x="45720" y="350936"/>
                  </a:lnTo>
                </a:path>
              </a:pathLst>
            </a:custGeom>
            <a:noFill/>
            <a:ln cap="flat" cmpd="thickThin" w="55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2" name="Google Shape;442;p55"/>
            <p:cNvSpPr/>
            <p:nvPr/>
          </p:nvSpPr>
          <p:spPr>
            <a:xfrm>
              <a:off x="5036641" y="2059260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5"/>
            <p:cNvSpPr txBox="1"/>
            <p:nvPr/>
          </p:nvSpPr>
          <p:spPr>
            <a:xfrm>
              <a:off x="5062337" y="2084956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Canada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44" name="Google Shape;444;p55"/>
            <p:cNvSpPr/>
            <p:nvPr/>
          </p:nvSpPr>
          <p:spPr>
            <a:xfrm>
              <a:off x="5694648" y="1708323"/>
              <a:ext cx="1710816" cy="350936"/>
            </a:xfrm>
            <a:custGeom>
              <a:rect b="b" l="l" r="r" t="t"/>
              <a:pathLst>
                <a:path extrusionOk="0" h="350936" w="1710816">
                  <a:moveTo>
                    <a:pt x="0" y="0"/>
                  </a:moveTo>
                  <a:lnTo>
                    <a:pt x="0" y="175468"/>
                  </a:lnTo>
                  <a:lnTo>
                    <a:pt x="1710816" y="175468"/>
                  </a:lnTo>
                  <a:lnTo>
                    <a:pt x="1710816" y="350936"/>
                  </a:lnTo>
                </a:path>
              </a:pathLst>
            </a:custGeom>
            <a:noFill/>
            <a:ln cap="flat" cmpd="thickThin" w="55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5" name="Google Shape;445;p55"/>
            <p:cNvSpPr/>
            <p:nvPr/>
          </p:nvSpPr>
          <p:spPr>
            <a:xfrm>
              <a:off x="6747458" y="2059260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5"/>
            <p:cNvSpPr txBox="1"/>
            <p:nvPr/>
          </p:nvSpPr>
          <p:spPr>
            <a:xfrm>
              <a:off x="6773154" y="2084956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Mexico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47" name="Google Shape;447;p55"/>
            <p:cNvSpPr/>
            <p:nvPr/>
          </p:nvSpPr>
          <p:spPr>
            <a:xfrm>
              <a:off x="7359744" y="2936601"/>
              <a:ext cx="91440" cy="350936"/>
            </a:xfrm>
            <a:custGeom>
              <a:rect b="b" l="l" r="r" t="t"/>
              <a:pathLst>
                <a:path extrusionOk="0" h="350936" w="91440">
                  <a:moveTo>
                    <a:pt x="45720" y="0"/>
                  </a:moveTo>
                  <a:lnTo>
                    <a:pt x="45720" y="350936"/>
                  </a:lnTo>
                </a:path>
              </a:pathLst>
            </a:custGeom>
            <a:noFill/>
            <a:ln cap="flat" cmpd="thickThin" w="55000">
              <a:solidFill>
                <a:srgbClr val="7B3B4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8" name="Google Shape;448;p55"/>
            <p:cNvSpPr/>
            <p:nvPr/>
          </p:nvSpPr>
          <p:spPr>
            <a:xfrm>
              <a:off x="6747458" y="3287538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0E17"/>
                </a:gs>
                <a:gs pos="50000">
                  <a:srgbClr val="65192A"/>
                </a:gs>
                <a:gs pos="70000">
                  <a:srgbClr val="7E3746"/>
                </a:gs>
                <a:gs pos="100000">
                  <a:srgbClr val="A85D6D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5"/>
            <p:cNvSpPr txBox="1"/>
            <p:nvPr/>
          </p:nvSpPr>
          <p:spPr>
            <a:xfrm>
              <a:off x="6773154" y="3313234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Sales (YTD)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450" name="Google Shape;45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Grouping Example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Statements used to specify values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used in table cells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Expression Editor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Supports Intellisense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Visual Basic-style syntax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Examples: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Globals!ReportName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Globals!PageNumber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Sum(Fields!SalesTotal.Value, “Sales")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CountDistinct(Fields!ProductCategory)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Fields!Employee.LastName + “,” + Fields!Employee.FirstName + 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Expressions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62" name="Google Shape;462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Expression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463" name="Google Shape;463;p57"/>
          <p:cNvGrpSpPr/>
          <p:nvPr/>
        </p:nvGrpSpPr>
        <p:grpSpPr>
          <a:xfrm>
            <a:off x="155723" y="2332068"/>
            <a:ext cx="8832553" cy="3108262"/>
            <a:chOff x="3323" y="1189068"/>
            <a:chExt cx="8832553" cy="3108262"/>
          </a:xfrm>
        </p:grpSpPr>
        <p:sp>
          <p:nvSpPr>
            <p:cNvPr id="464" name="Google Shape;464;p57"/>
            <p:cNvSpPr/>
            <p:nvPr/>
          </p:nvSpPr>
          <p:spPr>
            <a:xfrm>
              <a:off x="3323" y="1189068"/>
              <a:ext cx="1998315" cy="576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7"/>
            <p:cNvSpPr txBox="1"/>
            <p:nvPr/>
          </p:nvSpPr>
          <p:spPr>
            <a:xfrm>
              <a:off x="3323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Constants</a:t>
              </a:r>
              <a:endPara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66" name="Google Shape;466;p57"/>
            <p:cNvSpPr/>
            <p:nvPr/>
          </p:nvSpPr>
          <p:spPr>
            <a:xfrm>
              <a:off x="3323" y="1765068"/>
              <a:ext cx="1998315" cy="2532262"/>
            </a:xfrm>
            <a:prstGeom prst="rect">
              <a:avLst/>
            </a:prstGeom>
            <a:solidFill>
              <a:srgbClr val="D9DAE3">
                <a:alpha val="89803"/>
              </a:srgbClr>
            </a:solidFill>
            <a:ln cap="flat" cmpd="sng" w="9525">
              <a:solidFill>
                <a:srgbClr val="D9DAE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7"/>
            <p:cNvSpPr txBox="1"/>
            <p:nvPr/>
          </p:nvSpPr>
          <p:spPr>
            <a:xfrm>
              <a:off x="3323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Based on context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68" name="Google Shape;468;p57"/>
            <p:cNvSpPr/>
            <p:nvPr/>
          </p:nvSpPr>
          <p:spPr>
            <a:xfrm>
              <a:off x="2281402" y="1189068"/>
              <a:ext cx="1998315" cy="576000"/>
            </a:xfrm>
            <a:prstGeom prst="rect">
              <a:avLst/>
            </a:prstGeom>
            <a:solidFill>
              <a:srgbClr val="5F4279"/>
            </a:solidFill>
            <a:ln cap="flat" cmpd="sng" w="9525">
              <a:solidFill>
                <a:srgbClr val="5F42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7"/>
            <p:cNvSpPr txBox="1"/>
            <p:nvPr/>
          </p:nvSpPr>
          <p:spPr>
            <a:xfrm>
              <a:off x="2281402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Globals</a:t>
              </a:r>
              <a:endPara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70" name="Google Shape;470;p57"/>
            <p:cNvSpPr/>
            <p:nvPr/>
          </p:nvSpPr>
          <p:spPr>
            <a:xfrm>
              <a:off x="2281402" y="1765068"/>
              <a:ext cx="1998315" cy="2532262"/>
            </a:xfrm>
            <a:prstGeom prst="rect">
              <a:avLst/>
            </a:prstGeom>
            <a:solidFill>
              <a:srgbClr val="DDD7E2">
                <a:alpha val="89803"/>
              </a:srgbClr>
            </a:solidFill>
            <a:ln cap="flat" cmpd="sng" w="9525">
              <a:solidFill>
                <a:srgbClr val="DDD7E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7"/>
            <p:cNvSpPr txBox="1"/>
            <p:nvPr/>
          </p:nvSpPr>
          <p:spPr>
            <a:xfrm>
              <a:off x="2281402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Report Name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Page information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Execution Time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72" name="Google Shape;472;p57"/>
            <p:cNvSpPr/>
            <p:nvPr/>
          </p:nvSpPr>
          <p:spPr>
            <a:xfrm>
              <a:off x="4559482" y="1189068"/>
              <a:ext cx="1998315" cy="576000"/>
            </a:xfrm>
            <a:prstGeom prst="rect">
              <a:avLst/>
            </a:prstGeom>
            <a:solidFill>
              <a:srgbClr val="7B3E71"/>
            </a:solidFill>
            <a:ln cap="flat" cmpd="sng" w="9525">
              <a:solidFill>
                <a:srgbClr val="7B3E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7"/>
            <p:cNvSpPr txBox="1"/>
            <p:nvPr/>
          </p:nvSpPr>
          <p:spPr>
            <a:xfrm>
              <a:off x="4559482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Parameters</a:t>
              </a:r>
              <a:endPara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74" name="Google Shape;474;p57"/>
            <p:cNvSpPr/>
            <p:nvPr/>
          </p:nvSpPr>
          <p:spPr>
            <a:xfrm>
              <a:off x="4559482" y="1765068"/>
              <a:ext cx="1998315" cy="2532262"/>
            </a:xfrm>
            <a:prstGeom prst="rect">
              <a:avLst/>
            </a:prstGeom>
            <a:solidFill>
              <a:srgbClr val="E2D7E0">
                <a:alpha val="89803"/>
              </a:srgbClr>
            </a:solidFill>
            <a:ln cap="flat" cmpd="sng" w="9525">
              <a:solidFill>
                <a:srgbClr val="E2D7E0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7"/>
            <p:cNvSpPr txBox="1"/>
            <p:nvPr/>
          </p:nvSpPr>
          <p:spPr>
            <a:xfrm>
              <a:off x="4559482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From report settings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76" name="Google Shape;476;p57"/>
            <p:cNvSpPr/>
            <p:nvPr/>
          </p:nvSpPr>
          <p:spPr>
            <a:xfrm>
              <a:off x="6837561" y="1189068"/>
              <a:ext cx="1998315" cy="576000"/>
            </a:xfrm>
            <a:prstGeom prst="rect">
              <a:avLst/>
            </a:prstGeom>
            <a:solidFill>
              <a:srgbClr val="7C3B48"/>
            </a:solidFill>
            <a:ln cap="flat" cmpd="sng" w="9525">
              <a:solidFill>
                <a:srgbClr val="7C3B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7"/>
            <p:cNvSpPr txBox="1"/>
            <p:nvPr/>
          </p:nvSpPr>
          <p:spPr>
            <a:xfrm>
              <a:off x="6837561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Fields</a:t>
              </a:r>
              <a:endPara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78" name="Google Shape;478;p57"/>
            <p:cNvSpPr/>
            <p:nvPr/>
          </p:nvSpPr>
          <p:spPr>
            <a:xfrm>
              <a:off x="6837561" y="1765068"/>
              <a:ext cx="1998315" cy="2532262"/>
            </a:xfrm>
            <a:prstGeom prst="rect">
              <a:avLst/>
            </a:prstGeom>
            <a:solidFill>
              <a:srgbClr val="E2D7D8">
                <a:alpha val="89803"/>
              </a:srgbClr>
            </a:solidFill>
            <a:ln cap="flat" cmpd="sng" w="9525">
              <a:solidFill>
                <a:srgbClr val="E2D7D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7"/>
            <p:cNvSpPr txBox="1"/>
            <p:nvPr/>
          </p:nvSpPr>
          <p:spPr>
            <a:xfrm>
              <a:off x="6837561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From datasets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58"/>
          <p:cNvGrpSpPr/>
          <p:nvPr/>
        </p:nvGrpSpPr>
        <p:grpSpPr>
          <a:xfrm>
            <a:off x="764374" y="1976060"/>
            <a:ext cx="7592693" cy="3426578"/>
            <a:chOff x="2374" y="375860"/>
            <a:chExt cx="7592693" cy="3426578"/>
          </a:xfrm>
        </p:grpSpPr>
        <p:sp>
          <p:nvSpPr>
            <p:cNvPr id="485" name="Google Shape;485;p58"/>
            <p:cNvSpPr/>
            <p:nvPr/>
          </p:nvSpPr>
          <p:spPr>
            <a:xfrm>
              <a:off x="2374" y="375860"/>
              <a:ext cx="2314845" cy="489600"/>
            </a:xfrm>
            <a:prstGeom prst="rect">
              <a:avLst/>
            </a:prstGeom>
            <a:gradFill>
              <a:gsLst>
                <a:gs pos="0">
                  <a:srgbClr val="052653"/>
                </a:gs>
                <a:gs pos="50000">
                  <a:srgbClr val="0D4185"/>
                </a:gs>
                <a:gs pos="70000">
                  <a:srgbClr val="2C5E9E"/>
                </a:gs>
                <a:gs pos="100000">
                  <a:srgbClr val="5285CA"/>
                </a:gs>
              </a:gsLst>
              <a:lin ang="16200000" scaled="0"/>
            </a:gradFill>
            <a:ln cap="flat" cmpd="sng" w="9525">
              <a:solidFill>
                <a:srgbClr val="3763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8"/>
            <p:cNvSpPr txBox="1"/>
            <p:nvPr/>
          </p:nvSpPr>
          <p:spPr>
            <a:xfrm>
              <a:off x="2374" y="375860"/>
              <a:ext cx="2314845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Datasets</a:t>
              </a:r>
              <a:endParaRPr b="0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87" name="Google Shape;487;p58"/>
            <p:cNvSpPr/>
            <p:nvPr/>
          </p:nvSpPr>
          <p:spPr>
            <a:xfrm>
              <a:off x="2374" y="865460"/>
              <a:ext cx="2314845" cy="2936978"/>
            </a:xfrm>
            <a:prstGeom prst="rect">
              <a:avLst/>
            </a:prstGeom>
            <a:solidFill>
              <a:srgbClr val="D6DFEB">
                <a:alpha val="89803"/>
              </a:srgbClr>
            </a:solidFill>
            <a:ln cap="flat" cmpd="sng" w="9525">
              <a:solidFill>
                <a:srgbClr val="D6DFE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8"/>
            <p:cNvSpPr txBox="1"/>
            <p:nvPr/>
          </p:nvSpPr>
          <p:spPr>
            <a:xfrm>
              <a:off x="2374" y="865460"/>
              <a:ext cx="2314845" cy="2936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Dataset column values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Single Values: May include “First” or “Sum”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89" name="Google Shape;489;p58"/>
            <p:cNvSpPr/>
            <p:nvPr/>
          </p:nvSpPr>
          <p:spPr>
            <a:xfrm>
              <a:off x="2641298" y="375860"/>
              <a:ext cx="2314845" cy="489600"/>
            </a:xfrm>
            <a:prstGeom prst="rect">
              <a:avLst/>
            </a:prstGeom>
            <a:gradFill>
              <a:gsLst>
                <a:gs pos="0">
                  <a:srgbClr val="0F1B44"/>
                </a:gs>
                <a:gs pos="50000">
                  <a:srgbClr val="1A3070"/>
                </a:gs>
                <a:gs pos="70000">
                  <a:srgbClr val="384E8A"/>
                </a:gs>
                <a:gs pos="100000">
                  <a:srgbClr val="5E74B5"/>
                </a:gs>
              </a:gsLst>
              <a:lin ang="16200000" scaled="0"/>
            </a:gradFill>
            <a:ln cap="flat" cmpd="sng" w="9525">
              <a:solidFill>
                <a:srgbClr val="405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8"/>
            <p:cNvSpPr txBox="1"/>
            <p:nvPr/>
          </p:nvSpPr>
          <p:spPr>
            <a:xfrm>
              <a:off x="2641298" y="375860"/>
              <a:ext cx="2314845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Operators</a:t>
              </a:r>
              <a:endParaRPr b="0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1" name="Google Shape;491;p58"/>
            <p:cNvSpPr/>
            <p:nvPr/>
          </p:nvSpPr>
          <p:spPr>
            <a:xfrm>
              <a:off x="2641298" y="865460"/>
              <a:ext cx="2314845" cy="2936978"/>
            </a:xfrm>
            <a:prstGeom prst="rect">
              <a:avLst/>
            </a:prstGeom>
            <a:solidFill>
              <a:srgbClr val="D4DAE7">
                <a:alpha val="89803"/>
              </a:srgbClr>
            </a:solidFill>
            <a:ln cap="flat" cmpd="sng" w="9525">
              <a:solidFill>
                <a:srgbClr val="D4DA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8"/>
            <p:cNvSpPr txBox="1"/>
            <p:nvPr/>
          </p:nvSpPr>
          <p:spPr>
            <a:xfrm>
              <a:off x="2641298" y="865460"/>
              <a:ext cx="2314845" cy="2936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Arithmetic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Comparisons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String functions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3" name="Google Shape;493;p58"/>
            <p:cNvSpPr/>
            <p:nvPr/>
          </p:nvSpPr>
          <p:spPr>
            <a:xfrm>
              <a:off x="5280222" y="375860"/>
              <a:ext cx="2314845" cy="489600"/>
            </a:xfrm>
            <a:prstGeom prst="rect">
              <a:avLst/>
            </a:prstGeom>
            <a:gradFill>
              <a:gsLst>
                <a:gs pos="0">
                  <a:srgbClr val="14163A"/>
                </a:gs>
                <a:gs pos="50000">
                  <a:srgbClr val="24295D"/>
                </a:gs>
                <a:gs pos="70000">
                  <a:srgbClr val="424577"/>
                </a:gs>
                <a:gs pos="100000">
                  <a:srgbClr val="696CA0"/>
                </a:gs>
              </a:gsLst>
              <a:lin ang="16200000" scaled="0"/>
            </a:gradFill>
            <a:ln cap="flat" cmpd="sng" w="9525">
              <a:solidFill>
                <a:srgbClr val="4649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8"/>
            <p:cNvSpPr txBox="1"/>
            <p:nvPr/>
          </p:nvSpPr>
          <p:spPr>
            <a:xfrm>
              <a:off x="5280222" y="375860"/>
              <a:ext cx="2314845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Common Functions</a:t>
              </a:r>
              <a:endParaRPr b="0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5" name="Google Shape;495;p58"/>
            <p:cNvSpPr/>
            <p:nvPr/>
          </p:nvSpPr>
          <p:spPr>
            <a:xfrm>
              <a:off x="5280222" y="865460"/>
              <a:ext cx="2314845" cy="2936978"/>
            </a:xfrm>
            <a:prstGeom prst="rect">
              <a:avLst/>
            </a:prstGeom>
            <a:solidFill>
              <a:srgbClr val="D4D8E4">
                <a:alpha val="89803"/>
              </a:srgbClr>
            </a:solidFill>
            <a:ln cap="flat" cmpd="sng" w="9525">
              <a:solidFill>
                <a:srgbClr val="D4D8E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8"/>
            <p:cNvSpPr txBox="1"/>
            <p:nvPr/>
          </p:nvSpPr>
          <p:spPr>
            <a:xfrm>
              <a:off x="5280222" y="865460"/>
              <a:ext cx="2314845" cy="2936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Aggregates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Financial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Type Conversions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Text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Date/Time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Math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Program Flow (IIF, Choose, Switch)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497" name="Google Shape;49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Expression Options (cont’d.)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Filtering Report Data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03" name="Google Shape;503;p5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Using Parameters to filter reporting data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Dataset / Query Level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parameter variables to restrict data returned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also use stored procedure variables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Determined at report run-time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when users will be frequently changing settings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Object Filtering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 options for tables, charts, etc.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09" name="Google Shape;509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Filtering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improve performance by minimizing data returned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Best used when filtering details are known before report generation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Implemented using query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Variables: </a:t>
            </a: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@StartDate, @EndDate</a:t>
            </a:r>
            <a:endParaRPr b="1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Query: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Sales 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TransactionDate 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BETWEEN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@StartDate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@EndDate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Dataset Filtering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Evaluated at report run-time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 Options: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Types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Prompt Options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Allow blank / null; Multi-value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Available Values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Non-Queried or From Query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Default values: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Non-Queried or From Query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Cascading Parameters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21" name="Google Shape;521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Parameters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2112686" y="1482528"/>
            <a:ext cx="4918626" cy="4523180"/>
            <a:chOff x="1655486" y="1390"/>
            <a:chExt cx="4918626" cy="4523180"/>
          </a:xfrm>
        </p:grpSpPr>
        <p:sp>
          <p:nvSpPr>
            <p:cNvPr id="143" name="Google Shape;143;p18"/>
            <p:cNvSpPr/>
            <p:nvPr/>
          </p:nvSpPr>
          <p:spPr>
            <a:xfrm>
              <a:off x="3131306" y="1390"/>
              <a:ext cx="1966986" cy="1966986"/>
            </a:xfrm>
            <a:prstGeom prst="ellipse">
              <a:avLst/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3419364" y="289448"/>
              <a:ext cx="1390870" cy="139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Report Authoring</a:t>
              </a:r>
              <a:endPara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 rot="3600000">
              <a:off x="4584392" y="1918260"/>
              <a:ext cx="521865" cy="663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 rot="3600000">
              <a:off x="4623532" y="1983240"/>
              <a:ext cx="365306" cy="39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55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607126" y="2557584"/>
              <a:ext cx="1966986" cy="1966986"/>
            </a:xfrm>
            <a:prstGeom prst="ellipse">
              <a:avLst/>
            </a:prstGeom>
            <a:gradFill>
              <a:gsLst>
                <a:gs pos="0">
                  <a:srgbClr val="35113C"/>
                </a:gs>
                <a:gs pos="50000">
                  <a:srgbClr val="591D63"/>
                </a:gs>
                <a:gs pos="70000">
                  <a:srgbClr val="723B7D"/>
                </a:gs>
                <a:gs pos="100000">
                  <a:srgbClr val="9B61A6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4895184" y="2845642"/>
              <a:ext cx="1390870" cy="139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Report Management</a:t>
              </a:r>
              <a:endPara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 rot="10800000">
              <a:off x="3868636" y="3209149"/>
              <a:ext cx="521865" cy="663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14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4025195" y="3341921"/>
              <a:ext cx="365306" cy="39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55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655486" y="2557584"/>
              <a:ext cx="1966986" cy="1966986"/>
            </a:xfrm>
            <a:prstGeom prst="ellipse">
              <a:avLst/>
            </a:prstGeom>
            <a:gradFill>
              <a:gsLst>
                <a:gs pos="0">
                  <a:srgbClr val="3E0E17"/>
                </a:gs>
                <a:gs pos="50000">
                  <a:srgbClr val="651928"/>
                </a:gs>
                <a:gs pos="70000">
                  <a:srgbClr val="7F3745"/>
                </a:gs>
                <a:gs pos="100000">
                  <a:srgbClr val="AA5D6B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1943544" y="2845642"/>
              <a:ext cx="1390870" cy="139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Report Delivery</a:t>
              </a:r>
              <a:endPara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 rot="-3600000">
              <a:off x="3108572" y="1943842"/>
              <a:ext cx="521865" cy="663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C3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 rot="-3600000">
              <a:off x="3147712" y="2144406"/>
              <a:ext cx="365306" cy="39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55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155" name="Google Shape;15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Life Cycle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3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</a:t>
            </a:r>
            <a:b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Adding Charts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27" name="Google Shape;527;p63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Adding data visualization through Chart objects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Understanding Charts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based on any dataset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Display and options are based on chart type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Chart Features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X- and Y-Axis Labels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Legends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3-D Effects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33" name="Google Shape;53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Chart Types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39" name="Google Shape;539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Chart Types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540" name="Google Shape;540;p65"/>
          <p:cNvGrpSpPr/>
          <p:nvPr/>
        </p:nvGrpSpPr>
        <p:grpSpPr>
          <a:xfrm>
            <a:off x="1410295" y="1296299"/>
            <a:ext cx="6018609" cy="5078201"/>
            <a:chOff x="800695" y="899"/>
            <a:chExt cx="6018609" cy="5078201"/>
          </a:xfrm>
        </p:grpSpPr>
        <p:sp>
          <p:nvSpPr>
            <p:cNvPr id="541" name="Google Shape;541;p65"/>
            <p:cNvSpPr/>
            <p:nvPr/>
          </p:nvSpPr>
          <p:spPr>
            <a:xfrm>
              <a:off x="800695" y="899"/>
              <a:ext cx="1880815" cy="1128489"/>
            </a:xfrm>
            <a:prstGeom prst="rect">
              <a:avLst/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 txBox="1"/>
            <p:nvPr/>
          </p:nvSpPr>
          <p:spPr>
            <a:xfrm>
              <a:off x="800695" y="89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Column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2869592" y="899"/>
              <a:ext cx="1880815" cy="1128489"/>
            </a:xfrm>
            <a:prstGeom prst="rect">
              <a:avLst/>
            </a:prstGeom>
            <a:gradFill>
              <a:gsLst>
                <a:gs pos="0">
                  <a:srgbClr val="16143A"/>
                </a:gs>
                <a:gs pos="50000">
                  <a:srgbClr val="28235F"/>
                </a:gs>
                <a:gs pos="70000">
                  <a:srgbClr val="454178"/>
                </a:gs>
                <a:gs pos="100000">
                  <a:srgbClr val="6C67A2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 txBox="1"/>
            <p:nvPr/>
          </p:nvSpPr>
          <p:spPr>
            <a:xfrm>
              <a:off x="2869592" y="89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Bar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4938489" y="899"/>
              <a:ext cx="1880815" cy="1128489"/>
            </a:xfrm>
            <a:prstGeom prst="rect">
              <a:avLst/>
            </a:prstGeom>
            <a:gradFill>
              <a:gsLst>
                <a:gs pos="0">
                  <a:srgbClr val="1E133A"/>
                </a:gs>
                <a:gs pos="50000">
                  <a:srgbClr val="31225F"/>
                </a:gs>
                <a:gs pos="70000">
                  <a:srgbClr val="4E407A"/>
                </a:gs>
                <a:gs pos="100000">
                  <a:srgbClr val="7565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 txBox="1"/>
            <p:nvPr/>
          </p:nvSpPr>
          <p:spPr>
            <a:xfrm>
              <a:off x="4938489" y="89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Area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800695" y="1317469"/>
              <a:ext cx="1880815" cy="1128489"/>
            </a:xfrm>
            <a:prstGeom prst="rect">
              <a:avLst/>
            </a:prstGeom>
            <a:gradFill>
              <a:gsLst>
                <a:gs pos="0">
                  <a:srgbClr val="23133A"/>
                </a:gs>
                <a:gs pos="50000">
                  <a:srgbClr val="3C215F"/>
                </a:gs>
                <a:gs pos="70000">
                  <a:srgbClr val="583F7A"/>
                </a:gs>
                <a:gs pos="100000">
                  <a:srgbClr val="7E65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 txBox="1"/>
            <p:nvPr/>
          </p:nvSpPr>
          <p:spPr>
            <a:xfrm>
              <a:off x="800695" y="131746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Line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2869592" y="1317469"/>
              <a:ext cx="1880815" cy="1128489"/>
            </a:xfrm>
            <a:prstGeom prst="rect">
              <a:avLst/>
            </a:prstGeom>
            <a:gradFill>
              <a:gsLst>
                <a:gs pos="0">
                  <a:srgbClr val="2A113C"/>
                </a:gs>
                <a:gs pos="50000">
                  <a:srgbClr val="462061"/>
                </a:gs>
                <a:gs pos="70000">
                  <a:srgbClr val="613E7B"/>
                </a:gs>
                <a:gs pos="100000">
                  <a:srgbClr val="8964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 txBox="1"/>
            <p:nvPr/>
          </p:nvSpPr>
          <p:spPr>
            <a:xfrm>
              <a:off x="2869592" y="131746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Pie Chart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4938489" y="1317469"/>
              <a:ext cx="1880815" cy="1128489"/>
            </a:xfrm>
            <a:prstGeom prst="rect">
              <a:avLst/>
            </a:prstGeom>
            <a:gradFill>
              <a:gsLst>
                <a:gs pos="0">
                  <a:srgbClr val="31113C"/>
                </a:gs>
                <a:gs pos="50000">
                  <a:srgbClr val="521F63"/>
                </a:gs>
                <a:gs pos="70000">
                  <a:srgbClr val="6E3C7D"/>
                </a:gs>
                <a:gs pos="100000">
                  <a:srgbClr val="9663A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 txBox="1"/>
            <p:nvPr/>
          </p:nvSpPr>
          <p:spPr>
            <a:xfrm>
              <a:off x="4938489" y="131746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Doughnut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800695" y="2634040"/>
              <a:ext cx="1880815" cy="1128489"/>
            </a:xfrm>
            <a:prstGeom prst="rect">
              <a:avLst/>
            </a:prstGeom>
            <a:gradFill>
              <a:gsLst>
                <a:gs pos="0">
                  <a:srgbClr val="39113C"/>
                </a:gs>
                <a:gs pos="50000">
                  <a:srgbClr val="5C1D62"/>
                </a:gs>
                <a:gs pos="70000">
                  <a:srgbClr val="773B7C"/>
                </a:gs>
                <a:gs pos="100000">
                  <a:srgbClr val="A062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 txBox="1"/>
            <p:nvPr/>
          </p:nvSpPr>
          <p:spPr>
            <a:xfrm>
              <a:off x="800695" y="2634040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Scatter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2869592" y="2634040"/>
              <a:ext cx="1880815" cy="1128489"/>
            </a:xfrm>
            <a:prstGeom prst="rect">
              <a:avLst/>
            </a:prstGeom>
            <a:gradFill>
              <a:gsLst>
                <a:gs pos="0">
                  <a:srgbClr val="3D1037"/>
                </a:gs>
                <a:gs pos="50000">
                  <a:srgbClr val="631D5A"/>
                </a:gs>
                <a:gs pos="70000">
                  <a:srgbClr val="7D3B76"/>
                </a:gs>
                <a:gs pos="100000">
                  <a:srgbClr val="A6619E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 txBox="1"/>
            <p:nvPr/>
          </p:nvSpPr>
          <p:spPr>
            <a:xfrm>
              <a:off x="2869592" y="2634040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Bubble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4938489" y="2634040"/>
              <a:ext cx="1880815" cy="1128489"/>
            </a:xfrm>
            <a:prstGeom prst="rect">
              <a:avLst/>
            </a:prstGeom>
            <a:gradFill>
              <a:gsLst>
                <a:gs pos="0">
                  <a:srgbClr val="3E0F30"/>
                </a:gs>
                <a:gs pos="50000">
                  <a:srgbClr val="651B4E"/>
                </a:gs>
                <a:gs pos="70000">
                  <a:srgbClr val="7E3969"/>
                </a:gs>
                <a:gs pos="100000">
                  <a:srgbClr val="A7609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 txBox="1"/>
            <p:nvPr/>
          </p:nvSpPr>
          <p:spPr>
            <a:xfrm>
              <a:off x="4938489" y="2634040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Stock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800695" y="3950611"/>
              <a:ext cx="1880815" cy="1128489"/>
            </a:xfrm>
            <a:prstGeom prst="rect">
              <a:avLst/>
            </a:prstGeom>
            <a:gradFill>
              <a:gsLst>
                <a:gs pos="0">
                  <a:srgbClr val="3E0E29"/>
                </a:gs>
                <a:gs pos="50000">
                  <a:srgbClr val="651A43"/>
                </a:gs>
                <a:gs pos="70000">
                  <a:srgbClr val="7E385F"/>
                </a:gs>
                <a:gs pos="100000">
                  <a:srgbClr val="A75F87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 txBox="1"/>
            <p:nvPr/>
          </p:nvSpPr>
          <p:spPr>
            <a:xfrm>
              <a:off x="800695" y="3950611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Spatial (R2)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2869592" y="3950611"/>
              <a:ext cx="1880815" cy="1128489"/>
            </a:xfrm>
            <a:prstGeom prst="rect">
              <a:avLst/>
            </a:prstGeom>
            <a:gradFill>
              <a:gsLst>
                <a:gs pos="0">
                  <a:srgbClr val="3E0E20"/>
                </a:gs>
                <a:gs pos="50000">
                  <a:srgbClr val="651936"/>
                </a:gs>
                <a:gs pos="70000">
                  <a:srgbClr val="7F3852"/>
                </a:gs>
                <a:gs pos="100000">
                  <a:srgbClr val="AA5D79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 txBox="1"/>
            <p:nvPr/>
          </p:nvSpPr>
          <p:spPr>
            <a:xfrm>
              <a:off x="2869592" y="3950611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Sparklines (R2)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4938489" y="3950611"/>
              <a:ext cx="1880815" cy="1128489"/>
            </a:xfrm>
            <a:prstGeom prst="rect">
              <a:avLst/>
            </a:prstGeom>
            <a:gradFill>
              <a:gsLst>
                <a:gs pos="0">
                  <a:srgbClr val="3E0E17"/>
                </a:gs>
                <a:gs pos="50000">
                  <a:srgbClr val="651928"/>
                </a:gs>
                <a:gs pos="70000">
                  <a:srgbClr val="7F3745"/>
                </a:gs>
                <a:gs pos="100000">
                  <a:srgbClr val="AA5D6B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 txBox="1"/>
            <p:nvPr/>
          </p:nvSpPr>
          <p:spPr>
            <a:xfrm>
              <a:off x="4938489" y="3950611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Mapping (R2)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Designing Charts: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Fields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Series Fields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Category Fields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Chart Example: </a:t>
            </a:r>
            <a:r>
              <a:rPr b="1" i="0" lang="en-US" sz="27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AdventureWorks Sales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Requirement: Show sales by region and date in a variety of different ways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70" name="Google Shape;570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Designing Charts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</a:t>
            </a:r>
            <a:b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Using Subreports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76" name="Google Shape;576;p6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Accessing related data with Subreports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Embedded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May be related to the “parent” report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Purposes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Master / Detail view of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Flexible layout and display options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Dashboards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Drill-Through (using hyperlinks)</a:t>
            </a:r>
            <a:endParaRPr b="0" i="0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Complex Reporting</a:t>
            </a:r>
            <a:endParaRPr/>
          </a:p>
        </p:txBody>
      </p:sp>
      <p:sp>
        <p:nvSpPr>
          <p:cNvPr id="582" name="Google Shape;582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Subreports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Advanced Report Administration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88" name="Google Shape;588;p6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Configuring Report Execution and Caching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94" name="Google Shape;594;p7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Specifying how and when reports are run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00" name="Google Shape;60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Execution Process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601" name="Google Shape;601;p71"/>
          <p:cNvGrpSpPr/>
          <p:nvPr/>
        </p:nvGrpSpPr>
        <p:grpSpPr>
          <a:xfrm>
            <a:off x="533400" y="1373275"/>
            <a:ext cx="7924800" cy="4924249"/>
            <a:chOff x="0" y="1675"/>
            <a:chExt cx="7924800" cy="4924249"/>
          </a:xfrm>
        </p:grpSpPr>
        <p:sp>
          <p:nvSpPr>
            <p:cNvPr id="602" name="Google Shape;602;p71"/>
            <p:cNvSpPr/>
            <p:nvPr/>
          </p:nvSpPr>
          <p:spPr>
            <a:xfrm>
              <a:off x="0" y="4041699"/>
              <a:ext cx="7924800" cy="884225"/>
            </a:xfrm>
            <a:prstGeom prst="rect">
              <a:avLst/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1"/>
            <p:cNvSpPr txBox="1"/>
            <p:nvPr/>
          </p:nvSpPr>
          <p:spPr>
            <a:xfrm>
              <a:off x="0" y="4041699"/>
              <a:ext cx="7924800" cy="884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1" i="0" lang="en-US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Results are provided to user or services</a:t>
              </a:r>
              <a:endParaRPr b="1" i="0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4" name="Google Shape;604;p71"/>
            <p:cNvSpPr/>
            <p:nvPr/>
          </p:nvSpPr>
          <p:spPr>
            <a:xfrm rot="10800000">
              <a:off x="0" y="2695024"/>
              <a:ext cx="7924800" cy="1359938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28113C"/>
                </a:gs>
                <a:gs pos="50000">
                  <a:srgbClr val="422061"/>
                </a:gs>
                <a:gs pos="70000">
                  <a:srgbClr val="5E3E7B"/>
                </a:gs>
                <a:gs pos="100000">
                  <a:srgbClr val="8664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1"/>
            <p:cNvSpPr txBox="1"/>
            <p:nvPr/>
          </p:nvSpPr>
          <p:spPr>
            <a:xfrm>
              <a:off x="0" y="2695024"/>
              <a:ext cx="7924800" cy="8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1" i="0" lang="en-US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Report is Executed</a:t>
              </a:r>
              <a:endParaRPr b="1" i="0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6" name="Google Shape;606;p71"/>
            <p:cNvSpPr/>
            <p:nvPr/>
          </p:nvSpPr>
          <p:spPr>
            <a:xfrm rot="10800000">
              <a:off x="0" y="1348350"/>
              <a:ext cx="7924800" cy="1359938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3E0F35"/>
                </a:gs>
                <a:gs pos="50000">
                  <a:srgbClr val="651B59"/>
                </a:gs>
                <a:gs pos="70000">
                  <a:srgbClr val="7E3973"/>
                </a:gs>
                <a:gs pos="100000">
                  <a:srgbClr val="A7609B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1"/>
            <p:cNvSpPr txBox="1"/>
            <p:nvPr/>
          </p:nvSpPr>
          <p:spPr>
            <a:xfrm>
              <a:off x="0" y="1348350"/>
              <a:ext cx="7924800" cy="8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1" i="0" lang="en-US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Data is stored in ReportServerTempDB</a:t>
              </a:r>
              <a:endParaRPr b="1" i="0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8" name="Google Shape;608;p71"/>
            <p:cNvSpPr/>
            <p:nvPr/>
          </p:nvSpPr>
          <p:spPr>
            <a:xfrm rot="10800000">
              <a:off x="0" y="1675"/>
              <a:ext cx="7924800" cy="1359938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3E0E17"/>
                </a:gs>
                <a:gs pos="50000">
                  <a:srgbClr val="651928"/>
                </a:gs>
                <a:gs pos="70000">
                  <a:srgbClr val="7F3745"/>
                </a:gs>
                <a:gs pos="100000">
                  <a:srgbClr val="AA5D6B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1"/>
            <p:cNvSpPr txBox="1"/>
            <p:nvPr/>
          </p:nvSpPr>
          <p:spPr>
            <a:xfrm>
              <a:off x="0" y="1675"/>
              <a:ext cx="7924800" cy="8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1" i="0" lang="en-US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Data is retrieved from data source(s)</a:t>
              </a:r>
              <a:endParaRPr b="1" i="0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Always run this report with the most recent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Enable caching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Expired based on number of minutes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Expired based on a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Render report from a snapshot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Execution timeouts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System Default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Specified number of seconds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None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15" name="Google Shape;615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Execution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Part of the SQL Server Platform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XML-based Report Files (.rdl)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Development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Visual report design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Business Intelligence Development Studio (BIDS)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Builder 2.0 / 3.0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Features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Grouping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Sorting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Filtering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Drill-Down and Drill-Through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Charting</a:t>
            </a:r>
            <a:endParaRPr/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Cache is created when a report is first run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Stores a copy of data in </a:t>
            </a:r>
            <a:r>
              <a:rPr b="1" i="1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ReportServerTempDB</a:t>
            </a:r>
            <a:endParaRPr b="1" i="1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reduce impact on production performance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may be out-of-date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Expires after a pre-defined amount of time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 security settings must be configured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21" name="Google Shape;621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Report Caching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Each combination of parameter values results in a separate stored database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use a large amount of disk space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Creates a single cached instance of the report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27" name="Google Shape;627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Caching and Report Parameters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Events are executed by </a:t>
            </a:r>
            <a:r>
              <a:rPr b="0" i="1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Agent</a:t>
            </a: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service</a:t>
            </a:r>
            <a:endParaRPr/>
          </a:p>
          <a:p>
            <a:pPr indent="-156339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Schedule Types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Report-Specific Schedules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Schedules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ymbol"/>
              <a:buChar char="⚫"/>
            </a:pPr>
            <a:r>
              <a:rPr b="0" i="0" lang="en-US" sz="19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Defined at the system level</a:t>
            </a:r>
            <a:endParaRPr/>
          </a:p>
          <a:p>
            <a:pPr indent="-105727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None/>
            </a:pPr>
            <a:r>
              <a:t/>
            </a:r>
            <a:endParaRPr b="0" i="0" sz="215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Tips: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Keep track of time zones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shared schedules whenever possible to allow centralized management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Distribute reporting processing workload over time</a:t>
            </a:r>
            <a:endParaRPr/>
          </a:p>
        </p:txBody>
      </p:sp>
      <p:sp>
        <p:nvSpPr>
          <p:cNvPr id="633" name="Google Shape;633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Schedules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Creating Snapshots and Report History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39" name="Google Shape;639;p7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Creating point-in-time views of data and storing them for later review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Point-in-time view of the contents of a report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never changes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parameters must be defined before running the snapshot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Usually created on a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End-of-month or end-of-year reports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Report-specific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schedule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45" name="Google Shape;645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Snapshots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Used to maintain snapshot copies over time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Often used for auditing or historical reference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Scheduling: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 all snapshots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 report-specific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 shared schedule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Options: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Keep an unlimited number of snapshots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Limit the number of copies of report history</a:t>
            </a:r>
            <a:endParaRPr/>
          </a:p>
        </p:txBody>
      </p:sp>
      <p:sp>
        <p:nvSpPr>
          <p:cNvPr id="651" name="Google Shape;651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History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Managing Subscriptions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57" name="Google Shape;657;p7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Getting data to users when and how they want it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E-Mail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SMTP server defined in Reporting Services Configuration tool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send report as attachment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send a link to the report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 Share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Stores the output of a report to a file share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Requires a shared folder accessible via UNC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Example: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\\ReportServer\MarketingReports</a:t>
            </a:r>
            <a:endParaRPr b="0" i="0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388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63" name="Google Shape;663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Delivery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Output file types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Comma-separated values (CSV) – text file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TIFF image files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Archive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Adobe Acrobat (PDF)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Excel (XLS)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 Share Only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Page (HTML)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Archive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69" name="Google Shape;669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Delivery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Snapshot-Based Subscriptions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Notification is sent whenever a snapshot is created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Schedule-Based Subscriptions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a custom schedule (e.g., daily, monthly, etc.)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have start and stop dates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Data-Driven Subscriptions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recipients are defined by a query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 and query must be created manually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when managing large or very dynamic lists of recipients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75" name="Google Shape;675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Subscription Types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Types</a:t>
            </a:r>
            <a:endParaRPr/>
          </a:p>
          <a:p>
            <a:pPr indent="-322072" lvl="1" marL="57607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Table, Matrix, Charts, etc.</a:t>
            </a:r>
            <a:endParaRPr/>
          </a:p>
          <a:p>
            <a:pPr indent="-212219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320040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output: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Viewer (web site)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Page-based (HTML, TIFF, PDF)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Application integration (Web / Windows Forms)</a:t>
            </a:r>
            <a:endParaRPr/>
          </a:p>
          <a:p>
            <a:pPr indent="-212219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320040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Exports: 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Excel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Text files (CSV, TSV)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Adobe PDF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</a:t>
            </a:r>
            <a:endParaRPr/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3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Managing Report Security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81" name="Google Shape;681;p83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Configuring system-level and report-level permissions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Hierarchical Security Model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Folders can be used for logical organization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Items inherit permissions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Security Layers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System-Level Role Definitions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Site-wide Security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Item-Level Role Definitions</a:t>
            </a:r>
            <a:endParaRPr/>
          </a:p>
        </p:txBody>
      </p:sp>
      <p:sp>
        <p:nvSpPr>
          <p:cNvPr id="687" name="Google Shape;687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Security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Role-Based system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Roles are sets of permissions/capabilities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Users can be assigned to multiple roles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Based on Windows Authentication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Provides for centralized security management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May use Active Directory users and groups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Other authentication can be developed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93" name="Google Shape;693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Managing Security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Roles include collections of tasks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Pre-Defined Roles: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Browser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Content Manager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My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Publisher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Builder</a:t>
            </a:r>
            <a:endParaRPr/>
          </a:p>
        </p:txBody>
      </p:sp>
      <p:sp>
        <p:nvSpPr>
          <p:cNvPr id="699" name="Google Shape;699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Security Roles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Noto Symbol"/>
              <a:buChar char="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Available Tasks: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Consume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 linked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all subscriptions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data sources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folders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individual subscriptions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models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report history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resources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Set security for individual items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data sources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folders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models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resources</a:t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05" name="Google Shape;705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Creating Custom Roles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Creates a “virtual report” 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the same report definition (.rdl) as the parent report, but with independent settings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Purpose / Benefits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setup different sets of permissions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setup different sets of parameters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11" name="Google Shape;711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Linked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Give users minimal permissions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 “defense-in-depth”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Regularly review permissions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Delegate security review responsibilities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Make security reviews a part of your overall process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Ensure that Windows groups and users are properly defined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17" name="Google Shape;717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3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Security Best Practices</a:t>
            </a:r>
            <a:endParaRPr b="1" i="0" sz="37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Course Summary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23" name="Google Shape;723;p9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Resources for more information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ymbol"/>
              <a:buChar char=""/>
            </a:pPr>
            <a:r>
              <a:rPr b="1" i="0" lang="en-US" sz="19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AnilDesai.net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Presentation slides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Server-focused articles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Sample code from presentations</a:t>
            </a:r>
            <a:endParaRPr/>
          </a:p>
          <a:p>
            <a:pPr indent="-138557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ymbol"/>
              <a:buChar char=""/>
            </a:pPr>
            <a:r>
              <a:rPr b="1" i="0" lang="en-US" sz="19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ReportingServicesGuru.com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Course: “Administering Reporting Services”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Online forums and news</a:t>
            </a:r>
            <a:endParaRPr/>
          </a:p>
          <a:p>
            <a:pPr indent="-182549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ymbo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ymbol"/>
              <a:buChar char=""/>
            </a:pPr>
            <a:r>
              <a:rPr b="1" i="0" lang="en-US" sz="19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Resources: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Web Site: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www.microsoft.com/sql</a:t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Noto Symbol"/>
              <a:buChar char="⚫"/>
            </a:pPr>
            <a:r>
              <a:rPr b="0" i="0" lang="en-US" sz="14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 Site: </a:t>
            </a:r>
            <a:r>
              <a:rPr b="0" i="0" lang="en-US" sz="145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http://www.microsoft.com/sqlserver/2008/en/us/reporting.aspx</a:t>
            </a:r>
            <a:r>
              <a:rPr b="0" i="0" lang="en-US" sz="14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Developer Network: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5"/>
              </a:rPr>
              <a:t>msdn.microsoft.com</a:t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TechNet: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6"/>
              </a:rPr>
              <a:t>technet.microsoft.com</a:t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7"/>
              </a:rPr>
              <a:t>SQL Server 2008 R2 Reporting Services Forums</a:t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Product Samples: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8"/>
              </a:rPr>
              <a:t>http://msftrsprodsamples.codeplex.com/</a:t>
            </a: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38557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38557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29" name="Google Shape;729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For Further Information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Application Programming Interface (API)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Viewer control for Windows Forms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Viewer control for ASP.NET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Services API / SOAP Support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Custom Application Development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and Windows Forms Report Viewer controls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SSRS 2008+ uses its own web server (no IIS)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Deployment Methods: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Native mode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SharePoint-integrated mode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Server farm (distributed) configuration</a:t>
            </a:r>
            <a:endParaRPr/>
          </a:p>
          <a:p>
            <a:pPr indent="-147573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6858000" y="5715000"/>
            <a:ext cx="1752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ymbol"/>
              <a:buChar char=""/>
            </a:pPr>
            <a:r>
              <a:rPr b="0" i="0" lang="en-US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From SQL Server Books Online</a:t>
            </a:r>
            <a:endParaRPr/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/>
          </a:p>
        </p:txBody>
      </p:sp>
      <p:pic>
        <p:nvPicPr>
          <p:cNvPr descr="Reporting Services architecture"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143000"/>
            <a:ext cx="458152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