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y="6858000" cx="9144000"/>
  <p:notesSz cx="6858000" cy="9144000"/>
  <p:embeddedFontLst>
    <p:embeddedFont>
      <p:font typeface="Rambla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ambla-bold.fntdata"/><Relationship Id="rId83" Type="http://schemas.openxmlformats.org/officeDocument/2006/relationships/font" Target="fonts/Rambla-regular.fntdata"/><Relationship Id="rId42" Type="http://schemas.openxmlformats.org/officeDocument/2006/relationships/slide" Target="slides/slide38.xml"/><Relationship Id="rId86" Type="http://schemas.openxmlformats.org/officeDocument/2006/relationships/font" Target="fonts/Rambla-boldItalic.fntdata"/><Relationship Id="rId41" Type="http://schemas.openxmlformats.org/officeDocument/2006/relationships/slide" Target="slides/slide37.xml"/><Relationship Id="rId85" Type="http://schemas.openxmlformats.org/officeDocument/2006/relationships/font" Target="fonts/Rambla-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10/03/2006</a:t>
            </a:r>
            <a:endParaRPr/>
          </a:p>
        </p:txBody>
      </p:sp>
      <p:sp>
        <p:nvSpPr>
          <p:cNvPr id="181" name="Google Shape;181;p1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Newmarket Vulnerability Presentation</a:t>
            </a:r>
            <a:endParaRPr/>
          </a:p>
        </p:txBody>
      </p:sp>
      <p:sp>
        <p:nvSpPr>
          <p:cNvPr id="182" name="Google Shape;18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/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ABDEEA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A3D9E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2" name="Google Shape;92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A3D9E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" name="Google Shape;93;p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cap="rnd" cmpd="sng" w="9525">
            <a:solidFill>
              <a:srgbClr val="217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1400"/>
              <a:buFont typeface="Rambla"/>
              <a:buNone/>
              <a:defRPr/>
            </a:lvl1pPr>
            <a:lvl2pPr indent="-228600" lvl="1" marL="914400" rtl="0">
              <a:spcBef>
                <a:spcPts val="324"/>
              </a:spcBef>
              <a:spcAft>
                <a:spcPts val="0"/>
              </a:spcAft>
              <a:buSzPts val="1400"/>
              <a:buFont typeface="Rambla"/>
              <a:buNone/>
              <a:defRPr/>
            </a:lvl2pPr>
            <a:lvl3pPr indent="-228600" lvl="2" marL="13716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3pPr>
            <a:lvl4pPr indent="-228600" lvl="3" marL="18288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4pPr>
            <a:lvl5pPr indent="-228600" lvl="4" marL="2286000" rtl="0">
              <a:spcBef>
                <a:spcPts val="350"/>
              </a:spcBef>
              <a:spcAft>
                <a:spcPts val="0"/>
              </a:spcAft>
              <a:buSzPts val="1400"/>
              <a:buFont typeface="Rambla"/>
              <a:buNone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"/>
              <a:defRPr/>
            </a:lvl1pPr>
            <a:lvl2pPr indent="-317500" lvl="1" marL="914400" rtl="0">
              <a:spcBef>
                <a:spcPts val="324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35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6pPr>
            <a:lvl7pPr indent="-317500" lvl="6" marL="32004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7pPr>
            <a:lvl8pPr indent="-317500" lvl="7" marL="36576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8pPr>
            <a:lvl9pPr indent="-317500" lvl="8" marL="4114800" rtl="0">
              <a:spcBef>
                <a:spcPts val="350"/>
              </a:spcBef>
              <a:spcAft>
                <a:spcPts val="0"/>
              </a:spcAft>
              <a:buSzPts val="1400"/>
              <a:buChar char="◾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A3D9E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/>
            </a:lvl1pPr>
            <a:lvl2pPr indent="-3175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  <a:defRPr/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◾"/>
              <a:defRPr/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nildesai.ne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Relationship Id="rId4" Type="http://schemas.openxmlformats.org/officeDocument/2006/relationships/hyperlink" Target="http://www.microsoft.com/sq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Relationship Id="rId4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mputername/reports" TargetMode="External"/><Relationship Id="rId4" Type="http://schemas.openxmlformats.org/officeDocument/2006/relationships/hyperlink" Target="http://computername/reports" TargetMode="External"/><Relationship Id="rId5" Type="http://schemas.openxmlformats.org/officeDocument/2006/relationships/hyperlink" Target="http://computername/repor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nildesai.net/" TargetMode="External"/><Relationship Id="rId4" Type="http://schemas.openxmlformats.org/officeDocument/2006/relationships/hyperlink" Target="mailto:Anil@AnilDesai.net" TargetMode="External"/><Relationship Id="rId9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hyperlink" Target="about:blank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microsoft.com/sql" TargetMode="External"/><Relationship Id="rId4" Type="http://schemas.openxmlformats.org/officeDocument/2006/relationships/hyperlink" Target="http://www.microsoft.com/sqlserver/2008/en/us/reporting.aspx" TargetMode="External"/><Relationship Id="rId5" Type="http://schemas.openxmlformats.org/officeDocument/2006/relationships/hyperlink" Target="http://msdn.microsoft.com" TargetMode="External"/><Relationship Id="rId6" Type="http://schemas.openxmlformats.org/officeDocument/2006/relationships/hyperlink" Target="http://technet.microsoft.com" TargetMode="External"/><Relationship Id="rId7" Type="http://schemas.openxmlformats.org/officeDocument/2006/relationships/hyperlink" Target="http://social.msdn.microsoft.com/Forums/en/sqlkjreportingservices/threads" TargetMode="External"/><Relationship Id="rId8" Type="http://schemas.openxmlformats.org/officeDocument/2006/relationships/hyperlink" Target="http://msftrsprodsamples.codeplex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685800" y="1066801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SQL Server Reporting Services: </a:t>
            </a:r>
            <a:b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3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 &amp; Deploy Reports</a:t>
            </a:r>
            <a:endParaRPr b="1" i="0" sz="43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5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endParaRPr b="0" i="0" sz="25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Part Gallery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rotation (for long column headers)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Mapping and spatial data visualization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Platform Features / Tools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Self-Service Business Intelligence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Data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2010 Support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PowerPivot for Excel 2010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SSRS 2008 R2: New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QL Server Reporting Services architecture"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858000" cy="436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2286000" y="5943600"/>
            <a:ext cx="632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www.microsoft.com/sql</a:t>
            </a: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481328"/>
            <a:ext cx="8229600" cy="499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Reporting Services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Creation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Report Builder 2.0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Studio 2008 Report Designer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Databases: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definitions, security settings, etc.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Cached data and user session information</a:t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Components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Setup Process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Modes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Integrated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 with SharePoint Web Parts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Verifying the installation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 Viewer: Application Log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 in RSReportServer.config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Installing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239000" cy="549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Configuring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Management Studio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Type: “Reporting Services”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Visual Studio 2008 SP1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deploy reports and data sources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choose server and folder names for deployment</a:t>
            </a:r>
            <a:endParaRPr/>
          </a:p>
          <a:p>
            <a:pPr indent="-9474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Command-line options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RS.exe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RSConfig.exe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Administration Methods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Scale-Out Deployments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tandard scale-out deployment configuration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4800600" cy="2368155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tandard scale-out deployment with failover"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114800"/>
            <a:ext cx="4619625" cy="2447926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Working with report items and defining data access methods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Primary administration method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Configure site settings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 and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configuration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Connecting to the Report Manager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DHTML-compatible 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Default: 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</a:t>
            </a:r>
            <a:r>
              <a:rPr b="1" i="1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ComputerName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/reports</a:t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 Language (.rdl)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Contains report layout and other details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Queries / stored procedure calls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 can be deployed or uploaded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organized in folders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Speaker Information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Independent Consultant (Austin, TX)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Author of several SQL Server books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Certification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Training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Instructor, “</a:t>
            </a: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Implementing and Managing SQL Server 2005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” (Keystone Learning)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Info: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or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Anil@AnilDesai.net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pic>
        <p:nvPicPr>
          <p:cNvPr descr="C:\Temp\Logos\mvp_color_logo.gif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800600"/>
            <a:ext cx="8096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ITP(rgb).jpg" id="121" name="Google Shape;12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4876800"/>
            <a:ext cx="1066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TS(rgb).jpg" id="122" name="Google Shape;12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876800"/>
            <a:ext cx="10572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SE(rgb).jpg" id="123" name="Google Shape;12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8200" y="4953000"/>
            <a:ext cx="10763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SD(rgb).jpg" id="124" name="Google Shape;12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3600" y="4953000"/>
            <a:ext cx="10668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Logos\MCDBA(rgb).jpg" id="125" name="Google Shape;12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39000" y="4953000"/>
            <a:ext cx="10668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Using Visual Studio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a single report or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the 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Deployment options: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Uploading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.RDL files can be uploaded through the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overwrite a current report to retain all settings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Deploying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Developing SSRS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Review of modules and 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Wizard Goals: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a quick way to create basic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Defines a data connection and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Includes formatting and grouping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new RDL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Launching the Report Wizard: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Project → Report Server Project Wizard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Add Item → Report Wizard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Using the Report Wizard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6"/>
          <p:cNvGrpSpPr/>
          <p:nvPr/>
        </p:nvGrpSpPr>
        <p:grpSpPr>
          <a:xfrm>
            <a:off x="459460" y="1481138"/>
            <a:ext cx="8225078" cy="4525962"/>
            <a:chOff x="2260" y="0"/>
            <a:chExt cx="8225078" cy="4525962"/>
          </a:xfrm>
        </p:grpSpPr>
        <p:sp>
          <p:nvSpPr>
            <p:cNvPr id="276" name="Google Shape;276;p36"/>
            <p:cNvSpPr/>
            <p:nvPr/>
          </p:nvSpPr>
          <p:spPr>
            <a:xfrm>
              <a:off x="617219" y="0"/>
              <a:ext cx="6995160" cy="452596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226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6650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Data Source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138407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534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 txBox="1"/>
            <p:nvPr/>
          </p:nvSpPr>
          <p:spPr>
            <a:xfrm>
              <a:off x="144831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Design Query / Create Datasets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276588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664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283012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Type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414770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A3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 txBox="1"/>
            <p:nvPr/>
          </p:nvSpPr>
          <p:spPr>
            <a:xfrm>
              <a:off x="421194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Report Layout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52951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B3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 txBox="1"/>
            <p:nvPr/>
          </p:nvSpPr>
          <p:spPr>
            <a:xfrm>
              <a:off x="559375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Formatting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91132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C3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 txBox="1"/>
            <p:nvPr/>
          </p:nvSpPr>
          <p:spPr>
            <a:xfrm>
              <a:off x="697556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Deploy Report</a:t>
              </a:r>
              <a:endParaRPr b="0" i="0" sz="15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Wizard Steps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 data sources using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Specifies connection information for reporting data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Supported Data Sources: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Any OLEDB / ODBC-compliant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Relational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Oracle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MS Access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OLAP / Multi-Dimensional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Analysis Services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XML, Excel, CSV, TSV,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Details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type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Connection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credentials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Private Data Sources (Report-specific)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Stored within the report (.RDL) file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Project / Server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across multiple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development/production environments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0" name="Google Shape;31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Datasets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information to be included in a report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Identifies data to be used for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many different datasets per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data source (shared or embedded)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 are available for use in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(Text or Stored Procedure)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2" name="Google Shape;32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Details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Designer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creation of joins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access tables, views, and functions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Column names and aliases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 and filtering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results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Screen sections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Diagram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Grid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Result Pane</a:t>
            </a:r>
            <a:endParaRPr/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457200" y="1481328"/>
            <a:ext cx="8229600" cy="522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2478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Administration Overview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Installing and Configuring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Reports and Data Sources</a:t>
            </a:r>
            <a:endParaRPr/>
          </a:p>
          <a:p>
            <a:pPr indent="-37846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22478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Advanced Administration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4" name="Google Shape;33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9200"/>
            <a:ext cx="6356350" cy="545824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</a:t>
            </a:r>
            <a:r>
              <a:rPr b="1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Products by Category</a:t>
            </a: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Retrieve information about Categories, Subcategories, and Products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Tables: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Production.ProductSubcategory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ymbol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a Dataset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Layout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and laying out new 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Footer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Body (Report Area)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Regions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Footer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breaks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Summaries / Totals</a:t>
            </a:r>
            <a:endParaRPr/>
          </a:p>
        </p:txBody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7"/>
          <p:cNvGrpSpPr/>
          <p:nvPr/>
        </p:nvGrpSpPr>
        <p:grpSpPr>
          <a:xfrm>
            <a:off x="457200" y="2933130"/>
            <a:ext cx="8226505" cy="2320666"/>
            <a:chOff x="0" y="1451802"/>
            <a:chExt cx="8226505" cy="2320666"/>
          </a:xfrm>
        </p:grpSpPr>
        <p:sp>
          <p:nvSpPr>
            <p:cNvPr id="359" name="Google Shape;359;p47"/>
            <p:cNvSpPr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solidFill>
              <a:srgbClr val="DA1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7"/>
            <p:cNvSpPr txBox="1"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 Output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solidFill>
              <a:srgbClr val="F7D1D3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7"/>
            <p:cNvSpPr txBox="1"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Table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Matrix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 txBox="1"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Layout / Formatting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solidFill>
              <a:srgbClr val="FADFD0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 txBox="1"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Textbox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Rectangle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Image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solidFill>
              <a:srgbClr val="376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 txBox="1"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Chart</a:t>
              </a:r>
              <a:endParaRPr b="1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solidFill>
              <a:srgbClr val="D6DFEB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 txBox="1"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 visualization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 txBox="1"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SubReports</a:t>
              </a:r>
              <a:endParaRPr b="1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solidFill>
              <a:srgbClr val="D9DAE3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7"/>
            <p:cNvSpPr txBox="1"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Drill-through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Complex Reports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Dashboards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375" name="Google Shape;37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Items (Toolbox)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Show a list of all products by Category / Subcategory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Drill-down, sorting, and grouping are not required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Components: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Title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Number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Data (Table)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2" name="Google Shape;38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Layout: Demonstration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Deploying and Viewing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Publishing reports to the Reporting Services web site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Properties: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Single report / data source item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4" name="Google Shape;39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Publishing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Interacting with Reports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Exporting Data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Viewing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Interactivity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Sorting, Grouping, and Drill-Down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Features and components of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setting a “default” sort order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an ORDER BY clause in the dataset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Table-Level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sort order specified in the “Sorting” tab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is sorted during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Sorted values are used for report output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field or complex sort expression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dependent on grouping scope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Helps to logically organize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create sub-totals in group footer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 visibility can be dynamically-controlled by other columns/values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exports are based on the current view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8" name="Google Shape;41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and Drill-Down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5"/>
          <p:cNvGrpSpPr/>
          <p:nvPr/>
        </p:nvGrpSpPr>
        <p:grpSpPr>
          <a:xfrm>
            <a:off x="457200" y="2224385"/>
            <a:ext cx="8229600" cy="3509367"/>
            <a:chOff x="0" y="743247"/>
            <a:chExt cx="8229600" cy="3509367"/>
          </a:xfrm>
        </p:grpSpPr>
        <p:sp>
          <p:nvSpPr>
            <p:cNvPr id="424" name="Google Shape;424;p55"/>
            <p:cNvSpPr/>
            <p:nvPr/>
          </p:nvSpPr>
          <p:spPr>
            <a:xfrm>
              <a:off x="0" y="3199804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5"/>
            <p:cNvSpPr txBox="1"/>
            <p:nvPr/>
          </p:nvSpPr>
          <p:spPr>
            <a:xfrm>
              <a:off x="0" y="3199804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Details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26" name="Google Shape;426;p55"/>
            <p:cNvSpPr/>
            <p:nvPr/>
          </p:nvSpPr>
          <p:spPr>
            <a:xfrm>
              <a:off x="0" y="1971525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5"/>
            <p:cNvSpPr txBox="1"/>
            <p:nvPr/>
          </p:nvSpPr>
          <p:spPr>
            <a:xfrm>
              <a:off x="0" y="1971525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Sub-Region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28" name="Google Shape;428;p55"/>
            <p:cNvSpPr/>
            <p:nvPr/>
          </p:nvSpPr>
          <p:spPr>
            <a:xfrm>
              <a:off x="0" y="743247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65D66"/>
                </a:gs>
                <a:gs pos="50000">
                  <a:srgbClr val="8F9BA9"/>
                </a:gs>
                <a:gs pos="70000">
                  <a:srgbClr val="B0B8C8"/>
                </a:gs>
                <a:gs pos="100000">
                  <a:srgbClr val="DCE6F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5"/>
            <p:cNvSpPr txBox="1"/>
            <p:nvPr/>
          </p:nvSpPr>
          <p:spPr>
            <a:xfrm>
              <a:off x="0" y="743247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Region</a:t>
              </a:r>
              <a:endPara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5036641" y="830981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2600"/>
                </a:gs>
                <a:gs pos="50000">
                  <a:srgbClr val="B63F00"/>
                </a:gs>
                <a:gs pos="70000">
                  <a:srgbClr val="ED5503"/>
                </a:gs>
                <a:gs pos="100000">
                  <a:srgbClr val="FF844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5"/>
            <p:cNvSpPr txBox="1"/>
            <p:nvPr/>
          </p:nvSpPr>
          <p:spPr>
            <a:xfrm>
              <a:off x="5062337" y="856677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North America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3983831" y="1708323"/>
              <a:ext cx="1710816" cy="350936"/>
            </a:xfrm>
            <a:custGeom>
              <a:rect b="b" l="l" r="r" t="t"/>
              <a:pathLst>
                <a:path extrusionOk="0" h="350936" w="1710816">
                  <a:moveTo>
                    <a:pt x="1710816" y="0"/>
                  </a:moveTo>
                  <a:lnTo>
                    <a:pt x="1710816" y="175468"/>
                  </a:lnTo>
                  <a:lnTo>
                    <a:pt x="0" y="175468"/>
                  </a:lnTo>
                  <a:lnTo>
                    <a:pt x="0" y="350936"/>
                  </a:lnTo>
                </a:path>
              </a:pathLst>
            </a:custGeom>
            <a:noFill/>
            <a:ln cap="flat" cmpd="sng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3" name="Google Shape;433;p55"/>
            <p:cNvSpPr/>
            <p:nvPr/>
          </p:nvSpPr>
          <p:spPr>
            <a:xfrm>
              <a:off x="3325825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5"/>
            <p:cNvSpPr txBox="1"/>
            <p:nvPr/>
          </p:nvSpPr>
          <p:spPr>
            <a:xfrm>
              <a:off x="3351521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U.S.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3128423" y="2936601"/>
              <a:ext cx="855408" cy="350936"/>
            </a:xfrm>
            <a:custGeom>
              <a:rect b="b" l="l" r="r" t="t"/>
              <a:pathLst>
                <a:path extrusionOk="0" h="350936" w="855408">
                  <a:moveTo>
                    <a:pt x="855408" y="0"/>
                  </a:moveTo>
                  <a:lnTo>
                    <a:pt x="855408" y="175468"/>
                  </a:lnTo>
                  <a:lnTo>
                    <a:pt x="0" y="175468"/>
                  </a:lnTo>
                  <a:lnTo>
                    <a:pt x="0" y="350936"/>
                  </a:lnTo>
                </a:path>
              </a:pathLst>
            </a:custGeom>
            <a:noFill/>
            <a:ln cap="flat" cmpd="sng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6" name="Google Shape;436;p55"/>
            <p:cNvSpPr/>
            <p:nvPr/>
          </p:nvSpPr>
          <p:spPr>
            <a:xfrm>
              <a:off x="2470417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5"/>
            <p:cNvSpPr txBox="1"/>
            <p:nvPr/>
          </p:nvSpPr>
          <p:spPr>
            <a:xfrm>
              <a:off x="2496113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3983831" y="2936601"/>
              <a:ext cx="855408" cy="350936"/>
            </a:xfrm>
            <a:custGeom>
              <a:rect b="b" l="l" r="r" t="t"/>
              <a:pathLst>
                <a:path extrusionOk="0" h="350936" w="855408">
                  <a:moveTo>
                    <a:pt x="0" y="0"/>
                  </a:moveTo>
                  <a:lnTo>
                    <a:pt x="0" y="175468"/>
                  </a:lnTo>
                  <a:lnTo>
                    <a:pt x="855408" y="175468"/>
                  </a:lnTo>
                  <a:lnTo>
                    <a:pt x="855408" y="350936"/>
                  </a:lnTo>
                </a:path>
              </a:pathLst>
            </a:custGeom>
            <a:noFill/>
            <a:ln cap="flat" cmpd="sng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9" name="Google Shape;439;p55"/>
            <p:cNvSpPr/>
            <p:nvPr/>
          </p:nvSpPr>
          <p:spPr>
            <a:xfrm>
              <a:off x="4181233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5"/>
            <p:cNvSpPr txBox="1"/>
            <p:nvPr/>
          </p:nvSpPr>
          <p:spPr>
            <a:xfrm>
              <a:off x="4206929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(Monthly)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5648928" y="1708323"/>
              <a:ext cx="91440" cy="350936"/>
            </a:xfrm>
            <a:custGeom>
              <a:rect b="b" l="l" r="r" t="t"/>
              <a:pathLst>
                <a:path extrusionOk="0" h="350936" w="91440">
                  <a:moveTo>
                    <a:pt x="45720" y="0"/>
                  </a:moveTo>
                  <a:lnTo>
                    <a:pt x="45720" y="350936"/>
                  </a:lnTo>
                </a:path>
              </a:pathLst>
            </a:custGeom>
            <a:noFill/>
            <a:ln cap="flat" cmpd="sng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2" name="Google Shape;442;p55"/>
            <p:cNvSpPr/>
            <p:nvPr/>
          </p:nvSpPr>
          <p:spPr>
            <a:xfrm>
              <a:off x="5036641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5"/>
            <p:cNvSpPr txBox="1"/>
            <p:nvPr/>
          </p:nvSpPr>
          <p:spPr>
            <a:xfrm>
              <a:off x="5062337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Canada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5694648" y="1708323"/>
              <a:ext cx="1710816" cy="350936"/>
            </a:xfrm>
            <a:custGeom>
              <a:rect b="b" l="l" r="r" t="t"/>
              <a:pathLst>
                <a:path extrusionOk="0" h="350936" w="1710816">
                  <a:moveTo>
                    <a:pt x="0" y="0"/>
                  </a:moveTo>
                  <a:lnTo>
                    <a:pt x="0" y="175468"/>
                  </a:lnTo>
                  <a:lnTo>
                    <a:pt x="1710816" y="175468"/>
                  </a:lnTo>
                  <a:lnTo>
                    <a:pt x="1710816" y="350936"/>
                  </a:lnTo>
                </a:path>
              </a:pathLst>
            </a:custGeom>
            <a:noFill/>
            <a:ln cap="flat" cmpd="sng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5" name="Google Shape;445;p55"/>
            <p:cNvSpPr/>
            <p:nvPr/>
          </p:nvSpPr>
          <p:spPr>
            <a:xfrm>
              <a:off x="6747458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5"/>
            <p:cNvSpPr txBox="1"/>
            <p:nvPr/>
          </p:nvSpPr>
          <p:spPr>
            <a:xfrm>
              <a:off x="6773154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Mexico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7359744" y="2936601"/>
              <a:ext cx="91440" cy="350936"/>
            </a:xfrm>
            <a:custGeom>
              <a:rect b="b" l="l" r="r" t="t"/>
              <a:pathLst>
                <a:path extrusionOk="0" h="350936" w="91440">
                  <a:moveTo>
                    <a:pt x="45720" y="0"/>
                  </a:moveTo>
                  <a:lnTo>
                    <a:pt x="45720" y="350936"/>
                  </a:lnTo>
                </a:path>
              </a:pathLst>
            </a:custGeom>
            <a:noFill/>
            <a:ln cap="flat" cmpd="sng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8" name="Google Shape;448;p55"/>
            <p:cNvSpPr/>
            <p:nvPr/>
          </p:nvSpPr>
          <p:spPr>
            <a:xfrm>
              <a:off x="6747458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0E17"/>
                </a:gs>
                <a:gs pos="50000">
                  <a:srgbClr val="65192A"/>
                </a:gs>
                <a:gs pos="70000">
                  <a:srgbClr val="7E3746"/>
                </a:gs>
                <a:gs pos="100000">
                  <a:srgbClr val="A85D6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5"/>
            <p:cNvSpPr txBox="1"/>
            <p:nvPr/>
          </p:nvSpPr>
          <p:spPr>
            <a:xfrm>
              <a:off x="6773154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65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450" name="Google Shape;45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Statements used to specify values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in table cells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Expression Editor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Supports Intellisense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Visual Basic-style syntax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Globals!ReportName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Globals!PageNumber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Sum(Fields!SalesTotal.Value, “Sales")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CountDistinct(Fields!ProductCategory)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Fields!Employee.LastName + “,” + Fields!Employee.FirstName +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Expressions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463" name="Google Shape;463;p57"/>
          <p:cNvGrpSpPr/>
          <p:nvPr/>
        </p:nvGrpSpPr>
        <p:grpSpPr>
          <a:xfrm>
            <a:off x="155723" y="2332068"/>
            <a:ext cx="8832553" cy="3108262"/>
            <a:chOff x="3323" y="1189068"/>
            <a:chExt cx="8832553" cy="3108262"/>
          </a:xfrm>
        </p:grpSpPr>
        <p:sp>
          <p:nvSpPr>
            <p:cNvPr id="464" name="Google Shape;464;p57"/>
            <p:cNvSpPr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7"/>
            <p:cNvSpPr txBox="1"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Constants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solidFill>
              <a:srgbClr val="D9DAE3">
                <a:alpha val="89803"/>
              </a:srgbClr>
            </a:solidFill>
            <a:ln cap="flat" cmpd="sng" w="9525">
              <a:solidFill>
                <a:srgbClr val="D9DAE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7"/>
            <p:cNvSpPr txBox="1"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Based on context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solidFill>
              <a:srgbClr val="5F4279"/>
            </a:solidFill>
            <a:ln cap="flat" cmpd="sng" w="9525">
              <a:solidFill>
                <a:srgbClr val="5F42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7"/>
            <p:cNvSpPr txBox="1"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Globals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0" name="Google Shape;470;p57"/>
            <p:cNvSpPr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solidFill>
              <a:srgbClr val="DDD7E2">
                <a:alpha val="89803"/>
              </a:srgbClr>
            </a:solidFill>
            <a:ln cap="flat" cmpd="sng" w="9525">
              <a:solidFill>
                <a:srgbClr val="DDD7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7"/>
            <p:cNvSpPr txBox="1"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Report Name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Page information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Execution Time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2" name="Google Shape;472;p57"/>
            <p:cNvSpPr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solidFill>
              <a:srgbClr val="7B3E71"/>
            </a:solidFill>
            <a:ln cap="flat" cmpd="sng" w="9525">
              <a:solidFill>
                <a:srgbClr val="7B3E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7"/>
            <p:cNvSpPr txBox="1"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Parameters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solidFill>
              <a:srgbClr val="E2D7E0">
                <a:alpha val="89803"/>
              </a:srgbClr>
            </a:solidFill>
            <a:ln cap="flat" cmpd="sng" w="9525">
              <a:solidFill>
                <a:srgbClr val="E2D7E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7"/>
            <p:cNvSpPr txBox="1"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report settings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6" name="Google Shape;476;p57"/>
            <p:cNvSpPr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solidFill>
              <a:srgbClr val="7C3B48"/>
            </a:solidFill>
            <a:ln cap="flat" cmpd="sng" w="9525">
              <a:solidFill>
                <a:srgbClr val="7C3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7"/>
            <p:cNvSpPr txBox="1"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Fields</a:t>
              </a:r>
              <a:endPara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solidFill>
              <a:srgbClr val="E2D7D8">
                <a:alpha val="89803"/>
              </a:srgbClr>
            </a:solidFill>
            <a:ln cap="flat" cmpd="sng" w="9525">
              <a:solidFill>
                <a:srgbClr val="E2D7D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7"/>
            <p:cNvSpPr txBox="1"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datasets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58"/>
          <p:cNvGrpSpPr/>
          <p:nvPr/>
        </p:nvGrpSpPr>
        <p:grpSpPr>
          <a:xfrm>
            <a:off x="764374" y="1976060"/>
            <a:ext cx="7592693" cy="3426578"/>
            <a:chOff x="2374" y="375860"/>
            <a:chExt cx="7592693" cy="3426578"/>
          </a:xfrm>
        </p:grpSpPr>
        <p:sp>
          <p:nvSpPr>
            <p:cNvPr id="485" name="Google Shape;485;p58"/>
            <p:cNvSpPr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52653"/>
                </a:gs>
                <a:gs pos="50000">
                  <a:srgbClr val="0D4185"/>
                </a:gs>
                <a:gs pos="70000">
                  <a:srgbClr val="2C5E9E"/>
                </a:gs>
                <a:gs pos="100000">
                  <a:srgbClr val="5285CA"/>
                </a:gs>
              </a:gsLst>
              <a:lin ang="16200000" scaled="0"/>
            </a:gradFill>
            <a:ln cap="flat" cmpd="sng" w="9525">
              <a:solidFill>
                <a:srgbClr val="3763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8"/>
            <p:cNvSpPr txBox="1"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Datasets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solidFill>
              <a:srgbClr val="D6DFEB">
                <a:alpha val="89803"/>
              </a:srgbClr>
            </a:solidFill>
            <a:ln cap="flat" cmpd="sng" w="9525">
              <a:solidFill>
                <a:srgbClr val="D6DFE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8"/>
            <p:cNvSpPr txBox="1"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Dataset column values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Single Values: May include “First” or “Sum”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F1B44"/>
                </a:gs>
                <a:gs pos="50000">
                  <a:srgbClr val="1A3070"/>
                </a:gs>
                <a:gs pos="70000">
                  <a:srgbClr val="384E8A"/>
                </a:gs>
                <a:gs pos="100000">
                  <a:srgbClr val="5E74B5"/>
                </a:gs>
              </a:gsLst>
              <a:lin ang="16200000" scaled="0"/>
            </a:gradFill>
            <a:ln cap="flat" cmpd="sng" w="9525">
              <a:solidFill>
                <a:srgbClr val="405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8"/>
            <p:cNvSpPr txBox="1"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Operators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solidFill>
              <a:srgbClr val="D4DAE7">
                <a:alpha val="89803"/>
              </a:srgbClr>
            </a:solidFill>
            <a:ln cap="flat" cmpd="sng" w="9525">
              <a:solidFill>
                <a:srgbClr val="D4DA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8"/>
            <p:cNvSpPr txBox="1"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Arithmetic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Comparisons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String functions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14163A"/>
                </a:gs>
                <a:gs pos="50000">
                  <a:srgbClr val="24295D"/>
                </a:gs>
                <a:gs pos="70000">
                  <a:srgbClr val="424577"/>
                </a:gs>
                <a:gs pos="100000">
                  <a:srgbClr val="696CA0"/>
                </a:gs>
              </a:gsLst>
              <a:lin ang="16200000" scaled="0"/>
            </a:gradFill>
            <a:ln cap="flat" cmpd="sng" w="9525">
              <a:solidFill>
                <a:srgbClr val="4649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8"/>
            <p:cNvSpPr txBox="1"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Common Functions</a:t>
              </a:r>
              <a:endParaRPr b="0" i="0" sz="1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solidFill>
              <a:srgbClr val="D4D8E4">
                <a:alpha val="89803"/>
              </a:srgbClr>
            </a:solidFill>
            <a:ln cap="flat" cmpd="sng" w="9525">
              <a:solidFill>
                <a:srgbClr val="D4D8E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8"/>
            <p:cNvSpPr txBox="1"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Aggregates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Financial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Type Conversions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Date/Time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255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Program Flow (IIF, Choose, Switch)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497" name="Google Shape;49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 (cont’d.)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Filtering Report Data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03" name="Google Shape;503;p5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Using Parameters to filter reporting data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/ Query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parameter variables to restrict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also use stored procedure variables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Determined at report run-time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users will be frequently changing settings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Object Filtering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 options for tables, charts,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Filtering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improve performance by minimizing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Best used when filtering details are known before report generation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Implemented using 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Variables: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@StartDate, @EndDate</a:t>
            </a:r>
            <a:endParaRPr b="1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Sales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TransactionDate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BETWEEN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@EndDate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Filtering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Evaluated at report run-time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 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Prompt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blank / null; Multi-value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Values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values: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Cascading Parameters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1" name="Google Shape;52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2112686" y="1482528"/>
            <a:ext cx="4918626" cy="4523180"/>
            <a:chOff x="1655486" y="1390"/>
            <a:chExt cx="4918626" cy="4523180"/>
          </a:xfrm>
        </p:grpSpPr>
        <p:sp>
          <p:nvSpPr>
            <p:cNvPr id="143" name="Google Shape;143;p18"/>
            <p:cNvSpPr/>
            <p:nvPr/>
          </p:nvSpPr>
          <p:spPr>
            <a:xfrm>
              <a:off x="3131306" y="1390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3419364" y="289448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Authoring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3600000">
              <a:off x="4584392" y="1918260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 rot="3600000">
              <a:off x="4623532" y="1983240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60712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5113C"/>
                </a:gs>
                <a:gs pos="50000">
                  <a:srgbClr val="591D63"/>
                </a:gs>
                <a:gs pos="70000">
                  <a:srgbClr val="723B7D"/>
                </a:gs>
                <a:gs pos="100000">
                  <a:srgbClr val="9B61A6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89518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Management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rot="10800000">
              <a:off x="3868636" y="3209149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14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4025195" y="3341921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65548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94354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Delivery</a:t>
              </a:r>
              <a:endPara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rot="-3600000">
              <a:off x="3108572" y="1943842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C3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 rot="-3600000">
              <a:off x="3147712" y="2144406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Life Cycle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Charts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7" name="Google Shape;527;p6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Adding data visualization through Chart objects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Understanding Charts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based on any dataset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Display and options are based on chart type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X- and Y-Axis Labels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Legends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3-D Effects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3" name="Google Shape;53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9" name="Google Shape;53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540" name="Google Shape;540;p65"/>
          <p:cNvGrpSpPr/>
          <p:nvPr/>
        </p:nvGrpSpPr>
        <p:grpSpPr>
          <a:xfrm>
            <a:off x="1410295" y="1296299"/>
            <a:ext cx="6018609" cy="5078201"/>
            <a:chOff x="800695" y="899"/>
            <a:chExt cx="6018609" cy="5078201"/>
          </a:xfrm>
        </p:grpSpPr>
        <p:sp>
          <p:nvSpPr>
            <p:cNvPr id="541" name="Google Shape;541;p65"/>
            <p:cNvSpPr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 txBox="1"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Column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6143A"/>
                </a:gs>
                <a:gs pos="50000">
                  <a:srgbClr val="28235F"/>
                </a:gs>
                <a:gs pos="70000">
                  <a:srgbClr val="454178"/>
                </a:gs>
                <a:gs pos="100000">
                  <a:srgbClr val="6C67A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 txBox="1"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Bar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E133A"/>
                </a:gs>
                <a:gs pos="50000">
                  <a:srgbClr val="31225F"/>
                </a:gs>
                <a:gs pos="70000">
                  <a:srgbClr val="4E407A"/>
                </a:gs>
                <a:gs pos="100000">
                  <a:srgbClr val="7565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 txBox="1"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Area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3133A"/>
                </a:gs>
                <a:gs pos="50000">
                  <a:srgbClr val="3C215F"/>
                </a:gs>
                <a:gs pos="70000">
                  <a:srgbClr val="583F7A"/>
                </a:gs>
                <a:gs pos="100000">
                  <a:srgbClr val="7E65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 txBox="1"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A113C"/>
                </a:gs>
                <a:gs pos="50000">
                  <a:srgbClr val="462061"/>
                </a:gs>
                <a:gs pos="70000">
                  <a:srgbClr val="613E7B"/>
                </a:gs>
                <a:gs pos="100000">
                  <a:srgbClr val="8964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 txBox="1"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Pie Chart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31113C"/>
                </a:gs>
                <a:gs pos="50000">
                  <a:srgbClr val="521F63"/>
                </a:gs>
                <a:gs pos="70000">
                  <a:srgbClr val="6E3C7D"/>
                </a:gs>
                <a:gs pos="100000">
                  <a:srgbClr val="9663A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 txBox="1"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Doughnut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9113C"/>
                </a:gs>
                <a:gs pos="50000">
                  <a:srgbClr val="5C1D62"/>
                </a:gs>
                <a:gs pos="70000">
                  <a:srgbClr val="773B7C"/>
                </a:gs>
                <a:gs pos="100000">
                  <a:srgbClr val="A062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 txBox="1"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Scatter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D1037"/>
                </a:gs>
                <a:gs pos="50000">
                  <a:srgbClr val="631D5A"/>
                </a:gs>
                <a:gs pos="70000">
                  <a:srgbClr val="7D3B76"/>
                </a:gs>
                <a:gs pos="100000">
                  <a:srgbClr val="A6619E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 txBox="1"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Bubble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F30"/>
                </a:gs>
                <a:gs pos="50000">
                  <a:srgbClr val="651B4E"/>
                </a:gs>
                <a:gs pos="70000">
                  <a:srgbClr val="7E3969"/>
                </a:gs>
                <a:gs pos="100000">
                  <a:srgbClr val="A7609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 txBox="1"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Stock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29"/>
                </a:gs>
                <a:gs pos="50000">
                  <a:srgbClr val="651A43"/>
                </a:gs>
                <a:gs pos="70000">
                  <a:srgbClr val="7E385F"/>
                </a:gs>
                <a:gs pos="100000">
                  <a:srgbClr val="A75F8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 txBox="1"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Spatial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20"/>
                </a:gs>
                <a:gs pos="50000">
                  <a:srgbClr val="651936"/>
                </a:gs>
                <a:gs pos="70000">
                  <a:srgbClr val="7F3852"/>
                </a:gs>
                <a:gs pos="100000">
                  <a:srgbClr val="AA5D79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 txBox="1"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Sparklines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 txBox="1"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Mapping (R2)</a:t>
              </a:r>
              <a:endParaRPr b="0" i="0" sz="2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Designing Charts: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Series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Category Fields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Example: </a:t>
            </a: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Sales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Requirement: Show sales by region and date in a variety of different ways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70" name="Google Shape;57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Designing Charts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Using Subreports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76" name="Google Shape;576;p6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Accessing related data with Subreports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Embedded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related to the “parent”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/ Detail view of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Flexible layout and display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Dashboards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Drill-Through (using hyperlinks)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Complex Reporting</a:t>
            </a:r>
            <a:endParaRPr/>
          </a:p>
        </p:txBody>
      </p:sp>
      <p:sp>
        <p:nvSpPr>
          <p:cNvPr id="582" name="Google Shape;58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Subreports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Advanced Report Administration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94" name="Google Shape;594;p7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how and when reports are run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0" name="Google Shape;60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Process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601" name="Google Shape;601;p71"/>
          <p:cNvGrpSpPr/>
          <p:nvPr/>
        </p:nvGrpSpPr>
        <p:grpSpPr>
          <a:xfrm>
            <a:off x="533400" y="1373275"/>
            <a:ext cx="7924800" cy="4924249"/>
            <a:chOff x="0" y="1675"/>
            <a:chExt cx="7924800" cy="4924249"/>
          </a:xfrm>
        </p:grpSpPr>
        <p:sp>
          <p:nvSpPr>
            <p:cNvPr id="602" name="Google Shape;602;p71"/>
            <p:cNvSpPr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gradFill>
              <a:gsLst>
                <a:gs pos="0">
                  <a:srgbClr val="15173A"/>
                </a:gs>
                <a:gs pos="50000">
                  <a:srgbClr val="252A5E"/>
                </a:gs>
                <a:gs pos="70000">
                  <a:srgbClr val="424879"/>
                </a:gs>
                <a:gs pos="100000">
                  <a:srgbClr val="696EA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1"/>
            <p:cNvSpPr txBox="1"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Results are provided to user or services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4" name="Google Shape;604;p71"/>
            <p:cNvSpPr/>
            <p:nvPr/>
          </p:nvSpPr>
          <p:spPr>
            <a:xfrm rot="10800000">
              <a:off x="0" y="2695024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28113C"/>
                </a:gs>
                <a:gs pos="50000">
                  <a:srgbClr val="422061"/>
                </a:gs>
                <a:gs pos="70000">
                  <a:srgbClr val="5E3E7B"/>
                </a:gs>
                <a:gs pos="100000">
                  <a:srgbClr val="8664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1"/>
            <p:cNvSpPr txBox="1"/>
            <p:nvPr/>
          </p:nvSpPr>
          <p:spPr>
            <a:xfrm>
              <a:off x="0" y="2695024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Report is Executed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6" name="Google Shape;606;p71"/>
            <p:cNvSpPr/>
            <p:nvPr/>
          </p:nvSpPr>
          <p:spPr>
            <a:xfrm rot="10800000">
              <a:off x="0" y="1348350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E0F35"/>
                </a:gs>
                <a:gs pos="50000">
                  <a:srgbClr val="651B59"/>
                </a:gs>
                <a:gs pos="70000">
                  <a:srgbClr val="7E3973"/>
                </a:gs>
                <a:gs pos="100000">
                  <a:srgbClr val="A7609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1"/>
            <p:cNvSpPr txBox="1"/>
            <p:nvPr/>
          </p:nvSpPr>
          <p:spPr>
            <a:xfrm>
              <a:off x="0" y="1348350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stored in ReportServerTempDB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8" name="Google Shape;608;p71"/>
            <p:cNvSpPr/>
            <p:nvPr/>
          </p:nvSpPr>
          <p:spPr>
            <a:xfrm rot="10800000">
              <a:off x="0" y="1675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E0E17"/>
                </a:gs>
                <a:gs pos="50000">
                  <a:srgbClr val="651928"/>
                </a:gs>
                <a:gs pos="70000">
                  <a:srgbClr val="7F3745"/>
                </a:gs>
                <a:gs pos="100000">
                  <a:srgbClr val="AA5D6B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1"/>
            <p:cNvSpPr txBox="1"/>
            <p:nvPr/>
          </p:nvSpPr>
          <p:spPr>
            <a:xfrm>
              <a:off x="0" y="1675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retrieved from data source(s)</a:t>
              </a:r>
              <a:endParaRPr b="1" i="0" sz="2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Always run this report with the most recent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Enable caching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number of minutes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Render report from a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Execution timeouts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Default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Specified number of seconds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15" name="Google Shape;61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Platform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 (.rdl)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report design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Business Intelligence Development Studio (BIDS)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 2.0 / 3.0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Features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 and Drill-Through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Charting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 is created when a report is first run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a copy of data in </a:t>
            </a:r>
            <a:r>
              <a:rPr b="1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endParaRPr b="1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reduce impact on production performance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may be out-of-date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Expires after a pre-defined amount of 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security settings must be configured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21" name="Google Shape;621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 Caching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Each combination of parameter values results in a separate stored database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large amount of disk space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single cached instance of the report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27" name="Google Shape;62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Caching and Report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Events are executed by </a:t>
            </a:r>
            <a:r>
              <a:rPr b="0" i="1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Agent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156339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 Types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ymbol"/>
              <a:buChar char="⚫"/>
            </a:pPr>
            <a:r>
              <a:rPr b="0" i="0" lang="en-US" sz="19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system level</a:t>
            </a:r>
            <a:endParaRPr/>
          </a:p>
          <a:p>
            <a:pPr indent="-105727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None/>
            </a:pPr>
            <a:r>
              <a:t/>
            </a:r>
            <a:endParaRPr b="0" i="0" sz="215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Tips: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track of time zones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shared schedules whenever possible to allow centralized management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Distribute reporting processing workload over time</a:t>
            </a:r>
            <a:endParaRPr/>
          </a:p>
        </p:txBody>
      </p:sp>
      <p:sp>
        <p:nvSpPr>
          <p:cNvPr id="633" name="Google Shape;63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Schedules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39" name="Google Shape;639;p7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point-in-time views of data and storing them for later review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Point-in-time view of the contents of a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never changes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 must be defined before running the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Usually created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End-of-month or end-of-year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5" name="Google Shape;64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Snapshots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Used to maintain snapshot copies over 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Often used for auditing or historical reference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 all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shared schedule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an unlimited number of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Limit the number of copies of report history</a:t>
            </a:r>
            <a:endParaRPr/>
          </a:p>
        </p:txBody>
      </p:sp>
      <p:sp>
        <p:nvSpPr>
          <p:cNvPr id="651" name="Google Shape;651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History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57" name="Google Shape;657;p7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Getting data to users when and how they want it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E-Mail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SMTP server defined in Reporting Services Configuration tool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report as attachment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a link to the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the output of a report to a 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shared folder accessible via UNC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Example: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\\ReportServer\MarketingReports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388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63" name="Google Shape;66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Output file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Comma-separated values (CSV) – text file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TIFF image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Acrobat (PDF)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 (XLS)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 Only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Page (HTML)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ymbol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69" name="Google Shape;669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Snapshot-Based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Notification is sent whenever a snapshot is created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a custom schedule (e.g., daily, monthly, etc.)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start and stop dates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Data-Driven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recipients are defined by a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and query must be created manually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managing large or very dynamic lists of recipients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75" name="Google Shape;675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Subscription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Types</a:t>
            </a:r>
            <a:endParaRPr/>
          </a:p>
          <a:p>
            <a:pPr indent="-322072" lvl="1" marL="57607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Table, Matrix, Charts, etc.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output: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(web site)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Page-based (HTML, TIFF, PDF)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integration (Web / Windows Forms)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"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Exports: 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files (CSV, TSV)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PDF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Verdana"/>
              <a:buChar char="◦"/>
            </a:pPr>
            <a:r>
              <a:rPr b="0" i="0" lang="en-US" sz="21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81" name="Google Shape;681;p8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Configuring system-level and report-level permissions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Hierarchical Security Model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Folders can be used for logical organization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Items inherit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Layers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System-Level Role Definitions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Site-wide Security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Item-Level Role Definitions</a:t>
            </a:r>
            <a:endParaRPr/>
          </a:p>
        </p:txBody>
      </p:sp>
      <p:sp>
        <p:nvSpPr>
          <p:cNvPr id="687" name="Google Shape;687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Role-Based system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are sets of permissions/capabilities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Users can be assigned to multiple roles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Based on Windows Authentication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for centralized security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use Active Directory users and groups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 authentication can be developed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3" name="Google Shape;693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Managing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include collections of tasks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Pre-Defined Roles: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Content Manager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My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Publisher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</a:t>
            </a:r>
            <a:endParaRPr/>
          </a:p>
        </p:txBody>
      </p:sp>
      <p:sp>
        <p:nvSpPr>
          <p:cNvPr id="699" name="Google Shape;699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Security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ymbol"/>
              <a:buChar char="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Tasks: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Consume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linked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all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individual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 history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 security for individual items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resources</a:t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05" name="Google Shape;705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Custom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“virtual report”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the same report definition (.rdl) as the parent report, but with independent settings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 / Benefits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parameters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11" name="Google Shape;711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Linked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Give users minimal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 “defense-in-depth”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Regularly review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Delegate security review responsibilities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Make security reviews a part of your overall process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Ensure that Windows groups and users are properly defined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17" name="Google Shape;717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 Best Practices</a:t>
            </a:r>
            <a:endParaRPr b="1" i="0" sz="3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Course Summary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3" name="Google Shape;723;p9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AnilDesai.net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Presentation slides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Server-focused articles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Sample code from presentations</a:t>
            </a:r>
            <a:endParaRPr/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ReportingServicesGuru.com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Course: “Administering Reporting Services”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Online forums and news</a:t>
            </a:r>
            <a:endParaRPr/>
          </a:p>
          <a:p>
            <a:pPr indent="-18254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ymbo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ymbol"/>
              <a:buChar char=""/>
            </a:pPr>
            <a:r>
              <a:rPr b="1" i="0" lang="en-US" sz="19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Resources: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Web Site: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www.microsoft.com/sql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Noto Symbol"/>
              <a:buChar char="⚫"/>
            </a:pPr>
            <a:r>
              <a:rPr b="0" i="0" lang="en-US" sz="14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Site: </a:t>
            </a:r>
            <a:r>
              <a:rPr b="0" i="0" lang="en-US" sz="145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http://www.microsoft.com/sqlserver/2008/en/us/reporting.aspx</a:t>
            </a:r>
            <a:r>
              <a:rPr b="0" i="0" lang="en-US" sz="145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Developer Network: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msdn.microsoft.com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TechNet: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6"/>
              </a:rPr>
              <a:t>technet.microsoft.com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7"/>
              </a:rPr>
              <a:t>SQL Server 2008 R2 Reporting Services Forums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Product Samples: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8"/>
              </a:rPr>
              <a:t>http://msftrsprodsamples.codeplex.com/</a:t>
            </a: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9" name="Google Shape;729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For Further Information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Programming Interface (API)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Windows Forms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ASP.NET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Services API / SOAP Support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Custom Application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and Windows Forms Report Viewer controls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SSRS 2008+ uses its own web server (no IIS)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Methods: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SharePoint-integrated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farm (distributed) configuration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858000" y="5715000"/>
            <a:ext cx="175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ymbol"/>
              <a:buChar char=""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SQL Server Books Online</a:t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</p:txBody>
      </p:sp>
      <p:pic>
        <p:nvPicPr>
          <p:cNvPr descr="Reporting Services architecture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43000"/>
            <a:ext cx="458152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