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3" r:id="rId3"/>
    <p:sldMasterId id="2147483684" r:id="rId4"/>
    <p:sldMasterId id="2147483685" r:id="rId5"/>
    <p:sldMasterId id="2147483686" r:id="rId6"/>
    <p:sldMasterId id="2147483687" r:id="rId7"/>
    <p:sldMasterId id="2147483688" r:id="rId8"/>
    <p:sldMasterId id="2147483689" r:id="rId9"/>
    <p:sldMasterId id="2147483690" r:id="rId10"/>
    <p:sldMasterId id="2147483691" r:id="rId11"/>
    <p:sldMasterId id="2147483692" r:id="rId12"/>
    <p:sldMasterId id="2147483693" r:id="rId13"/>
    <p:sldMasterId id="2147483694" r:id="rId14"/>
    <p:sldMasterId id="2147483695" r:id="rId15"/>
    <p:sldMasterId id="2147483696" r:id="rId16"/>
    <p:sldMasterId id="2147483697" r:id="rId17"/>
    <p:sldMasterId id="2147483698"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Lst>
  <p:sldSz cy="6858000" cx="9144000"/>
  <p:notesSz cx="6858000" cy="9144000"/>
  <p:embeddedFontLst>
    <p:embeddedFont>
      <p:font typeface="Cabin"/>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21.xml"/><Relationship Id="rId42" Type="http://schemas.openxmlformats.org/officeDocument/2006/relationships/slide" Target="slides/slide23.xml"/><Relationship Id="rId41" Type="http://schemas.openxmlformats.org/officeDocument/2006/relationships/slide" Target="slides/slide22.xml"/><Relationship Id="rId44" Type="http://schemas.openxmlformats.org/officeDocument/2006/relationships/slide" Target="slides/slide25.xml"/><Relationship Id="rId43" Type="http://schemas.openxmlformats.org/officeDocument/2006/relationships/slide" Target="slides/slide24.xml"/><Relationship Id="rId46" Type="http://schemas.openxmlformats.org/officeDocument/2006/relationships/slide" Target="slides/slide27.xml"/><Relationship Id="rId45" Type="http://schemas.openxmlformats.org/officeDocument/2006/relationships/slide" Target="slides/slide26.xml"/><Relationship Id="rId1" Type="http://schemas.openxmlformats.org/officeDocument/2006/relationships/theme" Target="theme/theme1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48" Type="http://schemas.openxmlformats.org/officeDocument/2006/relationships/slide" Target="slides/slide29.xml"/><Relationship Id="rId47" Type="http://schemas.openxmlformats.org/officeDocument/2006/relationships/slide" Target="slides/slide28.xml"/><Relationship Id="rId49" Type="http://schemas.openxmlformats.org/officeDocument/2006/relationships/slide" Target="slides/slide30.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12.xml"/><Relationship Id="rId30" Type="http://schemas.openxmlformats.org/officeDocument/2006/relationships/slide" Target="slides/slide11.xml"/><Relationship Id="rId33" Type="http://schemas.openxmlformats.org/officeDocument/2006/relationships/slide" Target="slides/slide14.xml"/><Relationship Id="rId32" Type="http://schemas.openxmlformats.org/officeDocument/2006/relationships/slide" Target="slides/slide13.xml"/><Relationship Id="rId35" Type="http://schemas.openxmlformats.org/officeDocument/2006/relationships/slide" Target="slides/slide16.xml"/><Relationship Id="rId34" Type="http://schemas.openxmlformats.org/officeDocument/2006/relationships/slide" Target="slides/slide15.xml"/><Relationship Id="rId37" Type="http://schemas.openxmlformats.org/officeDocument/2006/relationships/slide" Target="slides/slide18.xml"/><Relationship Id="rId36" Type="http://schemas.openxmlformats.org/officeDocument/2006/relationships/slide" Target="slides/slide17.xml"/><Relationship Id="rId39" Type="http://schemas.openxmlformats.org/officeDocument/2006/relationships/slide" Target="slides/slide20.xml"/><Relationship Id="rId38" Type="http://schemas.openxmlformats.org/officeDocument/2006/relationships/slide" Target="slides/slide19.xml"/><Relationship Id="rId20" Type="http://schemas.openxmlformats.org/officeDocument/2006/relationships/slide" Target="slides/slide1.xml"/><Relationship Id="rId22" Type="http://schemas.openxmlformats.org/officeDocument/2006/relationships/slide" Target="slides/slide3.xml"/><Relationship Id="rId21" Type="http://schemas.openxmlformats.org/officeDocument/2006/relationships/slide" Target="slides/slide2.xml"/><Relationship Id="rId24" Type="http://schemas.openxmlformats.org/officeDocument/2006/relationships/slide" Target="slides/slide5.xml"/><Relationship Id="rId23" Type="http://schemas.openxmlformats.org/officeDocument/2006/relationships/slide" Target="slides/slide4.xml"/><Relationship Id="rId26" Type="http://schemas.openxmlformats.org/officeDocument/2006/relationships/slide" Target="slides/slide7.xml"/><Relationship Id="rId25" Type="http://schemas.openxmlformats.org/officeDocument/2006/relationships/slide" Target="slides/slide6.xml"/><Relationship Id="rId28" Type="http://schemas.openxmlformats.org/officeDocument/2006/relationships/slide" Target="slides/slide9.xml"/><Relationship Id="rId27" Type="http://schemas.openxmlformats.org/officeDocument/2006/relationships/slide" Target="slides/slide8.xml"/><Relationship Id="rId29" Type="http://schemas.openxmlformats.org/officeDocument/2006/relationships/slide" Target="slides/slide10.xml"/><Relationship Id="rId51" Type="http://schemas.openxmlformats.org/officeDocument/2006/relationships/slide" Target="slides/slide32.xml"/><Relationship Id="rId50" Type="http://schemas.openxmlformats.org/officeDocument/2006/relationships/slide" Target="slides/slide31.xml"/><Relationship Id="rId53" Type="http://schemas.openxmlformats.org/officeDocument/2006/relationships/font" Target="fonts/Cabin-regular.fntdata"/><Relationship Id="rId52" Type="http://schemas.openxmlformats.org/officeDocument/2006/relationships/slide" Target="slides/slide33.xml"/><Relationship Id="rId11" Type="http://schemas.openxmlformats.org/officeDocument/2006/relationships/slideMaster" Target="slideMasters/slideMaster9.xml"/><Relationship Id="rId55" Type="http://schemas.openxmlformats.org/officeDocument/2006/relationships/font" Target="fonts/Cabin-italic.fntdata"/><Relationship Id="rId10" Type="http://schemas.openxmlformats.org/officeDocument/2006/relationships/slideMaster" Target="slideMasters/slideMaster8.xml"/><Relationship Id="rId54" Type="http://schemas.openxmlformats.org/officeDocument/2006/relationships/font" Target="fonts/Cabin-bold.fntdata"/><Relationship Id="rId13" Type="http://schemas.openxmlformats.org/officeDocument/2006/relationships/slideMaster" Target="slideMasters/slideMaster11.xml"/><Relationship Id="rId12" Type="http://schemas.openxmlformats.org/officeDocument/2006/relationships/slideMaster" Target="slideMasters/slideMaster10.xml"/><Relationship Id="rId56" Type="http://schemas.openxmlformats.org/officeDocument/2006/relationships/font" Target="fonts/Cabin-boldItalic.fntdata"/><Relationship Id="rId15" Type="http://schemas.openxmlformats.org/officeDocument/2006/relationships/slideMaster" Target="slideMasters/slideMaster13.xml"/><Relationship Id="rId14" Type="http://schemas.openxmlformats.org/officeDocument/2006/relationships/slideMaster" Target="slideMasters/slideMaster12.xml"/><Relationship Id="rId17" Type="http://schemas.openxmlformats.org/officeDocument/2006/relationships/slideMaster" Target="slideMasters/slideMaster15.xml"/><Relationship Id="rId16" Type="http://schemas.openxmlformats.org/officeDocument/2006/relationships/slideMaster" Target="slideMasters/slideMaster14.xml"/><Relationship Id="rId19" Type="http://schemas.openxmlformats.org/officeDocument/2006/relationships/notesMaster" Target="notesMasters/notesMaster1.xml"/><Relationship Id="rId18" Type="http://schemas.openxmlformats.org/officeDocument/2006/relationships/slideMaster" Target="slideMasters/slideMaster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79" name="Google Shape;27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Hello friends</a:t>
            </a:r>
            <a:endParaRPr/>
          </a:p>
          <a:p>
            <a:pPr indent="0" lvl="0" marL="0" marR="0" rtl="0" algn="l">
              <a:spcBef>
                <a:spcPts val="0"/>
              </a:spcBef>
              <a:spcAft>
                <a:spcPts val="0"/>
              </a:spcAft>
              <a:buFont typeface="Arial"/>
              <a:buNone/>
            </a:pPr>
            <a:r>
              <a:rPr b="1" i="0" lang="en-US" sz="1800" u="none" cap="none" strike="noStrike"/>
              <a:t>I am Maheeja, and today I shall take you through one of the key elements of a data-warehouse, what is called a data model. We have put together few concepts that will explain you all about it. At the end of this session, you would get a fair idea of what data modeling is and a bit on its role in Business processes.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We shall begin our session with an overview of data modeling.</a:t>
            </a:r>
            <a:endParaRPr/>
          </a:p>
          <a:p>
            <a:pPr indent="0" lvl="0" marL="0" rtl="0" algn="l">
              <a:spcBef>
                <a:spcPts val="0"/>
              </a:spcBef>
              <a:spcAft>
                <a:spcPts val="0"/>
              </a:spcAft>
              <a:buNone/>
            </a:pPr>
            <a:r>
              <a:t/>
            </a:r>
            <a:endParaRPr b="1" i="0" sz="1800" u="none" cap="none" strike="noStrike"/>
          </a:p>
        </p:txBody>
      </p:sp>
      <p:sp>
        <p:nvSpPr>
          <p:cNvPr id="280" name="Google Shape;280;p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281" name="Google Shape;281;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76" name="Google Shape;37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90500" marR="0" rtl="0" algn="l">
              <a:lnSpc>
                <a:spcPct val="90000"/>
              </a:lnSpc>
              <a:spcBef>
                <a:spcPts val="0"/>
              </a:spcBef>
              <a:spcAft>
                <a:spcPts val="0"/>
              </a:spcAft>
              <a:buFont typeface="Arial"/>
              <a:buNone/>
            </a:pPr>
            <a:r>
              <a:rPr b="1" i="0" lang="en-US" sz="800" u="none" cap="none" strike="noStrike"/>
              <a:t>The RDBMS is Relational Database Management System.</a:t>
            </a:r>
            <a:r>
              <a:rPr b="0" i="0" lang="en-US" sz="800" u="none" cap="none" strike="noStrike"/>
              <a:t> It stores data in tables and provides relationships among the data.</a:t>
            </a:r>
            <a:endParaRPr/>
          </a:p>
          <a:p>
            <a:pPr indent="0" lvl="0" marL="190500" marR="0" rtl="0" algn="l">
              <a:lnSpc>
                <a:spcPct val="90000"/>
              </a:lnSpc>
              <a:spcBef>
                <a:spcPts val="0"/>
              </a:spcBef>
              <a:spcAft>
                <a:spcPts val="0"/>
              </a:spcAft>
              <a:buFont typeface="Arial"/>
              <a:buNone/>
            </a:pPr>
            <a:r>
              <a:rPr b="0" i="0" lang="en-US" sz="800" u="none" cap="none" strike="noStrike"/>
              <a:t>The data here is perceived by the user as tables only. This is based upon the principles of E. F. CODD. </a:t>
            </a:r>
            <a:endParaRPr/>
          </a:p>
          <a:p>
            <a:pPr indent="0" lvl="0" marL="190500" marR="0" rtl="0" algn="l">
              <a:lnSpc>
                <a:spcPct val="90000"/>
              </a:lnSpc>
              <a:spcBef>
                <a:spcPts val="0"/>
              </a:spcBef>
              <a:spcAft>
                <a:spcPts val="0"/>
              </a:spcAft>
              <a:buFont typeface="Arial"/>
              <a:buNone/>
            </a:pPr>
            <a:r>
              <a:rPr b="0" i="0" lang="en-US" sz="800" u="none" cap="none" strike="noStrike"/>
              <a:t>The data is defined as a set of relations and SELECT, PROJECT, INTERSECT, JOIN like relational operations are provided.</a:t>
            </a:r>
            <a:endParaRPr/>
          </a:p>
          <a:p>
            <a:pPr indent="0" lvl="0" marL="190500" marR="0" rtl="0" algn="l">
              <a:lnSpc>
                <a:spcPct val="90000"/>
              </a:lnSpc>
              <a:spcBef>
                <a:spcPts val="0"/>
              </a:spcBef>
              <a:spcAft>
                <a:spcPts val="0"/>
              </a:spcAft>
              <a:buFont typeface="Arial"/>
              <a:buNone/>
            </a:pPr>
            <a:r>
              <a:rPr b="0" i="0" lang="en-US" sz="800" u="none" cap="none" strike="noStrike"/>
              <a:t>These are same as set operations.</a:t>
            </a:r>
            <a:endParaRPr/>
          </a:p>
          <a:p>
            <a:pPr indent="0" lvl="0" marL="190500" marR="0" rtl="0" algn="l">
              <a:lnSpc>
                <a:spcPct val="90000"/>
              </a:lnSpc>
              <a:spcBef>
                <a:spcPts val="0"/>
              </a:spcBef>
              <a:spcAft>
                <a:spcPts val="0"/>
              </a:spcAft>
              <a:buFont typeface="Arial"/>
              <a:buNone/>
            </a:pPr>
            <a:r>
              <a:t/>
            </a:r>
            <a:endParaRPr b="0" i="0" sz="800" u="none" cap="none" strike="noStrike"/>
          </a:p>
          <a:p>
            <a:pPr indent="0" lvl="0" marL="190500" marR="0" rtl="0" algn="l">
              <a:lnSpc>
                <a:spcPct val="90000"/>
              </a:lnSpc>
              <a:spcBef>
                <a:spcPts val="0"/>
              </a:spcBef>
              <a:spcAft>
                <a:spcPts val="0"/>
              </a:spcAft>
              <a:buFont typeface="Arial"/>
              <a:buNone/>
            </a:pPr>
            <a:r>
              <a:rPr b="0" i="0" lang="en-US" sz="800" u="none" cap="none" strike="noStrike"/>
              <a:t>As we have seen, raw data (for e.g. the complete employee data) contains various information. It has employee personal details, location details, skill details and project details.</a:t>
            </a:r>
            <a:endParaRPr/>
          </a:p>
          <a:p>
            <a:pPr indent="0" lvl="0" marL="190500" marR="0" rtl="0" algn="l">
              <a:lnSpc>
                <a:spcPct val="90000"/>
              </a:lnSpc>
              <a:spcBef>
                <a:spcPts val="0"/>
              </a:spcBef>
              <a:spcAft>
                <a:spcPts val="0"/>
              </a:spcAft>
              <a:buFont typeface="Arial"/>
              <a:buNone/>
            </a:pPr>
            <a:r>
              <a:rPr b="0" i="0" lang="en-US" sz="800" u="none" cap="none" strike="noStrike"/>
              <a:t>If all the information is stored in one big record it will be difficult to manage it. So it is divided into various entity sets such as employee table, employee skill table, employee location table etc and are related among themselves with business rules.</a:t>
            </a:r>
            <a:endParaRPr/>
          </a:p>
          <a:p>
            <a:pPr indent="0" lvl="0" marL="190500" marR="0" rtl="0" algn="l">
              <a:lnSpc>
                <a:spcPct val="90000"/>
              </a:lnSpc>
              <a:spcBef>
                <a:spcPts val="0"/>
              </a:spcBef>
              <a:spcAft>
                <a:spcPts val="0"/>
              </a:spcAft>
              <a:buFont typeface="Arial"/>
              <a:buNone/>
            </a:pPr>
            <a:r>
              <a:rPr b="0" i="0" lang="en-US" sz="800" u="none" cap="none" strike="noStrike"/>
              <a:t>-The employee table will have Employee id, Name , Date of joining.</a:t>
            </a:r>
            <a:endParaRPr/>
          </a:p>
          <a:p>
            <a:pPr indent="0" lvl="0" marL="190500" marR="0" rtl="0" algn="l">
              <a:lnSpc>
                <a:spcPct val="90000"/>
              </a:lnSpc>
              <a:spcBef>
                <a:spcPts val="0"/>
              </a:spcBef>
              <a:spcAft>
                <a:spcPts val="0"/>
              </a:spcAft>
              <a:buFont typeface="Arial"/>
              <a:buNone/>
            </a:pPr>
            <a:r>
              <a:rPr b="0" i="0" lang="en-US" sz="800" u="none" cap="none" strike="noStrike"/>
              <a:t>-The Employee Skill table will have employee id and skill.</a:t>
            </a:r>
            <a:endParaRPr/>
          </a:p>
          <a:p>
            <a:pPr indent="0" lvl="0" marL="190500" marR="0" rtl="0" algn="l">
              <a:lnSpc>
                <a:spcPct val="90000"/>
              </a:lnSpc>
              <a:spcBef>
                <a:spcPts val="0"/>
              </a:spcBef>
              <a:spcAft>
                <a:spcPts val="0"/>
              </a:spcAft>
              <a:buFont typeface="Arial"/>
              <a:buNone/>
            </a:pPr>
            <a:r>
              <a:rPr b="0" i="0" lang="en-US" sz="800" u="none" cap="none" strike="noStrike"/>
              <a:t>-The employee location table will have Employee id and location id, location start date and location end date.</a:t>
            </a:r>
            <a:endParaRPr/>
          </a:p>
          <a:p>
            <a:pPr indent="0" lvl="0" marL="190500" marR="0" rtl="0" algn="l">
              <a:lnSpc>
                <a:spcPct val="90000"/>
              </a:lnSpc>
              <a:spcBef>
                <a:spcPts val="0"/>
              </a:spcBef>
              <a:spcAft>
                <a:spcPts val="0"/>
              </a:spcAft>
              <a:buFont typeface="Arial"/>
              <a:buNone/>
            </a:pPr>
            <a:r>
              <a:rPr b="0" i="0" lang="en-US" sz="800" u="none" cap="none" strike="noStrike"/>
              <a:t>-The relation between Employee and Employee Skill tables is ‘Employee has skills’</a:t>
            </a:r>
            <a:endParaRPr/>
          </a:p>
          <a:p>
            <a:pPr indent="0" lvl="0" marL="190500" marR="0" rtl="0" algn="l">
              <a:lnSpc>
                <a:spcPct val="90000"/>
              </a:lnSpc>
              <a:spcBef>
                <a:spcPts val="0"/>
              </a:spcBef>
              <a:spcAft>
                <a:spcPts val="0"/>
              </a:spcAft>
              <a:buFont typeface="Arial"/>
              <a:buNone/>
            </a:pPr>
            <a:r>
              <a:rPr b="0" i="0" lang="en-US" sz="800" u="none" cap="none" strike="noStrike"/>
              <a:t>-The relation between Employee and Location is ‘Employee works for locations.’</a:t>
            </a:r>
            <a:endParaRPr/>
          </a:p>
          <a:p>
            <a:pPr indent="0" lvl="0" marL="190500" marR="0" rtl="0" algn="l">
              <a:lnSpc>
                <a:spcPct val="90000"/>
              </a:lnSpc>
              <a:spcBef>
                <a:spcPts val="0"/>
              </a:spcBef>
              <a:spcAft>
                <a:spcPts val="0"/>
              </a:spcAft>
              <a:buFont typeface="Arial"/>
              <a:buNone/>
            </a:pPr>
            <a:r>
              <a:t/>
            </a:r>
            <a:endParaRPr b="0" i="0" sz="800" u="none" cap="none" strike="noStrike"/>
          </a:p>
          <a:p>
            <a:pPr indent="0" lvl="0" marL="190500" marR="0" rtl="0" algn="l">
              <a:lnSpc>
                <a:spcPct val="90000"/>
              </a:lnSpc>
              <a:spcBef>
                <a:spcPts val="0"/>
              </a:spcBef>
              <a:spcAft>
                <a:spcPts val="0"/>
              </a:spcAft>
              <a:buFont typeface="Arial"/>
              <a:buNone/>
            </a:pPr>
            <a:r>
              <a:t/>
            </a:r>
            <a:endParaRPr b="0" i="0" sz="800" u="none" cap="none" strike="noStrike"/>
          </a:p>
          <a:p>
            <a:pPr indent="0" lvl="0" marL="190500" marR="0" rtl="0" algn="l">
              <a:lnSpc>
                <a:spcPct val="90000"/>
              </a:lnSpc>
              <a:spcBef>
                <a:spcPts val="0"/>
              </a:spcBef>
              <a:spcAft>
                <a:spcPts val="0"/>
              </a:spcAft>
              <a:buFont typeface="Arial"/>
              <a:buNone/>
            </a:pPr>
            <a:r>
              <a:rPr b="1" i="0" lang="en-US" sz="800" u="none" cap="none" strike="noStrike"/>
              <a:t>The Features of an RDBMS are:</a:t>
            </a:r>
            <a:endParaRPr/>
          </a:p>
          <a:p>
            <a:pPr indent="0" lvl="0" marL="190500" marR="0" rtl="0" algn="l">
              <a:lnSpc>
                <a:spcPct val="90000"/>
              </a:lnSpc>
              <a:spcBef>
                <a:spcPts val="0"/>
              </a:spcBef>
              <a:spcAft>
                <a:spcPts val="0"/>
              </a:spcAft>
              <a:buFont typeface="Arial"/>
              <a:buNone/>
            </a:pPr>
            <a:r>
              <a:rPr b="0" i="0" lang="en-US" sz="800" u="none" cap="none" strike="noStrike"/>
              <a:t>The ability to create multiple relations (tables) and enter data into them</a:t>
            </a:r>
            <a:endParaRPr/>
          </a:p>
          <a:p>
            <a:pPr indent="0" lvl="0" marL="190500" marR="0" rtl="0" algn="l">
              <a:lnSpc>
                <a:spcPct val="90000"/>
              </a:lnSpc>
              <a:spcBef>
                <a:spcPts val="0"/>
              </a:spcBef>
              <a:spcAft>
                <a:spcPts val="0"/>
              </a:spcAft>
              <a:buFont typeface="Arial"/>
              <a:buNone/>
            </a:pPr>
            <a:r>
              <a:rPr b="0" i="0" lang="en-US" sz="800" u="none" cap="none" strike="noStrike"/>
              <a:t>An interactive query language</a:t>
            </a:r>
            <a:endParaRPr/>
          </a:p>
          <a:p>
            <a:pPr indent="0" lvl="0" marL="190500" marR="0" rtl="0" algn="l">
              <a:lnSpc>
                <a:spcPct val="90000"/>
              </a:lnSpc>
              <a:spcBef>
                <a:spcPts val="0"/>
              </a:spcBef>
              <a:spcAft>
                <a:spcPts val="0"/>
              </a:spcAft>
              <a:buFont typeface="Arial"/>
              <a:buNone/>
            </a:pPr>
            <a:r>
              <a:rPr b="0" i="0" lang="en-US" sz="800" u="none" cap="none" strike="noStrike"/>
              <a:t>Retrieval of information stored in more than one table</a:t>
            </a:r>
            <a:endParaRPr/>
          </a:p>
          <a:p>
            <a:pPr indent="0" lvl="0" marL="190500" marR="0" rtl="0" algn="l">
              <a:lnSpc>
                <a:spcPct val="90000"/>
              </a:lnSpc>
              <a:spcBef>
                <a:spcPts val="0"/>
              </a:spcBef>
              <a:spcAft>
                <a:spcPts val="0"/>
              </a:spcAft>
              <a:buFont typeface="Arial"/>
              <a:buNone/>
            </a:pPr>
            <a:r>
              <a:rPr b="0" i="0" lang="en-US" sz="800" u="none" cap="none" strike="noStrike"/>
              <a:t>Catalog or Dictionary, which itself consists of tables (called system tables).  This dictionary is an important part of the RDBMS. </a:t>
            </a:r>
            <a:endParaRPr/>
          </a:p>
          <a:p>
            <a:pPr indent="0" lvl="0" marL="190500" marR="0" rtl="0" algn="l">
              <a:lnSpc>
                <a:spcPct val="90000"/>
              </a:lnSpc>
              <a:spcBef>
                <a:spcPts val="0"/>
              </a:spcBef>
              <a:spcAft>
                <a:spcPts val="0"/>
              </a:spcAft>
              <a:buFont typeface="Arial"/>
              <a:buNone/>
            </a:pPr>
            <a:r>
              <a:rPr b="0" i="0" lang="en-US" sz="800" u="none" cap="none" strike="noStrike"/>
              <a:t>Views – These display metadata about tables, for e.g. Who owns the tables, what is the primary key on the table, what are the foreign keys etc. One can just query these views and know the details. To optimize the query it also stores the data statistics, which is used with cost based query optimizer to improve the performance.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82" name="Google Shape;382;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Now we come to the second part of the module - </a:t>
            </a:r>
            <a:r>
              <a:rPr b="1" i="0" lang="en-US" sz="1800" u="none" cap="none" strike="noStrike"/>
              <a:t>Context For Data Modeling</a:t>
            </a:r>
            <a:endParaRPr/>
          </a:p>
          <a:p>
            <a:pPr indent="0" lvl="0" marL="0" marR="0" rtl="0" algn="l">
              <a:spcBef>
                <a:spcPts val="0"/>
              </a:spcBef>
              <a:spcAft>
                <a:spcPts val="0"/>
              </a:spcAft>
              <a:buFont typeface="Arial"/>
              <a:buNone/>
            </a:pPr>
            <a:r>
              <a:rPr b="0" i="0" lang="en-US" sz="1800" u="none" cap="none" strike="noStrike"/>
              <a:t>Data Modeling integrates the data and the process of an enterprise. A Data model is developed in the context of business processes of an enterprise. </a:t>
            </a:r>
            <a:endParaRPr/>
          </a:p>
          <a:p>
            <a:pPr indent="0" lvl="0" marL="0" marR="0" rtl="0" algn="l">
              <a:spcBef>
                <a:spcPts val="0"/>
              </a:spcBef>
              <a:spcAft>
                <a:spcPts val="0"/>
              </a:spcAft>
              <a:buFont typeface="Arial"/>
              <a:buNone/>
            </a:pPr>
            <a:r>
              <a:rPr b="0" i="0" lang="en-US" sz="1800" u="none" cap="none" strike="noStrike"/>
              <a:t>It has to represent the business process in terms of data structures and business rules.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In this part of the module, we shall cover :</a:t>
            </a:r>
            <a:endParaRPr/>
          </a:p>
          <a:p>
            <a:pPr indent="0" lvl="0" marL="0" marR="0" rtl="0" algn="l">
              <a:spcBef>
                <a:spcPts val="0"/>
              </a:spcBef>
              <a:spcAft>
                <a:spcPts val="0"/>
              </a:spcAft>
              <a:buFont typeface="Arial"/>
              <a:buNone/>
            </a:pPr>
            <a:r>
              <a:rPr b="0" i="0" lang="en-US" sz="1800" u="none" cap="none" strike="noStrike"/>
              <a:t>-Process View of a business process,</a:t>
            </a:r>
            <a:endParaRPr/>
          </a:p>
          <a:p>
            <a:pPr indent="0" lvl="0" marL="0" marR="0" rtl="0" algn="l">
              <a:spcBef>
                <a:spcPts val="0"/>
              </a:spcBef>
              <a:spcAft>
                <a:spcPts val="0"/>
              </a:spcAft>
              <a:buFont typeface="Arial"/>
              <a:buNone/>
            </a:pPr>
            <a:r>
              <a:rPr b="0" i="0" lang="en-US" sz="1800" u="none" cap="none" strike="noStrike"/>
              <a:t>-Data View of the business process,</a:t>
            </a:r>
            <a:endParaRPr/>
          </a:p>
          <a:p>
            <a:pPr indent="0" lvl="0" marL="0" marR="0" rtl="0" algn="l">
              <a:spcBef>
                <a:spcPts val="0"/>
              </a:spcBef>
              <a:spcAft>
                <a:spcPts val="0"/>
              </a:spcAft>
              <a:buFont typeface="Arial"/>
              <a:buNone/>
            </a:pPr>
            <a:r>
              <a:rPr b="0" i="0" lang="en-US" sz="1800" u="none" cap="none" strike="noStrike"/>
              <a:t>-Data Model Roles and Characteristics.</a:t>
            </a:r>
            <a:endParaRPr/>
          </a:p>
          <a:p>
            <a:pPr indent="0" lvl="0" marL="0" rtl="0" algn="l">
              <a:spcBef>
                <a:spcPts val="0"/>
              </a:spcBef>
              <a:spcAft>
                <a:spcPts val="0"/>
              </a:spcAft>
              <a:buNone/>
            </a:pPr>
            <a:r>
              <a:t/>
            </a:r>
            <a:endParaRPr b="0" i="0" sz="1800" u="none" cap="none" strike="noStrike"/>
          </a:p>
        </p:txBody>
      </p:sp>
      <p:sp>
        <p:nvSpPr>
          <p:cNvPr id="383" name="Google Shape;383;p3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84" name="Google Shape;384;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91" name="Google Shape;39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Modeling provides a way to integrate data and business process.</a:t>
            </a:r>
            <a:endParaRPr/>
          </a:p>
          <a:p>
            <a:pPr indent="0" lvl="0" marL="0" marR="0" rtl="0" algn="l">
              <a:spcBef>
                <a:spcPts val="0"/>
              </a:spcBef>
              <a:spcAft>
                <a:spcPts val="0"/>
              </a:spcAft>
              <a:buFont typeface="Arial"/>
              <a:buNone/>
            </a:pPr>
            <a:r>
              <a:rPr b="0" i="0" lang="en-US" sz="1800" u="none" cap="none" strike="noStrike"/>
              <a:t>The Information Engineering Approach suggests that there should be a model and the model should consider the interaction of data and process.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Before the model is developed, the business process view has to be present.  The data model is developed from the business process view.</a:t>
            </a:r>
            <a:endParaRPr/>
          </a:p>
          <a:p>
            <a:pPr indent="0" lvl="0" marL="0" marR="0" rtl="0" algn="l">
              <a:spcBef>
                <a:spcPts val="0"/>
              </a:spcBef>
              <a:spcAft>
                <a:spcPts val="0"/>
              </a:spcAft>
              <a:buFont typeface="Arial"/>
              <a:buNone/>
            </a:pPr>
            <a:r>
              <a:rPr b="0" i="0" lang="en-US" sz="1800" u="none" cap="none" strike="noStrike"/>
              <a:t>This is explained in next few slides.</a:t>
            </a:r>
            <a:endParaRPr/>
          </a:p>
        </p:txBody>
      </p:sp>
      <p:sp>
        <p:nvSpPr>
          <p:cNvPr id="392" name="Google Shape;392;p3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93" name="Google Shape;393;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00" name="Google Shape;40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 focus of the process view is to define how the business operates, what are the business activities and how the data flow happens in various activities.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The process seen here is for Order fulfillment and it shows the data flow from one point to other point.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customer places an order. It goes to sales department. The department considers order detail. It also looks into whether it is a fresh order or a backdated order or if the order is placed because of some promotion. </a:t>
            </a:r>
            <a:endParaRPr/>
          </a:p>
          <a:p>
            <a:pPr indent="0" lvl="0" marL="0" marR="0" rtl="0" algn="l">
              <a:spcBef>
                <a:spcPts val="0"/>
              </a:spcBef>
              <a:spcAft>
                <a:spcPts val="0"/>
              </a:spcAft>
              <a:buFont typeface="Arial"/>
              <a:buNone/>
            </a:pPr>
            <a:r>
              <a:rPr b="0" i="0" lang="en-US" sz="1800" u="none" cap="none" strike="noStrike"/>
              <a:t>The sales department passes the order details for distribution and shipment to distribution department. The Distribution department considers the shipping details such as - where to the ordered item are to be shipped. It also interacts with Inventory to check if the ordered item is present or needs to be procured. </a:t>
            </a:r>
            <a:endParaRPr/>
          </a:p>
          <a:p>
            <a:pPr indent="0" lvl="0" marL="0" marR="0" rtl="0" algn="l">
              <a:spcBef>
                <a:spcPts val="0"/>
              </a:spcBef>
              <a:spcAft>
                <a:spcPts val="0"/>
              </a:spcAft>
              <a:buFont typeface="Arial"/>
              <a:buNone/>
            </a:pPr>
            <a:r>
              <a:rPr b="0" i="0" lang="en-US" sz="1800" u="none" cap="none" strike="noStrike"/>
              <a:t>From distribution department, the order detail now is sent to accounting team. Here the invoice is generated. Customer credit is checked and accordingly invoice is sent to customer. The customer pays the bill. </a:t>
            </a:r>
            <a:endParaRPr/>
          </a:p>
          <a:p>
            <a:pPr indent="0" lvl="0" marL="0" marR="0" rtl="0" algn="l">
              <a:spcBef>
                <a:spcPts val="0"/>
              </a:spcBef>
              <a:spcAft>
                <a:spcPts val="0"/>
              </a:spcAft>
              <a:buFont typeface="Arial"/>
              <a:buNone/>
            </a:pPr>
            <a:r>
              <a:rPr b="1" i="0" lang="en-US" sz="1800" u="none" cap="none" strike="noStrike"/>
              <a:t>Now all these activities are governed by rules.</a:t>
            </a: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A customer places and order to only sales department, and not to the Accounting or distribution department.</a:t>
            </a:r>
            <a:endParaRPr/>
          </a:p>
          <a:p>
            <a:pPr indent="0" lvl="0" marL="0" marR="0" rtl="0" algn="l">
              <a:spcBef>
                <a:spcPts val="0"/>
              </a:spcBef>
              <a:spcAft>
                <a:spcPts val="0"/>
              </a:spcAft>
              <a:buFont typeface="Arial"/>
              <a:buNone/>
            </a:pPr>
            <a:r>
              <a:rPr b="0" i="0" lang="en-US" sz="1800" u="none" cap="none" strike="noStrike"/>
              <a:t>A customer may or may not utilize the promotion given by company.  </a:t>
            </a:r>
            <a:endParaRPr/>
          </a:p>
          <a:p>
            <a:pPr indent="0" lvl="0" marL="0" marR="0" rtl="0" algn="l">
              <a:spcBef>
                <a:spcPts val="0"/>
              </a:spcBef>
              <a:spcAft>
                <a:spcPts val="0"/>
              </a:spcAft>
              <a:buFont typeface="Arial"/>
              <a:buNone/>
            </a:pPr>
            <a:r>
              <a:rPr b="0" i="0" lang="en-US" sz="1800" u="none" cap="none" strike="noStrike"/>
              <a:t>The date of the order received has to be verified.</a:t>
            </a:r>
            <a:endParaRPr/>
          </a:p>
          <a:p>
            <a:pPr indent="0" lvl="0" marL="0" marR="0" rtl="0" algn="l">
              <a:spcBef>
                <a:spcPts val="0"/>
              </a:spcBef>
              <a:spcAft>
                <a:spcPts val="0"/>
              </a:spcAft>
              <a:buFont typeface="Arial"/>
              <a:buNone/>
            </a:pPr>
            <a:r>
              <a:rPr b="0" i="0" lang="en-US" sz="1800" u="none" cap="none" strike="noStrike"/>
              <a:t>The accounting department can not prepare invoice unless order is delivered by distribution department.</a:t>
            </a:r>
            <a:endParaRPr/>
          </a:p>
          <a:p>
            <a:pPr indent="0" lvl="0" marL="0" marR="0" rtl="0" algn="l">
              <a:spcBef>
                <a:spcPts val="0"/>
              </a:spcBef>
              <a:spcAft>
                <a:spcPts val="0"/>
              </a:spcAft>
              <a:buFont typeface="Arial"/>
              <a:buNone/>
            </a:pPr>
            <a:r>
              <a:rPr b="1" i="0" lang="en-US" sz="1800" u="none" cap="none" strike="noStrike"/>
              <a:t>All these rules get incorporated in data model.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08" name="Google Shape;408;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From the process view of previous slide the various data elements (entities) are picked up and there relations are defined in the data view.</a:t>
            </a:r>
            <a:endParaRPr/>
          </a:p>
          <a:p>
            <a:pPr indent="0" lvl="0" marL="0" marR="0" rtl="0" algn="l">
              <a:spcBef>
                <a:spcPts val="0"/>
              </a:spcBef>
              <a:spcAft>
                <a:spcPts val="0"/>
              </a:spcAft>
              <a:buFont typeface="Arial"/>
              <a:buNone/>
            </a:pPr>
            <a:r>
              <a:rPr b="0" i="0" lang="en-US" sz="1800" u="none" cap="none" strike="noStrike"/>
              <a:t>Data related to particular business process are picked up and not the whole activity of the enterprise.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From previous example following data elements are considered.</a:t>
            </a:r>
            <a:endParaRPr/>
          </a:p>
          <a:p>
            <a:pPr indent="0" lvl="0" marL="0" marR="0" rtl="0" algn="l">
              <a:spcBef>
                <a:spcPts val="0"/>
              </a:spcBef>
              <a:spcAft>
                <a:spcPts val="0"/>
              </a:spcAft>
              <a:buFont typeface="Arial"/>
              <a:buNone/>
            </a:pPr>
            <a:r>
              <a:rPr b="0" i="0" lang="en-US" sz="1800" u="none" cap="none" strike="noStrike"/>
              <a:t>Customer, Order, Ordered item, Product, Service Product, Goods Product, Inventory and Warehouse.</a:t>
            </a:r>
            <a:endParaRPr/>
          </a:p>
          <a:p>
            <a:pPr indent="0" lvl="0" marL="0" marR="0" rtl="0" algn="l">
              <a:spcBef>
                <a:spcPts val="0"/>
              </a:spcBef>
              <a:spcAft>
                <a:spcPts val="0"/>
              </a:spcAft>
              <a:buFont typeface="Arial"/>
              <a:buNone/>
            </a:pPr>
            <a:r>
              <a:rPr b="0" i="0" lang="en-US" sz="1800" u="none" cap="none" strike="noStrike"/>
              <a:t>The relationship developed among these data elements ( or entity types) are:</a:t>
            </a:r>
            <a:endParaRPr/>
          </a:p>
          <a:p>
            <a:pPr indent="0" lvl="0" marL="0" marR="0" rtl="0" algn="l">
              <a:spcBef>
                <a:spcPts val="0"/>
              </a:spcBef>
              <a:spcAft>
                <a:spcPts val="0"/>
              </a:spcAft>
              <a:buFont typeface="Arial"/>
              <a:buNone/>
            </a:pPr>
            <a:r>
              <a:rPr b="0" i="0" lang="en-US" sz="1800" u="none" cap="none" strike="noStrike"/>
              <a:t>-Customer places an order,</a:t>
            </a:r>
            <a:endParaRPr/>
          </a:p>
          <a:p>
            <a:pPr indent="0" lvl="0" marL="0" marR="0" rtl="0" algn="l">
              <a:spcBef>
                <a:spcPts val="0"/>
              </a:spcBef>
              <a:spcAft>
                <a:spcPts val="0"/>
              </a:spcAft>
              <a:buFont typeface="Arial"/>
              <a:buNone/>
            </a:pPr>
            <a:r>
              <a:rPr b="0" i="0" lang="en-US" sz="1800" u="none" cap="none" strike="noStrike"/>
              <a:t>-The order has ordered items,</a:t>
            </a:r>
            <a:endParaRPr/>
          </a:p>
          <a:p>
            <a:pPr indent="0" lvl="0" marL="0" marR="0" rtl="0" algn="l">
              <a:spcBef>
                <a:spcPts val="0"/>
              </a:spcBef>
              <a:spcAft>
                <a:spcPts val="0"/>
              </a:spcAft>
              <a:buFont typeface="Arial"/>
              <a:buNone/>
            </a:pPr>
            <a:r>
              <a:rPr b="0" i="0" lang="en-US" sz="1800" u="none" cap="none" strike="noStrike"/>
              <a:t>-The items has product details,</a:t>
            </a:r>
            <a:endParaRPr/>
          </a:p>
          <a:p>
            <a:pPr indent="0" lvl="0" marL="0" marR="0" rtl="0" algn="l">
              <a:spcBef>
                <a:spcPts val="0"/>
              </a:spcBef>
              <a:spcAft>
                <a:spcPts val="0"/>
              </a:spcAft>
              <a:buFont typeface="Arial"/>
              <a:buNone/>
            </a:pPr>
            <a:r>
              <a:rPr b="0" i="0" lang="en-US" sz="1800" u="none" cap="none" strike="noStrike"/>
              <a:t>-The product can be a service product or a goods product,</a:t>
            </a:r>
            <a:endParaRPr/>
          </a:p>
          <a:p>
            <a:pPr indent="0" lvl="0" marL="0" marR="0" rtl="0" algn="l">
              <a:spcBef>
                <a:spcPts val="0"/>
              </a:spcBef>
              <a:spcAft>
                <a:spcPts val="0"/>
              </a:spcAft>
              <a:buFont typeface="Arial"/>
              <a:buNone/>
            </a:pPr>
            <a:r>
              <a:rPr b="0" i="0" lang="en-US" sz="1800" u="none" cap="none" strike="noStrike"/>
              <a:t>-The goods product has inventory,</a:t>
            </a:r>
            <a:endParaRPr/>
          </a:p>
          <a:p>
            <a:pPr indent="0" lvl="0" marL="0" marR="0" rtl="0" algn="l">
              <a:spcBef>
                <a:spcPts val="0"/>
              </a:spcBef>
              <a:spcAft>
                <a:spcPts val="0"/>
              </a:spcAft>
              <a:buFont typeface="Arial"/>
              <a:buNone/>
            </a:pPr>
            <a:r>
              <a:rPr b="0" i="0" lang="en-US" sz="1800" u="none" cap="none" strike="noStrike"/>
              <a:t>-The inventory is maintained in warehouse. </a:t>
            </a:r>
            <a:endParaRPr/>
          </a:p>
          <a:p>
            <a:pPr indent="0" lvl="0" marL="0" marR="0" rtl="0" algn="l">
              <a:spcBef>
                <a:spcPts val="0"/>
              </a:spcBef>
              <a:spcAft>
                <a:spcPts val="0"/>
              </a:spcAft>
              <a:buFont typeface="Arial"/>
              <a:buNone/>
            </a:pPr>
            <a:r>
              <a:rPr b="0" i="0" lang="en-US" sz="1800" u="none" cap="none" strike="noStrike"/>
              <a:t>The lines between boxes (data elements) are relationships ( or business rules) – these have different meaning based upon the symbols used on the line. This will be explained in part 3 of this series.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15" name="Google Shape;415;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Process modeling and data modeling each view the same business reality from different perspective. Separately each has values and omissions.</a:t>
            </a: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The business people are more at ease with process model, they understand it better, it is more about the flow of data. </a:t>
            </a:r>
            <a:endParaRPr/>
          </a:p>
          <a:p>
            <a:pPr indent="0" lvl="0" marL="0" marR="0" rtl="0" algn="l">
              <a:spcBef>
                <a:spcPts val="0"/>
              </a:spcBef>
              <a:spcAft>
                <a:spcPts val="0"/>
              </a:spcAft>
              <a:buFont typeface="Arial"/>
              <a:buNone/>
            </a:pPr>
            <a:r>
              <a:rPr b="0" i="0" lang="en-US" sz="1800" u="none" cap="none" strike="noStrike"/>
              <a:t>The technical people (software/hardware developers, designers) understand data model more clearly. Technical people have to dive into the business process model and derive a robust data model for the business.</a:t>
            </a:r>
            <a:endParaRPr/>
          </a:p>
          <a:p>
            <a:pPr indent="0" lvl="0" marL="0" marR="0" rtl="0" algn="l">
              <a:spcBef>
                <a:spcPts val="0"/>
              </a:spcBef>
              <a:spcAft>
                <a:spcPts val="0"/>
              </a:spcAft>
              <a:buFont typeface="Arial"/>
              <a:buNone/>
            </a:pPr>
            <a:r>
              <a:rPr b="0" i="0" lang="en-US" sz="1800" u="none" cap="none" strike="noStrike"/>
              <a:t>The data model shows the various types of data like customer data, order data etc and how these are related to each other through business rules.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Together the process model and data model form a clear picture of an enterprise or system.</a:t>
            </a:r>
            <a:r>
              <a:rPr b="0" i="0" lang="en-US" sz="1800" u="none" cap="none" strike="noStrike"/>
              <a: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diagram here shows the process model and corresponding data model separately. </a:t>
            </a:r>
            <a:endParaRPr/>
          </a:p>
          <a:p>
            <a:pPr indent="0" lvl="0" marL="0" marR="0" rtl="0" algn="l">
              <a:spcBef>
                <a:spcPts val="0"/>
              </a:spcBef>
              <a:spcAft>
                <a:spcPts val="0"/>
              </a:spcAft>
              <a:buFont typeface="Arial"/>
              <a:buNone/>
            </a:pPr>
            <a:r>
              <a:rPr b="0" i="0" lang="en-US" sz="1800" u="none" cap="none" strike="noStrike"/>
              <a:t>The process view has process flow diagram comprising of process, decision boxes etc.</a:t>
            </a:r>
            <a:endParaRPr/>
          </a:p>
          <a:p>
            <a:pPr indent="0" lvl="0" marL="0" marR="0" rtl="0" algn="l">
              <a:spcBef>
                <a:spcPts val="0"/>
              </a:spcBef>
              <a:spcAft>
                <a:spcPts val="0"/>
              </a:spcAft>
              <a:buFont typeface="Arial"/>
              <a:buNone/>
            </a:pPr>
            <a:r>
              <a:rPr b="0" i="0" lang="en-US" sz="1800" u="none" cap="none" strike="noStrike"/>
              <a:t>The data model diagram has entity types and relationships details.</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22" name="Google Shape;422;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 data model from a business prospective defines the data elements and interactions among the data elements. </a:t>
            </a:r>
            <a:endParaRPr/>
          </a:p>
          <a:p>
            <a:pPr indent="0" lvl="0" marL="0" marR="0" rtl="0" algn="l">
              <a:spcBef>
                <a:spcPts val="0"/>
              </a:spcBef>
              <a:spcAft>
                <a:spcPts val="0"/>
              </a:spcAft>
              <a:buFont typeface="Arial"/>
              <a:buNone/>
            </a:pPr>
            <a:r>
              <a:rPr b="0" i="0" lang="en-US" sz="1800" u="none" cap="none" strike="noStrike"/>
              <a:t>It should be scalable and flexible to incorporate the changes in business model.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Data model plays following roles:</a:t>
            </a:r>
            <a:endParaRPr/>
          </a:p>
          <a:p>
            <a:pPr indent="0" lvl="0" marL="0" marR="0" rtl="0" algn="l">
              <a:spcBef>
                <a:spcPts val="0"/>
              </a:spcBef>
              <a:spcAft>
                <a:spcPts val="0"/>
              </a:spcAft>
              <a:buFont typeface="Arial"/>
              <a:buNone/>
            </a:pPr>
            <a:r>
              <a:rPr b="1" i="0" lang="en-US" sz="1800" u="none" cap="none" strike="noStrike"/>
              <a:t>The WHAT and HOW of business:</a:t>
            </a:r>
            <a:r>
              <a:rPr b="0" i="0" lang="en-US" sz="1800" u="none" cap="none" strike="noStrike"/>
              <a:t> This means, it should show what the data elements and the business rules involved are. The how of business is more clearly depicted with process model.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It should show the business related strategic or tactical or operational view</a:t>
            </a:r>
            <a:r>
              <a:rPr b="0" i="0" lang="en-US" sz="1800" u="none" cap="none" strike="noStrike"/>
              <a:t>. Each business enterprise has its own way to conduct the business, so its strategy, tactics and operations may differ. The data model has to include this detail.  For example some organizations accept orders from customers locally and process it locally. Other have a centralized process dept and all the orders goes through the centralized dept.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It should be responsive to change.</a:t>
            </a:r>
            <a:r>
              <a:rPr b="0" i="0" lang="en-US" sz="1800" u="none" cap="none" strike="noStrike"/>
              <a:t> The business process keeps changing over the time and so the data model has to be flexible to incorporate those changes. For example the company can put some of its sales items on promotion for some time to boost the sales, and later on revoke this offer. The data model should accommodate these changes.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29" name="Google Shape;429;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Font typeface="Arial"/>
              <a:buNone/>
            </a:pPr>
            <a:r>
              <a:rPr b="1" i="0" lang="en-US" sz="1800" u="none" cap="none" strike="noStrike"/>
              <a:t>The Characteristics of data model are:</a:t>
            </a:r>
            <a:endParaRPr/>
          </a:p>
          <a:p>
            <a:pPr indent="0" lvl="0" marL="0" marR="0" rtl="0" algn="l">
              <a:lnSpc>
                <a:spcPct val="90000"/>
              </a:lnSpc>
              <a:spcBef>
                <a:spcPts val="0"/>
              </a:spcBef>
              <a:spcAft>
                <a:spcPts val="0"/>
              </a:spcAft>
              <a:buFont typeface="Arial"/>
              <a:buNone/>
            </a:pPr>
            <a:r>
              <a:rPr b="1" i="0" lang="en-US" sz="1800" u="none" cap="none" strike="noStrike"/>
              <a:t>It is a graphical representation of business data elements and the relationships amongst them.</a:t>
            </a:r>
            <a:endParaRPr/>
          </a:p>
          <a:p>
            <a:pPr indent="0" lvl="0" marL="0" marR="0" rtl="0" algn="l">
              <a:lnSpc>
                <a:spcPct val="90000"/>
              </a:lnSpc>
              <a:spcBef>
                <a:spcPts val="0"/>
              </a:spcBef>
              <a:spcAft>
                <a:spcPts val="0"/>
              </a:spcAft>
              <a:buFont typeface="Arial"/>
              <a:buNone/>
            </a:pPr>
            <a:r>
              <a:t/>
            </a:r>
            <a:endParaRPr b="1" i="0" sz="1800" u="none" cap="none" strike="noStrike"/>
          </a:p>
          <a:p>
            <a:pPr indent="0" lvl="0" marL="0" marR="0" rtl="0" algn="l">
              <a:lnSpc>
                <a:spcPct val="90000"/>
              </a:lnSpc>
              <a:spcBef>
                <a:spcPts val="0"/>
              </a:spcBef>
              <a:spcAft>
                <a:spcPts val="0"/>
              </a:spcAft>
              <a:buFont typeface="Arial"/>
              <a:buNone/>
            </a:pPr>
            <a:r>
              <a:rPr b="1" i="0" lang="en-US" sz="1800" u="none" cap="none" strike="noStrike"/>
              <a:t>Let us understand the diagram given here.</a:t>
            </a:r>
            <a:endParaRPr/>
          </a:p>
          <a:p>
            <a:pPr indent="0" lvl="0" marL="0" marR="0" rtl="0" algn="l">
              <a:lnSpc>
                <a:spcPct val="90000"/>
              </a:lnSpc>
              <a:spcBef>
                <a:spcPts val="0"/>
              </a:spcBef>
              <a:spcAft>
                <a:spcPts val="0"/>
              </a:spcAft>
              <a:buFont typeface="Arial"/>
              <a:buNone/>
            </a:pPr>
            <a:r>
              <a:t/>
            </a:r>
            <a:endParaRPr b="1" i="0" sz="1800" u="none" cap="none" strike="noStrike"/>
          </a:p>
          <a:p>
            <a:pPr indent="0" lvl="0" marL="0" marR="0" rtl="0" algn="l">
              <a:lnSpc>
                <a:spcPct val="90000"/>
              </a:lnSpc>
              <a:spcBef>
                <a:spcPts val="0"/>
              </a:spcBef>
              <a:spcAft>
                <a:spcPts val="0"/>
              </a:spcAft>
              <a:buFont typeface="Arial"/>
              <a:buNone/>
            </a:pPr>
            <a:r>
              <a:rPr b="0" i="0" lang="en-US" sz="1800" u="none" cap="none" strike="noStrike"/>
              <a:t>The example here shows a representation of order processing system. It has Customer, Order, Order Item, Product, Inventory, Service Product, Goods Product, Warehouse as data elements or entity types. The line connecting the data elements are relations between entities, which shows how these elements are related to each other.</a:t>
            </a:r>
            <a:endParaRPr/>
          </a:p>
          <a:p>
            <a:pPr indent="0" lvl="0" marL="0" marR="0" rtl="0" algn="l">
              <a:lnSpc>
                <a:spcPct val="90000"/>
              </a:lnSpc>
              <a:spcBef>
                <a:spcPts val="0"/>
              </a:spcBef>
              <a:spcAft>
                <a:spcPts val="0"/>
              </a:spcAft>
              <a:buFont typeface="Arial"/>
              <a:buNone/>
            </a:pPr>
            <a:r>
              <a:rPr b="0" i="0" lang="en-US" sz="1800" u="none" cap="none" strike="noStrike"/>
              <a:t>The Information Engineering notation is used here to show different types of relationships. More details on Information Engineering notation has been covered in part 3 of this series.</a:t>
            </a:r>
            <a:endParaRPr/>
          </a:p>
          <a:p>
            <a:pPr indent="0" lvl="0" marL="0" marR="0" rtl="0" algn="l">
              <a:lnSpc>
                <a:spcPct val="90000"/>
              </a:lnSpc>
              <a:spcBef>
                <a:spcPts val="0"/>
              </a:spcBef>
              <a:spcAft>
                <a:spcPts val="0"/>
              </a:spcAft>
              <a:buFont typeface="Arial"/>
              <a:buNone/>
            </a:pPr>
            <a:r>
              <a:t/>
            </a:r>
            <a:endParaRPr b="0" i="0" sz="1800" u="none" cap="none" strike="noStrike"/>
          </a:p>
          <a:p>
            <a:pPr indent="0" lvl="0" marL="0" marR="0" rtl="0" algn="l">
              <a:lnSpc>
                <a:spcPct val="90000"/>
              </a:lnSpc>
              <a:spcBef>
                <a:spcPts val="0"/>
              </a:spcBef>
              <a:spcAft>
                <a:spcPts val="0"/>
              </a:spcAft>
              <a:buFont typeface="Arial"/>
              <a:buNone/>
            </a:pPr>
            <a:r>
              <a:rPr b="0" i="0" lang="en-US" sz="1800" u="none" cap="none" strike="noStrike"/>
              <a:t>Now let us see how the customer and order blocks are related and what business rule it represents.</a:t>
            </a:r>
            <a:endParaRPr/>
          </a:p>
          <a:p>
            <a:pPr indent="0" lvl="0" marL="0" marR="0" rtl="0" algn="l">
              <a:lnSpc>
                <a:spcPct val="90000"/>
              </a:lnSpc>
              <a:spcBef>
                <a:spcPts val="0"/>
              </a:spcBef>
              <a:spcAft>
                <a:spcPts val="0"/>
              </a:spcAft>
              <a:buFont typeface="Arial"/>
              <a:buNone/>
            </a:pPr>
            <a:r>
              <a:rPr b="1" i="0" lang="en-US" sz="1800" u="none" cap="none" strike="noStrike"/>
              <a:t>The business rules would be:</a:t>
            </a:r>
            <a:endParaRPr/>
          </a:p>
          <a:p>
            <a:pPr indent="0" lvl="0" marL="0" marR="0" rtl="0" algn="l">
              <a:lnSpc>
                <a:spcPct val="90000"/>
              </a:lnSpc>
              <a:spcBef>
                <a:spcPts val="0"/>
              </a:spcBef>
              <a:spcAft>
                <a:spcPts val="0"/>
              </a:spcAft>
              <a:buFont typeface="Arial"/>
              <a:buNone/>
            </a:pPr>
            <a:r>
              <a:rPr b="0" i="0" lang="en-US" sz="1800" u="none" cap="none" strike="noStrike"/>
              <a:t>A company has multiple customers.</a:t>
            </a:r>
            <a:endParaRPr/>
          </a:p>
          <a:p>
            <a:pPr indent="0" lvl="0" marL="0" marR="0" rtl="0" algn="l">
              <a:lnSpc>
                <a:spcPct val="90000"/>
              </a:lnSpc>
              <a:spcBef>
                <a:spcPts val="0"/>
              </a:spcBef>
              <a:spcAft>
                <a:spcPts val="0"/>
              </a:spcAft>
              <a:buFont typeface="Arial"/>
              <a:buNone/>
            </a:pPr>
            <a:r>
              <a:rPr b="0" i="0" lang="en-US" sz="1800" u="none" cap="none" strike="noStrike"/>
              <a:t>In a given day the customer can place zero, one or multiple orders with the company.</a:t>
            </a:r>
            <a:endParaRPr/>
          </a:p>
          <a:p>
            <a:pPr indent="0" lvl="0" marL="0" marR="0" rtl="0" algn="l">
              <a:lnSpc>
                <a:spcPct val="90000"/>
              </a:lnSpc>
              <a:spcBef>
                <a:spcPts val="0"/>
              </a:spcBef>
              <a:spcAft>
                <a:spcPts val="0"/>
              </a:spcAft>
              <a:buFont typeface="Arial"/>
              <a:buNone/>
            </a:pPr>
            <a:r>
              <a:rPr b="0" i="0" lang="en-US" sz="1800" u="none" cap="none" strike="noStrike"/>
              <a:t>To represent this in data model, the line connecting from customer to order has a zero symbol and the line is split into three lines before order box.</a:t>
            </a:r>
            <a:endParaRPr/>
          </a:p>
          <a:p>
            <a:pPr indent="0" lvl="0" marL="0" marR="0" rtl="0" algn="l">
              <a:lnSpc>
                <a:spcPct val="90000"/>
              </a:lnSpc>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36" name="Google Shape;436;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Further characteristics of data model are:</a:t>
            </a:r>
            <a:endParaRPr/>
          </a:p>
          <a:p>
            <a:pPr indent="0" lvl="0" marL="0" marR="0" rtl="0" algn="l">
              <a:spcBef>
                <a:spcPts val="0"/>
              </a:spcBef>
              <a:spcAft>
                <a:spcPts val="0"/>
              </a:spcAft>
              <a:buFont typeface="Arial"/>
              <a:buNone/>
            </a:pPr>
            <a:r>
              <a:rPr b="1" i="0" lang="en-US" sz="1800" u="none" cap="none" strike="noStrike"/>
              <a:t>The data model is a single representation of the information required by all user-views of the enterprise.</a:t>
            </a:r>
            <a:endParaRPr/>
          </a:p>
          <a:p>
            <a:pPr indent="0" lvl="0" marL="0" marR="0" rtl="0" algn="l">
              <a:spcBef>
                <a:spcPts val="0"/>
              </a:spcBef>
              <a:spcAft>
                <a:spcPts val="0"/>
              </a:spcAft>
              <a:buFont typeface="Arial"/>
              <a:buNone/>
            </a:pPr>
            <a:r>
              <a:rPr b="1" i="0" lang="en-US" sz="1800" u="none" cap="none" strike="noStrike"/>
              <a:t>It is built and rebuilt further until it represents real-life data structures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representation of data model is not changed for business and technical people of the enterprise. Both the parties get the same view, while the business view or the process view can be viewed in multiple ways by business people and technical people. It essentially captures the business rules. If these business rules are not defined correctly at this stage, in later stages, when the interfaces are designed for user interaction with the data model, more changes would have to be carried out. A good data model in online transaction processing system reduces data redundancy.</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data model goes through the process changes to finally come to a shape to represent the real-like data structures.</a:t>
            </a:r>
            <a:endParaRPr/>
          </a:p>
          <a:p>
            <a:pPr indent="0" lvl="0" marL="0" marR="0" rtl="0" algn="l">
              <a:spcBef>
                <a:spcPts val="0"/>
              </a:spcBef>
              <a:spcAft>
                <a:spcPts val="0"/>
              </a:spcAft>
              <a:buFont typeface="Arial"/>
              <a:buNone/>
            </a:pPr>
            <a:r>
              <a:rPr b="0" i="0" lang="en-US" sz="1800" u="none" cap="none" strike="noStrike"/>
              <a:t>The relations, attributes, entity types are built and worked on till they become more coherent with the business process. Typically the data model is finalized in high level design phase.</a:t>
            </a:r>
            <a:endParaRPr/>
          </a:p>
          <a:p>
            <a:pPr indent="0" lvl="0" marL="0" marR="0" rtl="0" algn="l">
              <a:spcBef>
                <a:spcPts val="0"/>
              </a:spcBef>
              <a:spcAft>
                <a:spcPts val="0"/>
              </a:spcAft>
              <a:buFont typeface="Arial"/>
              <a:buNone/>
            </a:pPr>
            <a:r>
              <a:rPr b="0" i="0" lang="en-US" sz="1800" u="none" cap="none" strike="noStrike"/>
              <a:t>Multiple discussions are carried out with business people to understand the requirement and then the data model is presented to get their approval.</a:t>
            </a:r>
            <a:endParaRPr/>
          </a:p>
          <a:p>
            <a:pPr indent="0" lvl="0" marL="0" marR="0" rtl="0" algn="l">
              <a:spcBef>
                <a:spcPts val="0"/>
              </a:spcBef>
              <a:spcAft>
                <a:spcPts val="0"/>
              </a:spcAft>
              <a:buFont typeface="Arial"/>
              <a:buNone/>
            </a:pPr>
            <a:r>
              <a:rPr b="0" i="0" lang="en-US" sz="1800" u="none" cap="none" strike="noStrike"/>
              <a:t>It is also possible that business rules are redefined or fine tuned in a later phase. The project need to accommodate the changes accordingly.  </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43" name="Google Shape;443;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This course would have helped you understand Data, Data Model, Database management system and the characteristics of data model, primarily the single graphical representation of business process</a:t>
            </a:r>
            <a:r>
              <a:rPr b="0" i="0" lang="en-US" sz="1800" u="none" cap="none" strike="noStrike"/>
              <a:t>. </a:t>
            </a:r>
            <a:r>
              <a:rPr b="1" i="0" lang="en-US" sz="1800" u="none" cap="none" strike="noStrike"/>
              <a:t>How a process is understood in terms of business-process model and data model. And The important role that data model plays in industry.</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	</a:t>
            </a:r>
            <a:r>
              <a:rPr b="1" i="0" lang="en-US" sz="1800" u="none" cap="none" strike="noStrike"/>
              <a:t>This completes my presentation on Data Modeling Concepts.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	It is now time for a small quiz to test your understanding.</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	</a:t>
            </a:r>
            <a:r>
              <a:rPr b="1" i="0" lang="en-US" sz="1800" u="none" cap="none" strike="noStrike"/>
              <a:t>GOOD LUCK and THANK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89" name="Google Shape;28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Modeling is a process by which the enterprise business model is defined in terms of data elements and the relationships existing among those data elements.</a:t>
            </a:r>
            <a:endParaRPr/>
          </a:p>
          <a:p>
            <a:pPr indent="0" lvl="0" marL="0" marR="0" rtl="0" algn="l">
              <a:spcBef>
                <a:spcPts val="0"/>
              </a:spcBef>
              <a:spcAft>
                <a:spcPts val="0"/>
              </a:spcAft>
              <a:buFont typeface="Arial"/>
              <a:buNone/>
            </a:pPr>
            <a:r>
              <a:rPr b="0" i="0" lang="en-US" sz="1800" u="none" cap="none" strike="noStrike"/>
              <a:t>The enterprise business models are like order processing system, dispatch system, employee management system etc. These are based on the various processes that can exist inside the enterprise. Each process is defined in terms of data elements and the business rules. Data modeling is the logical structuring of these elements and rules.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There are many benefits of Data modeling such as:</a:t>
            </a:r>
            <a:endParaRPr/>
          </a:p>
          <a:p>
            <a:pPr indent="0" lvl="0" marL="0" marR="0" rtl="0" algn="l">
              <a:spcBef>
                <a:spcPts val="0"/>
              </a:spcBef>
              <a:spcAft>
                <a:spcPts val="0"/>
              </a:spcAft>
              <a:buFont typeface="Arial"/>
              <a:buNone/>
            </a:pPr>
            <a:r>
              <a:rPr b="0" i="0" lang="en-US" sz="1800" u="none" cap="none" strike="noStrike"/>
              <a:t>-Easy access to information and easy modification of information.</a:t>
            </a:r>
            <a:endParaRPr/>
          </a:p>
          <a:p>
            <a:pPr indent="0" lvl="0" marL="0" marR="0" rtl="0" algn="l">
              <a:spcBef>
                <a:spcPts val="0"/>
              </a:spcBef>
              <a:spcAft>
                <a:spcPts val="0"/>
              </a:spcAft>
              <a:buFont typeface="Arial"/>
              <a:buNone/>
            </a:pPr>
            <a:r>
              <a:rPr b="0" i="0" lang="en-US" sz="1800" u="none" cap="none" strike="noStrike"/>
              <a:t>-Less storage space as data redundancy is reduced and so less cost of data maintenance.</a:t>
            </a:r>
            <a:endParaRPr/>
          </a:p>
          <a:p>
            <a:pPr indent="0" lvl="0" marL="0" marR="0" rtl="0" algn="l">
              <a:spcBef>
                <a:spcPts val="0"/>
              </a:spcBef>
              <a:spcAft>
                <a:spcPts val="0"/>
              </a:spcAft>
              <a:buFont typeface="Arial"/>
              <a:buNone/>
            </a:pPr>
            <a:r>
              <a:rPr b="0" i="0" lang="en-US" sz="1800" u="none" cap="none" strike="noStrike"/>
              <a:t>-Easy to incorporate new changes and scalable. A business model goes through changes overtime, the data model provides the flexibility to adopt these changes.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These details are covered in three parts. This presentation is part 1 of the series.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49" name="Google Shape;449;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5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51" name="Google Shape;451;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56" name="Google Shape;456;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5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58" name="Google Shape;458;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64" name="Google Shape;464;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5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66" name="Google Shape;466;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72" name="Google Shape;472;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5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74" name="Google Shape;474;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80" name="Google Shape;480;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5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82" name="Google Shape;482;p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88" name="Google Shape;488;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6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90" name="Google Shape;490;p6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96" name="Google Shape;496;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6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98" name="Google Shape;498;p6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04" name="Google Shape;504;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6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06" name="Google Shape;506;p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12" name="Google Shape;512;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6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14" name="Google Shape;514;p6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20" name="Google Shape;520;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6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22" name="Google Shape;522;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295" name="Google Shape;29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Before we begin with understanding data modeling, it is important to understand what data is, what constitutes a database, what is a business process and more. Because these form the various inputs to create a data model.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Upon completion of this module you will be able to,</a:t>
            </a:r>
            <a:endParaRPr/>
          </a:p>
          <a:p>
            <a:pPr indent="0" lvl="0" marL="0" marR="0" rtl="0" algn="l">
              <a:spcBef>
                <a:spcPts val="0"/>
              </a:spcBef>
              <a:spcAft>
                <a:spcPts val="0"/>
              </a:spcAft>
              <a:buFont typeface="Arial"/>
              <a:buNone/>
            </a:pPr>
            <a:r>
              <a:rPr b="0" i="0" lang="en-US" sz="1800" u="none" cap="none" strike="noStrike"/>
              <a:t>-Understand What is Database Systems,</a:t>
            </a:r>
            <a:endParaRPr/>
          </a:p>
          <a:p>
            <a:pPr indent="0" lvl="0" marL="0" marR="0" rtl="0" algn="l">
              <a:spcBef>
                <a:spcPts val="0"/>
              </a:spcBef>
              <a:spcAft>
                <a:spcPts val="0"/>
              </a:spcAft>
              <a:buFont typeface="Arial"/>
              <a:buNone/>
            </a:pPr>
            <a:r>
              <a:rPr b="0" i="0" lang="en-US" sz="1800" u="none" cap="none" strike="noStrike"/>
              <a:t>-The importance of Data Model,</a:t>
            </a:r>
            <a:endParaRPr/>
          </a:p>
          <a:p>
            <a:pPr indent="0" lvl="0" marL="0" marR="0" rtl="0" algn="l">
              <a:spcBef>
                <a:spcPts val="0"/>
              </a:spcBef>
              <a:spcAft>
                <a:spcPts val="0"/>
              </a:spcAft>
              <a:buFont typeface="Arial"/>
              <a:buNone/>
            </a:pPr>
            <a:r>
              <a:rPr b="0" i="0" lang="en-US" sz="1800" u="none" cap="none" strike="noStrike"/>
              <a:t>-And How the Data Model is developed from the business model.</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28" name="Google Shape;528;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7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30" name="Google Shape;530;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7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7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7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01" name="Google Shape;30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This module has 2 Lessons.</a:t>
            </a:r>
            <a:endParaRPr/>
          </a:p>
          <a:p>
            <a:pPr indent="0" lvl="0" marL="0" marR="0" rtl="0" algn="l">
              <a:spcBef>
                <a:spcPts val="0"/>
              </a:spcBef>
              <a:spcAft>
                <a:spcPts val="0"/>
              </a:spcAft>
              <a:buFont typeface="Arial"/>
              <a:buNone/>
            </a:pPr>
            <a:r>
              <a:rPr b="0" i="0" lang="en-US" sz="1800" u="none" cap="none" strike="noStrike"/>
              <a:t>The first one is Introduction to Database Systems.</a:t>
            </a:r>
            <a:endParaRPr/>
          </a:p>
          <a:p>
            <a:pPr indent="0" lvl="0" marL="0" marR="0" rtl="0" algn="l">
              <a:spcBef>
                <a:spcPts val="0"/>
              </a:spcBef>
              <a:spcAft>
                <a:spcPts val="0"/>
              </a:spcAft>
              <a:buFont typeface="Arial"/>
              <a:buNone/>
            </a:pPr>
            <a:r>
              <a:rPr b="0" i="0" lang="en-US" sz="1800" u="none" cap="none" strike="noStrike"/>
              <a:t>The second one is Context For Modeling.</a:t>
            </a:r>
            <a:endParaRPr/>
          </a:p>
          <a:p>
            <a:pPr indent="0" lvl="0" marL="0" rtl="0" algn="l">
              <a:spcBef>
                <a:spcPts val="0"/>
              </a:spcBef>
              <a:spcAft>
                <a:spcPts val="0"/>
              </a:spcAft>
              <a:buNone/>
            </a:pPr>
            <a:r>
              <a:t/>
            </a:r>
            <a:endParaRPr b="0" i="0" sz="1800" u="none" cap="none" strike="noStrike"/>
          </a:p>
        </p:txBody>
      </p:sp>
      <p:sp>
        <p:nvSpPr>
          <p:cNvPr id="302" name="Google Shape;302;p1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03" name="Google Shape;303;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29" name="Google Shape;32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Let us start with the Introduction to Database Systems.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In simple terms, a database system provides space for data storage and provide ways or methods to use the stored data. The data could be business process data which is stored in a particular logically related way, so that it can provide meaning to the user.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Here you will be explained the definitions of Database System, Database Management System, RDBMS and Data Model.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34" name="Google Shape;334;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 database system primarily deals with data. </a:t>
            </a:r>
            <a:endParaRPr/>
          </a:p>
          <a:p>
            <a:pPr indent="0" lvl="0" marL="0" marR="0" rtl="0" algn="l">
              <a:spcBef>
                <a:spcPts val="0"/>
              </a:spcBef>
              <a:spcAft>
                <a:spcPts val="0"/>
              </a:spcAft>
              <a:buFont typeface="Arial"/>
              <a:buNone/>
            </a:pPr>
            <a:r>
              <a:rPr b="1" i="0" lang="en-US" sz="1800" u="none" cap="none" strike="noStrike"/>
              <a:t>Let us understand what is data.</a:t>
            </a:r>
            <a:endParaRPr/>
          </a:p>
          <a:p>
            <a:pPr indent="0" lvl="0" marL="0" marR="0" rtl="0" algn="l">
              <a:spcBef>
                <a:spcPts val="0"/>
              </a:spcBef>
              <a:spcAft>
                <a:spcPts val="0"/>
              </a:spcAft>
              <a:buFont typeface="Arial"/>
              <a:buNone/>
            </a:pPr>
            <a:r>
              <a:rPr b="0" i="0" lang="en-US" sz="1800" u="none" cap="none" strike="noStrike"/>
              <a:t>Data is a known fact that can be recorded and that has implicit meaning.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for e.g. an employee data would be:</a:t>
            </a:r>
            <a:endParaRPr/>
          </a:p>
          <a:p>
            <a:pPr indent="0" lvl="0" marL="0" marR="0" rtl="0" algn="l">
              <a:spcBef>
                <a:spcPts val="0"/>
              </a:spcBef>
              <a:spcAft>
                <a:spcPts val="0"/>
              </a:spcAft>
              <a:buFont typeface="Arial"/>
              <a:buNone/>
            </a:pPr>
            <a:r>
              <a:rPr b="0" i="0" lang="en-US" sz="1800" u="none" cap="none" strike="noStrike"/>
              <a:t>Name: Ram,</a:t>
            </a:r>
            <a:endParaRPr/>
          </a:p>
          <a:p>
            <a:pPr indent="0" lvl="0" marL="0" marR="0" rtl="0" algn="l">
              <a:spcBef>
                <a:spcPts val="0"/>
              </a:spcBef>
              <a:spcAft>
                <a:spcPts val="0"/>
              </a:spcAft>
              <a:buFont typeface="Arial"/>
              <a:buNone/>
            </a:pPr>
            <a:r>
              <a:rPr b="0" i="0" lang="en-US" sz="1800" u="none" cap="none" strike="noStrike"/>
              <a:t>Location: Delhi,  </a:t>
            </a:r>
            <a:endParaRPr/>
          </a:p>
          <a:p>
            <a:pPr indent="0" lvl="0" marL="0" marR="0" rtl="0" algn="l">
              <a:spcBef>
                <a:spcPts val="0"/>
              </a:spcBef>
              <a:spcAft>
                <a:spcPts val="0"/>
              </a:spcAft>
              <a:buFont typeface="Arial"/>
              <a:buNone/>
            </a:pPr>
            <a:r>
              <a:rPr b="0" i="0" lang="en-US" sz="1800" u="none" cap="none" strike="noStrike"/>
              <a:t>Date of Joining: 01/01/2001 </a:t>
            </a:r>
            <a:endParaRPr/>
          </a:p>
          <a:p>
            <a:pPr indent="0" lvl="0" marL="0" marR="0" rtl="0" algn="l">
              <a:spcBef>
                <a:spcPts val="0"/>
              </a:spcBef>
              <a:spcAft>
                <a:spcPts val="0"/>
              </a:spcAft>
              <a:buFont typeface="Arial"/>
              <a:buNone/>
            </a:pPr>
            <a:r>
              <a:rPr b="0" i="0" lang="en-US" sz="1800" u="none" cap="none" strike="noStrike"/>
              <a:t>Skills: Oracle, Java</a:t>
            </a:r>
            <a:endParaRPr/>
          </a:p>
          <a:p>
            <a:pPr indent="0" lvl="0" marL="0" marR="0" rtl="0" algn="l">
              <a:spcBef>
                <a:spcPts val="0"/>
              </a:spcBef>
              <a:spcAft>
                <a:spcPts val="0"/>
              </a:spcAft>
              <a:buFont typeface="Arial"/>
              <a:buNone/>
            </a:pPr>
            <a:r>
              <a:rPr b="0" i="0" lang="en-US" sz="1800" u="none" cap="none" strike="noStrike"/>
              <a:t>Current project: Order management system</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This is raw data and it contains lots of information of an employee. If the complete information about each employee is stored in such form, then it is difficult to present and maintain. By ‘maintaining’ we mean the application of select, insert, update and delete operations. This might also lead to huge data redundancy.</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What is the solution of this problem?  </a:t>
            </a:r>
            <a:r>
              <a:rPr b="0" i="0" lang="en-US" sz="1800" u="none" cap="none" strike="noStrike"/>
              <a:t>Database.</a:t>
            </a:r>
            <a:endParaRPr/>
          </a:p>
          <a:p>
            <a:pPr indent="0" lvl="0" marL="0" marR="0" rtl="0" algn="l">
              <a:spcBef>
                <a:spcPts val="0"/>
              </a:spcBef>
              <a:spcAft>
                <a:spcPts val="0"/>
              </a:spcAft>
              <a:buFont typeface="Arial"/>
              <a:buNone/>
            </a:pPr>
            <a:r>
              <a:rPr b="0" i="0" lang="en-US" sz="1800" u="none" cap="none" strike="noStrike"/>
              <a:t>To overcome the difficulty of data maintenance, the data is logically arranged in different entities (tables) which are related to each other with some business rules. This facility is provided by database. </a:t>
            </a:r>
            <a:endParaRPr/>
          </a:p>
          <a:p>
            <a:pPr indent="0" lvl="0" marL="0" marR="0" rtl="0" algn="l">
              <a:spcBef>
                <a:spcPts val="0"/>
              </a:spcBef>
              <a:spcAft>
                <a:spcPts val="0"/>
              </a:spcAft>
              <a:buFont typeface="Arial"/>
              <a:buNone/>
            </a:pPr>
            <a:r>
              <a:rPr b="0" i="0" lang="en-US" sz="1800" u="none" cap="none" strike="noStrike"/>
              <a:t>Hence we can define a database as a logically coherent collection of data, with some inherent meaning, which is designed, built, and populated with data for a specific purpose.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
        <p:nvSpPr>
          <p:cNvPr id="335" name="Google Shape;335;p2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36" name="Google Shape;336;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42" name="Google Shape;342;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Let us proceed to Database Management System and Data base systems.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Database management System :</a:t>
            </a:r>
            <a:endParaRPr/>
          </a:p>
          <a:p>
            <a:pPr indent="0" lvl="0" marL="0" marR="0" rtl="0" algn="l">
              <a:spcBef>
                <a:spcPts val="0"/>
              </a:spcBef>
              <a:spcAft>
                <a:spcPts val="0"/>
              </a:spcAft>
              <a:buFont typeface="Arial"/>
              <a:buNone/>
            </a:pPr>
            <a:r>
              <a:rPr b="0" i="0" lang="en-US" sz="1800" u="none" cap="none" strike="noStrike"/>
              <a:t>It is general purpose software system that facilitates the process of defining, constructing and manipulating database for various applications.</a:t>
            </a:r>
            <a:endParaRPr/>
          </a:p>
          <a:p>
            <a:pPr indent="0" lvl="0" marL="0" marR="0" rtl="0" algn="l">
              <a:spcBef>
                <a:spcPts val="0"/>
              </a:spcBef>
              <a:spcAft>
                <a:spcPts val="0"/>
              </a:spcAft>
              <a:buFont typeface="Arial"/>
              <a:buNone/>
            </a:pPr>
            <a:r>
              <a:rPr b="0" i="0" lang="en-US" sz="1800" u="none" cap="none" strike="noStrike"/>
              <a:t>This is managed by different tools, programs or processes that run inside the software. Few of them are data storing (tables, indexes), applying data integrity rules like primary key, foreign key etc. and managing  data access and data manipulation like select, update etc.</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Database System</a:t>
            </a:r>
            <a:endParaRPr/>
          </a:p>
          <a:p>
            <a:pPr indent="0" lvl="0" marL="0" marR="0" rtl="0" algn="l">
              <a:spcBef>
                <a:spcPts val="0"/>
              </a:spcBef>
              <a:spcAft>
                <a:spcPts val="0"/>
              </a:spcAft>
              <a:buFont typeface="Arial"/>
              <a:buNone/>
            </a:pPr>
            <a:r>
              <a:rPr b="0" i="0" lang="en-US" sz="1800" u="none" cap="none" strike="noStrike"/>
              <a:t>Database and Database Management System software together form a database system. </a:t>
            </a:r>
            <a:endParaRPr/>
          </a:p>
          <a:p>
            <a:pPr indent="0" lvl="0" marL="0" marR="0" rtl="0" algn="l">
              <a:spcBef>
                <a:spcPts val="0"/>
              </a:spcBef>
              <a:spcAft>
                <a:spcPts val="0"/>
              </a:spcAft>
              <a:buFont typeface="Arial"/>
              <a:buNone/>
            </a:pPr>
            <a:r>
              <a:rPr b="0" i="0" lang="en-US" sz="1800" u="none" cap="none" strike="noStrike"/>
              <a:t>Oracle, Sybase, DB2 are few examples of database system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48" name="Google Shape;34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What you see here is a typical architecture of a database system.</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various layers of the system are: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top layer: </a:t>
            </a:r>
            <a:r>
              <a:rPr b="0" i="0" lang="en-US" sz="1800" u="none" cap="none" strike="noStrike"/>
              <a:t>Here is the Database management system Software which provides SQL (Structured Query Language) to end users to query the database. When a single user or multiple users interact with database to use the data, the user instructions are passed to internal programs.</a:t>
            </a:r>
            <a:endParaRPr/>
          </a:p>
          <a:p>
            <a:pPr indent="0" lvl="0" marL="0" marR="0" rtl="0" algn="l">
              <a:spcBef>
                <a:spcPts val="0"/>
              </a:spcBef>
              <a:spcAft>
                <a:spcPts val="0"/>
              </a:spcAft>
              <a:buFont typeface="Arial"/>
              <a:buNone/>
            </a:pPr>
            <a:r>
              <a:rPr b="1" i="0" lang="en-US" sz="1800" u="none" cap="none" strike="noStrike"/>
              <a:t>The middle layer :</a:t>
            </a:r>
            <a:r>
              <a:rPr b="0" i="0" lang="en-US" sz="1800" u="none" cap="none" strike="noStrike"/>
              <a:t> In this layer, are the internal programs that manage data concurrency, data storing and retrieval, user access control, database backup, restore etc.</a:t>
            </a:r>
            <a:endParaRPr/>
          </a:p>
          <a:p>
            <a:pPr indent="0" lvl="0" marL="0" marR="0" rtl="0" algn="l">
              <a:spcBef>
                <a:spcPts val="0"/>
              </a:spcBef>
              <a:spcAft>
                <a:spcPts val="0"/>
              </a:spcAft>
              <a:buFont typeface="Arial"/>
              <a:buNone/>
            </a:pPr>
            <a:r>
              <a:rPr b="1" i="0" lang="en-US" sz="1800" u="none" cap="none" strike="noStrike"/>
              <a:t>The bottom layer</a:t>
            </a:r>
            <a:r>
              <a:rPr b="0" i="0" lang="en-US" sz="1800" u="none" cap="none" strike="noStrike"/>
              <a:t> : This layer has metadata and stored data. </a:t>
            </a:r>
            <a:endParaRPr/>
          </a:p>
          <a:p>
            <a:pPr indent="0" lvl="0" marL="0" marR="0" rtl="0" algn="l">
              <a:spcBef>
                <a:spcPts val="0"/>
              </a:spcBef>
              <a:spcAft>
                <a:spcPts val="0"/>
              </a:spcAft>
              <a:buFont typeface="Arial"/>
              <a:buNone/>
            </a:pPr>
            <a:r>
              <a:rPr b="0" i="0" lang="en-US" sz="1800" u="none" cap="none" strike="noStrike"/>
              <a:t>“Metadata is information of stored data and is kept in tables and views.</a:t>
            </a:r>
            <a:endParaRPr/>
          </a:p>
          <a:p>
            <a:pPr indent="0" lvl="0" marL="0" marR="0" rtl="0" algn="l">
              <a:spcBef>
                <a:spcPts val="0"/>
              </a:spcBef>
              <a:spcAft>
                <a:spcPts val="0"/>
              </a:spcAft>
              <a:buFont typeface="Arial"/>
              <a:buNone/>
            </a:pPr>
            <a:r>
              <a:rPr b="0" i="0" lang="en-US" sz="1800" u="none" cap="none" strike="noStrike"/>
              <a:t>“The stored data has two parts: logical structure and physical structure. The logical structure includes tables and physical structure includes data files.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application developed say in Java or C or any other language or tool talk to database system via drivers. These drivers are JDBC driver, ODBC driver etc.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70" name="Google Shape;37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 Database Systems needs a model on which the data structure is defined and data is stored.</a:t>
            </a:r>
            <a:endParaRPr/>
          </a:p>
          <a:p>
            <a:pPr indent="0" lvl="0" marL="0" marR="0" rtl="0" algn="l">
              <a:spcBef>
                <a:spcPts val="0"/>
              </a:spcBef>
              <a:spcAft>
                <a:spcPts val="0"/>
              </a:spcAft>
              <a:buFont typeface="Arial"/>
              <a:buNone/>
            </a:pPr>
            <a:r>
              <a:rPr b="1" i="0" lang="en-US" sz="1800" u="none" cap="none" strike="noStrike"/>
              <a:t>The model is termed as : Representation of a set of business requirements in a standard structured framework understood by the users.</a:t>
            </a:r>
            <a:endParaRPr/>
          </a:p>
          <a:p>
            <a:pPr indent="0" lvl="0" marL="0" marR="0" rtl="0" algn="l">
              <a:spcBef>
                <a:spcPts val="0"/>
              </a:spcBef>
              <a:spcAft>
                <a:spcPts val="0"/>
              </a:spcAft>
              <a:buFont typeface="Arial"/>
              <a:buNone/>
            </a:pPr>
            <a:r>
              <a:rPr b="0" i="0" lang="en-US" sz="1800" u="none" cap="none" strike="noStrike"/>
              <a:t>A model provides a typical way to define the business rules. With its own standard framework. </a:t>
            </a:r>
            <a:endParaRPr/>
          </a:p>
          <a:p>
            <a:pPr indent="0" lvl="0" marL="0" marR="0" rtl="0" algn="l">
              <a:spcBef>
                <a:spcPts val="0"/>
              </a:spcBef>
              <a:spcAft>
                <a:spcPts val="0"/>
              </a:spcAft>
              <a:buFont typeface="Arial"/>
              <a:buNone/>
            </a:pPr>
            <a:r>
              <a:rPr b="0" i="0" lang="en-US" sz="1800" u="none" cap="none" strike="noStrike"/>
              <a:t>For e.g. object model</a:t>
            </a:r>
            <a:r>
              <a:rPr b="1" i="0" lang="en-US" sz="1800" u="none" cap="none" strike="noStrike"/>
              <a:t> </a:t>
            </a:r>
            <a:r>
              <a:rPr b="0" i="0" lang="en-US" sz="1800" u="none" cap="none" strike="noStrike"/>
              <a:t>of data representation is different than the hierarchal model representation.</a:t>
            </a:r>
            <a:endParaRPr/>
          </a:p>
          <a:p>
            <a:pPr indent="0" lvl="0" marL="0" marR="0" rtl="0" algn="l">
              <a:spcBef>
                <a:spcPts val="0"/>
              </a:spcBef>
              <a:spcAft>
                <a:spcPts val="0"/>
              </a:spcAft>
              <a:buFont typeface="Arial"/>
              <a:buNone/>
            </a:pPr>
            <a:r>
              <a:rPr b="0" i="0" lang="en-US" sz="1800" u="none" cap="none" strike="noStrike"/>
              <a:t>In object model the data is organized as data structure and a set of methods to use that data. This model is frequently used in programming language like Java and C++.</a:t>
            </a:r>
            <a:endParaRPr/>
          </a:p>
          <a:p>
            <a:pPr indent="0" lvl="0" marL="0" marR="0" rtl="0" algn="l">
              <a:spcBef>
                <a:spcPts val="0"/>
              </a:spcBef>
              <a:spcAft>
                <a:spcPts val="0"/>
              </a:spcAft>
              <a:buFont typeface="Arial"/>
              <a:buNone/>
            </a:pPr>
            <a:r>
              <a:rPr b="0" i="0" lang="en-US" sz="1800" u="none" cap="none" strike="noStrike"/>
              <a:t>In hierarchal model the data is organized in tree like structure and data is repeated in parent child information.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Data Model: is defined as </a:t>
            </a:r>
            <a:r>
              <a:rPr b="0" i="0" lang="en-US" sz="1800" u="none" cap="none" strike="noStrike"/>
              <a:t> a collection of concepts that can be used to describe the structure of a database.</a:t>
            </a:r>
            <a:endParaRPr/>
          </a:p>
          <a:p>
            <a:pPr indent="0" lvl="0" marL="0" marR="0" rtl="0" algn="l">
              <a:spcBef>
                <a:spcPts val="0"/>
              </a:spcBef>
              <a:spcAft>
                <a:spcPts val="0"/>
              </a:spcAft>
              <a:buFont typeface="Arial"/>
              <a:buNone/>
            </a:pPr>
            <a:r>
              <a:rPr b="0" i="0" lang="en-US" sz="1800" u="none" cap="none" strike="noStrike"/>
              <a:t>The various data models are hierarchal model, relational model, network model and object model.</a:t>
            </a:r>
            <a:endParaRPr/>
          </a:p>
          <a:p>
            <a:pPr indent="0" lvl="0" marL="0" marR="0" rtl="0" algn="l">
              <a:spcBef>
                <a:spcPts val="0"/>
              </a:spcBef>
              <a:spcAft>
                <a:spcPts val="0"/>
              </a:spcAft>
              <a:buFont typeface="Arial"/>
              <a:buNone/>
            </a:pPr>
            <a:r>
              <a:rPr b="0" i="0" lang="en-US" sz="1800" u="none" cap="none" strike="noStrike"/>
              <a:t>According to the need of various organizations and applications the various models are used.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2"/>
          <p:cNvSpPr txBox="1"/>
          <p:nvPr>
            <p:ph type="ctrTitle"/>
          </p:nvPr>
        </p:nvSpPr>
        <p:spPr>
          <a:xfrm>
            <a:off x="3352800" y="1906044"/>
            <a:ext cx="5791200" cy="1981200"/>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3"/>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2" name="Google Shape;62;p13"/>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63" name="Google Shape;63;p13"/>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4"/>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6" name="Google Shape;66;p14"/>
          <p:cNvSpPr/>
          <p:nvPr>
            <p:ph idx="2" type="pic"/>
          </p:nvPr>
        </p:nvSpPr>
        <p:spPr>
          <a:xfrm>
            <a:off x="1792288" y="612775"/>
            <a:ext cx="5486400" cy="4114800"/>
          </a:xfrm>
          <a:prstGeom prst="rect">
            <a:avLst/>
          </a:prstGeom>
          <a:noFill/>
          <a:ln>
            <a:noFill/>
          </a:ln>
        </p:spPr>
      </p:sp>
      <p:sp>
        <p:nvSpPr>
          <p:cNvPr id="67" name="Google Shape;67;p14"/>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70" name="Google Shape;70;p15"/>
          <p:cNvSpPr txBox="1"/>
          <p:nvPr>
            <p:ph idx="1" type="body"/>
          </p:nvPr>
        </p:nvSpPr>
        <p:spPr>
          <a:xfrm rot="5400000">
            <a:off x="-1333500" y="4191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1" name="Shape 71"/>
        <p:cNvGrpSpPr/>
        <p:nvPr/>
      </p:nvGrpSpPr>
      <p:grpSpPr>
        <a:xfrm>
          <a:off x="0" y="0"/>
          <a:ext cx="0" cy="0"/>
          <a:chOff x="0" y="0"/>
          <a:chExt cx="0" cy="0"/>
        </a:xfrm>
      </p:grpSpPr>
      <p:sp>
        <p:nvSpPr>
          <p:cNvPr id="72" name="Google Shape;72;p16"/>
          <p:cNvSpPr txBox="1"/>
          <p:nvPr>
            <p:ph type="title"/>
          </p:nvPr>
        </p:nvSpPr>
        <p:spPr>
          <a:xfrm rot="5400000">
            <a:off x="2965450" y="2279650"/>
            <a:ext cx="6794500" cy="2667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73" name="Google Shape;73;p16"/>
          <p:cNvSpPr txBox="1"/>
          <p:nvPr>
            <p:ph idx="1" type="body"/>
          </p:nvPr>
        </p:nvSpPr>
        <p:spPr>
          <a:xfrm rot="5400000">
            <a:off x="-2444750" y="-311150"/>
            <a:ext cx="6794500" cy="7848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Green">
  <p:cSld name="Content Green">
    <p:spTree>
      <p:nvGrpSpPr>
        <p:cNvPr id="84" name="Shape 84"/>
        <p:cNvGrpSpPr/>
        <p:nvPr/>
      </p:nvGrpSpPr>
      <p:grpSpPr>
        <a:xfrm>
          <a:off x="0" y="0"/>
          <a:ext cx="0" cy="0"/>
          <a:chOff x="0" y="0"/>
          <a:chExt cx="0" cy="0"/>
        </a:xfrm>
      </p:grpSpPr>
      <p:sp>
        <p:nvSpPr>
          <p:cNvPr id="85" name="Google Shape;85;p18"/>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86" name="Google Shape;86;p18"/>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 Yellow">
  <p:cSld name="Breaker Slide - Yellow">
    <p:spTree>
      <p:nvGrpSpPr>
        <p:cNvPr id="94" name="Shape 94"/>
        <p:cNvGrpSpPr/>
        <p:nvPr/>
      </p:nvGrpSpPr>
      <p:grpSpPr>
        <a:xfrm>
          <a:off x="0" y="0"/>
          <a:ext cx="0" cy="0"/>
          <a:chOff x="0" y="0"/>
          <a:chExt cx="0" cy="0"/>
        </a:xfrm>
      </p:grpSpPr>
      <p:sp>
        <p:nvSpPr>
          <p:cNvPr id="95" name="Google Shape;95;p20"/>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6" name="Google Shape;96;p20"/>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1" name="Shape 111"/>
        <p:cNvGrpSpPr/>
        <p:nvPr/>
      </p:nvGrpSpPr>
      <p:grpSpPr>
        <a:xfrm>
          <a:off x="0" y="0"/>
          <a:ext cx="0" cy="0"/>
          <a:chOff x="0" y="0"/>
          <a:chExt cx="0" cy="0"/>
        </a:xfrm>
      </p:grpSpPr>
      <p:sp>
        <p:nvSpPr>
          <p:cNvPr id="112" name="Google Shape;112;p23"/>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13" name="Google Shape;113;p2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3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2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16" name="Google Shape;116;p24"/>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7" name="Shape 117"/>
        <p:cNvGrpSpPr/>
        <p:nvPr/>
      </p:nvGrpSpPr>
      <p:grpSpPr>
        <a:xfrm>
          <a:off x="0" y="0"/>
          <a:ext cx="0" cy="0"/>
          <a:chOff x="0" y="0"/>
          <a:chExt cx="0" cy="0"/>
        </a:xfrm>
      </p:grpSpPr>
      <p:sp>
        <p:nvSpPr>
          <p:cNvPr id="118" name="Google Shape;118;p25"/>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9" name="Google Shape;119;p2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0" name="Shape 120"/>
        <p:cNvGrpSpPr/>
        <p:nvPr/>
      </p:nvGrpSpPr>
      <p:grpSpPr>
        <a:xfrm>
          <a:off x="0" y="0"/>
          <a:ext cx="0" cy="0"/>
          <a:chOff x="0" y="0"/>
          <a:chExt cx="0" cy="0"/>
        </a:xfrm>
      </p:grpSpPr>
      <p:sp>
        <p:nvSpPr>
          <p:cNvPr id="121" name="Google Shape;121;p2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22" name="Google Shape;122;p26"/>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23" name="Google Shape;123;p26"/>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gent Yellow">
  <p:cSld name="Congent Yellow">
    <p:spTree>
      <p:nvGrpSpPr>
        <p:cNvPr id="28" name="Shape 28"/>
        <p:cNvGrpSpPr/>
        <p:nvPr/>
      </p:nvGrpSpPr>
      <p:grpSpPr>
        <a:xfrm>
          <a:off x="0" y="0"/>
          <a:ext cx="0" cy="0"/>
          <a:chOff x="0" y="0"/>
          <a:chExt cx="0" cy="0"/>
        </a:xfrm>
      </p:grpSpPr>
      <p:sp>
        <p:nvSpPr>
          <p:cNvPr id="29" name="Google Shape;29;p4"/>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0" name="Google Shape;30;p4"/>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4" name="Shape 124"/>
        <p:cNvGrpSpPr/>
        <p:nvPr/>
      </p:nvGrpSpPr>
      <p:grpSpPr>
        <a:xfrm>
          <a:off x="0" y="0"/>
          <a:ext cx="0" cy="0"/>
          <a:chOff x="0" y="0"/>
          <a:chExt cx="0" cy="0"/>
        </a:xfrm>
      </p:grpSpPr>
      <p:sp>
        <p:nvSpPr>
          <p:cNvPr id="125" name="Google Shape;125;p2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6" name="Google Shape;126;p27"/>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27" name="Google Shape;127;p27"/>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28" name="Google Shape;128;p27"/>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29" name="Google Shape;129;p2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0" name="Shape 130"/>
        <p:cNvGrpSpPr/>
        <p:nvPr/>
      </p:nvGrpSpPr>
      <p:grpSpPr>
        <a:xfrm>
          <a:off x="0" y="0"/>
          <a:ext cx="0" cy="0"/>
          <a:chOff x="0" y="0"/>
          <a:chExt cx="0" cy="0"/>
        </a:xfrm>
      </p:grpSpPr>
      <p:sp>
        <p:nvSpPr>
          <p:cNvPr id="131" name="Google Shape;131;p2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2" name="Shape 132"/>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3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5" name="Google Shape;135;p3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36" name="Google Shape;136;p3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7" name="Shape 137"/>
        <p:cNvGrpSpPr/>
        <p:nvPr/>
      </p:nvGrpSpPr>
      <p:grpSpPr>
        <a:xfrm>
          <a:off x="0" y="0"/>
          <a:ext cx="0" cy="0"/>
          <a:chOff x="0" y="0"/>
          <a:chExt cx="0" cy="0"/>
        </a:xfrm>
      </p:grpSpPr>
      <p:sp>
        <p:nvSpPr>
          <p:cNvPr id="138" name="Google Shape;138;p3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9" name="Google Shape;139;p31"/>
          <p:cNvSpPr/>
          <p:nvPr>
            <p:ph idx="2" type="pic"/>
          </p:nvPr>
        </p:nvSpPr>
        <p:spPr>
          <a:xfrm>
            <a:off x="1792288" y="612775"/>
            <a:ext cx="5486400" cy="4114800"/>
          </a:xfrm>
          <a:prstGeom prst="rect">
            <a:avLst/>
          </a:prstGeom>
          <a:noFill/>
          <a:ln>
            <a:noFill/>
          </a:ln>
        </p:spPr>
      </p:sp>
      <p:sp>
        <p:nvSpPr>
          <p:cNvPr id="140" name="Google Shape;140;p3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1" name="Shape 141"/>
        <p:cNvGrpSpPr/>
        <p:nvPr/>
      </p:nvGrpSpPr>
      <p:grpSpPr>
        <a:xfrm>
          <a:off x="0" y="0"/>
          <a:ext cx="0" cy="0"/>
          <a:chOff x="0" y="0"/>
          <a:chExt cx="0" cy="0"/>
        </a:xfrm>
      </p:grpSpPr>
      <p:sp>
        <p:nvSpPr>
          <p:cNvPr id="142" name="Google Shape;142;p3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43" name="Google Shape;143;p32"/>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33"/>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46" name="Google Shape;146;p33"/>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Green">
  <p:cSld name="Two Content Green">
    <p:spTree>
      <p:nvGrpSpPr>
        <p:cNvPr id="157" name="Shape 157"/>
        <p:cNvGrpSpPr/>
        <p:nvPr/>
      </p:nvGrpSpPr>
      <p:grpSpPr>
        <a:xfrm>
          <a:off x="0" y="0"/>
          <a:ext cx="0" cy="0"/>
          <a:chOff x="0" y="0"/>
          <a:chExt cx="0" cy="0"/>
        </a:xfrm>
      </p:grpSpPr>
      <p:sp>
        <p:nvSpPr>
          <p:cNvPr id="158" name="Google Shape;158;p35"/>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59" name="Google Shape;159;p35"/>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60" name="Google Shape;160;p35"/>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Yellow">
  <p:cSld name="Two Content Yellow">
    <p:spTree>
      <p:nvGrpSpPr>
        <p:cNvPr id="171" name="Shape 171"/>
        <p:cNvGrpSpPr/>
        <p:nvPr/>
      </p:nvGrpSpPr>
      <p:grpSpPr>
        <a:xfrm>
          <a:off x="0" y="0"/>
          <a:ext cx="0" cy="0"/>
          <a:chOff x="0" y="0"/>
          <a:chExt cx="0" cy="0"/>
        </a:xfrm>
      </p:grpSpPr>
      <p:sp>
        <p:nvSpPr>
          <p:cNvPr id="172" name="Google Shape;172;p37"/>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73" name="Google Shape;173;p37"/>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74" name="Google Shape;174;p37"/>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Red">
  <p:cSld name="Two Content Red">
    <p:spTree>
      <p:nvGrpSpPr>
        <p:cNvPr id="185" name="Shape 185"/>
        <p:cNvGrpSpPr/>
        <p:nvPr/>
      </p:nvGrpSpPr>
      <p:grpSpPr>
        <a:xfrm>
          <a:off x="0" y="0"/>
          <a:ext cx="0" cy="0"/>
          <a:chOff x="0" y="0"/>
          <a:chExt cx="0" cy="0"/>
        </a:xfrm>
      </p:grpSpPr>
      <p:sp>
        <p:nvSpPr>
          <p:cNvPr id="186" name="Google Shape;186;p39"/>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87" name="Google Shape;187;p39"/>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88" name="Google Shape;188;p39"/>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0" name="Google Shape;40;p6"/>
          <p:cNvSpPr txBox="1"/>
          <p:nvPr>
            <p:ph idx="1" type="body"/>
          </p:nvPr>
        </p:nvSpPr>
        <p:spPr>
          <a:xfrm>
            <a:off x="-2971800" y="20574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Voilet">
  <p:cSld name="Two Content Voilet">
    <p:spTree>
      <p:nvGrpSpPr>
        <p:cNvPr id="199" name="Shape 199"/>
        <p:cNvGrpSpPr/>
        <p:nvPr/>
      </p:nvGrpSpPr>
      <p:grpSpPr>
        <a:xfrm>
          <a:off x="0" y="0"/>
          <a:ext cx="0" cy="0"/>
          <a:chOff x="0" y="0"/>
          <a:chExt cx="0" cy="0"/>
        </a:xfrm>
      </p:grpSpPr>
      <p:sp>
        <p:nvSpPr>
          <p:cNvPr id="200" name="Google Shape;200;p41"/>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01" name="Google Shape;201;p41"/>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02" name="Google Shape;202;p41"/>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Blue">
  <p:cSld name="Two Content Blue">
    <p:spTree>
      <p:nvGrpSpPr>
        <p:cNvPr id="213" name="Shape 213"/>
        <p:cNvGrpSpPr/>
        <p:nvPr/>
      </p:nvGrpSpPr>
      <p:grpSpPr>
        <a:xfrm>
          <a:off x="0" y="0"/>
          <a:ext cx="0" cy="0"/>
          <a:chOff x="0" y="0"/>
          <a:chExt cx="0" cy="0"/>
        </a:xfrm>
      </p:grpSpPr>
      <p:sp>
        <p:nvSpPr>
          <p:cNvPr id="214" name="Google Shape;214;p43"/>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15" name="Google Shape;215;p43"/>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16" name="Google Shape;216;p43"/>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Green">
  <p:cSld name="Content with Caption Green">
    <p:spTree>
      <p:nvGrpSpPr>
        <p:cNvPr id="228" name="Shape 228"/>
        <p:cNvGrpSpPr/>
        <p:nvPr/>
      </p:nvGrpSpPr>
      <p:grpSpPr>
        <a:xfrm>
          <a:off x="0" y="0"/>
          <a:ext cx="0" cy="0"/>
          <a:chOff x="0" y="0"/>
          <a:chExt cx="0" cy="0"/>
        </a:xfrm>
      </p:grpSpPr>
      <p:sp>
        <p:nvSpPr>
          <p:cNvPr id="229" name="Google Shape;229;p45"/>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0" name="Google Shape;230;p45"/>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31" name="Google Shape;231;p45"/>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Yellow">
  <p:cSld name="Content with Caption Yellow">
    <p:spTree>
      <p:nvGrpSpPr>
        <p:cNvPr id="243" name="Shape 243"/>
        <p:cNvGrpSpPr/>
        <p:nvPr/>
      </p:nvGrpSpPr>
      <p:grpSpPr>
        <a:xfrm>
          <a:off x="0" y="0"/>
          <a:ext cx="0" cy="0"/>
          <a:chOff x="0" y="0"/>
          <a:chExt cx="0" cy="0"/>
        </a:xfrm>
      </p:grpSpPr>
      <p:sp>
        <p:nvSpPr>
          <p:cNvPr id="244" name="Google Shape;244;p47"/>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45" name="Google Shape;245;p47"/>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46" name="Google Shape;246;p47"/>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Red">
  <p:cSld name="Content With Caption Red">
    <p:spTree>
      <p:nvGrpSpPr>
        <p:cNvPr id="258" name="Shape 258"/>
        <p:cNvGrpSpPr/>
        <p:nvPr/>
      </p:nvGrpSpPr>
      <p:grpSpPr>
        <a:xfrm>
          <a:off x="0" y="0"/>
          <a:ext cx="0" cy="0"/>
          <a:chOff x="0" y="0"/>
          <a:chExt cx="0" cy="0"/>
        </a:xfrm>
      </p:grpSpPr>
      <p:sp>
        <p:nvSpPr>
          <p:cNvPr id="259" name="Google Shape;259;p49"/>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60" name="Google Shape;260;p49"/>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61" name="Google Shape;261;p49"/>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Voilet">
  <p:cSld name="Content with Caption Voilet">
    <p:spTree>
      <p:nvGrpSpPr>
        <p:cNvPr id="273" name="Shape 273"/>
        <p:cNvGrpSpPr/>
        <p:nvPr/>
      </p:nvGrpSpPr>
      <p:grpSpPr>
        <a:xfrm>
          <a:off x="0" y="0"/>
          <a:ext cx="0" cy="0"/>
          <a:chOff x="0" y="0"/>
          <a:chExt cx="0" cy="0"/>
        </a:xfrm>
      </p:grpSpPr>
      <p:sp>
        <p:nvSpPr>
          <p:cNvPr id="274" name="Google Shape;274;p51"/>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75" name="Google Shape;275;p51"/>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76" name="Google Shape;276;p51"/>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1" name="Shape 41"/>
        <p:cNvGrpSpPr/>
        <p:nvPr/>
      </p:nvGrpSpPr>
      <p:grpSpPr>
        <a:xfrm>
          <a:off x="0" y="0"/>
          <a:ext cx="0" cy="0"/>
          <a:chOff x="0" y="0"/>
          <a:chExt cx="0" cy="0"/>
        </a:xfrm>
      </p:grpSpPr>
      <p:sp>
        <p:nvSpPr>
          <p:cNvPr id="42" name="Google Shape;42;p7"/>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43" name="Google Shape;43;p7"/>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3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6" name="Google Shape;46;p8"/>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9" name="Google Shape;49;p9"/>
          <p:cNvSpPr txBox="1"/>
          <p:nvPr>
            <p:ph idx="1" type="body"/>
          </p:nvPr>
        </p:nvSpPr>
        <p:spPr>
          <a:xfrm>
            <a:off x="-2971800" y="20574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50" name="Google Shape;50;p9"/>
          <p:cNvSpPr txBox="1"/>
          <p:nvPr>
            <p:ph idx="2" type="body"/>
          </p:nvPr>
        </p:nvSpPr>
        <p:spPr>
          <a:xfrm>
            <a:off x="1219200" y="20574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1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3" name="Google Shape;53;p1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54" name="Google Shape;54;p1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55" name="Google Shape;55;p1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56" name="Google Shape;56;p1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image" Target="../media/image6.jpg"/><Relationship Id="rId3" Type="http://schemas.openxmlformats.org/officeDocument/2006/relationships/slideLayout" Target="../slideLayouts/slideLayout1.xml"/><Relationship Id="rId4" Type="http://schemas.openxmlformats.org/officeDocument/2006/relationships/theme" Target="../theme/theme12.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9.png"/><Relationship Id="rId3" Type="http://schemas.openxmlformats.org/officeDocument/2006/relationships/slideLayout" Target="../slideLayouts/slideLayout29.xml"/><Relationship Id="rId4" Type="http://schemas.openxmlformats.org/officeDocument/2006/relationships/theme" Target="../theme/theme17.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11.png"/><Relationship Id="rId3" Type="http://schemas.openxmlformats.org/officeDocument/2006/relationships/slideLayout" Target="../slideLayouts/slideLayout30.xml"/><Relationship Id="rId4" Type="http://schemas.openxmlformats.org/officeDocument/2006/relationships/theme" Target="../theme/theme9.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12.png"/><Relationship Id="rId3" Type="http://schemas.openxmlformats.org/officeDocument/2006/relationships/slideLayout" Target="../slideLayouts/slideLayout31.xml"/><Relationship Id="rId4" Type="http://schemas.openxmlformats.org/officeDocument/2006/relationships/theme" Target="../theme/theme14.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2.png"/><Relationship Id="rId3" Type="http://schemas.openxmlformats.org/officeDocument/2006/relationships/slideLayout" Target="../slideLayouts/slideLayout32.xml"/><Relationship Id="rId4" Type="http://schemas.openxmlformats.org/officeDocument/2006/relationships/theme" Target="../theme/theme3.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5.png"/><Relationship Id="rId3" Type="http://schemas.openxmlformats.org/officeDocument/2006/relationships/slideLayout" Target="../slideLayouts/slideLayout33.xml"/><Relationship Id="rId4" Type="http://schemas.openxmlformats.org/officeDocument/2006/relationships/theme" Target="../theme/theme11.xml"/></Relationships>
</file>

<file path=ppt/slideMasters/_rels/slideMaster15.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9.png"/><Relationship Id="rId3" Type="http://schemas.openxmlformats.org/officeDocument/2006/relationships/slideLayout" Target="../slideLayouts/slideLayout34.xml"/><Relationship Id="rId4" Type="http://schemas.openxmlformats.org/officeDocument/2006/relationships/theme" Target="../theme/theme5.xml"/></Relationships>
</file>

<file path=ppt/slideMasters/_rels/slideMaster16.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11.png"/><Relationship Id="rId3" Type="http://schemas.openxmlformats.org/officeDocument/2006/relationships/slideLayout" Target="../slideLayouts/slideLayout35.xml"/><Relationship Id="rId4" Type="http://schemas.openxmlformats.org/officeDocument/2006/relationships/theme" Target="../theme/theme1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theme" Target="../theme/theme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8.jpg"/><Relationship Id="rId2" Type="http://schemas.openxmlformats.org/officeDocument/2006/relationships/image" Target="../media/image1.jpg"/><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2.png"/><Relationship Id="rId3" Type="http://schemas.openxmlformats.org/officeDocument/2006/relationships/slideLayout" Target="../slideLayouts/slideLayout14.xml"/><Relationship Id="rId4" Type="http://schemas.openxmlformats.org/officeDocument/2006/relationships/theme" Target="../theme/theme10.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jpg"/><Relationship Id="rId3" Type="http://schemas.openxmlformats.org/officeDocument/2006/relationships/slideLayout" Target="../slideLayouts/slideLayout15.xml"/><Relationship Id="rId4" Type="http://schemas.openxmlformats.org/officeDocument/2006/relationships/theme" Target="../theme/theme4.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theme" Target="../theme/theme2.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image" Target="../media/image4.jpg"/><Relationship Id="rId2" Type="http://schemas.openxmlformats.org/officeDocument/2006/relationships/image" Target="../media/image1.jpg"/><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13.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2.png"/><Relationship Id="rId3" Type="http://schemas.openxmlformats.org/officeDocument/2006/relationships/slideLayout" Target="../slideLayouts/slideLayout27.xml"/><Relationship Id="rId4" Type="http://schemas.openxmlformats.org/officeDocument/2006/relationships/theme" Target="../theme/theme6.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5.png"/><Relationship Id="rId3" Type="http://schemas.openxmlformats.org/officeDocument/2006/relationships/slideLayout" Target="../slideLayouts/slideLayout28.xml"/><Relationship Id="rId4" Type="http://schemas.openxmlformats.org/officeDocument/2006/relationships/theme" Target="../theme/theme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cxnSp>
        <p:nvCxnSpPr>
          <p:cNvPr id="176" name="Google Shape;176;p38"/>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77" name="Google Shape;177;p38"/>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78" name="Google Shape;178;p3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79" name="Google Shape;179;p3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180" name="Google Shape;180;p38"/>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81" name="Google Shape;181;p3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82" name="Google Shape;182;p3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83" name="Google Shape;183;p3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84" name="Google Shape;184;p3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cxnSp>
        <p:nvCxnSpPr>
          <p:cNvPr id="190" name="Google Shape;190;p40"/>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91" name="Google Shape;191;p40"/>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92" name="Google Shape;192;p4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93" name="Google Shape;193;p4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194" name="Google Shape;194;p40"/>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95" name="Google Shape;195;p4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96" name="Google Shape;196;p4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97" name="Google Shape;197;p4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98" name="Google Shape;198;p4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cxnSp>
        <p:nvCxnSpPr>
          <p:cNvPr id="204" name="Google Shape;204;p42"/>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05" name="Google Shape;205;p42"/>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06" name="Google Shape;206;p4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07" name="Google Shape;207;p4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1a.gif" id="208" name="Google Shape;208;p42"/>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09" name="Google Shape;209;p4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10" name="Google Shape;210;p4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11" name="Google Shape;211;p4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12" name="Google Shape;212;p42"/>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cxnSp>
        <p:nvCxnSpPr>
          <p:cNvPr id="218" name="Google Shape;218;p44"/>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19" name="Google Shape;219;p44"/>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20" name="Google Shape;220;p4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21" name="Google Shape;221;p4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222" name="Google Shape;222;p44"/>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23" name="Google Shape;223;p44"/>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24" name="Google Shape;224;p4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25" name="Google Shape;225;p4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26" name="Google Shape;226;p4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27" name="Google Shape;227;p44"/>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cxnSp>
        <p:nvCxnSpPr>
          <p:cNvPr id="233" name="Google Shape;233;p46"/>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34" name="Google Shape;234;p46"/>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35" name="Google Shape;235;p4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36" name="Google Shape;236;p4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237" name="Google Shape;237;p46"/>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38" name="Google Shape;238;p46"/>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39" name="Google Shape;239;p4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40" name="Google Shape;240;p4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41" name="Google Shape;241;p4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42" name="Google Shape;242;p4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7" name="Shape 247"/>
        <p:cNvGrpSpPr/>
        <p:nvPr/>
      </p:nvGrpSpPr>
      <p:grpSpPr>
        <a:xfrm>
          <a:off x="0" y="0"/>
          <a:ext cx="0" cy="0"/>
          <a:chOff x="0" y="0"/>
          <a:chExt cx="0" cy="0"/>
        </a:xfrm>
      </p:grpSpPr>
      <p:cxnSp>
        <p:nvCxnSpPr>
          <p:cNvPr id="248" name="Google Shape;248;p48"/>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49" name="Google Shape;249;p48"/>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50" name="Google Shape;250;p4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51" name="Google Shape;251;p4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252" name="Google Shape;252;p48"/>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53" name="Google Shape;253;p48"/>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54" name="Google Shape;254;p4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55" name="Google Shape;255;p4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56" name="Google Shape;256;p4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57" name="Google Shape;257;p4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cxnSp>
        <p:nvCxnSpPr>
          <p:cNvPr id="263" name="Google Shape;263;p50"/>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64" name="Google Shape;264;p50"/>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65" name="Google Shape;265;p5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66" name="Google Shape;266;p5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267" name="Google Shape;267;p50"/>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68" name="Google Shape;268;p50"/>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69" name="Google Shape;269;p5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70" name="Google Shape;270;p5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71" name="Google Shape;271;p5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72" name="Google Shape;272;p5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cxnSp>
        <p:nvCxnSpPr>
          <p:cNvPr id="19" name="Google Shape;19;p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0" name="Google Shape;20;p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1" name="Google Shape;21;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2" name="Google Shape;22;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23" name="Google Shape;23;p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4" name="Google Shape;24;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5" name="Google Shape;25;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6" name="Google Shape;26;p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7" name="Google Shape;27;p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pic>
        <p:nvPicPr>
          <p:cNvPr descr="e:\My Documents\1 Temple\1 Wipro\1 On-going Jobs\Corporate ppt\Abstract\corp ppt_8.jpg" id="32" name="Google Shape;32;p5"/>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33" name="Google Shape;33;p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34" name="Google Shape;34;p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35" name="Google Shape;35;p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6" name="Google Shape;36;p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37" name="Google Shape;37;p5"/>
          <p:cNvSpPr txBox="1"/>
          <p:nvPr>
            <p:ph idx="1" type="body"/>
          </p:nvPr>
        </p:nvSpPr>
        <p:spPr>
          <a:xfrm>
            <a:off x="-2971800" y="20574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cxnSp>
        <p:nvCxnSpPr>
          <p:cNvPr id="75" name="Google Shape;75;p1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76" name="Google Shape;76;p1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77" name="Google Shape;77;p1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78" name="Google Shape;78;p1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79" name="Google Shape;79;p1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80" name="Google Shape;80;p1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81" name="Google Shape;81;p1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82" name="Google Shape;82;p1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83" name="Google Shape;83;p1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pic>
        <p:nvPicPr>
          <p:cNvPr descr="e:\My Documents\1 Temple\1 Wipro\1 On-going Jobs\Corporate ppt\Abstract\corp ppt_1.jpg" id="88" name="Google Shape;88;p19"/>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89" name="Google Shape;89;p1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90" name="Google Shape;90;p1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91" name="Google Shape;91;p1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92" name="Google Shape;92;p1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93" name="Google Shape;93;p1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cxnSp>
        <p:nvCxnSpPr>
          <p:cNvPr id="98" name="Google Shape;98;p2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sp>
        <p:nvSpPr>
          <p:cNvPr id="99" name="Google Shape;99;p2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00" name="Google Shape;100;p2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pic>
        <p:nvPicPr>
          <p:cNvPr descr="D:\Ashish\Corporate Brand Mgmt\Brand Identity Logo\Wipro Logo JPEG Image - White Background.jpg" id="101" name="Google Shape;101;p2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02" name="Google Shape;102;p2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03" name="Google Shape;103;p2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pic>
        <p:nvPicPr>
          <p:cNvPr descr="e:\My Documents\1 Temple\1 Wipro\1 On-going Jobs\Corporate ppt\Abstract\corp ppt_3.jpg" id="105" name="Google Shape;105;p22"/>
          <p:cNvPicPr preferRelativeResize="0"/>
          <p:nvPr/>
        </p:nvPicPr>
        <p:blipFill rotWithShape="1">
          <a:blip r:embed="rId1">
            <a:alphaModFix/>
          </a:blip>
          <a:srcRect b="0" l="0" r="0" t="0"/>
          <a:stretch/>
        </p:blipFill>
        <p:spPr>
          <a:xfrm>
            <a:off x="0" y="4876800"/>
            <a:ext cx="9144000" cy="1981200"/>
          </a:xfrm>
          <a:prstGeom prst="rect">
            <a:avLst/>
          </a:prstGeom>
          <a:noFill/>
          <a:ln>
            <a:noFill/>
          </a:ln>
        </p:spPr>
      </p:pic>
      <p:pic>
        <p:nvPicPr>
          <p:cNvPr descr="D:\Ashish\Corporate Brand Mgmt\Brand Identity Logo\Wipro Logo JPEG Image - White Background.jpg" id="106" name="Google Shape;106;p22"/>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07" name="Google Shape;107;p2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08" name="Google Shape;108;p2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09" name="Google Shape;109;p2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10" name="Google Shape;110;p22"/>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cxnSp>
        <p:nvCxnSpPr>
          <p:cNvPr id="148" name="Google Shape;148;p34"/>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49" name="Google Shape;149;p34"/>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50" name="Google Shape;150;p3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51" name="Google Shape;151;p3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152" name="Google Shape;152;p34"/>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53" name="Google Shape;153;p3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54" name="Google Shape;154;p3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55" name="Google Shape;155;p3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56" name="Google Shape;156;p34"/>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cxnSp>
        <p:nvCxnSpPr>
          <p:cNvPr id="162" name="Google Shape;162;p36"/>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63" name="Google Shape;163;p36"/>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64" name="Google Shape;164;p3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65" name="Google Shape;165;p3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166" name="Google Shape;166;p36"/>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67" name="Google Shape;167;p3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68" name="Google Shape;168;p3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69" name="Google Shape;169;p3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70" name="Google Shape;170;p3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www.agiledata.org/" TargetMode="External"/><Relationship Id="rId4" Type="http://schemas.openxmlformats.org/officeDocument/2006/relationships/hyperlink" Target="http://www.agiledata.or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52"/>
          <p:cNvSpPr txBox="1"/>
          <p:nvPr>
            <p:ph type="ctrTitle"/>
          </p:nvPr>
        </p:nvSpPr>
        <p:spPr>
          <a:xfrm>
            <a:off x="1447800" y="2057400"/>
            <a:ext cx="7696200" cy="11430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Data Modeling Concept</a:t>
            </a:r>
            <a:r>
              <a:rPr b="1" i="0" lang="en-US" sz="3200" u="none" cap="none" strike="noStrike">
                <a:solidFill>
                  <a:schemeClr val="dk1"/>
                </a:solidFill>
                <a:latin typeface="Cabin"/>
                <a:ea typeface="Cabin"/>
                <a:cs typeface="Cabin"/>
                <a:sym typeface="Cabin"/>
              </a:rPr>
              <a:t>s</a:t>
            </a:r>
            <a:br>
              <a:rPr b="0" i="0" lang="en-US" sz="3200" u="none" cap="none" strike="noStrike">
                <a:solidFill>
                  <a:schemeClr val="dk1"/>
                </a:solidFill>
                <a:latin typeface="Cabin"/>
                <a:ea typeface="Cabin"/>
                <a:cs typeface="Cabin"/>
                <a:sym typeface="Cabin"/>
              </a:rPr>
            </a:br>
            <a:r>
              <a:rPr b="0" i="0" lang="en-US" sz="3200" u="none" cap="none" strike="noStrike">
                <a:solidFill>
                  <a:schemeClr val="dk1"/>
                </a:solidFill>
                <a:latin typeface="Cabin"/>
                <a:ea typeface="Cabin"/>
                <a:cs typeface="Cabin"/>
                <a:sym typeface="Cabin"/>
              </a:rPr>
              <a:t>Part 1</a:t>
            </a:r>
            <a:endParaRPr/>
          </a:p>
        </p:txBody>
      </p:sp>
      <p:sp>
        <p:nvSpPr>
          <p:cNvPr id="284" name="Google Shape;284;p52"/>
          <p:cNvSpPr txBox="1"/>
          <p:nvPr/>
        </p:nvSpPr>
        <p:spPr>
          <a:xfrm>
            <a:off x="4025900" y="2514600"/>
            <a:ext cx="5105400" cy="76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85" name="Google Shape;285;p52"/>
          <p:cNvSpPr txBox="1"/>
          <p:nvPr/>
        </p:nvSpPr>
        <p:spPr>
          <a:xfrm>
            <a:off x="4038600" y="3276600"/>
            <a:ext cx="5105400" cy="12954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Anand Kumar</a:t>
            </a:r>
            <a:endParaRPr/>
          </a:p>
        </p:txBody>
      </p:sp>
      <p:sp>
        <p:nvSpPr>
          <p:cNvPr id="286" name="Google Shape;286;p52"/>
          <p:cNvSpPr txBox="1"/>
          <p:nvPr/>
        </p:nvSpPr>
        <p:spPr>
          <a:xfrm>
            <a:off x="4038600" y="31242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cap="none" strike="noStrike">
                <a:solidFill>
                  <a:srgbClr val="0000FF"/>
                </a:solidFill>
                <a:latin typeface="Cabin"/>
                <a:ea typeface="Cabin"/>
                <a:cs typeface="Cabin"/>
                <a:sym typeface="Cabin"/>
              </a:rPr>
              <a:t>&lt;Data Model 101 Series&gt;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7" name="Shape 377"/>
        <p:cNvGrpSpPr/>
        <p:nvPr/>
      </p:nvGrpSpPr>
      <p:grpSpPr>
        <a:xfrm>
          <a:off x="0" y="0"/>
          <a:ext cx="0" cy="0"/>
          <a:chOff x="0" y="0"/>
          <a:chExt cx="0" cy="0"/>
        </a:xfrm>
      </p:grpSpPr>
      <p:sp>
        <p:nvSpPr>
          <p:cNvPr id="378" name="Google Shape;378;p61"/>
          <p:cNvSpPr txBox="1"/>
          <p:nvPr>
            <p:ph type="title"/>
          </p:nvPr>
        </p:nvSpPr>
        <p:spPr>
          <a:xfrm>
            <a:off x="0" y="215900"/>
            <a:ext cx="7696200" cy="77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Introduction to Database Systems</a:t>
            </a:r>
            <a:endParaRPr/>
          </a:p>
        </p:txBody>
      </p:sp>
      <p:sp>
        <p:nvSpPr>
          <p:cNvPr id="379" name="Google Shape;379;p61"/>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RDBMS</a:t>
            </a:r>
            <a:endParaRPr b="0" i="0" sz="24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	It is a system in which, at a minimum</a:t>
            </a:r>
            <a:r>
              <a:rPr b="1" i="0" lang="en-US" sz="2000" u="none" cap="none" strike="noStrike">
                <a:solidFill>
                  <a:schemeClr val="dk1"/>
                </a:solidFill>
                <a:latin typeface="Cabin"/>
                <a:ea typeface="Cabin"/>
                <a:cs typeface="Cabin"/>
                <a:sym typeface="Cabin"/>
              </a:rPr>
              <a:t>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data is perceived by the user as tables (and nothing but tables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operators at the user’s disposal - e.g., for data retrieval - are operators that generate new tables from old, and those include at least SELECT, PROJECT, and JOIN</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Features of an RDBMS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ability to create multiple relations (tables) and enter data into them</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An interactive query language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Retrieval of information stored in more than one table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Provides a Catalog or Dictionary, which itself consists of tables (called system tables)</a:t>
            </a:r>
            <a:endParaRPr/>
          </a:p>
          <a:p>
            <a:pPr indent="-342900" lvl="0" marL="34290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5" name="Shape 385"/>
        <p:cNvGrpSpPr/>
        <p:nvPr/>
      </p:nvGrpSpPr>
      <p:grpSpPr>
        <a:xfrm>
          <a:off x="0" y="0"/>
          <a:ext cx="0" cy="0"/>
          <a:chOff x="0" y="0"/>
          <a:chExt cx="0" cy="0"/>
        </a:xfrm>
      </p:grpSpPr>
      <p:sp>
        <p:nvSpPr>
          <p:cNvPr id="386" name="Google Shape;386;p62"/>
          <p:cNvSpPr txBox="1"/>
          <p:nvPr>
            <p:ph type="title"/>
          </p:nvPr>
        </p:nvSpPr>
        <p:spPr>
          <a:xfrm>
            <a:off x="1371600" y="3276600"/>
            <a:ext cx="7772400" cy="1447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Context For Data Modeling</a:t>
            </a:r>
            <a:endParaRPr/>
          </a:p>
        </p:txBody>
      </p:sp>
      <p:sp>
        <p:nvSpPr>
          <p:cNvPr id="387" name="Google Shape;387;p62"/>
          <p:cNvSpPr txBox="1"/>
          <p:nvPr/>
        </p:nvSpPr>
        <p:spPr>
          <a:xfrm>
            <a:off x="2362200" y="4419600"/>
            <a:ext cx="6781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8" name="Google Shape;388;p62"/>
          <p:cNvSpPr txBox="1"/>
          <p:nvPr/>
        </p:nvSpPr>
        <p:spPr>
          <a:xfrm>
            <a:off x="3429000" y="4648200"/>
            <a:ext cx="55626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08080"/>
              </a:buClr>
              <a:buFont typeface="Cabin"/>
              <a:buNone/>
            </a:pPr>
            <a:r>
              <a:rPr b="0" i="0" lang="en-US" sz="2000" u="none" cap="none" strike="noStrike">
                <a:solidFill>
                  <a:srgbClr val="808080"/>
                </a:solidFill>
                <a:latin typeface="Cabin"/>
                <a:ea typeface="Cabin"/>
                <a:cs typeface="Cabin"/>
                <a:sym typeface="Cabin"/>
              </a:rPr>
              <a:t>      Business Enterprise, Overview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4" name="Shape 394"/>
        <p:cNvGrpSpPr/>
        <p:nvPr/>
      </p:nvGrpSpPr>
      <p:grpSpPr>
        <a:xfrm>
          <a:off x="0" y="0"/>
          <a:ext cx="0" cy="0"/>
          <a:chOff x="0" y="0"/>
          <a:chExt cx="0" cy="0"/>
        </a:xfrm>
      </p:grpSpPr>
      <p:sp>
        <p:nvSpPr>
          <p:cNvPr id="395" name="Google Shape;395;p63"/>
          <p:cNvSpPr txBox="1"/>
          <p:nvPr>
            <p:ph type="title"/>
          </p:nvPr>
        </p:nvSpPr>
        <p:spPr>
          <a:xfrm>
            <a:off x="-6350" y="300037"/>
            <a:ext cx="7562850" cy="614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Context for Data Modeling</a:t>
            </a:r>
            <a:endParaRPr/>
          </a:p>
        </p:txBody>
      </p:sp>
      <p:sp>
        <p:nvSpPr>
          <p:cNvPr id="396" name="Google Shape;396;p63"/>
          <p:cNvSpPr txBox="1"/>
          <p:nvPr/>
        </p:nvSpPr>
        <p:spPr>
          <a:xfrm>
            <a:off x="381000" y="50292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model-based approach to business rule definition and systems development considers data and processes requirements and how those requirements interact with one another.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This is an information Engineering (IE) based approach.</a:t>
            </a:r>
            <a:endParaRPr/>
          </a:p>
        </p:txBody>
      </p:sp>
      <p:pic>
        <p:nvPicPr>
          <p:cNvPr id="397" name="Google Shape;397;p63"/>
          <p:cNvPicPr preferRelativeResize="0"/>
          <p:nvPr/>
        </p:nvPicPr>
        <p:blipFill rotWithShape="1">
          <a:blip r:embed="rId3">
            <a:alphaModFix/>
          </a:blip>
          <a:srcRect b="0" l="0" r="0" t="0"/>
          <a:stretch/>
        </p:blipFill>
        <p:spPr>
          <a:xfrm>
            <a:off x="1600200" y="1066800"/>
            <a:ext cx="5743575" cy="373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1" name="Shape 401"/>
        <p:cNvGrpSpPr/>
        <p:nvPr/>
      </p:nvGrpSpPr>
      <p:grpSpPr>
        <a:xfrm>
          <a:off x="0" y="0"/>
          <a:ext cx="0" cy="0"/>
          <a:chOff x="0" y="0"/>
          <a:chExt cx="0" cy="0"/>
        </a:xfrm>
      </p:grpSpPr>
      <p:sp>
        <p:nvSpPr>
          <p:cNvPr id="402" name="Google Shape;402;p64"/>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Business Enterprise - Process View</a:t>
            </a:r>
            <a:endParaRPr/>
          </a:p>
        </p:txBody>
      </p:sp>
      <p:sp>
        <p:nvSpPr>
          <p:cNvPr id="403" name="Google Shape;403;p64"/>
          <p:cNvSpPr txBox="1"/>
          <p:nvPr>
            <p:ph idx="1" type="body"/>
          </p:nvPr>
        </p:nvSpPr>
        <p:spPr>
          <a:xfrm>
            <a:off x="457200" y="1414462"/>
            <a:ext cx="8229600" cy="4376737"/>
          </a:xfrm>
          <a:prstGeom prst="rect">
            <a:avLst/>
          </a:prstGeom>
          <a:noFill/>
          <a:ln>
            <a:noFill/>
          </a:ln>
        </p:spPr>
        <p:txBody>
          <a:bodyPr anchorCtr="0" anchor="t" bIns="45700" lIns="91425" spcFirstLastPara="1" rIns="91425" wrap="square" tIns="45700">
            <a:noAutofit/>
          </a:bodyPr>
          <a:lstStyle/>
          <a:p>
            <a:pPr indent="-215900" lvl="0" marL="342900" marR="0" rtl="0" algn="l">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p:txBody>
      </p:sp>
      <p:pic>
        <p:nvPicPr>
          <p:cNvPr id="404" name="Google Shape;404;p64"/>
          <p:cNvPicPr preferRelativeResize="0"/>
          <p:nvPr/>
        </p:nvPicPr>
        <p:blipFill rotWithShape="1">
          <a:blip r:embed="rId3">
            <a:alphaModFix/>
          </a:blip>
          <a:srcRect b="0" l="0" r="0" t="0"/>
          <a:stretch/>
        </p:blipFill>
        <p:spPr>
          <a:xfrm>
            <a:off x="533400" y="990600"/>
            <a:ext cx="7391400" cy="4114800"/>
          </a:xfrm>
          <a:prstGeom prst="rect">
            <a:avLst/>
          </a:prstGeom>
          <a:noFill/>
          <a:ln>
            <a:noFill/>
          </a:ln>
        </p:spPr>
      </p:pic>
      <p:sp>
        <p:nvSpPr>
          <p:cNvPr id="405" name="Google Shape;405;p64"/>
          <p:cNvSpPr txBox="1"/>
          <p:nvPr/>
        </p:nvSpPr>
        <p:spPr>
          <a:xfrm>
            <a:off x="381000" y="50292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focus of the process view is to define how the business operates, and it includes activities and dependencies that comprise process-oriented business rules.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It crosses organizational boundaries and includes external entities to depict how an organization conducts business.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9" name="Shape 409"/>
        <p:cNvGrpSpPr/>
        <p:nvPr/>
      </p:nvGrpSpPr>
      <p:grpSpPr>
        <a:xfrm>
          <a:off x="0" y="0"/>
          <a:ext cx="0" cy="0"/>
          <a:chOff x="0" y="0"/>
          <a:chExt cx="0" cy="0"/>
        </a:xfrm>
      </p:grpSpPr>
      <p:sp>
        <p:nvSpPr>
          <p:cNvPr id="410" name="Google Shape;410;p65"/>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Business Enterprise – Data View</a:t>
            </a:r>
            <a:endParaRPr/>
          </a:p>
        </p:txBody>
      </p:sp>
      <p:pic>
        <p:nvPicPr>
          <p:cNvPr id="411" name="Google Shape;411;p65"/>
          <p:cNvPicPr preferRelativeResize="0"/>
          <p:nvPr/>
        </p:nvPicPr>
        <p:blipFill rotWithShape="1">
          <a:blip r:embed="rId3">
            <a:alphaModFix/>
          </a:blip>
          <a:srcRect b="0" l="0" r="0" t="0"/>
          <a:stretch/>
        </p:blipFill>
        <p:spPr>
          <a:xfrm>
            <a:off x="0" y="1066800"/>
            <a:ext cx="7924800" cy="3810000"/>
          </a:xfrm>
          <a:prstGeom prst="rect">
            <a:avLst/>
          </a:prstGeom>
          <a:noFill/>
          <a:ln>
            <a:noFill/>
          </a:ln>
        </p:spPr>
      </p:pic>
      <p:sp>
        <p:nvSpPr>
          <p:cNvPr id="412" name="Google Shape;412;p65"/>
          <p:cNvSpPr txBox="1"/>
          <p:nvPr/>
        </p:nvSpPr>
        <p:spPr>
          <a:xfrm>
            <a:off x="381000" y="51054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focus of the data view is to define what information the business needs to support itself. </a:t>
            </a:r>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This includes category and detailed information that comprise data-oriented business rules.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6" name="Shape 416"/>
        <p:cNvGrpSpPr/>
        <p:nvPr/>
      </p:nvGrpSpPr>
      <p:grpSpPr>
        <a:xfrm>
          <a:off x="0" y="0"/>
          <a:ext cx="0" cy="0"/>
          <a:chOff x="0" y="0"/>
          <a:chExt cx="0" cy="0"/>
        </a:xfrm>
      </p:grpSpPr>
      <p:sp>
        <p:nvSpPr>
          <p:cNvPr id="417" name="Google Shape;417;p66"/>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Business Enterprise Overview</a:t>
            </a:r>
            <a:endParaRPr/>
          </a:p>
        </p:txBody>
      </p:sp>
      <p:pic>
        <p:nvPicPr>
          <p:cNvPr id="418" name="Google Shape;418;p66"/>
          <p:cNvPicPr preferRelativeResize="0"/>
          <p:nvPr/>
        </p:nvPicPr>
        <p:blipFill rotWithShape="1">
          <a:blip r:embed="rId3">
            <a:alphaModFix/>
          </a:blip>
          <a:srcRect b="0" l="0" r="0" t="0"/>
          <a:stretch/>
        </p:blipFill>
        <p:spPr>
          <a:xfrm>
            <a:off x="0" y="1371600"/>
            <a:ext cx="9144000" cy="4114800"/>
          </a:xfrm>
          <a:prstGeom prst="rect">
            <a:avLst/>
          </a:prstGeom>
          <a:noFill/>
          <a:ln>
            <a:noFill/>
          </a:ln>
        </p:spPr>
      </p:pic>
      <p:sp>
        <p:nvSpPr>
          <p:cNvPr id="419" name="Google Shape;419;p66"/>
          <p:cNvSpPr txBox="1"/>
          <p:nvPr/>
        </p:nvSpPr>
        <p:spPr>
          <a:xfrm>
            <a:off x="381000" y="5486400"/>
            <a:ext cx="8229600" cy="106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Process modeling and data modeling each view the same business reality from different perspective. Separately each has values and omissions. </a:t>
            </a:r>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Together they form a clear picture of an enterprise or system.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3" name="Shape 423"/>
        <p:cNvGrpSpPr/>
        <p:nvPr/>
      </p:nvGrpSpPr>
      <p:grpSpPr>
        <a:xfrm>
          <a:off x="0" y="0"/>
          <a:ext cx="0" cy="0"/>
          <a:chOff x="0" y="0"/>
          <a:chExt cx="0" cy="0"/>
        </a:xfrm>
      </p:grpSpPr>
      <p:sp>
        <p:nvSpPr>
          <p:cNvPr id="424" name="Google Shape;424;p67"/>
          <p:cNvSpPr txBox="1"/>
          <p:nvPr>
            <p:ph type="title"/>
          </p:nvPr>
        </p:nvSpPr>
        <p:spPr>
          <a:xfrm>
            <a:off x="0" y="215900"/>
            <a:ext cx="7696200" cy="77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 Overview – Role in Business</a:t>
            </a:r>
            <a:endParaRPr/>
          </a:p>
        </p:txBody>
      </p:sp>
      <p:pic>
        <p:nvPicPr>
          <p:cNvPr id="425" name="Google Shape;425;p67"/>
          <p:cNvPicPr preferRelativeResize="0"/>
          <p:nvPr/>
        </p:nvPicPr>
        <p:blipFill rotWithShape="1">
          <a:blip r:embed="rId3">
            <a:alphaModFix/>
          </a:blip>
          <a:srcRect b="0" l="0" r="0" t="0"/>
          <a:stretch/>
        </p:blipFill>
        <p:spPr>
          <a:xfrm>
            <a:off x="2514600" y="1328737"/>
            <a:ext cx="6248400" cy="5148262"/>
          </a:xfrm>
          <a:prstGeom prst="rect">
            <a:avLst/>
          </a:prstGeom>
          <a:noFill/>
          <a:ln>
            <a:noFill/>
          </a:ln>
        </p:spPr>
      </p:pic>
      <p:sp>
        <p:nvSpPr>
          <p:cNvPr id="426" name="Google Shape;426;p67"/>
          <p:cNvSpPr txBox="1"/>
          <p:nvPr/>
        </p:nvSpPr>
        <p:spPr>
          <a:xfrm>
            <a:off x="0" y="1295400"/>
            <a:ext cx="20574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What not How of business</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Strategic, Tactical or Operational View</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Responsive to Change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0" name="Shape 430"/>
        <p:cNvGrpSpPr/>
        <p:nvPr/>
      </p:nvGrpSpPr>
      <p:grpSpPr>
        <a:xfrm>
          <a:off x="0" y="0"/>
          <a:ext cx="0" cy="0"/>
          <a:chOff x="0" y="0"/>
          <a:chExt cx="0" cy="0"/>
        </a:xfrm>
      </p:grpSpPr>
      <p:sp>
        <p:nvSpPr>
          <p:cNvPr id="431" name="Google Shape;431;p68"/>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 Overview - Characteristics</a:t>
            </a:r>
            <a:endParaRPr/>
          </a:p>
        </p:txBody>
      </p:sp>
      <p:sp>
        <p:nvSpPr>
          <p:cNvPr id="432" name="Google Shape;432;p68"/>
          <p:cNvSpPr txBox="1"/>
          <p:nvPr/>
        </p:nvSpPr>
        <p:spPr>
          <a:xfrm>
            <a:off x="228600" y="1295400"/>
            <a:ext cx="22098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Graphical picture of:</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things a business cares about</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How they relate to each other</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pic>
        <p:nvPicPr>
          <p:cNvPr id="433" name="Google Shape;433;p68"/>
          <p:cNvPicPr preferRelativeResize="0"/>
          <p:nvPr/>
        </p:nvPicPr>
        <p:blipFill rotWithShape="1">
          <a:blip r:embed="rId3">
            <a:alphaModFix/>
          </a:blip>
          <a:srcRect b="0" l="0" r="0" t="0"/>
          <a:stretch/>
        </p:blipFill>
        <p:spPr>
          <a:xfrm>
            <a:off x="2895600" y="1371600"/>
            <a:ext cx="6048375" cy="5105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7" name="Shape 437"/>
        <p:cNvGrpSpPr/>
        <p:nvPr/>
      </p:nvGrpSpPr>
      <p:grpSpPr>
        <a:xfrm>
          <a:off x="0" y="0"/>
          <a:ext cx="0" cy="0"/>
          <a:chOff x="0" y="0"/>
          <a:chExt cx="0" cy="0"/>
        </a:xfrm>
      </p:grpSpPr>
      <p:sp>
        <p:nvSpPr>
          <p:cNvPr id="438" name="Google Shape;438;p69"/>
          <p:cNvSpPr txBox="1"/>
          <p:nvPr>
            <p:ph type="title"/>
          </p:nvPr>
        </p:nvSpPr>
        <p:spPr>
          <a:xfrm>
            <a:off x="0" y="457200"/>
            <a:ext cx="7620000" cy="152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 Overview – Characteristics Contd..</a:t>
            </a:r>
            <a:endParaRPr/>
          </a:p>
        </p:txBody>
      </p:sp>
      <p:sp>
        <p:nvSpPr>
          <p:cNvPr id="439" name="Google Shape;439;p69"/>
          <p:cNvSpPr txBox="1"/>
          <p:nvPr/>
        </p:nvSpPr>
        <p:spPr>
          <a:xfrm>
            <a:off x="0" y="1295400"/>
            <a:ext cx="26670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“model” that is:</a:t>
            </a:r>
            <a:endParaRPr/>
          </a:p>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single representation of the information required by all user-views of the enterprise.</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Built and rebuilt until it represents real-life data structures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pic>
        <p:nvPicPr>
          <p:cNvPr id="440" name="Google Shape;440;p69"/>
          <p:cNvPicPr preferRelativeResize="0"/>
          <p:nvPr/>
        </p:nvPicPr>
        <p:blipFill rotWithShape="1">
          <a:blip r:embed="rId3">
            <a:alphaModFix/>
          </a:blip>
          <a:srcRect b="0" l="0" r="0" t="0"/>
          <a:stretch/>
        </p:blipFill>
        <p:spPr>
          <a:xfrm>
            <a:off x="3048000" y="1295400"/>
            <a:ext cx="5781675" cy="5181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4" name="Shape 444"/>
        <p:cNvGrpSpPr/>
        <p:nvPr/>
      </p:nvGrpSpPr>
      <p:grpSpPr>
        <a:xfrm>
          <a:off x="0" y="0"/>
          <a:ext cx="0" cy="0"/>
          <a:chOff x="0" y="0"/>
          <a:chExt cx="0" cy="0"/>
        </a:xfrm>
      </p:grpSpPr>
      <p:sp>
        <p:nvSpPr>
          <p:cNvPr id="445" name="Google Shape;445;p70"/>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Summary</a:t>
            </a:r>
            <a:endParaRPr/>
          </a:p>
        </p:txBody>
      </p:sp>
      <p:sp>
        <p:nvSpPr>
          <p:cNvPr id="446" name="Google Shape;446;p70"/>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Congratulations! You have now completed the 1st Part of the module Data Modeling Concepts.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You should now be able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What is Data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What is Data Model</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What is Database Management System</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characteristics of Data Model</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0" name="Shape 290"/>
        <p:cNvGrpSpPr/>
        <p:nvPr/>
      </p:nvGrpSpPr>
      <p:grpSpPr>
        <a:xfrm>
          <a:off x="0" y="0"/>
          <a:ext cx="0" cy="0"/>
          <a:chOff x="0" y="0"/>
          <a:chExt cx="0" cy="0"/>
        </a:xfrm>
      </p:grpSpPr>
      <p:sp>
        <p:nvSpPr>
          <p:cNvPr id="291" name="Google Shape;291;p53"/>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method by which the enterprise business model is defined in terms of data elements and the relationships existing among those data elements.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Provides data view of the business model in a graphical representation of data elements as entity sets and business rules as relationships lines connecting the entity sets.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data modeling details are covered in three parts,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 1 – Introduction to Database System and Context of Data Modeling.</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 2 &amp; 3 - Data Modeling terms and concepts and Data Modeling in Data Warehouse environment.</a:t>
            </a:r>
            <a:endParaRPr/>
          </a:p>
          <a:p>
            <a:pPr indent="0" lvl="0" marL="0" marR="0" rtl="0" algn="l">
              <a:spcBef>
                <a:spcPts val="400"/>
              </a:spcBef>
              <a:spcAft>
                <a:spcPts val="0"/>
              </a:spcAft>
              <a:buNone/>
            </a:pPr>
            <a:r>
              <a:t/>
            </a:r>
            <a:endParaRPr b="0" i="0" sz="1800" u="none" cap="none" strike="noStrike">
              <a:solidFill>
                <a:schemeClr val="dk1"/>
              </a:solidFill>
              <a:latin typeface="Cabin"/>
              <a:ea typeface="Cabin"/>
              <a:cs typeface="Cabin"/>
              <a:sym typeface="Cabin"/>
            </a:endParaRPr>
          </a:p>
        </p:txBody>
      </p:sp>
      <p:sp>
        <p:nvSpPr>
          <p:cNvPr id="292" name="Google Shape;292;p53"/>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Overview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2" name="Shape 452"/>
        <p:cNvGrpSpPr/>
        <p:nvPr/>
      </p:nvGrpSpPr>
      <p:grpSpPr>
        <a:xfrm>
          <a:off x="0" y="0"/>
          <a:ext cx="0" cy="0"/>
          <a:chOff x="0" y="0"/>
          <a:chExt cx="0" cy="0"/>
        </a:xfrm>
      </p:grpSpPr>
      <p:sp>
        <p:nvSpPr>
          <p:cNvPr id="453" name="Google Shape;453;p71"/>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9" name="Shape 459"/>
        <p:cNvGrpSpPr/>
        <p:nvPr/>
      </p:nvGrpSpPr>
      <p:grpSpPr>
        <a:xfrm>
          <a:off x="0" y="0"/>
          <a:ext cx="0" cy="0"/>
          <a:chOff x="0" y="0"/>
          <a:chExt cx="0" cy="0"/>
        </a:xfrm>
      </p:grpSpPr>
      <p:sp>
        <p:nvSpPr>
          <p:cNvPr id="460" name="Google Shape;460;p72"/>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of the following form the clear picture of the Enterprise business?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Data view only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Process View only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Data View and Process view together</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None of these</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Rambla"/>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461" name="Google Shape;461;p72"/>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7" name="Shape 467"/>
        <p:cNvGrpSpPr/>
        <p:nvPr/>
      </p:nvGrpSpPr>
      <p:grpSpPr>
        <a:xfrm>
          <a:off x="0" y="0"/>
          <a:ext cx="0" cy="0"/>
          <a:chOff x="0" y="0"/>
          <a:chExt cx="0" cy="0"/>
        </a:xfrm>
      </p:grpSpPr>
      <p:sp>
        <p:nvSpPr>
          <p:cNvPr id="468" name="Google Shape;468;p73"/>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of the following form the clear picture of the Enterprise business?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Data view only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Process View only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Data View and Process view together</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None of these</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C</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469" name="Google Shape;469;p73"/>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5" name="Shape 475"/>
        <p:cNvGrpSpPr/>
        <p:nvPr/>
      </p:nvGrpSpPr>
      <p:grpSpPr>
        <a:xfrm>
          <a:off x="0" y="0"/>
          <a:ext cx="0" cy="0"/>
          <a:chOff x="0" y="0"/>
          <a:chExt cx="0" cy="0"/>
        </a:xfrm>
      </p:grpSpPr>
      <p:sp>
        <p:nvSpPr>
          <p:cNvPr id="476" name="Google Shape;476;p74"/>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the Feature of RDBMS: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ability to create tables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Provide a Query language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Provide a catalogue or Dictionary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Data Profiling capability</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477" name="Google Shape;477;p74"/>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3" name="Shape 483"/>
        <p:cNvGrpSpPr/>
        <p:nvPr/>
      </p:nvGrpSpPr>
      <p:grpSpPr>
        <a:xfrm>
          <a:off x="0" y="0"/>
          <a:ext cx="0" cy="0"/>
          <a:chOff x="0" y="0"/>
          <a:chExt cx="0" cy="0"/>
        </a:xfrm>
      </p:grpSpPr>
      <p:sp>
        <p:nvSpPr>
          <p:cNvPr id="484" name="Google Shape;484;p75"/>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the Feature of RDBMS: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ability to create tables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Provide a Query language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Provide a catalogue or Dictionary</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Data Profiling capability</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D</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485" name="Google Shape;485;p75"/>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1" name="Shape 491"/>
        <p:cNvGrpSpPr/>
        <p:nvPr/>
      </p:nvGrpSpPr>
      <p:grpSpPr>
        <a:xfrm>
          <a:off x="0" y="0"/>
          <a:ext cx="0" cy="0"/>
          <a:chOff x="0" y="0"/>
          <a:chExt cx="0" cy="0"/>
        </a:xfrm>
      </p:grpSpPr>
      <p:sp>
        <p:nvSpPr>
          <p:cNvPr id="492" name="Google Shape;492;p76"/>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one is correct</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provides a relation between data and processes of a business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provides a relation between data and department of a business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provides a relation between department and department of a business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provides a relation between process and department of a business</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Rambla"/>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493" name="Google Shape;493;p76"/>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9" name="Shape 499"/>
        <p:cNvGrpSpPr/>
        <p:nvPr/>
      </p:nvGrpSpPr>
      <p:grpSpPr>
        <a:xfrm>
          <a:off x="0" y="0"/>
          <a:ext cx="0" cy="0"/>
          <a:chOff x="0" y="0"/>
          <a:chExt cx="0" cy="0"/>
        </a:xfrm>
      </p:grpSpPr>
      <p:sp>
        <p:nvSpPr>
          <p:cNvPr id="500" name="Google Shape;500;p77"/>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one is correct</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provides a relation between data and processes of a business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provides a relation between data and department of a business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provides a relation between department and department of a business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provides a relation between process and department of a business</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A</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01" name="Google Shape;501;p77"/>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7" name="Shape 507"/>
        <p:cNvGrpSpPr/>
        <p:nvPr/>
      </p:nvGrpSpPr>
      <p:grpSpPr>
        <a:xfrm>
          <a:off x="0" y="0"/>
          <a:ext cx="0" cy="0"/>
          <a:chOff x="0" y="0"/>
          <a:chExt cx="0" cy="0"/>
        </a:xfrm>
      </p:grpSpPr>
      <p:sp>
        <p:nvSpPr>
          <p:cNvPr id="508" name="Google Shape;508;p78"/>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one is correct</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converts business process into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converts business rule into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converts business data into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converts business location into data model</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Rambla"/>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09" name="Google Shape;509;p78"/>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5" name="Shape 515"/>
        <p:cNvGrpSpPr/>
        <p:nvPr/>
      </p:nvGrpSpPr>
      <p:grpSpPr>
        <a:xfrm>
          <a:off x="0" y="0"/>
          <a:ext cx="0" cy="0"/>
          <a:chOff x="0" y="0"/>
          <a:chExt cx="0" cy="0"/>
        </a:xfrm>
      </p:grpSpPr>
      <p:sp>
        <p:nvSpPr>
          <p:cNvPr id="516" name="Google Shape;516;p79"/>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one is correct</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converts business process into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converts business rule into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converts business data into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The data model converts business location into data model</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A</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17" name="Google Shape;517;p79"/>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3" name="Shape 523"/>
        <p:cNvGrpSpPr/>
        <p:nvPr/>
      </p:nvGrpSpPr>
      <p:grpSpPr>
        <a:xfrm>
          <a:off x="0" y="0"/>
          <a:ext cx="0" cy="0"/>
          <a:chOff x="0" y="0"/>
          <a:chExt cx="0" cy="0"/>
        </a:xfrm>
      </p:grpSpPr>
      <p:sp>
        <p:nvSpPr>
          <p:cNvPr id="524" name="Google Shape;524;p80"/>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a characteristic of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provides a user view of business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provides a graphical view of business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built and rebuilt until it represents a real life data structure </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provides a textual view of business model</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25" name="Google Shape;525;p80"/>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 name="Shape 296"/>
        <p:cNvGrpSpPr/>
        <p:nvPr/>
      </p:nvGrpSpPr>
      <p:grpSpPr>
        <a:xfrm>
          <a:off x="0" y="0"/>
          <a:ext cx="0" cy="0"/>
          <a:chOff x="0" y="0"/>
          <a:chExt cx="0" cy="0"/>
        </a:xfrm>
      </p:grpSpPr>
      <p:sp>
        <p:nvSpPr>
          <p:cNvPr id="297" name="Google Shape;297;p54"/>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Upon completion of this module you will be able to:</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What is Database Systems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importance of Data Model</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How the Data Model is developed from business model</a:t>
            </a:r>
            <a:endParaRPr/>
          </a:p>
        </p:txBody>
      </p:sp>
      <p:sp>
        <p:nvSpPr>
          <p:cNvPr id="298" name="Google Shape;298;p54"/>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Objectives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1" name="Shape 531"/>
        <p:cNvGrpSpPr/>
        <p:nvPr/>
      </p:nvGrpSpPr>
      <p:grpSpPr>
        <a:xfrm>
          <a:off x="0" y="0"/>
          <a:ext cx="0" cy="0"/>
          <a:chOff x="0" y="0"/>
          <a:chExt cx="0" cy="0"/>
        </a:xfrm>
      </p:grpSpPr>
      <p:sp>
        <p:nvSpPr>
          <p:cNvPr id="532" name="Google Shape;532;p81"/>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a characteristic of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provides a user view of business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provides a graphical view of business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built and rebuilt until it represents a real life data structure </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provides a textual view of business model</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D</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33" name="Google Shape;533;p81"/>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7" name="Shape 537"/>
        <p:cNvGrpSpPr/>
        <p:nvPr/>
      </p:nvGrpSpPr>
      <p:grpSpPr>
        <a:xfrm>
          <a:off x="0" y="0"/>
          <a:ext cx="0" cy="0"/>
          <a:chOff x="0" y="0"/>
          <a:chExt cx="0" cy="0"/>
        </a:xfrm>
      </p:grpSpPr>
      <p:sp>
        <p:nvSpPr>
          <p:cNvPr id="538" name="Google Shape;538;p82"/>
          <p:cNvSpPr txBox="1"/>
          <p:nvPr>
            <p:ph type="title"/>
          </p:nvPr>
        </p:nvSpPr>
        <p:spPr>
          <a:xfrm>
            <a:off x="4876800" y="3733800"/>
            <a:ext cx="42672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                     References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2" name="Shape 542"/>
        <p:cNvGrpSpPr/>
        <p:nvPr/>
      </p:nvGrpSpPr>
      <p:grpSpPr>
        <a:xfrm>
          <a:off x="0" y="0"/>
          <a:ext cx="0" cy="0"/>
          <a:chOff x="0" y="0"/>
          <a:chExt cx="0" cy="0"/>
        </a:xfrm>
      </p:grpSpPr>
      <p:sp>
        <p:nvSpPr>
          <p:cNvPr id="543" name="Google Shape;543;p83"/>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544" name="Google Shape;544;p83"/>
          <p:cNvSpPr txBox="1"/>
          <p:nvPr/>
        </p:nvSpPr>
        <p:spPr>
          <a:xfrm>
            <a:off x="685800" y="4191000"/>
            <a:ext cx="3240087" cy="110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www.learndatamodeling.com</a:t>
            </a:r>
            <a:r>
              <a:rPr b="0" i="0" lang="en-US" sz="1800" u="sng" cap="none" strike="noStrike">
                <a:solidFill>
                  <a:schemeClr val="dk1"/>
                </a:solidFill>
                <a:latin typeface="Cabin"/>
                <a:ea typeface="Cabin"/>
                <a:cs typeface="Cabin"/>
                <a:sym typeface="Cabin"/>
              </a:rPr>
              <a:t> </a:t>
            </a:r>
            <a:endParaRPr/>
          </a:p>
          <a:p>
            <a:pPr indent="-342900" lvl="0" marL="342900" marR="0" rtl="0" algn="l">
              <a:lnSpc>
                <a:spcPct val="100000"/>
              </a:lnSpc>
              <a:spcBef>
                <a:spcPts val="320"/>
              </a:spcBef>
              <a:spcAft>
                <a:spcPts val="0"/>
              </a:spcAft>
              <a:buClr>
                <a:schemeClr val="dk1"/>
              </a:buClr>
              <a:buFont typeface="Arial"/>
              <a:buNone/>
            </a:pPr>
            <a:r>
              <a:rPr b="0" i="0" lang="en-US" sz="1600" u="sng" cap="none" strike="noStrike">
                <a:solidFill>
                  <a:schemeClr val="hlink"/>
                </a:solidFill>
                <a:latin typeface="Arial"/>
                <a:ea typeface="Arial"/>
                <a:cs typeface="Arial"/>
                <a:sym typeface="Arial"/>
                <a:hlinkClick r:id="rId3"/>
              </a:rPr>
              <a:t>www.agiledata.org</a:t>
            </a:r>
            <a:endParaRPr/>
          </a:p>
          <a:p>
            <a:pPr indent="0" lvl="0" marL="0" marR="0" rtl="0" algn="l">
              <a:lnSpc>
                <a:spcPct val="100000"/>
              </a:lnSpc>
              <a:spcBef>
                <a:spcPts val="0"/>
              </a:spcBef>
              <a:spcAft>
                <a:spcPts val="0"/>
              </a:spcAft>
              <a:buNone/>
            </a:pPr>
            <a:r>
              <a:t/>
            </a:r>
            <a:endParaRPr b="0" i="0" sz="1600" u="sng" cap="none" strike="noStrike">
              <a:solidFill>
                <a:schemeClr val="hlink"/>
              </a:solidFill>
              <a:latin typeface="Arial"/>
              <a:ea typeface="Arial"/>
              <a:cs typeface="Arial"/>
              <a:sym typeface="Arial"/>
              <a:hlinkClick r:id="rId4"/>
            </a:endParaRPr>
          </a:p>
        </p:txBody>
      </p:sp>
      <p:sp>
        <p:nvSpPr>
          <p:cNvPr id="545" name="Google Shape;545;p83"/>
          <p:cNvSpPr txBox="1"/>
          <p:nvPr/>
        </p:nvSpPr>
        <p:spPr>
          <a:xfrm>
            <a:off x="827087" y="2060575"/>
            <a:ext cx="31686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Course structure was conceptualized from Business Data Modeling training course offered by Inteq Group</a:t>
            </a:r>
            <a:endParaRPr/>
          </a:p>
          <a:p>
            <a:pPr indent="-342900" lvl="0" marL="342900" marR="0" rtl="0" algn="l">
              <a:lnSpc>
                <a:spcPct val="100000"/>
              </a:lnSpc>
              <a:spcBef>
                <a:spcPts val="32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Fundamentals of Database Systems by R Elmasri, S Navathe, Publisher - Addison Wesley</a:t>
            </a:r>
            <a:endParaRPr/>
          </a:p>
        </p:txBody>
      </p:sp>
      <p:sp>
        <p:nvSpPr>
          <p:cNvPr id="546" name="Google Shape;546;p83"/>
          <p:cNvSpPr txBox="1"/>
          <p:nvPr/>
        </p:nvSpPr>
        <p:spPr>
          <a:xfrm>
            <a:off x="4859337" y="2060575"/>
            <a:ext cx="3817937"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DWH Concepts</a:t>
            </a:r>
            <a:endParaRPr/>
          </a:p>
        </p:txBody>
      </p:sp>
      <p:sp>
        <p:nvSpPr>
          <p:cNvPr id="547" name="Google Shape;547;p83"/>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Publications</a:t>
            </a:r>
            <a:endParaRPr/>
          </a:p>
        </p:txBody>
      </p:sp>
      <p:sp>
        <p:nvSpPr>
          <p:cNvPr id="548" name="Google Shape;548;p83"/>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Courses</a:t>
            </a:r>
            <a:endParaRPr/>
          </a:p>
        </p:txBody>
      </p:sp>
      <p:sp>
        <p:nvSpPr>
          <p:cNvPr id="549" name="Google Shape;549;p83"/>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Training Programs</a:t>
            </a:r>
            <a:endParaRPr/>
          </a:p>
        </p:txBody>
      </p:sp>
      <p:sp>
        <p:nvSpPr>
          <p:cNvPr id="550" name="Google Shape;550;p83"/>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URL’s</a:t>
            </a:r>
            <a:endParaRPr/>
          </a:p>
        </p:txBody>
      </p:sp>
      <p:sp>
        <p:nvSpPr>
          <p:cNvPr id="551" name="Google Shape;551;p83"/>
          <p:cNvSpPr txBox="1"/>
          <p:nvPr/>
        </p:nvSpPr>
        <p:spPr>
          <a:xfrm>
            <a:off x="4859337" y="4292600"/>
            <a:ext cx="38163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Wipro Data warehousing Training Material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5" name="Shape 555"/>
        <p:cNvGrpSpPr/>
        <p:nvPr/>
      </p:nvGrpSpPr>
      <p:grpSpPr>
        <a:xfrm>
          <a:off x="0" y="0"/>
          <a:ext cx="0" cy="0"/>
          <a:chOff x="0" y="0"/>
          <a:chExt cx="0" cy="0"/>
        </a:xfrm>
      </p:grpSpPr>
      <p:sp>
        <p:nvSpPr>
          <p:cNvPr id="556" name="Google Shape;556;p84"/>
          <p:cNvSpPr txBox="1"/>
          <p:nvPr>
            <p:ph idx="4294967295" type="subTitle"/>
          </p:nvPr>
        </p:nvSpPr>
        <p:spPr>
          <a:xfrm>
            <a:off x="6096000" y="3124200"/>
            <a:ext cx="2971800" cy="7620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Anand Kumar</a:t>
            </a:r>
            <a:endParaRPr/>
          </a:p>
        </p:txBody>
      </p:sp>
      <p:sp>
        <p:nvSpPr>
          <p:cNvPr id="557" name="Google Shape;557;p84"/>
          <p:cNvSpPr txBox="1"/>
          <p:nvPr/>
        </p:nvSpPr>
        <p:spPr>
          <a:xfrm>
            <a:off x="6248400" y="38100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Project Lead</a:t>
            </a:r>
            <a:endParaRPr/>
          </a:p>
        </p:txBody>
      </p:sp>
      <p:sp>
        <p:nvSpPr>
          <p:cNvPr id="558" name="Google Shape;558;p84"/>
          <p:cNvSpPr txBox="1"/>
          <p:nvPr/>
        </p:nvSpPr>
        <p:spPr>
          <a:xfrm>
            <a:off x="6248400" y="43434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Anand.akumar@wipro.com</a:t>
            </a:r>
            <a:endParaRPr/>
          </a:p>
        </p:txBody>
      </p:sp>
      <p:sp>
        <p:nvSpPr>
          <p:cNvPr id="559" name="Google Shape;559;p84"/>
          <p:cNvSpPr txBox="1"/>
          <p:nvPr>
            <p:ph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55"/>
          <p:cNvSpPr txBox="1"/>
          <p:nvPr>
            <p:ph type="title"/>
          </p:nvPr>
        </p:nvSpPr>
        <p:spPr>
          <a:xfrm>
            <a:off x="3175" y="301625"/>
            <a:ext cx="7564437" cy="6889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Outline</a:t>
            </a:r>
            <a:endParaRPr/>
          </a:p>
        </p:txBody>
      </p:sp>
      <p:grpSp>
        <p:nvGrpSpPr>
          <p:cNvPr id="306" name="Google Shape;306;p55"/>
          <p:cNvGrpSpPr/>
          <p:nvPr/>
        </p:nvGrpSpPr>
        <p:grpSpPr>
          <a:xfrm>
            <a:off x="7888287" y="1844675"/>
            <a:ext cx="266700" cy="157162"/>
            <a:chOff x="6629400" y="5257800"/>
            <a:chExt cx="304800" cy="457200"/>
          </a:xfrm>
        </p:grpSpPr>
        <p:sp>
          <p:nvSpPr>
            <p:cNvPr id="307" name="Google Shape;307;p55"/>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8" name="Google Shape;308;p55"/>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9" name="Google Shape;309;p55"/>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10" name="Google Shape;310;p55"/>
          <p:cNvGrpSpPr/>
          <p:nvPr/>
        </p:nvGrpSpPr>
        <p:grpSpPr>
          <a:xfrm>
            <a:off x="762000" y="1524000"/>
            <a:ext cx="7848600" cy="565150"/>
            <a:chOff x="1481137" y="1892300"/>
            <a:chExt cx="6845300" cy="681037"/>
          </a:xfrm>
        </p:grpSpPr>
        <p:sp>
          <p:nvSpPr>
            <p:cNvPr id="311" name="Google Shape;311;p55"/>
            <p:cNvSpPr txBox="1"/>
            <p:nvPr/>
          </p:nvSpPr>
          <p:spPr>
            <a:xfrm>
              <a:off x="1481137" y="1892300"/>
              <a:ext cx="6845300" cy="681037"/>
            </a:xfrm>
            <a:prstGeom prst="rect">
              <a:avLst/>
            </a:prstGeom>
            <a:solidFill>
              <a:srgbClr val="33CC33">
                <a:alpha val="39607"/>
              </a:srgb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2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1		Introduction to Database Systems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grpSp>
          <p:nvGrpSpPr>
            <p:cNvPr id="312" name="Google Shape;312;p55"/>
            <p:cNvGrpSpPr/>
            <p:nvPr/>
          </p:nvGrpSpPr>
          <p:grpSpPr>
            <a:xfrm>
              <a:off x="7888287" y="2132012"/>
              <a:ext cx="266700" cy="190500"/>
              <a:chOff x="6629400" y="5257800"/>
              <a:chExt cx="304800" cy="457200"/>
            </a:xfrm>
          </p:grpSpPr>
          <p:sp>
            <p:nvSpPr>
              <p:cNvPr id="313" name="Google Shape;313;p55"/>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4" name="Google Shape;314;p55"/>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5" name="Google Shape;315;p55"/>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grpSp>
        <p:nvGrpSpPr>
          <p:cNvPr id="316" name="Google Shape;316;p55"/>
          <p:cNvGrpSpPr/>
          <p:nvPr/>
        </p:nvGrpSpPr>
        <p:grpSpPr>
          <a:xfrm>
            <a:off x="7888287" y="2681287"/>
            <a:ext cx="266700" cy="157162"/>
            <a:chOff x="6629400" y="5257800"/>
            <a:chExt cx="304800" cy="457200"/>
          </a:xfrm>
        </p:grpSpPr>
        <p:sp>
          <p:nvSpPr>
            <p:cNvPr id="317" name="Google Shape;317;p55"/>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8" name="Google Shape;318;p55"/>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9" name="Google Shape;319;p55"/>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20" name="Google Shape;320;p55"/>
          <p:cNvGrpSpPr/>
          <p:nvPr/>
        </p:nvGrpSpPr>
        <p:grpSpPr>
          <a:xfrm>
            <a:off x="762000" y="2362200"/>
            <a:ext cx="7848600" cy="565150"/>
            <a:chOff x="1482725" y="2728912"/>
            <a:chExt cx="6845300" cy="681037"/>
          </a:xfrm>
        </p:grpSpPr>
        <p:sp>
          <p:nvSpPr>
            <p:cNvPr id="321" name="Google Shape;321;p55"/>
            <p:cNvSpPr txBox="1"/>
            <p:nvPr/>
          </p:nvSpPr>
          <p:spPr>
            <a:xfrm>
              <a:off x="1482725" y="2728912"/>
              <a:ext cx="6845300" cy="681037"/>
            </a:xfrm>
            <a:prstGeom prst="rect">
              <a:avLst/>
            </a:prstGeom>
            <a:solidFill>
              <a:srgbClr val="FF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nvGrpSpPr>
            <p:cNvPr id="322" name="Google Shape;322;p55"/>
            <p:cNvGrpSpPr/>
            <p:nvPr/>
          </p:nvGrpSpPr>
          <p:grpSpPr>
            <a:xfrm>
              <a:off x="7888287" y="2968625"/>
              <a:ext cx="266700" cy="190500"/>
              <a:chOff x="6629400" y="5257800"/>
              <a:chExt cx="304800" cy="457200"/>
            </a:xfrm>
          </p:grpSpPr>
          <p:sp>
            <p:nvSpPr>
              <p:cNvPr id="323" name="Google Shape;323;p55"/>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4" name="Google Shape;324;p55"/>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5" name="Google Shape;325;p55"/>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
        <p:nvSpPr>
          <p:cNvPr id="326" name="Google Shape;326;p55"/>
          <p:cNvSpPr txBox="1"/>
          <p:nvPr/>
        </p:nvSpPr>
        <p:spPr>
          <a:xfrm>
            <a:off x="762000" y="2438400"/>
            <a:ext cx="42735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2		Context for Modeling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sp>
        <p:nvSpPr>
          <p:cNvPr id="331" name="Google Shape;331;p56"/>
          <p:cNvSpPr txBox="1"/>
          <p:nvPr/>
        </p:nvSpPr>
        <p:spPr>
          <a:xfrm>
            <a:off x="2209800" y="4114800"/>
            <a:ext cx="6273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Introduction to Database Systems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7" name="Shape 337"/>
        <p:cNvGrpSpPr/>
        <p:nvPr/>
      </p:nvGrpSpPr>
      <p:grpSpPr>
        <a:xfrm>
          <a:off x="0" y="0"/>
          <a:ext cx="0" cy="0"/>
          <a:chOff x="0" y="0"/>
          <a:chExt cx="0" cy="0"/>
        </a:xfrm>
      </p:grpSpPr>
      <p:sp>
        <p:nvSpPr>
          <p:cNvPr id="338" name="Google Shape;338;p57"/>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known fact that can be recorded and that have implicit meaning </a:t>
            </a:r>
            <a:endParaRPr/>
          </a:p>
          <a:p>
            <a:pPr indent="-342900" lvl="0" marL="342900" marR="0" rtl="0" algn="l">
              <a:lnSpc>
                <a:spcPct val="100000"/>
              </a:lnSpc>
              <a:spcBef>
                <a:spcPts val="400"/>
              </a:spcBef>
              <a:spcAft>
                <a:spcPts val="0"/>
              </a:spcAft>
              <a:buClr>
                <a:schemeClr val="dk1"/>
              </a:buClr>
              <a:buFont typeface="Rambla"/>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Database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collection of related data with the following implicit properties</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 database is a logically coherent collection of data with some inherent meaning</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A Database is designed, built, and populated with data for a specific purpose</a:t>
            </a:r>
            <a:endParaRPr/>
          </a:p>
          <a:p>
            <a:pPr indent="-285750" lvl="1" marL="742950" marR="0" rtl="0" algn="l">
              <a:lnSpc>
                <a:spcPct val="100000"/>
              </a:lnSpc>
              <a:spcBef>
                <a:spcPts val="360"/>
              </a:spcBef>
              <a:spcAft>
                <a:spcPts val="0"/>
              </a:spcAft>
              <a:buClr>
                <a:schemeClr val="dk1"/>
              </a:buClr>
              <a:buFont typeface="Rambla"/>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Rambla"/>
              <a:buNone/>
            </a:pPr>
            <a:r>
              <a:t/>
            </a:r>
            <a:endParaRPr b="0" i="0" sz="18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1800" u="none" cap="none" strike="noStrike">
              <a:solidFill>
                <a:schemeClr val="dk1"/>
              </a:solidFill>
              <a:latin typeface="Cabin"/>
              <a:ea typeface="Cabin"/>
              <a:cs typeface="Cabin"/>
              <a:sym typeface="Cabin"/>
            </a:endParaRPr>
          </a:p>
        </p:txBody>
      </p:sp>
      <p:sp>
        <p:nvSpPr>
          <p:cNvPr id="339" name="Google Shape;339;p57"/>
          <p:cNvSpPr txBox="1"/>
          <p:nvPr>
            <p:ph type="title"/>
          </p:nvPr>
        </p:nvSpPr>
        <p:spPr>
          <a:xfrm>
            <a:off x="-6350" y="300037"/>
            <a:ext cx="7562850" cy="690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Introduction to Database Systems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3" name="Shape 343"/>
        <p:cNvGrpSpPr/>
        <p:nvPr/>
      </p:nvGrpSpPr>
      <p:grpSpPr>
        <a:xfrm>
          <a:off x="0" y="0"/>
          <a:ext cx="0" cy="0"/>
          <a:chOff x="0" y="0"/>
          <a:chExt cx="0" cy="0"/>
        </a:xfrm>
      </p:grpSpPr>
      <p:sp>
        <p:nvSpPr>
          <p:cNvPr id="344" name="Google Shape;344;p58"/>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Introduction to Database Systems</a:t>
            </a:r>
            <a:endParaRPr/>
          </a:p>
        </p:txBody>
      </p:sp>
      <p:sp>
        <p:nvSpPr>
          <p:cNvPr id="345" name="Google Shape;345;p58"/>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Database Management System (DBMS)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collection of programs that enables users to create and maintain a database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general purpose software system that facilitates the process of defining, constructing and manipulating database for various applications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Database System</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collection of programs that enables users to create and maintain a database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data stored as database </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9" name="Shape 349"/>
        <p:cNvGrpSpPr/>
        <p:nvPr/>
      </p:nvGrpSpPr>
      <p:grpSpPr>
        <a:xfrm>
          <a:off x="0" y="0"/>
          <a:ext cx="0" cy="0"/>
          <a:chOff x="0" y="0"/>
          <a:chExt cx="0" cy="0"/>
        </a:xfrm>
      </p:grpSpPr>
      <p:sp>
        <p:nvSpPr>
          <p:cNvPr id="350" name="Google Shape;350;p59"/>
          <p:cNvSpPr txBox="1"/>
          <p:nvPr>
            <p:ph type="title"/>
          </p:nvPr>
        </p:nvSpPr>
        <p:spPr>
          <a:xfrm>
            <a:off x="0" y="215900"/>
            <a:ext cx="7696200" cy="92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Introduction to Database Systems</a:t>
            </a:r>
            <a:endParaRPr/>
          </a:p>
        </p:txBody>
      </p:sp>
      <p:sp>
        <p:nvSpPr>
          <p:cNvPr id="351" name="Google Shape;351;p59"/>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Cabin"/>
                <a:ea typeface="Cabin"/>
                <a:cs typeface="Cabin"/>
                <a:sym typeface="Cabin"/>
              </a:rPr>
              <a:t>Users / Programmers</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
        <p:nvSpPr>
          <p:cNvPr id="352" name="Google Shape;352;p59"/>
          <p:cNvSpPr txBox="1"/>
          <p:nvPr/>
        </p:nvSpPr>
        <p:spPr>
          <a:xfrm>
            <a:off x="2971800" y="2224087"/>
            <a:ext cx="3581400" cy="404812"/>
          </a:xfrm>
          <a:prstGeom prst="rect">
            <a:avLst/>
          </a:prstGeom>
          <a:solidFill>
            <a:srgbClr val="99CCFF"/>
          </a:solidFill>
          <a:ln cap="flat" cmpd="sng" w="381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Application Programs / Queries</a:t>
            </a:r>
            <a:endParaRPr/>
          </a:p>
        </p:txBody>
      </p:sp>
      <p:sp>
        <p:nvSpPr>
          <p:cNvPr id="353" name="Google Shape;353;p59"/>
          <p:cNvSpPr txBox="1"/>
          <p:nvPr/>
        </p:nvSpPr>
        <p:spPr>
          <a:xfrm>
            <a:off x="2743200" y="3200400"/>
            <a:ext cx="4273550" cy="366712"/>
          </a:xfrm>
          <a:prstGeom prst="rect">
            <a:avLst/>
          </a:prstGeom>
          <a:solidFill>
            <a:srgbClr val="99CC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Software to Process Queries / Programs</a:t>
            </a:r>
            <a:endParaRPr/>
          </a:p>
        </p:txBody>
      </p:sp>
      <p:sp>
        <p:nvSpPr>
          <p:cNvPr id="354" name="Google Shape;354;p59"/>
          <p:cNvSpPr/>
          <p:nvPr/>
        </p:nvSpPr>
        <p:spPr>
          <a:xfrm>
            <a:off x="5029200" y="5181600"/>
            <a:ext cx="2895600" cy="990600"/>
          </a:xfrm>
          <a:prstGeom prst="flowChartMagneticDisk">
            <a:avLst/>
          </a:prstGeom>
          <a:solidFill>
            <a:srgbClr val="99CCFF"/>
          </a:solidFill>
          <a:ln cap="flat" cmpd="sng" w="381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Stored Database</a:t>
            </a:r>
            <a:endParaRPr/>
          </a:p>
        </p:txBody>
      </p:sp>
      <p:sp>
        <p:nvSpPr>
          <p:cNvPr id="355" name="Google Shape;355;p59"/>
          <p:cNvSpPr txBox="1"/>
          <p:nvPr/>
        </p:nvSpPr>
        <p:spPr>
          <a:xfrm>
            <a:off x="2895600" y="3976687"/>
            <a:ext cx="3505200" cy="404812"/>
          </a:xfrm>
          <a:prstGeom prst="rect">
            <a:avLst/>
          </a:prstGeom>
          <a:solidFill>
            <a:srgbClr val="99CCFF"/>
          </a:solidFill>
          <a:ln cap="flat" cmpd="sng" w="381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Software to Access Stored Data</a:t>
            </a:r>
            <a:endParaRPr/>
          </a:p>
        </p:txBody>
      </p:sp>
      <p:sp>
        <p:nvSpPr>
          <p:cNvPr id="356" name="Google Shape;356;p59"/>
          <p:cNvSpPr/>
          <p:nvPr/>
        </p:nvSpPr>
        <p:spPr>
          <a:xfrm>
            <a:off x="1219200" y="5181600"/>
            <a:ext cx="2895600" cy="1143000"/>
          </a:xfrm>
          <a:prstGeom prst="flowChartMagneticDisk">
            <a:avLst/>
          </a:prstGeom>
          <a:solidFill>
            <a:srgbClr val="99CCFF"/>
          </a:solidFill>
          <a:ln cap="flat" cmpd="sng" w="381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Stored Database Definition (Metadata)</a:t>
            </a:r>
            <a:endParaRPr/>
          </a:p>
        </p:txBody>
      </p:sp>
      <p:cxnSp>
        <p:nvCxnSpPr>
          <p:cNvPr id="357" name="Google Shape;357;p59"/>
          <p:cNvCxnSpPr/>
          <p:nvPr/>
        </p:nvCxnSpPr>
        <p:spPr>
          <a:xfrm flipH="1" rot="10800000">
            <a:off x="3124200" y="4495800"/>
            <a:ext cx="1638300" cy="736600"/>
          </a:xfrm>
          <a:prstGeom prst="straightConnector1">
            <a:avLst/>
          </a:prstGeom>
          <a:noFill/>
          <a:ln cap="flat" cmpd="sng" w="38100">
            <a:solidFill>
              <a:srgbClr val="808080"/>
            </a:solidFill>
            <a:prstDash val="solid"/>
            <a:miter lim="8000"/>
            <a:headEnd len="med" w="med" type="triangle"/>
            <a:tailEnd len="med" w="med" type="triangle"/>
          </a:ln>
        </p:spPr>
      </p:cxnSp>
      <p:cxnSp>
        <p:nvCxnSpPr>
          <p:cNvPr id="358" name="Google Shape;358;p59"/>
          <p:cNvCxnSpPr/>
          <p:nvPr/>
        </p:nvCxnSpPr>
        <p:spPr>
          <a:xfrm rot="10800000">
            <a:off x="4724400" y="4419600"/>
            <a:ext cx="1674812" cy="1054100"/>
          </a:xfrm>
          <a:prstGeom prst="straightConnector1">
            <a:avLst/>
          </a:prstGeom>
          <a:noFill/>
          <a:ln cap="flat" cmpd="sng" w="38100">
            <a:solidFill>
              <a:srgbClr val="969696"/>
            </a:solidFill>
            <a:prstDash val="solid"/>
            <a:miter lim="8000"/>
            <a:headEnd len="med" w="med" type="triangle"/>
            <a:tailEnd len="med" w="med" type="triangle"/>
          </a:ln>
        </p:spPr>
      </p:cxnSp>
      <p:cxnSp>
        <p:nvCxnSpPr>
          <p:cNvPr id="359" name="Google Shape;359;p59"/>
          <p:cNvCxnSpPr/>
          <p:nvPr/>
        </p:nvCxnSpPr>
        <p:spPr>
          <a:xfrm flipH="1">
            <a:off x="4641850" y="1676400"/>
            <a:ext cx="6350" cy="422275"/>
          </a:xfrm>
          <a:prstGeom prst="straightConnector1">
            <a:avLst/>
          </a:prstGeom>
          <a:noFill/>
          <a:ln cap="flat" cmpd="sng" w="38100">
            <a:solidFill>
              <a:srgbClr val="969696"/>
            </a:solidFill>
            <a:prstDash val="solid"/>
            <a:miter lim="8000"/>
            <a:headEnd len="sm" w="sm" type="none"/>
            <a:tailEnd len="med" w="med" type="triangle"/>
          </a:ln>
        </p:spPr>
      </p:cxnSp>
      <p:sp>
        <p:nvSpPr>
          <p:cNvPr id="360" name="Google Shape;360;p59"/>
          <p:cNvSpPr/>
          <p:nvPr/>
        </p:nvSpPr>
        <p:spPr>
          <a:xfrm>
            <a:off x="1752600" y="2895600"/>
            <a:ext cx="5562600" cy="1143000"/>
          </a:xfrm>
          <a:prstGeom prst="flowChartProcess">
            <a:avLst/>
          </a:prstGeom>
          <a:noFill/>
          <a:ln cap="flat" cmpd="sng" w="381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1" name="Google Shape;361;p59"/>
          <p:cNvSpPr/>
          <p:nvPr/>
        </p:nvSpPr>
        <p:spPr>
          <a:xfrm>
            <a:off x="1524000" y="2743200"/>
            <a:ext cx="6019800" cy="2362200"/>
          </a:xfrm>
          <a:prstGeom prst="flowChartProcess">
            <a:avLst/>
          </a:prstGeom>
          <a:noFill/>
          <a:ln cap="flat" cmpd="sng" w="38100">
            <a:solidFill>
              <a:srgbClr val="969696"/>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2" name="Google Shape;362;p59"/>
          <p:cNvSpPr txBox="1"/>
          <p:nvPr/>
        </p:nvSpPr>
        <p:spPr>
          <a:xfrm>
            <a:off x="381000" y="2133600"/>
            <a:ext cx="8382000" cy="4572000"/>
          </a:xfrm>
          <a:prstGeom prst="rect">
            <a:avLst/>
          </a:prstGeom>
          <a:noFill/>
          <a:ln cap="flat" cmpd="sng" w="38100">
            <a:solidFill>
              <a:srgbClr val="80808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3" name="Google Shape;363;p59"/>
          <p:cNvSpPr txBox="1"/>
          <p:nvPr/>
        </p:nvSpPr>
        <p:spPr>
          <a:xfrm>
            <a:off x="1676400" y="2895600"/>
            <a:ext cx="2209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4" name="Google Shape;364;p59"/>
          <p:cNvSpPr txBox="1"/>
          <p:nvPr/>
        </p:nvSpPr>
        <p:spPr>
          <a:xfrm>
            <a:off x="1447800" y="2849562"/>
            <a:ext cx="1371600" cy="6413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DBMS Software</a:t>
            </a:r>
            <a:endParaRPr/>
          </a:p>
        </p:txBody>
      </p:sp>
      <p:sp>
        <p:nvSpPr>
          <p:cNvPr id="365" name="Google Shape;365;p59"/>
          <p:cNvSpPr txBox="1"/>
          <p:nvPr/>
        </p:nvSpPr>
        <p:spPr>
          <a:xfrm>
            <a:off x="381000" y="2087562"/>
            <a:ext cx="1576387" cy="6413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Database System</a:t>
            </a:r>
            <a:endParaRPr/>
          </a:p>
        </p:txBody>
      </p:sp>
      <p:cxnSp>
        <p:nvCxnSpPr>
          <p:cNvPr id="366" name="Google Shape;366;p59"/>
          <p:cNvCxnSpPr/>
          <p:nvPr/>
        </p:nvCxnSpPr>
        <p:spPr>
          <a:xfrm flipH="1">
            <a:off x="4648200" y="3581400"/>
            <a:ext cx="6350" cy="422275"/>
          </a:xfrm>
          <a:prstGeom prst="straightConnector1">
            <a:avLst/>
          </a:prstGeom>
          <a:noFill/>
          <a:ln cap="flat" cmpd="sng" w="38100">
            <a:solidFill>
              <a:srgbClr val="969696"/>
            </a:solidFill>
            <a:prstDash val="solid"/>
            <a:miter lim="8000"/>
            <a:headEnd len="sm" w="sm" type="none"/>
            <a:tailEnd len="med" w="med" type="triangle"/>
          </a:ln>
        </p:spPr>
      </p:cxnSp>
      <p:cxnSp>
        <p:nvCxnSpPr>
          <p:cNvPr id="367" name="Google Shape;367;p59"/>
          <p:cNvCxnSpPr/>
          <p:nvPr/>
        </p:nvCxnSpPr>
        <p:spPr>
          <a:xfrm>
            <a:off x="4648200" y="2590800"/>
            <a:ext cx="0" cy="569912"/>
          </a:xfrm>
          <a:prstGeom prst="straightConnector1">
            <a:avLst/>
          </a:prstGeom>
          <a:noFill/>
          <a:ln cap="flat" cmpd="sng" w="38100">
            <a:solidFill>
              <a:srgbClr val="969696"/>
            </a:solidFill>
            <a:prstDash val="solid"/>
            <a:miter lim="8000"/>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1" name="Shape 371"/>
        <p:cNvGrpSpPr/>
        <p:nvPr/>
      </p:nvGrpSpPr>
      <p:grpSpPr>
        <a:xfrm>
          <a:off x="0" y="0"/>
          <a:ext cx="0" cy="0"/>
          <a:chOff x="0" y="0"/>
          <a:chExt cx="0" cy="0"/>
        </a:xfrm>
      </p:grpSpPr>
      <p:sp>
        <p:nvSpPr>
          <p:cNvPr id="372" name="Google Shape;372;p60"/>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Introduction to Database Systems</a:t>
            </a:r>
            <a:endParaRPr/>
          </a:p>
        </p:txBody>
      </p:sp>
      <p:sp>
        <p:nvSpPr>
          <p:cNvPr id="373" name="Google Shape;373;p60"/>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Model</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Representation of a set of business requirements in a standard structured framework understood by the users</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Model</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collection of concepts that can be used to describe the structure of a database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Most data models include a set of basic operations for query and updates on the database</a:t>
            </a:r>
            <a:endParaRPr/>
          </a:p>
          <a:p>
            <a:pPr indent="-342900" lvl="0" marL="34290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theme/theme1.xml><?xml version="1.0" encoding="utf-8"?>
<a:theme xmlns:a="http://schemas.openxmlformats.org/drawingml/2006/main" xmlns:r="http://schemas.openxmlformats.org/officeDocument/2006/relationships"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1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8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9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2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7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0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