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6"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697" r:id="rId14"/>
    <p:sldMasterId id="2147483698" r:id="rId15"/>
    <p:sldMasterId id="2147483699" r:id="rId16"/>
    <p:sldMasterId id="2147483700" r:id="rId17"/>
    <p:sldMasterId id="2147483701" r:id="rId18"/>
    <p:sldMasterId id="2147483702" r:id="rId19"/>
    <p:sldMasterId id="2147483703" r:id="rId20"/>
    <p:sldMasterId id="2147483704" r:id="rId21"/>
  </p:sldMasterIdLst>
  <p:notesMasterIdLst>
    <p:notesMasterId r:id="rId22"/>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Lst>
  <p:sldSz cy="6858000" cx="9144000"/>
  <p:notesSz cx="6858000" cy="9144000"/>
  <p:embeddedFontLst>
    <p:embeddedFont>
      <p:font typeface="Cabin"/>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18.xml"/><Relationship Id="rId42" Type="http://schemas.openxmlformats.org/officeDocument/2006/relationships/slide" Target="slides/slide20.xml"/><Relationship Id="rId41" Type="http://schemas.openxmlformats.org/officeDocument/2006/relationships/slide" Target="slides/slide19.xml"/><Relationship Id="rId44" Type="http://schemas.openxmlformats.org/officeDocument/2006/relationships/slide" Target="slides/slide22.xml"/><Relationship Id="rId43" Type="http://schemas.openxmlformats.org/officeDocument/2006/relationships/slide" Target="slides/slide21.xml"/><Relationship Id="rId46" Type="http://schemas.openxmlformats.org/officeDocument/2006/relationships/slide" Target="slides/slide24.xml"/><Relationship Id="rId45" Type="http://schemas.openxmlformats.org/officeDocument/2006/relationships/slide" Target="slides/slide23.xml"/><Relationship Id="rId1" Type="http://schemas.openxmlformats.org/officeDocument/2006/relationships/theme" Target="theme/theme1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26.xml"/><Relationship Id="rId47" Type="http://schemas.openxmlformats.org/officeDocument/2006/relationships/slide" Target="slides/slide25.xml"/><Relationship Id="rId49" Type="http://schemas.openxmlformats.org/officeDocument/2006/relationships/slide" Target="slides/slide27.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9.xml"/><Relationship Id="rId30" Type="http://schemas.openxmlformats.org/officeDocument/2006/relationships/slide" Target="slides/slide8.xml"/><Relationship Id="rId33" Type="http://schemas.openxmlformats.org/officeDocument/2006/relationships/slide" Target="slides/slide11.xml"/><Relationship Id="rId32" Type="http://schemas.openxmlformats.org/officeDocument/2006/relationships/slide" Target="slides/slide10.xml"/><Relationship Id="rId35" Type="http://schemas.openxmlformats.org/officeDocument/2006/relationships/slide" Target="slides/slide13.xml"/><Relationship Id="rId34" Type="http://schemas.openxmlformats.org/officeDocument/2006/relationships/slide" Target="slides/slide12.xml"/><Relationship Id="rId37" Type="http://schemas.openxmlformats.org/officeDocument/2006/relationships/slide" Target="slides/slide15.xml"/><Relationship Id="rId36" Type="http://schemas.openxmlformats.org/officeDocument/2006/relationships/slide" Target="slides/slide14.xml"/><Relationship Id="rId39" Type="http://schemas.openxmlformats.org/officeDocument/2006/relationships/slide" Target="slides/slide17.xml"/><Relationship Id="rId38" Type="http://schemas.openxmlformats.org/officeDocument/2006/relationships/slide" Target="slides/slide16.xml"/><Relationship Id="rId62" Type="http://schemas.openxmlformats.org/officeDocument/2006/relationships/font" Target="fonts/Cabin-boldItalic.fntdata"/><Relationship Id="rId61" Type="http://schemas.openxmlformats.org/officeDocument/2006/relationships/font" Target="fonts/Cabin-italic.fntdata"/><Relationship Id="rId20" Type="http://schemas.openxmlformats.org/officeDocument/2006/relationships/slideMaster" Target="slideMasters/slideMaster18.xml"/><Relationship Id="rId22" Type="http://schemas.openxmlformats.org/officeDocument/2006/relationships/notesMaster" Target="notesMasters/notesMaster1.xml"/><Relationship Id="rId21" Type="http://schemas.openxmlformats.org/officeDocument/2006/relationships/slideMaster" Target="slideMasters/slideMaster19.xml"/><Relationship Id="rId24" Type="http://schemas.openxmlformats.org/officeDocument/2006/relationships/slide" Target="slides/slide2.xml"/><Relationship Id="rId23" Type="http://schemas.openxmlformats.org/officeDocument/2006/relationships/slide" Target="slides/slide1.xml"/><Relationship Id="rId60" Type="http://schemas.openxmlformats.org/officeDocument/2006/relationships/font" Target="fonts/Cabin-bold.fntdata"/><Relationship Id="rId26" Type="http://schemas.openxmlformats.org/officeDocument/2006/relationships/slide" Target="slides/slide4.xml"/><Relationship Id="rId25" Type="http://schemas.openxmlformats.org/officeDocument/2006/relationships/slide" Target="slides/slide3.xml"/><Relationship Id="rId28" Type="http://schemas.openxmlformats.org/officeDocument/2006/relationships/slide" Target="slides/slide6.xml"/><Relationship Id="rId27" Type="http://schemas.openxmlformats.org/officeDocument/2006/relationships/slide" Target="slides/slide5.xml"/><Relationship Id="rId29" Type="http://schemas.openxmlformats.org/officeDocument/2006/relationships/slide" Target="slides/slide7.xml"/><Relationship Id="rId51" Type="http://schemas.openxmlformats.org/officeDocument/2006/relationships/slide" Target="slides/slide29.xml"/><Relationship Id="rId50" Type="http://schemas.openxmlformats.org/officeDocument/2006/relationships/slide" Target="slides/slide28.xml"/><Relationship Id="rId53" Type="http://schemas.openxmlformats.org/officeDocument/2006/relationships/slide" Target="slides/slide31.xml"/><Relationship Id="rId52" Type="http://schemas.openxmlformats.org/officeDocument/2006/relationships/slide" Target="slides/slide30.xml"/><Relationship Id="rId11" Type="http://schemas.openxmlformats.org/officeDocument/2006/relationships/slideMaster" Target="slideMasters/slideMaster9.xml"/><Relationship Id="rId55" Type="http://schemas.openxmlformats.org/officeDocument/2006/relationships/slide" Target="slides/slide33.xml"/><Relationship Id="rId10" Type="http://schemas.openxmlformats.org/officeDocument/2006/relationships/slideMaster" Target="slideMasters/slideMaster8.xml"/><Relationship Id="rId54" Type="http://schemas.openxmlformats.org/officeDocument/2006/relationships/slide" Target="slides/slide32.xml"/><Relationship Id="rId13" Type="http://schemas.openxmlformats.org/officeDocument/2006/relationships/slideMaster" Target="slideMasters/slideMaster11.xml"/><Relationship Id="rId57" Type="http://schemas.openxmlformats.org/officeDocument/2006/relationships/slide" Target="slides/slide35.xml"/><Relationship Id="rId12" Type="http://schemas.openxmlformats.org/officeDocument/2006/relationships/slideMaster" Target="slideMasters/slideMaster10.xml"/><Relationship Id="rId56" Type="http://schemas.openxmlformats.org/officeDocument/2006/relationships/slide" Target="slides/slide34.xml"/><Relationship Id="rId15" Type="http://schemas.openxmlformats.org/officeDocument/2006/relationships/slideMaster" Target="slideMasters/slideMaster13.xml"/><Relationship Id="rId59" Type="http://schemas.openxmlformats.org/officeDocument/2006/relationships/font" Target="fonts/Cabin-regular.fntdata"/><Relationship Id="rId14" Type="http://schemas.openxmlformats.org/officeDocument/2006/relationships/slideMaster" Target="slideMasters/slideMaster12.xml"/><Relationship Id="rId58" Type="http://schemas.openxmlformats.org/officeDocument/2006/relationships/slide" Target="slides/slide36.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Today I am back with the part 2 of the Data modeling series.</a:t>
            </a:r>
            <a:endParaRPr/>
          </a:p>
          <a:p>
            <a:pPr indent="0" lvl="0" marL="0" marR="0" rtl="0" algn="l">
              <a:spcBef>
                <a:spcPts val="0"/>
              </a:spcBef>
              <a:spcAft>
                <a:spcPts val="0"/>
              </a:spcAft>
              <a:buFont typeface="Arial"/>
              <a:buNone/>
            </a:pPr>
            <a:r>
              <a:rPr b="1" i="0" lang="en-US" sz="1800" u="none" cap="none" strike="noStrike"/>
              <a:t>The module would cover the basics of Data Modeling Concepts. </a:t>
            </a:r>
            <a:endParaRPr/>
          </a:p>
          <a:p>
            <a:pPr indent="0" lvl="0" marL="0" marR="0" rtl="0" algn="l">
              <a:spcBef>
                <a:spcPts val="0"/>
              </a:spcBef>
              <a:spcAft>
                <a:spcPts val="0"/>
              </a:spcAft>
              <a:buFont typeface="Arial"/>
              <a:buNone/>
            </a:pPr>
            <a:r>
              <a:rPr b="1" i="0" lang="en-US" sz="1800" u="none" cap="none" strike="noStrike"/>
              <a:t>Let us begin our session.</a:t>
            </a:r>
            <a:endParaRPr/>
          </a:p>
        </p:txBody>
      </p:sp>
      <p:sp>
        <p:nvSpPr>
          <p:cNvPr id="313" name="Google Shape;313;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14" name="Google Shape;314;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9" name="Google Shape;40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the development of the logical data model the business rules are captured. </a:t>
            </a:r>
            <a:endParaRPr/>
          </a:p>
          <a:p>
            <a:pPr indent="0" lvl="0" marL="0" marR="0" rtl="0" algn="l">
              <a:spcBef>
                <a:spcPts val="0"/>
              </a:spcBef>
              <a:spcAft>
                <a:spcPts val="0"/>
              </a:spcAft>
              <a:buFont typeface="Arial"/>
              <a:buNone/>
            </a:pPr>
            <a:r>
              <a:rPr b="0" i="0" lang="en-US" sz="1800" u="none" cap="none" strike="noStrike"/>
              <a:t>The business rules are - structure and relationship of the policies, business practices and guidelines which govern the way an enterprise conducts its business.</a:t>
            </a:r>
            <a:endParaRPr/>
          </a:p>
          <a:p>
            <a:pPr indent="0" lvl="0" marL="0" marR="0" rtl="0" algn="l">
              <a:spcBef>
                <a:spcPts val="0"/>
              </a:spcBef>
              <a:spcAft>
                <a:spcPts val="0"/>
              </a:spcAft>
              <a:buFont typeface="Arial"/>
              <a:buNone/>
            </a:pPr>
            <a:r>
              <a:rPr b="0" i="0" lang="en-US" sz="1800" u="none" cap="none" strike="noStrike"/>
              <a:t>Examples are:</a:t>
            </a:r>
            <a:endParaRPr/>
          </a:p>
          <a:p>
            <a:pPr indent="0" lvl="0" marL="0" marR="0" rtl="0" algn="l">
              <a:spcBef>
                <a:spcPts val="0"/>
              </a:spcBef>
              <a:spcAft>
                <a:spcPts val="0"/>
              </a:spcAft>
              <a:buFont typeface="Arial"/>
              <a:buNone/>
            </a:pPr>
            <a:r>
              <a:rPr b="0" i="0" lang="en-US" sz="1800" u="none" cap="none" strike="noStrike"/>
              <a:t>A premium payment is applied to one policy.</a:t>
            </a:r>
            <a:endParaRPr/>
          </a:p>
          <a:p>
            <a:pPr indent="0" lvl="0" marL="0" marR="0" rtl="0" algn="l">
              <a:spcBef>
                <a:spcPts val="0"/>
              </a:spcBef>
              <a:spcAft>
                <a:spcPts val="0"/>
              </a:spcAft>
              <a:buFont typeface="Arial"/>
              <a:buNone/>
            </a:pPr>
            <a:r>
              <a:rPr b="0" i="0" lang="en-US" sz="1800" u="none" cap="none" strike="noStrike"/>
              <a:t>A policy is issued by one insurance company.</a:t>
            </a:r>
            <a:endParaRPr/>
          </a:p>
          <a:p>
            <a:pPr indent="0" lvl="0" marL="0" marR="0" rtl="0" algn="l">
              <a:spcBef>
                <a:spcPts val="0"/>
              </a:spcBef>
              <a:spcAft>
                <a:spcPts val="0"/>
              </a:spcAft>
              <a:buFont typeface="Arial"/>
              <a:buNone/>
            </a:pPr>
            <a:r>
              <a:rPr b="0" i="0" lang="en-US" sz="1800" u="none" cap="none" strike="noStrike"/>
              <a:t>A customer can place one or more orders.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business rules are provided by business people of the company. For a localized company which has business in one country The business rules are simpler than a company which has presence in multiple countries. For e.g. the localized company has to deal with one currency of representation while other has to deal with multiple currencies. Business rules are also affected by government rules and regulations. The business rules are also subject to change. For e.g. the tax rules on salary can change each year as the government policies change.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model should be flexible to accommodate the changes.</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15" name="Google Shape;41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physical data model is - a physically implemented database</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Here the attribute type, its data range, data constraints are clearly defined.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It is targeted at a specific database platform</a:t>
            </a:r>
            <a:r>
              <a:rPr b="0" i="0" lang="en-US" sz="1800" u="none" cap="none" strike="noStrike"/>
              <a:t>, such as oracle, Sybase, Informix etc.</a:t>
            </a:r>
            <a:endParaRPr/>
          </a:p>
          <a:p>
            <a:pPr indent="0" lvl="0" marL="0" marR="0" rtl="0" algn="l">
              <a:spcBef>
                <a:spcPts val="0"/>
              </a:spcBef>
              <a:spcAft>
                <a:spcPts val="0"/>
              </a:spcAft>
              <a:buFont typeface="Arial"/>
              <a:buNone/>
            </a:pPr>
            <a:r>
              <a:rPr b="1" i="0" lang="en-US" sz="1800" u="none" cap="none" strike="noStrike"/>
              <a:t>It contains an implementation of some or all of the business rules specified in the LDM</a:t>
            </a:r>
            <a:r>
              <a:rPr b="0" i="0" lang="en-US" sz="1800" u="none" cap="none" strike="noStrike"/>
              <a:t>. The business may not want some of the business rules defined in LDM to become operational,  so they are not included in physical model.</a:t>
            </a:r>
            <a:endParaRPr/>
          </a:p>
          <a:p>
            <a:pPr indent="0" lvl="0" marL="0" marR="0" rtl="0" algn="l">
              <a:spcBef>
                <a:spcPts val="0"/>
              </a:spcBef>
              <a:spcAft>
                <a:spcPts val="0"/>
              </a:spcAft>
              <a:buFont typeface="Arial"/>
              <a:buNone/>
            </a:pPr>
            <a:r>
              <a:rPr b="1" i="0" lang="en-US" sz="1800" u="none" cap="none" strike="noStrike"/>
              <a:t>The physical model is tuned for performance</a:t>
            </a:r>
            <a:r>
              <a:rPr b="0" i="0" lang="en-US" sz="1800" u="none" cap="none" strike="noStrike"/>
              <a:t>. It will quicken the data storage and retrieval process, For e.g. the use of indexes based on the where clause of the query, the use of partitions for large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logical data model</a:t>
            </a:r>
            <a:r>
              <a:rPr b="0" i="0" lang="en-US" sz="1800" u="none" cap="none" strike="noStrike"/>
              <a:t> is continually refined and detailed as it evolves into a working physical database.</a:t>
            </a:r>
            <a:endParaRPr/>
          </a:p>
          <a:p>
            <a:pPr indent="0" lvl="0" marL="0" marR="0" rtl="0" algn="l">
              <a:spcBef>
                <a:spcPts val="0"/>
              </a:spcBef>
              <a:spcAft>
                <a:spcPts val="0"/>
              </a:spcAft>
              <a:buFont typeface="Arial"/>
              <a:buNone/>
            </a:pPr>
            <a:r>
              <a:rPr b="1" i="0" lang="en-US" sz="1800" u="none" cap="none" strike="noStrike"/>
              <a:t>Depending on the complexity of the LDM</a:t>
            </a:r>
            <a:r>
              <a:rPr b="0" i="0" lang="en-US" sz="1800" u="none" cap="none" strike="noStrike"/>
              <a:t>, the logical to Physical transformation generally takes 5% of the total modeling effort.</a:t>
            </a:r>
            <a:endParaRPr/>
          </a:p>
          <a:p>
            <a:pPr indent="0" lvl="0" marL="0" marR="0" rtl="0" algn="l">
              <a:spcBef>
                <a:spcPts val="0"/>
              </a:spcBef>
              <a:spcAft>
                <a:spcPts val="0"/>
              </a:spcAft>
              <a:buFont typeface="Arial"/>
              <a:buNone/>
            </a:pPr>
            <a:r>
              <a:rPr b="0" i="0" lang="en-US" sz="1800" u="none" cap="none" strike="noStrike"/>
              <a:t>This is carried out in Data modeling tool like Erwin.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1" name="Google Shape;42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 is the core part of the project. A robust and well designed data model provides multiple benefits to the business.</a:t>
            </a:r>
            <a:endParaRPr/>
          </a:p>
          <a:p>
            <a:pPr indent="0" lvl="0" marL="0" marR="0" rtl="0" algn="l">
              <a:spcBef>
                <a:spcPts val="0"/>
              </a:spcBef>
              <a:spcAft>
                <a:spcPts val="0"/>
              </a:spcAft>
              <a:buFont typeface="Arial"/>
              <a:buNone/>
            </a:pPr>
            <a:r>
              <a:rPr b="0" i="0" lang="en-US" sz="1800" u="none" cap="none" strike="noStrike"/>
              <a:t>It promotes project success. A good data model has a bigger stake in project. If the data model is good then chances of project success improve considerably. It provides Quality business requirement definitions. </a:t>
            </a:r>
            <a:endParaRPr/>
          </a:p>
          <a:p>
            <a:pPr indent="0" lvl="0" marL="0" marR="0" rtl="0" algn="l">
              <a:spcBef>
                <a:spcPts val="0"/>
              </a:spcBef>
              <a:spcAft>
                <a:spcPts val="0"/>
              </a:spcAft>
              <a:buFont typeface="Arial"/>
              <a:buNone/>
            </a:pPr>
            <a:r>
              <a:rPr b="0" i="0" lang="en-US" sz="1800" u="none" cap="none" strike="noStrike"/>
              <a:t>It simplifies the complex business scenario. As a whole the example in the module order management system looks complex but when it is logically broken down in terms of entity sets, it becomes simpler. It provides modularization of business process, for e.g. the order process, the dispatch process etc. The various processes can be developed independently and parallel to each other.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facilitates effective communication between the project and business people</a:t>
            </a:r>
            <a:r>
              <a:rPr b="0" i="0" lang="en-US" sz="1800" u="none" cap="none" strike="noStrike"/>
              <a:t>, since it presents both the business process view and technical view.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It facilitates effective change management</a:t>
            </a:r>
            <a:r>
              <a:rPr b="0" i="0" lang="en-US" sz="1800" u="none" cap="none" strike="noStrike"/>
              <a:t>. A flexible data model can incorporate changes in business process seamlessly. For e.g. The surcharge on tax keep changing every year. It can be implemented in application or in data mode for calculation. If it is in application then each year its value will change and the application will keep only the current year detail.</a:t>
            </a:r>
            <a:endParaRPr/>
          </a:p>
          <a:p>
            <a:pPr indent="0" lvl="0" marL="0" marR="0" rtl="0" algn="l">
              <a:spcBef>
                <a:spcPts val="0"/>
              </a:spcBef>
              <a:spcAft>
                <a:spcPts val="0"/>
              </a:spcAft>
              <a:buFont typeface="Arial"/>
              <a:buNone/>
            </a:pPr>
            <a:r>
              <a:rPr b="0" i="0" lang="en-US" sz="1800" u="none" cap="none" strike="noStrike"/>
              <a:t>If it is in data model with a table with columns like year and surcharge percentage, one can view each year surcharge. Further, multiple applications can use it.  If it changes it will change in one place rather in multiple applications.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7" name="Google Shape;42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 can be used to achieve many different goals.</a:t>
            </a:r>
            <a:endParaRPr/>
          </a:p>
          <a:p>
            <a:pPr indent="0" lvl="0" marL="0" marR="0" rtl="0" algn="l">
              <a:spcBef>
                <a:spcPts val="0"/>
              </a:spcBef>
              <a:spcAft>
                <a:spcPts val="0"/>
              </a:spcAft>
              <a:buFont typeface="Arial"/>
              <a:buNone/>
            </a:pPr>
            <a:r>
              <a:rPr b="0" i="0" lang="en-US" sz="1800" u="none" cap="none" strike="noStrike"/>
              <a:t>Basically it provides business rules for application development  people, who need to develop the user interfaces, through which users will interact with the data.</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1" i="0" lang="en-US" sz="1800" u="none" cap="none" strike="noStrike"/>
              <a:t>It is used for data intensive projects </a:t>
            </a:r>
            <a:r>
              <a:rPr b="0" i="0" lang="en-US" sz="1800" u="none" cap="none" strike="noStrike"/>
              <a:t>like order process, dispatch process, payroll process.</a:t>
            </a:r>
            <a:endParaRPr/>
          </a:p>
          <a:p>
            <a:pPr indent="0" lvl="0" marL="0" marR="0" rtl="0" algn="l">
              <a:spcBef>
                <a:spcPts val="0"/>
              </a:spcBef>
              <a:spcAft>
                <a:spcPts val="0"/>
              </a:spcAft>
              <a:buFont typeface="Arial"/>
              <a:buNone/>
            </a:pPr>
            <a:r>
              <a:rPr b="0" i="0" lang="en-US" sz="1800" u="none" cap="none" strike="noStrike"/>
              <a:t>It is used for reengineering project.</a:t>
            </a:r>
            <a:endParaRPr/>
          </a:p>
          <a:p>
            <a:pPr indent="0" lvl="0" marL="0" marR="0" rtl="0" algn="l">
              <a:spcBef>
                <a:spcPts val="0"/>
              </a:spcBef>
              <a:spcAft>
                <a:spcPts val="0"/>
              </a:spcAft>
              <a:buFont typeface="Arial"/>
              <a:buNone/>
            </a:pPr>
            <a:r>
              <a:rPr b="0" i="0" lang="en-US" sz="1800" u="none" cap="none" strike="noStrike"/>
              <a:t>It is also an integral part of data warehouse development, where it helps in finding correct data pattern in voluminous data and reduces development time for Business Intelligence report development.</a:t>
            </a:r>
            <a:endParaRPr/>
          </a:p>
          <a:p>
            <a:pPr indent="0" lvl="0" marL="0" marR="0" rtl="0" algn="l">
              <a:spcBef>
                <a:spcPts val="0"/>
              </a:spcBef>
              <a:spcAft>
                <a:spcPts val="0"/>
              </a:spcAft>
              <a:buFont typeface="Arial"/>
              <a:buNone/>
            </a:pPr>
            <a:r>
              <a:rPr b="0" i="0" lang="en-US" sz="1800" u="none" cap="none" strike="noStrike"/>
              <a:t>Data modeling can also be used to help evaluate third-party applications, integrate legacy data and applications and implement and track achievement of strategic plans.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are in the second part of the module. - </a:t>
            </a:r>
            <a:r>
              <a:rPr b="1" i="0" lang="en-US" sz="1800" u="none" cap="none" strike="noStrike"/>
              <a:t>Data Modeling –Terms &amp; Concepts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As you go through the development of the data model you will encounter the jargon used in it.</a:t>
            </a:r>
            <a:endParaRPr/>
          </a:p>
          <a:p>
            <a:pPr indent="0" lvl="0" marL="0" marR="0" rtl="0" algn="l">
              <a:spcBef>
                <a:spcPts val="0"/>
              </a:spcBef>
              <a:spcAft>
                <a:spcPts val="0"/>
              </a:spcAft>
              <a:buFont typeface="Arial"/>
              <a:buNone/>
            </a:pPr>
            <a:r>
              <a:rPr b="0" i="0" lang="en-US" sz="1800" u="none" cap="none" strike="noStrike"/>
              <a:t>We have encountered Entity Types, relations, keys etc before this. Let us understand what each means and what are the concepts behind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more concepts are covered in Part 3 of this series.</a:t>
            </a:r>
            <a:endParaRPr/>
          </a:p>
          <a:p>
            <a:pPr indent="0" lvl="0" marL="0" rtl="0" algn="l">
              <a:spcBef>
                <a:spcPts val="0"/>
              </a:spcBef>
              <a:spcAft>
                <a:spcPts val="0"/>
              </a:spcAft>
              <a:buNone/>
            </a:pPr>
            <a:r>
              <a:t/>
            </a:r>
            <a:endParaRPr b="0" i="0" sz="1800" u="none" cap="none" strike="noStrike"/>
          </a:p>
        </p:txBody>
      </p:sp>
      <p:sp>
        <p:nvSpPr>
          <p:cNvPr id="435" name="Google Shape;435;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6" name="Google Shape;436;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composed of three basic constructs: entity types, attributes and relationships.</a:t>
            </a:r>
            <a:endParaRPr/>
          </a:p>
          <a:p>
            <a:pPr indent="0" lvl="0" marL="0" marR="0" rtl="0" algn="l">
              <a:spcBef>
                <a:spcPts val="0"/>
              </a:spcBef>
              <a:spcAft>
                <a:spcPts val="0"/>
              </a:spcAft>
              <a:buFont typeface="Arial"/>
              <a:buNone/>
            </a:pPr>
            <a:r>
              <a:rPr b="1" i="0" lang="en-US" sz="1800" u="none" cap="none" strike="noStrike"/>
              <a:t>Basically a business process is defined in terms of entities, attributes and relationships in data model.</a:t>
            </a:r>
            <a:endParaRPr/>
          </a:p>
          <a:p>
            <a:pPr indent="0" lvl="0" marL="0" marR="0" rtl="0" algn="l">
              <a:spcBef>
                <a:spcPts val="0"/>
              </a:spcBef>
              <a:spcAft>
                <a:spcPts val="0"/>
              </a:spcAft>
              <a:buFont typeface="Arial"/>
              <a:buNone/>
            </a:pPr>
            <a:r>
              <a:rPr b="0" i="0" lang="en-US" sz="1800" u="none" cap="none" strike="noStrike"/>
              <a:t>First the Entity types and its attributes are determined. Some attributes become part of primary key.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Then relationships are established among entity sets. In some cases like many to many relationship it is further broken down into two one to many relations with creation of one more entity set. The new entity set is known as weak entity set as it has no existence of itself. The entity sets from which it is derived are known as strong entity sets as they have there own independent existence. Some attributes define the property of relationship in better way, so they are passed to the new entity set. More on this will be covered in Advanced data modeling.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this slide an entity type ‘Employee’ is considered which has attributes as emp_id and emp_surname.</a:t>
            </a:r>
            <a:endParaRPr/>
          </a:p>
          <a:p>
            <a:pPr indent="0" lvl="0" marL="0" marR="0" rtl="0" algn="l">
              <a:spcBef>
                <a:spcPts val="0"/>
              </a:spcBef>
              <a:spcAft>
                <a:spcPts val="0"/>
              </a:spcAft>
              <a:buFont typeface="Arial"/>
              <a:buNone/>
            </a:pPr>
            <a:r>
              <a:rPr b="0" i="0" lang="en-US" sz="1800" u="none" cap="none" strike="noStrike"/>
              <a:t>Also a relationship between Dept and Employee is shown.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9" name="Google Shape;44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entity type is a type of person, place, thing, concept or event which an organization must manage and for which data is stored.</a:t>
            </a:r>
            <a:endParaRPr/>
          </a:p>
          <a:p>
            <a:pPr indent="0" lvl="0" marL="0" marR="0" rtl="0" algn="l">
              <a:spcBef>
                <a:spcPts val="0"/>
              </a:spcBef>
              <a:spcAft>
                <a:spcPts val="0"/>
              </a:spcAft>
              <a:buFont typeface="Arial"/>
              <a:buNone/>
            </a:pPr>
            <a:r>
              <a:rPr b="0" i="0" lang="en-US" sz="1800" u="none" cap="none" strike="noStrike"/>
              <a:t>Examples of entity types include those of customer, employee, location, order, vendor, part etc.</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Entity type is shown as box and attributes are listed inside the box. The slide shows two possible ways to label the entity type name.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rules for entity type selection are:</a:t>
            </a:r>
            <a:endParaRPr/>
          </a:p>
          <a:p>
            <a:pPr indent="0" lvl="0" marL="0" marR="0" rtl="0" algn="l">
              <a:spcBef>
                <a:spcPts val="0"/>
              </a:spcBef>
              <a:spcAft>
                <a:spcPts val="0"/>
              </a:spcAft>
              <a:buFont typeface="Arial"/>
              <a:buNone/>
            </a:pPr>
            <a:r>
              <a:rPr b="0" i="0" lang="en-US" sz="1200" u="none" cap="none" strike="noStrike"/>
              <a:t>An entity type must:</a:t>
            </a:r>
            <a:endParaRPr/>
          </a:p>
          <a:p>
            <a:pPr indent="0" lvl="0" marL="0" marR="0" rtl="0" algn="l">
              <a:spcBef>
                <a:spcPts val="0"/>
              </a:spcBef>
              <a:spcAft>
                <a:spcPts val="0"/>
              </a:spcAft>
              <a:buFont typeface="Arial"/>
              <a:buNone/>
            </a:pPr>
            <a:r>
              <a:rPr b="0" i="0" lang="en-US" sz="1800" u="none" cap="none" strike="noStrike"/>
              <a:t>-Be of lasting interest to the business. For e.g. an employee.</a:t>
            </a:r>
            <a:endParaRPr/>
          </a:p>
          <a:p>
            <a:pPr indent="0" lvl="0" marL="0" marR="0" rtl="0" algn="l">
              <a:spcBef>
                <a:spcPts val="0"/>
              </a:spcBef>
              <a:spcAft>
                <a:spcPts val="0"/>
              </a:spcAft>
              <a:buFont typeface="Arial"/>
              <a:buNone/>
            </a:pPr>
            <a:r>
              <a:rPr b="0" i="0" lang="en-US" sz="1800" u="none" cap="none" strike="noStrike"/>
              <a:t>-Gather data that is relevant to that entity.</a:t>
            </a:r>
            <a:endParaRPr/>
          </a:p>
          <a:p>
            <a:pPr indent="0" lvl="0" marL="0" marR="0" rtl="0" algn="l">
              <a:spcBef>
                <a:spcPts val="0"/>
              </a:spcBef>
              <a:spcAft>
                <a:spcPts val="0"/>
              </a:spcAft>
              <a:buFont typeface="Arial"/>
              <a:buNone/>
            </a:pPr>
            <a:r>
              <a:rPr b="0" i="0" lang="en-US" sz="1800" u="none" cap="none" strike="noStrike"/>
              <a:t>-Have uniquely identifiable occurrences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processes are not named as entity types, for e.g. order process is not an entity type. While order is a thing or concept and it is an entity type.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name of the entity type should reflect what it contains. Further the entity type name should not be too big or too small. Big names need to be abbreviated when it is transferred in physical model as table names, where the databases have limit on table names.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57" name="Google Shape;45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While making the entity type selection it is common mistake to try to put processes and reports into a data model. </a:t>
            </a:r>
            <a:endParaRPr/>
          </a:p>
          <a:p>
            <a:pPr indent="0" lvl="0" marL="0" marR="0" rtl="0" algn="l">
              <a:spcBef>
                <a:spcPts val="0"/>
              </a:spcBef>
              <a:spcAft>
                <a:spcPts val="0"/>
              </a:spcAft>
              <a:buFont typeface="Arial"/>
              <a:buNone/>
            </a:pPr>
            <a:r>
              <a:rPr b="0" i="0" lang="en-US" sz="1800" u="none" cap="none" strike="noStrike"/>
              <a:t>However it is important to understand that a data model only captures data requirements, not how those data requirements are maintained. Therefore, a data model should not contain process-oriented requirements (e.g. order entry process, credit approval process ,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Reports are also developed from the data. For e.g.  Product back order report, sales report, aged receivable report etc. These reports can be from single entity set or from combination of entity sets. The report should not be represented as any entity sets. Some reports which are developed completely as a view are shown in physical data model as views.</a:t>
            </a:r>
            <a:endParaRPr b="0" i="1" sz="1800" u="none" cap="none" strike="noStrike"/>
          </a:p>
          <a:p>
            <a:pPr indent="0" lvl="0" marL="0" rtl="0" algn="l">
              <a:spcBef>
                <a:spcPts val="0"/>
              </a:spcBef>
              <a:spcAft>
                <a:spcPts val="0"/>
              </a:spcAft>
              <a:buNone/>
            </a:pPr>
            <a:r>
              <a:t/>
            </a:r>
            <a:endParaRPr b="0" i="1"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68" name="Google Shape;46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Meta-data is data about data that is used to defined and describe all modeling constructs  (i.e. entity types, attributes, relationships). </a:t>
            </a:r>
            <a:endParaRPr/>
          </a:p>
          <a:p>
            <a:pPr indent="0" lvl="0" marL="0" marR="0" rtl="0" algn="l">
              <a:spcBef>
                <a:spcPts val="0"/>
              </a:spcBef>
              <a:spcAft>
                <a:spcPts val="0"/>
              </a:spcAft>
              <a:buFont typeface="Arial"/>
              <a:buNone/>
            </a:pPr>
            <a:r>
              <a:rPr b="0" i="0" lang="en-US" sz="1800" u="none" cap="none" strike="noStrike"/>
              <a:t>Each model construct has different types of meta-data.</a:t>
            </a:r>
            <a:endParaRPr/>
          </a:p>
          <a:p>
            <a:pPr indent="0" lvl="0" marL="0" marR="0" rtl="0" algn="l">
              <a:spcBef>
                <a:spcPts val="0"/>
              </a:spcBef>
              <a:spcAft>
                <a:spcPts val="0"/>
              </a:spcAft>
              <a:buFont typeface="Arial"/>
              <a:buNone/>
            </a:pPr>
            <a:r>
              <a:rPr b="0" i="0" lang="en-US" sz="1800" u="none" cap="none" strike="noStrike"/>
              <a:t>The metadata has a lot of importance. Given the metadata, one can infer - the source of data, the operations done on data, the change log of data, the frequency of data, the data volume etc. These aspects are used in data storage design, the ETL design (in data warehousing) and report designs.</a:t>
            </a:r>
            <a:endParaRPr/>
          </a:p>
          <a:p>
            <a:pPr indent="0" lvl="0" marL="0" marR="0" rtl="0" algn="l">
              <a:spcBef>
                <a:spcPts val="0"/>
              </a:spcBef>
              <a:spcAft>
                <a:spcPts val="0"/>
              </a:spcAft>
              <a:buFont typeface="Arial"/>
              <a:buNone/>
            </a:pPr>
            <a:r>
              <a:rPr b="0" i="0" lang="en-US" sz="1800" u="none" cap="none" strike="noStrike"/>
              <a:t>For e.g. if the data volume is too large then it can be stored in partitioned tables. The partitioned tables help in faster retrieval and faster addition of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source of the data is the department that sends the data, hence if there is data discrepancy, that department can be contacted.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metadata at data model level helps designers, developers and maintenance guys of both database team and application team. Since it is centralized, all can refer to it and any change required will be done at one place. One can quickly refer to the change through ‘comment’ in database (comment is provided in oracle database).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79" name="Google Shape;47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attribute is a characteristic that describes an entity type and is typically expressed as a noun qualified by an adjective. </a:t>
            </a:r>
            <a:endParaRPr/>
          </a:p>
          <a:p>
            <a:pPr indent="0" lvl="0" marL="0" marR="0" rtl="0" algn="l">
              <a:spcBef>
                <a:spcPts val="0"/>
              </a:spcBef>
              <a:spcAft>
                <a:spcPts val="0"/>
              </a:spcAft>
              <a:buFont typeface="Arial"/>
              <a:buNone/>
            </a:pPr>
            <a:r>
              <a:rPr b="0" i="0" lang="en-US" sz="1800" u="none" cap="none" strike="noStrike"/>
              <a:t>They are shown inside the entity type box to which they belong.</a:t>
            </a:r>
            <a:endParaRPr/>
          </a:p>
          <a:p>
            <a:pPr indent="0" lvl="0" marL="0" marR="0" rtl="0" algn="l">
              <a:spcBef>
                <a:spcPts val="0"/>
              </a:spcBef>
              <a:spcAft>
                <a:spcPts val="0"/>
              </a:spcAft>
              <a:buFont typeface="Arial"/>
              <a:buNone/>
            </a:pPr>
            <a:r>
              <a:rPr b="0" i="0" lang="en-US" sz="1800" u="none" cap="none" strike="noStrike"/>
              <a:t>An employee entity type is shown. The attributes are Employee ID, Employee First name, Employee last name, Employee driving license id,</a:t>
            </a:r>
            <a:endParaRPr/>
          </a:p>
          <a:p>
            <a:pPr indent="0" lvl="0" marL="0" marR="0" rtl="0" algn="l">
              <a:spcBef>
                <a:spcPts val="0"/>
              </a:spcBef>
              <a:spcAft>
                <a:spcPts val="0"/>
              </a:spcAft>
              <a:buFont typeface="Arial"/>
              <a:buNone/>
            </a:pPr>
            <a:r>
              <a:rPr b="0" i="0" lang="en-US" sz="1800" u="none" cap="none" strike="noStrike"/>
              <a:t>Employee SSN id, Employee phone No. </a:t>
            </a:r>
            <a:endParaRPr/>
          </a:p>
          <a:p>
            <a:pPr indent="0" lvl="0" marL="0" marR="0" rtl="0" algn="l">
              <a:spcBef>
                <a:spcPts val="0"/>
              </a:spcBef>
              <a:spcAft>
                <a:spcPts val="0"/>
              </a:spcAft>
              <a:buFont typeface="Arial"/>
              <a:buNone/>
            </a:pPr>
            <a:r>
              <a:rPr b="0" i="0" lang="en-US" sz="1800" u="none" cap="none" strike="noStrike"/>
              <a:t>There will be many more attributes of an employee in a real application.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rules for an attribute are:</a:t>
            </a:r>
            <a:endParaRPr/>
          </a:p>
          <a:p>
            <a:pPr indent="0" lvl="0" marL="0" marR="0" rtl="0" algn="l">
              <a:spcBef>
                <a:spcPts val="0"/>
              </a:spcBef>
              <a:spcAft>
                <a:spcPts val="0"/>
              </a:spcAft>
              <a:buFont typeface="Arial"/>
              <a:buNone/>
            </a:pPr>
            <a:r>
              <a:rPr b="0" i="0" lang="en-US" sz="1200" u="none" cap="none" strike="noStrike"/>
              <a:t>An attribute must:</a:t>
            </a:r>
            <a:endParaRPr/>
          </a:p>
          <a:p>
            <a:pPr indent="0" lvl="0" marL="0" marR="0" rtl="0" algn="l">
              <a:spcBef>
                <a:spcPts val="0"/>
              </a:spcBef>
              <a:spcAft>
                <a:spcPts val="0"/>
              </a:spcAft>
              <a:buFont typeface="Arial"/>
              <a:buNone/>
            </a:pPr>
            <a:r>
              <a:rPr b="0" i="0" lang="en-US" sz="1200" u="none" cap="none" strike="noStrike"/>
              <a:t>-Be in its basic (atomic) form. For example:</a:t>
            </a:r>
            <a:endParaRPr/>
          </a:p>
          <a:p>
            <a:pPr indent="0" lvl="0" marL="0" marR="0" rtl="0" algn="l">
              <a:spcBef>
                <a:spcPts val="0"/>
              </a:spcBef>
              <a:spcAft>
                <a:spcPts val="0"/>
              </a:spcAft>
              <a:buFont typeface="Arial"/>
              <a:buNone/>
            </a:pPr>
            <a:r>
              <a:rPr b="0" i="0" lang="en-US" sz="1800" u="none" cap="none" strike="noStrike"/>
              <a:t>              Address can be stored in attributes such as: street, city, state, zip code</a:t>
            </a:r>
            <a:endParaRPr/>
          </a:p>
          <a:p>
            <a:pPr indent="0" lvl="0" marL="0" marR="0" rtl="0" algn="l">
              <a:spcBef>
                <a:spcPts val="0"/>
              </a:spcBef>
              <a:spcAft>
                <a:spcPts val="0"/>
              </a:spcAft>
              <a:buFont typeface="Arial"/>
              <a:buNone/>
            </a:pPr>
            <a:r>
              <a:rPr b="0" i="0" lang="en-US" sz="1800" u="none" cap="none" strike="noStrike"/>
              <a:t>              Phone number can be stored in attributes such as: Area code, prefix, number</a:t>
            </a:r>
            <a:endParaRPr/>
          </a:p>
          <a:p>
            <a:pPr indent="0" lvl="0" marL="0" marR="0" rtl="0" algn="l">
              <a:spcBef>
                <a:spcPts val="0"/>
              </a:spcBef>
              <a:spcAft>
                <a:spcPts val="0"/>
              </a:spcAft>
              <a:buFont typeface="Arial"/>
              <a:buNone/>
            </a:pPr>
            <a:r>
              <a:rPr b="0" i="0" lang="en-US" sz="1800" u="none" cap="none" strike="noStrike"/>
              <a:t>-The attribute belongs or originates in only one entity type. For example employee ID originate in Employee entity type. But same attribute gets transferred to entity types where it is referred to as foreign key. For .e.g. The employee id will be present in Employee-Location Entity type. The dept ID of department entity type is present in Employee entity type.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2" name="Google Shape;32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a process by which the enterprise business model is defined in terms of data elements and the relationships existing among those data elements.</a:t>
            </a:r>
            <a:endParaRPr/>
          </a:p>
          <a:p>
            <a:pPr indent="0" lvl="0" marL="0" marR="0" rtl="0" algn="l">
              <a:spcBef>
                <a:spcPts val="0"/>
              </a:spcBef>
              <a:spcAft>
                <a:spcPts val="0"/>
              </a:spcAft>
              <a:buFont typeface="Arial"/>
              <a:buNone/>
            </a:pPr>
            <a:r>
              <a:rPr b="0" i="0" lang="en-US" sz="1800" u="none" cap="none" strike="noStrike"/>
              <a:t>The enterprise business models are like order processing system, dispatch system, employee management system etc. These are based on the various processes that can exist inside the enterprise. Each process is defined in terms of data elements and the business rules. Data modeling is the logical structuring of these elements and rules.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There are many benefits of Data modeling such as:</a:t>
            </a:r>
            <a:endParaRPr/>
          </a:p>
          <a:p>
            <a:pPr indent="0" lvl="0" marL="0" marR="0" rtl="0" algn="l">
              <a:spcBef>
                <a:spcPts val="0"/>
              </a:spcBef>
              <a:spcAft>
                <a:spcPts val="0"/>
              </a:spcAft>
              <a:buFont typeface="Arial"/>
              <a:buNone/>
            </a:pPr>
            <a:r>
              <a:rPr b="0" i="0" lang="en-US" sz="1800" u="none" cap="none" strike="noStrike"/>
              <a:t>-Easy access to information and easy modification of information.</a:t>
            </a:r>
            <a:endParaRPr/>
          </a:p>
          <a:p>
            <a:pPr indent="0" lvl="0" marL="0" marR="0" rtl="0" algn="l">
              <a:spcBef>
                <a:spcPts val="0"/>
              </a:spcBef>
              <a:spcAft>
                <a:spcPts val="0"/>
              </a:spcAft>
              <a:buFont typeface="Arial"/>
              <a:buNone/>
            </a:pPr>
            <a:r>
              <a:rPr b="0" i="0" lang="en-US" sz="1800" u="none" cap="none" strike="noStrike"/>
              <a:t>-Less storage space as data redundancy is reduced and so less cost of data maintenance.</a:t>
            </a:r>
            <a:endParaRPr/>
          </a:p>
          <a:p>
            <a:pPr indent="0" lvl="0" marL="0" marR="0" rtl="0" algn="l">
              <a:spcBef>
                <a:spcPts val="0"/>
              </a:spcBef>
              <a:spcAft>
                <a:spcPts val="0"/>
              </a:spcAft>
              <a:buFont typeface="Arial"/>
              <a:buNone/>
            </a:pPr>
            <a:r>
              <a:rPr b="0" i="0" lang="en-US" sz="1800" u="none" cap="none" strike="noStrike"/>
              <a:t>-Easy to incorporate new changes and scalable. A business model goes through changes overtime, the data model provides the flexibility to adopt these changes.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three parts. Just to jog your memory, </a:t>
            </a:r>
            <a:r>
              <a:rPr b="0" i="1" lang="en-US" sz="1800" u="none" cap="none" strike="noStrike"/>
              <a:t>In part 1, we covered Introduction to Database System and Context of Data Modeling</a:t>
            </a:r>
            <a:r>
              <a:rPr b="1" i="0" lang="en-US" sz="1800" u="none" cap="none" strike="noStrike"/>
              <a:t>. This presentation is part 2 of the series.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86" name="Google Shape;48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Metadata for entity helps in answering a few important questions such as What is the data source, what is its frequency,  what is its usage etc. </a:t>
            </a:r>
            <a:endParaRPr/>
          </a:p>
          <a:p>
            <a:pPr indent="0" lvl="0" marL="0" marR="0" rtl="0" algn="l">
              <a:spcBef>
                <a:spcPts val="0"/>
              </a:spcBef>
              <a:spcAft>
                <a:spcPts val="0"/>
              </a:spcAft>
              <a:buFont typeface="Arial"/>
              <a:buNone/>
            </a:pPr>
            <a:r>
              <a:rPr b="1" i="0" lang="en-US" sz="1800" u="none" cap="none" strike="noStrike"/>
              <a:t>An entity type, metadata would be : </a:t>
            </a:r>
            <a:r>
              <a:rPr b="0" i="0" lang="en-US" sz="1800" u="none" cap="none" strike="noStrike"/>
              <a:t>Name, description of the entity type, volume and frequency of change and aliases.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Many people who read the metadata information, or the people whom metadata details are sent on request are non technical people or those not familiar with data model terms. So The description should be concise and non technical.  </a:t>
            </a:r>
            <a:endParaRPr/>
          </a:p>
          <a:p>
            <a:pPr indent="0" lvl="0" marL="0" marR="0" rtl="0" algn="l">
              <a:spcBef>
                <a:spcPts val="0"/>
              </a:spcBef>
              <a:spcAft>
                <a:spcPts val="0"/>
              </a:spcAft>
              <a:buFont typeface="Arial"/>
              <a:buNone/>
            </a:pPr>
            <a:r>
              <a:rPr b="0" i="0" lang="en-US" sz="1800" u="none" cap="none" strike="noStrike"/>
              <a:t>The volume helps </a:t>
            </a:r>
            <a:endParaRPr/>
          </a:p>
          <a:p>
            <a:pPr indent="0" lvl="0" marL="0" marR="0" rtl="0" algn="l">
              <a:spcBef>
                <a:spcPts val="0"/>
              </a:spcBef>
              <a:spcAft>
                <a:spcPts val="0"/>
              </a:spcAft>
              <a:buFont typeface="Arial"/>
              <a:buNone/>
            </a:pPr>
            <a:r>
              <a:rPr b="0" i="0" lang="en-US" sz="1800" u="none" cap="none" strike="noStrike"/>
              <a:t>-estimate the time it will take to populate the data</a:t>
            </a:r>
            <a:endParaRPr/>
          </a:p>
          <a:p>
            <a:pPr indent="0" lvl="0" marL="0" marR="0" rtl="0" algn="l">
              <a:spcBef>
                <a:spcPts val="0"/>
              </a:spcBef>
              <a:spcAft>
                <a:spcPts val="0"/>
              </a:spcAft>
              <a:buFont typeface="Arial"/>
              <a:buNone/>
            </a:pPr>
            <a:r>
              <a:rPr b="0" i="0" lang="en-US" sz="1800" u="none" cap="none" strike="noStrike"/>
              <a:t>-decide kind of storage that is suitable</a:t>
            </a:r>
            <a:endParaRPr/>
          </a:p>
          <a:p>
            <a:pPr indent="0" lvl="0" marL="0" marR="0" rtl="0" algn="l">
              <a:spcBef>
                <a:spcPts val="0"/>
              </a:spcBef>
              <a:spcAft>
                <a:spcPts val="0"/>
              </a:spcAft>
              <a:buFont typeface="Arial"/>
              <a:buNone/>
            </a:pPr>
            <a:r>
              <a:rPr b="0" i="0" lang="en-US" sz="1800" u="none" cap="none" strike="noStrike"/>
              <a:t>-If the data comes in a file what size it will have. Essentially it helps in capacity planning. </a:t>
            </a:r>
            <a:endParaRPr/>
          </a:p>
          <a:p>
            <a:pPr indent="0" lvl="0" marL="0" marR="0" rtl="0" algn="l">
              <a:spcBef>
                <a:spcPts val="0"/>
              </a:spcBef>
              <a:spcAft>
                <a:spcPts val="0"/>
              </a:spcAft>
              <a:buFont typeface="Arial"/>
              <a:buNone/>
            </a:pPr>
            <a:r>
              <a:rPr b="0" i="0" lang="en-US" sz="1800" u="none" cap="none" strike="noStrike"/>
              <a:t>Frequency of change helps in defining table storage parameters like ‘The users that are allowed to update or delete the data’ </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use of alias is also common. Sometimes alias defines the prevalent business name in the organization. For e.g. Vendor is also known as supplier.  </a:t>
            </a:r>
            <a:endParaRPr/>
          </a:p>
          <a:p>
            <a:pPr indent="0" lvl="0" marL="0" marR="0" rtl="0" algn="l">
              <a:spcBef>
                <a:spcPts val="0"/>
              </a:spcBef>
              <a:spcAft>
                <a:spcPts val="0"/>
              </a:spcAft>
              <a:buFont typeface="Arial"/>
              <a:buNone/>
            </a:pPr>
            <a:r>
              <a:rPr b="0" i="0" lang="en-US" sz="1800" u="none" cap="none" strike="noStrike"/>
              <a:t>Apart from it, the contact department etc also help in resolving data issues. One can contact the concerned department when problem arises.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94" name="Google Shape;49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An example of metadata for entity type Vendor is:</a:t>
            </a:r>
            <a:endParaRPr/>
          </a:p>
          <a:p>
            <a:pPr indent="0" lvl="0" marL="0" marR="0" rtl="0" algn="l">
              <a:spcBef>
                <a:spcPts val="0"/>
              </a:spcBef>
              <a:spcAft>
                <a:spcPts val="0"/>
              </a:spcAft>
              <a:buFont typeface="Arial"/>
              <a:buNone/>
            </a:pPr>
            <a:r>
              <a:rPr b="0" i="0" lang="en-US" sz="1800" u="none" cap="none" strike="noStrike"/>
              <a:t>The entity type Name is Vendor.</a:t>
            </a:r>
            <a:endParaRPr/>
          </a:p>
          <a:p>
            <a:pPr indent="0" lvl="0" marL="0" marR="0" rtl="0" algn="l">
              <a:spcBef>
                <a:spcPts val="0"/>
              </a:spcBef>
              <a:spcAft>
                <a:spcPts val="0"/>
              </a:spcAft>
              <a:buFont typeface="Arial"/>
              <a:buNone/>
            </a:pPr>
            <a:r>
              <a:rPr b="0" i="0" lang="en-US" sz="1800" u="none" cap="none" strike="noStrike"/>
              <a:t>Description is: A U.S. or domestic corporation that we have reviewed with respect to their qualifications for providing products to our company. </a:t>
            </a:r>
            <a:endParaRPr/>
          </a:p>
          <a:p>
            <a:pPr indent="0" lvl="0" marL="0" marR="0" rtl="0" algn="l">
              <a:spcBef>
                <a:spcPts val="0"/>
              </a:spcBef>
              <a:spcAft>
                <a:spcPts val="0"/>
              </a:spcAft>
              <a:buFont typeface="Arial"/>
              <a:buNone/>
            </a:pPr>
            <a:r>
              <a:rPr b="0" i="0" lang="en-US" sz="1800" u="none" cap="none" strike="noStrike"/>
              <a:t>Vendor is rated based on price, quality, delivery performance and financial stability.</a:t>
            </a:r>
            <a:endParaRPr/>
          </a:p>
          <a:p>
            <a:pPr indent="0" lvl="0" marL="0" marR="0" rtl="0" algn="l">
              <a:spcBef>
                <a:spcPts val="0"/>
              </a:spcBef>
              <a:spcAft>
                <a:spcPts val="0"/>
              </a:spcAft>
              <a:buFont typeface="Arial"/>
              <a:buNone/>
            </a:pPr>
            <a:r>
              <a:rPr b="0" i="0" lang="en-US" sz="1800" u="none" cap="none" strike="noStrike"/>
              <a:t>You can observe that this description provides information such as ‘it should be only domestic company’ and ‘what form the parameters for vendor rating’</a:t>
            </a:r>
            <a:endParaRPr/>
          </a:p>
          <a:p>
            <a:pPr indent="0" lvl="0" marL="0" marR="0" rtl="0" algn="l">
              <a:spcBef>
                <a:spcPts val="0"/>
              </a:spcBef>
              <a:spcAft>
                <a:spcPts val="0"/>
              </a:spcAft>
              <a:buFont typeface="Arial"/>
              <a:buNone/>
            </a:pPr>
            <a:r>
              <a:rPr b="0" i="0" lang="en-US" sz="1800" u="none" cap="none" strike="noStrike"/>
              <a:t>There are 100 vendors for the company.</a:t>
            </a:r>
            <a:endParaRPr/>
          </a:p>
          <a:p>
            <a:pPr indent="0" lvl="0" marL="0" marR="0" rtl="0" algn="l">
              <a:spcBef>
                <a:spcPts val="0"/>
              </a:spcBef>
              <a:spcAft>
                <a:spcPts val="0"/>
              </a:spcAft>
              <a:buFont typeface="Arial"/>
              <a:buNone/>
            </a:pPr>
            <a:r>
              <a:rPr b="0" i="0" lang="en-US" sz="1800" u="none" cap="none" strike="noStrike"/>
              <a:t>The vendor details are supplied each month.</a:t>
            </a:r>
            <a:endParaRPr/>
          </a:p>
          <a:p>
            <a:pPr indent="0" lvl="0" marL="0" marR="0" rtl="0" algn="l">
              <a:spcBef>
                <a:spcPts val="0"/>
              </a:spcBef>
              <a:spcAft>
                <a:spcPts val="0"/>
              </a:spcAft>
              <a:buFont typeface="Arial"/>
              <a:buNone/>
            </a:pPr>
            <a:r>
              <a:rPr b="0" i="0" lang="en-US" sz="1800" u="none" cap="none" strike="noStrike"/>
              <a:t>Vendor is also known as supplier.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1" name="Google Shape;50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see what metadata an Attribute has:</a:t>
            </a:r>
            <a:endParaRPr/>
          </a:p>
          <a:p>
            <a:pPr indent="0" lvl="0" marL="0" marR="0" rtl="0" algn="l">
              <a:spcBef>
                <a:spcPts val="0"/>
              </a:spcBef>
              <a:spcAft>
                <a:spcPts val="0"/>
              </a:spcAft>
              <a:buFont typeface="Arial"/>
              <a:buNone/>
            </a:pPr>
            <a:r>
              <a:rPr b="0" i="0" lang="en-US" sz="1800" u="none" cap="none" strike="noStrike"/>
              <a:t>Attribute name is Employee ID. This may be also the primary key.</a:t>
            </a:r>
            <a:endParaRPr/>
          </a:p>
          <a:p>
            <a:pPr indent="0" lvl="0" marL="0" marR="0" rtl="0" algn="l">
              <a:spcBef>
                <a:spcPts val="0"/>
              </a:spcBef>
              <a:spcAft>
                <a:spcPts val="0"/>
              </a:spcAft>
              <a:buFont typeface="Arial"/>
              <a:buNone/>
            </a:pPr>
            <a:r>
              <a:rPr b="0" i="0" lang="en-US" sz="1800" u="none" cap="none" strike="noStrike"/>
              <a:t>It is an in-house assigned number used to identify each employee.</a:t>
            </a:r>
            <a:endParaRPr/>
          </a:p>
          <a:p>
            <a:pPr indent="0" lvl="0" marL="0" marR="0" rtl="0" algn="l">
              <a:spcBef>
                <a:spcPts val="0"/>
              </a:spcBef>
              <a:spcAft>
                <a:spcPts val="0"/>
              </a:spcAft>
              <a:buFont typeface="Arial"/>
              <a:buNone/>
            </a:pPr>
            <a:r>
              <a:rPr b="0" i="0" lang="en-US" sz="1800" u="none" cap="none" strike="noStrike"/>
              <a:t>It is mandatory for every record. So this will be not null.</a:t>
            </a:r>
            <a:endParaRPr/>
          </a:p>
          <a:p>
            <a:pPr indent="0" lvl="0" marL="0" marR="0" rtl="0" algn="l">
              <a:spcBef>
                <a:spcPts val="0"/>
              </a:spcBef>
              <a:spcAft>
                <a:spcPts val="0"/>
              </a:spcAft>
              <a:buFont typeface="Arial"/>
              <a:buNone/>
            </a:pPr>
            <a:r>
              <a:rPr b="0" i="0" lang="en-US" sz="1800" u="none" cap="none" strike="noStrike"/>
              <a:t>Data type is Integer of length 6.</a:t>
            </a:r>
            <a:endParaRPr/>
          </a:p>
          <a:p>
            <a:pPr indent="0" lvl="0" marL="0" marR="0" rtl="0" algn="l">
              <a:spcBef>
                <a:spcPts val="0"/>
              </a:spcBef>
              <a:spcAft>
                <a:spcPts val="0"/>
              </a:spcAft>
              <a:buFont typeface="Arial"/>
              <a:buNone/>
            </a:pPr>
            <a:r>
              <a:rPr b="0" i="0" lang="en-US" sz="1800" u="none" cap="none" strike="noStrike"/>
              <a:t>The Employee id can be assigned a number falling in the range 100000 - 999000</a:t>
            </a:r>
            <a:endParaRPr/>
          </a:p>
          <a:p>
            <a:pPr indent="0" lvl="0" marL="0" marR="0" rtl="0" algn="l">
              <a:spcBef>
                <a:spcPts val="0"/>
              </a:spcBef>
              <a:spcAft>
                <a:spcPts val="0"/>
              </a:spcAft>
              <a:buFont typeface="Arial"/>
              <a:buNone/>
            </a:pPr>
            <a:r>
              <a:rPr b="0" i="0" lang="en-US" sz="1800" u="none" cap="none" strike="noStrike"/>
              <a:t>It  Must be unique. Each record should have unique ID.</a:t>
            </a:r>
            <a:endParaRPr/>
          </a:p>
          <a:p>
            <a:pPr indent="0" lvl="0" marL="0" marR="0" rtl="0" algn="l">
              <a:spcBef>
                <a:spcPts val="0"/>
              </a:spcBef>
              <a:spcAft>
                <a:spcPts val="0"/>
              </a:spcAft>
              <a:buFont typeface="Arial"/>
              <a:buNone/>
            </a:pPr>
            <a:r>
              <a:rPr b="0" i="0" lang="en-US" sz="1800" u="none" cap="none" strike="noStrike"/>
              <a:t>It can be also called badge number or work number.</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08" name="Google Shape;50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course would have helped you understand, </a:t>
            </a:r>
            <a:endParaRPr/>
          </a:p>
          <a:p>
            <a:pPr indent="0" lvl="0" marL="0" marR="0" rtl="0" algn="l">
              <a:spcBef>
                <a:spcPts val="0"/>
              </a:spcBef>
              <a:spcAft>
                <a:spcPts val="0"/>
              </a:spcAft>
              <a:buFont typeface="Arial"/>
              <a:buNone/>
            </a:pPr>
            <a:r>
              <a:rPr b="1" i="0" lang="en-US" sz="1800" u="none" cap="none" strike="noStrike"/>
              <a:t>- The conceptual data model, the logical data model and the physical data model. </a:t>
            </a:r>
            <a:endParaRPr/>
          </a:p>
          <a:p>
            <a:pPr indent="0" lvl="0" marL="0" marR="0" rtl="0" algn="l">
              <a:spcBef>
                <a:spcPts val="0"/>
              </a:spcBef>
              <a:spcAft>
                <a:spcPts val="0"/>
              </a:spcAft>
              <a:buFont typeface="Arial"/>
              <a:buNone/>
            </a:pPr>
            <a:r>
              <a:rPr b="1" i="0" lang="en-US" sz="1800" u="none" cap="none" strike="noStrike"/>
              <a:t>- The properties of each, area it is used in and the benefits it provides. </a:t>
            </a:r>
            <a:endParaRPr/>
          </a:p>
          <a:p>
            <a:pPr indent="0" lvl="0" marL="0" marR="0" rtl="0" algn="l">
              <a:spcBef>
                <a:spcPts val="0"/>
              </a:spcBef>
              <a:spcAft>
                <a:spcPts val="0"/>
              </a:spcAft>
              <a:buFont typeface="Arial"/>
              <a:buNone/>
            </a:pPr>
            <a:r>
              <a:rPr b="1" i="0" lang="en-US" sz="1800" u="none" cap="none" strike="noStrike"/>
              <a:t>- What is an entity type, an attribute and a relation and the importance of metadata.</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With this , we come to the end of our 3-part series presentation on Data Modeling Concepts.  </a:t>
            </a:r>
            <a:endParaRPr/>
          </a:p>
          <a:p>
            <a:pPr indent="0" lvl="0" marL="0" marR="0" rtl="0" algn="l">
              <a:spcBef>
                <a:spcPts val="0"/>
              </a:spcBef>
              <a:spcAft>
                <a:spcPts val="0"/>
              </a:spcAft>
              <a:buFont typeface="Arial"/>
              <a:buNone/>
            </a:pPr>
            <a:r>
              <a:rPr b="1" i="0" lang="en-US" sz="1800" u="none" cap="none" strike="noStrike"/>
              <a:t>We hope that you were able to follow the explained concepts. I wish you good luck, as I leave you now with a small quiz for you to test your understanding.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Good luck and Thank you. </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4" name="Google Shape;514;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16" name="Google Shape;51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1" name="Google Shape;52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23" name="Google Shape;523;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29" name="Google Shape;52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1" name="Google Shape;531;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7" name="Google Shape;53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9" name="Google Shape;539;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45" name="Google Shape;545;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7" name="Google Shape;547;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53" name="Google Shape;55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5" name="Google Shape;55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modeling is done to integrate and manage the data of a business. It is done based upon certain standards. For e.g. when it follows relational data modeling the data structures are treated as entity sets and set of relations and follow mathematical set theory.</a:t>
            </a:r>
            <a:endParaRPr/>
          </a:p>
          <a:p>
            <a:pPr indent="0" lvl="0" marL="0" marR="0" rtl="0" algn="l">
              <a:spcBef>
                <a:spcPts val="0"/>
              </a:spcBef>
              <a:spcAft>
                <a:spcPts val="0"/>
              </a:spcAft>
              <a:buFont typeface="Arial"/>
              <a:buNone/>
            </a:pPr>
            <a:r>
              <a:rPr b="1" i="0" lang="en-US" sz="1800" u="none" cap="none" strike="noStrike"/>
              <a:t>The inputs to data model are the business processes and business rules.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 </a:t>
            </a:r>
            <a:endParaRPr/>
          </a:p>
          <a:p>
            <a:pPr indent="0" lvl="0" marL="0" marR="0" rtl="0" algn="l">
              <a:spcBef>
                <a:spcPts val="0"/>
              </a:spcBef>
              <a:spcAft>
                <a:spcPts val="0"/>
              </a:spcAft>
              <a:buFont typeface="Arial"/>
              <a:buNone/>
            </a:pPr>
            <a:r>
              <a:rPr b="0" i="0" lang="en-US" sz="1800" u="none" cap="none" strike="noStrike"/>
              <a:t>-Understand how the data model is derived from Conceptual Model</a:t>
            </a:r>
            <a:endParaRPr/>
          </a:p>
          <a:p>
            <a:pPr indent="0" lvl="0" marL="0" marR="0" rtl="0" algn="l">
              <a:spcBef>
                <a:spcPts val="0"/>
              </a:spcBef>
              <a:spcAft>
                <a:spcPts val="0"/>
              </a:spcAft>
              <a:buFont typeface="Arial"/>
              <a:buNone/>
            </a:pPr>
            <a:r>
              <a:rPr b="0" i="0" lang="en-US" sz="1800" u="none" cap="none" strike="noStrike"/>
              <a:t>-The importance of Data Model</a:t>
            </a:r>
            <a:endParaRPr/>
          </a:p>
          <a:p>
            <a:pPr indent="0" lvl="0" marL="0" marR="0" rtl="0" algn="l">
              <a:spcBef>
                <a:spcPts val="0"/>
              </a:spcBef>
              <a:spcAft>
                <a:spcPts val="0"/>
              </a:spcAft>
              <a:buFont typeface="Arial"/>
              <a:buNone/>
            </a:pPr>
            <a:r>
              <a:rPr b="0" i="0" lang="en-US" sz="1800" u="none" cap="none" strike="noStrike"/>
              <a:t>-Familiarization with terms and concepts of Data Modeling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1" name="Google Shape;56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3" name="Google Shape;56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69" name="Google Shape;56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1" name="Google Shape;57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7" name="Google Shape;577;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9" name="Google Shape;579;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5" name="Google Shape;58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7" name="Google Shape;587;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3" name="Google Shape;59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5" name="Google Shape;595;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34" name="Google Shape;33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2 Lessons.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Modeling Overview and  Data Modeling- Terms and Concepts.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
        <p:nvSpPr>
          <p:cNvPr id="335" name="Google Shape;335;p1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36" name="Google Shape;33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2" name="Google Shape;36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an outline of data modeling.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 data modeling is carried out in phases, namely-conceptual, logical and physical. </a:t>
            </a:r>
            <a:r>
              <a:rPr b="0" i="0" lang="en-US" sz="1800" u="none" cap="none" strike="noStrike"/>
              <a:t>This phased or layered approach has immense benefits. </a:t>
            </a:r>
            <a:endParaRPr/>
          </a:p>
          <a:p>
            <a:pPr indent="0" lvl="0" marL="0" marR="0" rtl="0" algn="l">
              <a:spcBef>
                <a:spcPts val="0"/>
              </a:spcBef>
              <a:spcAft>
                <a:spcPts val="0"/>
              </a:spcAft>
              <a:buFont typeface="Arial"/>
              <a:buNone/>
            </a:pPr>
            <a:r>
              <a:rPr b="0" i="0" lang="en-US" sz="1800" u="none" cap="none" strike="noStrike"/>
              <a:t>As the three layers are relatively independent of each other, multiple database vendors find it highly portable . The logical model can be implemented on various databases for e.g. Oracle, Sybase, DB2 etc, where it is converted to physical model. The architecture of different databases can be different but the data model is same. The data model is not bound to any database vendors. The company thus gains benefit from this, and can choose from multiple databases based upon cost, ease of use, maintenance benefits. For e.g. In the same company one business process can run on Oracle, while other on Sybase</a:t>
            </a:r>
            <a:r>
              <a:rPr b="1" i="0" lang="en-US" sz="1800" u="none" cap="none" strike="noStrike"/>
              <a:t>.</a:t>
            </a:r>
            <a:endParaRPr/>
          </a:p>
          <a:p>
            <a:pPr indent="0" lvl="0" marL="0" marR="0" rtl="0" algn="l">
              <a:spcBef>
                <a:spcPts val="0"/>
              </a:spcBef>
              <a:spcAft>
                <a:spcPts val="0"/>
              </a:spcAft>
              <a:buFont typeface="Arial"/>
              <a:buNone/>
            </a:pPr>
            <a:r>
              <a:rPr b="1" i="0" lang="en-US" sz="1800" u="none" cap="none" strike="noStrike"/>
              <a:t> </a:t>
            </a:r>
            <a:endParaRPr/>
          </a:p>
          <a:p>
            <a:pPr indent="0" lvl="0" marL="0" marR="0" rtl="0" algn="l">
              <a:spcBef>
                <a:spcPts val="0"/>
              </a:spcBef>
              <a:spcAft>
                <a:spcPts val="0"/>
              </a:spcAft>
              <a:buFont typeface="Arial"/>
              <a:buNone/>
            </a:pPr>
            <a:r>
              <a:rPr b="0" i="0" lang="en-US" sz="1800" u="none" cap="none" strike="noStrike"/>
              <a:t>We will cover each layer in more details including Data Model Benefits and Use of Data Model.</a:t>
            </a:r>
            <a:endParaRPr/>
          </a:p>
        </p:txBody>
      </p:sp>
      <p:sp>
        <p:nvSpPr>
          <p:cNvPr id="363" name="Google Shape;363;p1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64" name="Google Shape;36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70" name="Google Shape;37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model is an Information view/User view which consolidates business data to form a repository.</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business view represents many different perspectives of the same data.</a:t>
            </a:r>
            <a:r>
              <a:rPr b="0" i="0" lang="en-US" sz="1800" u="none" cap="none" strike="noStrike"/>
              <a:t> For example: suppose an organization has business location in home country and in foreign countries. The customer of a particular foreign country is local to the sales department of the organization located in same foreign country. But for the sales dept in home country, the customer is not local.</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technical view represents the physical view of the data. </a:t>
            </a:r>
            <a:r>
              <a:rPr b="0" i="0" lang="en-US" sz="1800" u="none" cap="none" strike="noStrike"/>
              <a:t>It shows how the data model is implemented in a particular database for e.g. Oracle, Sybase etc. So there can be multiple physical implementation of business view.</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information view consolidates both the business view and technical view into one representation.</a:t>
            </a:r>
            <a:endParaRPr/>
          </a:p>
          <a:p>
            <a:pPr indent="0" lvl="0" marL="0" marR="0" rtl="0" algn="l">
              <a:spcBef>
                <a:spcPts val="0"/>
              </a:spcBef>
              <a:spcAft>
                <a:spcPts val="0"/>
              </a:spcAft>
              <a:buFont typeface="Arial"/>
              <a:buNone/>
            </a:pPr>
            <a:r>
              <a:rPr b="0" i="0" lang="en-US" sz="1800" u="none" cap="none" strike="noStrike"/>
              <a:t>The consolidation of technical view and business view, gives easy representation of business process for the combined business and technical people. It integrates right from the business process till data storage and its retrieval.</a:t>
            </a:r>
            <a:endParaRPr/>
          </a:p>
        </p:txBody>
      </p:sp>
      <p:sp>
        <p:nvSpPr>
          <p:cNvPr id="371" name="Google Shape;371;p2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72" name="Google Shape;37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81" name="Google Shape;38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There are three types of data models. </a:t>
            </a:r>
            <a:endParaRPr/>
          </a:p>
          <a:p>
            <a:pPr indent="0" lvl="0" marL="0" marR="0" rtl="0" algn="l">
              <a:spcBef>
                <a:spcPts val="0"/>
              </a:spcBef>
              <a:spcAft>
                <a:spcPts val="0"/>
              </a:spcAft>
              <a:buFont typeface="Arial"/>
              <a:buNone/>
            </a:pPr>
            <a:r>
              <a:rPr b="0" i="0" lang="en-US" sz="1800" u="none" cap="none" strike="noStrike"/>
              <a:t>What we have on top, is the conceptual model. The conceptual model mostly suits business people. It is developed in consultation with business people. The level of abstraction is very generic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one we see below is the logical model. This  is derived from the conceptual model.</a:t>
            </a:r>
            <a:r>
              <a:rPr b="0" i="0" lang="en-US" sz="1800" u="none" cap="none" strike="noStrike"/>
              <a:t> It suits designers. It contains entity and attributes details.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Finally, the physical model. This is derived from the Logical model.</a:t>
            </a:r>
            <a:r>
              <a:rPr b="0" i="0" lang="en-US" sz="1800" u="none" cap="none" strike="noStrike"/>
              <a:t> This mostly suits the Implementers. It is database specific. </a:t>
            </a:r>
            <a:endParaRPr/>
          </a:p>
          <a:p>
            <a:pPr indent="0" lvl="0" marL="0" marR="0" rtl="0" algn="l">
              <a:spcBef>
                <a:spcPts val="0"/>
              </a:spcBef>
              <a:spcAft>
                <a:spcPts val="0"/>
              </a:spcAft>
              <a:buFont typeface="Arial"/>
              <a:buNone/>
            </a:pPr>
            <a:r>
              <a:rPr b="0" i="0" lang="en-US" sz="1800" u="none" cap="none" strike="noStrike"/>
              <a:t>The level of abstraction is highly specific. The data type, relation constraints, attribute data range all are defined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database projects it is desirable to have the conceptual model. The logical and physical model are must to have.</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97" name="Google Shape;39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Conceptual data model the high level picture of business is defined.</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entity classes defined here shows the significant things of the business. It is also a language to translate business process to data elements.</a:t>
            </a:r>
            <a:endParaRPr/>
          </a:p>
          <a:p>
            <a:pPr indent="0" lvl="0" marL="0" marR="0" rtl="0" algn="l">
              <a:spcBef>
                <a:spcPts val="0"/>
              </a:spcBef>
              <a:spcAft>
                <a:spcPts val="0"/>
              </a:spcAft>
              <a:buFont typeface="Arial"/>
              <a:buNone/>
            </a:pPr>
            <a:r>
              <a:rPr b="0" i="0" lang="en-US" sz="1800" u="none" cap="none" strike="noStrike"/>
              <a:t>For e.g. it shows that a customer can have multiple addresses. The address is a multi valued attribute. How the address will be defined and stored in the system is placed in further layers.</a:t>
            </a:r>
            <a:endParaRPr/>
          </a:p>
          <a:p>
            <a:pPr indent="0" lvl="0" marL="0" marR="0" rtl="0" algn="l">
              <a:spcBef>
                <a:spcPts val="0"/>
              </a:spcBef>
              <a:spcAft>
                <a:spcPts val="0"/>
              </a:spcAft>
              <a:buFont typeface="Arial"/>
              <a:buNone/>
            </a:pPr>
            <a:r>
              <a:rPr b="0" i="0" lang="en-US" sz="1800" u="none" cap="none" strike="noStrike"/>
              <a:t>It also defines the scope of the process. For e.g. a business may have order process, dispatch process, billing process etc. If the model is showing order details the scope is defined to this process. It helps in modularization of the processes.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3" name="Google Shape;4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logical data model (LDM) is created to capture and communicate the business rules of an organization.</a:t>
            </a:r>
            <a:endParaRPr/>
          </a:p>
          <a:p>
            <a:pPr indent="0" lvl="0" marL="0" marR="0" rtl="0" algn="l">
              <a:spcBef>
                <a:spcPts val="0"/>
              </a:spcBef>
              <a:spcAft>
                <a:spcPts val="0"/>
              </a:spcAft>
              <a:buFont typeface="Arial"/>
              <a:buNone/>
            </a:pPr>
            <a:r>
              <a:rPr b="0" i="0" lang="en-US" sz="1800" u="none" cap="none" strike="noStrike"/>
              <a:t>It is derived from conceptual model.</a:t>
            </a:r>
            <a:endParaRPr/>
          </a:p>
          <a:p>
            <a:pPr indent="0" lvl="0" marL="0" marR="0" rtl="0" algn="l">
              <a:spcBef>
                <a:spcPts val="0"/>
              </a:spcBef>
              <a:spcAft>
                <a:spcPts val="0"/>
              </a:spcAft>
              <a:buFont typeface="Arial"/>
              <a:buNone/>
            </a:pPr>
            <a:r>
              <a:rPr b="0" i="0" lang="en-US" sz="1800" u="none" cap="none" strike="noStrike"/>
              <a:t>It is database, technology and organization independent. The logical model can be implemented on multiple databases like oracle, Sybase etc. The business can choose from the databases as per it needs. </a:t>
            </a:r>
            <a:endParaRPr/>
          </a:p>
          <a:p>
            <a:pPr indent="0" lvl="0" marL="0" marR="0" rtl="0" algn="l">
              <a:spcBef>
                <a:spcPts val="0"/>
              </a:spcBef>
              <a:spcAft>
                <a:spcPts val="0"/>
              </a:spcAft>
              <a:buFont typeface="Arial"/>
              <a:buNone/>
            </a:pPr>
            <a:r>
              <a:rPr b="0" i="0" lang="en-US" sz="1800" u="none" cap="none" strike="noStrike"/>
              <a:t>It shows the business requirements in a pictorial (better known as graphical) format.</a:t>
            </a:r>
            <a:endParaRPr/>
          </a:p>
          <a:p>
            <a:pPr indent="0" lvl="0" marL="0" marR="0" rtl="0" algn="l">
              <a:spcBef>
                <a:spcPts val="0"/>
              </a:spcBef>
              <a:spcAft>
                <a:spcPts val="0"/>
              </a:spcAft>
              <a:buFont typeface="Arial"/>
              <a:buNone/>
            </a:pPr>
            <a:r>
              <a:rPr b="0" i="0" lang="en-US" sz="1800" u="none" cap="none" strike="noStrike"/>
              <a:t>During its development, technology and organization impacts are not considered. Approximately 95% of the modeling effort should be invested in the development of the logical data model. It needs more time since a change here has multiples impacts on user interfaces.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3352800" y="1906044"/>
            <a:ext cx="5791200" cy="1981200"/>
          </a:xfrm>
          <a:prstGeom prst="rect">
            <a:avLst/>
          </a:prstGeom>
          <a:noFill/>
          <a:ln>
            <a:noFill/>
          </a:ln>
        </p:spPr>
        <p:txBody>
          <a:bodyPr anchorCtr="0" anchor="ctr"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1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9" name="Google Shape;109;p1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2" name="Google Shape;112;p20"/>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3" name="Google Shape;113;p20"/>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6" name="Google Shape;116;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17" name="Google Shape;117;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8" name="Google Shape;118;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19" name="Google Shape;119;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3" name="Shape 123"/>
        <p:cNvGrpSpPr/>
        <p:nvPr/>
      </p:nvGrpSpPr>
      <p:grpSpPr>
        <a:xfrm>
          <a:off x="0" y="0"/>
          <a:ext cx="0" cy="0"/>
          <a:chOff x="0" y="0"/>
          <a:chExt cx="0" cy="0"/>
        </a:xfrm>
      </p:grpSpPr>
      <p:sp>
        <p:nvSpPr>
          <p:cNvPr id="124" name="Google Shape;124;p2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2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7" name="Shape 127"/>
        <p:cNvGrpSpPr/>
        <p:nvPr/>
      </p:nvGrpSpPr>
      <p:grpSpPr>
        <a:xfrm>
          <a:off x="0" y="0"/>
          <a:ext cx="0" cy="0"/>
          <a:chOff x="0" y="0"/>
          <a:chExt cx="0" cy="0"/>
        </a:xfrm>
      </p:grpSpPr>
      <p:sp>
        <p:nvSpPr>
          <p:cNvPr id="128" name="Google Shape;128;p2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9" name="Google Shape;129;p25"/>
          <p:cNvSpPr/>
          <p:nvPr>
            <p:ph idx="2" type="pic"/>
          </p:nvPr>
        </p:nvSpPr>
        <p:spPr>
          <a:xfrm>
            <a:off x="1792288" y="612775"/>
            <a:ext cx="5486400" cy="4114800"/>
          </a:xfrm>
          <a:prstGeom prst="rect">
            <a:avLst/>
          </a:prstGeom>
          <a:noFill/>
          <a:ln>
            <a:noFill/>
          </a:ln>
        </p:spPr>
      </p:sp>
      <p:sp>
        <p:nvSpPr>
          <p:cNvPr id="130" name="Google Shape;130;p2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3" name="Google Shape;133;p2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6" name="Google Shape;136;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4" name="Shape 144"/>
        <p:cNvGrpSpPr/>
        <p:nvPr/>
      </p:nvGrpSpPr>
      <p:grpSpPr>
        <a:xfrm>
          <a:off x="0" y="0"/>
          <a:ext cx="0" cy="0"/>
          <a:chOff x="0" y="0"/>
          <a:chExt cx="0" cy="0"/>
        </a:xfrm>
      </p:grpSpPr>
      <p:sp>
        <p:nvSpPr>
          <p:cNvPr id="145" name="Google Shape;145;p2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6" name="Google Shape;146;p2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gent Yellow">
  <p:cSld name="Congent Yellow">
    <p:spTree>
      <p:nvGrpSpPr>
        <p:cNvPr id="28" name="Shape 28"/>
        <p:cNvGrpSpPr/>
        <p:nvPr/>
      </p:nvGrpSpPr>
      <p:grpSpPr>
        <a:xfrm>
          <a:off x="0" y="0"/>
          <a:ext cx="0" cy="0"/>
          <a:chOff x="0" y="0"/>
          <a:chExt cx="0" cy="0"/>
        </a:xfrm>
      </p:grpSpPr>
      <p:sp>
        <p:nvSpPr>
          <p:cNvPr id="29" name="Google Shape;29;p4"/>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7" name="Shape 147"/>
        <p:cNvGrpSpPr/>
        <p:nvPr/>
      </p:nvGrpSpPr>
      <p:grpSpPr>
        <a:xfrm>
          <a:off x="0" y="0"/>
          <a:ext cx="0" cy="0"/>
          <a:chOff x="0" y="0"/>
          <a:chExt cx="0" cy="0"/>
        </a:xfrm>
      </p:grpSpPr>
      <p:sp>
        <p:nvSpPr>
          <p:cNvPr id="148" name="Google Shape;148;p3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49" name="Google Shape;149;p30"/>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3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 name="Google Shape;152;p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5" name="Google Shape;155;p32"/>
          <p:cNvSpPr txBox="1"/>
          <p:nvPr>
            <p:ph idx="1" type="body"/>
          </p:nvPr>
        </p:nvSpPr>
        <p:spPr>
          <a:xfrm>
            <a:off x="-29718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56" name="Google Shape;156;p32"/>
          <p:cNvSpPr txBox="1"/>
          <p:nvPr>
            <p:ph idx="2" type="body"/>
          </p:nvPr>
        </p:nvSpPr>
        <p:spPr>
          <a:xfrm>
            <a:off x="1219200" y="20574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9" name="Google Shape;159;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60" name="Google Shape;160;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1" name="Google Shape;161;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62" name="Google Shape;162;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6" name="Shape 166"/>
        <p:cNvGrpSpPr/>
        <p:nvPr/>
      </p:nvGrpSpPr>
      <p:grpSpPr>
        <a:xfrm>
          <a:off x="0" y="0"/>
          <a:ext cx="0" cy="0"/>
          <a:chOff x="0" y="0"/>
          <a:chExt cx="0" cy="0"/>
        </a:xfrm>
      </p:grpSpPr>
      <p:sp>
        <p:nvSpPr>
          <p:cNvPr id="167" name="Google Shape;167;p3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8" name="Google Shape;168;p3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9" name="Google Shape;169;p3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3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 name="Google Shape;172;p37"/>
          <p:cNvSpPr/>
          <p:nvPr>
            <p:ph idx="2" type="pic"/>
          </p:nvPr>
        </p:nvSpPr>
        <p:spPr>
          <a:xfrm>
            <a:off x="1792288" y="612775"/>
            <a:ext cx="5486400" cy="4114800"/>
          </a:xfrm>
          <a:prstGeom prst="rect">
            <a:avLst/>
          </a:prstGeom>
          <a:noFill/>
          <a:ln>
            <a:noFill/>
          </a:ln>
        </p:spPr>
      </p:sp>
      <p:sp>
        <p:nvSpPr>
          <p:cNvPr id="173" name="Google Shape;173;p3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4" name="Shape 174"/>
        <p:cNvGrpSpPr/>
        <p:nvPr/>
      </p:nvGrpSpPr>
      <p:grpSpPr>
        <a:xfrm>
          <a:off x="0" y="0"/>
          <a:ext cx="0" cy="0"/>
          <a:chOff x="0" y="0"/>
          <a:chExt cx="0" cy="0"/>
        </a:xfrm>
      </p:grpSpPr>
      <p:sp>
        <p:nvSpPr>
          <p:cNvPr id="175" name="Google Shape;175;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38"/>
          <p:cNvSpPr txBox="1"/>
          <p:nvPr>
            <p:ph idx="1" type="body"/>
          </p:nvPr>
        </p:nvSpPr>
        <p:spPr>
          <a:xfrm rot="5400000">
            <a:off x="-1333500" y="4191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7" name="Shape 177"/>
        <p:cNvGrpSpPr/>
        <p:nvPr/>
      </p:nvGrpSpPr>
      <p:grpSpPr>
        <a:xfrm>
          <a:off x="0" y="0"/>
          <a:ext cx="0" cy="0"/>
          <a:chOff x="0" y="0"/>
          <a:chExt cx="0" cy="0"/>
        </a:xfrm>
      </p:grpSpPr>
      <p:sp>
        <p:nvSpPr>
          <p:cNvPr id="178" name="Google Shape;178;p39"/>
          <p:cNvSpPr txBox="1"/>
          <p:nvPr>
            <p:ph type="title"/>
          </p:nvPr>
        </p:nvSpPr>
        <p:spPr>
          <a:xfrm rot="5400000">
            <a:off x="2965450" y="2279650"/>
            <a:ext cx="6794500" cy="2667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39"/>
          <p:cNvSpPr txBox="1"/>
          <p:nvPr>
            <p:ph idx="1" type="body"/>
          </p:nvPr>
        </p:nvSpPr>
        <p:spPr>
          <a:xfrm rot="5400000">
            <a:off x="-2444750" y="-311150"/>
            <a:ext cx="6794500" cy="7848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Red">
  <p:cSld name="Breaker Slide Red">
    <p:spTree>
      <p:nvGrpSpPr>
        <p:cNvPr id="38" name="Shape 38"/>
        <p:cNvGrpSpPr/>
        <p:nvPr/>
      </p:nvGrpSpPr>
      <p:grpSpPr>
        <a:xfrm>
          <a:off x="0" y="0"/>
          <a:ext cx="0" cy="0"/>
          <a:chOff x="0" y="0"/>
          <a:chExt cx="0" cy="0"/>
        </a:xfrm>
      </p:grpSpPr>
      <p:sp>
        <p:nvSpPr>
          <p:cNvPr id="39" name="Google Shape;39;p6"/>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190" name="Shape 190"/>
        <p:cNvGrpSpPr/>
        <p:nvPr/>
      </p:nvGrpSpPr>
      <p:grpSpPr>
        <a:xfrm>
          <a:off x="0" y="0"/>
          <a:ext cx="0" cy="0"/>
          <a:chOff x="0" y="0"/>
          <a:chExt cx="0" cy="0"/>
        </a:xfrm>
      </p:grpSpPr>
      <p:sp>
        <p:nvSpPr>
          <p:cNvPr id="191" name="Google Shape;191;p41"/>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2" name="Google Shape;192;p41"/>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93" name="Google Shape;193;p41"/>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Yellow">
  <p:cSld name="Two Content Yellow">
    <p:spTree>
      <p:nvGrpSpPr>
        <p:cNvPr id="204" name="Shape 204"/>
        <p:cNvGrpSpPr/>
        <p:nvPr/>
      </p:nvGrpSpPr>
      <p:grpSpPr>
        <a:xfrm>
          <a:off x="0" y="0"/>
          <a:ext cx="0" cy="0"/>
          <a:chOff x="0" y="0"/>
          <a:chExt cx="0" cy="0"/>
        </a:xfrm>
      </p:grpSpPr>
      <p:sp>
        <p:nvSpPr>
          <p:cNvPr id="205" name="Google Shape;205;p43"/>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6" name="Google Shape;206;p43"/>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07" name="Google Shape;207;p43"/>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Red">
  <p:cSld name="Two Content Red">
    <p:spTree>
      <p:nvGrpSpPr>
        <p:cNvPr id="218" name="Shape 218"/>
        <p:cNvGrpSpPr/>
        <p:nvPr/>
      </p:nvGrpSpPr>
      <p:grpSpPr>
        <a:xfrm>
          <a:off x="0" y="0"/>
          <a:ext cx="0" cy="0"/>
          <a:chOff x="0" y="0"/>
          <a:chExt cx="0" cy="0"/>
        </a:xfrm>
      </p:grpSpPr>
      <p:sp>
        <p:nvSpPr>
          <p:cNvPr id="219" name="Google Shape;219;p45"/>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0" name="Google Shape;220;p45"/>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21" name="Google Shape;221;p45"/>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Voilet">
  <p:cSld name="Two Content Voilet">
    <p:spTree>
      <p:nvGrpSpPr>
        <p:cNvPr id="232" name="Shape 232"/>
        <p:cNvGrpSpPr/>
        <p:nvPr/>
      </p:nvGrpSpPr>
      <p:grpSpPr>
        <a:xfrm>
          <a:off x="0" y="0"/>
          <a:ext cx="0" cy="0"/>
          <a:chOff x="0" y="0"/>
          <a:chExt cx="0" cy="0"/>
        </a:xfrm>
      </p:grpSpPr>
      <p:sp>
        <p:nvSpPr>
          <p:cNvPr id="233" name="Google Shape;233;p47"/>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4" name="Google Shape;234;p47"/>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35" name="Google Shape;235;p47"/>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Blue">
  <p:cSld name="Two Content Blue">
    <p:spTree>
      <p:nvGrpSpPr>
        <p:cNvPr id="246" name="Shape 246"/>
        <p:cNvGrpSpPr/>
        <p:nvPr/>
      </p:nvGrpSpPr>
      <p:grpSpPr>
        <a:xfrm>
          <a:off x="0" y="0"/>
          <a:ext cx="0" cy="0"/>
          <a:chOff x="0" y="0"/>
          <a:chExt cx="0" cy="0"/>
        </a:xfrm>
      </p:grpSpPr>
      <p:sp>
        <p:nvSpPr>
          <p:cNvPr id="247" name="Google Shape;247;p49"/>
          <p:cNvSpPr txBox="1"/>
          <p:nvPr>
            <p:ph idx="1" type="body"/>
          </p:nvPr>
        </p:nvSpPr>
        <p:spPr>
          <a:xfrm>
            <a:off x="457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8" name="Google Shape;248;p49"/>
          <p:cNvSpPr txBox="1"/>
          <p:nvPr>
            <p:ph idx="2" type="body"/>
          </p:nvPr>
        </p:nvSpPr>
        <p:spPr>
          <a:xfrm>
            <a:off x="4648200" y="1637778"/>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49" name="Google Shape;249;p49"/>
          <p:cNvSpPr txBox="1"/>
          <p:nvPr>
            <p:ph type="title"/>
          </p:nvPr>
        </p:nvSpPr>
        <p:spPr>
          <a:xfrm>
            <a:off x="0" y="178103"/>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Green">
  <p:cSld name="Content with Caption Green">
    <p:spTree>
      <p:nvGrpSpPr>
        <p:cNvPr id="261" name="Shape 261"/>
        <p:cNvGrpSpPr/>
        <p:nvPr/>
      </p:nvGrpSpPr>
      <p:grpSpPr>
        <a:xfrm>
          <a:off x="0" y="0"/>
          <a:ext cx="0" cy="0"/>
          <a:chOff x="0" y="0"/>
          <a:chExt cx="0" cy="0"/>
        </a:xfrm>
      </p:grpSpPr>
      <p:sp>
        <p:nvSpPr>
          <p:cNvPr id="262" name="Google Shape;262;p51"/>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3" name="Google Shape;263;p51"/>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64" name="Google Shape;264;p51"/>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Yellow">
  <p:cSld name="Content with Caption Yellow">
    <p:spTree>
      <p:nvGrpSpPr>
        <p:cNvPr id="276" name="Shape 276"/>
        <p:cNvGrpSpPr/>
        <p:nvPr/>
      </p:nvGrpSpPr>
      <p:grpSpPr>
        <a:xfrm>
          <a:off x="0" y="0"/>
          <a:ext cx="0" cy="0"/>
          <a:chOff x="0" y="0"/>
          <a:chExt cx="0" cy="0"/>
        </a:xfrm>
      </p:grpSpPr>
      <p:sp>
        <p:nvSpPr>
          <p:cNvPr id="277" name="Google Shape;277;p53"/>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8" name="Google Shape;278;p53"/>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79" name="Google Shape;279;p53"/>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Red">
  <p:cSld name="Content With Caption Red">
    <p:spTree>
      <p:nvGrpSpPr>
        <p:cNvPr id="291" name="Shape 291"/>
        <p:cNvGrpSpPr/>
        <p:nvPr/>
      </p:nvGrpSpPr>
      <p:grpSpPr>
        <a:xfrm>
          <a:off x="0" y="0"/>
          <a:ext cx="0" cy="0"/>
          <a:chOff x="0" y="0"/>
          <a:chExt cx="0" cy="0"/>
        </a:xfrm>
      </p:grpSpPr>
      <p:sp>
        <p:nvSpPr>
          <p:cNvPr id="292" name="Google Shape;292;p55"/>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3" name="Google Shape;293;p55"/>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94" name="Google Shape;294;p55"/>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Voilet">
  <p:cSld name="Content with Caption Voilet">
    <p:spTree>
      <p:nvGrpSpPr>
        <p:cNvPr id="306" name="Shape 306"/>
        <p:cNvGrpSpPr/>
        <p:nvPr/>
      </p:nvGrpSpPr>
      <p:grpSpPr>
        <a:xfrm>
          <a:off x="0" y="0"/>
          <a:ext cx="0" cy="0"/>
          <a:chOff x="0" y="0"/>
          <a:chExt cx="0" cy="0"/>
        </a:xfrm>
      </p:grpSpPr>
      <p:sp>
        <p:nvSpPr>
          <p:cNvPr id="307" name="Google Shape;307;p57"/>
          <p:cNvSpPr txBox="1"/>
          <p:nvPr>
            <p:ph type="title"/>
          </p:nvPr>
        </p:nvSpPr>
        <p:spPr>
          <a:xfrm>
            <a:off x="228600" y="1295400"/>
            <a:ext cx="3008313" cy="10096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8" name="Google Shape;308;p57"/>
          <p:cNvSpPr txBox="1"/>
          <p:nvPr>
            <p:ph idx="1" type="body"/>
          </p:nvPr>
        </p:nvSpPr>
        <p:spPr>
          <a:xfrm>
            <a:off x="3346450" y="1295399"/>
            <a:ext cx="5111750" cy="5105401"/>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9" name="Google Shape;309;p57"/>
          <p:cNvSpPr txBox="1"/>
          <p:nvPr>
            <p:ph idx="2" type="body"/>
          </p:nvPr>
        </p:nvSpPr>
        <p:spPr>
          <a:xfrm>
            <a:off x="228600" y="2305051"/>
            <a:ext cx="3008313" cy="4095750"/>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3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400"/>
              </a:spcBef>
              <a:spcAft>
                <a:spcPts val="0"/>
              </a:spcAft>
              <a:buSzPts val="1400"/>
              <a:buFont typeface="Rambla"/>
              <a:buNone/>
              <a:defRPr/>
            </a:lvl6pPr>
            <a:lvl7pPr indent="-228600" lvl="6" marL="3200400" rtl="0">
              <a:spcBef>
                <a:spcPts val="400"/>
              </a:spcBef>
              <a:spcAft>
                <a:spcPts val="0"/>
              </a:spcAft>
              <a:buSzPts val="1400"/>
              <a:buFont typeface="Rambla"/>
              <a:buNone/>
              <a:defRPr/>
            </a:lvl7pPr>
            <a:lvl8pPr indent="-228600" lvl="7" marL="3657600" rtl="0">
              <a:spcBef>
                <a:spcPts val="400"/>
              </a:spcBef>
              <a:spcAft>
                <a:spcPts val="0"/>
              </a:spcAft>
              <a:buSzPts val="1400"/>
              <a:buFont typeface="Rambla"/>
              <a:buNone/>
              <a:defRPr/>
            </a:lvl8pPr>
            <a:lvl9pPr indent="-228600" lvl="8" marL="4114800" rtl="0">
              <a:spcBef>
                <a:spcPts val="400"/>
              </a:spcBef>
              <a:spcAft>
                <a:spcPts val="0"/>
              </a:spcAft>
              <a:buSzPts val="1400"/>
              <a:buFont typeface="Rambla"/>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Red">
  <p:cSld name="Content Red">
    <p:spTree>
      <p:nvGrpSpPr>
        <p:cNvPr id="51" name="Shape 51"/>
        <p:cNvGrpSpPr/>
        <p:nvPr/>
      </p:nvGrpSpPr>
      <p:grpSpPr>
        <a:xfrm>
          <a:off x="0" y="0"/>
          <a:ext cx="0" cy="0"/>
          <a:chOff x="0" y="0"/>
          <a:chExt cx="0" cy="0"/>
        </a:xfrm>
      </p:grpSpPr>
      <p:sp>
        <p:nvSpPr>
          <p:cNvPr id="52" name="Google Shape;52;p8"/>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3" name="Google Shape;53;p8"/>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Voilet">
  <p:cSld name="Breaker Slide Voilet">
    <p:spTree>
      <p:nvGrpSpPr>
        <p:cNvPr id="61" name="Shape 61"/>
        <p:cNvGrpSpPr/>
        <p:nvPr/>
      </p:nvGrpSpPr>
      <p:grpSpPr>
        <a:xfrm>
          <a:off x="0" y="0"/>
          <a:ext cx="0" cy="0"/>
          <a:chOff x="0" y="0"/>
          <a:chExt cx="0" cy="0"/>
        </a:xfrm>
      </p:grpSpPr>
      <p:sp>
        <p:nvSpPr>
          <p:cNvPr id="62" name="Google Shape;62;p1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Voilet">
  <p:cSld name="Content Voilet">
    <p:spTree>
      <p:nvGrpSpPr>
        <p:cNvPr id="74" name="Shape 74"/>
        <p:cNvGrpSpPr/>
        <p:nvPr/>
      </p:nvGrpSpPr>
      <p:grpSpPr>
        <a:xfrm>
          <a:off x="0" y="0"/>
          <a:ext cx="0" cy="0"/>
          <a:chOff x="0" y="0"/>
          <a:chExt cx="0" cy="0"/>
        </a:xfrm>
      </p:grpSpPr>
      <p:sp>
        <p:nvSpPr>
          <p:cNvPr id="75" name="Google Shape;75;p1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6" name="Google Shape;76;p1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 Yellow">
  <p:cSld name="Breaker Slide - Yellow">
    <p:spTree>
      <p:nvGrpSpPr>
        <p:cNvPr id="84" name="Shape 84"/>
        <p:cNvGrpSpPr/>
        <p:nvPr/>
      </p:nvGrpSpPr>
      <p:grpSpPr>
        <a:xfrm>
          <a:off x="0" y="0"/>
          <a:ext cx="0" cy="0"/>
          <a:chOff x="0" y="0"/>
          <a:chExt cx="0" cy="0"/>
        </a:xfrm>
      </p:grpSpPr>
      <p:sp>
        <p:nvSpPr>
          <p:cNvPr id="85" name="Google Shape;85;p1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1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3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3" name="Google Shape;103;p17"/>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3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1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6" name="Google Shape;106;p1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3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theme" Target="../theme/theme16.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3.jpg"/><Relationship Id="rId2" Type="http://schemas.openxmlformats.org/officeDocument/2006/relationships/image" Target="../media/image1.jpg"/><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1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2.png"/><Relationship Id="rId3" Type="http://schemas.openxmlformats.org/officeDocument/2006/relationships/slideLayout" Target="../slideLayouts/slideLayout30.xml"/><Relationship Id="rId4" Type="http://schemas.openxmlformats.org/officeDocument/2006/relationships/theme" Target="../theme/theme12.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7.png"/><Relationship Id="rId3" Type="http://schemas.openxmlformats.org/officeDocument/2006/relationships/slideLayout" Target="../slideLayouts/slideLayout31.xml"/><Relationship Id="rId4" Type="http://schemas.openxmlformats.org/officeDocument/2006/relationships/theme" Target="../theme/theme1.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0.png"/><Relationship Id="rId3" Type="http://schemas.openxmlformats.org/officeDocument/2006/relationships/slideLayout" Target="../slideLayouts/slideLayout32.xml"/><Relationship Id="rId4" Type="http://schemas.openxmlformats.org/officeDocument/2006/relationships/theme" Target="../theme/theme20.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2.png"/><Relationship Id="rId3" Type="http://schemas.openxmlformats.org/officeDocument/2006/relationships/slideLayout" Target="../slideLayouts/slideLayout33.xml"/><Relationship Id="rId4" Type="http://schemas.openxmlformats.org/officeDocument/2006/relationships/theme" Target="../theme/theme3.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21.png"/><Relationship Id="rId3" Type="http://schemas.openxmlformats.org/officeDocument/2006/relationships/slideLayout" Target="../slideLayouts/slideLayout34.xml"/><Relationship Id="rId4" Type="http://schemas.openxmlformats.org/officeDocument/2006/relationships/theme" Target="../theme/theme9.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2.png"/><Relationship Id="rId3" Type="http://schemas.openxmlformats.org/officeDocument/2006/relationships/slideLayout" Target="../slideLayouts/slideLayout35.xml"/><Relationship Id="rId4" Type="http://schemas.openxmlformats.org/officeDocument/2006/relationships/theme" Target="../theme/theme7.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7.png"/><Relationship Id="rId3" Type="http://schemas.openxmlformats.org/officeDocument/2006/relationships/slideLayout" Target="../slideLayouts/slideLayout36.xml"/><Relationship Id="rId4" Type="http://schemas.openxmlformats.org/officeDocument/2006/relationships/theme" Target="../theme/theme4.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0.png"/><Relationship Id="rId3" Type="http://schemas.openxmlformats.org/officeDocument/2006/relationships/slideLayout" Target="../slideLayouts/slideLayout37.xml"/><Relationship Id="rId4" Type="http://schemas.openxmlformats.org/officeDocument/2006/relationships/theme" Target="../theme/theme8.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2.png"/><Relationship Id="rId3" Type="http://schemas.openxmlformats.org/officeDocument/2006/relationships/slideLayout" Target="../slideLayouts/slideLayout38.xml"/><Relationship Id="rId4"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theme" Target="../theme/theme1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5.xml"/><Relationship Id="rId4"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2.png"/><Relationship Id="rId3" Type="http://schemas.openxmlformats.org/officeDocument/2006/relationships/slideLayout" Target="../slideLayouts/slideLayout6.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slideLayout" Target="../slideLayouts/slideLayout7.xml"/><Relationship Id="rId4" Type="http://schemas.openxmlformats.org/officeDocument/2006/relationships/theme" Target="../theme/theme15.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image" Target="../media/image11.jpg"/><Relationship Id="rId2" Type="http://schemas.openxmlformats.org/officeDocument/2006/relationships/image" Target="../media/image1.jpg"/><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1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pic>
        <p:nvPicPr>
          <p:cNvPr descr="e:\My Documents\1 Temple\1 Wipro\1 On-going Jobs\Corporate ppt\Abstract\corp ppt_8.jpg" id="138" name="Google Shape;138;p28"/>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39" name="Google Shape;139;p28"/>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40" name="Google Shape;140;p2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1" name="Google Shape;141;p2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2" name="Google Shape;142;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3" name="Google Shape;143;p28"/>
          <p:cNvSpPr txBox="1"/>
          <p:nvPr>
            <p:ph idx="1" type="body"/>
          </p:nvPr>
        </p:nvSpPr>
        <p:spPr>
          <a:xfrm>
            <a:off x="-2971800" y="20574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cxnSp>
        <p:nvCxnSpPr>
          <p:cNvPr id="181" name="Google Shape;181;p4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82" name="Google Shape;182;p4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83" name="Google Shape;183;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4" name="Google Shape;184;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85" name="Google Shape;185;p4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86" name="Google Shape;186;p4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87" name="Google Shape;187;p4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88" name="Google Shape;188;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89" name="Google Shape;189;p4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cxnSp>
        <p:nvCxnSpPr>
          <p:cNvPr id="195" name="Google Shape;195;p4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6" name="Google Shape;196;p4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97" name="Google Shape;197;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98" name="Google Shape;198;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199" name="Google Shape;199;p4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0" name="Google Shape;200;p4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1" name="Google Shape;201;p4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2" name="Google Shape;202;p4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03" name="Google Shape;203;p4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cxnSp>
        <p:nvCxnSpPr>
          <p:cNvPr id="209" name="Google Shape;209;p4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10" name="Google Shape;210;p4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1" name="Google Shape;211;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2" name="Google Shape;212;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13" name="Google Shape;213;p4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14" name="Google Shape;214;p4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15" name="Google Shape;215;p4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6" name="Google Shape;216;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17" name="Google Shape;217;p4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cxnSp>
        <p:nvCxnSpPr>
          <p:cNvPr id="223" name="Google Shape;223;p4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4" name="Google Shape;224;p4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5" name="Google Shape;225;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6" name="Google Shape;226;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27" name="Google Shape;227;p4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8" name="Google Shape;228;p4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9" name="Google Shape;229;p4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0" name="Google Shape;230;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31" name="Google Shape;231;p4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cxnSp>
        <p:nvCxnSpPr>
          <p:cNvPr id="237" name="Google Shape;237;p4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38" name="Google Shape;238;p4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39" name="Google Shape;239;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0" name="Google Shape;240;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41" name="Google Shape;241;p4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2" name="Google Shape;242;p4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3" name="Google Shape;243;p4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4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45" name="Google Shape;245;p4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cxnSp>
        <p:nvCxnSpPr>
          <p:cNvPr id="251" name="Google Shape;251;p50"/>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2" name="Google Shape;252;p50"/>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3" name="Google Shape;253;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4" name="Google Shape;254;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55" name="Google Shape;255;p50"/>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56" name="Google Shape;256;p50"/>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57" name="Google Shape;257;p50"/>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8" name="Google Shape;258;p50"/>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9" name="Google Shape;259;p5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60" name="Google Shape;260;p5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cxnSp>
        <p:nvCxnSpPr>
          <p:cNvPr id="266" name="Google Shape;266;p52"/>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7" name="Google Shape;267;p52"/>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8" name="Google Shape;268;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69" name="Google Shape;269;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70" name="Google Shape;270;p52"/>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71" name="Google Shape;271;p52"/>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72" name="Google Shape;272;p52"/>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73" name="Google Shape;273;p52"/>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74" name="Google Shape;274;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5" name="Google Shape;275;p52"/>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cxnSp>
        <p:nvCxnSpPr>
          <p:cNvPr id="281" name="Google Shape;281;p5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2" name="Google Shape;282;p5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3" name="Google Shape;283;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4" name="Google Shape;284;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5" name="Google Shape;285;p5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286" name="Google Shape;286;p54"/>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287" name="Google Shape;287;p5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8" name="Google Shape;288;p5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9" name="Google Shape;289;p5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90" name="Google Shape;290;p5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cxnSp>
        <p:nvCxnSpPr>
          <p:cNvPr id="296" name="Google Shape;296;p56"/>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97" name="Google Shape;297;p56"/>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98" name="Google Shape;298;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9" name="Google Shape;299;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300" name="Google Shape;300;p56"/>
          <p:cNvPicPr preferRelativeResize="0"/>
          <p:nvPr/>
        </p:nvPicPr>
        <p:blipFill rotWithShape="1">
          <a:blip r:embed="rId2">
            <a:alphaModFix/>
          </a:blip>
          <a:srcRect b="0" l="0" r="0" t="0"/>
          <a:stretch/>
        </p:blipFill>
        <p:spPr>
          <a:xfrm>
            <a:off x="0" y="6324600"/>
            <a:ext cx="9144000" cy="533400"/>
          </a:xfrm>
          <a:prstGeom prst="rect">
            <a:avLst/>
          </a:prstGeom>
          <a:noFill/>
          <a:ln>
            <a:noFill/>
          </a:ln>
        </p:spPr>
      </p:pic>
      <p:cxnSp>
        <p:nvCxnSpPr>
          <p:cNvPr id="301" name="Google Shape;301;p56"/>
          <p:cNvCxnSpPr/>
          <p:nvPr/>
        </p:nvCxnSpPr>
        <p:spPr>
          <a:xfrm>
            <a:off x="0" y="914400"/>
            <a:ext cx="7543800" cy="1587"/>
          </a:xfrm>
          <a:prstGeom prst="straightConnector1">
            <a:avLst/>
          </a:prstGeom>
          <a:noFill/>
          <a:ln cap="flat" cmpd="sng" w="76200">
            <a:solidFill>
              <a:schemeClr val="lt1"/>
            </a:solidFill>
            <a:prstDash val="solid"/>
            <a:miter lim="8000"/>
            <a:headEnd len="sm" w="sm" type="none"/>
            <a:tailEnd len="sm" w="sm" type="none"/>
          </a:ln>
        </p:spPr>
      </p:cxnSp>
      <p:sp>
        <p:nvSpPr>
          <p:cNvPr id="302" name="Google Shape;302;p5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03" name="Google Shape;303;p5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04" name="Google Shape;304;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05" name="Google Shape;305;p5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cxnSp>
        <p:nvCxnSpPr>
          <p:cNvPr id="19" name="Google Shape;19;p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0" name="Google Shape;20;p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1" name="Google Shape;21;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 name="Google Shape;22;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3" name="Google Shape;23;p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 name="Google Shape;24;p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5" name="Google Shape;25;p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 name="Google Shape;26;p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27" name="Google Shape;27;p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descr="e:\My Documents\1 Temple\1 Wipro\1 On-going Jobs\Corporate ppt\Abstract\corp ppt_5.jpg" id="32" name="Google Shape;32;p5"/>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3" name="Google Shape;33;p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4" name="Google Shape;34;p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35" name="Google Shape;35;p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36" name="Google Shape;36;p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37" name="Google Shape;37;p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43" name="Google Shape;43;p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44" name="Google Shape;44;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5" name="Google Shape;45;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46" name="Google Shape;46;p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47" name="Google Shape;47;p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48" name="Google Shape;48;p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49" name="Google Shape;49;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50" name="Google Shape;50;p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pic>
        <p:nvPicPr>
          <p:cNvPr descr="e:\My Documents\1 Temple\1 Wipro\1 On-going Jobs\Corporate ppt\Abstract\corp ppt_4.jpg" id="55" name="Google Shape;55;p9"/>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56" name="Google Shape;56;p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57" name="Google Shape;57;p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58" name="Google Shape;58;p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59" name="Google Shape;59;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60" name="Google Shape;60;p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cxnSp>
        <p:nvCxnSpPr>
          <p:cNvPr id="65" name="Google Shape;65;p1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66" name="Google Shape;66;p1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67" name="Google Shape;67;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68" name="Google Shape;68;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69" name="Google Shape;69;p1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70" name="Google Shape;70;p1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71" name="Google Shape;71;p1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72" name="Google Shape;72;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73" name="Google Shape;73;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descr="e:\My Documents\1 Temple\1 Wipro\1 On-going Jobs\Corporate ppt\Abstract\corp ppt_1.jpg" id="78" name="Google Shape;78;p13"/>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79" name="Google Shape;79;p1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80" name="Google Shape;80;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81" name="Google Shape;81;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82" name="Google Shape;82;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83" name="Google Shape;83;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cxnSp>
        <p:nvCxnSpPr>
          <p:cNvPr id="88" name="Google Shape;88;p1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sp>
        <p:nvSpPr>
          <p:cNvPr id="89" name="Google Shape;89;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0" name="Google Shape;90;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pic>
        <p:nvPicPr>
          <p:cNvPr descr="D:\Ashish\Corporate Brand Mgmt\Brand Identity Logo\Wipro Logo JPEG Image - White Background.jpg" id="91" name="Google Shape;91;p1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92" name="Google Shape;92;p1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3" name="Google Shape;93;p1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pic>
        <p:nvPicPr>
          <p:cNvPr descr="e:\My Documents\1 Temple\1 Wipro\1 On-going Jobs\Corporate ppt\Abstract\corp ppt_3.jpg" id="95" name="Google Shape;95;p16"/>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96" name="Google Shape;96;p1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97" name="Google Shape;97;p1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98" name="Google Shape;98;p1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99" name="Google Shape;99;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0" name="Google Shape;100;p1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3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agiledata.org/" TargetMode="External"/><Relationship Id="rId4" Type="http://schemas.openxmlformats.org/officeDocument/2006/relationships/hyperlink" Target="http://www.agiledata.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17.png"/><Relationship Id="rId5"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58"/>
          <p:cNvSpPr txBox="1"/>
          <p:nvPr>
            <p:ph type="ctrTitle"/>
          </p:nvPr>
        </p:nvSpPr>
        <p:spPr>
          <a:xfrm>
            <a:off x="1447800" y="2057400"/>
            <a:ext cx="7696200" cy="1143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Modeling Concept</a:t>
            </a:r>
            <a:r>
              <a:rPr b="1" i="0" lang="en-US" sz="3200" u="none" cap="none" strike="noStrike">
                <a:solidFill>
                  <a:schemeClr val="dk1"/>
                </a:solidFill>
                <a:latin typeface="Cabin"/>
                <a:ea typeface="Cabin"/>
                <a:cs typeface="Cabin"/>
                <a:sym typeface="Cabin"/>
              </a:rPr>
              <a:t>s</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Part 2</a:t>
            </a:r>
            <a:endParaRPr/>
          </a:p>
        </p:txBody>
      </p:sp>
      <p:sp>
        <p:nvSpPr>
          <p:cNvPr id="317" name="Google Shape;317;p58"/>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8" name="Google Shape;318;p58"/>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 Kumar</a:t>
            </a:r>
            <a:endParaRPr/>
          </a:p>
        </p:txBody>
      </p:sp>
      <p:sp>
        <p:nvSpPr>
          <p:cNvPr id="319" name="Google Shape;319;p58"/>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Model 101 Series&gt;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67"/>
          <p:cNvSpPr txBox="1"/>
          <p:nvPr>
            <p:ph type="title"/>
          </p:nvPr>
        </p:nvSpPr>
        <p:spPr>
          <a:xfrm>
            <a:off x="0" y="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Defining Business Rule</a:t>
            </a:r>
            <a:endParaRPr/>
          </a:p>
        </p:txBody>
      </p:sp>
      <p:sp>
        <p:nvSpPr>
          <p:cNvPr id="412" name="Google Shape;412;p67"/>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structure and relationships (formal or informal) of the policies, business practices and guidelines which govern the way an enterprise conducts business.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analysis and application development require a clear, consistent and unambiguous understanding of the underlying business rules of the enterprises.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Example:</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premium payment is applied to one policy</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policy is issued by one insurance company</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6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Physical Data Model</a:t>
            </a:r>
            <a:endParaRPr/>
          </a:p>
        </p:txBody>
      </p:sp>
      <p:sp>
        <p:nvSpPr>
          <p:cNvPr id="418" name="Google Shape;418;p68"/>
          <p:cNvSpPr txBox="1"/>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Physical Data Model (PDM) 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Physically implemented as a database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Targeted for a specific database platform  such as oracle, Sybase, ingress, Informix, DB2 etc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An implementation of some or all of the business rules specified in the LDM</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Geared for performance and may consist of redundant data</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main focus of development should be the logical data model.</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69"/>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 Benefits</a:t>
            </a:r>
            <a:endParaRPr/>
          </a:p>
        </p:txBody>
      </p:sp>
      <p:sp>
        <p:nvSpPr>
          <p:cNvPr id="424" name="Google Shape;424;p69"/>
          <p:cNvSpPr txBox="1"/>
          <p:nvPr/>
        </p:nvSpPr>
        <p:spPr>
          <a:xfrm>
            <a:off x="533400" y="1219200"/>
            <a:ext cx="8229600" cy="47244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Promotes project success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Quality business requirements definition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effective communication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Simplifies complex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effective change management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stability to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Model that captures and communicates business rules can be used for virtually any business need.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act of modeling provides a focused way for business and information technology stakeholders to analyze and define critical business impacts of any project.</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70"/>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Uses of Data Model</a:t>
            </a:r>
            <a:endParaRPr/>
          </a:p>
        </p:txBody>
      </p:sp>
      <p:pic>
        <p:nvPicPr>
          <p:cNvPr id="430" name="Google Shape;430;p70"/>
          <p:cNvPicPr preferRelativeResize="0"/>
          <p:nvPr>
            <p:ph idx="1" type="body"/>
          </p:nvPr>
        </p:nvPicPr>
        <p:blipFill rotWithShape="1">
          <a:blip r:embed="rId3">
            <a:alphaModFix/>
          </a:blip>
          <a:srcRect b="0" l="0" r="0" t="0"/>
          <a:stretch/>
        </p:blipFill>
        <p:spPr>
          <a:xfrm>
            <a:off x="0" y="1371600"/>
            <a:ext cx="9144000" cy="3657600"/>
          </a:xfrm>
          <a:prstGeom prst="rect">
            <a:avLst/>
          </a:prstGeom>
          <a:noFill/>
          <a:ln>
            <a:noFill/>
          </a:ln>
        </p:spPr>
      </p:pic>
      <p:sp>
        <p:nvSpPr>
          <p:cNvPr id="431" name="Google Shape;431;p70"/>
          <p:cNvSpPr txBox="1"/>
          <p:nvPr/>
        </p:nvSpPr>
        <p:spPr>
          <a:xfrm>
            <a:off x="304800" y="51816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model can be used to achieve many different goals.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classical use of a data model is to develop a database with a systems development or reengineering project.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also an integral part of data warehouse development.</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71"/>
          <p:cNvSpPr txBox="1"/>
          <p:nvPr>
            <p:ph type="title"/>
          </p:nvPr>
        </p:nvSpPr>
        <p:spPr>
          <a:xfrm>
            <a:off x="1447800" y="3657600"/>
            <a:ext cx="76962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   Data Modeling – Terms &amp; Concepts</a:t>
            </a:r>
            <a:endParaRPr/>
          </a:p>
        </p:txBody>
      </p:sp>
      <p:sp>
        <p:nvSpPr>
          <p:cNvPr id="439" name="Google Shape;439;p71"/>
          <p:cNvSpPr txBox="1"/>
          <p:nvPr/>
        </p:nvSpPr>
        <p:spPr>
          <a:xfrm>
            <a:off x="2362200" y="4800600"/>
            <a:ext cx="5791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Entity type, Business Metadata, primary Key</a:t>
            </a:r>
            <a:r>
              <a:rPr b="0" i="0" lang="en-US" sz="2000" u="none" cap="none" strike="noStrike">
                <a:solidFill>
                  <a:schemeClr val="dk1"/>
                </a:solidFill>
                <a:latin typeface="Cabin"/>
                <a:ea typeface="Cabin"/>
                <a:cs typeface="Cabin"/>
                <a:sym typeface="Cabin"/>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p72"/>
          <p:cNvSpPr txBox="1"/>
          <p:nvPr>
            <p:ph type="title"/>
          </p:nvPr>
        </p:nvSpPr>
        <p:spPr>
          <a:xfrm>
            <a:off x="-6350" y="300037"/>
            <a:ext cx="7562850" cy="766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Basic Constructs</a:t>
            </a:r>
            <a:endParaRPr/>
          </a:p>
        </p:txBody>
      </p:sp>
      <p:sp>
        <p:nvSpPr>
          <p:cNvPr id="445" name="Google Shape;445;p72"/>
          <p:cNvSpPr txBox="1"/>
          <p:nvPr/>
        </p:nvSpPr>
        <p:spPr>
          <a:xfrm>
            <a:off x="228600" y="51816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is composed of three basic constructs: entity types, attributes and relationships.</a:t>
            </a:r>
            <a:endParaRPr/>
          </a:p>
        </p:txBody>
      </p:sp>
      <p:pic>
        <p:nvPicPr>
          <p:cNvPr id="446" name="Google Shape;446;p72"/>
          <p:cNvPicPr preferRelativeResize="0"/>
          <p:nvPr/>
        </p:nvPicPr>
        <p:blipFill rotWithShape="1">
          <a:blip r:embed="rId3">
            <a:alphaModFix/>
          </a:blip>
          <a:srcRect b="0" l="0" r="0" t="0"/>
          <a:stretch/>
        </p:blipFill>
        <p:spPr>
          <a:xfrm>
            <a:off x="609600" y="1143000"/>
            <a:ext cx="7086600"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0" name="Shape 450"/>
        <p:cNvGrpSpPr/>
        <p:nvPr/>
      </p:nvGrpSpPr>
      <p:grpSpPr>
        <a:xfrm>
          <a:off x="0" y="0"/>
          <a:ext cx="0" cy="0"/>
          <a:chOff x="0" y="0"/>
          <a:chExt cx="0" cy="0"/>
        </a:xfrm>
      </p:grpSpPr>
      <p:sp>
        <p:nvSpPr>
          <p:cNvPr id="451" name="Google Shape;451;p73"/>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a:t>
            </a:r>
            <a:endParaRPr/>
          </a:p>
        </p:txBody>
      </p:sp>
      <p:sp>
        <p:nvSpPr>
          <p:cNvPr id="452" name="Google Shape;452;p73"/>
          <p:cNvSpPr txBox="1"/>
          <p:nvPr/>
        </p:nvSpPr>
        <p:spPr>
          <a:xfrm>
            <a:off x="228600" y="838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entity type is a type of person, place, thing, concept or event which an organization must manage and for which data is stored.</a:t>
            </a:r>
            <a:endParaRPr/>
          </a:p>
        </p:txBody>
      </p:sp>
      <p:pic>
        <p:nvPicPr>
          <p:cNvPr id="453" name="Google Shape;453;p73"/>
          <p:cNvPicPr preferRelativeResize="0"/>
          <p:nvPr/>
        </p:nvPicPr>
        <p:blipFill rotWithShape="1">
          <a:blip r:embed="rId3">
            <a:alphaModFix/>
          </a:blip>
          <a:srcRect b="0" l="0" r="0" t="0"/>
          <a:stretch/>
        </p:blipFill>
        <p:spPr>
          <a:xfrm>
            <a:off x="1524000" y="2057400"/>
            <a:ext cx="6029325" cy="2562225"/>
          </a:xfrm>
          <a:prstGeom prst="rect">
            <a:avLst/>
          </a:prstGeom>
          <a:noFill/>
          <a:ln>
            <a:noFill/>
          </a:ln>
        </p:spPr>
      </p:pic>
      <p:sp>
        <p:nvSpPr>
          <p:cNvPr id="454" name="Google Shape;454;p73"/>
          <p:cNvSpPr txBox="1"/>
          <p:nvPr/>
        </p:nvSpPr>
        <p:spPr>
          <a:xfrm>
            <a:off x="381000" y="45720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Common examples of entity types include those of customer, employee, location, order, vendor, part etc.</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Other common examples of entity types include those that categorize other entity types, for example employee type, part type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sp>
        <p:nvSpPr>
          <p:cNvPr id="459" name="Google Shape;459;p74"/>
          <p:cNvSpPr txBox="1"/>
          <p:nvPr>
            <p:ph type="title"/>
          </p:nvPr>
        </p:nvSpPr>
        <p:spPr>
          <a:xfrm>
            <a:off x="0" y="152400"/>
            <a:ext cx="76962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Common Mistakes in Entity Type Selection</a:t>
            </a:r>
            <a:endParaRPr/>
          </a:p>
        </p:txBody>
      </p:sp>
      <p:sp>
        <p:nvSpPr>
          <p:cNvPr id="460" name="Google Shape;460;p74"/>
          <p:cNvSpPr txBox="1"/>
          <p:nvPr/>
        </p:nvSpPr>
        <p:spPr>
          <a:xfrm>
            <a:off x="304800" y="4953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should not contain process-oriented requirements (e.g. order entry process, credit approval process , etc.).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should be able to produces reports, but report itself does not need to be captured in the data model. </a:t>
            </a:r>
            <a:endParaRPr/>
          </a:p>
        </p:txBody>
      </p:sp>
      <p:pic>
        <p:nvPicPr>
          <p:cNvPr id="461" name="Google Shape;461;p74"/>
          <p:cNvPicPr preferRelativeResize="0"/>
          <p:nvPr/>
        </p:nvPicPr>
        <p:blipFill rotWithShape="1">
          <a:blip r:embed="rId3">
            <a:alphaModFix/>
          </a:blip>
          <a:srcRect b="0" l="0" r="0" t="0"/>
          <a:stretch/>
        </p:blipFill>
        <p:spPr>
          <a:xfrm>
            <a:off x="2514600" y="2895600"/>
            <a:ext cx="2914650" cy="2060575"/>
          </a:xfrm>
          <a:prstGeom prst="rect">
            <a:avLst/>
          </a:prstGeom>
          <a:noFill/>
          <a:ln>
            <a:noFill/>
          </a:ln>
        </p:spPr>
      </p:pic>
      <p:pic>
        <p:nvPicPr>
          <p:cNvPr id="462" name="Google Shape;462;p74"/>
          <p:cNvPicPr preferRelativeResize="0"/>
          <p:nvPr/>
        </p:nvPicPr>
        <p:blipFill rotWithShape="1">
          <a:blip r:embed="rId4">
            <a:alphaModFix/>
          </a:blip>
          <a:srcRect b="0" l="0" r="0" t="0"/>
          <a:stretch/>
        </p:blipFill>
        <p:spPr>
          <a:xfrm>
            <a:off x="3429000" y="1219200"/>
            <a:ext cx="4572000" cy="1690687"/>
          </a:xfrm>
          <a:prstGeom prst="rect">
            <a:avLst/>
          </a:prstGeom>
          <a:noFill/>
          <a:ln>
            <a:noFill/>
          </a:ln>
        </p:spPr>
      </p:pic>
      <p:pic>
        <p:nvPicPr>
          <p:cNvPr id="463" name="Google Shape;463;p74"/>
          <p:cNvPicPr preferRelativeResize="0"/>
          <p:nvPr/>
        </p:nvPicPr>
        <p:blipFill rotWithShape="1">
          <a:blip r:embed="rId5">
            <a:alphaModFix/>
          </a:blip>
          <a:srcRect b="0" l="0" r="0" t="0"/>
          <a:stretch/>
        </p:blipFill>
        <p:spPr>
          <a:xfrm>
            <a:off x="533400" y="1600200"/>
            <a:ext cx="2971800" cy="1416050"/>
          </a:xfrm>
          <a:prstGeom prst="rect">
            <a:avLst/>
          </a:prstGeom>
          <a:noFill/>
          <a:ln>
            <a:noFill/>
          </a:ln>
        </p:spPr>
      </p:pic>
      <p:sp>
        <p:nvSpPr>
          <p:cNvPr id="464" name="Google Shape;464;p74"/>
          <p:cNvSpPr txBox="1"/>
          <p:nvPr/>
        </p:nvSpPr>
        <p:spPr>
          <a:xfrm>
            <a:off x="228600" y="11430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Processes: </a:t>
            </a:r>
            <a:endParaRPr/>
          </a:p>
        </p:txBody>
      </p:sp>
      <p:sp>
        <p:nvSpPr>
          <p:cNvPr id="465" name="Google Shape;465;p74"/>
          <p:cNvSpPr txBox="1"/>
          <p:nvPr/>
        </p:nvSpPr>
        <p:spPr>
          <a:xfrm>
            <a:off x="304800" y="36576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p75"/>
          <p:cNvSpPr txBox="1"/>
          <p:nvPr>
            <p:ph type="title"/>
          </p:nvPr>
        </p:nvSpPr>
        <p:spPr>
          <a:xfrm>
            <a:off x="0" y="215900"/>
            <a:ext cx="7696200" cy="927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Metadata</a:t>
            </a:r>
            <a:endParaRPr/>
          </a:p>
        </p:txBody>
      </p:sp>
      <p:sp>
        <p:nvSpPr>
          <p:cNvPr id="471" name="Google Shape;471;p75"/>
          <p:cNvSpPr txBox="1"/>
          <p:nvPr/>
        </p:nvSpPr>
        <p:spPr>
          <a:xfrm>
            <a:off x="304800" y="5334000"/>
            <a:ext cx="82296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is data about data that is used to defined and describe all modeling constructs  (i.e. entity types, attributes, relationships).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extremely important to capture detailed meta-data throughout the entire modeling effort. </a:t>
            </a:r>
            <a:endParaRPr/>
          </a:p>
        </p:txBody>
      </p:sp>
      <p:pic>
        <p:nvPicPr>
          <p:cNvPr id="472" name="Google Shape;472;p75"/>
          <p:cNvPicPr preferRelativeResize="0"/>
          <p:nvPr/>
        </p:nvPicPr>
        <p:blipFill rotWithShape="1">
          <a:blip r:embed="rId3">
            <a:alphaModFix/>
          </a:blip>
          <a:srcRect b="0" l="0" r="0" t="0"/>
          <a:stretch/>
        </p:blipFill>
        <p:spPr>
          <a:xfrm>
            <a:off x="1752600" y="1219200"/>
            <a:ext cx="5181600" cy="3881437"/>
          </a:xfrm>
          <a:prstGeom prst="rect">
            <a:avLst/>
          </a:prstGeom>
          <a:noFill/>
          <a:ln>
            <a:noFill/>
          </a:ln>
        </p:spPr>
      </p:pic>
      <p:sp>
        <p:nvSpPr>
          <p:cNvPr id="473" name="Google Shape;473;p75"/>
          <p:cNvSpPr txBox="1"/>
          <p:nvPr/>
        </p:nvSpPr>
        <p:spPr>
          <a:xfrm>
            <a:off x="304800" y="1447800"/>
            <a:ext cx="1752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a:t>
            </a:r>
            <a:endParaRPr/>
          </a:p>
        </p:txBody>
      </p:sp>
      <p:sp>
        <p:nvSpPr>
          <p:cNvPr id="474" name="Google Shape;474;p75"/>
          <p:cNvSpPr txBox="1"/>
          <p:nvPr/>
        </p:nvSpPr>
        <p:spPr>
          <a:xfrm>
            <a:off x="304800" y="3886200"/>
            <a:ext cx="1752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Rules </a:t>
            </a:r>
            <a:endParaRPr/>
          </a:p>
        </p:txBody>
      </p:sp>
      <p:sp>
        <p:nvSpPr>
          <p:cNvPr id="475" name="Google Shape;475;p75"/>
          <p:cNvSpPr txBox="1"/>
          <p:nvPr/>
        </p:nvSpPr>
        <p:spPr>
          <a:xfrm>
            <a:off x="6858000" y="1371600"/>
            <a:ext cx="20574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Sample Occurrences </a:t>
            </a:r>
            <a:endParaRPr/>
          </a:p>
        </p:txBody>
      </p:sp>
      <p:sp>
        <p:nvSpPr>
          <p:cNvPr id="476" name="Google Shape;476;p75"/>
          <p:cNvSpPr txBox="1"/>
          <p:nvPr/>
        </p:nvSpPr>
        <p:spPr>
          <a:xfrm>
            <a:off x="7010400" y="4038600"/>
            <a:ext cx="1752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76"/>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 Definition &amp; Example</a:t>
            </a:r>
            <a:endParaRPr/>
          </a:p>
        </p:txBody>
      </p:sp>
      <p:sp>
        <p:nvSpPr>
          <p:cNvPr id="482" name="Google Shape;482;p76"/>
          <p:cNvSpPr txBox="1"/>
          <p:nvPr/>
        </p:nvSpPr>
        <p:spPr>
          <a:xfrm>
            <a:off x="304800" y="4267200"/>
            <a:ext cx="8229600" cy="114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attribute is a characteristic that describes an entity type and is typically expressed as a noun qualified by an adjective.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Attributes are listed inside the entity type to which they belong.</a:t>
            </a:r>
            <a:endParaRPr/>
          </a:p>
        </p:txBody>
      </p:sp>
      <p:pic>
        <p:nvPicPr>
          <p:cNvPr id="483" name="Google Shape;483;p76"/>
          <p:cNvPicPr preferRelativeResize="0"/>
          <p:nvPr/>
        </p:nvPicPr>
        <p:blipFill rotWithShape="1">
          <a:blip r:embed="rId3">
            <a:alphaModFix/>
          </a:blip>
          <a:srcRect b="0" l="0" r="0" t="0"/>
          <a:stretch/>
        </p:blipFill>
        <p:spPr>
          <a:xfrm>
            <a:off x="2819400" y="1524000"/>
            <a:ext cx="2514600"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59"/>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Overview</a:t>
            </a:r>
            <a:endParaRPr/>
          </a:p>
        </p:txBody>
      </p:sp>
      <p:sp>
        <p:nvSpPr>
          <p:cNvPr id="325" name="Google Shape;325;p59"/>
          <p:cNvSpPr txBox="1"/>
          <p:nvPr/>
        </p:nvSpPr>
        <p:spPr>
          <a:xfrm>
            <a:off x="3810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method by which the enterprise business model is defined in terms of data elements and the relationships existing among those data elements.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data view of the business model in a graphical representation of data elements as entity sets and business rules as relationships lines connecting the entity sets.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data modeling details are covered in three parts,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1 – Introduction to Database System and Context of Data Modeling.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Part 2 &amp; 3 - Data Modeling terms and concepts and Data Modeling in Data Warehouse environment.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77"/>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Metadata for Entity Type</a:t>
            </a:r>
            <a:endParaRPr/>
          </a:p>
        </p:txBody>
      </p:sp>
      <p:pic>
        <p:nvPicPr>
          <p:cNvPr id="489" name="Google Shape;489;p77"/>
          <p:cNvPicPr preferRelativeResize="0"/>
          <p:nvPr/>
        </p:nvPicPr>
        <p:blipFill rotWithShape="1">
          <a:blip r:embed="rId3">
            <a:alphaModFix/>
          </a:blip>
          <a:srcRect b="0" l="0" r="0" t="0"/>
          <a:stretch/>
        </p:blipFill>
        <p:spPr>
          <a:xfrm>
            <a:off x="3124200" y="1371600"/>
            <a:ext cx="2447925" cy="1000125"/>
          </a:xfrm>
          <a:prstGeom prst="rect">
            <a:avLst/>
          </a:prstGeom>
          <a:noFill/>
          <a:ln>
            <a:noFill/>
          </a:ln>
        </p:spPr>
      </p:pic>
      <p:sp>
        <p:nvSpPr>
          <p:cNvPr id="490" name="Google Shape;490;p77"/>
          <p:cNvSpPr txBox="1"/>
          <p:nvPr/>
        </p:nvSpPr>
        <p:spPr>
          <a:xfrm>
            <a:off x="3048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concise, non-technical description (forms the basis for establishing group consensus and used for ongoing reference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 examples for clarification</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91" name="Google Shape;491;p77"/>
          <p:cNvSpPr txBox="1"/>
          <p:nvPr/>
        </p:nvSpPr>
        <p:spPr>
          <a:xfrm>
            <a:off x="4419600" y="2362200"/>
            <a:ext cx="4038600" cy="28956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Volume and frequency of change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expected data volume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how often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Occurrences change, get added, deleted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Specify “also known as” … very prevalent in large organizations. Example: Location, Unit etc.</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78"/>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Entity Type Metadata Example</a:t>
            </a:r>
            <a:endParaRPr/>
          </a:p>
        </p:txBody>
      </p:sp>
      <p:pic>
        <p:nvPicPr>
          <p:cNvPr id="497" name="Google Shape;497;p78"/>
          <p:cNvPicPr preferRelativeResize="0"/>
          <p:nvPr/>
        </p:nvPicPr>
        <p:blipFill rotWithShape="1">
          <a:blip r:embed="rId3">
            <a:alphaModFix/>
          </a:blip>
          <a:srcRect b="0" l="0" r="0" t="0"/>
          <a:stretch/>
        </p:blipFill>
        <p:spPr>
          <a:xfrm>
            <a:off x="381000" y="1647825"/>
            <a:ext cx="2724150" cy="1171575"/>
          </a:xfrm>
          <a:prstGeom prst="rect">
            <a:avLst/>
          </a:prstGeom>
          <a:noFill/>
          <a:ln>
            <a:noFill/>
          </a:ln>
        </p:spPr>
      </p:pic>
      <p:sp>
        <p:nvSpPr>
          <p:cNvPr id="498" name="Google Shape;498;p78"/>
          <p:cNvSpPr txBox="1"/>
          <p:nvPr/>
        </p:nvSpPr>
        <p:spPr>
          <a:xfrm>
            <a:off x="4419600" y="1295400"/>
            <a:ext cx="40386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 Vendor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 A U.S. or domestic corporation that we have reviewed with respect to their qualifications for providing products to our company. Vendors are rated based on price, quality, delivery performance and financial stability.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Volume : 100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Frequency of Change : Monthly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 : Supplier</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79"/>
          <p:cNvSpPr txBox="1"/>
          <p:nvPr>
            <p:ph type="title"/>
          </p:nvPr>
        </p:nvSpPr>
        <p:spPr>
          <a:xfrm>
            <a:off x="0" y="215900"/>
            <a:ext cx="7696200" cy="69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Attribute Metadata Example</a:t>
            </a:r>
            <a:endParaRPr/>
          </a:p>
        </p:txBody>
      </p:sp>
      <p:sp>
        <p:nvSpPr>
          <p:cNvPr id="504" name="Google Shape;504;p79"/>
          <p:cNvSpPr txBox="1"/>
          <p:nvPr/>
        </p:nvSpPr>
        <p:spPr>
          <a:xfrm>
            <a:off x="228600" y="1066800"/>
            <a:ext cx="7239000" cy="373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Name : Employee ID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Description : In house assigned number used to identify all of our employees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Optionality : Mandatory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type : Integer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Length of data : 6</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Domain : Range = 100000 to 999000</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Rules : Must be unique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Alias : badge number, work number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Sample : 345203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505" name="Google Shape;505;p79"/>
          <p:cNvSpPr txBox="1"/>
          <p:nvPr/>
        </p:nvSpPr>
        <p:spPr>
          <a:xfrm>
            <a:off x="228600" y="4800600"/>
            <a:ext cx="82296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Metadata for an attribute should include at least the name, description, Optionality, data type and length, domain, value rules, alias and sample occurrence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data model may include more meta data than this but not less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All of the metadata helps to clearly define an attribute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8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11" name="Google Shape;511;p80"/>
          <p:cNvSpPr txBox="1"/>
          <p:nvPr>
            <p:ph idx="1" type="body"/>
          </p:nvPr>
        </p:nvSpPr>
        <p:spPr>
          <a:xfrm>
            <a:off x="457200" y="1905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2</a:t>
            </a:r>
            <a:r>
              <a:rPr b="0" baseline="30000" i="0" lang="en-US" sz="2000" u="none" cap="none" strike="noStrike">
                <a:solidFill>
                  <a:schemeClr val="dk1"/>
                </a:solidFill>
                <a:latin typeface="Cabin"/>
                <a:ea typeface="Cabin"/>
                <a:cs typeface="Cabin"/>
                <a:sym typeface="Cabin"/>
              </a:rPr>
              <a:t>nd</a:t>
            </a:r>
            <a:r>
              <a:rPr b="0" i="0" lang="en-US" sz="2000" u="none" cap="none" strike="noStrike">
                <a:solidFill>
                  <a:schemeClr val="dk1"/>
                </a:solidFill>
                <a:latin typeface="Cabin"/>
                <a:ea typeface="Cabin"/>
                <a:cs typeface="Cabin"/>
                <a:sym typeface="Cabin"/>
              </a:rPr>
              <a:t> part of  the module “Data Modeling concepts”</a:t>
            </a:r>
            <a:endParaRPr/>
          </a:p>
          <a:p>
            <a:pPr indent="-342900" lvl="0" marL="342900" marR="0" rtl="0" algn="l">
              <a:lnSpc>
                <a:spcPct val="100000"/>
              </a:lnSpc>
              <a:spcBef>
                <a:spcPts val="400"/>
              </a:spcBef>
              <a:spcAft>
                <a:spcPts val="0"/>
              </a:spcAft>
              <a:buClr>
                <a:srgbClr val="7F7F7F"/>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stages a data model goes through</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Entity Type, Attribute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What is Metadata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81"/>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sp>
        <p:nvSpPr>
          <p:cNvPr id="525" name="Google Shape;525;p8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6" name="Google Shape;526;p8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2" name="Shape 532"/>
        <p:cNvGrpSpPr/>
        <p:nvPr/>
      </p:nvGrpSpPr>
      <p:grpSpPr>
        <a:xfrm>
          <a:off x="0" y="0"/>
          <a:ext cx="0" cy="0"/>
          <a:chOff x="0" y="0"/>
          <a:chExt cx="0" cy="0"/>
        </a:xfrm>
      </p:grpSpPr>
      <p:sp>
        <p:nvSpPr>
          <p:cNvPr id="533" name="Google Shape;533;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1. Which is not a valid Data Model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Business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4" name="Google Shape;534;p83"/>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8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Rambla"/>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42" name="Google Shape;542;p84"/>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2. Which statement is wrong about Logical Data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database 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non-redundant single representation for all user views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It is picture that captures and communicates the information and business rules of the organization</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0" name="Google Shape;550;p85"/>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8" name="Google Shape;558;p86"/>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6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how the data model is derived from Conceptual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importance of Data Model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Familiarization with terms and concepts of Data Modeling</a:t>
            </a:r>
            <a:endParaRPr/>
          </a:p>
        </p:txBody>
      </p:sp>
      <p:sp>
        <p:nvSpPr>
          <p:cNvPr id="331" name="Google Shape;331;p6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Objectives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87"/>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3. Which is not a correct entity type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Customer</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Employee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Order process</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Department</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66" name="Google Shape;566;p87"/>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2" name="Shape 572"/>
        <p:cNvGrpSpPr/>
        <p:nvPr/>
      </p:nvGrpSpPr>
      <p:grpSpPr>
        <a:xfrm>
          <a:off x="0" y="0"/>
          <a:ext cx="0" cy="0"/>
          <a:chOff x="0" y="0"/>
          <a:chExt cx="0" cy="0"/>
        </a:xfrm>
      </p:grpSpPr>
      <p:sp>
        <p:nvSpPr>
          <p:cNvPr id="573" name="Google Shape;573;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4" name="Google Shape;574;p88"/>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89"/>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4. Which is not the correct statement about an attribute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be null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single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have multiple value</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Attribute can defined without data type</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82" name="Google Shape;582;p89"/>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8" name="Shape 588"/>
        <p:cNvGrpSpPr/>
        <p:nvPr/>
      </p:nvGrpSpPr>
      <p:grpSpPr>
        <a:xfrm>
          <a:off x="0" y="0"/>
          <a:ext cx="0" cy="0"/>
          <a:chOff x="0" y="0"/>
          <a:chExt cx="0" cy="0"/>
        </a:xfrm>
      </p:grpSpPr>
      <p:sp>
        <p:nvSpPr>
          <p:cNvPr id="589" name="Google Shape;589;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0" name="Google Shape;590;p90"/>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6" name="Shape 596"/>
        <p:cNvGrpSpPr/>
        <p:nvPr/>
      </p:nvGrpSpPr>
      <p:grpSpPr>
        <a:xfrm>
          <a:off x="0" y="0"/>
          <a:ext cx="0" cy="0"/>
          <a:chOff x="0" y="0"/>
          <a:chExt cx="0" cy="0"/>
        </a:xfrm>
      </p:grpSpPr>
      <p:sp>
        <p:nvSpPr>
          <p:cNvPr id="597" name="Google Shape;597;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5.  Identify the incorrect statement from the following</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Conceptual Model</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Logical Model is database independent</a:t>
            </a:r>
            <a:endParaRPr/>
          </a:p>
          <a:p>
            <a:pPr indent="-457200" lvl="1" marL="914400" marR="0" rtl="0" algn="l">
              <a:lnSpc>
                <a:spcPct val="100000"/>
              </a:lnSpc>
              <a:spcBef>
                <a:spcPts val="360"/>
              </a:spcBef>
              <a:spcAft>
                <a:spcPts val="0"/>
              </a:spcAft>
              <a:buClr>
                <a:schemeClr val="dk1"/>
              </a:buClr>
              <a:buSzPts val="1800"/>
              <a:buFont typeface="Rambla"/>
              <a:buAutoNum type="alphaUcPeriod"/>
            </a:pPr>
            <a:r>
              <a:rPr b="0" i="0" lang="en-US" sz="1800" u="none" cap="none" strike="noStrike">
                <a:solidFill>
                  <a:schemeClr val="dk1"/>
                </a:solidFill>
                <a:latin typeface="Cabin"/>
                <a:ea typeface="Cabin"/>
                <a:cs typeface="Cabin"/>
                <a:sym typeface="Cabin"/>
              </a:rPr>
              <a:t>Physical Model is derived from Logical Model</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B</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8" name="Google Shape;598;p91"/>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p92"/>
          <p:cNvSpPr txBox="1"/>
          <p:nvPr>
            <p:ph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04" name="Google Shape;604;p92"/>
          <p:cNvSpPr txBox="1"/>
          <p:nvPr/>
        </p:nvSpPr>
        <p:spPr>
          <a:xfrm>
            <a:off x="685800" y="419100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www.learndatamodeling.com</a:t>
            </a:r>
            <a:r>
              <a:rPr b="0" i="0" lang="en-US" sz="1800" u="sng" cap="none" strike="noStrike">
                <a:solidFill>
                  <a:schemeClr val="dk1"/>
                </a:solidFill>
                <a:latin typeface="Cabin"/>
                <a:ea typeface="Cabin"/>
                <a:cs typeface="Cabin"/>
                <a:sym typeface="Cabin"/>
              </a:rPr>
              <a:t> </a:t>
            </a:r>
            <a:endParaRPr/>
          </a:p>
          <a:p>
            <a:pPr indent="-342900" lvl="0" marL="342900" marR="0" rtl="0" algn="l">
              <a:lnSpc>
                <a:spcPct val="100000"/>
              </a:lnSpc>
              <a:spcBef>
                <a:spcPts val="320"/>
              </a:spcBef>
              <a:spcAft>
                <a:spcPts val="0"/>
              </a:spcAft>
              <a:buClr>
                <a:schemeClr val="dk1"/>
              </a:buClr>
              <a:buFont typeface="Arial"/>
              <a:buNone/>
            </a:pPr>
            <a:r>
              <a:rPr b="0" i="0" lang="en-US" sz="1600" u="sng" cap="none" strike="noStrike">
                <a:solidFill>
                  <a:schemeClr val="hlink"/>
                </a:solidFill>
                <a:latin typeface="Arial"/>
                <a:ea typeface="Arial"/>
                <a:cs typeface="Arial"/>
                <a:sym typeface="Arial"/>
                <a:hlinkClick r:id="rId3"/>
              </a:rPr>
              <a:t>www.agiledata.org</a:t>
            </a:r>
            <a:endParaRPr/>
          </a:p>
          <a:p>
            <a:pPr indent="0" lvl="0" marL="0" marR="0" rtl="0" algn="l">
              <a:lnSpc>
                <a:spcPct val="100000"/>
              </a:lnSpc>
              <a:spcBef>
                <a:spcPts val="0"/>
              </a:spcBef>
              <a:spcAft>
                <a:spcPts val="0"/>
              </a:spcAft>
              <a:buNone/>
            </a:pPr>
            <a:r>
              <a:t/>
            </a:r>
            <a:endParaRPr b="0" i="0" sz="1600" u="sng" cap="none" strike="noStrike">
              <a:solidFill>
                <a:schemeClr val="hlink"/>
              </a:solidFill>
              <a:latin typeface="Arial"/>
              <a:ea typeface="Arial"/>
              <a:cs typeface="Arial"/>
              <a:sym typeface="Arial"/>
              <a:hlinkClick r:id="rId4"/>
            </a:endParaRPr>
          </a:p>
        </p:txBody>
      </p:sp>
      <p:sp>
        <p:nvSpPr>
          <p:cNvPr id="605" name="Google Shape;605;p92"/>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Course structure was conceptualized from Business Data Modeling training course offered by Inteq Group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Fundamentals of Database Systems by R Elmasri, S Navathe, Publisher - Addison Wesley</a:t>
            </a:r>
            <a:endParaRPr/>
          </a:p>
        </p:txBody>
      </p:sp>
      <p:sp>
        <p:nvSpPr>
          <p:cNvPr id="606" name="Google Shape;606;p92"/>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DWH Concepts</a:t>
            </a:r>
            <a:endParaRPr/>
          </a:p>
        </p:txBody>
      </p:sp>
      <p:sp>
        <p:nvSpPr>
          <p:cNvPr id="607" name="Google Shape;607;p9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08" name="Google Shape;608;p9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09" name="Google Shape;609;p9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10" name="Google Shape;610;p9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611" name="Google Shape;611;p92"/>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Wipro Data warehousing Training Material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93"/>
          <p:cNvSpPr txBox="1"/>
          <p:nvPr>
            <p:ph idx="4294967295" type="subTitle"/>
          </p:nvPr>
        </p:nvSpPr>
        <p:spPr>
          <a:xfrm>
            <a:off x="6172200" y="3124200"/>
            <a:ext cx="2971800" cy="7620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17" name="Google Shape;617;p93"/>
          <p:cNvSpPr txBox="1"/>
          <p:nvPr/>
        </p:nvSpPr>
        <p:spPr>
          <a:xfrm>
            <a:off x="6400800" y="38100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618" name="Google Shape;618;p93"/>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619" name="Google Shape;619;p93"/>
          <p:cNvSpPr txBox="1"/>
          <p:nvPr>
            <p:ph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61"/>
          <p:cNvSpPr txBox="1"/>
          <p:nvPr>
            <p:ph type="title"/>
          </p:nvPr>
        </p:nvSpPr>
        <p:spPr>
          <a:xfrm>
            <a:off x="3175" y="301625"/>
            <a:ext cx="7564437" cy="688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Modeling Outline</a:t>
            </a:r>
            <a:endParaRPr/>
          </a:p>
        </p:txBody>
      </p:sp>
      <p:grpSp>
        <p:nvGrpSpPr>
          <p:cNvPr id="339" name="Google Shape;339;p61"/>
          <p:cNvGrpSpPr/>
          <p:nvPr/>
        </p:nvGrpSpPr>
        <p:grpSpPr>
          <a:xfrm>
            <a:off x="7888287" y="1844675"/>
            <a:ext cx="266700" cy="157162"/>
            <a:chOff x="6629400" y="5257800"/>
            <a:chExt cx="304800" cy="457200"/>
          </a:xfrm>
        </p:grpSpPr>
        <p:sp>
          <p:nvSpPr>
            <p:cNvPr id="340" name="Google Shape;340;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2" name="Google Shape;342;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43" name="Google Shape;343;p61"/>
          <p:cNvGrpSpPr/>
          <p:nvPr/>
        </p:nvGrpSpPr>
        <p:grpSpPr>
          <a:xfrm>
            <a:off x="762000" y="1524000"/>
            <a:ext cx="7848600" cy="565150"/>
            <a:chOff x="1481137" y="1892300"/>
            <a:chExt cx="6845300" cy="681037"/>
          </a:xfrm>
        </p:grpSpPr>
        <p:sp>
          <p:nvSpPr>
            <p:cNvPr id="344" name="Google Shape;344;p61"/>
            <p:cNvSpPr txBox="1"/>
            <p:nvPr/>
          </p:nvSpPr>
          <p:spPr>
            <a:xfrm>
              <a:off x="1481137" y="1892300"/>
              <a:ext cx="6845300" cy="681037"/>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1	Data Modeling Overview</a:t>
              </a:r>
              <a:endParaRPr/>
            </a:p>
          </p:txBody>
        </p:sp>
        <p:grpSp>
          <p:nvGrpSpPr>
            <p:cNvPr id="345" name="Google Shape;345;p61"/>
            <p:cNvGrpSpPr/>
            <p:nvPr/>
          </p:nvGrpSpPr>
          <p:grpSpPr>
            <a:xfrm>
              <a:off x="7888287" y="2132012"/>
              <a:ext cx="266700" cy="190500"/>
              <a:chOff x="6629400" y="5257800"/>
              <a:chExt cx="304800" cy="457200"/>
            </a:xfrm>
          </p:grpSpPr>
          <p:sp>
            <p:nvSpPr>
              <p:cNvPr id="346" name="Google Shape;346;p61"/>
              <p:cNvSpPr txBox="1"/>
              <p:nvPr/>
            </p:nvSpPr>
            <p:spPr>
              <a:xfrm>
                <a:off x="6629400" y="52578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61"/>
              <p:cNvSpPr txBox="1"/>
              <p:nvPr/>
            </p:nvSpPr>
            <p:spPr>
              <a:xfrm>
                <a:off x="6781800" y="54102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61"/>
              <p:cNvSpPr txBox="1"/>
              <p:nvPr/>
            </p:nvSpPr>
            <p:spPr>
              <a:xfrm>
                <a:off x="6629400" y="5562600"/>
                <a:ext cx="152400" cy="152400"/>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49" name="Google Shape;349;p61"/>
          <p:cNvGrpSpPr/>
          <p:nvPr/>
        </p:nvGrpSpPr>
        <p:grpSpPr>
          <a:xfrm>
            <a:off x="7888287" y="2681287"/>
            <a:ext cx="266700" cy="157162"/>
            <a:chOff x="6629400" y="5257800"/>
            <a:chExt cx="304800" cy="457200"/>
          </a:xfrm>
        </p:grpSpPr>
        <p:sp>
          <p:nvSpPr>
            <p:cNvPr id="350" name="Google Shape;350;p61"/>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1" name="Google Shape;351;p61"/>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p61"/>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53" name="Google Shape;353;p61"/>
          <p:cNvGrpSpPr/>
          <p:nvPr/>
        </p:nvGrpSpPr>
        <p:grpSpPr>
          <a:xfrm>
            <a:off x="762000" y="2362200"/>
            <a:ext cx="7848600" cy="565150"/>
            <a:chOff x="1482725" y="2728912"/>
            <a:chExt cx="6845300" cy="681037"/>
          </a:xfrm>
        </p:grpSpPr>
        <p:sp>
          <p:nvSpPr>
            <p:cNvPr id="354" name="Google Shape;354;p61"/>
            <p:cNvSpPr txBox="1"/>
            <p:nvPr/>
          </p:nvSpPr>
          <p:spPr>
            <a:xfrm>
              <a:off x="1482725" y="2728912"/>
              <a:ext cx="6845300" cy="681037"/>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55" name="Google Shape;355;p61"/>
            <p:cNvGrpSpPr/>
            <p:nvPr/>
          </p:nvGrpSpPr>
          <p:grpSpPr>
            <a:xfrm>
              <a:off x="7888287" y="2968625"/>
              <a:ext cx="266700" cy="190500"/>
              <a:chOff x="6629400" y="5257800"/>
              <a:chExt cx="304800" cy="457200"/>
            </a:xfrm>
          </p:grpSpPr>
          <p:sp>
            <p:nvSpPr>
              <p:cNvPr id="356" name="Google Shape;356;p61"/>
              <p:cNvSpPr txBox="1"/>
              <p:nvPr/>
            </p:nvSpPr>
            <p:spPr>
              <a:xfrm>
                <a:off x="6629400" y="52578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7" name="Google Shape;357;p61"/>
              <p:cNvSpPr txBox="1"/>
              <p:nvPr/>
            </p:nvSpPr>
            <p:spPr>
              <a:xfrm>
                <a:off x="6781800" y="54102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8" name="Google Shape;358;p61"/>
              <p:cNvSpPr txBox="1"/>
              <p:nvPr/>
            </p:nvSpPr>
            <p:spPr>
              <a:xfrm>
                <a:off x="6629400" y="5562600"/>
                <a:ext cx="152400" cy="152400"/>
              </a:xfrm>
              <a:prstGeom prst="rect">
                <a:avLst/>
              </a:prstGeom>
              <a:solidFill>
                <a:schemeClr val="folHlink">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59" name="Google Shape;359;p61"/>
          <p:cNvSpPr txBox="1"/>
          <p:nvPr/>
        </p:nvSpPr>
        <p:spPr>
          <a:xfrm>
            <a:off x="762000" y="2438400"/>
            <a:ext cx="624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Lesson 2	Data Modeling – Terms and Concepts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62"/>
          <p:cNvSpPr txBox="1"/>
          <p:nvPr>
            <p:ph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Data Modeling Overview</a:t>
            </a:r>
            <a:endParaRPr/>
          </a:p>
        </p:txBody>
      </p:sp>
      <p:sp>
        <p:nvSpPr>
          <p:cNvPr id="367" name="Google Shape;367;p62"/>
          <p:cNvSpPr txBox="1"/>
          <p:nvPr/>
        </p:nvSpPr>
        <p:spPr>
          <a:xfrm>
            <a:off x="4267200" y="4648200"/>
            <a:ext cx="396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Cabin"/>
              <a:buNone/>
            </a:pPr>
            <a:r>
              <a:rPr b="0" i="0" lang="en-US" sz="2000" u="none" cap="none" strike="noStrike">
                <a:solidFill>
                  <a:srgbClr val="808080"/>
                </a:solidFill>
                <a:latin typeface="Cabin"/>
                <a:ea typeface="Cabin"/>
                <a:cs typeface="Cabin"/>
                <a:sym typeface="Cabin"/>
              </a:rPr>
              <a:t>User views, Type of data models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63"/>
          <p:cNvSpPr txBox="1"/>
          <p:nvPr>
            <p:ph type="title"/>
          </p:nvPr>
        </p:nvSpPr>
        <p:spPr>
          <a:xfrm>
            <a:off x="-6350" y="300037"/>
            <a:ext cx="7562850" cy="6905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 Views</a:t>
            </a:r>
            <a:endParaRPr/>
          </a:p>
        </p:txBody>
      </p:sp>
      <p:sp>
        <p:nvSpPr>
          <p:cNvPr id="375" name="Google Shape;375;p63"/>
          <p:cNvSpPr txBox="1"/>
          <p:nvPr/>
        </p:nvSpPr>
        <p:spPr>
          <a:xfrm>
            <a:off x="228600" y="4876800"/>
            <a:ext cx="89154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business view represents many different perspectives of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technical view represents the physical view of the data where there may be many databases and files for the same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Therefore the information view/user view (i.e. data model) consolidates both the business view and technical view into one representation.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pic>
        <p:nvPicPr>
          <p:cNvPr id="376" name="Google Shape;376;p63"/>
          <p:cNvPicPr preferRelativeResize="0"/>
          <p:nvPr/>
        </p:nvPicPr>
        <p:blipFill rotWithShape="1">
          <a:blip r:embed="rId3">
            <a:alphaModFix/>
          </a:blip>
          <a:srcRect b="0" l="0" r="0" t="0"/>
          <a:stretch/>
        </p:blipFill>
        <p:spPr>
          <a:xfrm>
            <a:off x="228600" y="1828800"/>
            <a:ext cx="1400175" cy="2076450"/>
          </a:xfrm>
          <a:prstGeom prst="rect">
            <a:avLst/>
          </a:prstGeom>
          <a:noFill/>
          <a:ln>
            <a:noFill/>
          </a:ln>
        </p:spPr>
      </p:pic>
      <p:pic>
        <p:nvPicPr>
          <p:cNvPr id="377" name="Google Shape;377;p63"/>
          <p:cNvPicPr preferRelativeResize="0"/>
          <p:nvPr/>
        </p:nvPicPr>
        <p:blipFill rotWithShape="1">
          <a:blip r:embed="rId4">
            <a:alphaModFix/>
          </a:blip>
          <a:srcRect b="0" l="0" r="0" t="0"/>
          <a:stretch/>
        </p:blipFill>
        <p:spPr>
          <a:xfrm>
            <a:off x="1981200" y="1028700"/>
            <a:ext cx="5029200" cy="3162300"/>
          </a:xfrm>
          <a:prstGeom prst="rect">
            <a:avLst/>
          </a:prstGeom>
          <a:noFill/>
          <a:ln>
            <a:noFill/>
          </a:ln>
        </p:spPr>
      </p:pic>
      <p:pic>
        <p:nvPicPr>
          <p:cNvPr id="378" name="Google Shape;378;p63"/>
          <p:cNvPicPr preferRelativeResize="0"/>
          <p:nvPr/>
        </p:nvPicPr>
        <p:blipFill rotWithShape="1">
          <a:blip r:embed="rId5">
            <a:alphaModFix/>
          </a:blip>
          <a:srcRect b="0" l="0" r="0" t="0"/>
          <a:stretch/>
        </p:blipFill>
        <p:spPr>
          <a:xfrm>
            <a:off x="7543800" y="1752600"/>
            <a:ext cx="1352550" cy="20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64"/>
          <p:cNvSpPr txBox="1"/>
          <p:nvPr>
            <p:ph type="title"/>
          </p:nvPr>
        </p:nvSpPr>
        <p:spPr>
          <a:xfrm>
            <a:off x="0" y="215900"/>
            <a:ext cx="7696200" cy="77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Types of Data Models</a:t>
            </a:r>
            <a:endParaRPr/>
          </a:p>
        </p:txBody>
      </p:sp>
      <p:grpSp>
        <p:nvGrpSpPr>
          <p:cNvPr id="384" name="Google Shape;384;p64"/>
          <p:cNvGrpSpPr/>
          <p:nvPr/>
        </p:nvGrpSpPr>
        <p:grpSpPr>
          <a:xfrm>
            <a:off x="0" y="1371600"/>
            <a:ext cx="6740525" cy="2895600"/>
            <a:chOff x="1031875" y="1371600"/>
            <a:chExt cx="6740525" cy="2895600"/>
          </a:xfrm>
        </p:grpSpPr>
        <p:sp>
          <p:nvSpPr>
            <p:cNvPr id="385" name="Google Shape;385;p64"/>
            <p:cNvSpPr/>
            <p:nvPr/>
          </p:nvSpPr>
          <p:spPr>
            <a:xfrm>
              <a:off x="1031875" y="1371600"/>
              <a:ext cx="5715000" cy="2895600"/>
            </a:xfrm>
            <a:prstGeom prst="triangle">
              <a:avLst>
                <a:gd fmla="val 50000" name="adj"/>
              </a:avLst>
            </a:prstGeom>
            <a:gradFill>
              <a:gsLst>
                <a:gs pos="0">
                  <a:srgbClr val="F8E8A6"/>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386" name="Google Shape;386;p64"/>
            <p:cNvCxnSpPr/>
            <p:nvPr/>
          </p:nvCxnSpPr>
          <p:spPr>
            <a:xfrm>
              <a:off x="2608262" y="2638425"/>
              <a:ext cx="2562225" cy="0"/>
            </a:xfrm>
            <a:prstGeom prst="straightConnector1">
              <a:avLst/>
            </a:prstGeom>
            <a:noFill/>
            <a:ln cap="flat" cmpd="sng" w="9525">
              <a:solidFill>
                <a:srgbClr val="000000"/>
              </a:solidFill>
              <a:prstDash val="solid"/>
              <a:miter lim="8000"/>
              <a:headEnd len="sm" w="sm" type="none"/>
              <a:tailEnd len="sm" w="sm" type="none"/>
            </a:ln>
          </p:spPr>
        </p:cxnSp>
        <p:cxnSp>
          <p:nvCxnSpPr>
            <p:cNvPr id="387" name="Google Shape;387;p64"/>
            <p:cNvCxnSpPr/>
            <p:nvPr/>
          </p:nvCxnSpPr>
          <p:spPr>
            <a:xfrm>
              <a:off x="1820862" y="3543300"/>
              <a:ext cx="4137025" cy="0"/>
            </a:xfrm>
            <a:prstGeom prst="straightConnector1">
              <a:avLst/>
            </a:prstGeom>
            <a:noFill/>
            <a:ln cap="flat" cmpd="sng" w="9525">
              <a:solidFill>
                <a:srgbClr val="000000"/>
              </a:solidFill>
              <a:prstDash val="solid"/>
              <a:miter lim="8000"/>
              <a:headEnd len="sm" w="sm" type="none"/>
              <a:tailEnd len="sm" w="sm" type="none"/>
            </a:ln>
          </p:spPr>
        </p:cxnSp>
        <p:sp>
          <p:nvSpPr>
            <p:cNvPr id="388" name="Google Shape;388;p64"/>
            <p:cNvSpPr txBox="1"/>
            <p:nvPr/>
          </p:nvSpPr>
          <p:spPr>
            <a:xfrm>
              <a:off x="2805112" y="1914525"/>
              <a:ext cx="216852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Conceptua</a:t>
              </a:r>
              <a:r>
                <a:rPr b="0" i="0" lang="en-US" sz="1600" u="none" cap="none" strike="noStrike">
                  <a:solidFill>
                    <a:schemeClr val="dk2"/>
                  </a:solidFill>
                  <a:latin typeface="Cabin"/>
                  <a:ea typeface="Cabin"/>
                  <a:cs typeface="Cabin"/>
                  <a:sym typeface="Cabin"/>
                </a:rPr>
                <a:t>l</a:t>
              </a:r>
              <a:endParaRPr/>
            </a:p>
          </p:txBody>
        </p:sp>
        <p:sp>
          <p:nvSpPr>
            <p:cNvPr id="389" name="Google Shape;389;p64"/>
            <p:cNvSpPr txBox="1"/>
            <p:nvPr/>
          </p:nvSpPr>
          <p:spPr>
            <a:xfrm>
              <a:off x="2805112" y="2819400"/>
              <a:ext cx="23653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Logical</a:t>
              </a:r>
              <a:endParaRPr/>
            </a:p>
          </p:txBody>
        </p:sp>
        <p:sp>
          <p:nvSpPr>
            <p:cNvPr id="390" name="Google Shape;390;p64"/>
            <p:cNvSpPr txBox="1"/>
            <p:nvPr/>
          </p:nvSpPr>
          <p:spPr>
            <a:xfrm>
              <a:off x="2608262" y="3724275"/>
              <a:ext cx="2759075"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Physical</a:t>
              </a:r>
              <a:endParaRPr/>
            </a:p>
          </p:txBody>
        </p:sp>
        <p:sp>
          <p:nvSpPr>
            <p:cNvPr id="391" name="Google Shape;391;p64"/>
            <p:cNvSpPr txBox="1"/>
            <p:nvPr/>
          </p:nvSpPr>
          <p:spPr>
            <a:xfrm>
              <a:off x="5603875" y="27432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Designers</a:t>
              </a:r>
              <a:endParaRPr/>
            </a:p>
          </p:txBody>
        </p:sp>
        <p:sp>
          <p:nvSpPr>
            <p:cNvPr id="392" name="Google Shape;392;p64"/>
            <p:cNvSpPr txBox="1"/>
            <p:nvPr/>
          </p:nvSpPr>
          <p:spPr>
            <a:xfrm>
              <a:off x="4841875" y="1828800"/>
              <a:ext cx="21685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Business Users</a:t>
              </a:r>
              <a:endParaRPr/>
            </a:p>
          </p:txBody>
        </p:sp>
      </p:grpSp>
      <p:sp>
        <p:nvSpPr>
          <p:cNvPr id="393" name="Google Shape;393;p64"/>
          <p:cNvSpPr txBox="1"/>
          <p:nvPr/>
        </p:nvSpPr>
        <p:spPr>
          <a:xfrm>
            <a:off x="5410200" y="3810000"/>
            <a:ext cx="15684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Implementers</a:t>
            </a:r>
            <a:endParaRPr/>
          </a:p>
        </p:txBody>
      </p:sp>
      <p:sp>
        <p:nvSpPr>
          <p:cNvPr id="394" name="Google Shape;394;p64"/>
          <p:cNvSpPr txBox="1"/>
          <p:nvPr/>
        </p:nvSpPr>
        <p:spPr>
          <a:xfrm>
            <a:off x="0" y="49530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Multiple levels of abstraction, ranging from very general to highly specific.</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65"/>
          <p:cNvSpPr txBox="1"/>
          <p:nvPr>
            <p:ph type="title"/>
          </p:nvPr>
        </p:nvSpPr>
        <p:spPr>
          <a:xfrm>
            <a:off x="0" y="0"/>
            <a:ext cx="7696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Conceptual Data Model</a:t>
            </a:r>
            <a:endParaRPr/>
          </a:p>
        </p:txBody>
      </p:sp>
      <p:sp>
        <p:nvSpPr>
          <p:cNvPr id="400" name="Google Shape;400;p6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Conceptual data model is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Semantic layer representing business view</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and technology,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High level model depicting core subject areas and key entities </a:t>
            </a:r>
            <a:endParaRPr/>
          </a:p>
          <a:p>
            <a:pPr indent="-285750" lvl="1" marL="742950" marR="0" rtl="0" algn="l">
              <a:lnSpc>
                <a:spcPct val="100000"/>
              </a:lnSpc>
              <a:spcBef>
                <a:spcPts val="360"/>
              </a:spcBef>
              <a:spcAft>
                <a:spcPts val="0"/>
              </a:spcAft>
              <a:buClr>
                <a:schemeClr val="dk1"/>
              </a:buClr>
              <a:buFont typeface="Arial"/>
              <a:buNone/>
            </a:pPr>
            <a:r>
              <a:rPr b="0" i="0" lang="en-US" sz="1800" u="none" cap="none" strike="noStrike">
                <a:solidFill>
                  <a:schemeClr val="dk1"/>
                </a:solidFill>
                <a:latin typeface="Cabin"/>
                <a:ea typeface="Cabin"/>
                <a:cs typeface="Cabin"/>
                <a:sym typeface="Cabin"/>
              </a:rPr>
              <a:t>       in each subject area</a:t>
            </a:r>
            <a:endParaRPr/>
          </a:p>
          <a:p>
            <a:pPr indent="-285750" lvl="1" marL="742950" marR="0" rtl="0" algn="l">
              <a:lnSpc>
                <a:spcPct val="10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66"/>
          <p:cNvSpPr txBox="1"/>
          <p:nvPr>
            <p:ph type="title"/>
          </p:nvPr>
        </p:nvSpPr>
        <p:spPr>
          <a:xfrm>
            <a:off x="0" y="215900"/>
            <a:ext cx="7696200" cy="85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Logical Data Model</a:t>
            </a:r>
            <a:endParaRPr/>
          </a:p>
        </p:txBody>
      </p:sp>
      <p:sp>
        <p:nvSpPr>
          <p:cNvPr id="406" name="Google Shape;406;p66"/>
          <p:cNvSpPr txBox="1"/>
          <p:nvPr/>
        </p:nvSpPr>
        <p:spPr>
          <a:xfrm>
            <a:off x="457200" y="1371600"/>
            <a:ext cx="8229600" cy="42672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 logical data model (LDM) is:</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Conceptual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technology and organization independent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non-redundant single representation for all user views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picture that captures and communicates the information and business rules of the organization</a:t>
            </a:r>
            <a:endParaRPr/>
          </a:p>
          <a:p>
            <a:pPr indent="-285750" lvl="1" marL="742950" marR="0" rtl="0" algn="l">
              <a:lnSpc>
                <a:spcPct val="100000"/>
              </a:lnSpc>
              <a:spcBef>
                <a:spcPts val="36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xmlns:r="http://schemas.openxmlformats.org/officeDocument/2006/relationships" name="11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1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8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2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3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6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5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7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4_Wipro Presentation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