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Lst>
  <p:sldSz cy="6858000" cx="9144000"/>
  <p:notesSz cx="6858000" cy="9144000"/>
  <p:embeddedFontLst>
    <p:embeddedFont>
      <p:font typeface="Cabin"/>
      <p:regular r:id="rId59"/>
      <p:bold r:id="rId60"/>
      <p:italic r:id="rId61"/>
      <p:boldItalic r:id="rId62"/>
    </p:embeddedFont>
    <p:embeddedFont>
      <p:font typeface="Rambla"/>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 Type="http://schemas.openxmlformats.org/officeDocument/2006/relationships/theme" Target="theme/theme1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62" Type="http://schemas.openxmlformats.org/officeDocument/2006/relationships/font" Target="fonts/Cabin-boldItalic.fntdata"/><Relationship Id="rId61" Type="http://schemas.openxmlformats.org/officeDocument/2006/relationships/font" Target="fonts/Cabin-italic.fntdata"/><Relationship Id="rId20" Type="http://schemas.openxmlformats.org/officeDocument/2006/relationships/notesMaster" Target="notesMasters/notesMaster1.xml"/><Relationship Id="rId64" Type="http://schemas.openxmlformats.org/officeDocument/2006/relationships/font" Target="fonts/Rambla-bold.fntdata"/><Relationship Id="rId63" Type="http://schemas.openxmlformats.org/officeDocument/2006/relationships/font" Target="fonts/Rambla-regular.fntdata"/><Relationship Id="rId22" Type="http://schemas.openxmlformats.org/officeDocument/2006/relationships/slide" Target="slides/slide2.xml"/><Relationship Id="rId66" Type="http://schemas.openxmlformats.org/officeDocument/2006/relationships/font" Target="fonts/Rambla-boldItalic.fntdata"/><Relationship Id="rId21" Type="http://schemas.openxmlformats.org/officeDocument/2006/relationships/slide" Target="slides/slide1.xml"/><Relationship Id="rId65" Type="http://schemas.openxmlformats.org/officeDocument/2006/relationships/font" Target="fonts/Rambla-italic.fntdata"/><Relationship Id="rId24" Type="http://schemas.openxmlformats.org/officeDocument/2006/relationships/slide" Target="slides/slide4.xml"/><Relationship Id="rId23" Type="http://schemas.openxmlformats.org/officeDocument/2006/relationships/slide" Target="slides/slide3.xml"/><Relationship Id="rId60" Type="http://schemas.openxmlformats.org/officeDocument/2006/relationships/font" Target="fonts/Cabin-bold.fntdata"/><Relationship Id="rId26" Type="http://schemas.openxmlformats.org/officeDocument/2006/relationships/slide" Target="slides/slide6.xml"/><Relationship Id="rId25" Type="http://schemas.openxmlformats.org/officeDocument/2006/relationships/slide" Target="slides/slide5.xml"/><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11" Type="http://schemas.openxmlformats.org/officeDocument/2006/relationships/slideMaster" Target="slideMasters/slideMaster9.xml"/><Relationship Id="rId55" Type="http://schemas.openxmlformats.org/officeDocument/2006/relationships/slide" Target="slides/slide35.xml"/><Relationship Id="rId10" Type="http://schemas.openxmlformats.org/officeDocument/2006/relationships/slideMaster" Target="slideMasters/slideMaster8.xml"/><Relationship Id="rId54" Type="http://schemas.openxmlformats.org/officeDocument/2006/relationships/slide" Target="slides/slide34.xml"/><Relationship Id="rId13" Type="http://schemas.openxmlformats.org/officeDocument/2006/relationships/slideMaster" Target="slideMasters/slideMaster11.xml"/><Relationship Id="rId57" Type="http://schemas.openxmlformats.org/officeDocument/2006/relationships/slide" Target="slides/slide37.xml"/><Relationship Id="rId12" Type="http://schemas.openxmlformats.org/officeDocument/2006/relationships/slideMaster" Target="slideMasters/slideMaster10.xml"/><Relationship Id="rId56" Type="http://schemas.openxmlformats.org/officeDocument/2006/relationships/slide" Target="slides/slide36.xml"/><Relationship Id="rId15" Type="http://schemas.openxmlformats.org/officeDocument/2006/relationships/slideMaster" Target="slideMasters/slideMaster13.xml"/><Relationship Id="rId59" Type="http://schemas.openxmlformats.org/officeDocument/2006/relationships/font" Target="fonts/Cabin-regular.fntdata"/><Relationship Id="rId14" Type="http://schemas.openxmlformats.org/officeDocument/2006/relationships/slideMaster" Target="slideMasters/slideMaster12.xml"/><Relationship Id="rId58" Type="http://schemas.openxmlformats.org/officeDocument/2006/relationships/slide" Target="slides/slide38.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ctr">
              <a:lnSpc>
                <a:spcPct val="100000"/>
              </a:lnSpc>
              <a:spcBef>
                <a:spcPts val="0"/>
              </a:spcBef>
              <a:spcAft>
                <a:spcPts val="0"/>
              </a:spcAft>
              <a:buSzPts val="1400"/>
              <a:buChar char="○"/>
              <a:defRPr/>
            </a:lvl2pPr>
            <a:lvl3pPr indent="-88900" lvl="2" marL="914400" marR="0" rtl="0" algn="ctr">
              <a:lnSpc>
                <a:spcPct val="100000"/>
              </a:lnSpc>
              <a:spcBef>
                <a:spcPts val="0"/>
              </a:spcBef>
              <a:spcAft>
                <a:spcPts val="0"/>
              </a:spcAft>
              <a:buSzPts val="1400"/>
              <a:buChar char="■"/>
              <a:defRPr/>
            </a:lvl3pPr>
            <a:lvl4pPr indent="-88900" lvl="3" marL="1371600" marR="0" rtl="0" algn="ctr">
              <a:lnSpc>
                <a:spcPct val="100000"/>
              </a:lnSpc>
              <a:spcBef>
                <a:spcPts val="0"/>
              </a:spcBef>
              <a:spcAft>
                <a:spcPts val="0"/>
              </a:spcAft>
              <a:buSzPts val="1400"/>
              <a:buChar char="●"/>
              <a:defRPr/>
            </a:lvl4pPr>
            <a:lvl5pPr indent="-88900" lvl="4" marL="1828800" marR="0" rtl="0" algn="ctr">
              <a:lnSpc>
                <a:spcPct val="100000"/>
              </a:lnSpc>
              <a:spcBef>
                <a:spcPts val="0"/>
              </a:spcBef>
              <a:spcAft>
                <a:spcPts val="0"/>
              </a:spcAft>
              <a:buSzPts val="1400"/>
              <a:buChar char="○"/>
              <a:defRPr/>
            </a:lvl5pPr>
            <a:lvl6pPr indent="-88900" lvl="5" marL="2286000" marR="0" rtl="0" algn="ctr">
              <a:lnSpc>
                <a:spcPct val="100000"/>
              </a:lnSpc>
              <a:spcBef>
                <a:spcPts val="0"/>
              </a:spcBef>
              <a:spcAft>
                <a:spcPts val="0"/>
              </a:spcAft>
              <a:buSzPts val="1400"/>
              <a:buChar char="■"/>
              <a:defRPr/>
            </a:lvl6pPr>
            <a:lvl7pPr indent="-88900" lvl="6" marL="3200400" marR="0" rtl="0" algn="ctr">
              <a:lnSpc>
                <a:spcPct val="100000"/>
              </a:lnSpc>
              <a:spcBef>
                <a:spcPts val="0"/>
              </a:spcBef>
              <a:spcAft>
                <a:spcPts val="0"/>
              </a:spcAft>
              <a:buSzPts val="1400"/>
              <a:buChar char="●"/>
              <a:defRPr/>
            </a:lvl7pPr>
            <a:lvl8pPr indent="-88900" lvl="7" marL="4572000" marR="0" rtl="0" algn="ctr">
              <a:lnSpc>
                <a:spcPct val="100000"/>
              </a:lnSpc>
              <a:spcBef>
                <a:spcPts val="0"/>
              </a:spcBef>
              <a:spcAft>
                <a:spcPts val="0"/>
              </a:spcAft>
              <a:buSzPts val="1400"/>
              <a:buChar char="○"/>
              <a:defRPr/>
            </a:lvl8pPr>
            <a:lvl9pPr indent="-88900" lvl="8" marL="6400800" marR="0" rtl="0" algn="ctr">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ctr">
              <a:lnSpc>
                <a:spcPct val="100000"/>
              </a:lnSpc>
              <a:spcBef>
                <a:spcPts val="0"/>
              </a:spcBef>
              <a:spcAft>
                <a:spcPts val="0"/>
              </a:spcAft>
              <a:buSzPts val="1400"/>
              <a:buChar char="○"/>
              <a:defRPr/>
            </a:lvl2pPr>
            <a:lvl3pPr indent="-88900" lvl="2" marL="914400" marR="0" rtl="0" algn="ctr">
              <a:lnSpc>
                <a:spcPct val="100000"/>
              </a:lnSpc>
              <a:spcBef>
                <a:spcPts val="0"/>
              </a:spcBef>
              <a:spcAft>
                <a:spcPts val="0"/>
              </a:spcAft>
              <a:buSzPts val="1400"/>
              <a:buChar char="■"/>
              <a:defRPr/>
            </a:lvl3pPr>
            <a:lvl4pPr indent="-88900" lvl="3" marL="1371600" marR="0" rtl="0" algn="ctr">
              <a:lnSpc>
                <a:spcPct val="100000"/>
              </a:lnSpc>
              <a:spcBef>
                <a:spcPts val="0"/>
              </a:spcBef>
              <a:spcAft>
                <a:spcPts val="0"/>
              </a:spcAft>
              <a:buSzPts val="1400"/>
              <a:buChar char="●"/>
              <a:defRPr/>
            </a:lvl4pPr>
            <a:lvl5pPr indent="-88900" lvl="4" marL="1828800" marR="0" rtl="0" algn="ctr">
              <a:lnSpc>
                <a:spcPct val="100000"/>
              </a:lnSpc>
              <a:spcBef>
                <a:spcPts val="0"/>
              </a:spcBef>
              <a:spcAft>
                <a:spcPts val="0"/>
              </a:spcAft>
              <a:buSzPts val="1400"/>
              <a:buChar char="○"/>
              <a:defRPr/>
            </a:lvl5pPr>
            <a:lvl6pPr indent="-88900" lvl="5" marL="2286000" marR="0" rtl="0" algn="ctr">
              <a:lnSpc>
                <a:spcPct val="100000"/>
              </a:lnSpc>
              <a:spcBef>
                <a:spcPts val="0"/>
              </a:spcBef>
              <a:spcAft>
                <a:spcPts val="0"/>
              </a:spcAft>
              <a:buSzPts val="1400"/>
              <a:buChar char="■"/>
              <a:defRPr/>
            </a:lvl6pPr>
            <a:lvl7pPr indent="-88900" lvl="6" marL="3200400" marR="0" rtl="0" algn="ctr">
              <a:lnSpc>
                <a:spcPct val="100000"/>
              </a:lnSpc>
              <a:spcBef>
                <a:spcPts val="0"/>
              </a:spcBef>
              <a:spcAft>
                <a:spcPts val="0"/>
              </a:spcAft>
              <a:buSzPts val="1400"/>
              <a:buChar char="●"/>
              <a:defRPr/>
            </a:lvl7pPr>
            <a:lvl8pPr indent="-88900" lvl="7" marL="4572000" marR="0" rtl="0" algn="ctr">
              <a:lnSpc>
                <a:spcPct val="100000"/>
              </a:lnSpc>
              <a:spcBef>
                <a:spcPts val="0"/>
              </a:spcBef>
              <a:spcAft>
                <a:spcPts val="0"/>
              </a:spcAft>
              <a:buSzPts val="1400"/>
              <a:buChar char="○"/>
              <a:defRPr/>
            </a:lvl8pPr>
            <a:lvl9pPr indent="-88900" lvl="8" marL="6400800" marR="0" rtl="0" algn="ctr">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ctr">
              <a:lnSpc>
                <a:spcPct val="100000"/>
              </a:lnSpc>
              <a:spcBef>
                <a:spcPts val="0"/>
              </a:spcBef>
              <a:spcAft>
                <a:spcPts val="0"/>
              </a:spcAft>
              <a:buSzPts val="1400"/>
              <a:buChar char="○"/>
              <a:defRPr/>
            </a:lvl2pPr>
            <a:lvl3pPr indent="-88900" lvl="2" marL="914400" marR="0" rtl="0" algn="ctr">
              <a:lnSpc>
                <a:spcPct val="100000"/>
              </a:lnSpc>
              <a:spcBef>
                <a:spcPts val="0"/>
              </a:spcBef>
              <a:spcAft>
                <a:spcPts val="0"/>
              </a:spcAft>
              <a:buSzPts val="1400"/>
              <a:buChar char="■"/>
              <a:defRPr/>
            </a:lvl3pPr>
            <a:lvl4pPr indent="-88900" lvl="3" marL="1371600" marR="0" rtl="0" algn="ctr">
              <a:lnSpc>
                <a:spcPct val="100000"/>
              </a:lnSpc>
              <a:spcBef>
                <a:spcPts val="0"/>
              </a:spcBef>
              <a:spcAft>
                <a:spcPts val="0"/>
              </a:spcAft>
              <a:buSzPts val="1400"/>
              <a:buChar char="●"/>
              <a:defRPr/>
            </a:lvl4pPr>
            <a:lvl5pPr indent="-88900" lvl="4" marL="1828800" marR="0" rtl="0" algn="ctr">
              <a:lnSpc>
                <a:spcPct val="100000"/>
              </a:lnSpc>
              <a:spcBef>
                <a:spcPts val="0"/>
              </a:spcBef>
              <a:spcAft>
                <a:spcPts val="0"/>
              </a:spcAft>
              <a:buSzPts val="1400"/>
              <a:buChar char="○"/>
              <a:defRPr/>
            </a:lvl5pPr>
            <a:lvl6pPr indent="-88900" lvl="5" marL="2286000" marR="0" rtl="0" algn="ctr">
              <a:lnSpc>
                <a:spcPct val="100000"/>
              </a:lnSpc>
              <a:spcBef>
                <a:spcPts val="0"/>
              </a:spcBef>
              <a:spcAft>
                <a:spcPts val="0"/>
              </a:spcAft>
              <a:buSzPts val="1400"/>
              <a:buChar char="■"/>
              <a:defRPr/>
            </a:lvl6pPr>
            <a:lvl7pPr indent="-88900" lvl="6" marL="3200400" marR="0" rtl="0" algn="ctr">
              <a:lnSpc>
                <a:spcPct val="100000"/>
              </a:lnSpc>
              <a:spcBef>
                <a:spcPts val="0"/>
              </a:spcBef>
              <a:spcAft>
                <a:spcPts val="0"/>
              </a:spcAft>
              <a:buSzPts val="1400"/>
              <a:buChar char="●"/>
              <a:defRPr/>
            </a:lvl7pPr>
            <a:lvl8pPr indent="-88900" lvl="7" marL="4572000" marR="0" rtl="0" algn="ctr">
              <a:lnSpc>
                <a:spcPct val="100000"/>
              </a:lnSpc>
              <a:spcBef>
                <a:spcPts val="0"/>
              </a:spcBef>
              <a:spcAft>
                <a:spcPts val="0"/>
              </a:spcAft>
              <a:buSzPts val="1400"/>
              <a:buChar char="○"/>
              <a:defRPr/>
            </a:lvl8pPr>
            <a:lvl9pPr indent="-88900" lvl="8" marL="6400800" marR="0" rtl="0" algn="ctr">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1" name="Google Shape;29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This is the part 3 of the Data modeling concepts series of presentations. From part 1 and part 2 of this series, you must have garnered good knowledge on what a data model is, its constructs, its types and more. In the following slides, we shall learn more on the established notations and its usage in the data warehousing field.</a:t>
            </a:r>
            <a:endParaRPr/>
          </a:p>
          <a:p>
            <a:pPr indent="0" lvl="0" marL="0" marR="0" rtl="0" algn="l">
              <a:spcBef>
                <a:spcPts val="0"/>
              </a:spcBef>
              <a:spcAft>
                <a:spcPts val="0"/>
              </a:spcAft>
              <a:buFont typeface="Arial"/>
              <a:buNone/>
            </a:pPr>
            <a:r>
              <a:t/>
            </a:r>
            <a:endParaRPr b="1" i="0" sz="1800" u="none" cap="none" strike="noStrike"/>
          </a:p>
          <a:p>
            <a:pPr indent="0" lvl="0" marL="0" rtl="0" algn="l">
              <a:spcBef>
                <a:spcPts val="0"/>
              </a:spcBef>
              <a:spcAft>
                <a:spcPts val="0"/>
              </a:spcAft>
              <a:buNone/>
            </a:pPr>
            <a:r>
              <a:t/>
            </a:r>
            <a:endParaRPr b="1" i="0" sz="1800" u="none" cap="none" strike="noStrike"/>
          </a:p>
        </p:txBody>
      </p:sp>
      <p:sp>
        <p:nvSpPr>
          <p:cNvPr id="292" name="Google Shape;292;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93" name="Google Shape;29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7" name="Google Shape;37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What is a smart code: A smart code is a single identifying attribute made up of multiple values.</a:t>
            </a:r>
            <a:endParaRPr/>
          </a:p>
          <a:p>
            <a:pPr indent="0" lvl="0" marL="0" marR="0" rtl="0" algn="l">
              <a:spcBef>
                <a:spcPts val="0"/>
              </a:spcBef>
              <a:spcAft>
                <a:spcPts val="0"/>
              </a:spcAft>
              <a:buFont typeface="Arial"/>
              <a:buNone/>
            </a:pPr>
            <a:r>
              <a:rPr b="0" i="0" lang="en-US" sz="1800" u="none" cap="none" strike="noStrike"/>
              <a:t>For e.g. Part number 9E201215 can be defined as:</a:t>
            </a:r>
            <a:endParaRPr/>
          </a:p>
          <a:p>
            <a:pPr indent="0" lvl="0" marL="0" marR="0" rtl="0" algn="l">
              <a:spcBef>
                <a:spcPts val="0"/>
              </a:spcBef>
              <a:spcAft>
                <a:spcPts val="0"/>
              </a:spcAft>
              <a:buFont typeface="Arial"/>
              <a:buNone/>
            </a:pPr>
            <a:r>
              <a:rPr b="0" i="0" lang="en-US" sz="1800" u="none" cap="none" strike="noStrike"/>
              <a:t>Division 9 is Consumer Services</a:t>
            </a:r>
            <a:endParaRPr/>
          </a:p>
          <a:p>
            <a:pPr indent="0" lvl="0" marL="0" marR="0" rtl="0" algn="l">
              <a:spcBef>
                <a:spcPts val="0"/>
              </a:spcBef>
              <a:spcAft>
                <a:spcPts val="0"/>
              </a:spcAft>
              <a:buFont typeface="Arial"/>
              <a:buNone/>
            </a:pPr>
            <a:r>
              <a:rPr b="0" i="0" lang="en-US" sz="1800" u="none" cap="none" strike="noStrike"/>
              <a:t>Part Class E is Externally produced</a:t>
            </a:r>
            <a:endParaRPr/>
          </a:p>
          <a:p>
            <a:pPr indent="0" lvl="0" marL="0" marR="0" rtl="0" algn="l">
              <a:spcBef>
                <a:spcPts val="0"/>
              </a:spcBef>
              <a:spcAft>
                <a:spcPts val="0"/>
              </a:spcAft>
              <a:buFont typeface="Arial"/>
              <a:buNone/>
            </a:pPr>
            <a:r>
              <a:rPr b="0" i="0" lang="en-US" sz="1800" u="none" cap="none" strike="noStrike"/>
              <a:t>Part type 20 is Paper Form</a:t>
            </a:r>
            <a:endParaRPr/>
          </a:p>
          <a:p>
            <a:pPr indent="0" lvl="0" marL="0" marR="0" rtl="0" algn="l">
              <a:spcBef>
                <a:spcPts val="0"/>
              </a:spcBef>
              <a:spcAft>
                <a:spcPts val="0"/>
              </a:spcAft>
              <a:buFont typeface="Arial"/>
              <a:buNone/>
            </a:pPr>
            <a:r>
              <a:rPr b="0" i="0" lang="en-US" sz="1800" u="none" cap="none" strike="noStrike"/>
              <a:t>Warehouse 12 is Dallas</a:t>
            </a:r>
            <a:endParaRPr/>
          </a:p>
          <a:p>
            <a:pPr indent="0" lvl="0" marL="0" marR="0" rtl="0" algn="l">
              <a:spcBef>
                <a:spcPts val="0"/>
              </a:spcBef>
              <a:spcAft>
                <a:spcPts val="0"/>
              </a:spcAft>
              <a:buFont typeface="Arial"/>
              <a:buNone/>
            </a:pPr>
            <a:r>
              <a:rPr b="0" i="0" lang="en-US" sz="1800" u="none" cap="none" strike="noStrike"/>
              <a:t>Sequence is 15.</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smart code has a drawback in that “ it is externally controlled or privately controlled by one department.”</a:t>
            </a:r>
            <a:r>
              <a:rPr b="0" i="0" lang="en-US" sz="1800" u="none" cap="none" strike="noStrike"/>
              <a:t>  The logic of smart code can change over time, for e.g. Warehouse 12 can be changed to warehouse 12A or Dallas can have warehouse number 14. With this change the key value also need to be changed. </a:t>
            </a:r>
            <a:endParaRPr/>
          </a:p>
          <a:p>
            <a:pPr indent="0" lvl="0" marL="0" marR="0" rtl="0" algn="l">
              <a:spcBef>
                <a:spcPts val="0"/>
              </a:spcBef>
              <a:spcAft>
                <a:spcPts val="0"/>
              </a:spcAft>
              <a:buFont typeface="Arial"/>
              <a:buNone/>
            </a:pPr>
            <a:r>
              <a:rPr b="0" i="0" lang="en-US" sz="1800" u="none" cap="none" strike="noStrike"/>
              <a:t>The primary key is also physically present in entity types where it is referred to as a foreign key, hence it adds more difficulty to change the values in those places also.</a:t>
            </a:r>
            <a:endParaRPr/>
          </a:p>
          <a:p>
            <a:pPr indent="0" lvl="0" marL="0" marR="0" rtl="0" algn="l">
              <a:spcBef>
                <a:spcPts val="0"/>
              </a:spcBef>
              <a:spcAft>
                <a:spcPts val="0"/>
              </a:spcAft>
              <a:buFont typeface="Arial"/>
              <a:buNone/>
            </a:pPr>
            <a:r>
              <a:rPr b="0" i="0" lang="en-US" sz="1800" u="none" cap="none" strike="noStrike"/>
              <a:t>It is best to avoid the smart keys as primary keys.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5" name="Google Shape;38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alternatives to The smart key could be:</a:t>
            </a:r>
            <a:endParaRPr/>
          </a:p>
          <a:p>
            <a:pPr indent="0" lvl="0" marL="0" marR="0" rtl="0" algn="l">
              <a:spcBef>
                <a:spcPts val="0"/>
              </a:spcBef>
              <a:spcAft>
                <a:spcPts val="0"/>
              </a:spcAft>
              <a:buFont typeface="Arial"/>
              <a:buNone/>
            </a:pPr>
            <a:r>
              <a:rPr b="1" i="0" lang="en-US" sz="1800" u="none" cap="none" strike="noStrike"/>
              <a:t>-System generated identifier</a:t>
            </a:r>
            <a:r>
              <a:rPr b="0" i="0" lang="en-US" sz="1800" u="none" cap="none" strike="noStrike"/>
              <a:t> : Instead of smart code, a system generated number like employee id can be made the primary key.</a:t>
            </a:r>
            <a:endParaRPr/>
          </a:p>
          <a:p>
            <a:pPr indent="0" lvl="0" marL="0" marR="0" rtl="0" algn="l">
              <a:spcBef>
                <a:spcPts val="0"/>
              </a:spcBef>
              <a:spcAft>
                <a:spcPts val="0"/>
              </a:spcAft>
              <a:buFont typeface="Arial"/>
              <a:buNone/>
            </a:pPr>
            <a:r>
              <a:rPr b="1" i="0" lang="en-US" sz="1800" u="none" cap="none" strike="noStrike"/>
              <a:t>-Decompose multi valued attributes</a:t>
            </a:r>
            <a:r>
              <a:rPr b="0" i="0" lang="en-US" sz="1800" u="none" cap="none" strike="noStrike"/>
              <a:t> : When the smart code is multi valued and business is ready to store it in its decomposed form then it can be stored as multiple attributes, instead of all values in same attribute.</a:t>
            </a:r>
            <a:endParaRPr/>
          </a:p>
          <a:p>
            <a:pPr indent="0" lvl="0" marL="0" marR="0" rtl="0" algn="l">
              <a:spcBef>
                <a:spcPts val="0"/>
              </a:spcBef>
              <a:spcAft>
                <a:spcPts val="0"/>
              </a:spcAft>
              <a:buFont typeface="Arial"/>
              <a:buNone/>
            </a:pPr>
            <a:r>
              <a:rPr b="0" i="0" lang="en-US" sz="1800" u="none" cap="none" strike="noStrike"/>
              <a:t>In the example of Part entity type, A system generated number Part ID, is primary key.</a:t>
            </a:r>
            <a:endParaRPr/>
          </a:p>
          <a:p>
            <a:pPr indent="0" lvl="0" marL="0" marR="0" rtl="0" algn="l">
              <a:spcBef>
                <a:spcPts val="0"/>
              </a:spcBef>
              <a:spcAft>
                <a:spcPts val="0"/>
              </a:spcAft>
              <a:buFont typeface="Arial"/>
              <a:buNone/>
            </a:pPr>
            <a:r>
              <a:rPr b="0" i="0" lang="en-US" sz="1800" u="none" cap="none" strike="noStrike"/>
              <a:t>The part number is broken into multiple attributes, each having single value. These are Division, Part Class, Part type, Warehouse and sequence.</a:t>
            </a:r>
            <a:endParaRPr/>
          </a:p>
          <a:p>
            <a:pPr indent="0" lvl="0" marL="0" marR="0" rtl="0" algn="l">
              <a:spcBef>
                <a:spcPts val="0"/>
              </a:spcBef>
              <a:spcAft>
                <a:spcPts val="0"/>
              </a:spcAft>
              <a:buFont typeface="Arial"/>
              <a:buNone/>
            </a:pPr>
            <a:r>
              <a:rPr b="0" i="0" lang="en-US" sz="1800" u="none" cap="none" strike="noStrike"/>
              <a:t>It is not possible to store the smart key as decomposed attributes at all times. For e.g. The employee Social security number may have multiple information attached to it, but that is for the U.S.A internal department only. For others it is just a unique number to be used as it is. The zip code of a location has multiple information but it is stored in its full form.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2" name="Google Shape;39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compound primary key is a primary key that is composed of two or more identifying attributes.</a:t>
            </a:r>
            <a:endParaRPr/>
          </a:p>
          <a:p>
            <a:pPr indent="0" lvl="0" marL="0" marR="0" rtl="0" algn="l">
              <a:spcBef>
                <a:spcPts val="0"/>
              </a:spcBef>
              <a:spcAft>
                <a:spcPts val="0"/>
              </a:spcAft>
              <a:buFont typeface="Arial"/>
              <a:buNone/>
            </a:pPr>
            <a:r>
              <a:rPr b="1" i="0" lang="en-US" sz="1800" u="none" cap="none" strike="noStrike"/>
              <a:t>The features of compound primary key are:</a:t>
            </a:r>
            <a:endParaRPr/>
          </a:p>
          <a:p>
            <a:pPr indent="0" lvl="0" marL="0" marR="0" rtl="0" algn="l">
              <a:spcBef>
                <a:spcPts val="0"/>
              </a:spcBef>
              <a:spcAft>
                <a:spcPts val="0"/>
              </a:spcAft>
              <a:buFont typeface="Arial"/>
              <a:buNone/>
            </a:pPr>
            <a:r>
              <a:rPr b="0" i="0" lang="en-US" sz="1800" u="none" cap="none" strike="noStrike"/>
              <a:t>All attributes in a compound primary key are needed to uniquely identify an occurrence.</a:t>
            </a:r>
            <a:endParaRPr/>
          </a:p>
          <a:p>
            <a:pPr indent="0" lvl="0" marL="0" marR="0" rtl="0" algn="l">
              <a:spcBef>
                <a:spcPts val="0"/>
              </a:spcBef>
              <a:spcAft>
                <a:spcPts val="0"/>
              </a:spcAft>
              <a:buFont typeface="Arial"/>
              <a:buNone/>
            </a:pPr>
            <a:r>
              <a:rPr b="0" i="0" lang="en-US" sz="1800" u="none" cap="none" strike="noStrike"/>
              <a:t>There can not be null in any attribute.</a:t>
            </a:r>
            <a:endParaRPr/>
          </a:p>
          <a:p>
            <a:pPr indent="0" lvl="0" marL="0" marR="0" rtl="0" algn="l">
              <a:spcBef>
                <a:spcPts val="0"/>
              </a:spcBef>
              <a:spcAft>
                <a:spcPts val="0"/>
              </a:spcAft>
              <a:buFont typeface="Arial"/>
              <a:buNone/>
            </a:pPr>
            <a:r>
              <a:rPr b="0" i="0" lang="en-US" sz="1800" u="none" cap="none" strike="noStrike"/>
              <a:t>The record should be dependant on all the attributes of primary key and not on the part of the primary key.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Generally the strong entity type which has its existence of its own has single attribute as primary key. While the weak entity type, related or dependant entity type has compound primary key. For e.g. The employee has Employee Id as primary key whereas The employee location has employee id, location, start date as compound key.</a:t>
            </a:r>
            <a:endParaRPr/>
          </a:p>
          <a:p>
            <a:pPr indent="0" lvl="0" marL="0" marR="0" rtl="0" algn="l">
              <a:spcBef>
                <a:spcPts val="0"/>
              </a:spcBef>
              <a:spcAft>
                <a:spcPts val="0"/>
              </a:spcAft>
              <a:buFont typeface="Arial"/>
              <a:buNone/>
            </a:pPr>
            <a:r>
              <a:rPr b="0" i="0" lang="en-US" sz="1800" u="none" cap="none" strike="noStrike"/>
              <a:t>The stock has stock class as primary key while the  stock issue has Stock class and issuer tax id both as primary key.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9" name="Google Shape;39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What is relationship:</a:t>
            </a:r>
            <a:endParaRPr/>
          </a:p>
          <a:p>
            <a:pPr indent="0" lvl="0" marL="0" marR="0" rtl="0" algn="l">
              <a:spcBef>
                <a:spcPts val="0"/>
              </a:spcBef>
              <a:spcAft>
                <a:spcPts val="0"/>
              </a:spcAft>
              <a:buFont typeface="Arial"/>
              <a:buNone/>
            </a:pPr>
            <a:r>
              <a:rPr b="0" i="0" lang="en-US" sz="1800" u="none" cap="none" strike="noStrike"/>
              <a:t>It is a direct business rule or association between two entity types.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relationship contains relationship phrase, relationship cardinality and relationship participation or Optionality.</a:t>
            </a:r>
            <a:endParaRPr/>
          </a:p>
          <a:p>
            <a:pPr indent="0" lvl="0" marL="0" marR="0" rtl="0" algn="l">
              <a:spcBef>
                <a:spcPts val="0"/>
              </a:spcBef>
              <a:spcAft>
                <a:spcPts val="0"/>
              </a:spcAft>
              <a:buFont typeface="Arial"/>
              <a:buNone/>
            </a:pPr>
            <a:r>
              <a:rPr b="0" i="0" lang="en-US" sz="1800" u="none" cap="none" strike="noStrike"/>
              <a:t>The relationship phrase is small description of relationship.</a:t>
            </a:r>
            <a:endParaRPr/>
          </a:p>
          <a:p>
            <a:pPr indent="0" lvl="0" marL="0" marR="0" rtl="0" algn="l">
              <a:spcBef>
                <a:spcPts val="0"/>
              </a:spcBef>
              <a:spcAft>
                <a:spcPts val="0"/>
              </a:spcAft>
              <a:buFont typeface="Arial"/>
              <a:buNone/>
            </a:pPr>
            <a:r>
              <a:rPr b="0" i="0" lang="en-US" sz="1800" u="none" cap="none" strike="noStrike"/>
              <a:t>It is modeled using a line drawn between two entity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model defines the business rules that govern the area under study. The most data oriented business rules can be modeled as relationships between entity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example shown, the business rule is: Employee belongs to a department. </a:t>
            </a:r>
            <a:endParaRPr/>
          </a:p>
          <a:p>
            <a:pPr indent="0" lvl="0" marL="0" marR="0" rtl="0" algn="l">
              <a:spcBef>
                <a:spcPts val="0"/>
              </a:spcBef>
              <a:spcAft>
                <a:spcPts val="0"/>
              </a:spcAft>
              <a:buFont typeface="Arial"/>
              <a:buNone/>
            </a:pPr>
            <a:r>
              <a:rPr b="0" i="0" lang="en-US" sz="1800" u="none" cap="none" strike="noStrike"/>
              <a:t>This is represented as Department staffs employee, or Employee is staffed by the department relationship phrase.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6" name="Google Shape;40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Each relationship has two phrases.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It shows two reciprocal relationship. </a:t>
            </a:r>
            <a:endParaRPr/>
          </a:p>
          <a:p>
            <a:pPr indent="0" lvl="0" marL="0" marR="0" rtl="0" algn="l">
              <a:spcBef>
                <a:spcPts val="0"/>
              </a:spcBef>
              <a:spcAft>
                <a:spcPts val="0"/>
              </a:spcAft>
              <a:buFont typeface="Arial"/>
              <a:buNone/>
            </a:pPr>
            <a:r>
              <a:rPr b="0" i="0" lang="en-US" sz="1800" u="none" cap="none" strike="noStrike"/>
              <a:t>Employee is staffed by Department. </a:t>
            </a:r>
            <a:endParaRPr/>
          </a:p>
          <a:p>
            <a:pPr indent="0" lvl="0" marL="0" marR="0" rtl="0" algn="l">
              <a:spcBef>
                <a:spcPts val="0"/>
              </a:spcBef>
              <a:spcAft>
                <a:spcPts val="0"/>
              </a:spcAft>
              <a:buFont typeface="Arial"/>
              <a:buNone/>
            </a:pPr>
            <a:r>
              <a:rPr b="0" i="0" lang="en-US" sz="1800" u="none" cap="none" strike="noStrike"/>
              <a:t>Department staffs Employee.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Generally the relationship phrase is read clockwise around a relationship. </a:t>
            </a:r>
            <a:endParaRPr/>
          </a:p>
          <a:p>
            <a:pPr indent="0" lvl="0" marL="0" marR="0" rtl="0" algn="l">
              <a:spcBef>
                <a:spcPts val="0"/>
              </a:spcBef>
              <a:spcAft>
                <a:spcPts val="0"/>
              </a:spcAft>
              <a:buFont typeface="Arial"/>
              <a:buNone/>
            </a:pPr>
            <a:r>
              <a:rPr b="0" i="0" lang="en-US" sz="1800" u="none" cap="none" strike="noStrike"/>
              <a:t>The phrase should be small and it should truly define the relationship context. </a:t>
            </a:r>
            <a:endParaRPr/>
          </a:p>
          <a:p>
            <a:pPr indent="0" lvl="0" marL="0" marR="0" rtl="0" algn="l">
              <a:spcBef>
                <a:spcPts val="0"/>
              </a:spcBef>
              <a:spcAft>
                <a:spcPts val="0"/>
              </a:spcAft>
              <a:buFont typeface="Arial"/>
              <a:buNone/>
            </a:pPr>
            <a:r>
              <a:rPr b="0" i="0" lang="en-US" sz="1800" u="none" cap="none" strike="noStrike"/>
              <a:t>The context between employee and department is belongingness or staffing or working or managing. </a:t>
            </a:r>
            <a:endParaRPr/>
          </a:p>
          <a:p>
            <a:pPr indent="0" lvl="0" marL="0" marR="0" rtl="0" algn="l">
              <a:spcBef>
                <a:spcPts val="0"/>
              </a:spcBef>
              <a:spcAft>
                <a:spcPts val="0"/>
              </a:spcAft>
              <a:buFont typeface="Arial"/>
              <a:buNone/>
            </a:pPr>
            <a:r>
              <a:rPr b="0" i="0" lang="en-US" sz="1800" u="none" cap="none" strike="noStrike"/>
              <a:t>The phrases can be Employee is staffed by Department. Employee belongs to department, Employee works for Department or Employee manages the department. </a:t>
            </a:r>
            <a:endParaRPr/>
          </a:p>
          <a:p>
            <a:pPr indent="0" lvl="0" marL="0" marR="0" rtl="0" algn="l">
              <a:spcBef>
                <a:spcPts val="0"/>
              </a:spcBef>
              <a:spcAft>
                <a:spcPts val="0"/>
              </a:spcAft>
              <a:buFont typeface="Arial"/>
              <a:buNone/>
            </a:pPr>
            <a:r>
              <a:rPr b="0" i="0" lang="en-US" sz="1800" u="none" cap="none" strike="noStrike"/>
              <a:t>It should not be like Department has 100 or 200 staffs.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relationship phrase need not include cardinality  or participation or optionality details.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3" name="Google Shape;41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Cardinality </a:t>
            </a:r>
            <a:r>
              <a:rPr b="0" i="0" lang="en-US" sz="1800" u="none" cap="none" strike="noStrike"/>
              <a:t>expresses the minimum and maximum number of related occurrences between two related entity types.</a:t>
            </a:r>
            <a:endParaRPr/>
          </a:p>
          <a:p>
            <a:pPr indent="0" lvl="0" marL="0" marR="0" rtl="0" algn="l">
              <a:spcBef>
                <a:spcPts val="0"/>
              </a:spcBef>
              <a:spcAft>
                <a:spcPts val="0"/>
              </a:spcAft>
              <a:buFont typeface="Arial"/>
              <a:buNone/>
            </a:pPr>
            <a:r>
              <a:rPr b="0" i="0" lang="en-US" sz="1800" u="none" cap="none" strike="noStrike"/>
              <a:t>It can be also expressed as numeric relationship between two entity types.</a:t>
            </a:r>
            <a:endParaRPr/>
          </a:p>
          <a:p>
            <a:pPr indent="0" lvl="0" marL="0" marR="0" rtl="0" algn="l">
              <a:spcBef>
                <a:spcPts val="0"/>
              </a:spcBef>
              <a:spcAft>
                <a:spcPts val="0"/>
              </a:spcAft>
              <a:buFont typeface="Arial"/>
              <a:buNone/>
            </a:pPr>
            <a:r>
              <a:rPr b="0" i="0" lang="en-US" sz="1800" u="none" cap="none" strike="noStrike"/>
              <a:t>The minimum occurrence is zero and maximum occurrence is more than 1.</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zero, one or many cardinality is shown by symbols at both end of the relationship line. Information Engineering specified notation is used here.</a:t>
            </a:r>
            <a:endParaRPr/>
          </a:p>
          <a:p>
            <a:pPr indent="0" lvl="0" marL="0" marR="0" rtl="0" algn="l">
              <a:spcBef>
                <a:spcPts val="0"/>
              </a:spcBef>
              <a:spcAft>
                <a:spcPts val="0"/>
              </a:spcAft>
              <a:buFont typeface="Arial"/>
              <a:buNone/>
            </a:pPr>
            <a:r>
              <a:rPr b="0" i="0" lang="en-US" sz="1800" u="none" cap="none" strike="noStrike"/>
              <a:t>In this example , we see that zero, one or more employee are staffed by zero or one Department.</a:t>
            </a:r>
            <a:endParaRPr/>
          </a:p>
          <a:p>
            <a:pPr indent="0" lvl="0" marL="0" marR="0" rtl="0" algn="l">
              <a:spcBef>
                <a:spcPts val="0"/>
              </a:spcBef>
              <a:spcAft>
                <a:spcPts val="0"/>
              </a:spcAft>
              <a:buFont typeface="Arial"/>
              <a:buNone/>
            </a:pPr>
            <a:r>
              <a:rPr b="0" i="0" lang="en-US" sz="1800" u="none" cap="none" strike="noStrike"/>
              <a:t>The cardinality is established according to business rule. It is enforced with constraints in physical data model or at application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the business rule says that employee must be assigned to a department. Then while adding an employee record it will ensure that department information is also supplied with it. It can be enforced with not null constraint in data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0" name="Google Shape;42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Relationship Optionality expresses the minimum number of occurrences that relate one entity type to other.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If it appears on the relationship line, it means that the minimum number of related occurrences is zero, or the relationship is optional. If it does not appear, it means the relationship is mandatory.</a:t>
            </a:r>
            <a:endParaRPr/>
          </a:p>
          <a:p>
            <a:pPr indent="0" lvl="0" marL="0" marR="0" rtl="0" algn="l">
              <a:spcBef>
                <a:spcPts val="0"/>
              </a:spcBef>
              <a:spcAft>
                <a:spcPts val="0"/>
              </a:spcAft>
              <a:buFont typeface="Arial"/>
              <a:buNone/>
            </a:pPr>
            <a:r>
              <a:rPr b="0" i="0" lang="en-US" sz="1800" u="none" cap="none" strike="noStrike"/>
              <a:t>The relationship optional feature shows that for every occurrence of one entity there may not be occurrence of other entity.</a:t>
            </a:r>
            <a:endParaRPr/>
          </a:p>
          <a:p>
            <a:pPr indent="0" lvl="0" marL="0" marR="0" rtl="0" algn="l">
              <a:spcBef>
                <a:spcPts val="0"/>
              </a:spcBef>
              <a:spcAft>
                <a:spcPts val="0"/>
              </a:spcAft>
              <a:buFont typeface="Arial"/>
              <a:buNone/>
            </a:pPr>
            <a:r>
              <a:rPr b="0" i="0" lang="en-US" sz="1800" u="none" cap="none" strike="noStrike"/>
              <a:t>In the first example it shows that Employee can belong to one department or none of the departments.</a:t>
            </a:r>
            <a:endParaRPr/>
          </a:p>
          <a:p>
            <a:pPr indent="0" lvl="0" marL="0" marR="0" rtl="0" algn="l">
              <a:spcBef>
                <a:spcPts val="0"/>
              </a:spcBef>
              <a:spcAft>
                <a:spcPts val="0"/>
              </a:spcAft>
              <a:buFont typeface="Arial"/>
              <a:buNone/>
            </a:pPr>
            <a:r>
              <a:rPr b="0" i="0" lang="en-US" sz="1800" u="none" cap="none" strike="noStrike"/>
              <a:t>In the second example it shows that Employee can belong to one department or multiple departments or none of the departments. </a:t>
            </a:r>
            <a:endParaRPr/>
          </a:p>
          <a:p>
            <a:pPr indent="0" lvl="0" marL="0" marR="0" rtl="0" algn="l">
              <a:spcBef>
                <a:spcPts val="0"/>
              </a:spcBef>
              <a:spcAft>
                <a:spcPts val="0"/>
              </a:spcAft>
              <a:buFont typeface="Arial"/>
              <a:buNone/>
            </a:pPr>
            <a:r>
              <a:rPr b="0" i="0" lang="en-US" sz="1800" u="none" cap="none" strike="noStrike"/>
              <a:t>The IE cardinality notation is used here. It is represented by circle.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feature also arises from business rules. In data model for this attribute the not null is not enforced.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The Business Data Modeling training course offered by Inteq Group.</a:t>
            </a:r>
            <a:r>
              <a:rPr b="0" i="0" lang="en-US" sz="1800" u="none" cap="none" strike="noStrike"/>
              <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9" name="Google Shape;42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These are the two widely followed relationship notations.</a:t>
            </a:r>
            <a:endParaRPr/>
          </a:p>
          <a:p>
            <a:pPr indent="0" lvl="0" marL="0" marR="0" rtl="0" algn="l">
              <a:spcBef>
                <a:spcPts val="0"/>
              </a:spcBef>
              <a:spcAft>
                <a:spcPts val="0"/>
              </a:spcAft>
              <a:buFont typeface="Arial"/>
              <a:buNone/>
            </a:pPr>
            <a:r>
              <a:rPr b="0" i="0" lang="en-US" sz="1800" u="none" cap="none" strike="noStrike"/>
              <a:t>IE is the Integration Engineering notation.</a:t>
            </a:r>
            <a:endParaRPr/>
          </a:p>
          <a:p>
            <a:pPr indent="0" lvl="0" marL="0" marR="0" rtl="0" algn="l">
              <a:spcBef>
                <a:spcPts val="0"/>
              </a:spcBef>
              <a:spcAft>
                <a:spcPts val="0"/>
              </a:spcAft>
              <a:buFont typeface="Arial"/>
              <a:buNone/>
            </a:pPr>
            <a:r>
              <a:rPr b="0" i="0" lang="en-US" sz="1800" u="none" cap="none" strike="noStrike"/>
              <a:t>Integrated Definition for Information Modeling (IDEFIX) is a notation developed by the federal government and supported by several modeling tools. </a:t>
            </a:r>
            <a:endParaRPr/>
          </a:p>
          <a:p>
            <a:pPr indent="0" lvl="0" marL="0" marR="0" rtl="0" algn="l">
              <a:spcBef>
                <a:spcPts val="0"/>
              </a:spcBef>
              <a:spcAft>
                <a:spcPts val="0"/>
              </a:spcAft>
              <a:buFont typeface="Arial"/>
              <a:buNone/>
            </a:pPr>
            <a:r>
              <a:rPr b="0" i="0" lang="en-US" sz="1800" u="none" cap="none" strike="noStrike"/>
              <a:t>Apart from these there are several other notation types like Chen style, Martin style, Bachman style etc.</a:t>
            </a:r>
            <a:endParaRPr/>
          </a:p>
          <a:p>
            <a:pPr indent="0" lvl="0" marL="0" marR="0" rtl="0" algn="l">
              <a:spcBef>
                <a:spcPts val="0"/>
              </a:spcBef>
              <a:spcAft>
                <a:spcPts val="0"/>
              </a:spcAft>
              <a:buFont typeface="Arial"/>
              <a:buNone/>
            </a:pPr>
            <a:r>
              <a:rPr b="0" i="0" lang="en-US" sz="1800" u="none" cap="none" strike="noStrike"/>
              <a:t>They all deal with the same stuff as showing cardinality of the relation and optionality of the relation.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IE notation is used more widely.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9" name="Google Shape;43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900" u="none" cap="none" strike="noStrike"/>
              <a:t>There are three relationship types. One to Many, One to One and Many to Many. </a:t>
            </a:r>
            <a:endParaRPr/>
          </a:p>
          <a:p>
            <a:pPr indent="0" lvl="0" marL="0" marR="0" rtl="0" algn="l">
              <a:lnSpc>
                <a:spcPct val="90000"/>
              </a:lnSpc>
              <a:spcBef>
                <a:spcPts val="0"/>
              </a:spcBef>
              <a:spcAft>
                <a:spcPts val="0"/>
              </a:spcAft>
              <a:buFont typeface="Arial"/>
              <a:buNone/>
            </a:pPr>
            <a:r>
              <a:rPr b="0" i="0" lang="en-US" sz="900" u="none" cap="none" strike="noStrike"/>
              <a:t>In each type again with change in cardinality more combinations are possible and they are listed here.</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0" i="0" lang="en-US" sz="900" u="none" cap="none" strike="noStrike"/>
              <a:t>In IE approach there are two symbols for cardinality and one symbol for optional. Let us see the possible combinations for cardinality and optionality.</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The first relationship type in one-to-many category shows one to one or many relation</a:t>
            </a:r>
            <a:endParaRPr/>
          </a:p>
          <a:p>
            <a:pPr indent="0" lvl="0" marL="0" marR="0" rtl="0" algn="l">
              <a:lnSpc>
                <a:spcPct val="90000"/>
              </a:lnSpc>
              <a:spcBef>
                <a:spcPts val="0"/>
              </a:spcBef>
              <a:spcAft>
                <a:spcPts val="0"/>
              </a:spcAft>
              <a:buFont typeface="Arial"/>
              <a:buNone/>
            </a:pPr>
            <a:r>
              <a:rPr b="0" i="0" lang="en-US" sz="900" u="none" cap="none" strike="noStrike"/>
              <a:t>The second relationship type in one-to-many category shows one to zero, one or many relation</a:t>
            </a:r>
            <a:endParaRPr/>
          </a:p>
          <a:p>
            <a:pPr indent="0" lvl="0" marL="0" marR="0" rtl="0" algn="l">
              <a:lnSpc>
                <a:spcPct val="90000"/>
              </a:lnSpc>
              <a:spcBef>
                <a:spcPts val="0"/>
              </a:spcBef>
              <a:spcAft>
                <a:spcPts val="0"/>
              </a:spcAft>
              <a:buFont typeface="Arial"/>
              <a:buNone/>
            </a:pPr>
            <a:r>
              <a:rPr b="0" i="0" lang="en-US" sz="900" u="none" cap="none" strike="noStrike"/>
              <a:t>The third relationship type in one-to-many category shows one or zero to one or many relation</a:t>
            </a:r>
            <a:endParaRPr/>
          </a:p>
          <a:p>
            <a:pPr indent="0" lvl="0" marL="0" marR="0" rtl="0" algn="l">
              <a:lnSpc>
                <a:spcPct val="90000"/>
              </a:lnSpc>
              <a:spcBef>
                <a:spcPts val="0"/>
              </a:spcBef>
              <a:spcAft>
                <a:spcPts val="0"/>
              </a:spcAft>
              <a:buFont typeface="Arial"/>
              <a:buNone/>
            </a:pPr>
            <a:r>
              <a:rPr b="0" i="0" lang="en-US" sz="900" u="none" cap="none" strike="noStrike"/>
              <a:t>The forth relationship type in one-to-many category shows one or zero to zero, one or many relation</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The first relationship type in one-to-one category shows one to one relation</a:t>
            </a:r>
            <a:endParaRPr/>
          </a:p>
          <a:p>
            <a:pPr indent="0" lvl="0" marL="0" marR="0" rtl="0" algn="l">
              <a:lnSpc>
                <a:spcPct val="90000"/>
              </a:lnSpc>
              <a:spcBef>
                <a:spcPts val="0"/>
              </a:spcBef>
              <a:spcAft>
                <a:spcPts val="0"/>
              </a:spcAft>
              <a:buFont typeface="Arial"/>
              <a:buNone/>
            </a:pPr>
            <a:r>
              <a:rPr b="0" i="0" lang="en-US" sz="900" u="none" cap="none" strike="noStrike"/>
              <a:t>The second relationship type in one-to-one category shows one to zero or one relation</a:t>
            </a:r>
            <a:endParaRPr/>
          </a:p>
          <a:p>
            <a:pPr indent="0" lvl="0" marL="0" marR="0" rtl="0" algn="l">
              <a:lnSpc>
                <a:spcPct val="90000"/>
              </a:lnSpc>
              <a:spcBef>
                <a:spcPts val="0"/>
              </a:spcBef>
              <a:spcAft>
                <a:spcPts val="0"/>
              </a:spcAft>
              <a:buFont typeface="Arial"/>
              <a:buNone/>
            </a:pPr>
            <a:r>
              <a:rPr b="0" i="0" lang="en-US" sz="900" u="none" cap="none" strike="noStrike"/>
              <a:t>The third relationship type in one-to-one category shows zero or one to one relation</a:t>
            </a:r>
            <a:endParaRPr/>
          </a:p>
          <a:p>
            <a:pPr indent="0" lvl="0" marL="0" marR="0" rtl="0" algn="l">
              <a:lnSpc>
                <a:spcPct val="90000"/>
              </a:lnSpc>
              <a:spcBef>
                <a:spcPts val="0"/>
              </a:spcBef>
              <a:spcAft>
                <a:spcPts val="0"/>
              </a:spcAft>
              <a:buFont typeface="Arial"/>
              <a:buNone/>
            </a:pPr>
            <a:r>
              <a:rPr b="0" i="0" lang="en-US" sz="900" u="none" cap="none" strike="noStrike"/>
              <a:t>The forth relationship type in one-to-one category shows zero or one to zero or one relation</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The first relationship type in many-to-many category shows one or many to one or many relation</a:t>
            </a:r>
            <a:endParaRPr/>
          </a:p>
          <a:p>
            <a:pPr indent="0" lvl="0" marL="0" marR="0" rtl="0" algn="l">
              <a:lnSpc>
                <a:spcPct val="90000"/>
              </a:lnSpc>
              <a:spcBef>
                <a:spcPts val="0"/>
              </a:spcBef>
              <a:spcAft>
                <a:spcPts val="0"/>
              </a:spcAft>
              <a:buFont typeface="Arial"/>
              <a:buNone/>
            </a:pPr>
            <a:r>
              <a:rPr b="0" i="0" lang="en-US" sz="900" u="none" cap="none" strike="noStrike"/>
              <a:t>The second relationship type in many-to-many category shows one or many to zero, one or many relation</a:t>
            </a:r>
            <a:endParaRPr/>
          </a:p>
          <a:p>
            <a:pPr indent="0" lvl="0" marL="0" marR="0" rtl="0" algn="l">
              <a:lnSpc>
                <a:spcPct val="90000"/>
              </a:lnSpc>
              <a:spcBef>
                <a:spcPts val="0"/>
              </a:spcBef>
              <a:spcAft>
                <a:spcPts val="0"/>
              </a:spcAft>
              <a:buFont typeface="Arial"/>
              <a:buNone/>
            </a:pPr>
            <a:r>
              <a:rPr b="0" i="0" lang="en-US" sz="900" u="none" cap="none" strike="noStrike"/>
              <a:t>The third relationship type in many-to-many category shows zero, one or many to one or many relation</a:t>
            </a:r>
            <a:endParaRPr/>
          </a:p>
          <a:p>
            <a:pPr indent="0" lvl="0" marL="0" marR="0" rtl="0" algn="l">
              <a:lnSpc>
                <a:spcPct val="90000"/>
              </a:lnSpc>
              <a:spcBef>
                <a:spcPts val="0"/>
              </a:spcBef>
              <a:spcAft>
                <a:spcPts val="0"/>
              </a:spcAft>
              <a:buFont typeface="Arial"/>
              <a:buNone/>
            </a:pPr>
            <a:r>
              <a:rPr b="0" i="0" lang="en-US" sz="900" u="none" cap="none" strike="noStrike"/>
              <a:t>The forth relationship type in many-to-many category shows zero, one or many to zero, one or many relation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6" name="Google Shape;44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definition of foreign key can be constructed as:</a:t>
            </a:r>
            <a:r>
              <a:rPr b="0" i="0" lang="en-US" sz="1800" u="none" cap="none" strike="noStrike"/>
              <a:t> To implement a relationship between two entity types, the primary key of one entity type is copied to the related entity type. The migrating primary key is called a Foreign key in the entity type to which it migrates.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It allows one to navigate through the data model. The foreign key enforces referential integrity. The entity type having foreign key cannot have any data if it is not present in the entity type which it is referred. For e.g. In employee entity type the non existing department can not be kept.  It helps in maintaining data quality.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1" name="Google Shape;30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slide repeats itself to bring to you an overview of data model which will help you understand this presentation better.</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Modeling is a process by which the enterprise business model is defined in terms of data elements and the relationships existing among those data elements.</a:t>
            </a:r>
            <a:endParaRPr/>
          </a:p>
          <a:p>
            <a:pPr indent="0" lvl="0" marL="0" marR="0" rtl="0" algn="l">
              <a:spcBef>
                <a:spcPts val="0"/>
              </a:spcBef>
              <a:spcAft>
                <a:spcPts val="0"/>
              </a:spcAft>
              <a:buFont typeface="Arial"/>
              <a:buNone/>
            </a:pPr>
            <a:r>
              <a:rPr b="0" i="0" lang="en-US" sz="1800" u="none" cap="none" strike="noStrike"/>
              <a:t>The enterprise business models are like order processing system, dispatch system, employee management system etc. These are based on the various processes that can exist inside the enterprise. Each process is defined in terms of data elements and the business rules. Data modeling is the logical structuring of these elements and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There are many benefits of Data modeling such as:</a:t>
            </a:r>
            <a:endParaRPr/>
          </a:p>
          <a:p>
            <a:pPr indent="0" lvl="0" marL="0" marR="0" rtl="0" algn="l">
              <a:spcBef>
                <a:spcPts val="0"/>
              </a:spcBef>
              <a:spcAft>
                <a:spcPts val="0"/>
              </a:spcAft>
              <a:buFont typeface="Arial"/>
              <a:buNone/>
            </a:pPr>
            <a:r>
              <a:rPr b="0" i="0" lang="en-US" sz="1800" u="none" cap="none" strike="noStrike"/>
              <a:t>-Easy access to information and easy modification of information.</a:t>
            </a:r>
            <a:endParaRPr/>
          </a:p>
          <a:p>
            <a:pPr indent="0" lvl="0" marL="0" marR="0" rtl="0" algn="l">
              <a:spcBef>
                <a:spcPts val="0"/>
              </a:spcBef>
              <a:spcAft>
                <a:spcPts val="0"/>
              </a:spcAft>
              <a:buFont typeface="Arial"/>
              <a:buNone/>
            </a:pPr>
            <a:r>
              <a:rPr b="0" i="0" lang="en-US" sz="1800" u="none" cap="none" strike="noStrike"/>
              <a:t>-Less storage space as data redundancy is reduced and so less cost of data maintenance.</a:t>
            </a:r>
            <a:endParaRPr/>
          </a:p>
          <a:p>
            <a:pPr indent="0" lvl="0" marL="0" marR="0" rtl="0" algn="l">
              <a:spcBef>
                <a:spcPts val="0"/>
              </a:spcBef>
              <a:spcAft>
                <a:spcPts val="0"/>
              </a:spcAft>
              <a:buFont typeface="Arial"/>
              <a:buNone/>
            </a:pPr>
            <a:r>
              <a:rPr b="0" i="0" lang="en-US" sz="1800" u="none" cap="none" strike="noStrike"/>
              <a:t>-Easy to incorporate new changes and scalable. A business model goes through changes overtime, the data model provides the flexibility to adopt these changes.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3" name="Google Shape;45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rules for foreign key are:</a:t>
            </a:r>
            <a:endParaRPr/>
          </a:p>
          <a:p>
            <a:pPr indent="0" lvl="0" marL="0" marR="0" rtl="0" algn="l">
              <a:spcBef>
                <a:spcPts val="0"/>
              </a:spcBef>
              <a:spcAft>
                <a:spcPts val="0"/>
              </a:spcAft>
              <a:buFont typeface="Arial"/>
              <a:buNone/>
            </a:pPr>
            <a:r>
              <a:rPr b="0" i="0" lang="en-US" sz="1200" u="none" cap="none" strike="noStrike"/>
              <a:t>One-to-many relationships</a:t>
            </a:r>
            <a:r>
              <a:rPr b="0" i="0" lang="en-US" sz="1800" u="none" cap="none" strike="noStrike"/>
              <a:t>-migrate the entire primary key from the one side to the many side.</a:t>
            </a:r>
            <a:endParaRPr/>
          </a:p>
          <a:p>
            <a:pPr indent="0" lvl="0" marL="0" marR="0" rtl="0" algn="l">
              <a:spcBef>
                <a:spcPts val="0"/>
              </a:spcBef>
              <a:spcAft>
                <a:spcPts val="0"/>
              </a:spcAft>
              <a:buFont typeface="Arial"/>
              <a:buNone/>
            </a:pPr>
            <a:r>
              <a:rPr b="0" i="0" lang="en-US" sz="1200" u="none" cap="none" strike="noStrike"/>
              <a:t>One-to-one relationships</a:t>
            </a:r>
            <a:r>
              <a:rPr b="0" i="0" lang="en-US" sz="1800" u="none" cap="none" strike="noStrike"/>
              <a:t>-migrate the entire primary key from the mandatory side to the optional side.</a:t>
            </a:r>
            <a:endParaRPr/>
          </a:p>
          <a:p>
            <a:pPr indent="0" lvl="0" marL="0" marR="0" rtl="0" algn="l">
              <a:spcBef>
                <a:spcPts val="0"/>
              </a:spcBef>
              <a:spcAft>
                <a:spcPts val="0"/>
              </a:spcAft>
              <a:buFont typeface="Arial"/>
              <a:buNone/>
            </a:pPr>
            <a:r>
              <a:rPr b="0" i="0" lang="en-US" sz="1200" u="none" cap="none" strike="noStrike"/>
              <a:t>Many-to-many relationships</a:t>
            </a:r>
            <a:r>
              <a:rPr b="0" i="0" lang="en-US" sz="1800" u="none" cap="none" strike="noStrike"/>
              <a:t>-resolve the relationship first then migrate.</a:t>
            </a:r>
            <a:endParaRPr/>
          </a:p>
          <a:p>
            <a:pPr indent="0" lvl="0" marL="0" marR="0" rtl="0" algn="l">
              <a:spcBef>
                <a:spcPts val="0"/>
              </a:spcBef>
              <a:spcAft>
                <a:spcPts val="0"/>
              </a:spcAft>
              <a:buFont typeface="Arial"/>
              <a:buNone/>
            </a:pPr>
            <a:r>
              <a:rPr b="0" i="0" lang="en-US" sz="1800" u="none" cap="none" strike="noStrike"/>
              <a:t>Many-to-Many relationship is resolved by two one to many relationships.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migration of attribute from referenced entity type means presence of attribute in referencing table also.</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Foreign key is allowed to contain null. This is used to show optionality feature. For e.g. An employee may not be assigned to any department, so he will have null in the department id.</a:t>
            </a:r>
            <a:endParaRPr/>
          </a:p>
          <a:p>
            <a:pPr indent="0" lvl="0" marL="0" marR="0" rtl="0" algn="l">
              <a:spcBef>
                <a:spcPts val="0"/>
              </a:spcBef>
              <a:spcAft>
                <a:spcPts val="0"/>
              </a:spcAft>
              <a:buFont typeface="Arial"/>
              <a:buNone/>
            </a:pPr>
            <a:r>
              <a:rPr b="0" i="0" lang="en-US" sz="1800" u="none" cap="none" strike="noStrike"/>
              <a:t>Sometimes it is possible that the referencing and referenced tables are same. For e.g. the manager attribute in employee entity type. The manager id is also employee id. And the employee to manager relation refer to same table.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 entity type can have multiple foreign keys, which refer to different entity types.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9" name="Google Shape;45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Now we are in the last lesson of the data modeling concepts. The use of data modeling in data warehouse.</a:t>
            </a:r>
            <a:endParaRPr/>
          </a:p>
          <a:p>
            <a:pPr indent="0" lvl="0" marL="0" marR="0" rtl="0" algn="l">
              <a:spcBef>
                <a:spcPts val="0"/>
              </a:spcBef>
              <a:spcAft>
                <a:spcPts val="0"/>
              </a:spcAft>
              <a:buFont typeface="Arial"/>
              <a:buNone/>
            </a:pPr>
            <a:r>
              <a:rPr b="0" i="0" lang="en-US" sz="1800" u="none" cap="none" strike="noStrike"/>
              <a:t>The data warehouse environment is different than the transactional environment.</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While in the transactional environment the stress is on quicker processing of small amount of data and very high frequency of data updates and deletes; in data warehouse it is just opposite; processing large amount of data and very few updates or deletes.</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As the data processing requirement is different , we use data modeling. Here the dimensional modeling approach is followed. It is marked with less number of entity types and allowed data redundancy.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4" name="Google Shape;46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typical DWH environment has source, Staging, Data Warehouse and  Data Mart area</a:t>
            </a:r>
            <a:r>
              <a:rPr b="0" i="0" lang="en-US" sz="1800" u="none" cap="none" strike="noStrike"/>
              <a:t> where data is kept while processing. </a:t>
            </a:r>
            <a:endParaRPr/>
          </a:p>
          <a:p>
            <a:pPr indent="0" lvl="0" marL="0" marR="0" rtl="0" algn="l">
              <a:spcBef>
                <a:spcPts val="0"/>
              </a:spcBef>
              <a:spcAft>
                <a:spcPts val="0"/>
              </a:spcAft>
              <a:buFont typeface="Arial"/>
              <a:buNone/>
            </a:pPr>
            <a:r>
              <a:rPr b="0" i="0" lang="en-US" sz="1800" u="none" cap="none" strike="noStrike"/>
              <a:t>The data model design differs for each of them.</a:t>
            </a:r>
            <a:endParaRPr/>
          </a:p>
          <a:p>
            <a:pPr indent="0" lvl="0" marL="0" marR="0" rtl="0" algn="l">
              <a:spcBef>
                <a:spcPts val="0"/>
              </a:spcBef>
              <a:spcAft>
                <a:spcPts val="0"/>
              </a:spcAft>
              <a:buFont typeface="Arial"/>
              <a:buNone/>
            </a:pPr>
            <a:r>
              <a:rPr b="0" i="0" lang="en-US" sz="1800" u="none" cap="none" strike="noStrike"/>
              <a:t>The operational data which is lying in operation stores like S1, S2 and S3 is mostly transactional data. It follows relational data model and data redundancy is avoided. </a:t>
            </a:r>
            <a:endParaRPr/>
          </a:p>
          <a:p>
            <a:pPr indent="0" lvl="0" marL="0" marR="0" rtl="0" algn="l">
              <a:spcBef>
                <a:spcPts val="0"/>
              </a:spcBef>
              <a:spcAft>
                <a:spcPts val="0"/>
              </a:spcAft>
              <a:buFont typeface="Arial"/>
              <a:buNone/>
            </a:pPr>
            <a:r>
              <a:rPr b="0" i="0" lang="en-US" sz="1800" u="none" cap="none" strike="noStrike"/>
              <a:t>The data is passed from operational area to staging area. </a:t>
            </a:r>
            <a:endParaRPr/>
          </a:p>
          <a:p>
            <a:pPr indent="0" lvl="0" marL="0" marR="0" rtl="0" algn="l">
              <a:spcBef>
                <a:spcPts val="0"/>
              </a:spcBef>
              <a:spcAft>
                <a:spcPts val="0"/>
              </a:spcAft>
              <a:buFont typeface="Arial"/>
              <a:buNone/>
            </a:pPr>
            <a:r>
              <a:rPr b="0" i="0" lang="en-US" sz="1800" u="none" cap="none" strike="noStrike"/>
              <a:t>Here the data is stored mostly as it comes from operational source. It is used for data validation. It follows the similar structure of source system. It is a temporary data storage area. The data is deleted once it is processed and passed to data warehouse.</a:t>
            </a:r>
            <a:endParaRPr/>
          </a:p>
          <a:p>
            <a:pPr indent="0" lvl="0" marL="0" marR="0" rtl="0" algn="l">
              <a:spcBef>
                <a:spcPts val="0"/>
              </a:spcBef>
              <a:spcAft>
                <a:spcPts val="0"/>
              </a:spcAft>
              <a:buFont typeface="Arial"/>
              <a:buNone/>
            </a:pPr>
            <a:r>
              <a:rPr b="0" i="0" lang="en-US" sz="1800" u="none" cap="none" strike="noStrike"/>
              <a:t>The data warehouse has mixed modeling approach of relational modeling and dimensional modeling.</a:t>
            </a:r>
            <a:endParaRPr/>
          </a:p>
          <a:p>
            <a:pPr indent="0" lvl="0" marL="0" marR="0" rtl="0" algn="l">
              <a:spcBef>
                <a:spcPts val="0"/>
              </a:spcBef>
              <a:spcAft>
                <a:spcPts val="0"/>
              </a:spcAft>
              <a:buFont typeface="Arial"/>
              <a:buNone/>
            </a:pPr>
            <a:r>
              <a:rPr b="0" i="0" lang="en-US" sz="1800" u="none" cap="none" strike="noStrike"/>
              <a:t>From data warehouse it is moved to Data mart which is specific to a business process. The data here is kept in denormalized form. It is mostly in dimensional model or flat model.</a:t>
            </a:r>
            <a:endParaRPr/>
          </a:p>
          <a:p>
            <a:pPr indent="0" lvl="0" marL="0" marR="0" rtl="0" algn="l">
              <a:spcBef>
                <a:spcPts val="0"/>
              </a:spcBef>
              <a:spcAft>
                <a:spcPts val="0"/>
              </a:spcAft>
              <a:buFont typeface="Arial"/>
              <a:buNone/>
            </a:pPr>
            <a:r>
              <a:rPr b="0" i="0" lang="en-US" sz="1800" u="none" cap="none" strike="noStrike"/>
              <a:t>From data mart the reports are created or the data can be pulled by OLAP system for reporting.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2" name="Google Shape;52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understand the differences of relational and dimensional modeling: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Relational approach</a:t>
            </a:r>
            <a:r>
              <a:rPr b="0" i="0" lang="en-US" sz="1800" u="none" cap="none" strike="noStrike"/>
              <a:t> is more suited for Traditional modeling technique, OLTP and corporate data warehouse</a:t>
            </a:r>
            <a:endParaRPr/>
          </a:p>
          <a:p>
            <a:pPr indent="0" lvl="0" marL="0" marR="0" rtl="0" algn="l">
              <a:spcBef>
                <a:spcPts val="0"/>
              </a:spcBef>
              <a:spcAft>
                <a:spcPts val="0"/>
              </a:spcAft>
              <a:buFont typeface="Arial"/>
              <a:buNone/>
            </a:pPr>
            <a:r>
              <a:rPr b="0" i="0" lang="en-US" sz="1800" u="none" cap="none" strike="noStrike"/>
              <a:t>The goal here is to eliminate redundancy of data and have better transaction efficiency. A lot of update, insert and delete operations are performed by many users.</a:t>
            </a:r>
            <a:endParaRPr/>
          </a:p>
          <a:p>
            <a:pPr indent="0" lvl="0" marL="0" marR="0" rtl="0" algn="l">
              <a:spcBef>
                <a:spcPts val="0"/>
              </a:spcBef>
              <a:spcAft>
                <a:spcPts val="0"/>
              </a:spcAft>
              <a:buFont typeface="Arial"/>
              <a:buNone/>
            </a:pPr>
            <a:r>
              <a:rPr b="0" i="0" lang="en-US" sz="1800" u="none" cap="none" strike="noStrike"/>
              <a:t>So transactions should be fast.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Dimensional Approach</a:t>
            </a:r>
            <a:r>
              <a:rPr b="0" i="0" lang="en-US" sz="1800" u="none" cap="none" strike="noStrike"/>
              <a:t> is more suited for analyzing business measures in the specific business context for example sales by city, sales by state, sales by country, sales by region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Helps visualize very abstract business questions and it is easy for end users to understand and navigate through the data structure. </a:t>
            </a:r>
            <a:endParaRPr/>
          </a:p>
          <a:p>
            <a:pPr indent="0" lvl="0" marL="0" marR="0" rtl="0" algn="l">
              <a:spcBef>
                <a:spcPts val="0"/>
              </a:spcBef>
              <a:spcAft>
                <a:spcPts val="0"/>
              </a:spcAft>
              <a:buFont typeface="Arial"/>
              <a:buNone/>
            </a:pPr>
            <a:r>
              <a:rPr b="0" i="0" lang="en-US" sz="1800" u="none" cap="none" strike="noStrike"/>
              <a:t>To achieve this, the related master tables data is stored in one table and is termed as dimension. For e.g. The data from multiple tables of city, state, country, region of source system are stored in Location Dimension. This increases the data redundancy but it improves the query performance and user sees all the data at one place.</a:t>
            </a:r>
            <a:endParaRPr/>
          </a:p>
          <a:p>
            <a:pPr indent="0" lvl="0" marL="0" marR="0" rtl="0" algn="l">
              <a:spcBef>
                <a:spcPts val="0"/>
              </a:spcBef>
              <a:spcAft>
                <a:spcPts val="0"/>
              </a:spcAft>
              <a:buFont typeface="Arial"/>
              <a:buNone/>
            </a:pPr>
            <a:r>
              <a:rPr b="0" i="0" lang="en-US" sz="1800" u="none" cap="none" strike="noStrike"/>
              <a:t>The goal here is to provide query performance and ease of understanding for the end user.</a:t>
            </a:r>
            <a:endParaRPr/>
          </a:p>
          <a:p>
            <a:pPr indent="0" lvl="0" marL="0" marR="0" rtl="0" algn="l">
              <a:spcBef>
                <a:spcPts val="0"/>
              </a:spcBef>
              <a:spcAft>
                <a:spcPts val="0"/>
              </a:spcAft>
              <a:buFont typeface="Arial"/>
              <a:buNone/>
            </a:pPr>
            <a:r>
              <a:rPr b="0" i="0" lang="en-US" sz="1800" u="none" cap="none" strike="noStrike"/>
              <a:t>For the ease of user understanding the descriptions are spelled out fully. For e.g. Employee’s Employment Type which can come from source system as T and P will be recorded as ‘T’emporary and ‘P’ermanent.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9" name="Google Shape;52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understand the basic construct of data modeling. How the business rules are applied with the relationship notation. Definition and usage of Primary key foreign key and an overview of Data warehouse environment.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With this, we now come to the end of the Data modeling series of presentations.   </a:t>
            </a:r>
            <a:endParaRPr/>
          </a:p>
          <a:p>
            <a:pPr indent="0" lvl="0" marL="0" marR="0" rtl="0" algn="l">
              <a:spcBef>
                <a:spcPts val="0"/>
              </a:spcBef>
              <a:spcAft>
                <a:spcPts val="0"/>
              </a:spcAft>
              <a:buFont typeface="Arial"/>
              <a:buNone/>
            </a:pPr>
            <a:r>
              <a:rPr b="0" i="0" lang="en-US" sz="1800" u="none" cap="none" strike="noStrike"/>
              <a:t>Like always, we have a small quiz lined up for you in the next few slides. Go ahead, and check how much you have understood.</a:t>
            </a:r>
            <a:endParaRPr/>
          </a:p>
          <a:p>
            <a:pPr indent="0" lvl="0" marL="0" marR="0" rtl="0" algn="l">
              <a:spcBef>
                <a:spcPts val="0"/>
              </a:spcBef>
              <a:spcAft>
                <a:spcPts val="0"/>
              </a:spcAft>
              <a:buFont typeface="Arial"/>
              <a:buNone/>
            </a:pPr>
            <a:r>
              <a:rPr b="1" i="0" lang="en-US" sz="1800" u="none" cap="none" strike="noStrike"/>
              <a:t>Wish you a GOOD LUCK. </a:t>
            </a:r>
            <a:r>
              <a:rPr b="0" i="0" lang="en-US" sz="1800" u="none" cap="none" strike="noStrike"/>
              <a:t>Thanks, bye.</a:t>
            </a:r>
            <a:endParaRPr b="1"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5" name="Google Shape;535;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7" name="Google Shape;537;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42" name="Google Shape;54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4" name="Google Shape;544;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0" name="Google Shape;550;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2" name="Google Shape;552;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8" name="Google Shape;55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0" name="Google Shape;56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6" name="Google Shape;56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8" name="Google Shape;568;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7" name="Google Shape;3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carried out based on certain standards. The entity type, attribute, relationship are part of data modeling standards.</a:t>
            </a:r>
            <a:endParaRPr/>
          </a:p>
          <a:p>
            <a:pPr indent="0" lvl="0" marL="0" marR="0" rtl="0" algn="l">
              <a:spcBef>
                <a:spcPts val="0"/>
              </a:spcBef>
              <a:spcAft>
                <a:spcPts val="0"/>
              </a:spcAft>
              <a:buFont typeface="Arial"/>
              <a:buNone/>
            </a:pPr>
            <a:r>
              <a:rPr b="1" i="0" lang="en-US" sz="1800" u="none" cap="none" strike="noStrike"/>
              <a:t>Particular notation is followed to represent these terms. There are multiple notation methodologies, but we will cover IE i.e. Information Engineering Notation. This is widely used in our industry.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module you should be able to </a:t>
            </a:r>
            <a:endParaRPr/>
          </a:p>
          <a:p>
            <a:pPr indent="0" lvl="0" marL="0" marR="0" rtl="0" algn="l">
              <a:spcBef>
                <a:spcPts val="0"/>
              </a:spcBef>
              <a:spcAft>
                <a:spcPts val="0"/>
              </a:spcAft>
              <a:buFont typeface="Arial"/>
              <a:buNone/>
            </a:pPr>
            <a:r>
              <a:rPr b="0" i="0" lang="en-US" sz="1800" u="none" cap="none" strike="noStrike"/>
              <a:t>-Familiarize with terms and concepts of Data Modeling more easily</a:t>
            </a:r>
            <a:endParaRPr/>
          </a:p>
          <a:p>
            <a:pPr indent="0" lvl="0" marL="0" marR="0" rtl="0" algn="l">
              <a:spcBef>
                <a:spcPts val="0"/>
              </a:spcBef>
              <a:spcAft>
                <a:spcPts val="0"/>
              </a:spcAft>
              <a:buFont typeface="Arial"/>
              <a:buNone/>
            </a:pPr>
            <a:r>
              <a:rPr b="0" i="0" lang="en-US" sz="1800" u="none" cap="none" strike="noStrike"/>
              <a:t>-Know the Data Model used in a Data Warehouse</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74" name="Google Shape;574;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6" name="Google Shape;576;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2" name="Google Shape;58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4" name="Google Shape;584;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0" name="Google Shape;590;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2" name="Google Shape;592;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05" name="Google Shape;605;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07" name="Google Shape;607;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0" name="Google Shape;62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22" name="Google Shape;622;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8" name="Google Shape;628;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30" name="Google Shape;630;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8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4" name="Google Shape;3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2 Lessons.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Modeling- Terms and Concepts and </a:t>
            </a:r>
            <a:endParaRPr/>
          </a:p>
          <a:p>
            <a:pPr indent="0" lvl="0" marL="0" marR="0" rtl="0" algn="l">
              <a:spcBef>
                <a:spcPts val="0"/>
              </a:spcBef>
              <a:spcAft>
                <a:spcPts val="0"/>
              </a:spcAft>
              <a:buFont typeface="Arial"/>
              <a:buNone/>
            </a:pPr>
            <a:r>
              <a:rPr b="0" i="0" lang="en-US" sz="1800" u="none" cap="none" strike="noStrike"/>
              <a:t>Data modeling in Data Warehouse.</a:t>
            </a:r>
            <a:endParaRPr/>
          </a:p>
        </p:txBody>
      </p:sp>
      <p:sp>
        <p:nvSpPr>
          <p:cNvPr id="315" name="Google Shape;315;p1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16" name="Google Shape;31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2" name="Google Shape;3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follows its own terms and concepts.</a:t>
            </a:r>
            <a:r>
              <a:rPr b="0" i="0" lang="en-US" sz="1800" u="none" cap="none" strike="noStrike"/>
              <a:t> These terms and concepts are for storing the data in a meaningful way so that the data extraction and data manipulation becomes easy, transparent and manageable. This also helps in extension of data model to incorporate new process in it. Suppose that a company has an enterprise data warehouse and two data marts developed from it. A third data mart can be easily integrated into the system because it will pick up the data from the structured and organized 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part 2 under Data modeling terms and concepts, the entity type, attribute and metadata had been already explained.</a:t>
            </a:r>
            <a:endParaRPr/>
          </a:p>
          <a:p>
            <a:pPr indent="0" lvl="0" marL="0" marR="0" rtl="0" algn="l">
              <a:spcBef>
                <a:spcPts val="0"/>
              </a:spcBef>
              <a:spcAft>
                <a:spcPts val="0"/>
              </a:spcAft>
              <a:buFont typeface="Arial"/>
              <a:buNone/>
            </a:pPr>
            <a:r>
              <a:rPr b="1" i="0" lang="en-US" sz="1800" u="none" cap="none" strike="noStrike"/>
              <a:t>So here, shall  focus more on the relationship, primary key and foreign key concepts.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343" name="Google Shape;343;p1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4" name="Google Shape;34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0" name="Google Shape;35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composed of three basic constructs: entity types, attributes and relationships.</a:t>
            </a:r>
            <a:endParaRPr/>
          </a:p>
          <a:p>
            <a:pPr indent="0" lvl="0" marL="0" marR="0" rtl="0" algn="l">
              <a:spcBef>
                <a:spcPts val="0"/>
              </a:spcBef>
              <a:spcAft>
                <a:spcPts val="0"/>
              </a:spcAft>
              <a:buFont typeface="Arial"/>
              <a:buNone/>
            </a:pPr>
            <a:r>
              <a:rPr b="1" i="0" lang="en-US" sz="1800" u="none" cap="none" strike="noStrike"/>
              <a:t>As a recap on Entity type and attribute: An entity type is a type of person, place, thing, concept or event which an organization must manage and for which data is stored.</a:t>
            </a:r>
            <a:endParaRPr/>
          </a:p>
          <a:p>
            <a:pPr indent="0" lvl="0" marL="0" marR="0" rtl="0" algn="l">
              <a:spcBef>
                <a:spcPts val="0"/>
              </a:spcBef>
              <a:spcAft>
                <a:spcPts val="0"/>
              </a:spcAft>
              <a:buFont typeface="Arial"/>
              <a:buNone/>
            </a:pPr>
            <a:r>
              <a:rPr b="0" i="0" lang="en-US" sz="1800" u="none" cap="none" strike="noStrike"/>
              <a:t>Examples of entity types include those of customer, employee, location, order, vendor, part etc.</a:t>
            </a:r>
            <a:endParaRPr/>
          </a:p>
          <a:p>
            <a:pPr indent="0" lvl="0" marL="0" marR="0" rtl="0" algn="l">
              <a:spcBef>
                <a:spcPts val="0"/>
              </a:spcBef>
              <a:spcAft>
                <a:spcPts val="0"/>
              </a:spcAft>
              <a:buFont typeface="Arial"/>
              <a:buNone/>
            </a:pPr>
            <a:r>
              <a:rPr b="1" i="0" lang="en-US" sz="1800" u="none" cap="none" strike="noStrike"/>
              <a:t>An attribute is a characteristic that describes an entity type and is typically expressed as a noun qualified by an adjective. The Employee type has Employee id and employee surname as attributes.</a:t>
            </a:r>
            <a:endParaRPr/>
          </a:p>
          <a:p>
            <a:pPr indent="0" lvl="0" marL="0" marR="0" rtl="0" algn="l">
              <a:spcBef>
                <a:spcPts val="0"/>
              </a:spcBef>
              <a:spcAft>
                <a:spcPts val="0"/>
              </a:spcAft>
              <a:buFont typeface="Arial"/>
              <a:buNone/>
            </a:pPr>
            <a:r>
              <a:t/>
            </a:r>
            <a:endParaRPr b="0" i="1" sz="1800" u="none" cap="none" strike="noStrike"/>
          </a:p>
          <a:p>
            <a:pPr indent="0" lvl="0" marL="0" marR="0" rtl="0" algn="l">
              <a:spcBef>
                <a:spcPts val="0"/>
              </a:spcBef>
              <a:spcAft>
                <a:spcPts val="0"/>
              </a:spcAft>
              <a:buFont typeface="Arial"/>
              <a:buNone/>
            </a:pPr>
            <a:r>
              <a:rPr b="1" i="0" lang="en-US" sz="1800" u="none" cap="none" strike="noStrike"/>
              <a:t>The relationship shows the relation between two entity types. It also represents the business rule.</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department has employees or Employee belong to a department form the relationship between Employee and Department.</a:t>
            </a:r>
            <a:r>
              <a:rPr b="0" i="1" lang="en-US" sz="1800" u="none" cap="none" strike="noStrike"/>
              <a:t> </a:t>
            </a:r>
            <a:endParaRPr/>
          </a:p>
          <a:p>
            <a:pPr indent="0" lvl="0" marL="0" rtl="0" algn="l">
              <a:spcBef>
                <a:spcPts val="0"/>
              </a:spcBef>
              <a:spcAft>
                <a:spcPts val="0"/>
              </a:spcAft>
              <a:buNone/>
            </a:pPr>
            <a:r>
              <a:t/>
            </a:r>
            <a:endParaRPr b="0" i="1"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7" name="Google Shape;35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primary key uniquely distinguishes one occurrence of an entity type from another.</a:t>
            </a:r>
            <a:endParaRPr/>
          </a:p>
          <a:p>
            <a:pPr indent="0" lvl="0" marL="0" marR="0" rtl="0" algn="l">
              <a:spcBef>
                <a:spcPts val="0"/>
              </a:spcBef>
              <a:spcAft>
                <a:spcPts val="0"/>
              </a:spcAft>
              <a:buFont typeface="Arial"/>
              <a:buNone/>
            </a:pPr>
            <a:r>
              <a:rPr b="1" i="0" lang="en-US" sz="1800" u="none" cap="none" strike="noStrike"/>
              <a:t>The features of primary key are:</a:t>
            </a:r>
            <a:endParaRPr/>
          </a:p>
          <a:p>
            <a:pPr indent="0" lvl="0" marL="0" marR="0" rtl="0" algn="l">
              <a:spcBef>
                <a:spcPts val="0"/>
              </a:spcBef>
              <a:spcAft>
                <a:spcPts val="0"/>
              </a:spcAft>
              <a:buFont typeface="Arial"/>
              <a:buNone/>
            </a:pPr>
            <a:r>
              <a:rPr b="0" i="0" lang="en-US" sz="1800" u="none" cap="none" strike="noStrike"/>
              <a:t>A primary key consists of one or more identifying attributes, each of which is labeled as “(pk)”.</a:t>
            </a:r>
            <a:endParaRPr/>
          </a:p>
          <a:p>
            <a:pPr indent="0" lvl="0" marL="0" marR="0" rtl="0" algn="l">
              <a:spcBef>
                <a:spcPts val="0"/>
              </a:spcBef>
              <a:spcAft>
                <a:spcPts val="0"/>
              </a:spcAft>
              <a:buFont typeface="Arial"/>
              <a:buNone/>
            </a:pPr>
            <a:r>
              <a:rPr b="0" i="0" lang="en-US" sz="1800" u="none" cap="none" strike="noStrike"/>
              <a:t>A primary key contains not null values.</a:t>
            </a:r>
            <a:endParaRPr/>
          </a:p>
          <a:p>
            <a:pPr indent="0" lvl="0" marL="0" marR="0" rtl="0" algn="l">
              <a:spcBef>
                <a:spcPts val="0"/>
              </a:spcBef>
              <a:spcAft>
                <a:spcPts val="0"/>
              </a:spcAft>
              <a:buFont typeface="Arial"/>
              <a:buNone/>
            </a:pPr>
            <a:r>
              <a:rPr b="0" i="0" lang="en-US" sz="1800" u="none" cap="none" strike="noStrike"/>
              <a:t>An entity type has only one primary key.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example the Employee Id is the primary key.</a:t>
            </a:r>
            <a:endParaRPr/>
          </a:p>
          <a:p>
            <a:pPr indent="0" lvl="0" marL="0" marR="0" rtl="0" algn="l">
              <a:spcBef>
                <a:spcPts val="0"/>
              </a:spcBef>
              <a:spcAft>
                <a:spcPts val="0"/>
              </a:spcAft>
              <a:buFont typeface="Arial"/>
              <a:buNone/>
            </a:pPr>
            <a:r>
              <a:rPr b="0" i="0" lang="en-US" sz="1800" u="none" cap="none" strike="noStrike"/>
              <a:t>From the given attributes of an entity type, one or more attributes are chosen to form the primary key. There can be more than one combination of attributes which can become primary key, but one should keep in mind to choose the combination which has the minimum number of attributes to uniquely define the record.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example all the attributes of the employee together can be made the primary key. Or the Employee id and Employee first name can be primary key or even better, just the Employee Id can be made the primary key.</a:t>
            </a:r>
            <a:endParaRPr/>
          </a:p>
          <a:p>
            <a:pPr indent="0" lvl="0" marL="0" marR="0" rtl="0" algn="l">
              <a:spcBef>
                <a:spcPts val="0"/>
              </a:spcBef>
              <a:spcAft>
                <a:spcPts val="0"/>
              </a:spcAft>
              <a:buFont typeface="Arial"/>
              <a:buNone/>
            </a:pPr>
            <a:r>
              <a:rPr b="0" i="0" lang="en-US" sz="1800" u="none" cap="none" strike="noStrike"/>
              <a:t>Form these, only Employee Id as the primary key is the best option. There are other normalization principles used to pick up the primary key. More on this is provided in Advanced Data modeling concepts.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4" name="Google Shape;3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basic rules for primary key are: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-Each entity type must have only one primary key</a:t>
            </a:r>
            <a:r>
              <a:rPr b="0" i="0" lang="en-US" sz="1800" u="none" cap="none" strike="noStrike"/>
              <a:t>. This key could consist of one or more than one attributes depending on which combination best serves for the uniqueness of the record.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-Primary key helps in filtering duplicate records while data is inserted.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value of a primary key must correspond to one and only one occurrence of the entity type</a:t>
            </a:r>
            <a:r>
              <a:rPr b="0" i="0" lang="en-US" sz="1800" u="none" cap="none" strike="noStrike"/>
              <a:t>. The combination of Employee first name and last name can not be considered to be primary key as there can be multiple employees whose first name and last names can be same.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-A primary key consists of one or more identifying attributes, each of which must always be present. </a:t>
            </a:r>
            <a:r>
              <a:rPr b="0" i="0" lang="en-US" sz="1800" u="none" cap="none" strike="noStrike"/>
              <a:t>A null cannot be part of primary key since null has no meaning and it is not unique.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0" name="Google Shape;37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the business and functional perspective, to decide upon the attributes to be used as primary key, three main factors should be considered:</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Stability</a:t>
            </a:r>
            <a:r>
              <a:rPr b="0" i="0" lang="en-US" sz="1800" u="none" cap="none" strike="noStrike"/>
              <a:t> –The attribute value should not change over the time.  For e.g. Employee location cannot become primary key, since its value can change. The Employee can move from one location to other location. Today the employee location is Bangalore,tomorrow it can be Mumbai. But the employee id does not change.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Control –</a:t>
            </a:r>
            <a:r>
              <a:rPr b="0" i="0" lang="en-US" sz="1800" u="none" cap="none" strike="noStrike"/>
              <a:t> Externally–controlled values could possibly change over time. For e.g. zip code, social security number etc. The employee social security number is a unique number given to each employee in U.S.A. It can be considered as primary key but it is not advised to use it. The format of social security no can change tomorrow or after the death of one person the number can be given to other person. The control of social security number is not in the company’s hand but somewhere else.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Security –</a:t>
            </a:r>
            <a:r>
              <a:rPr b="0" i="0" lang="en-US" sz="1800" u="none" cap="none" strike="noStrike"/>
              <a:t> It is best to use values that one can openly use. For e.g. internally created numbers like Employee Id. This number is easy to work with and it is not externally controlled. The number range can be defined as per the business requirements.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1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1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7" name="Google Shape;87;p1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0" name="Google Shape;90;p18"/>
          <p:cNvSpPr/>
          <p:nvPr>
            <p:ph idx="2" type="pic"/>
          </p:nvPr>
        </p:nvSpPr>
        <p:spPr>
          <a:xfrm>
            <a:off x="1792288" y="612775"/>
            <a:ext cx="5486400" cy="4114800"/>
          </a:xfrm>
          <a:prstGeom prst="rect">
            <a:avLst/>
          </a:prstGeom>
          <a:noFill/>
          <a:ln>
            <a:noFill/>
          </a:ln>
        </p:spPr>
      </p:sp>
      <p:sp>
        <p:nvSpPr>
          <p:cNvPr id="91" name="Google Shape;91;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19"/>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2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7" name="Google Shape;97;p2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Blue">
  <p:cSld name="Content with Caption Blue">
    <p:spTree>
      <p:nvGrpSpPr>
        <p:cNvPr id="109" name="Shape 109"/>
        <p:cNvGrpSpPr/>
        <p:nvPr/>
      </p:nvGrpSpPr>
      <p:grpSpPr>
        <a:xfrm>
          <a:off x="0" y="0"/>
          <a:ext cx="0" cy="0"/>
          <a:chOff x="0" y="0"/>
          <a:chExt cx="0" cy="0"/>
        </a:xfrm>
      </p:grpSpPr>
      <p:sp>
        <p:nvSpPr>
          <p:cNvPr id="110" name="Google Shape;110;p2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1" name="Google Shape;111;p2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12" name="Google Shape;112;p2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120" name="Shape 120"/>
        <p:cNvGrpSpPr/>
        <p:nvPr/>
      </p:nvGrpSpPr>
      <p:grpSpPr>
        <a:xfrm>
          <a:off x="0" y="0"/>
          <a:ext cx="0" cy="0"/>
          <a:chOff x="0" y="0"/>
          <a:chExt cx="0" cy="0"/>
        </a:xfrm>
      </p:grpSpPr>
      <p:sp>
        <p:nvSpPr>
          <p:cNvPr id="121" name="Google Shape;121;p2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2" name="Google Shape;122;p2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39" name="Google Shape;139;p2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0" name="Shape 140"/>
        <p:cNvGrpSpPr/>
        <p:nvPr/>
      </p:nvGrpSpPr>
      <p:grpSpPr>
        <a:xfrm>
          <a:off x="0" y="0"/>
          <a:ext cx="0" cy="0"/>
          <a:chOff x="0" y="0"/>
          <a:chExt cx="0" cy="0"/>
        </a:xfrm>
      </p:grpSpPr>
      <p:sp>
        <p:nvSpPr>
          <p:cNvPr id="141" name="Google Shape;141;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2" name="Google Shape;142;p28"/>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1" name="Google Shape;31;p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5" name="Google Shape;145;p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6" name="Shape 146"/>
        <p:cNvGrpSpPr/>
        <p:nvPr/>
      </p:nvGrpSpPr>
      <p:grpSpPr>
        <a:xfrm>
          <a:off x="0" y="0"/>
          <a:ext cx="0" cy="0"/>
          <a:chOff x="0" y="0"/>
          <a:chExt cx="0" cy="0"/>
        </a:xfrm>
      </p:grpSpPr>
      <p:sp>
        <p:nvSpPr>
          <p:cNvPr id="147" name="Google Shape;147;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8" name="Google Shape;148;p30"/>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49" name="Google Shape;149;p30"/>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2" name="Google Shape;152;p3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53" name="Google Shape;153;p3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54" name="Google Shape;154;p3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55" name="Google Shape;155;p3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9" name="Shape 159"/>
        <p:cNvGrpSpPr/>
        <p:nvPr/>
      </p:nvGrpSpPr>
      <p:grpSpPr>
        <a:xfrm>
          <a:off x="0" y="0"/>
          <a:ext cx="0" cy="0"/>
          <a:chOff x="0" y="0"/>
          <a:chExt cx="0" cy="0"/>
        </a:xfrm>
      </p:grpSpPr>
      <p:sp>
        <p:nvSpPr>
          <p:cNvPr id="160" name="Google Shape;160;p3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1" name="Google Shape;161;p3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2" name="Google Shape;162;p3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3" name="Shape 163"/>
        <p:cNvGrpSpPr/>
        <p:nvPr/>
      </p:nvGrpSpPr>
      <p:grpSpPr>
        <a:xfrm>
          <a:off x="0" y="0"/>
          <a:ext cx="0" cy="0"/>
          <a:chOff x="0" y="0"/>
          <a:chExt cx="0" cy="0"/>
        </a:xfrm>
      </p:grpSpPr>
      <p:sp>
        <p:nvSpPr>
          <p:cNvPr id="164" name="Google Shape;164;p3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5" name="Google Shape;165;p35"/>
          <p:cNvSpPr/>
          <p:nvPr>
            <p:ph idx="2" type="pic"/>
          </p:nvPr>
        </p:nvSpPr>
        <p:spPr>
          <a:xfrm>
            <a:off x="1792288" y="612775"/>
            <a:ext cx="5486400" cy="4114800"/>
          </a:xfrm>
          <a:prstGeom prst="rect">
            <a:avLst/>
          </a:prstGeom>
          <a:noFill/>
          <a:ln>
            <a:noFill/>
          </a:ln>
        </p:spPr>
      </p:sp>
      <p:sp>
        <p:nvSpPr>
          <p:cNvPr id="166" name="Google Shape;166;p3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9" name="Google Shape;169;p36"/>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0" name="Shape 170"/>
        <p:cNvGrpSpPr/>
        <p:nvPr/>
      </p:nvGrpSpPr>
      <p:grpSpPr>
        <a:xfrm>
          <a:off x="0" y="0"/>
          <a:ext cx="0" cy="0"/>
          <a:chOff x="0" y="0"/>
          <a:chExt cx="0" cy="0"/>
        </a:xfrm>
      </p:grpSpPr>
      <p:sp>
        <p:nvSpPr>
          <p:cNvPr id="171" name="Google Shape;171;p37"/>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2" name="Google Shape;172;p37"/>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83" name="Shape 183"/>
        <p:cNvGrpSpPr/>
        <p:nvPr/>
      </p:nvGrpSpPr>
      <p:grpSpPr>
        <a:xfrm>
          <a:off x="0" y="0"/>
          <a:ext cx="0" cy="0"/>
          <a:chOff x="0" y="0"/>
          <a:chExt cx="0" cy="0"/>
        </a:xfrm>
      </p:grpSpPr>
      <p:sp>
        <p:nvSpPr>
          <p:cNvPr id="184" name="Google Shape;184;p3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5" name="Google Shape;185;p3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6" name="Google Shape;186;p3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39" name="Shape 39"/>
        <p:cNvGrpSpPr/>
        <p:nvPr/>
      </p:nvGrpSpPr>
      <p:grpSpPr>
        <a:xfrm>
          <a:off x="0" y="0"/>
          <a:ext cx="0" cy="0"/>
          <a:chOff x="0" y="0"/>
          <a:chExt cx="0" cy="0"/>
        </a:xfrm>
      </p:grpSpPr>
      <p:sp>
        <p:nvSpPr>
          <p:cNvPr id="40" name="Google Shape;40;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 name="Google Shape;41;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197" name="Shape 197"/>
        <p:cNvGrpSpPr/>
        <p:nvPr/>
      </p:nvGrpSpPr>
      <p:grpSpPr>
        <a:xfrm>
          <a:off x="0" y="0"/>
          <a:ext cx="0" cy="0"/>
          <a:chOff x="0" y="0"/>
          <a:chExt cx="0" cy="0"/>
        </a:xfrm>
      </p:grpSpPr>
      <p:sp>
        <p:nvSpPr>
          <p:cNvPr id="198" name="Google Shape;198;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9" name="Google Shape;199;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0" name="Google Shape;200;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211" name="Shape 211"/>
        <p:cNvGrpSpPr/>
        <p:nvPr/>
      </p:nvGrpSpPr>
      <p:grpSpPr>
        <a:xfrm>
          <a:off x="0" y="0"/>
          <a:ext cx="0" cy="0"/>
          <a:chOff x="0" y="0"/>
          <a:chExt cx="0" cy="0"/>
        </a:xfrm>
      </p:grpSpPr>
      <p:sp>
        <p:nvSpPr>
          <p:cNvPr id="212" name="Google Shape;212;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3" name="Google Shape;213;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4" name="Google Shape;214;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25" name="Shape 225"/>
        <p:cNvGrpSpPr/>
        <p:nvPr/>
      </p:nvGrpSpPr>
      <p:grpSpPr>
        <a:xfrm>
          <a:off x="0" y="0"/>
          <a:ext cx="0" cy="0"/>
          <a:chOff x="0" y="0"/>
          <a:chExt cx="0" cy="0"/>
        </a:xfrm>
      </p:grpSpPr>
      <p:sp>
        <p:nvSpPr>
          <p:cNvPr id="226" name="Google Shape;226;p4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7" name="Google Shape;227;p4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8" name="Google Shape;228;p4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40" name="Shape 240"/>
        <p:cNvGrpSpPr/>
        <p:nvPr/>
      </p:nvGrpSpPr>
      <p:grpSpPr>
        <a:xfrm>
          <a:off x="0" y="0"/>
          <a:ext cx="0" cy="0"/>
          <a:chOff x="0" y="0"/>
          <a:chExt cx="0" cy="0"/>
        </a:xfrm>
      </p:grpSpPr>
      <p:sp>
        <p:nvSpPr>
          <p:cNvPr id="241" name="Google Shape;241;p4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2" name="Google Shape;242;p4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3" name="Google Shape;243;p4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55" name="Shape 255"/>
        <p:cNvGrpSpPr/>
        <p:nvPr/>
      </p:nvGrpSpPr>
      <p:grpSpPr>
        <a:xfrm>
          <a:off x="0" y="0"/>
          <a:ext cx="0" cy="0"/>
          <a:chOff x="0" y="0"/>
          <a:chExt cx="0" cy="0"/>
        </a:xfrm>
      </p:grpSpPr>
      <p:sp>
        <p:nvSpPr>
          <p:cNvPr id="256" name="Google Shape;256;p49"/>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7" name="Google Shape;257;p49"/>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58" name="Google Shape;258;p49"/>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70" name="Shape 270"/>
        <p:cNvGrpSpPr/>
        <p:nvPr/>
      </p:nvGrpSpPr>
      <p:grpSpPr>
        <a:xfrm>
          <a:off x="0" y="0"/>
          <a:ext cx="0" cy="0"/>
          <a:chOff x="0" y="0"/>
          <a:chExt cx="0" cy="0"/>
        </a:xfrm>
      </p:grpSpPr>
      <p:sp>
        <p:nvSpPr>
          <p:cNvPr id="271" name="Google Shape;271;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2" name="Google Shape;272;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3" name="Google Shape;273;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285" name="Shape 285"/>
        <p:cNvGrpSpPr/>
        <p:nvPr/>
      </p:nvGrpSpPr>
      <p:grpSpPr>
        <a:xfrm>
          <a:off x="0" y="0"/>
          <a:ext cx="0" cy="0"/>
          <a:chOff x="0" y="0"/>
          <a:chExt cx="0" cy="0"/>
        </a:xfrm>
      </p:grpSpPr>
      <p:sp>
        <p:nvSpPr>
          <p:cNvPr id="286" name="Google Shape;286;p53"/>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7" name="Google Shape;287;p53"/>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88" name="Google Shape;288;p53"/>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52" name="Shape 52"/>
        <p:cNvGrpSpPr/>
        <p:nvPr/>
      </p:nvGrpSpPr>
      <p:grpSpPr>
        <a:xfrm>
          <a:off x="0" y="0"/>
          <a:ext cx="0" cy="0"/>
          <a:chOff x="0" y="0"/>
          <a:chExt cx="0" cy="0"/>
        </a:xfrm>
      </p:grpSpPr>
      <p:sp>
        <p:nvSpPr>
          <p:cNvPr id="53" name="Google Shape;53;p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4" name="Google Shape;54;p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4" name="Google Shape;64;p1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1"/>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7" name="Google Shape;67;p11"/>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3" name="Google Shape;73;p1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4" name="Google Shape;74;p1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7" name="Google Shape;77;p1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78" name="Google Shape;78;p1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9" name="Google Shape;79;p1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0" name="Google Shape;80;p1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theme" Target="../theme/theme12.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2.png"/><Relationship Id="rId3" Type="http://schemas.openxmlformats.org/officeDocument/2006/relationships/slideLayout" Target="../slideLayouts/slideLayout29.xml"/><Relationship Id="rId4" Type="http://schemas.openxmlformats.org/officeDocument/2006/relationships/theme" Target="../theme/theme3.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30.xml"/><Relationship Id="rId4"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1.png"/><Relationship Id="rId3" Type="http://schemas.openxmlformats.org/officeDocument/2006/relationships/slideLayout" Target="../slideLayouts/slideLayout31.xml"/><Relationship Id="rId4" Type="http://schemas.openxmlformats.org/officeDocument/2006/relationships/theme" Target="../theme/theme16.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32.xml"/><Relationship Id="rId4" Type="http://schemas.openxmlformats.org/officeDocument/2006/relationships/theme" Target="../theme/theme17.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2.png"/><Relationship Id="rId3" Type="http://schemas.openxmlformats.org/officeDocument/2006/relationships/slideLayout" Target="../slideLayouts/slideLayout33.xml"/><Relationship Id="rId4" Type="http://schemas.openxmlformats.org/officeDocument/2006/relationships/theme" Target="../theme/theme11.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9.png"/><Relationship Id="rId3" Type="http://schemas.openxmlformats.org/officeDocument/2006/relationships/slideLayout" Target="../slideLayouts/slideLayout34.xml"/><Relationship Id="rId4" Type="http://schemas.openxmlformats.org/officeDocument/2006/relationships/theme" Target="../theme/theme1.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35.xml"/><Relationship Id="rId4" Type="http://schemas.openxmlformats.org/officeDocument/2006/relationships/theme" Target="../theme/theme6.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1.png"/><Relationship Id="rId3" Type="http://schemas.openxmlformats.org/officeDocument/2006/relationships/slideLayout" Target="../slideLayouts/slideLayout36.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theme" Target="../theme/theme1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5.jpg"/><Relationship Id="rId3" Type="http://schemas.openxmlformats.org/officeDocument/2006/relationships/slideLayout" Target="../slideLayouts/slideLayout3.xml"/><Relationship Id="rId4" Type="http://schemas.openxmlformats.org/officeDocument/2006/relationships/theme" Target="../theme/theme10.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1.jpg"/><Relationship Id="rId2" Type="http://schemas.openxmlformats.org/officeDocument/2006/relationships/image" Target="../media/image5.jpg"/><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18.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16.xml"/><Relationship Id="rId4"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5.jpg"/><Relationship Id="rId3" Type="http://schemas.openxmlformats.org/officeDocument/2006/relationships/slideLayout" Target="../slideLayouts/slideLayout17.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image" Target="../media/image6.jpg"/><Relationship Id="rId2" Type="http://schemas.openxmlformats.org/officeDocument/2006/relationships/image" Target="../media/image5.jp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cxnSp>
        <p:nvCxnSpPr>
          <p:cNvPr id="174" name="Google Shape;174;p3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5" name="Google Shape;175;p3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6" name="Google Shape;176;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77" name="Google Shape;177;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78" name="Google Shape;178;p3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79" name="Google Shape;179;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0" name="Google Shape;180;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81" name="Google Shape;181;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2" name="Google Shape;182;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cxnSp>
        <p:nvCxnSpPr>
          <p:cNvPr id="188" name="Google Shape;188;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89" name="Google Shape;189;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0" name="Google Shape;190;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1" name="Google Shape;191;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92" name="Google Shape;192;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93" name="Google Shape;193;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4" name="Google Shape;194;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5" name="Google Shape;195;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96" name="Google Shape;196;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cxnSp>
        <p:nvCxnSpPr>
          <p:cNvPr id="202" name="Google Shape;202;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3" name="Google Shape;203;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4" name="Google Shape;204;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5" name="Google Shape;205;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06" name="Google Shape;206;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7" name="Google Shape;207;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8" name="Google Shape;208;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9" name="Google Shape;209;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10" name="Google Shape;210;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cxnSp>
        <p:nvCxnSpPr>
          <p:cNvPr id="216" name="Google Shape;216;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7" name="Google Shape;217;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8" name="Google Shape;218;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9" name="Google Shape;219;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20" name="Google Shape;220;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1" name="Google Shape;221;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2" name="Google Shape;222;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23" name="Google Shape;223;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24" name="Google Shape;224;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cxnSp>
        <p:nvCxnSpPr>
          <p:cNvPr id="230" name="Google Shape;230;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1" name="Google Shape;231;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2" name="Google Shape;232;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3" name="Google Shape;233;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34" name="Google Shape;234;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35" name="Google Shape;235;p4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36" name="Google Shape;236;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7" name="Google Shape;237;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8" name="Google Shape;23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39" name="Google Shape;239;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cxnSp>
        <p:nvCxnSpPr>
          <p:cNvPr id="245" name="Google Shape;245;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6" name="Google Shape;246;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47" name="Google Shape;247;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8" name="Google Shape;248;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49" name="Google Shape;249;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0" name="Google Shape;250;p48"/>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1" name="Google Shape;251;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2" name="Google Shape;252;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3" name="Google Shape;253;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54" name="Google Shape;254;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cxnSp>
        <p:nvCxnSpPr>
          <p:cNvPr id="260" name="Google Shape;260;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1" name="Google Shape;261;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2" name="Google Shape;262;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3" name="Google Shape;263;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64" name="Google Shape;264;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65" name="Google Shape;265;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66" name="Google Shape;266;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7" name="Google Shape;267;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8" name="Google Shape;268;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69" name="Google Shape;269;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cxnSp>
        <p:nvCxnSpPr>
          <p:cNvPr id="275" name="Google Shape;275;p5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76" name="Google Shape;276;p5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77" name="Google Shape;277;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78" name="Google Shape;278;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79" name="Google Shape;279;p5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80" name="Google Shape;280;p52"/>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81" name="Google Shape;281;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2" name="Google Shape;282;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3" name="Google Shape;283;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84" name="Google Shape;284;p5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pic>
        <p:nvPicPr>
          <p:cNvPr descr="e:\My Documents\1 Temple\1 Wipro\1 On-going Jobs\Corporate ppt\Abstract\corp ppt_4.jpg" id="33" name="Google Shape;33;p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34" name="Google Shape;34;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5" name="Google Shape;35;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6" name="Google Shape;36;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7" name="Google Shape;37;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8" name="Google Shape;38;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cxnSp>
        <p:nvCxnSpPr>
          <p:cNvPr id="43" name="Google Shape;43;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4" name="Google Shape;44;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5" name="Google Shape;45;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6" name="Google Shape;46;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47" name="Google Shape;47;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8" name="Google Shape;48;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9" name="Google Shape;49;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0" name="Google Shape;50;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51" name="Google Shape;51;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descr="e:\My Documents\1 Temple\1 Wipro\1 On-going Jobs\Corporate ppt\Abstract\corp ppt_3.jpg" id="56" name="Google Shape;56;p9"/>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57" name="Google Shape;57;p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8" name="Google Shape;58;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9" name="Google Shape;59;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cxnSp>
        <p:nvCxnSpPr>
          <p:cNvPr id="99" name="Google Shape;99;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0" name="Google Shape;100;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1" name="Google Shape;101;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103" name="Google Shape;103;p2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104" name="Google Shape;104;p2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105" name="Google Shape;105;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6" name="Google Shape;106;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7" name="Google Shape;107;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8" name="Google Shape;108;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descr="e:\My Documents\1 Temple\1 Wipro\1 On-going Jobs\Corporate ppt\Abstract\corp ppt_1.jpg" id="114" name="Google Shape;114;p23"/>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15" name="Google Shape;115;p2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16" name="Google Shape;116;p2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17" name="Google Shape;117;p2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8" name="Google Shape;118;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9" name="Google Shape;119;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cxnSp>
        <p:nvCxnSpPr>
          <p:cNvPr id="124" name="Google Shape;124;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125" name="Google Shape;125;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26" name="Google Shape;126;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127" name="Google Shape;127;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28" name="Google Shape;128;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9" name="Google Shape;129;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descr="e:\My Documents\1 Temple\1 Wipro\1 On-going Jobs\Corporate ppt\Abstract\corp ppt_8.jpg" id="131" name="Google Shape;131;p26"/>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32" name="Google Shape;132;p26"/>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33" name="Google Shape;133;p2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4" name="Google Shape;134;p2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35" name="Google Shape;135;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36" name="Google Shape;136;p26"/>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54"/>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Concepts</a:t>
            </a:r>
            <a:r>
              <a:rPr b="0" i="0" lang="en-US" sz="3200" u="none" cap="none" strike="noStrike">
                <a:solidFill>
                  <a:schemeClr val="dk1"/>
                </a:solidFill>
                <a:latin typeface="Cabin"/>
                <a:ea typeface="Cabin"/>
                <a:cs typeface="Cabin"/>
                <a:sym typeface="Cabin"/>
              </a:rPr>
              <a:t> </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3</a:t>
            </a:r>
            <a:endParaRPr/>
          </a:p>
        </p:txBody>
      </p:sp>
      <p:sp>
        <p:nvSpPr>
          <p:cNvPr id="296" name="Google Shape;296;p54"/>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7" name="Google Shape;297;p54"/>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 Kumar</a:t>
            </a:r>
            <a:endParaRPr/>
          </a:p>
        </p:txBody>
      </p:sp>
      <p:sp>
        <p:nvSpPr>
          <p:cNvPr id="298" name="Google Shape;298;p54"/>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6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Smart Code – Definition &amp; Example</a:t>
            </a:r>
            <a:endParaRPr/>
          </a:p>
        </p:txBody>
      </p:sp>
      <p:sp>
        <p:nvSpPr>
          <p:cNvPr id="380" name="Google Shape;380;p63"/>
          <p:cNvSpPr txBox="1"/>
          <p:nvPr/>
        </p:nvSpPr>
        <p:spPr>
          <a:xfrm>
            <a:off x="0" y="838200"/>
            <a:ext cx="82296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smart code is a single identifying attribute made up of multiple values. </a:t>
            </a:r>
            <a:endParaRPr/>
          </a:p>
        </p:txBody>
      </p:sp>
      <p:pic>
        <p:nvPicPr>
          <p:cNvPr id="381" name="Google Shape;381;p63"/>
          <p:cNvPicPr preferRelativeResize="0"/>
          <p:nvPr/>
        </p:nvPicPr>
        <p:blipFill rotWithShape="1">
          <a:blip r:embed="rId3">
            <a:alphaModFix/>
          </a:blip>
          <a:srcRect b="0" l="0" r="0" t="0"/>
          <a:stretch/>
        </p:blipFill>
        <p:spPr>
          <a:xfrm>
            <a:off x="762000" y="1524000"/>
            <a:ext cx="7256462" cy="1905000"/>
          </a:xfrm>
          <a:prstGeom prst="rect">
            <a:avLst/>
          </a:prstGeom>
          <a:noFill/>
          <a:ln>
            <a:noFill/>
          </a:ln>
        </p:spPr>
      </p:pic>
      <p:sp>
        <p:nvSpPr>
          <p:cNvPr id="382" name="Google Shape;382;p63"/>
          <p:cNvSpPr txBox="1"/>
          <p:nvPr/>
        </p:nvSpPr>
        <p:spPr>
          <a:xfrm>
            <a:off x="304800" y="3276600"/>
            <a:ext cx="82296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For e.g. Part number 9E201215 can be defined 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Division 9 - Consumer Services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Class E - Externally produced</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type 20 - Paper Form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Warehouse 12 - Dallas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Sequence - 15</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If the “intelligence” built into the code changes, the key must be changed as all the existing occurrences.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It that key is referenced by a relationship, it will require even further changes.</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64"/>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Smart Code - Resolution</a:t>
            </a:r>
            <a:endParaRPr/>
          </a:p>
        </p:txBody>
      </p:sp>
      <p:sp>
        <p:nvSpPr>
          <p:cNvPr id="388" name="Google Shape;388;p64"/>
          <p:cNvSpPr txBox="1"/>
          <p:nvPr/>
        </p:nvSpPr>
        <p:spPr>
          <a:xfrm>
            <a:off x="457200" y="10668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Smart codes are usually holdovers from legacy systems and should not be used as primary keys.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Replace the smart code with an appropriate primary key and model individual elements of the smart code.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Create system generated identifier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Decompose multi valued attributes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89" name="Google Shape;389;p64"/>
          <p:cNvPicPr preferRelativeResize="0"/>
          <p:nvPr/>
        </p:nvPicPr>
        <p:blipFill rotWithShape="1">
          <a:blip r:embed="rId3">
            <a:alphaModFix/>
          </a:blip>
          <a:srcRect b="0" l="0" r="0" t="0"/>
          <a:stretch/>
        </p:blipFill>
        <p:spPr>
          <a:xfrm>
            <a:off x="2667000" y="3733800"/>
            <a:ext cx="2533650" cy="267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65"/>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Compound Primary Key</a:t>
            </a:r>
            <a:endParaRPr/>
          </a:p>
        </p:txBody>
      </p:sp>
      <p:sp>
        <p:nvSpPr>
          <p:cNvPr id="395" name="Google Shape;395;p65"/>
          <p:cNvSpPr txBox="1"/>
          <p:nvPr/>
        </p:nvSpPr>
        <p:spPr>
          <a:xfrm>
            <a:off x="609600" y="10668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compound primary key is a primary key that is composed of two or more identifying attributes.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All attributes in a compound primary key are needed to uniquely identify an occurrence.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96" name="Google Shape;396;p65"/>
          <p:cNvPicPr preferRelativeResize="0"/>
          <p:nvPr/>
        </p:nvPicPr>
        <p:blipFill rotWithShape="1">
          <a:blip r:embed="rId3">
            <a:alphaModFix/>
          </a:blip>
          <a:srcRect b="0" l="0" r="0" t="0"/>
          <a:stretch/>
        </p:blipFill>
        <p:spPr>
          <a:xfrm>
            <a:off x="2438400" y="3276600"/>
            <a:ext cx="3352800" cy="201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sp>
        <p:nvSpPr>
          <p:cNvPr id="401" name="Google Shape;401;p66"/>
          <p:cNvSpPr txBox="1"/>
          <p:nvPr>
            <p:ph type="title"/>
          </p:nvPr>
        </p:nvSpPr>
        <p:spPr>
          <a:xfrm>
            <a:off x="0" y="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 Definition &amp; Example</a:t>
            </a:r>
            <a:endParaRPr/>
          </a:p>
        </p:txBody>
      </p:sp>
      <p:sp>
        <p:nvSpPr>
          <p:cNvPr id="402" name="Google Shape;402;p66"/>
          <p:cNvSpPr txBox="1"/>
          <p:nvPr/>
        </p:nvSpPr>
        <p:spPr>
          <a:xfrm>
            <a:off x="457200" y="1371600"/>
            <a:ext cx="8229600" cy="20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relationship represents a direct business rule or association between two entity types.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relationship is modeled using a line drawn between two entity types.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03" name="Google Shape;403;p66"/>
          <p:cNvPicPr preferRelativeResize="0"/>
          <p:nvPr/>
        </p:nvPicPr>
        <p:blipFill rotWithShape="1">
          <a:blip r:embed="rId3">
            <a:alphaModFix/>
          </a:blip>
          <a:srcRect b="0" l="0" r="0" t="0"/>
          <a:stretch/>
        </p:blipFill>
        <p:spPr>
          <a:xfrm>
            <a:off x="1295400" y="3429000"/>
            <a:ext cx="6400800"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67"/>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Phrase Example</a:t>
            </a:r>
            <a:endParaRPr/>
          </a:p>
        </p:txBody>
      </p:sp>
      <p:sp>
        <p:nvSpPr>
          <p:cNvPr id="409" name="Google Shape;409;p67"/>
          <p:cNvSpPr txBox="1"/>
          <p:nvPr/>
        </p:nvSpPr>
        <p:spPr>
          <a:xfrm>
            <a:off x="609600" y="10668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Each relationship has two phrases.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relationship phrase is read clockwise around a relationship.</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The phrase provides meaningful context to the relationship and must reflect the nature of the association between entity types in business terms.</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10" name="Google Shape;410;p67"/>
          <p:cNvPicPr preferRelativeResize="0"/>
          <p:nvPr/>
        </p:nvPicPr>
        <p:blipFill rotWithShape="1">
          <a:blip r:embed="rId3">
            <a:alphaModFix/>
          </a:blip>
          <a:srcRect b="0" l="0" r="0" t="0"/>
          <a:stretch/>
        </p:blipFill>
        <p:spPr>
          <a:xfrm>
            <a:off x="1828800" y="3124200"/>
            <a:ext cx="4838700" cy="320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68"/>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Cardinality</a:t>
            </a:r>
            <a:endParaRPr/>
          </a:p>
        </p:txBody>
      </p:sp>
      <p:sp>
        <p:nvSpPr>
          <p:cNvPr id="416" name="Google Shape;416;p68"/>
          <p:cNvSpPr txBox="1"/>
          <p:nvPr/>
        </p:nvSpPr>
        <p:spPr>
          <a:xfrm>
            <a:off x="609600" y="10668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Cardinality expresses the minimum and maximum number of related occurrences between two related entity types.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defined by the symbols used at the both ends of the relationship line.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417" name="Google Shape;417;p68"/>
          <p:cNvPicPr preferRelativeResize="0"/>
          <p:nvPr/>
        </p:nvPicPr>
        <p:blipFill rotWithShape="1">
          <a:blip r:embed="rId3">
            <a:alphaModFix/>
          </a:blip>
          <a:srcRect b="0" l="0" r="0" t="0"/>
          <a:stretch/>
        </p:blipFill>
        <p:spPr>
          <a:xfrm>
            <a:off x="1676400" y="3352800"/>
            <a:ext cx="5743575" cy="225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69"/>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Optionality</a:t>
            </a:r>
            <a:endParaRPr/>
          </a:p>
        </p:txBody>
      </p:sp>
      <p:pic>
        <p:nvPicPr>
          <p:cNvPr id="423" name="Google Shape;423;p69"/>
          <p:cNvPicPr preferRelativeResize="0"/>
          <p:nvPr/>
        </p:nvPicPr>
        <p:blipFill rotWithShape="1">
          <a:blip r:embed="rId3">
            <a:alphaModFix/>
          </a:blip>
          <a:srcRect b="0" l="0" r="0" t="0"/>
          <a:stretch/>
        </p:blipFill>
        <p:spPr>
          <a:xfrm>
            <a:off x="381000" y="1371600"/>
            <a:ext cx="4800600" cy="1371600"/>
          </a:xfrm>
          <a:prstGeom prst="rect">
            <a:avLst/>
          </a:prstGeom>
          <a:noFill/>
          <a:ln>
            <a:noFill/>
          </a:ln>
        </p:spPr>
      </p:pic>
      <p:pic>
        <p:nvPicPr>
          <p:cNvPr id="424" name="Google Shape;424;p69"/>
          <p:cNvPicPr preferRelativeResize="0"/>
          <p:nvPr/>
        </p:nvPicPr>
        <p:blipFill rotWithShape="1">
          <a:blip r:embed="rId4">
            <a:alphaModFix/>
          </a:blip>
          <a:srcRect b="0" l="0" r="0" t="0"/>
          <a:stretch/>
        </p:blipFill>
        <p:spPr>
          <a:xfrm>
            <a:off x="381000" y="2667000"/>
            <a:ext cx="4779962" cy="1524000"/>
          </a:xfrm>
          <a:prstGeom prst="rect">
            <a:avLst/>
          </a:prstGeom>
          <a:noFill/>
          <a:ln>
            <a:noFill/>
          </a:ln>
        </p:spPr>
      </p:pic>
      <p:sp>
        <p:nvSpPr>
          <p:cNvPr id="425" name="Google Shape;425;p69"/>
          <p:cNvSpPr txBox="1"/>
          <p:nvPr/>
        </p:nvSpPr>
        <p:spPr>
          <a:xfrm>
            <a:off x="5334000" y="1295400"/>
            <a:ext cx="3429000" cy="274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Zero or one occurrence of Dept per Employee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Zero, one or many occurrence of Dept per Employee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26" name="Google Shape;426;p69"/>
          <p:cNvSpPr txBox="1"/>
          <p:nvPr/>
        </p:nvSpPr>
        <p:spPr>
          <a:xfrm>
            <a:off x="381000" y="4191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Optionality expresses the minimum number of occurrences that may be related to one another.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If it appears on the relationship line, it means that the minimum number of related occurrences is zero (i.e. the relationship is optional).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If it does not appear, it means the relationship is mandatory.</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70"/>
          <p:cNvSpPr txBox="1"/>
          <p:nvPr>
            <p:ph type="title"/>
          </p:nvPr>
        </p:nvSpPr>
        <p:spPr>
          <a:xfrm>
            <a:off x="0" y="215900"/>
            <a:ext cx="7924800" cy="54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Relationship Notations-Information Engineering (IE) &amp; IDEF1X</a:t>
            </a:r>
            <a:endParaRPr/>
          </a:p>
        </p:txBody>
      </p:sp>
      <p:pic>
        <p:nvPicPr>
          <p:cNvPr id="432" name="Google Shape;432;p70"/>
          <p:cNvPicPr preferRelativeResize="0"/>
          <p:nvPr/>
        </p:nvPicPr>
        <p:blipFill rotWithShape="1">
          <a:blip r:embed="rId3">
            <a:alphaModFix/>
          </a:blip>
          <a:srcRect b="0" l="0" r="0" t="0"/>
          <a:stretch/>
        </p:blipFill>
        <p:spPr>
          <a:xfrm>
            <a:off x="0" y="1227137"/>
            <a:ext cx="4419600" cy="2743200"/>
          </a:xfrm>
          <a:prstGeom prst="rect">
            <a:avLst/>
          </a:prstGeom>
          <a:noFill/>
          <a:ln>
            <a:noFill/>
          </a:ln>
        </p:spPr>
      </p:pic>
      <p:pic>
        <p:nvPicPr>
          <p:cNvPr id="433" name="Google Shape;433;p70"/>
          <p:cNvPicPr preferRelativeResize="0"/>
          <p:nvPr/>
        </p:nvPicPr>
        <p:blipFill rotWithShape="1">
          <a:blip r:embed="rId4">
            <a:alphaModFix/>
          </a:blip>
          <a:srcRect b="0" l="0" r="0" t="0"/>
          <a:stretch/>
        </p:blipFill>
        <p:spPr>
          <a:xfrm>
            <a:off x="0" y="3962400"/>
            <a:ext cx="4343400" cy="830262"/>
          </a:xfrm>
          <a:prstGeom prst="rect">
            <a:avLst/>
          </a:prstGeom>
          <a:noFill/>
          <a:ln>
            <a:noFill/>
          </a:ln>
        </p:spPr>
      </p:pic>
      <p:pic>
        <p:nvPicPr>
          <p:cNvPr id="434" name="Google Shape;434;p70"/>
          <p:cNvPicPr preferRelativeResize="0"/>
          <p:nvPr/>
        </p:nvPicPr>
        <p:blipFill rotWithShape="1">
          <a:blip r:embed="rId5">
            <a:alphaModFix/>
          </a:blip>
          <a:srcRect b="0" l="0" r="0" t="0"/>
          <a:stretch/>
        </p:blipFill>
        <p:spPr>
          <a:xfrm>
            <a:off x="4495800" y="1258887"/>
            <a:ext cx="4191000" cy="2703512"/>
          </a:xfrm>
          <a:prstGeom prst="rect">
            <a:avLst/>
          </a:prstGeom>
          <a:noFill/>
          <a:ln>
            <a:noFill/>
          </a:ln>
        </p:spPr>
      </p:pic>
      <p:pic>
        <p:nvPicPr>
          <p:cNvPr id="435" name="Google Shape;435;p70"/>
          <p:cNvPicPr preferRelativeResize="0"/>
          <p:nvPr/>
        </p:nvPicPr>
        <p:blipFill rotWithShape="1">
          <a:blip r:embed="rId6">
            <a:alphaModFix/>
          </a:blip>
          <a:srcRect b="0" l="0" r="0" t="0"/>
          <a:stretch/>
        </p:blipFill>
        <p:spPr>
          <a:xfrm>
            <a:off x="4495800" y="4038600"/>
            <a:ext cx="4191000" cy="762000"/>
          </a:xfrm>
          <a:prstGeom prst="rect">
            <a:avLst/>
          </a:prstGeom>
          <a:noFill/>
          <a:ln>
            <a:noFill/>
          </a:ln>
        </p:spPr>
      </p:pic>
      <p:sp>
        <p:nvSpPr>
          <p:cNvPr id="436" name="Google Shape;436;p70"/>
          <p:cNvSpPr txBox="1"/>
          <p:nvPr/>
        </p:nvSpPr>
        <p:spPr>
          <a:xfrm>
            <a:off x="304800" y="44958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Integrated Definition for Information Modeling (IDEFIX) is a different notation developed by the federal government and supported by several modeling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While the notation looks quite different, the above examples show the equivalent translation.</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71"/>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Types</a:t>
            </a:r>
            <a:endParaRPr/>
          </a:p>
        </p:txBody>
      </p:sp>
      <p:pic>
        <p:nvPicPr>
          <p:cNvPr id="442" name="Google Shape;442;p71"/>
          <p:cNvPicPr preferRelativeResize="0"/>
          <p:nvPr>
            <p:ph idx="1" type="body"/>
          </p:nvPr>
        </p:nvPicPr>
        <p:blipFill rotWithShape="1">
          <a:blip r:embed="rId3">
            <a:alphaModFix/>
          </a:blip>
          <a:srcRect b="0" l="0" r="0" t="0"/>
          <a:stretch/>
        </p:blipFill>
        <p:spPr>
          <a:xfrm>
            <a:off x="0" y="1219200"/>
            <a:ext cx="9144000" cy="2819400"/>
          </a:xfrm>
          <a:prstGeom prst="rect">
            <a:avLst/>
          </a:prstGeom>
          <a:noFill/>
          <a:ln>
            <a:noFill/>
          </a:ln>
        </p:spPr>
      </p:pic>
      <p:sp>
        <p:nvSpPr>
          <p:cNvPr id="443" name="Google Shape;443;p71"/>
          <p:cNvSpPr txBox="1"/>
          <p:nvPr/>
        </p:nvSpPr>
        <p:spPr>
          <a:xfrm>
            <a:off x="381000" y="4038600"/>
            <a:ext cx="8229600"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With only two symbols for cardinality and one symbol for optional, all of the possible combinations are represented in the above categories.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categories are based on the maximum symbol at both ends of the relationship as one-to-many(1:M),one-to-one(1:1),many-to-many(M:M).</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7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Foreign Key – Definition &amp; Example</a:t>
            </a:r>
            <a:endParaRPr/>
          </a:p>
        </p:txBody>
      </p:sp>
      <p:sp>
        <p:nvSpPr>
          <p:cNvPr id="449" name="Google Shape;449;p72"/>
          <p:cNvSpPr txBox="1"/>
          <p:nvPr/>
        </p:nvSpPr>
        <p:spPr>
          <a:xfrm>
            <a:off x="457200" y="1219200"/>
            <a:ext cx="8229600"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implement a relationship between two entity types, the primary key of one entity type is copied to the related entity type.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migrating primary key is called a Foreign key in the entity type to which it migrates.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Foreign keys are marked with “(fk)”.</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450" name="Google Shape;450;p72"/>
          <p:cNvPicPr preferRelativeResize="0"/>
          <p:nvPr/>
        </p:nvPicPr>
        <p:blipFill rotWithShape="1">
          <a:blip r:embed="rId3">
            <a:alphaModFix/>
          </a:blip>
          <a:srcRect b="0" l="0" r="0" t="0"/>
          <a:stretch/>
        </p:blipFill>
        <p:spPr>
          <a:xfrm>
            <a:off x="1295400" y="3657600"/>
            <a:ext cx="6019800" cy="202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55"/>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
        <p:nvSpPr>
          <p:cNvPr id="304" name="Google Shape;304;p55"/>
          <p:cNvSpPr txBox="1"/>
          <p:nvPr/>
        </p:nvSpPr>
        <p:spPr>
          <a:xfrm>
            <a:off x="3810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7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Foreign Key Rules</a:t>
            </a:r>
            <a:endParaRPr/>
          </a:p>
        </p:txBody>
      </p:sp>
      <p:sp>
        <p:nvSpPr>
          <p:cNvPr id="456" name="Google Shape;456;p73"/>
          <p:cNvSpPr txBox="1"/>
          <p:nvPr/>
        </p:nvSpPr>
        <p:spPr>
          <a:xfrm>
            <a:off x="304800" y="1219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One-to-many relationships-migrate the entire primary key from the one side to the many side.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One-to-one relationships-migrate the entire primary key from the mandatory side to the optional side.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Many-to-many relationships-resolve the relationship first then migrate.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0" name="Shape 460"/>
        <p:cNvGrpSpPr/>
        <p:nvPr/>
      </p:nvGrpSpPr>
      <p:grpSpPr>
        <a:xfrm>
          <a:off x="0" y="0"/>
          <a:ext cx="0" cy="0"/>
          <a:chOff x="0" y="0"/>
          <a:chExt cx="0" cy="0"/>
        </a:xfrm>
      </p:grpSpPr>
      <p:sp>
        <p:nvSpPr>
          <p:cNvPr id="461" name="Google Shape;461;p74"/>
          <p:cNvSpPr txBox="1"/>
          <p:nvPr/>
        </p:nvSpPr>
        <p:spPr>
          <a:xfrm>
            <a:off x="2362200" y="4267200"/>
            <a:ext cx="64770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Data warehouse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75"/>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DWH Environment</a:t>
            </a:r>
            <a:endParaRPr/>
          </a:p>
        </p:txBody>
      </p:sp>
      <p:grpSp>
        <p:nvGrpSpPr>
          <p:cNvPr id="467" name="Google Shape;467;p75"/>
          <p:cNvGrpSpPr/>
          <p:nvPr/>
        </p:nvGrpSpPr>
        <p:grpSpPr>
          <a:xfrm>
            <a:off x="622300" y="3429000"/>
            <a:ext cx="8127999" cy="2743200"/>
            <a:chOff x="622300" y="3429000"/>
            <a:chExt cx="8127999" cy="2743200"/>
          </a:xfrm>
        </p:grpSpPr>
        <p:sp>
          <p:nvSpPr>
            <p:cNvPr id="468" name="Google Shape;468;p75"/>
            <p:cNvSpPr/>
            <p:nvPr/>
          </p:nvSpPr>
          <p:spPr>
            <a:xfrm>
              <a:off x="622300" y="3429000"/>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S1</a:t>
              </a:r>
              <a:endParaRPr/>
            </a:p>
          </p:txBody>
        </p:sp>
        <p:sp>
          <p:nvSpPr>
            <p:cNvPr id="469" name="Google Shape;469;p75"/>
            <p:cNvSpPr/>
            <p:nvPr/>
          </p:nvSpPr>
          <p:spPr>
            <a:xfrm>
              <a:off x="622300" y="4378325"/>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S2</a:t>
              </a:r>
              <a:endParaRPr/>
            </a:p>
          </p:txBody>
        </p:sp>
        <p:sp>
          <p:nvSpPr>
            <p:cNvPr id="470" name="Google Shape;470;p75"/>
            <p:cNvSpPr/>
            <p:nvPr/>
          </p:nvSpPr>
          <p:spPr>
            <a:xfrm>
              <a:off x="622300" y="5334000"/>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S3</a:t>
              </a:r>
              <a:endParaRPr/>
            </a:p>
          </p:txBody>
        </p:sp>
        <p:sp>
          <p:nvSpPr>
            <p:cNvPr id="471" name="Google Shape;471;p75"/>
            <p:cNvSpPr/>
            <p:nvPr/>
          </p:nvSpPr>
          <p:spPr>
            <a:xfrm>
              <a:off x="2001837" y="4238625"/>
              <a:ext cx="982662" cy="1084262"/>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Staging</a:t>
              </a:r>
              <a:endParaRPr/>
            </a:p>
          </p:txBody>
        </p:sp>
        <p:sp>
          <p:nvSpPr>
            <p:cNvPr id="472" name="Google Shape;472;p75"/>
            <p:cNvSpPr/>
            <p:nvPr/>
          </p:nvSpPr>
          <p:spPr>
            <a:xfrm>
              <a:off x="1384300" y="4589462"/>
              <a:ext cx="609600" cy="438150"/>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3" name="Google Shape;473;p75"/>
            <p:cNvSpPr/>
            <p:nvPr/>
          </p:nvSpPr>
          <p:spPr>
            <a:xfrm>
              <a:off x="3689350" y="3962400"/>
              <a:ext cx="1219200" cy="17526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Data</a:t>
              </a:r>
              <a:endParaRPr/>
            </a:p>
            <a:p>
              <a:pPr indent="0" lvl="0" marL="0" marR="0" rtl="0" algn="ctr">
                <a:lnSpc>
                  <a:spcPct val="100000"/>
                </a:lnSpc>
                <a:spcBef>
                  <a:spcPts val="80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Warehouse</a:t>
              </a:r>
              <a:endParaRPr/>
            </a:p>
          </p:txBody>
        </p:sp>
        <p:sp>
          <p:nvSpPr>
            <p:cNvPr id="474" name="Google Shape;474;p75"/>
            <p:cNvSpPr/>
            <p:nvPr/>
          </p:nvSpPr>
          <p:spPr>
            <a:xfrm>
              <a:off x="2990850" y="4595812"/>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5" name="Google Shape;475;p75"/>
            <p:cNvSpPr/>
            <p:nvPr/>
          </p:nvSpPr>
          <p:spPr>
            <a:xfrm>
              <a:off x="5575300" y="3627437"/>
              <a:ext cx="1295400" cy="11430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1" i="0" sz="1600" u="none" cap="none" strike="noStrike">
                <a:solidFill>
                  <a:srgbClr val="CC3300"/>
                </a:solidFill>
                <a:latin typeface="Arial"/>
                <a:ea typeface="Arial"/>
                <a:cs typeface="Arial"/>
                <a:sym typeface="Arial"/>
              </a:endParaRPr>
            </a:p>
            <a:p>
              <a:pPr indent="0" lvl="0" marL="0" marR="0" rtl="0" algn="ctr">
                <a:lnSpc>
                  <a:spcPct val="100000"/>
                </a:lnSpc>
                <a:spcBef>
                  <a:spcPts val="800"/>
                </a:spcBef>
                <a:spcAft>
                  <a:spcPts val="0"/>
                </a:spcAft>
                <a:buClr>
                  <a:srgbClr val="808080"/>
                </a:buClr>
                <a:buFont typeface="Arial"/>
                <a:buNone/>
              </a:pPr>
              <a:r>
                <a:rPr b="1" i="0" lang="en-US" sz="1600" u="none" cap="none" strike="noStrike">
                  <a:solidFill>
                    <a:srgbClr val="808080"/>
                  </a:solidFill>
                  <a:latin typeface="Arial"/>
                  <a:ea typeface="Arial"/>
                  <a:cs typeface="Arial"/>
                  <a:sym typeface="Arial"/>
                </a:rPr>
                <a:t>Data Mart</a:t>
              </a:r>
              <a:endParaRPr/>
            </a:p>
            <a:p>
              <a:pPr indent="0" lvl="0" marL="0" marR="0" rtl="0" algn="ctr">
                <a:lnSpc>
                  <a:spcPct val="100000"/>
                </a:lnSpc>
                <a:spcBef>
                  <a:spcPts val="0"/>
                </a:spcBef>
                <a:spcAft>
                  <a:spcPts val="0"/>
                </a:spcAft>
                <a:buNone/>
              </a:pPr>
              <a:r>
                <a:t/>
              </a:r>
              <a:endParaRPr b="1" i="0" sz="1600" u="none" cap="none" strike="noStrike">
                <a:solidFill>
                  <a:srgbClr val="808080"/>
                </a:solidFill>
                <a:latin typeface="Arial"/>
                <a:ea typeface="Arial"/>
                <a:cs typeface="Arial"/>
                <a:sym typeface="Arial"/>
              </a:endParaRPr>
            </a:p>
          </p:txBody>
        </p:sp>
        <p:sp>
          <p:nvSpPr>
            <p:cNvPr id="476" name="Google Shape;476;p75"/>
            <p:cNvSpPr/>
            <p:nvPr/>
          </p:nvSpPr>
          <p:spPr>
            <a:xfrm>
              <a:off x="5592762" y="4811712"/>
              <a:ext cx="1295400" cy="11430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1" i="0" sz="1600" u="none" cap="none" strike="noStrike">
                <a:solidFill>
                  <a:srgbClr val="CC3300"/>
                </a:solidFill>
                <a:latin typeface="Arial"/>
                <a:ea typeface="Arial"/>
                <a:cs typeface="Arial"/>
                <a:sym typeface="Arial"/>
              </a:endParaRPr>
            </a:p>
            <a:p>
              <a:pPr indent="0" lvl="0" marL="0" marR="0" rtl="0" algn="ctr">
                <a:lnSpc>
                  <a:spcPct val="100000"/>
                </a:lnSpc>
                <a:spcBef>
                  <a:spcPts val="800"/>
                </a:spcBef>
                <a:spcAft>
                  <a:spcPts val="0"/>
                </a:spcAft>
                <a:buClr>
                  <a:srgbClr val="808080"/>
                </a:buClr>
                <a:buFont typeface="Arial"/>
                <a:buNone/>
              </a:pPr>
              <a:r>
                <a:rPr b="1" i="0" lang="en-US" sz="1600" u="none" cap="none" strike="noStrike">
                  <a:solidFill>
                    <a:srgbClr val="808080"/>
                  </a:solidFill>
                  <a:latin typeface="Arial"/>
                  <a:ea typeface="Arial"/>
                  <a:cs typeface="Arial"/>
                  <a:sym typeface="Arial"/>
                </a:rPr>
                <a:t>Data Mart</a:t>
              </a:r>
              <a:endParaRPr/>
            </a:p>
            <a:p>
              <a:pPr indent="0" lvl="0" marL="0" marR="0" rtl="0" algn="ctr">
                <a:lnSpc>
                  <a:spcPct val="100000"/>
                </a:lnSpc>
                <a:spcBef>
                  <a:spcPts val="0"/>
                </a:spcBef>
                <a:spcAft>
                  <a:spcPts val="0"/>
                </a:spcAft>
                <a:buNone/>
              </a:pPr>
              <a:r>
                <a:t/>
              </a:r>
              <a:endParaRPr b="1" i="0" sz="1600" u="none" cap="none" strike="noStrike">
                <a:solidFill>
                  <a:srgbClr val="808080"/>
                </a:solidFill>
                <a:latin typeface="Arial"/>
                <a:ea typeface="Arial"/>
                <a:cs typeface="Arial"/>
                <a:sym typeface="Arial"/>
              </a:endParaRPr>
            </a:p>
          </p:txBody>
        </p:sp>
        <p:sp>
          <p:nvSpPr>
            <p:cNvPr id="477" name="Google Shape;477;p75"/>
            <p:cNvSpPr/>
            <p:nvPr/>
          </p:nvSpPr>
          <p:spPr>
            <a:xfrm>
              <a:off x="4965700" y="4572000"/>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8" name="Google Shape;478;p75"/>
            <p:cNvSpPr/>
            <p:nvPr/>
          </p:nvSpPr>
          <p:spPr>
            <a:xfrm>
              <a:off x="6870700" y="4572000"/>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479" name="Google Shape;479;p75"/>
            <p:cNvGrpSpPr/>
            <p:nvPr/>
          </p:nvGrpSpPr>
          <p:grpSpPr>
            <a:xfrm>
              <a:off x="7724775" y="3492500"/>
              <a:ext cx="609600" cy="687387"/>
              <a:chOff x="1600200" y="304800"/>
              <a:chExt cx="1905000" cy="1981200"/>
            </a:xfrm>
          </p:grpSpPr>
          <p:sp>
            <p:nvSpPr>
              <p:cNvPr id="480" name="Google Shape;480;p75"/>
              <p:cNvSpPr/>
              <p:nvPr/>
            </p:nvSpPr>
            <p:spPr>
              <a:xfrm>
                <a:off x="1600200" y="304800"/>
                <a:ext cx="1890712" cy="1981200"/>
              </a:xfrm>
              <a:prstGeom prst="cube">
                <a:avLst>
                  <a:gd fmla="val 25000" name="adj"/>
                </a:avLst>
              </a:prstGeom>
              <a:solidFill>
                <a:srgbClr val="FCF79C"/>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81" name="Google Shape;481;p75"/>
              <p:cNvCxnSpPr/>
              <p:nvPr/>
            </p:nvCxnSpPr>
            <p:spPr>
              <a:xfrm>
                <a:off x="18288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2" name="Google Shape;482;p75"/>
              <p:cNvCxnSpPr/>
              <p:nvPr/>
            </p:nvCxnSpPr>
            <p:spPr>
              <a:xfrm>
                <a:off x="20574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3" name="Google Shape;483;p75"/>
              <p:cNvCxnSpPr/>
              <p:nvPr/>
            </p:nvCxnSpPr>
            <p:spPr>
              <a:xfrm>
                <a:off x="22860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4" name="Google Shape;484;p75"/>
              <p:cNvCxnSpPr/>
              <p:nvPr/>
            </p:nvCxnSpPr>
            <p:spPr>
              <a:xfrm>
                <a:off x="25146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5" name="Google Shape;485;p75"/>
              <p:cNvCxnSpPr/>
              <p:nvPr/>
            </p:nvCxnSpPr>
            <p:spPr>
              <a:xfrm>
                <a:off x="27432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6" name="Google Shape;486;p75"/>
              <p:cNvCxnSpPr/>
              <p:nvPr/>
            </p:nvCxnSpPr>
            <p:spPr>
              <a:xfrm flipH="1" rot="10800000">
                <a:off x="18288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7" name="Google Shape;487;p75"/>
              <p:cNvCxnSpPr/>
              <p:nvPr/>
            </p:nvCxnSpPr>
            <p:spPr>
              <a:xfrm flipH="1" rot="10800000">
                <a:off x="20574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8" name="Google Shape;488;p75"/>
              <p:cNvCxnSpPr/>
              <p:nvPr/>
            </p:nvCxnSpPr>
            <p:spPr>
              <a:xfrm flipH="1" rot="10800000">
                <a:off x="22860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9" name="Google Shape;489;p75"/>
              <p:cNvCxnSpPr/>
              <p:nvPr/>
            </p:nvCxnSpPr>
            <p:spPr>
              <a:xfrm flipH="1" rot="10800000">
                <a:off x="25146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90" name="Google Shape;490;p75"/>
              <p:cNvCxnSpPr/>
              <p:nvPr/>
            </p:nvCxnSpPr>
            <p:spPr>
              <a:xfrm flipH="1" rot="10800000">
                <a:off x="27432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91" name="Google Shape;491;p75"/>
              <p:cNvCxnSpPr/>
              <p:nvPr/>
            </p:nvCxnSpPr>
            <p:spPr>
              <a:xfrm>
                <a:off x="1600200" y="990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2" name="Google Shape;492;p75"/>
              <p:cNvCxnSpPr/>
              <p:nvPr/>
            </p:nvCxnSpPr>
            <p:spPr>
              <a:xfrm>
                <a:off x="1600200" y="12192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3" name="Google Shape;493;p75"/>
              <p:cNvCxnSpPr/>
              <p:nvPr/>
            </p:nvCxnSpPr>
            <p:spPr>
              <a:xfrm>
                <a:off x="1600200" y="14478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4" name="Google Shape;494;p75"/>
              <p:cNvCxnSpPr/>
              <p:nvPr/>
            </p:nvCxnSpPr>
            <p:spPr>
              <a:xfrm>
                <a:off x="1600200" y="16764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5" name="Google Shape;495;p75"/>
              <p:cNvCxnSpPr/>
              <p:nvPr/>
            </p:nvCxnSpPr>
            <p:spPr>
              <a:xfrm>
                <a:off x="1600200" y="19050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6" name="Google Shape;496;p75"/>
              <p:cNvCxnSpPr/>
              <p:nvPr/>
            </p:nvCxnSpPr>
            <p:spPr>
              <a:xfrm>
                <a:off x="1600200" y="2133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7" name="Google Shape;497;p75"/>
              <p:cNvCxnSpPr/>
              <p:nvPr/>
            </p:nvCxnSpPr>
            <p:spPr>
              <a:xfrm>
                <a:off x="1676400" y="6858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8" name="Google Shape;498;p75"/>
              <p:cNvCxnSpPr/>
              <p:nvPr/>
            </p:nvCxnSpPr>
            <p:spPr>
              <a:xfrm>
                <a:off x="1752600" y="609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9" name="Google Shape;499;p75"/>
              <p:cNvCxnSpPr/>
              <p:nvPr/>
            </p:nvCxnSpPr>
            <p:spPr>
              <a:xfrm>
                <a:off x="1828800" y="5334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500" name="Google Shape;500;p75"/>
              <p:cNvCxnSpPr/>
              <p:nvPr/>
            </p:nvCxnSpPr>
            <p:spPr>
              <a:xfrm>
                <a:off x="1905000" y="4572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501" name="Google Shape;501;p75"/>
              <p:cNvCxnSpPr/>
              <p:nvPr/>
            </p:nvCxnSpPr>
            <p:spPr>
              <a:xfrm>
                <a:off x="1981200" y="3810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502" name="Google Shape;502;p75"/>
              <p:cNvCxnSpPr/>
              <p:nvPr/>
            </p:nvCxnSpPr>
            <p:spPr>
              <a:xfrm>
                <a:off x="3124200" y="6858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3" name="Google Shape;503;p75"/>
              <p:cNvCxnSpPr/>
              <p:nvPr/>
            </p:nvCxnSpPr>
            <p:spPr>
              <a:xfrm>
                <a:off x="3200400" y="6096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4" name="Google Shape;504;p75"/>
              <p:cNvCxnSpPr/>
              <p:nvPr/>
            </p:nvCxnSpPr>
            <p:spPr>
              <a:xfrm>
                <a:off x="3276600" y="5334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5" name="Google Shape;505;p75"/>
              <p:cNvCxnSpPr/>
              <p:nvPr/>
            </p:nvCxnSpPr>
            <p:spPr>
              <a:xfrm>
                <a:off x="3352800" y="4572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6" name="Google Shape;506;p75"/>
              <p:cNvCxnSpPr/>
              <p:nvPr/>
            </p:nvCxnSpPr>
            <p:spPr>
              <a:xfrm>
                <a:off x="3429000" y="381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7" name="Google Shape;507;p75"/>
              <p:cNvCxnSpPr/>
              <p:nvPr/>
            </p:nvCxnSpPr>
            <p:spPr>
              <a:xfrm flipH="1">
                <a:off x="3048000" y="4572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8" name="Google Shape;508;p75"/>
              <p:cNvCxnSpPr/>
              <p:nvPr/>
            </p:nvCxnSpPr>
            <p:spPr>
              <a:xfrm flipH="1">
                <a:off x="3048000" y="6858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9" name="Google Shape;509;p75"/>
              <p:cNvCxnSpPr/>
              <p:nvPr/>
            </p:nvCxnSpPr>
            <p:spPr>
              <a:xfrm flipH="1">
                <a:off x="3048000" y="9144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10" name="Google Shape;510;p75"/>
              <p:cNvCxnSpPr/>
              <p:nvPr/>
            </p:nvCxnSpPr>
            <p:spPr>
              <a:xfrm flipH="1">
                <a:off x="3048000" y="11430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11" name="Google Shape;511;p75"/>
              <p:cNvCxnSpPr/>
              <p:nvPr/>
            </p:nvCxnSpPr>
            <p:spPr>
              <a:xfrm flipH="1">
                <a:off x="3048000" y="13716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12" name="Google Shape;512;p75"/>
              <p:cNvCxnSpPr/>
              <p:nvPr/>
            </p:nvCxnSpPr>
            <p:spPr>
              <a:xfrm flipH="1">
                <a:off x="3048000" y="1600200"/>
                <a:ext cx="457200" cy="533400"/>
              </a:xfrm>
              <a:prstGeom prst="straightConnector1">
                <a:avLst/>
              </a:prstGeom>
              <a:noFill/>
              <a:ln cap="flat" cmpd="sng" w="38100">
                <a:solidFill>
                  <a:srgbClr val="808080"/>
                </a:solidFill>
                <a:prstDash val="solid"/>
                <a:miter lim="8000"/>
                <a:headEnd len="sm" w="sm" type="none"/>
                <a:tailEnd len="sm" w="sm" type="none"/>
              </a:ln>
            </p:spPr>
          </p:cxnSp>
        </p:grpSp>
        <p:sp>
          <p:nvSpPr>
            <p:cNvPr id="513" name="Google Shape;513;p75"/>
            <p:cNvSpPr txBox="1"/>
            <p:nvPr/>
          </p:nvSpPr>
          <p:spPr>
            <a:xfrm>
              <a:off x="7377112" y="4179887"/>
              <a:ext cx="1244600"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0" i="0" lang="en-US" sz="3200" u="none" cap="none" strike="noStrike">
                  <a:solidFill>
                    <a:srgbClr val="808080"/>
                  </a:solidFill>
                  <a:latin typeface="Times New Roman"/>
                  <a:ea typeface="Times New Roman"/>
                  <a:cs typeface="Times New Roman"/>
                  <a:sym typeface="Times New Roman"/>
                </a:rPr>
                <a:t>OLAP</a:t>
              </a:r>
              <a:endParaRPr/>
            </a:p>
          </p:txBody>
        </p:sp>
        <p:sp>
          <p:nvSpPr>
            <p:cNvPr id="514" name="Google Shape;514;p75"/>
            <p:cNvSpPr txBox="1"/>
            <p:nvPr/>
          </p:nvSpPr>
          <p:spPr>
            <a:xfrm>
              <a:off x="7300912" y="5540375"/>
              <a:ext cx="1449387"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0" i="0" lang="en-US" sz="3200" u="none" cap="none" strike="noStrike">
                  <a:solidFill>
                    <a:srgbClr val="808080"/>
                  </a:solidFill>
                  <a:latin typeface="Times New Roman"/>
                  <a:ea typeface="Times New Roman"/>
                  <a:cs typeface="Times New Roman"/>
                  <a:sym typeface="Times New Roman"/>
                </a:rPr>
                <a:t>Reports</a:t>
              </a:r>
              <a:endParaRPr/>
            </a:p>
          </p:txBody>
        </p:sp>
        <p:sp>
          <p:nvSpPr>
            <p:cNvPr id="515" name="Google Shape;515;p75"/>
            <p:cNvSpPr/>
            <p:nvPr/>
          </p:nvSpPr>
          <p:spPr>
            <a:xfrm>
              <a:off x="7648575" y="4840287"/>
              <a:ext cx="685800" cy="755650"/>
            </a:xfrm>
            <a:prstGeom prst="flowChartMultidocument">
              <a:avLst/>
            </a:prstGeom>
            <a:solidFill>
              <a:srgbClr val="FFCCCC"/>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516" name="Google Shape;516;p75"/>
            <p:cNvPicPr preferRelativeResize="0"/>
            <p:nvPr/>
          </p:nvPicPr>
          <p:blipFill rotWithShape="1">
            <a:blip r:embed="rId3">
              <a:alphaModFix/>
            </a:blip>
            <a:srcRect b="0" l="0" r="0" t="0"/>
            <a:stretch/>
          </p:blipFill>
          <p:spPr>
            <a:xfrm>
              <a:off x="7807325" y="4935537"/>
              <a:ext cx="290512" cy="282575"/>
            </a:xfrm>
            <a:prstGeom prst="rect">
              <a:avLst/>
            </a:prstGeom>
            <a:noFill/>
            <a:ln>
              <a:noFill/>
            </a:ln>
          </p:spPr>
        </p:pic>
        <p:pic>
          <p:nvPicPr>
            <p:cNvPr id="517" name="Google Shape;517;p75"/>
            <p:cNvPicPr preferRelativeResize="0"/>
            <p:nvPr/>
          </p:nvPicPr>
          <p:blipFill rotWithShape="1">
            <a:blip r:embed="rId4">
              <a:alphaModFix/>
            </a:blip>
            <a:srcRect b="0" l="0" r="0" t="0"/>
            <a:stretch/>
          </p:blipFill>
          <p:spPr>
            <a:xfrm>
              <a:off x="7700962" y="5260975"/>
              <a:ext cx="422275" cy="241300"/>
            </a:xfrm>
            <a:prstGeom prst="rect">
              <a:avLst/>
            </a:prstGeom>
            <a:noFill/>
            <a:ln>
              <a:noFill/>
            </a:ln>
          </p:spPr>
        </p:pic>
      </p:grpSp>
      <p:cxnSp>
        <p:nvCxnSpPr>
          <p:cNvPr id="518" name="Google Shape;518;p75"/>
          <p:cNvCxnSpPr/>
          <p:nvPr/>
        </p:nvCxnSpPr>
        <p:spPr>
          <a:xfrm>
            <a:off x="228600" y="1143000"/>
            <a:ext cx="6629400" cy="0"/>
          </a:xfrm>
          <a:prstGeom prst="straightConnector1">
            <a:avLst/>
          </a:prstGeom>
          <a:noFill/>
          <a:ln cap="rnd" cmpd="sng" w="9525">
            <a:solidFill>
              <a:schemeClr val="dk1"/>
            </a:solidFill>
            <a:prstDash val="solid"/>
            <a:miter lim="8000"/>
            <a:headEnd len="sm" w="sm" type="none"/>
            <a:tailEnd len="sm" w="sm" type="none"/>
          </a:ln>
        </p:spPr>
      </p:cxnSp>
      <p:sp>
        <p:nvSpPr>
          <p:cNvPr id="519" name="Google Shape;519;p75"/>
          <p:cNvSpPr txBox="1"/>
          <p:nvPr/>
        </p:nvSpPr>
        <p:spPr>
          <a:xfrm>
            <a:off x="609600" y="10668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DWH Environment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Involves </a:t>
            </a:r>
            <a:r>
              <a:rPr b="0" i="0" lang="en-US" sz="1800" u="none" cap="none" strike="noStrike">
                <a:solidFill>
                  <a:srgbClr val="000000"/>
                </a:solidFill>
                <a:latin typeface="Cabin"/>
                <a:ea typeface="Cabin"/>
                <a:cs typeface="Cabin"/>
                <a:sym typeface="Cabin"/>
              </a:rPr>
              <a:t>multiple (viz. source, staging &amp; target) layers of data storages</a:t>
            </a:r>
            <a:r>
              <a:rPr b="0" i="0" lang="en-US" sz="1800" u="none" cap="none" strike="noStrike">
                <a:solidFill>
                  <a:schemeClr val="dk1"/>
                </a:solidFill>
                <a:latin typeface="Cabin"/>
                <a:ea typeface="Cabin"/>
                <a:cs typeface="Cabin"/>
                <a:sym typeface="Cabin"/>
              </a:rPr>
              <a: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Each </a:t>
            </a:r>
            <a:r>
              <a:rPr b="0" i="0" lang="en-US" sz="1800" u="none" cap="none" strike="noStrike">
                <a:solidFill>
                  <a:srgbClr val="000000"/>
                </a:solidFill>
                <a:latin typeface="Cabin"/>
                <a:ea typeface="Cabin"/>
                <a:cs typeface="Cabin"/>
                <a:sym typeface="Cabin"/>
              </a:rPr>
              <a:t>layer has unique data modeling requirements</a:t>
            </a:r>
            <a:r>
              <a:rPr b="0" i="0" lang="en-US" sz="1800" u="none" cap="none" strike="noStrike">
                <a:solidFill>
                  <a:schemeClr val="dk1"/>
                </a:solidFill>
                <a:latin typeface="Cabin"/>
                <a:ea typeface="Cabin"/>
                <a:cs typeface="Cabin"/>
                <a:sym typeface="Cabin"/>
              </a:rPr>
              <a: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76"/>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DWH Environment</a:t>
            </a:r>
            <a:endParaRPr/>
          </a:p>
        </p:txBody>
      </p:sp>
      <p:sp>
        <p:nvSpPr>
          <p:cNvPr id="525" name="Google Shape;525;p76"/>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Modeling Approaches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Entity Relational approach</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Traditional modeling technique (more normalized)</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Technique of choice for OLTP</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Suits for corporate data Warehouse</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Goals</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Eliminate redundancy</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Transaction efficiency</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Dimensional Approach</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Analyzing business measures in the specific business context (using STAR schema)</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Helps visualize very abstract business questions</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End users can easily understand and navigate the data structure</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Goals</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Query performance</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Ease of understanding /Use</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Cabin"/>
              <a:ea typeface="Cabin"/>
              <a:cs typeface="Cabin"/>
              <a:sym typeface="Cabin"/>
            </a:endParaRPr>
          </a:p>
        </p:txBody>
      </p:sp>
      <p:cxnSp>
        <p:nvCxnSpPr>
          <p:cNvPr id="526" name="Google Shape;526;p76"/>
          <p:cNvCxnSpPr/>
          <p:nvPr/>
        </p:nvCxnSpPr>
        <p:spPr>
          <a:xfrm>
            <a:off x="0" y="1219200"/>
            <a:ext cx="6781800" cy="0"/>
          </a:xfrm>
          <a:prstGeom prst="straightConnector1">
            <a:avLst/>
          </a:prstGeom>
          <a:noFill/>
          <a:ln cap="rnd" cmpd="sng" w="9525">
            <a:solidFill>
              <a:schemeClr val="dk1"/>
            </a:solidFill>
            <a:prstDash val="solid"/>
            <a:miter lim="8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0" name="Shape 530"/>
        <p:cNvGrpSpPr/>
        <p:nvPr/>
      </p:nvGrpSpPr>
      <p:grpSpPr>
        <a:xfrm>
          <a:off x="0" y="0"/>
          <a:ext cx="0" cy="0"/>
          <a:chOff x="0" y="0"/>
          <a:chExt cx="0" cy="0"/>
        </a:xfrm>
      </p:grpSpPr>
      <p:sp>
        <p:nvSpPr>
          <p:cNvPr id="531" name="Google Shape;531;p77"/>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532" name="Google Shape;532;p77"/>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3</a:t>
            </a:r>
            <a:r>
              <a:rPr b="0" baseline="30000" i="0" lang="en-US" sz="2000" u="none" cap="none" strike="noStrike">
                <a:solidFill>
                  <a:schemeClr val="dk1"/>
                </a:solidFill>
                <a:latin typeface="Cabin"/>
                <a:ea typeface="Cabin"/>
                <a:cs typeface="Cabin"/>
                <a:sym typeface="Cabin"/>
              </a:rPr>
              <a:t>rd</a:t>
            </a:r>
            <a:r>
              <a:rPr b="0" i="0" lang="en-US" sz="2000" u="none" cap="none" strike="noStrike">
                <a:solidFill>
                  <a:schemeClr val="dk1"/>
                </a:solidFill>
                <a:latin typeface="Cabin"/>
                <a:ea typeface="Cabin"/>
                <a:cs typeface="Cabin"/>
                <a:sym typeface="Cabin"/>
              </a:rPr>
              <a:t> and final part of the module “Data Model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terms and concepts of Data Models.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Primary key, Foreign Key</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Relationships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DWH environment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8" name="Shape 538"/>
        <p:cNvGrpSpPr/>
        <p:nvPr/>
      </p:nvGrpSpPr>
      <p:grpSpPr>
        <a:xfrm>
          <a:off x="0" y="0"/>
          <a:ext cx="0" cy="0"/>
          <a:chOff x="0" y="0"/>
          <a:chExt cx="0" cy="0"/>
        </a:xfrm>
      </p:grpSpPr>
      <p:sp>
        <p:nvSpPr>
          <p:cNvPr id="539" name="Google Shape;539;p78"/>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7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can contain null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uniquely defines a record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An entity set can have only one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Primary key can be combination of multiple attributes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47" name="Google Shape;547;p7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sp>
        <p:nvSpPr>
          <p:cNvPr id="554" name="Google Shape;554;p8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can contain null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uniquely defines a record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An entity set can have only one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Primary key can be combination of multiple attributes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5" name="Google Shape;555;p8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1" name="Shape 561"/>
        <p:cNvGrpSpPr/>
        <p:nvPr/>
      </p:nvGrpSpPr>
      <p:grpSpPr>
        <a:xfrm>
          <a:off x="0" y="0"/>
          <a:ext cx="0" cy="0"/>
          <a:chOff x="0" y="0"/>
          <a:chExt cx="0" cy="0"/>
        </a:xfrm>
      </p:grpSpPr>
      <p:sp>
        <p:nvSpPr>
          <p:cNvPr id="562" name="Google Shape;562;p8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correct statement for foreign key rule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One-to-many relationships</a:t>
            </a:r>
            <a:r>
              <a:rPr b="0" i="0" lang="en-US" sz="1800" u="none" cap="none" strike="noStrike">
                <a:solidFill>
                  <a:schemeClr val="dk1"/>
                </a:solidFill>
                <a:latin typeface="Cabin"/>
                <a:ea typeface="Cabin"/>
                <a:cs typeface="Cabin"/>
                <a:sym typeface="Cabin"/>
              </a:rPr>
              <a:t>-migrate the entire primary key from the one side to the many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One-to-one 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-resolve the relationship first then migrate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0" lvl="0" marL="0" marR="0" rtl="0" algn="l">
              <a:spcBef>
                <a:spcPts val="400"/>
              </a:spcBef>
              <a:spcAft>
                <a:spcPts val="0"/>
              </a:spcAft>
              <a:buNone/>
            </a:pPr>
            <a:r>
              <a:t/>
            </a:r>
            <a:endParaRPr b="0" i="0" sz="1800" u="none" cap="none" strike="noStrike">
              <a:solidFill>
                <a:schemeClr val="dk1"/>
              </a:solidFill>
              <a:latin typeface="Cabin"/>
              <a:ea typeface="Cabin"/>
              <a:cs typeface="Cabin"/>
              <a:sym typeface="Cabin"/>
            </a:endParaRPr>
          </a:p>
        </p:txBody>
      </p:sp>
      <p:sp>
        <p:nvSpPr>
          <p:cNvPr id="563" name="Google Shape;563;p8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8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correct statement for foreign key rule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One-to-many relationships</a:t>
            </a:r>
            <a:r>
              <a:rPr b="0" i="0" lang="en-US" sz="1800" u="none" cap="none" strike="noStrike">
                <a:solidFill>
                  <a:schemeClr val="dk1"/>
                </a:solidFill>
                <a:latin typeface="Cabin"/>
                <a:ea typeface="Cabin"/>
                <a:cs typeface="Cabin"/>
                <a:sym typeface="Cabin"/>
              </a:rPr>
              <a:t>-migrate the entire primary key from the one side to the many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One-to-one 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-resolve the relationship first then migrate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71" name="Google Shape;571;p8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56"/>
          <p:cNvSpPr txBox="1"/>
          <p:nvPr>
            <p:ph idx="1" type="body"/>
          </p:nvPr>
        </p:nvSpPr>
        <p:spPr>
          <a:xfrm>
            <a:off x="457200" y="16383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Familiarize with terms and concepts of Data Modeling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What Data Model is used in Data Warehouse</a:t>
            </a:r>
            <a:endParaRPr/>
          </a:p>
        </p:txBody>
      </p:sp>
      <p:sp>
        <p:nvSpPr>
          <p:cNvPr id="310" name="Google Shape;310;p56"/>
          <p:cNvSpPr txBox="1"/>
          <p:nvPr>
            <p:ph idx="2" type="body"/>
          </p:nvPr>
        </p:nvSpPr>
        <p:spPr>
          <a:xfrm>
            <a:off x="4648200" y="1638300"/>
            <a:ext cx="4038600" cy="4525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ambla"/>
              <a:ea typeface="Rambla"/>
              <a:cs typeface="Rambla"/>
              <a:sym typeface="Rambla"/>
            </a:endParaRPr>
          </a:p>
        </p:txBody>
      </p:sp>
      <p:sp>
        <p:nvSpPr>
          <p:cNvPr id="311" name="Google Shape;311;p56"/>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7" name="Shape 577"/>
        <p:cNvGrpSpPr/>
        <p:nvPr/>
      </p:nvGrpSpPr>
      <p:grpSpPr>
        <a:xfrm>
          <a:off x="0" y="0"/>
          <a:ext cx="0" cy="0"/>
          <a:chOff x="0" y="0"/>
          <a:chExt cx="0" cy="0"/>
        </a:xfrm>
      </p:grpSpPr>
      <p:sp>
        <p:nvSpPr>
          <p:cNvPr id="578" name="Google Shape;578;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part of relationship definition</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phrase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link</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cardinality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option/participation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79" name="Google Shape;579;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p8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part of relationship definition</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phrase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link</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cardinality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option/participation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87" name="Google Shape;587;p8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Following Employee and dept relation of a company is depicted as </a:t>
            </a:r>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may belong to only one dept of the company or may not belong to any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multiple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has only one employee.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5" name="Google Shape;595;p8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
        <p:nvSpPr>
          <p:cNvPr id="596" name="Google Shape;596;p85"/>
          <p:cNvSpPr txBox="1"/>
          <p:nvPr/>
        </p:nvSpPr>
        <p:spPr>
          <a:xfrm>
            <a:off x="1143000" y="1752600"/>
            <a:ext cx="14478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Employee</a:t>
            </a:r>
            <a:endParaRPr/>
          </a:p>
        </p:txBody>
      </p:sp>
      <p:sp>
        <p:nvSpPr>
          <p:cNvPr id="597" name="Google Shape;597;p85"/>
          <p:cNvSpPr txBox="1"/>
          <p:nvPr/>
        </p:nvSpPr>
        <p:spPr>
          <a:xfrm>
            <a:off x="4267200" y="1752600"/>
            <a:ext cx="13716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Dept</a:t>
            </a:r>
            <a:endParaRPr/>
          </a:p>
        </p:txBody>
      </p:sp>
      <p:cxnSp>
        <p:nvCxnSpPr>
          <p:cNvPr id="598" name="Google Shape;598;p85"/>
          <p:cNvCxnSpPr/>
          <p:nvPr/>
        </p:nvCxnSpPr>
        <p:spPr>
          <a:xfrm>
            <a:off x="2590800" y="1981200"/>
            <a:ext cx="1676400" cy="0"/>
          </a:xfrm>
          <a:prstGeom prst="straightConnector1">
            <a:avLst/>
          </a:prstGeom>
          <a:noFill/>
          <a:ln cap="flat" cmpd="sng" w="9525">
            <a:solidFill>
              <a:schemeClr val="dk1"/>
            </a:solidFill>
            <a:prstDash val="solid"/>
            <a:miter lim="8000"/>
            <a:headEnd len="sm" w="sm" type="none"/>
            <a:tailEnd len="sm" w="sm" type="none"/>
          </a:ln>
        </p:spPr>
      </p:cxnSp>
      <p:cxnSp>
        <p:nvCxnSpPr>
          <p:cNvPr id="599" name="Google Shape;599;p85"/>
          <p:cNvCxnSpPr/>
          <p:nvPr/>
        </p:nvCxnSpPr>
        <p:spPr>
          <a:xfrm>
            <a:off x="2590800" y="1828800"/>
            <a:ext cx="152400" cy="152400"/>
          </a:xfrm>
          <a:prstGeom prst="straightConnector1">
            <a:avLst/>
          </a:prstGeom>
          <a:noFill/>
          <a:ln cap="flat" cmpd="sng" w="9525">
            <a:solidFill>
              <a:schemeClr val="dk1"/>
            </a:solidFill>
            <a:prstDash val="solid"/>
            <a:miter lim="8000"/>
            <a:headEnd len="sm" w="sm" type="none"/>
            <a:tailEnd len="sm" w="sm" type="none"/>
          </a:ln>
        </p:spPr>
      </p:cxnSp>
      <p:cxnSp>
        <p:nvCxnSpPr>
          <p:cNvPr id="600" name="Google Shape;600;p85"/>
          <p:cNvCxnSpPr/>
          <p:nvPr/>
        </p:nvCxnSpPr>
        <p:spPr>
          <a:xfrm flipH="1" rot="10800000">
            <a:off x="2590800" y="1981200"/>
            <a:ext cx="152400" cy="76200"/>
          </a:xfrm>
          <a:prstGeom prst="straightConnector1">
            <a:avLst/>
          </a:prstGeom>
          <a:noFill/>
          <a:ln cap="flat" cmpd="sng" w="9525">
            <a:solidFill>
              <a:schemeClr val="dk1"/>
            </a:solidFill>
            <a:prstDash val="solid"/>
            <a:miter lim="8000"/>
            <a:headEnd len="sm" w="sm" type="none"/>
            <a:tailEnd len="sm" w="sm" type="none"/>
          </a:ln>
        </p:spPr>
      </p:cxnSp>
      <p:sp>
        <p:nvSpPr>
          <p:cNvPr id="601" name="Google Shape;601;p85"/>
          <p:cNvSpPr/>
          <p:nvPr/>
        </p:nvSpPr>
        <p:spPr>
          <a:xfrm>
            <a:off x="3962400" y="1905000"/>
            <a:ext cx="152400" cy="152400"/>
          </a:xfrm>
          <a:prstGeom prst="flowChartConnector">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2" name="Google Shape;602;p85"/>
          <p:cNvCxnSpPr/>
          <p:nvPr/>
        </p:nvCxnSpPr>
        <p:spPr>
          <a:xfrm>
            <a:off x="4191000" y="1905000"/>
            <a:ext cx="0" cy="15240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8" name="Shape 608"/>
        <p:cNvGrpSpPr/>
        <p:nvPr/>
      </p:nvGrpSpPr>
      <p:grpSpPr>
        <a:xfrm>
          <a:off x="0" y="0"/>
          <a:ext cx="0" cy="0"/>
          <a:chOff x="0" y="0"/>
          <a:chExt cx="0" cy="0"/>
        </a:xfrm>
      </p:grpSpPr>
      <p:sp>
        <p:nvSpPr>
          <p:cNvPr id="609" name="Google Shape;609;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Following Employee and dept relation of a company is depicted as </a:t>
            </a:r>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may belong to only one dept of the company or may not belong to any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multiple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has only one employee.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10" name="Google Shape;610;p8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
        <p:nvSpPr>
          <p:cNvPr id="611" name="Google Shape;611;p86"/>
          <p:cNvSpPr txBox="1"/>
          <p:nvPr/>
        </p:nvSpPr>
        <p:spPr>
          <a:xfrm>
            <a:off x="1143000" y="1752600"/>
            <a:ext cx="14478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Employee</a:t>
            </a:r>
            <a:endParaRPr/>
          </a:p>
        </p:txBody>
      </p:sp>
      <p:sp>
        <p:nvSpPr>
          <p:cNvPr id="612" name="Google Shape;612;p86"/>
          <p:cNvSpPr txBox="1"/>
          <p:nvPr/>
        </p:nvSpPr>
        <p:spPr>
          <a:xfrm>
            <a:off x="4267200" y="1752600"/>
            <a:ext cx="13716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Dept</a:t>
            </a:r>
            <a:endParaRPr/>
          </a:p>
        </p:txBody>
      </p:sp>
      <p:cxnSp>
        <p:nvCxnSpPr>
          <p:cNvPr id="613" name="Google Shape;613;p86"/>
          <p:cNvCxnSpPr/>
          <p:nvPr/>
        </p:nvCxnSpPr>
        <p:spPr>
          <a:xfrm>
            <a:off x="2590800" y="1981200"/>
            <a:ext cx="1676400" cy="0"/>
          </a:xfrm>
          <a:prstGeom prst="straightConnector1">
            <a:avLst/>
          </a:prstGeom>
          <a:noFill/>
          <a:ln cap="flat" cmpd="sng" w="9525">
            <a:solidFill>
              <a:schemeClr val="dk1"/>
            </a:solidFill>
            <a:prstDash val="solid"/>
            <a:miter lim="8000"/>
            <a:headEnd len="sm" w="sm" type="none"/>
            <a:tailEnd len="sm" w="sm" type="none"/>
          </a:ln>
        </p:spPr>
      </p:cxnSp>
      <p:cxnSp>
        <p:nvCxnSpPr>
          <p:cNvPr id="614" name="Google Shape;614;p86"/>
          <p:cNvCxnSpPr/>
          <p:nvPr/>
        </p:nvCxnSpPr>
        <p:spPr>
          <a:xfrm>
            <a:off x="2590800" y="1828800"/>
            <a:ext cx="152400" cy="152400"/>
          </a:xfrm>
          <a:prstGeom prst="straightConnector1">
            <a:avLst/>
          </a:prstGeom>
          <a:noFill/>
          <a:ln cap="flat" cmpd="sng" w="9525">
            <a:solidFill>
              <a:schemeClr val="dk1"/>
            </a:solidFill>
            <a:prstDash val="solid"/>
            <a:miter lim="8000"/>
            <a:headEnd len="sm" w="sm" type="none"/>
            <a:tailEnd len="sm" w="sm" type="none"/>
          </a:ln>
        </p:spPr>
      </p:cxnSp>
      <p:cxnSp>
        <p:nvCxnSpPr>
          <p:cNvPr id="615" name="Google Shape;615;p86"/>
          <p:cNvCxnSpPr/>
          <p:nvPr/>
        </p:nvCxnSpPr>
        <p:spPr>
          <a:xfrm flipH="1" rot="10800000">
            <a:off x="2590800" y="1981200"/>
            <a:ext cx="152400" cy="76200"/>
          </a:xfrm>
          <a:prstGeom prst="straightConnector1">
            <a:avLst/>
          </a:prstGeom>
          <a:noFill/>
          <a:ln cap="flat" cmpd="sng" w="9525">
            <a:solidFill>
              <a:schemeClr val="dk1"/>
            </a:solidFill>
            <a:prstDash val="solid"/>
            <a:miter lim="8000"/>
            <a:headEnd len="sm" w="sm" type="none"/>
            <a:tailEnd len="sm" w="sm" type="none"/>
          </a:ln>
        </p:spPr>
      </p:cxnSp>
      <p:sp>
        <p:nvSpPr>
          <p:cNvPr id="616" name="Google Shape;616;p86"/>
          <p:cNvSpPr/>
          <p:nvPr/>
        </p:nvSpPr>
        <p:spPr>
          <a:xfrm>
            <a:off x="3962400" y="1905000"/>
            <a:ext cx="152400" cy="152400"/>
          </a:xfrm>
          <a:prstGeom prst="flowChartConnector">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17" name="Google Shape;617;p86"/>
          <p:cNvCxnSpPr/>
          <p:nvPr/>
        </p:nvCxnSpPr>
        <p:spPr>
          <a:xfrm>
            <a:off x="4191000" y="1905000"/>
            <a:ext cx="0" cy="15240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 name="Shape 623"/>
        <p:cNvGrpSpPr/>
        <p:nvPr/>
      </p:nvGrpSpPr>
      <p:grpSpPr>
        <a:xfrm>
          <a:off x="0" y="0"/>
          <a:ext cx="0" cy="0"/>
          <a:chOff x="0" y="0"/>
          <a:chExt cx="0" cy="0"/>
        </a:xfrm>
      </p:grpSpPr>
      <p:sp>
        <p:nvSpPr>
          <p:cNvPr id="624" name="Google Shape;624;p8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In Data Warehouse environment which of the following is not included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Staging Area</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Transaction Processing (OLTP)</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Enterprise Data Warehouse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Mart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25" name="Google Shape;625;p8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1" name="Shape 631"/>
        <p:cNvGrpSpPr/>
        <p:nvPr/>
      </p:nvGrpSpPr>
      <p:grpSpPr>
        <a:xfrm>
          <a:off x="0" y="0"/>
          <a:ext cx="0" cy="0"/>
          <a:chOff x="0" y="0"/>
          <a:chExt cx="0" cy="0"/>
        </a:xfrm>
      </p:grpSpPr>
      <p:sp>
        <p:nvSpPr>
          <p:cNvPr id="632" name="Google Shape;632;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In Data Warehouse environment which of the following is not included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Staging Area</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Transaction Processing (OLTP)</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Enterprise Data Warehouse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Mart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33" name="Google Shape;633;p8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7" name="Shape 637"/>
        <p:cNvGrpSpPr/>
        <p:nvPr/>
      </p:nvGrpSpPr>
      <p:grpSpPr>
        <a:xfrm>
          <a:off x="0" y="0"/>
          <a:ext cx="0" cy="0"/>
          <a:chOff x="0" y="0"/>
          <a:chExt cx="0" cy="0"/>
        </a:xfrm>
      </p:grpSpPr>
      <p:sp>
        <p:nvSpPr>
          <p:cNvPr id="638" name="Google Shape;638;p89"/>
          <p:cNvSpPr txBox="1"/>
          <p:nvPr>
            <p:ph type="title"/>
          </p:nvPr>
        </p:nvSpPr>
        <p:spPr>
          <a:xfrm>
            <a:off x="4876800" y="3733800"/>
            <a:ext cx="42672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                     References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2" name="Shape 642"/>
        <p:cNvGrpSpPr/>
        <p:nvPr/>
      </p:nvGrpSpPr>
      <p:grpSpPr>
        <a:xfrm>
          <a:off x="0" y="0"/>
          <a:ext cx="0" cy="0"/>
          <a:chOff x="0" y="0"/>
          <a:chExt cx="0" cy="0"/>
        </a:xfrm>
      </p:grpSpPr>
      <p:sp>
        <p:nvSpPr>
          <p:cNvPr id="643" name="Google Shape;643;p9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44" name="Google Shape;644;p90"/>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www.learndatamodeling.com</a:t>
            </a:r>
            <a:r>
              <a:rPr b="0" i="0" lang="en-US" sz="1800" u="sng"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www.agiledata.org</a:t>
            </a:r>
            <a:endParaRPr/>
          </a:p>
          <a:p>
            <a:pPr indent="0" lvl="0" marL="0" marR="0" rtl="0" algn="ctr">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4"/>
            </a:endParaRPr>
          </a:p>
        </p:txBody>
      </p:sp>
      <p:sp>
        <p:nvSpPr>
          <p:cNvPr id="645" name="Google Shape;645;p90"/>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Fundamentals of Database Systems by R Elmasri, S Navathe, Publisher - Addison Wesley</a:t>
            </a:r>
            <a:endParaRPr/>
          </a:p>
        </p:txBody>
      </p:sp>
      <p:sp>
        <p:nvSpPr>
          <p:cNvPr id="646" name="Google Shape;646;p90"/>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DWH Concepts</a:t>
            </a:r>
            <a:endParaRPr/>
          </a:p>
        </p:txBody>
      </p:sp>
      <p:sp>
        <p:nvSpPr>
          <p:cNvPr id="647" name="Google Shape;647;p9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48" name="Google Shape;648;p9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49" name="Google Shape;649;p9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50" name="Google Shape;650;p9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651" name="Google Shape;651;p90"/>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sp>
        <p:nvSpPr>
          <p:cNvPr id="656" name="Google Shape;656;p91"/>
          <p:cNvSpPr txBox="1"/>
          <p:nvPr>
            <p:ph idx="4294967295" type="subTitle"/>
          </p:nvPr>
        </p:nvSpPr>
        <p:spPr>
          <a:xfrm>
            <a:off x="61722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657" name="Google Shape;657;p91"/>
          <p:cNvSpPr txBox="1"/>
          <p:nvPr/>
        </p:nvSpPr>
        <p:spPr>
          <a:xfrm>
            <a:off x="64008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a:t>
            </a:r>
            <a:endParaRPr/>
          </a:p>
        </p:txBody>
      </p:sp>
      <p:sp>
        <p:nvSpPr>
          <p:cNvPr id="658" name="Google Shape;658;p91"/>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659" name="Google Shape;659;p91"/>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57"/>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19" name="Google Shape;319;p57"/>
          <p:cNvGrpSpPr/>
          <p:nvPr/>
        </p:nvGrpSpPr>
        <p:grpSpPr>
          <a:xfrm>
            <a:off x="7888287" y="1844675"/>
            <a:ext cx="266700" cy="157162"/>
            <a:chOff x="6629400" y="5257800"/>
            <a:chExt cx="304800" cy="457200"/>
          </a:xfrm>
        </p:grpSpPr>
        <p:sp>
          <p:nvSpPr>
            <p:cNvPr id="320" name="Google Shape;320;p57"/>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1" name="Google Shape;321;p57"/>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2" name="Google Shape;322;p57"/>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23" name="Google Shape;323;p57"/>
          <p:cNvGrpSpPr/>
          <p:nvPr/>
        </p:nvGrpSpPr>
        <p:grpSpPr>
          <a:xfrm>
            <a:off x="762000" y="1524000"/>
            <a:ext cx="7848600" cy="565150"/>
            <a:chOff x="1481137" y="1892300"/>
            <a:chExt cx="6845300" cy="681037"/>
          </a:xfrm>
        </p:grpSpPr>
        <p:sp>
          <p:nvSpPr>
            <p:cNvPr id="324" name="Google Shape;324;p57"/>
            <p:cNvSpPr txBox="1"/>
            <p:nvPr/>
          </p:nvSpPr>
          <p:spPr>
            <a:xfrm>
              <a:off x="1481137" y="1892300"/>
              <a:ext cx="6845300" cy="681037"/>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1	Data Modeling – Terms and Concepts</a:t>
              </a:r>
              <a:endParaRPr/>
            </a:p>
          </p:txBody>
        </p:sp>
        <p:grpSp>
          <p:nvGrpSpPr>
            <p:cNvPr id="325" name="Google Shape;325;p57"/>
            <p:cNvGrpSpPr/>
            <p:nvPr/>
          </p:nvGrpSpPr>
          <p:grpSpPr>
            <a:xfrm>
              <a:off x="7888287" y="2132012"/>
              <a:ext cx="266700" cy="190500"/>
              <a:chOff x="6629400" y="5257800"/>
              <a:chExt cx="304800" cy="457200"/>
            </a:xfrm>
          </p:grpSpPr>
          <p:sp>
            <p:nvSpPr>
              <p:cNvPr id="326" name="Google Shape;326;p57"/>
              <p:cNvSpPr txBox="1"/>
              <p:nvPr/>
            </p:nvSpPr>
            <p:spPr>
              <a:xfrm>
                <a:off x="6629400" y="52578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7" name="Google Shape;327;p57"/>
              <p:cNvSpPr txBox="1"/>
              <p:nvPr/>
            </p:nvSpPr>
            <p:spPr>
              <a:xfrm>
                <a:off x="6781800" y="54102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8" name="Google Shape;328;p57"/>
              <p:cNvSpPr txBox="1"/>
              <p:nvPr/>
            </p:nvSpPr>
            <p:spPr>
              <a:xfrm>
                <a:off x="6629400" y="55626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29" name="Google Shape;329;p57"/>
          <p:cNvGrpSpPr/>
          <p:nvPr/>
        </p:nvGrpSpPr>
        <p:grpSpPr>
          <a:xfrm>
            <a:off x="7888287" y="2681287"/>
            <a:ext cx="266700" cy="157162"/>
            <a:chOff x="6629400" y="5257800"/>
            <a:chExt cx="304800" cy="457200"/>
          </a:xfrm>
        </p:grpSpPr>
        <p:sp>
          <p:nvSpPr>
            <p:cNvPr id="330" name="Google Shape;330;p57"/>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1" name="Google Shape;331;p57"/>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2" name="Google Shape;332;p57"/>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33" name="Google Shape;333;p57"/>
          <p:cNvGrpSpPr/>
          <p:nvPr/>
        </p:nvGrpSpPr>
        <p:grpSpPr>
          <a:xfrm>
            <a:off x="762000" y="2362200"/>
            <a:ext cx="7848600" cy="565150"/>
            <a:chOff x="1482725" y="2728912"/>
            <a:chExt cx="6845300" cy="681037"/>
          </a:xfrm>
        </p:grpSpPr>
        <p:sp>
          <p:nvSpPr>
            <p:cNvPr id="334" name="Google Shape;334;p57"/>
            <p:cNvSpPr txBox="1"/>
            <p:nvPr/>
          </p:nvSpPr>
          <p:spPr>
            <a:xfrm>
              <a:off x="1482725" y="2728912"/>
              <a:ext cx="6845300" cy="681037"/>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35" name="Google Shape;335;p57"/>
            <p:cNvGrpSpPr/>
            <p:nvPr/>
          </p:nvGrpSpPr>
          <p:grpSpPr>
            <a:xfrm>
              <a:off x="7888287" y="2968625"/>
              <a:ext cx="266700" cy="190500"/>
              <a:chOff x="6629400" y="5257800"/>
              <a:chExt cx="304800" cy="457200"/>
            </a:xfrm>
          </p:grpSpPr>
          <p:sp>
            <p:nvSpPr>
              <p:cNvPr id="336" name="Google Shape;336;p57"/>
              <p:cNvSpPr txBox="1"/>
              <p:nvPr/>
            </p:nvSpPr>
            <p:spPr>
              <a:xfrm>
                <a:off x="6629400" y="52578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7" name="Google Shape;337;p57"/>
              <p:cNvSpPr txBox="1"/>
              <p:nvPr/>
            </p:nvSpPr>
            <p:spPr>
              <a:xfrm>
                <a:off x="6781800" y="54102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8" name="Google Shape;338;p57"/>
              <p:cNvSpPr txBox="1"/>
              <p:nvPr/>
            </p:nvSpPr>
            <p:spPr>
              <a:xfrm>
                <a:off x="6629400" y="55626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39" name="Google Shape;339;p57"/>
          <p:cNvSpPr txBox="1"/>
          <p:nvPr/>
        </p:nvSpPr>
        <p:spPr>
          <a:xfrm>
            <a:off x="762000" y="2438400"/>
            <a:ext cx="624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2	Data Modeling In Data Warehouse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58"/>
          <p:cNvSpPr txBox="1"/>
          <p:nvPr>
            <p:ph type="title"/>
          </p:nvPr>
        </p:nvSpPr>
        <p:spPr>
          <a:xfrm>
            <a:off x="1447800" y="3657600"/>
            <a:ext cx="76962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   Data Modeling – Terms &amp; Concepts</a:t>
            </a:r>
            <a:endParaRPr/>
          </a:p>
        </p:txBody>
      </p:sp>
      <p:sp>
        <p:nvSpPr>
          <p:cNvPr id="347" name="Google Shape;347;p58"/>
          <p:cNvSpPr txBox="1"/>
          <p:nvPr/>
        </p:nvSpPr>
        <p:spPr>
          <a:xfrm>
            <a:off x="3352800" y="4800600"/>
            <a:ext cx="57912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Primary Key, Relationship, Foreign Key</a:t>
            </a:r>
            <a:r>
              <a:rPr b="0" i="0" lang="en-US" sz="2000" u="none" cap="none" strike="noStrike">
                <a:solidFill>
                  <a:schemeClr val="dk1"/>
                </a:solidFill>
                <a:latin typeface="Cabin"/>
                <a:ea typeface="Cabin"/>
                <a:cs typeface="Cabin"/>
                <a:sym typeface="Cabi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59"/>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Basic Constructs</a:t>
            </a:r>
            <a:endParaRPr/>
          </a:p>
        </p:txBody>
      </p:sp>
      <p:sp>
        <p:nvSpPr>
          <p:cNvPr id="353" name="Google Shape;353;p59"/>
          <p:cNvSpPr txBox="1"/>
          <p:nvPr/>
        </p:nvSpPr>
        <p:spPr>
          <a:xfrm>
            <a:off x="304800" y="1143000"/>
            <a:ext cx="8229600"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is composed of three basic constructs: entity types, attributes and relationships.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354" name="Google Shape;354;p59"/>
          <p:cNvPicPr preferRelativeResize="0"/>
          <p:nvPr/>
        </p:nvPicPr>
        <p:blipFill rotWithShape="1">
          <a:blip r:embed="rId3">
            <a:alphaModFix/>
          </a:blip>
          <a:srcRect b="0" l="0" r="0" t="0"/>
          <a:stretch/>
        </p:blipFill>
        <p:spPr>
          <a:xfrm>
            <a:off x="533400" y="2438400"/>
            <a:ext cx="8153400"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6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Primary Key</a:t>
            </a:r>
            <a:endParaRPr/>
          </a:p>
        </p:txBody>
      </p:sp>
      <p:pic>
        <p:nvPicPr>
          <p:cNvPr id="360" name="Google Shape;360;p60"/>
          <p:cNvPicPr preferRelativeResize="0"/>
          <p:nvPr/>
        </p:nvPicPr>
        <p:blipFill rotWithShape="1">
          <a:blip r:embed="rId3">
            <a:alphaModFix/>
          </a:blip>
          <a:srcRect b="0" l="0" r="0" t="0"/>
          <a:stretch/>
        </p:blipFill>
        <p:spPr>
          <a:xfrm>
            <a:off x="2819400" y="1143000"/>
            <a:ext cx="3276600" cy="2590800"/>
          </a:xfrm>
          <a:prstGeom prst="rect">
            <a:avLst/>
          </a:prstGeom>
          <a:noFill/>
          <a:ln>
            <a:noFill/>
          </a:ln>
        </p:spPr>
      </p:pic>
      <p:sp>
        <p:nvSpPr>
          <p:cNvPr id="361" name="Google Shape;361;p60"/>
          <p:cNvSpPr txBox="1"/>
          <p:nvPr/>
        </p:nvSpPr>
        <p:spPr>
          <a:xfrm>
            <a:off x="457200" y="3962400"/>
            <a:ext cx="8229600" cy="22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primary key uniquely distinguishes one occurrence of an entity type from another.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primary key consists of one or more identifying attributes, each of which is labeled as “(pk)”.</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61"/>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Rules for Primary Key</a:t>
            </a:r>
            <a:endParaRPr/>
          </a:p>
        </p:txBody>
      </p:sp>
      <p:sp>
        <p:nvSpPr>
          <p:cNvPr id="367" name="Google Shape;367;p61"/>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Each entity type must have only one primary key.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value of a primary key must correspond to one and only one occurrence of the entity type.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primary key consists of one or more identifying attributes, each of which must always be present.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6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Primary Key – Logical Considerations</a:t>
            </a:r>
            <a:endParaRPr/>
          </a:p>
        </p:txBody>
      </p:sp>
      <p:sp>
        <p:nvSpPr>
          <p:cNvPr id="373" name="Google Shape;373;p62"/>
          <p:cNvSpPr txBox="1"/>
          <p:nvPr/>
        </p:nvSpPr>
        <p:spPr>
          <a:xfrm>
            <a:off x="457200" y="3581400"/>
            <a:ext cx="8229600" cy="304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When deciding which attribute should be used as an identifier, three mail factors should be considered: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Stability – Identifying values should be stable and should never change once they have been assigned.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Control – Externally–controlled values could possibly change over time (e.g. zip code, social security number, etc.). While they can be used, it is best to avoid using these values if possible with a few exceptions.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Security – It is best to use values that you can openly use and/or request (e.g. internally created numbers like Employee Id).</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74" name="Google Shape;374;p62"/>
          <p:cNvPicPr preferRelativeResize="0"/>
          <p:nvPr/>
        </p:nvPicPr>
        <p:blipFill rotWithShape="1">
          <a:blip r:embed="rId3">
            <a:alphaModFix/>
          </a:blip>
          <a:srcRect b="0" l="0" r="0" t="0"/>
          <a:stretch/>
        </p:blipFill>
        <p:spPr>
          <a:xfrm>
            <a:off x="533400" y="990600"/>
            <a:ext cx="7162800" cy="251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