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y="6858000" cx="9144000"/>
  <p:notesSz cx="6858000" cy="9144000"/>
  <p:embeddedFontLs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868EC4-484F-49FF-94AC-82CC6F0EF4AB}">
  <a:tblStyle styleId="{93868EC4-484F-49FF-94AC-82CC6F0EF4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68" name="Google Shape;2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part 2 of the DWH Concepts presentation series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module we shall cover the basics of Data Warehousing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Let us begin our session with an outline of Data Warehousing.</a:t>
            </a:r>
            <a:endParaRPr b="0" i="1" sz="1800" u="none" cap="none" strike="noStrike"/>
          </a:p>
          <a:p>
            <a:pPr indent="0" lvl="0" marL="0" rtl="0" algn="l">
              <a:spcBef>
                <a:spcPts val="0"/>
              </a:spcBef>
              <a:spcAft>
                <a:spcPts val="0"/>
              </a:spcAft>
              <a:buNone/>
            </a:pPr>
            <a:r>
              <a:t/>
            </a:r>
            <a:endParaRPr b="0" i="1" sz="1800" u="none" cap="none" strike="noStrike"/>
          </a:p>
        </p:txBody>
      </p:sp>
      <p:sp>
        <p:nvSpPr>
          <p:cNvPr id="270" name="Google Shape;270;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Confidential © 2008 Wipro Ltd</a:t>
            </a:r>
            <a:endParaRPr/>
          </a:p>
        </p:txBody>
      </p:sp>
      <p:sp>
        <p:nvSpPr>
          <p:cNvPr id="271" name="Google Shape;27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63" name="Google Shape;3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Till now we have understood different components like ODS, Data mart, Warehouse .Let’s have a look at how these components fit into Typical warehouse architecture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0" i="0" lang="en-US" sz="1800" u="none" cap="none" strike="noStrike"/>
              <a:t>Architecture, in the context of an organization's data warehousing efforts, is a conceptualization of how the data warehouse is built. There is no right or wrong architecture, rather multiple architectures exist to support various environments and situations. The worthiness of the architecture can be judged in how the conceptualization aids in the building, maintenance, and usage of the data warehouse.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There are many variants of Data Warehousing Architecture but broadly we can categorize them as following</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 1</a:t>
            </a:r>
            <a:r>
              <a:rPr b="0" baseline="30000" i="0" lang="en-US" sz="1800" u="none" cap="none" strike="noStrike"/>
              <a:t>) </a:t>
            </a:r>
            <a:r>
              <a:rPr b="0" i="0" lang="en-US" sz="1800" u="none" cap="none" strike="noStrike"/>
              <a:t>Multi-tiered Data Warehouse with ODS</a:t>
            </a:r>
            <a:endParaRPr/>
          </a:p>
          <a:p>
            <a:pPr indent="0" lvl="0" marL="228600" marR="0" rtl="0" algn="l">
              <a:spcBef>
                <a:spcPts val="0"/>
              </a:spcBef>
              <a:spcAft>
                <a:spcPts val="0"/>
              </a:spcAft>
              <a:buFont typeface="Arial"/>
              <a:buNone/>
            </a:pPr>
            <a:r>
              <a:rPr b="0" i="0" lang="en-US" sz="1800" u="none" cap="none" strike="noStrike"/>
              <a:t> 2</a:t>
            </a:r>
            <a:r>
              <a:rPr b="0" baseline="30000" i="0" lang="en-US" sz="1800" u="none" cap="none" strike="noStrike"/>
              <a:t>)</a:t>
            </a:r>
            <a:r>
              <a:rPr b="0" i="0" lang="en-US" sz="1800" u="none" cap="none" strike="noStrike"/>
              <a:t> Multi-tiered Data Warehouse without ODS</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Let’s take them one-by-one.</a:t>
            </a:r>
            <a:endParaRPr/>
          </a:p>
          <a:p>
            <a:pPr indent="0" lvl="0" marL="22860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Here a Typical DW architecture without Operational Data Store is shown:</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various layers of the this architecture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systems (These are the operational systems which captures the transactions of the Business, this could be any legacy source system/ Mainframe VSAM Files/Flat Files) </a:t>
            </a:r>
            <a:endParaRPr/>
          </a:p>
          <a:p>
            <a:pPr indent="0" lvl="0" marL="0" marR="0" rtl="0" algn="l">
              <a:spcBef>
                <a:spcPts val="0"/>
              </a:spcBef>
              <a:spcAft>
                <a:spcPts val="0"/>
              </a:spcAft>
              <a:buFont typeface="Arial"/>
              <a:buNone/>
            </a:pPr>
            <a:r>
              <a:rPr b="0" i="0" lang="en-US" sz="1800" u="none" cap="none" strike="noStrike"/>
              <a:t>-ETL (This component does all data preparation for the Warehouse). </a:t>
            </a:r>
            <a:endParaRPr/>
          </a:p>
          <a:p>
            <a:pPr indent="0" lvl="0" marL="0" marR="0" rtl="0" algn="l">
              <a:spcBef>
                <a:spcPts val="0"/>
              </a:spcBef>
              <a:spcAft>
                <a:spcPts val="0"/>
              </a:spcAft>
              <a:buFont typeface="Arial"/>
              <a:buNone/>
            </a:pPr>
            <a:r>
              <a:rPr b="0" i="0" lang="en-US" sz="1800" u="none" cap="none" strike="noStrike"/>
              <a:t>Extraction is the first step in the process of getting data into the data warehouse environment. </a:t>
            </a:r>
            <a:endParaRPr/>
          </a:p>
          <a:p>
            <a:pPr indent="0" lvl="0" marL="0" marR="0" rtl="0" algn="l">
              <a:spcBef>
                <a:spcPts val="0"/>
              </a:spcBef>
              <a:spcAft>
                <a:spcPts val="0"/>
              </a:spcAft>
              <a:buFont typeface="Arial"/>
              <a:buNone/>
            </a:pPr>
            <a:r>
              <a:rPr b="0" i="0" lang="en-US" sz="1800" u="none" cap="none" strike="noStrike"/>
              <a:t>Extracting means reading and understanding the source data and copying the data needed for the data warehouse into the staging area for further manipulation.</a:t>
            </a:r>
            <a:endParaRPr/>
          </a:p>
          <a:p>
            <a:pPr indent="0" lvl="0" marL="0" marR="0" rtl="0" algn="l">
              <a:spcBef>
                <a:spcPts val="0"/>
              </a:spcBef>
              <a:spcAft>
                <a:spcPts val="0"/>
              </a:spcAft>
              <a:buFont typeface="Arial"/>
              <a:buNone/>
            </a:pPr>
            <a:r>
              <a:rPr b="0" i="0" lang="en-US" sz="1800" u="none" cap="none" strike="noStrike"/>
              <a:t>Once the data is extracted to the staging area, there are numerous potential transformations, such as cleansing the data (correcting misspellings, resolving domain conflicts, dealing with missing elements, or parsing into standard formats), combining data from multiple sources, reduplicating data, and assigning warehouse keys. These transformations are all precursors to loading the data into the data warehouse presentation area.</a:t>
            </a:r>
            <a:endParaRPr/>
          </a:p>
          <a:p>
            <a:pPr indent="0" lvl="0" marL="0" marR="0" rtl="0" algn="l">
              <a:spcBef>
                <a:spcPts val="0"/>
              </a:spcBef>
              <a:spcAft>
                <a:spcPts val="0"/>
              </a:spcAft>
              <a:buFont typeface="Arial"/>
              <a:buNone/>
            </a:pPr>
            <a:r>
              <a:rPr b="0" i="0" lang="en-US" sz="1800" u="none" cap="none" strike="noStrike"/>
              <a:t>-Enterprise DW – which captures detailed data for the enterprise. Iit stores data of multiple subject areas such as Customer, Orders etc.</a:t>
            </a:r>
            <a:endParaRPr/>
          </a:p>
          <a:p>
            <a:pPr indent="0" lvl="0" marL="0" marR="0" rtl="0" algn="l">
              <a:spcBef>
                <a:spcPts val="0"/>
              </a:spcBef>
              <a:spcAft>
                <a:spcPts val="0"/>
              </a:spcAft>
              <a:buFont typeface="Arial"/>
              <a:buNone/>
            </a:pPr>
            <a:r>
              <a:rPr b="0" i="0" lang="en-US" sz="1800" u="none" cap="none" strike="noStrike"/>
              <a:t>-Metadata. A warehouse needs basic operational metadata, such as procedures on how a data warehouse is used and accessed, procedures on monitoring the growth of the data warehouse relative to the available storage space, and authorizations on who is responsible for and who has access to the data in the data warehouse and data in the operational system. </a:t>
            </a:r>
            <a:endParaRPr/>
          </a:p>
          <a:p>
            <a:pPr indent="0" lvl="0" marL="0" marR="0" rtl="0" algn="l">
              <a:spcBef>
                <a:spcPts val="0"/>
              </a:spcBef>
              <a:spcAft>
                <a:spcPts val="0"/>
              </a:spcAft>
              <a:buFont typeface="Arial"/>
              <a:buNone/>
            </a:pPr>
            <a:r>
              <a:rPr b="0" i="0" lang="en-US" sz="1800" u="none" cap="none" strike="noStrike"/>
              <a:t>-Data marts – Data mart contain information from a single department of a business or organization. </a:t>
            </a:r>
            <a:endParaRPr/>
          </a:p>
          <a:p>
            <a:pPr indent="0" lvl="0" marL="0" marR="0" rtl="0" algn="l">
              <a:spcBef>
                <a:spcPts val="0"/>
              </a:spcBef>
              <a:spcAft>
                <a:spcPts val="0"/>
              </a:spcAft>
              <a:buFont typeface="Arial"/>
              <a:buNone/>
            </a:pPr>
            <a:r>
              <a:rPr b="0" i="0" lang="en-US" sz="1800" u="none" cap="none" strike="noStrike"/>
              <a:t>-Data Access (EIS/DSS, Query tools, OLAP, web browsers, data mining). This is the presentation area of Data warehouse. Different reporting tools like Business Object, Cognos, Actuate etc.  are available in market for reporting purpose.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travels from source system to data warehouse to data marts to reports.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33" name="Google Shape;4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0" i="0" lang="en-US" sz="1000" u="none" cap="none" strike="noStrike"/>
              <a:t>A Typical DW architecture with ODS has following layers.</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-Operational source - As we have covered in last slide these are the operational systems which capture the transactions of the Business.</a:t>
            </a:r>
            <a:endParaRPr/>
          </a:p>
          <a:p>
            <a:pPr indent="0" lvl="0" marL="0" marR="0" rtl="0" algn="l">
              <a:lnSpc>
                <a:spcPct val="80000"/>
              </a:lnSpc>
              <a:spcBef>
                <a:spcPts val="0"/>
              </a:spcBef>
              <a:spcAft>
                <a:spcPts val="0"/>
              </a:spcAft>
              <a:buFont typeface="Arial"/>
              <a:buNone/>
            </a:pPr>
            <a:r>
              <a:rPr b="0" i="0" lang="en-US" sz="1000" u="none" cap="none" strike="noStrike"/>
              <a:t>-ETL Layer 1 - </a:t>
            </a:r>
            <a:r>
              <a:rPr b="1" i="0" lang="en-US" sz="1000" u="none" cap="none" strike="noStrike"/>
              <a:t>This Layer does Extraction from Operational Systems.  It then performs transformations like Translating coded values, Selecting only certain columns to load , Encoding free-form values, Deriving a new calculated value and joining data from multiple sources before loading data into Operational Data Store.</a:t>
            </a:r>
            <a:endParaRPr/>
          </a:p>
          <a:p>
            <a:pPr indent="0" lvl="0" marL="0" marR="0" rtl="0" algn="l">
              <a:lnSpc>
                <a:spcPct val="80000"/>
              </a:lnSpc>
              <a:spcBef>
                <a:spcPts val="0"/>
              </a:spcBef>
              <a:spcAft>
                <a:spcPts val="0"/>
              </a:spcAft>
              <a:buFont typeface="Arial"/>
              <a:buNone/>
            </a:pPr>
            <a:r>
              <a:rPr b="0" i="0" lang="en-US" sz="1000" u="none" cap="none" strike="noStrike"/>
              <a:t>-Operation Data Store – This layer stores integrated copies of operational data. ODS as used in this architecture is used when two systems ( OLTP &amp; DW) cannot answer your immediate operational questions.</a:t>
            </a:r>
            <a:endParaRPr/>
          </a:p>
          <a:p>
            <a:pPr indent="0" lvl="0" marL="0" marR="0" rtl="0" algn="l">
              <a:lnSpc>
                <a:spcPct val="80000"/>
              </a:lnSpc>
              <a:spcBef>
                <a:spcPts val="0"/>
              </a:spcBef>
              <a:spcAft>
                <a:spcPts val="0"/>
              </a:spcAft>
              <a:buFont typeface="Arial"/>
              <a:buNone/>
            </a:pPr>
            <a:r>
              <a:rPr b="1" i="0" lang="en-US" sz="1000" u="none" cap="none" strike="noStrike"/>
              <a:t>-ETL Layer 2- This Layer does Extraction from Operational Data Store and then performs transformations like de-duplication, filteretion, sort, join data from multiple sources, Aggregation, Splitting a column into multiple columns and applying any form of simple or complex data validation before loading data into Data Warehouse.</a:t>
            </a:r>
            <a:endParaRPr/>
          </a:p>
          <a:p>
            <a:pPr indent="0" lvl="0" marL="0" marR="0" rtl="0" algn="l">
              <a:lnSpc>
                <a:spcPct val="80000"/>
              </a:lnSpc>
              <a:spcBef>
                <a:spcPts val="0"/>
              </a:spcBef>
              <a:spcAft>
                <a:spcPts val="0"/>
              </a:spcAft>
              <a:buFont typeface="Arial"/>
              <a:buNone/>
            </a:pPr>
            <a:r>
              <a:rPr b="0" i="0" lang="en-US" sz="1000" u="none" cap="none" strike="noStrike"/>
              <a:t>-Metadata Layers -. In this architecture we have two separate Metadata layers. These layers captures Metadata for ODS and EDW respectively.</a:t>
            </a:r>
            <a:endParaRPr/>
          </a:p>
          <a:p>
            <a:pPr indent="0" lvl="0" marL="0" marR="0" rtl="0" algn="l">
              <a:lnSpc>
                <a:spcPct val="80000"/>
              </a:lnSpc>
              <a:spcBef>
                <a:spcPts val="0"/>
              </a:spcBef>
              <a:spcAft>
                <a:spcPts val="0"/>
              </a:spcAft>
              <a:buFont typeface="Arial"/>
              <a:buNone/>
            </a:pPr>
            <a:r>
              <a:rPr b="0" i="0" lang="en-US" sz="1000" u="none" cap="none" strike="noStrike"/>
              <a:t>-Enterprise DW Layer – This layer captures detailed data for the enterprise it stores data of multiple subject areas such as Customer, Orders etc.</a:t>
            </a:r>
            <a:endParaRPr/>
          </a:p>
          <a:p>
            <a:pPr indent="0" lvl="0" marL="0" marR="0" rtl="0" algn="l">
              <a:lnSpc>
                <a:spcPct val="80000"/>
              </a:lnSpc>
              <a:spcBef>
                <a:spcPts val="0"/>
              </a:spcBef>
              <a:spcAft>
                <a:spcPts val="0"/>
              </a:spcAft>
              <a:buFont typeface="Arial"/>
              <a:buNone/>
            </a:pPr>
            <a:r>
              <a:rPr b="0" i="0" lang="en-US" sz="1000" u="none" cap="none" strike="noStrike"/>
              <a:t>-Data marts - Data mart contains information from a single department of a business or organization. </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Down stream architecture after data marts remains same as seen in previous slide.</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1" i="0" lang="en-US" sz="1000" u="none" cap="none" strike="noStrike"/>
              <a:t>In this Architecture data travels from source system to ODS to data warehouse to data marts and then finally to reports.</a:t>
            </a:r>
            <a:endParaRPr/>
          </a:p>
          <a:p>
            <a:pPr indent="0" lvl="0" marL="0" marR="0" rtl="0" algn="l">
              <a:lnSpc>
                <a:spcPct val="80000"/>
              </a:lnSpc>
              <a:spcBef>
                <a:spcPts val="0"/>
              </a:spcBef>
              <a:spcAft>
                <a:spcPts val="0"/>
              </a:spcAft>
              <a:buFont typeface="Arial"/>
              <a:buNone/>
            </a:pPr>
            <a:r>
              <a:t/>
            </a:r>
            <a:endParaRPr b="1" i="0" sz="1000" u="none" cap="none" strike="noStrike"/>
          </a:p>
          <a:p>
            <a:pPr indent="0" lvl="0" marL="0" rtl="0" algn="l">
              <a:spcBef>
                <a:spcPts val="0"/>
              </a:spcBef>
              <a:spcAft>
                <a:spcPts val="0"/>
              </a:spcAft>
              <a:buNone/>
            </a:pPr>
            <a:r>
              <a:t/>
            </a:r>
            <a:endParaRPr b="1" i="0" sz="10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06" name="Google Shape;5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Building a Data Warehouse we use various tools and components at different stages for different purposes.  </a:t>
            </a:r>
            <a:endParaRPr/>
          </a:p>
          <a:p>
            <a:pPr indent="0" lvl="0" marL="0" marR="0" rtl="0" algn="l">
              <a:spcBef>
                <a:spcPts val="0"/>
              </a:spcBef>
              <a:spcAft>
                <a:spcPts val="0"/>
              </a:spcAft>
              <a:buFont typeface="Arial"/>
              <a:buNone/>
            </a:pPr>
            <a:r>
              <a:rPr b="0" i="0" lang="en-US" sz="1800" u="none" cap="none" strike="noStrike"/>
              <a:t>These components/tools offer a high level of flexibility and scalability for both the Enterprise and the agencies wishing to implement a Business Intelligence solution.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we will cover different Warehouse components/tools &amp; their characteristics.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13" name="Google Shape;51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Major data warehouse components are listed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-Source Database</a:t>
            </a:r>
            <a:r>
              <a:rPr b="0" i="0" lang="en-US" sz="1800" u="none" cap="none" strike="noStrike"/>
              <a:t> – Which is operational or legacy system of record whose function it is to capture the transactions of the business</a:t>
            </a:r>
            <a:endParaRPr/>
          </a:p>
          <a:p>
            <a:pPr indent="0" lvl="0" marL="0" marR="0" rtl="0" algn="l">
              <a:lnSpc>
                <a:spcPct val="90000"/>
              </a:lnSpc>
              <a:spcBef>
                <a:spcPts val="0"/>
              </a:spcBef>
              <a:spcAft>
                <a:spcPts val="0"/>
              </a:spcAft>
              <a:buFont typeface="Arial"/>
              <a:buNone/>
            </a:pPr>
            <a:r>
              <a:rPr b="0" i="0" lang="en-US" sz="1800" u="none" cap="none" strike="noStrike"/>
              <a:t>-Data extraction/transformation/load (ETL) tool – Which does data preparation for the Warehouse.</a:t>
            </a:r>
            <a:endParaRPr/>
          </a:p>
          <a:p>
            <a:pPr indent="0" lvl="0" marL="0" marR="0" rtl="0" algn="l">
              <a:lnSpc>
                <a:spcPct val="90000"/>
              </a:lnSpc>
              <a:spcBef>
                <a:spcPts val="0"/>
              </a:spcBef>
              <a:spcAft>
                <a:spcPts val="0"/>
              </a:spcAft>
              <a:buFont typeface="Arial"/>
              <a:buNone/>
            </a:pPr>
            <a:r>
              <a:rPr b="1" i="0" lang="en-US" sz="1800" u="none" cap="none" strike="noStrike"/>
              <a:t>-Data Cleansing tool</a:t>
            </a:r>
            <a:r>
              <a:rPr b="0" i="0" lang="en-US" sz="1800" u="none" cap="none" strike="noStrike"/>
              <a:t> – This tool is capable of identifying incomplete, incorrect, inaccurate, irrelevant etc. parts of the data and then replacing/modifying/deleting this dirty data.</a:t>
            </a:r>
            <a:endParaRPr/>
          </a:p>
          <a:p>
            <a:pPr indent="0" lvl="0" marL="0" marR="0" rtl="0" algn="l">
              <a:lnSpc>
                <a:spcPct val="90000"/>
              </a:lnSpc>
              <a:spcBef>
                <a:spcPts val="0"/>
              </a:spcBef>
              <a:spcAft>
                <a:spcPts val="0"/>
              </a:spcAft>
              <a:buFont typeface="Arial"/>
              <a:buNone/>
            </a:pPr>
            <a:r>
              <a:rPr b="1" i="0" lang="en-US" sz="1800" u="none" cap="none" strike="noStrike"/>
              <a:t>-Data warehouse maintenance and administration tools</a:t>
            </a:r>
            <a:r>
              <a:rPr b="0" i="0" lang="en-US" sz="1800" u="none" cap="none" strike="noStrike"/>
              <a:t> – These tools provide ADMIN features like authorize access, monitor access and usage patterns, monitor ad hoc queries, analyze cost structure of queries etc. </a:t>
            </a:r>
            <a:endParaRPr/>
          </a:p>
          <a:p>
            <a:pPr indent="0" lvl="0" marL="0" marR="0" rtl="0" algn="l">
              <a:lnSpc>
                <a:spcPct val="90000"/>
              </a:lnSpc>
              <a:spcBef>
                <a:spcPts val="0"/>
              </a:spcBef>
              <a:spcAft>
                <a:spcPts val="0"/>
              </a:spcAft>
              <a:buFont typeface="Arial"/>
              <a:buNone/>
            </a:pPr>
            <a:r>
              <a:rPr b="1" i="0" lang="en-US" sz="1800" u="none" cap="none" strike="noStrike"/>
              <a:t>-Data modeling tool or interface to external data models</a:t>
            </a:r>
            <a:r>
              <a:rPr b="0" i="0" lang="en-US" sz="1800" u="none" cap="none" strike="noStrike"/>
              <a:t> – Which Support Data Warehouse design as a modeling technique.</a:t>
            </a:r>
            <a:endParaRPr/>
          </a:p>
          <a:p>
            <a:pPr indent="0" lvl="0" marL="0" marR="0" rtl="0" algn="l">
              <a:lnSpc>
                <a:spcPct val="90000"/>
              </a:lnSpc>
              <a:spcBef>
                <a:spcPts val="0"/>
              </a:spcBef>
              <a:spcAft>
                <a:spcPts val="0"/>
              </a:spcAft>
              <a:buFont typeface="Arial"/>
              <a:buNone/>
            </a:pPr>
            <a:r>
              <a:rPr b="1" i="0" lang="en-US" sz="1800" u="none" cap="none" strike="noStrike"/>
              <a:t>-Warehouse databases</a:t>
            </a:r>
            <a:r>
              <a:rPr b="0" i="0" lang="en-US" sz="1800" u="none" cap="none" strike="noStrike"/>
              <a:t> – Which capture Technical &amp; Business Metadata of the Warehouse.</a:t>
            </a:r>
            <a:endParaRPr/>
          </a:p>
          <a:p>
            <a:pPr indent="0" lvl="0" marL="0" marR="0" rtl="0" algn="l">
              <a:lnSpc>
                <a:spcPct val="90000"/>
              </a:lnSpc>
              <a:spcBef>
                <a:spcPts val="0"/>
              </a:spcBef>
              <a:spcAft>
                <a:spcPts val="0"/>
              </a:spcAft>
              <a:buFont typeface="Arial"/>
              <a:buNone/>
            </a:pPr>
            <a:r>
              <a:rPr b="0" i="0" lang="en-US" sz="1800" u="none" cap="none" strike="noStrike"/>
              <a:t>-and </a:t>
            </a:r>
            <a:r>
              <a:rPr b="1" i="0" lang="en-US" sz="1800" u="none" cap="none" strike="noStrike"/>
              <a:t>end-user data access and analysis tools – </a:t>
            </a:r>
            <a:r>
              <a:rPr b="0" i="0" lang="en-US" sz="1800" u="none" cap="none" strike="noStrike"/>
              <a:t>Which creates user friendly reports for Business User with minimal effort.</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We will cover each of them in this section. Let’s start with Source Databases.</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0" name="Google Shape;52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data source system is the operational or legacy system of record whose function is to capture the transactions of the business. The data in these systems can be in many formats from flat files to hierarchal, and relational RDBMS such as MS Access, Oracle, Sybase, UDB, and IMS to name a few.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Source database characteristics are same as OLTP database characteristics.</a:t>
            </a:r>
            <a:endParaRPr/>
          </a:p>
          <a:p>
            <a:pPr indent="0" lvl="0" marL="0" marR="0" rtl="0" algn="l">
              <a:spcBef>
                <a:spcPts val="0"/>
              </a:spcBef>
              <a:spcAft>
                <a:spcPts val="0"/>
              </a:spcAft>
              <a:buFont typeface="Arial"/>
              <a:buNone/>
            </a:pPr>
            <a:r>
              <a:rPr b="0" i="0" lang="en-US" sz="1800" u="none" cap="none" strike="noStrike"/>
              <a:t>The source Database characteristics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Legacy, relational, text or external sources data.</a:t>
            </a:r>
            <a:endParaRPr/>
          </a:p>
          <a:p>
            <a:pPr indent="0" lvl="0" marL="0" marR="0" rtl="0" algn="l">
              <a:spcBef>
                <a:spcPts val="0"/>
              </a:spcBef>
              <a:spcAft>
                <a:spcPts val="0"/>
              </a:spcAft>
              <a:buFont typeface="Arial"/>
              <a:buNone/>
            </a:pPr>
            <a:r>
              <a:rPr b="0" i="0" lang="en-US" sz="1800" u="none" cap="none" strike="noStrike"/>
              <a:t>-It is designed for high-speed transaction processing. </a:t>
            </a:r>
            <a:endParaRPr/>
          </a:p>
          <a:p>
            <a:pPr indent="0" lvl="0" marL="0" marR="0" rtl="0" algn="l">
              <a:spcBef>
                <a:spcPts val="0"/>
              </a:spcBef>
              <a:spcAft>
                <a:spcPts val="0"/>
              </a:spcAft>
              <a:buFont typeface="Arial"/>
              <a:buNone/>
            </a:pPr>
            <a:r>
              <a:rPr b="0" i="0" lang="en-US" sz="1800" u="none" cap="none" strike="noStrike"/>
              <a:t>-It is Real time and volatile data.</a:t>
            </a:r>
            <a:endParaRPr/>
          </a:p>
          <a:p>
            <a:pPr indent="0" lvl="0" marL="0" marR="0" rtl="0" algn="l">
              <a:spcBef>
                <a:spcPts val="0"/>
              </a:spcBef>
              <a:spcAft>
                <a:spcPts val="0"/>
              </a:spcAft>
              <a:buFont typeface="Arial"/>
              <a:buNone/>
            </a:pPr>
            <a:r>
              <a:rPr b="0" i="0" lang="en-US" sz="1800" u="none" cap="none" strike="noStrike"/>
              <a:t>-It has many short transactions.</a:t>
            </a:r>
            <a:endParaRPr/>
          </a:p>
          <a:p>
            <a:pPr indent="0" lvl="0" marL="0" marR="0" rtl="0" algn="l">
              <a:spcBef>
                <a:spcPts val="0"/>
              </a:spcBef>
              <a:spcAft>
                <a:spcPts val="0"/>
              </a:spcAft>
              <a:buFont typeface="Arial"/>
              <a:buNone/>
            </a:pPr>
            <a:r>
              <a:rPr b="0" i="0" lang="en-US" sz="1800" u="none" cap="none" strike="noStrike"/>
              <a:t>-It is Update intensive and has row level modifications</a:t>
            </a:r>
            <a:endParaRPr/>
          </a:p>
          <a:p>
            <a:pPr indent="0" lvl="0" marL="0" marR="0" rtl="0" algn="l">
              <a:spcBef>
                <a:spcPts val="0"/>
              </a:spcBef>
              <a:spcAft>
                <a:spcPts val="0"/>
              </a:spcAft>
              <a:buFont typeface="Arial"/>
              <a:buNone/>
            </a:pPr>
            <a:r>
              <a:rPr b="0" i="0" lang="en-US" sz="1800" u="none" cap="none" strike="noStrike"/>
              <a:t>-Here transaction level inquiry is done e.g. Is the particular medicine is available in stock now?</a:t>
            </a:r>
            <a:endParaRPr/>
          </a:p>
          <a:p>
            <a:pPr indent="0" lvl="0" marL="0" marR="0" rtl="0" algn="l">
              <a:spcBef>
                <a:spcPts val="0"/>
              </a:spcBef>
              <a:spcAft>
                <a:spcPts val="0"/>
              </a:spcAft>
              <a:buFont typeface="Arial"/>
              <a:buNone/>
            </a:pPr>
            <a:r>
              <a:rPr b="0" i="0" lang="en-US" sz="1800" u="none" cap="none" strike="noStrike"/>
              <a:t>-This is simple query which is needed to give out some quick info to the user. </a:t>
            </a:r>
            <a:endParaRPr/>
          </a:p>
          <a:p>
            <a:pPr indent="0" lvl="0" marL="0" marR="0" rtl="0" algn="l">
              <a:spcBef>
                <a:spcPts val="0"/>
              </a:spcBef>
              <a:spcAft>
                <a:spcPts val="0"/>
              </a:spcAft>
              <a:buFont typeface="Arial"/>
              <a:buNone/>
            </a:pPr>
            <a:r>
              <a:rPr b="0" i="0" lang="en-US" sz="1800" u="none" cap="none" strike="noStrike"/>
              <a:t>-To access the data, primary key is used.</a:t>
            </a:r>
            <a:endParaRPr/>
          </a:p>
          <a:p>
            <a:pPr indent="0" lvl="0" marL="0" marR="0" rtl="0" algn="l">
              <a:spcBef>
                <a:spcPts val="0"/>
              </a:spcBef>
              <a:spcAft>
                <a:spcPts val="0"/>
              </a:spcAft>
              <a:buFont typeface="Arial"/>
              <a:buNone/>
            </a:pPr>
            <a:r>
              <a:rPr b="0" i="0" lang="en-US" sz="1800" u="none" cap="none" strike="noStrike"/>
              <a:t>-The data here has high integrity, good security control and is recoverable. A data loss is difficult to recover, so high recoverability is designed.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data warehouse point of view Source data is often inconsistent, since data warehouse receives data from multiple sources and multiple sources can maintain the data in multiple forms. For e.g. an attribute of employee, can be shown as male, female; m, f; 0,1 etc. one source system may be using male, female while other may be m, 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Sometimes source data is modeled poorly. This can happen if normalization principles are not followed or after initial design a lot of changes in form of performance related changes come in and accordingly changes are made in database.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7" name="Google Shape;52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Next is ETL Tool . </a:t>
            </a:r>
            <a:r>
              <a:rPr b="0" i="0" lang="en-US" sz="1800" u="none" cap="none" strike="noStrike"/>
              <a:t>Data Extraction-Transformation-Load (ETL) tools are used to extract data from data sources, cleanse the data, perform data transformations, and load the target data warehouse and then again to load the data marts. The ETL tool is also used to generate and maintain a central metadata repository and support data warehouse administration. The more robust ETL tools integrate with OLAP tools, data modeling tools and data cleansing tools at the metadata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difference between ETL tool and custom database scripting is that ETL tool can generate and maintain metadata (business and operational) which can be used for impact analysis. Custom database scripting can not maintain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Few characteristics of an ETL tool are as below</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supports data extraction, cleansing, aggregation, reorganization, transformation, and load operations. It also supports incremental data load in batch and real time mode.</a:t>
            </a:r>
            <a:endParaRPr/>
          </a:p>
          <a:p>
            <a:pPr indent="0" lvl="0" marL="0" marR="0" rtl="0" algn="l">
              <a:spcBef>
                <a:spcPts val="0"/>
              </a:spcBef>
              <a:spcAft>
                <a:spcPts val="0"/>
              </a:spcAft>
              <a:buFont typeface="Arial"/>
              <a:buNone/>
            </a:pPr>
            <a:r>
              <a:rPr b="0" i="0" lang="en-US" sz="1800" u="none" cap="none" strike="noStrike"/>
              <a:t>-It generates and maintain centralized metadata. ETL tools facilitates impact analysis when modifying or enhancing a data warehouse. </a:t>
            </a:r>
            <a:endParaRPr/>
          </a:p>
          <a:p>
            <a:pPr indent="0" lvl="0" marL="0" marR="0" rtl="0" algn="l">
              <a:spcBef>
                <a:spcPts val="0"/>
              </a:spcBef>
              <a:spcAft>
                <a:spcPts val="0"/>
              </a:spcAft>
              <a:buFont typeface="Arial"/>
              <a:buNone/>
            </a:pPr>
            <a:r>
              <a:rPr b="0" i="0" lang="en-US" sz="1800" u="none" cap="none" strike="noStrike"/>
              <a:t>-It is closely integrated with RDBMS. Most of the ETL tools provide support for wide range of databases for storing information .</a:t>
            </a:r>
            <a:endParaRPr/>
          </a:p>
          <a:p>
            <a:pPr indent="0" lvl="0" marL="0" marR="0" rtl="0" algn="l">
              <a:spcBef>
                <a:spcPts val="0"/>
              </a:spcBef>
              <a:spcAft>
                <a:spcPts val="0"/>
              </a:spcAft>
              <a:buFont typeface="Arial"/>
              <a:buNone/>
            </a:pPr>
            <a:r>
              <a:rPr b="0" i="0" lang="en-US" sz="1800" u="none" cap="none" strike="noStrike"/>
              <a:t>-It filters data, convert codes, calculate derived values, map many source data fields to one target data field.</a:t>
            </a:r>
            <a:endParaRPr/>
          </a:p>
          <a:p>
            <a:pPr indent="0" lvl="0" marL="0" marR="0" rtl="0" algn="l">
              <a:spcBef>
                <a:spcPts val="0"/>
              </a:spcBef>
              <a:spcAft>
                <a:spcPts val="0"/>
              </a:spcAft>
              <a:buFont typeface="Arial"/>
              <a:buNone/>
            </a:pPr>
            <a:r>
              <a:rPr b="0" i="0" lang="en-US" sz="1800" u="none" cap="none" strike="noStrike"/>
              <a:t>-It automatically generates data extract programs. Coding with ETL tools using a metadata-driven graphical tool with built-in data cleansing and transformation functions is faster than hand coding. </a:t>
            </a:r>
            <a:endParaRPr/>
          </a:p>
          <a:p>
            <a:pPr indent="0" lvl="0" marL="0" marR="0" rtl="0" algn="l">
              <a:spcBef>
                <a:spcPts val="0"/>
              </a:spcBef>
              <a:spcAft>
                <a:spcPts val="0"/>
              </a:spcAft>
              <a:buFont typeface="Arial"/>
              <a:buNone/>
            </a:pPr>
            <a:r>
              <a:rPr b="0" i="0" lang="en-US" sz="1800" u="none" cap="none" strike="noStrike"/>
              <a:t>-It provides high speed loading of target data warehouses. The features like Partitioning &amp; Parallelism available in ETL Tools enable high Speed Extractions and load.</a:t>
            </a:r>
            <a:endParaRPr/>
          </a:p>
          <a:p>
            <a:pPr indent="0" lvl="0" marL="0" marR="0" rtl="0" algn="l">
              <a:spcBef>
                <a:spcPts val="0"/>
              </a:spcBef>
              <a:spcAft>
                <a:spcPts val="0"/>
              </a:spcAft>
              <a:buFont typeface="Arial"/>
              <a:buNone/>
            </a:pPr>
            <a:r>
              <a:rPr b="0" i="0" lang="en-US" sz="1800" u="none" cap="none" strike="noStrike"/>
              <a:t>-It employs Middle Ware for near Real Time ETL.</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4" name="Google Shape;5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cleansing</a:t>
            </a:r>
            <a:r>
              <a:rPr b="0" i="0" lang="en-US" sz="1800" u="none" cap="none" strike="noStrike"/>
              <a:t> or </a:t>
            </a:r>
            <a:r>
              <a:rPr b="1" i="0" lang="en-US" sz="1800" u="none" cap="none" strike="noStrike"/>
              <a:t>data scrubbing</a:t>
            </a:r>
            <a:r>
              <a:rPr b="0" i="0" lang="en-US" sz="1800" u="none" cap="none" strike="noStrike"/>
              <a:t> is the act of detecting and correcting (or removing) corrupt or inaccurate records from a record set, table , or database. Used mainly in datawarehouse, the term refers to identifying incomplete, incorrect, inaccurate, irrelevant etc. parts of the data and then replacing, modifying or deleting this dirty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business world, incorrect data can be costly. Many companies use customer information database that record data like contact information, addresses, and preferences. If for instance the addresses are inconsistent, the company will suffer the cost of resending mail or even losing customers.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With clean data, the organization can define effective business strategies and monitor strategy execution.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cleaning tools have features such as:</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data at the source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up source data in-place on the host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Has business rule discovery tools which analyze the source data and write cleaning rules based on lexical analysis and AI techniques</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ETL tools have limited yet adequate data cleansing functionality. If we have too many Data Quality issues in  the source system data the cleansing activity is done using Data Cleansing Tool before loading them into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large variety of tools like Trillium, Data Quality Assistant, DATA CLEANSER are available in the market to aid in data cleansing procedures.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1" name="Google Shape;54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DWH Environment Involves multiple (i.e. source, staging &amp; target) layers of data storages, Each layer has unique data modeling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Modeling tool Improves productivity among developers when database designs are divided, shared, and reused. It also Ensures consistency, reuse, and integration of enterprise data warehouse.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Data Modeling tool has the features such as: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-Support Data Warehouse design as a modeling technique</a:t>
            </a:r>
            <a:endParaRPr/>
          </a:p>
          <a:p>
            <a:pPr indent="0" lvl="0" marL="0" marR="0" rtl="0" algn="l">
              <a:spcBef>
                <a:spcPts val="0"/>
              </a:spcBef>
              <a:spcAft>
                <a:spcPts val="0"/>
              </a:spcAft>
              <a:buFont typeface="Arial"/>
              <a:buNone/>
            </a:pPr>
            <a:r>
              <a:rPr b="0" i="0" lang="en-US" sz="1800" u="none" cap="none" strike="noStrike"/>
              <a:t>-Support both ER Modeling and Dimensional Modeling</a:t>
            </a:r>
            <a:endParaRPr/>
          </a:p>
          <a:p>
            <a:pPr indent="0" lvl="0" marL="0" marR="0" rtl="0" algn="l">
              <a:spcBef>
                <a:spcPts val="0"/>
              </a:spcBef>
              <a:spcAft>
                <a:spcPts val="0"/>
              </a:spcAft>
              <a:buFont typeface="Arial"/>
              <a:buNone/>
            </a:pPr>
            <a:r>
              <a:rPr b="0" i="0" lang="en-US" sz="1800" u="none" cap="none" strike="noStrike"/>
              <a:t>-Provide Reverse Engineering and Forward Engineering</a:t>
            </a:r>
            <a:endParaRPr/>
          </a:p>
          <a:p>
            <a:pPr indent="0" lvl="0" marL="0" marR="0" rtl="0" algn="l">
              <a:spcBef>
                <a:spcPts val="0"/>
              </a:spcBef>
              <a:spcAft>
                <a:spcPts val="0"/>
              </a:spcAft>
              <a:buFont typeface="Arial"/>
              <a:buNone/>
            </a:pPr>
            <a:r>
              <a:rPr b="0" i="0" lang="en-US" sz="1800" u="none" cap="none" strike="noStrike"/>
              <a:t>       1. Reverse Engineering is: Develop physical data model by connecting to the database instance or from database schema </a:t>
            </a:r>
            <a:endParaRPr/>
          </a:p>
          <a:p>
            <a:pPr indent="0" lvl="0" marL="0" marR="0" rtl="0" algn="l">
              <a:spcBef>
                <a:spcPts val="0"/>
              </a:spcBef>
              <a:spcAft>
                <a:spcPts val="0"/>
              </a:spcAft>
              <a:buFont typeface="Arial"/>
              <a:buNone/>
            </a:pPr>
            <a:r>
              <a:rPr b="0" i="0" lang="en-US" sz="1800" u="none" cap="none" strike="noStrike"/>
              <a:t>       2. Forward Engineering is: As part of development project, develop logical and physical data models.</a:t>
            </a:r>
            <a:endParaRPr/>
          </a:p>
          <a:p>
            <a:pPr indent="0" lvl="0" marL="0" marR="0" rtl="0" algn="l">
              <a:spcBef>
                <a:spcPts val="0"/>
              </a:spcBef>
              <a:spcAft>
                <a:spcPts val="0"/>
              </a:spcAft>
              <a:buFont typeface="Arial"/>
              <a:buNone/>
            </a:pPr>
            <a:r>
              <a:rPr b="0" i="0" lang="en-US" sz="1800" u="none" cap="none" strike="noStrike"/>
              <a:t>-Provide Mapping of source data to target data</a:t>
            </a:r>
            <a:endParaRPr/>
          </a:p>
          <a:p>
            <a:pPr indent="0" lvl="0" marL="0" marR="0" rtl="0" algn="l">
              <a:spcBef>
                <a:spcPts val="0"/>
              </a:spcBef>
              <a:spcAft>
                <a:spcPts val="0"/>
              </a:spcAft>
              <a:buFont typeface="Arial"/>
              <a:buNone/>
            </a:pPr>
            <a:r>
              <a:rPr b="0" i="0" lang="en-US" sz="1800" u="none" cap="none" strike="noStrike"/>
              <a:t>-Provide Data Dictionary :  It contains metadata that describes the data model.</a:t>
            </a:r>
            <a:endParaRPr/>
          </a:p>
          <a:p>
            <a:pPr indent="0" lvl="0" marL="0" marR="0" rtl="0" algn="l">
              <a:spcBef>
                <a:spcPts val="0"/>
              </a:spcBef>
              <a:spcAft>
                <a:spcPts val="0"/>
              </a:spcAft>
              <a:buFont typeface="Arial"/>
              <a:buNone/>
            </a:pPr>
            <a:r>
              <a:rPr b="0" i="0" lang="en-US" sz="1800" u="none" cap="none" strike="noStrike"/>
              <a:t>-Provide Reporting : Which is capability to generate report based on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popular tools of Data Modelling are Erwin, Oracle Designer, Power Designer &amp; UML.</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8" name="Google Shape;54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Metadata describes the information in the data warehouse. It would answer few questions like:</a:t>
            </a:r>
            <a:endParaRPr/>
          </a:p>
          <a:p>
            <a:pPr indent="0" lvl="0" marL="0" marR="0" rtl="0" algn="l">
              <a:spcBef>
                <a:spcPts val="0"/>
              </a:spcBef>
              <a:spcAft>
                <a:spcPts val="0"/>
              </a:spcAft>
              <a:buNone/>
            </a:pPr>
            <a:r>
              <a:rPr b="0" i="0" lang="en-US" sz="1800" u="none" cap="none" strike="noStrike"/>
              <a:t>What it means</a:t>
            </a:r>
            <a:endParaRPr/>
          </a:p>
          <a:p>
            <a:pPr indent="0" lvl="0" marL="0" marR="0" rtl="0" algn="l">
              <a:spcBef>
                <a:spcPts val="0"/>
              </a:spcBef>
              <a:spcAft>
                <a:spcPts val="0"/>
              </a:spcAft>
              <a:buNone/>
            </a:pPr>
            <a:r>
              <a:rPr b="0" i="0" lang="en-US" sz="1800" u="none" cap="none" strike="noStrike"/>
              <a:t>Where it came from</a:t>
            </a:r>
            <a:endParaRPr/>
          </a:p>
          <a:p>
            <a:pPr indent="0" lvl="0" marL="0" marR="0" rtl="0" algn="l">
              <a:spcBef>
                <a:spcPts val="0"/>
              </a:spcBef>
              <a:spcAft>
                <a:spcPts val="0"/>
              </a:spcAft>
              <a:buNone/>
            </a:pPr>
            <a:r>
              <a:rPr b="0" i="0" lang="en-US" sz="1800" u="none" cap="none" strike="noStrike"/>
              <a:t>How it was calculated</a:t>
            </a:r>
            <a:endParaRPr/>
          </a:p>
          <a:p>
            <a:pPr indent="0" lvl="0" marL="0" marR="0" rtl="0" algn="l">
              <a:spcBef>
                <a:spcPts val="0"/>
              </a:spcBef>
              <a:spcAft>
                <a:spcPts val="0"/>
              </a:spcAft>
              <a:buNone/>
            </a:pPr>
            <a:r>
              <a:rPr b="0" i="0" lang="en-US" sz="1800" u="none" cap="none" strike="noStrike"/>
              <a:t>When it was loaded</a:t>
            </a:r>
            <a:endParaRPr/>
          </a:p>
          <a:p>
            <a:pPr indent="0" lvl="0" marL="0" marR="0" rtl="0" algn="l">
              <a:spcBef>
                <a:spcPts val="0"/>
              </a:spcBef>
              <a:spcAft>
                <a:spcPts val="0"/>
              </a:spcAft>
              <a:buNone/>
            </a:pPr>
            <a:r>
              <a:rPr b="0" i="0" lang="en-US" sz="1800" u="none" cap="none" strike="noStrike"/>
              <a:t>Who owns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describes the information about business data, data in all applications / tools, databases and the data warehouse of the organization.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repository is the foundation of data warehouse. It stores :</a:t>
            </a:r>
            <a:endParaRPr/>
          </a:p>
          <a:p>
            <a:pPr indent="-6350" lvl="1" marL="742950" marR="0" rtl="0" algn="l">
              <a:spcBef>
                <a:spcPts val="0"/>
              </a:spcBef>
              <a:spcAft>
                <a:spcPts val="0"/>
              </a:spcAft>
              <a:buFont typeface="Arial"/>
              <a:buNone/>
            </a:pPr>
            <a:r>
              <a:rPr b="1" i="0" lang="en-US" sz="1800" u="none" cap="none" strike="noStrike"/>
              <a:t>Technical metadata</a:t>
            </a:r>
            <a:r>
              <a:rPr b="0" i="0" lang="en-US" sz="1800" u="none" cap="none" strike="noStrike"/>
              <a:t>  -  Which is description of data, location, access methods, and data types etc. It is Information about transformation process, audit trail &amp; logs and it can be retrieved from ETL and BI tools repository and database.</a:t>
            </a:r>
            <a:endParaRPr/>
          </a:p>
          <a:p>
            <a:pPr indent="-6350" lvl="1" marL="74295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1" i="0" lang="en-US" sz="1800" u="none" cap="none" strike="noStrike"/>
              <a:t>Business metadata</a:t>
            </a:r>
            <a:r>
              <a:rPr b="0" i="0" lang="en-US" sz="1800" u="none" cap="none" strike="noStrike"/>
              <a:t> – Which contains the business rules – maintained by Business Users / IT personnel. Business users are the stake holders of the business Metadata.</a:t>
            </a:r>
            <a:endParaRPr/>
          </a:p>
          <a:p>
            <a:pPr indent="-6350" lvl="1" marL="742950" marR="0" rtl="0" algn="l">
              <a:spcBef>
                <a:spcPts val="0"/>
              </a:spcBef>
              <a:spcAft>
                <a:spcPts val="0"/>
              </a:spcAft>
              <a:buFont typeface="Arial"/>
              <a:buNone/>
            </a:pPr>
            <a:r>
              <a:rPr b="0" i="0" lang="en-US" sz="1800" u="none" cap="none" strike="noStrike"/>
              <a:t>It can be retrieved from reporting tools repository.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is stored in the central metadata repository and may be distributed to local metadata repositories</a:t>
            </a:r>
            <a:endParaRPr/>
          </a:p>
          <a:p>
            <a:pPr indent="0" lvl="0" marL="0" marR="0" rtl="0" algn="l">
              <a:spcBef>
                <a:spcPts val="0"/>
              </a:spcBef>
              <a:spcAft>
                <a:spcPts val="0"/>
              </a:spcAft>
              <a:buFont typeface="Arial"/>
              <a:buNone/>
            </a:pPr>
            <a:r>
              <a:rPr b="0" i="0" lang="en-US" sz="1800" u="none" cap="none" strike="noStrike"/>
              <a:t>It is generated and maintained by an ETL tool as part of the specification of extraction/transformation/load process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warehouse contains data which is used for query and analysis purpose. For e.g. </a:t>
            </a:r>
            <a:endParaRPr/>
          </a:p>
          <a:p>
            <a:pPr indent="0" lvl="0" marL="228600" marR="0" rtl="0" algn="l">
              <a:spcBef>
                <a:spcPts val="0"/>
              </a:spcBef>
              <a:spcAft>
                <a:spcPts val="0"/>
              </a:spcAft>
              <a:buFont typeface="Arial"/>
              <a:buNone/>
            </a:pPr>
            <a:r>
              <a:rPr b="0" i="0" lang="en-US" sz="1800" u="none" cap="none" strike="noStrike"/>
              <a:t>-The users might want to know the amount of HP Desktop sales that happened in Bangalore for last 5 years.</a:t>
            </a:r>
            <a:endParaRPr/>
          </a:p>
          <a:p>
            <a:pPr indent="0" lvl="0" marL="228600" marR="0" rtl="0" algn="l">
              <a:spcBef>
                <a:spcPts val="0"/>
              </a:spcBef>
              <a:spcAft>
                <a:spcPts val="0"/>
              </a:spcAft>
              <a:buFont typeface="Arial"/>
              <a:buNone/>
            </a:pPr>
            <a:r>
              <a:rPr b="0" i="0" lang="en-US" sz="1800" u="none" cap="none" strike="noStrike"/>
              <a:t>- How much has laptop sales grown in last 5 years? </a:t>
            </a:r>
            <a:endParaRPr/>
          </a:p>
          <a:p>
            <a:pPr indent="0" lvl="0" marL="228600" marR="0" rtl="0" algn="l">
              <a:spcBef>
                <a:spcPts val="0"/>
              </a:spcBef>
              <a:spcAft>
                <a:spcPts val="0"/>
              </a:spcAft>
              <a:buFont typeface="Arial"/>
              <a:buNone/>
            </a:pPr>
            <a:r>
              <a:rPr b="0" i="0" lang="en-US" sz="1800" u="none" cap="none" strike="noStrike"/>
              <a:t>- What promotions have satisfied the customers and thus helped in increase of sales volume? </a:t>
            </a:r>
            <a:endParaRPr/>
          </a:p>
          <a:p>
            <a:pPr indent="0" lvl="0" marL="228600" marR="0" rtl="0" algn="l">
              <a:spcBef>
                <a:spcPts val="0"/>
              </a:spcBef>
              <a:spcAft>
                <a:spcPts val="0"/>
              </a:spcAft>
              <a:buFont typeface="Arial"/>
              <a:buNone/>
            </a:pPr>
            <a:r>
              <a:rPr b="0" i="0" lang="en-US" sz="1800" u="none" cap="none" strike="noStrike"/>
              <a:t>These questions, search data from last several years and find the details.  So data warehouse mostly contains historical data and operate upon those data to generate reports and help analytical queries.  It is different from transaction processing since it does not contain a lot of updates and deletes. There may not be many active users for data warehouse who will like to run analytical queries but there are many users who will get the reports generated by the data warehouse system. </a:t>
            </a:r>
            <a:endParaRPr/>
          </a:p>
          <a:p>
            <a:pPr indent="0" lvl="0" marL="228600" marR="0" rtl="0" algn="l">
              <a:spcBef>
                <a:spcPts val="0"/>
              </a:spcBef>
              <a:spcAft>
                <a:spcPts val="0"/>
              </a:spcAft>
              <a:buFont typeface="Arial"/>
              <a:buNone/>
            </a:pPr>
            <a:r>
              <a:rPr b="0" i="0" lang="en-US" sz="1800" u="none" cap="none" strike="noStrike"/>
              <a:t>The other important aspects attached with data warehouse is ETL (extract, transform and load) and reporting tools apart from the different database design (different than transactional system) . The ETL and reporting tools play an important role as they provide easy to use GUI enabled, drop down features to develop data transfer process and multiple types of reports, dashboards in a very short span of time.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This presentation is part 2 of the series.</a:t>
            </a:r>
            <a:r>
              <a:rPr b="0" i="0" lang="en-US" sz="1800" u="none" cap="none" strike="noStrike"/>
              <a:t>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This module covers following Topics of Data Warehousing Concepts . </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SzPts val="1800"/>
              <a:buFont typeface="Arial"/>
              <a:buAutoNum type="arabicParenR"/>
            </a:pPr>
            <a:r>
              <a:rPr b="0" i="0" lang="en-US" sz="1800" u="none" cap="none" strike="noStrike"/>
              <a:t>The definition of Operational data store </a:t>
            </a:r>
            <a:endParaRPr/>
          </a:p>
          <a:p>
            <a:pPr indent="0" lvl="0" marL="228600" marR="0" rtl="0" algn="l">
              <a:spcBef>
                <a:spcPts val="0"/>
              </a:spcBef>
              <a:spcAft>
                <a:spcPts val="0"/>
              </a:spcAft>
              <a:buFont typeface="Arial"/>
              <a:buNone/>
            </a:pPr>
            <a:r>
              <a:rPr b="0" i="0" lang="en-US" sz="1800" u="none" cap="none" strike="noStrike"/>
              <a:t>2) The architecture of  Data Warehouse</a:t>
            </a:r>
            <a:endParaRPr/>
          </a:p>
          <a:p>
            <a:pPr indent="0" lvl="0" marL="228600" marR="0" rtl="0" algn="l">
              <a:spcBef>
                <a:spcPts val="0"/>
              </a:spcBef>
              <a:spcAft>
                <a:spcPts val="0"/>
              </a:spcAft>
              <a:buFont typeface="Arial"/>
              <a:buNone/>
            </a:pPr>
            <a:r>
              <a:rPr b="0" i="0" lang="en-US" sz="1800" u="none" cap="none" strike="noStrike"/>
              <a:t>3) The Data Warehouse Components</a:t>
            </a:r>
            <a:endParaRPr/>
          </a:p>
          <a:p>
            <a:pPr indent="0" lvl="0" marL="22860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279" name="Google Shape;279;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0" name="Google Shape;280;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55" name="Google Shape;55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Database administration tool, provided by DW RDBMS, can be used as Warehouse Admin tool.</a:t>
            </a:r>
            <a:endParaRPr/>
          </a:p>
          <a:p>
            <a:pPr indent="0" lvl="0" marL="0" marR="0" rtl="0" algn="l">
              <a:spcBef>
                <a:spcPts val="0"/>
              </a:spcBef>
              <a:spcAft>
                <a:spcPts val="0"/>
              </a:spcAft>
              <a:buFont typeface="Arial"/>
              <a:buNone/>
            </a:pPr>
            <a:r>
              <a:rPr b="1" i="0" lang="en-US" sz="1800" u="none" cap="none" strike="noStrike"/>
              <a:t>DW RDBMS vendors have got their own DB admin monitoring tool.</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tool has features such as:</a:t>
            </a:r>
            <a:endParaRPr/>
          </a:p>
          <a:p>
            <a:pPr indent="0" lvl="0" marL="0" marR="0" rtl="0" algn="l">
              <a:spcBef>
                <a:spcPts val="0"/>
              </a:spcBef>
              <a:spcAft>
                <a:spcPts val="0"/>
              </a:spcAft>
              <a:buFont typeface="Arial"/>
              <a:buNone/>
            </a:pPr>
            <a:r>
              <a:rPr b="0" i="0" lang="en-US" sz="1800" u="none" cap="none" strike="noStrike"/>
              <a:t>-To set up users, authorize access, monitor access and usage patterns, monitor ad hoc queries, analyze cost structure of queries</a:t>
            </a:r>
            <a:endParaRPr/>
          </a:p>
          <a:p>
            <a:pPr indent="0" lvl="0" marL="0" marR="0" rtl="0" algn="l">
              <a:spcBef>
                <a:spcPts val="0"/>
              </a:spcBef>
              <a:spcAft>
                <a:spcPts val="0"/>
              </a:spcAft>
              <a:buFont typeface="Arial"/>
              <a:buNone/>
            </a:pPr>
            <a:r>
              <a:rPr b="0" i="0" lang="en-US" sz="1800" u="none" cap="none" strike="noStrike"/>
              <a:t>-To restructure physical database structures to improve performance</a:t>
            </a:r>
            <a:endParaRPr/>
          </a:p>
          <a:p>
            <a:pPr indent="0" lvl="0" marL="0" marR="0" rtl="0" algn="l">
              <a:spcBef>
                <a:spcPts val="0"/>
              </a:spcBef>
              <a:spcAft>
                <a:spcPts val="0"/>
              </a:spcAft>
              <a:buFont typeface="Arial"/>
              <a:buNone/>
            </a:pPr>
            <a:r>
              <a:rPr b="0" i="0" lang="en-US" sz="1800" u="none" cap="none" strike="noStrike"/>
              <a:t>-To block long queries and reschedule them to run as off-hours batch jobs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is usually packaged with the RDBMS chosen for the data warehouse</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2" name="Google Shape;5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To query the target database, specify reports, and perform OLAP functions, various tools are available.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query tools are:</a:t>
            </a:r>
            <a:endParaRPr/>
          </a:p>
          <a:p>
            <a:pPr indent="0" lvl="0" marL="0" marR="0" rtl="0" algn="l">
              <a:lnSpc>
                <a:spcPct val="80000"/>
              </a:lnSpc>
              <a:spcBef>
                <a:spcPts val="0"/>
              </a:spcBef>
              <a:spcAft>
                <a:spcPts val="0"/>
              </a:spcAft>
              <a:buFont typeface="Arial"/>
              <a:buNone/>
            </a:pPr>
            <a:r>
              <a:rPr b="0" i="0" lang="en-US" sz="900" u="none" cap="none" strike="noStrike"/>
              <a:t>Ad-hoc query tool: With this the query can be developed on the fly. Queries are not pre-defined.</a:t>
            </a:r>
            <a:endParaRPr/>
          </a:p>
          <a:p>
            <a:pPr indent="0" lvl="0" marL="0" marR="0" rtl="0" algn="l">
              <a:lnSpc>
                <a:spcPct val="80000"/>
              </a:lnSpc>
              <a:spcBef>
                <a:spcPts val="0"/>
              </a:spcBef>
              <a:spcAft>
                <a:spcPts val="0"/>
              </a:spcAft>
              <a:buFont typeface="Arial"/>
              <a:buNone/>
            </a:pPr>
            <a:r>
              <a:rPr b="0" i="0" lang="en-US" sz="900" u="none" cap="none" strike="noStrike"/>
              <a:t>Managed Query tools: This can give Canned report with pre-defined query.</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Different types of OLAP tools are:</a:t>
            </a:r>
            <a:endParaRPr/>
          </a:p>
          <a:p>
            <a:pPr indent="0" lvl="0" marL="0" marR="0" rtl="0" algn="l">
              <a:lnSpc>
                <a:spcPct val="80000"/>
              </a:lnSpc>
              <a:spcBef>
                <a:spcPts val="0"/>
              </a:spcBef>
              <a:spcAft>
                <a:spcPts val="0"/>
              </a:spcAft>
              <a:buFont typeface="Arial"/>
              <a:buNone/>
            </a:pPr>
            <a:r>
              <a:rPr b="1" i="0" lang="en-US" sz="900" u="none" cap="none" strike="noStrike"/>
              <a:t>Desktop OLAP -</a:t>
            </a:r>
            <a:r>
              <a:rPr b="0" i="0" lang="en-US" sz="900" u="none" cap="none" strike="noStrike"/>
              <a:t>  DOLAP tools provide users with the ability to access multidimensional data using a desktop-focused architecture.</a:t>
            </a:r>
            <a:endParaRPr/>
          </a:p>
          <a:p>
            <a:pPr indent="0" lvl="0" marL="0" marR="0" rtl="0" algn="l">
              <a:lnSpc>
                <a:spcPct val="80000"/>
              </a:lnSpc>
              <a:spcBef>
                <a:spcPts val="0"/>
              </a:spcBef>
              <a:spcAft>
                <a:spcPts val="0"/>
              </a:spcAft>
              <a:buFont typeface="Arial"/>
              <a:buNone/>
            </a:pPr>
            <a:r>
              <a:rPr b="0" i="0" lang="en-US" sz="900" u="none" cap="none" strike="noStrike"/>
              <a:t>These tools provide users with the ability to have a personal copy of their multidimensional database or provide access to a central data repository from the desktop. </a:t>
            </a:r>
            <a:endParaRPr/>
          </a:p>
          <a:p>
            <a:pPr indent="0" lvl="0" marL="0" marR="0" rtl="0" algn="l">
              <a:lnSpc>
                <a:spcPct val="80000"/>
              </a:lnSpc>
              <a:spcBef>
                <a:spcPts val="0"/>
              </a:spcBef>
              <a:spcAft>
                <a:spcPts val="0"/>
              </a:spcAft>
              <a:buFont typeface="Arial"/>
              <a:buNone/>
            </a:pPr>
            <a:r>
              <a:rPr b="1" i="0" lang="en-US" sz="900" u="none" cap="none" strike="noStrike"/>
              <a:t>Relational OLAP - </a:t>
            </a:r>
            <a:r>
              <a:rPr b="0" i="0" lang="en-US" sz="900" u="none" cap="none" strike="noStrike"/>
              <a:t>ROLAP tools provide a robust set of functions for meta data creation, administration and deployment. The focus of these tools is to provide administrators with the ability to optimize system performance and generate maximum analytical throughput and performance for users. All ROLAP vendors provide the ability to deploy their solutions via the Web or within a multitier client/server environment. </a:t>
            </a:r>
            <a:endParaRPr b="1" i="0" sz="900" u="none" cap="none" strike="noStrike"/>
          </a:p>
          <a:p>
            <a:pPr indent="0" lvl="0" marL="0" marR="0" rtl="0" algn="l">
              <a:lnSpc>
                <a:spcPct val="80000"/>
              </a:lnSpc>
              <a:spcBef>
                <a:spcPts val="0"/>
              </a:spcBef>
              <a:spcAft>
                <a:spcPts val="0"/>
              </a:spcAft>
              <a:buFont typeface="Arial"/>
              <a:buNone/>
            </a:pPr>
            <a:r>
              <a:rPr b="1" i="0" lang="en-US" sz="900" u="none" cap="none" strike="noStrike"/>
              <a:t>Multidimensional OLAP-</a:t>
            </a:r>
            <a:r>
              <a:rPr b="0" i="0" lang="en-US" sz="900" u="none" cap="none" strike="noStrike"/>
              <a:t> MOLAP tools restructure the source data so that it can be accessed, summarized, filtered and retrieved almost instantaneously. As a general rule, MOLAP tools provide a robust solution to data warehousing problems. </a:t>
            </a:r>
            <a:endParaRPr/>
          </a:p>
          <a:p>
            <a:pPr indent="0" lvl="0" marL="0" marR="0" rtl="0" algn="l">
              <a:lnSpc>
                <a:spcPct val="80000"/>
              </a:lnSpc>
              <a:spcBef>
                <a:spcPts val="0"/>
              </a:spcBef>
              <a:spcAft>
                <a:spcPts val="0"/>
              </a:spcAft>
              <a:buFont typeface="Arial"/>
              <a:buNone/>
            </a:pPr>
            <a:r>
              <a:rPr b="1" i="0" lang="en-US" sz="900" u="none" cap="none" strike="noStrike"/>
              <a:t>Hybrid OLAP-</a:t>
            </a:r>
            <a:r>
              <a:rPr b="0" i="0" lang="en-US" sz="900" u="none" cap="none" strike="noStrike"/>
              <a:t> HOLAP is a combination of MOLAP &amp; ROLAP. This architecture has the MOLAP storage of summary data and this summary data has links to the detailed transaction level data in Data Warehouse RDBMS to enable user to drill down to the lowest level of detail. Apart from that it also allows direct access to the data in Data Warehouse, which is not considered worthwhile to be translated into OLAP cubes.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1" i="0" lang="en-US" sz="900" u="none" cap="none" strike="noStrike"/>
              <a:t>The details for these will be covered in OLAP concepts.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Mining tool: Used for pattern extraction identifying the hidden predictive information from large dataset.</a:t>
            </a:r>
            <a:endParaRPr/>
          </a:p>
          <a:p>
            <a:pPr indent="0" lvl="0" marL="0" rtl="0" algn="l">
              <a:spcBef>
                <a:spcPts val="0"/>
              </a:spcBef>
              <a:spcAft>
                <a:spcPts val="0"/>
              </a:spcAft>
              <a:buNone/>
            </a:pPr>
            <a:r>
              <a:t/>
            </a:r>
            <a:endParaRPr b="0" i="0" sz="9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9" name="Google Shape;56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 can be accessed thru web. It has benefits like: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1)More users can use it - By surfacing decision support data within a web-based application, users are able to easily view tables, charts, graphs, and documentation associated with the warehouse</a:t>
            </a:r>
            <a:endParaRPr/>
          </a:p>
          <a:p>
            <a:pPr indent="0" lvl="0" marL="0" marR="0" rtl="0" algn="l">
              <a:spcBef>
                <a:spcPts val="0"/>
              </a:spcBef>
              <a:spcAft>
                <a:spcPts val="0"/>
              </a:spcAft>
              <a:buFont typeface="Arial"/>
              <a:buNone/>
            </a:pPr>
            <a:r>
              <a:rPr b="0" i="0" lang="en-US" sz="1800" u="none" cap="none" strike="noStrike"/>
              <a:t>2)Enterprise internal as well as external users (agents, customers) can access the DW data – </a:t>
            </a:r>
            <a:endParaRPr/>
          </a:p>
          <a:p>
            <a:pPr indent="0" lvl="0" marL="0" marR="0" rtl="0" algn="l">
              <a:spcBef>
                <a:spcPts val="0"/>
              </a:spcBef>
              <a:spcAft>
                <a:spcPts val="0"/>
              </a:spcAft>
              <a:buFont typeface="Arial"/>
              <a:buNone/>
            </a:pPr>
            <a:r>
              <a:rPr b="0" i="0" lang="en-US" sz="1800" u="none" cap="none" strike="noStrike"/>
              <a:t>The Web application like Warehouse Viewer is available in the market which allows users to browse the contents of a warehouse. With Warehouse Viewer, users can access the contents of a warehouse .End users can use their web browsers to locate tables, charts, graphs, and documentation associated with the warehouse. Users are provided both technical and business metadata.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3) No data access client software is required on the user desktop. User can query the DW data over web, so cost of the software goes down.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But the biggest concern is “ security”. Since data travels through Web, it has wider security concern. To overcome this, DW role based security can be implemented.  Each person is assigned specific role and according to role they can see segments of data.</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rPr b="1" i="0" lang="en-US" sz="1800" u="none" cap="none" strike="noStrike"/>
              <a:t>This course would have helped you understand</a:t>
            </a:r>
            <a:endParaRPr b="0" i="0" sz="1000" u="none" cap="none" strike="noStrike"/>
          </a:p>
          <a:p>
            <a:pPr indent="0" lvl="1" marL="0" marR="0" rtl="0" algn="l">
              <a:spcBef>
                <a:spcPts val="0"/>
              </a:spcBef>
              <a:spcAft>
                <a:spcPts val="0"/>
              </a:spcAft>
              <a:buSzPts val="1800"/>
              <a:buFont typeface="Arial"/>
              <a:buChar char="-"/>
            </a:pPr>
            <a:r>
              <a:rPr b="0" i="0" lang="en-US" sz="1800" u="none" cap="none" strike="noStrike"/>
              <a:t>What ODS is and how it differs from DWH and OLTP.</a:t>
            </a:r>
            <a:endParaRPr/>
          </a:p>
          <a:p>
            <a:pPr indent="0" lvl="1" marL="0" marR="0" rtl="0" algn="l">
              <a:spcBef>
                <a:spcPts val="0"/>
              </a:spcBef>
              <a:spcAft>
                <a:spcPts val="0"/>
              </a:spcAft>
              <a:buSzPts val="1800"/>
              <a:buFont typeface="Arial"/>
              <a:buChar char="-"/>
            </a:pPr>
            <a:r>
              <a:rPr b="0" i="0" lang="en-US" sz="1800" u="none" cap="none" strike="noStrike"/>
              <a:t> Typical Warehouse Architecture with and without ODS</a:t>
            </a:r>
            <a:endParaRPr/>
          </a:p>
          <a:p>
            <a:pPr indent="0" lvl="1" marL="0" marR="0" rtl="0" algn="l">
              <a:spcBef>
                <a:spcPts val="0"/>
              </a:spcBef>
              <a:spcAft>
                <a:spcPts val="0"/>
              </a:spcAft>
              <a:buSzPts val="1800"/>
              <a:buFont typeface="Arial"/>
              <a:buChar char="-"/>
            </a:pPr>
            <a:r>
              <a:rPr b="0" i="0" lang="en-US" sz="1800" u="none" cap="none" strike="noStrike"/>
              <a:t> Overview of Different components of Warehouse like Source Databases, ETL tool, Data Cleansing tool, Data warehouse administration tools, Data modeling tool &amp; End-user data access and analysis tools.</a:t>
            </a:r>
            <a:endParaRPr b="0" i="0" sz="1000" u="none" cap="none" strike="noStrike"/>
          </a:p>
          <a:p>
            <a:pPr indent="0" lvl="0" marL="0" marR="0" rtl="0" algn="l">
              <a:spcBef>
                <a:spcPts val="0"/>
              </a:spcBef>
              <a:spcAft>
                <a:spcPts val="0"/>
              </a:spcAft>
              <a:buFont typeface="Arial"/>
              <a:buNone/>
            </a:pPr>
            <a:r>
              <a:t/>
            </a:r>
            <a:endParaRPr b="0" i="0" sz="1400" u="none" cap="none" strike="noStrike"/>
          </a:p>
          <a:p>
            <a:pPr indent="0" lvl="0" marL="0" marR="0" rtl="0" algn="l">
              <a:spcBef>
                <a:spcPts val="0"/>
              </a:spcBef>
              <a:spcAft>
                <a:spcPts val="0"/>
              </a:spcAft>
              <a:buFont typeface="Arial"/>
              <a:buNone/>
            </a:pPr>
            <a:r>
              <a:rPr b="1" i="0" lang="en-US" sz="1800" u="none" cap="none" strike="noStrike"/>
              <a:t>This completes my presentation. Its now Quiz time! GOOD LUCK to you. Bye</a:t>
            </a:r>
            <a:endParaRPr/>
          </a:p>
          <a:p>
            <a:pPr indent="0" lvl="0" marL="0" marR="0" rtl="0" algn="l">
              <a:spcBef>
                <a:spcPts val="0"/>
              </a:spcBef>
              <a:spcAft>
                <a:spcPts val="0"/>
              </a:spcAft>
              <a:buFont typeface="Arial"/>
              <a:buNone/>
            </a:pPr>
            <a:r>
              <a:t/>
            </a:r>
            <a:endParaRPr b="0" i="0" sz="1400" u="none" cap="none" strike="noStrike"/>
          </a:p>
          <a:p>
            <a:pPr indent="0" lvl="0" marL="0" rtl="0" algn="l">
              <a:spcBef>
                <a:spcPts val="0"/>
              </a:spcBef>
              <a:spcAft>
                <a:spcPts val="0"/>
              </a:spcAft>
              <a:buNone/>
            </a:pPr>
            <a:r>
              <a:t/>
            </a:r>
            <a:endParaRPr b="0" i="0" sz="14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6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2" name="Google Shape;662;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9" name="Google Shape;669;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77" name="Google Shape;677;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7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85" name="Google Shape;685;p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7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93" name="Google Shape;693;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7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01" name="Google Shape;701;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900" u="none" cap="none" strike="noStrike"/>
              <a:t>As we know that the data warehouse system has multiple components. </a:t>
            </a:r>
            <a:endParaRPr/>
          </a:p>
          <a:p>
            <a:pPr indent="0" lvl="0" marL="0" marR="0" rtl="0" algn="l">
              <a:lnSpc>
                <a:spcPct val="90000"/>
              </a:lnSpc>
              <a:spcBef>
                <a:spcPts val="0"/>
              </a:spcBef>
              <a:spcAft>
                <a:spcPts val="0"/>
              </a:spcAft>
              <a:buFont typeface="Arial"/>
              <a:buNone/>
            </a:pPr>
            <a:r>
              <a:rPr b="1" i="0" lang="en-US" sz="900" u="none" cap="none" strike="noStrike"/>
              <a:t>Here we will try to understand what these different components are.</a:t>
            </a:r>
            <a:endParaRPr/>
          </a:p>
          <a:p>
            <a:pPr indent="0" lvl="0" marL="0" marR="0" rtl="0" algn="l">
              <a:lnSpc>
                <a:spcPct val="90000"/>
              </a:lnSpc>
              <a:spcBef>
                <a:spcPts val="0"/>
              </a:spcBef>
              <a:spcAft>
                <a:spcPts val="0"/>
              </a:spcAft>
              <a:buFont typeface="Arial"/>
              <a:buNone/>
            </a:pPr>
            <a:r>
              <a:rPr b="0" i="0" lang="en-US" sz="1800" u="none" cap="none" strike="noStrike"/>
              <a:t>Objectives of this module are to: </a:t>
            </a:r>
            <a:endParaRPr/>
          </a:p>
          <a:p>
            <a:pPr indent="0" lvl="1" marL="0" marR="0" rtl="0" algn="l">
              <a:lnSpc>
                <a:spcPct val="90000"/>
              </a:lnSpc>
              <a:spcBef>
                <a:spcPts val="0"/>
              </a:spcBef>
              <a:spcAft>
                <a:spcPts val="0"/>
              </a:spcAft>
              <a:buFont typeface="Arial"/>
              <a:buNone/>
            </a:pPr>
            <a:r>
              <a:rPr b="0" i="0" lang="en-US" sz="900" u="none" cap="none" strike="noStrike"/>
              <a:t>Understand what is ODS </a:t>
            </a:r>
            <a:endParaRPr/>
          </a:p>
          <a:p>
            <a:pPr indent="0" lvl="1" marL="0" marR="0" rtl="0" algn="l">
              <a:lnSpc>
                <a:spcPct val="90000"/>
              </a:lnSpc>
              <a:spcBef>
                <a:spcPts val="0"/>
              </a:spcBef>
              <a:spcAft>
                <a:spcPts val="0"/>
              </a:spcAft>
              <a:buFont typeface="Arial"/>
              <a:buNone/>
            </a:pPr>
            <a:r>
              <a:rPr b="0" i="0" lang="en-US" sz="900" u="none" cap="none" strike="noStrike"/>
              <a:t>Understand the Warehouse Architecture</a:t>
            </a:r>
            <a:endParaRPr/>
          </a:p>
          <a:p>
            <a:pPr indent="0" lvl="1" marL="0" marR="0" rtl="0" algn="l">
              <a:lnSpc>
                <a:spcPct val="90000"/>
              </a:lnSpc>
              <a:spcBef>
                <a:spcPts val="0"/>
              </a:spcBef>
              <a:spcAft>
                <a:spcPts val="0"/>
              </a:spcAft>
              <a:buFont typeface="Arial"/>
              <a:buNone/>
            </a:pPr>
            <a:r>
              <a:rPr b="0" i="0" lang="en-US" sz="900" u="none" cap="none" strike="noStrike"/>
              <a:t>Understand different Warehouse Components</a:t>
            </a:r>
            <a:endParaRPr/>
          </a:p>
          <a:p>
            <a:pPr indent="0" lvl="0" marL="0" marR="0" rtl="0" algn="l">
              <a:lnSpc>
                <a:spcPct val="90000"/>
              </a:lnSpc>
              <a:spcBef>
                <a:spcPts val="0"/>
              </a:spcBef>
              <a:spcAft>
                <a:spcPts val="0"/>
              </a:spcAft>
              <a:buFont typeface="Arial"/>
              <a:buNone/>
            </a:pPr>
            <a:r>
              <a:t/>
            </a:r>
            <a:endParaRPr b="0" i="0" sz="1000" u="none" cap="none" strike="noStrike"/>
          </a:p>
          <a:p>
            <a:pPr indent="0" lvl="0" marL="0" marR="0" rtl="0" algn="l">
              <a:lnSpc>
                <a:spcPct val="90000"/>
              </a:lnSpc>
              <a:spcBef>
                <a:spcPts val="0"/>
              </a:spcBef>
              <a:spcAft>
                <a:spcPts val="0"/>
              </a:spcAft>
              <a:buFont typeface="Arial"/>
              <a:buNone/>
            </a:pPr>
            <a:r>
              <a:rPr b="0" i="0" lang="en-US" sz="900" u="none" cap="none" strike="noStrike"/>
              <a:t>Operation Data Store is the place where most of the data used in current operation is housed before it's transferred to the data warehouse for longer term storage. It is similar to your short term memory in that it stores only very recent information; in comparison, the data warehouse is more like long term memory in that it stores relatively permanent information.  </a:t>
            </a:r>
            <a:r>
              <a:rPr b="1" i="0" lang="en-US" sz="900" u="none" cap="none" strike="noStrike"/>
              <a:t>We will cover definition and different characteristics of Operational Data store in first section of this module.</a:t>
            </a:r>
            <a:endParaRPr/>
          </a:p>
          <a:p>
            <a:pPr indent="0" lvl="0" marL="0" marR="0" rtl="0" algn="l">
              <a:lnSpc>
                <a:spcPct val="90000"/>
              </a:lnSpc>
              <a:spcBef>
                <a:spcPts val="0"/>
              </a:spcBef>
              <a:spcAft>
                <a:spcPts val="0"/>
              </a:spcAft>
              <a:buFont typeface="Arial"/>
              <a:buNone/>
            </a:pPr>
            <a:r>
              <a:t/>
            </a:r>
            <a:endParaRPr b="1" i="0" sz="900" u="none" cap="none" strike="noStrike"/>
          </a:p>
          <a:p>
            <a:pPr indent="0" lvl="0" marL="0" marR="0" rtl="0" algn="l">
              <a:lnSpc>
                <a:spcPct val="90000"/>
              </a:lnSpc>
              <a:spcBef>
                <a:spcPts val="0"/>
              </a:spcBef>
              <a:spcAft>
                <a:spcPts val="0"/>
              </a:spcAft>
              <a:buFont typeface="Arial"/>
              <a:buNone/>
            </a:pPr>
            <a:r>
              <a:rPr b="0" i="0" lang="en-US" sz="900" u="none" cap="none" strike="noStrike"/>
              <a:t>There are many variations of Data warehousing Architecture defined after understanding different business requirements and technical feasibility of proposed solutions for the business requirements . </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In second section we will have a look into most widely used Architectures of Data Warehouse.</a:t>
            </a:r>
            <a:endParaRPr/>
          </a:p>
          <a:p>
            <a:pPr indent="0" lvl="0" marL="0" marR="0" rtl="0" algn="l">
              <a:lnSpc>
                <a:spcPct val="90000"/>
              </a:lnSpc>
              <a:spcBef>
                <a:spcPts val="0"/>
              </a:spcBef>
              <a:spcAft>
                <a:spcPts val="0"/>
              </a:spcAft>
              <a:buFont typeface="Arial"/>
              <a:buNone/>
            </a:pPr>
            <a:r>
              <a:t/>
            </a:r>
            <a:endParaRPr b="1" i="0" sz="900" u="none" cap="none" strike="noStrike"/>
          </a:p>
          <a:p>
            <a:pPr indent="0" lvl="0" marL="0" marR="0" rtl="0" algn="l">
              <a:lnSpc>
                <a:spcPct val="90000"/>
              </a:lnSpc>
              <a:spcBef>
                <a:spcPts val="0"/>
              </a:spcBef>
              <a:spcAft>
                <a:spcPts val="0"/>
              </a:spcAft>
              <a:buFont typeface="Arial"/>
              <a:buNone/>
            </a:pPr>
            <a:r>
              <a:rPr b="0" i="0" lang="en-US" sz="900" u="none" cap="none" strike="noStrike"/>
              <a:t>In the process of building a Data Warehouse we use different tools like ETL Tool, Data Modelling tool, Data Cleansing Tool, Reporting Tool etc. for different purposes. These tools help in reducing the development life cycle and provides maintainability of the Warehouse. </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In last section of this presentation we will cover different characteristics of these Data Warehouse tools.</a:t>
            </a:r>
            <a:endParaRPr/>
          </a:p>
          <a:p>
            <a:pPr indent="0" lvl="0" marL="0" rtl="0" algn="l">
              <a:spcBef>
                <a:spcPts val="0"/>
              </a:spcBef>
              <a:spcAft>
                <a:spcPts val="0"/>
              </a:spcAft>
              <a:buNone/>
            </a:pPr>
            <a:r>
              <a:t/>
            </a:r>
            <a:endParaRPr b="1" i="0" sz="9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7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09" name="Google Shape;709;p7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5" name="Google Shape;71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7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17" name="Google Shape;717;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3" name="Google Shape;723;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8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25" name="Google Shape;725;p8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8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33" name="Google Shape;733;p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8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41" name="Google Shape;741;p8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7: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749" name="Google Shape;749;p8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92" name="Google Shape;2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second part of the data warehouse concepts series.</a:t>
            </a:r>
            <a:endParaRPr/>
          </a:p>
          <a:p>
            <a:pPr indent="0" lvl="0" marL="0" marR="0" rtl="0" algn="l">
              <a:spcBef>
                <a:spcPts val="0"/>
              </a:spcBef>
              <a:spcAft>
                <a:spcPts val="0"/>
              </a:spcAft>
              <a:buFont typeface="Arial"/>
              <a:buNone/>
            </a:pPr>
            <a:r>
              <a:rPr b="0" i="0" lang="en-US" sz="1800" u="none" cap="none" strike="noStrike"/>
              <a:t>It has 3 Lessons.</a:t>
            </a:r>
            <a:endParaRPr/>
          </a:p>
          <a:p>
            <a:pPr indent="0" lvl="0" marL="0" marR="0" rtl="0" algn="l">
              <a:spcBef>
                <a:spcPts val="0"/>
              </a:spcBef>
              <a:spcAft>
                <a:spcPts val="0"/>
              </a:spcAft>
              <a:buFont typeface="Arial"/>
              <a:buNone/>
            </a:pPr>
            <a:r>
              <a:rPr b="1" i="0" lang="en-US" sz="1800" u="none" cap="none" strike="noStrike"/>
              <a:t>1</a:t>
            </a:r>
            <a:r>
              <a:rPr b="1" baseline="30000" i="0" lang="en-US" sz="1800" u="none" cap="none" strike="noStrike"/>
              <a:t>st</a:t>
            </a:r>
            <a:r>
              <a:rPr b="1" i="0" lang="en-US" sz="1800" u="none" cap="none" strike="noStrike"/>
              <a:t> lesson is Operational data store in which we will understand what is ODS and how it differs from DWH and OLTP.</a:t>
            </a:r>
            <a:endParaRPr/>
          </a:p>
          <a:p>
            <a:pPr indent="0" lvl="0" marL="0" marR="0" rtl="0" algn="l">
              <a:spcBef>
                <a:spcPts val="0"/>
              </a:spcBef>
              <a:spcAft>
                <a:spcPts val="0"/>
              </a:spcAft>
              <a:buFont typeface="Arial"/>
              <a:buNone/>
            </a:pPr>
            <a:r>
              <a:rPr b="1" i="0" lang="en-US" sz="1800" u="none" cap="none" strike="noStrike"/>
              <a:t>2</a:t>
            </a:r>
            <a:r>
              <a:rPr b="1" baseline="30000" i="0" lang="en-US" sz="1800" u="none" cap="none" strike="noStrike"/>
              <a:t>nd</a:t>
            </a:r>
            <a:r>
              <a:rPr b="1" i="0" lang="en-US" sz="1800" u="none" cap="none" strike="noStrike"/>
              <a:t> lesson is Warehouse architecture, It covers typical Warehouse Architecture.</a:t>
            </a:r>
            <a:endParaRPr/>
          </a:p>
          <a:p>
            <a:pPr indent="0" lvl="0" marL="0" marR="0" rtl="0" algn="l">
              <a:spcBef>
                <a:spcPts val="0"/>
              </a:spcBef>
              <a:spcAft>
                <a:spcPts val="0"/>
              </a:spcAft>
              <a:buFont typeface="Arial"/>
              <a:buNone/>
            </a:pPr>
            <a:r>
              <a:rPr b="1" i="0" lang="en-US" sz="1800" u="none" cap="none" strike="noStrike"/>
              <a:t>and 3</a:t>
            </a:r>
            <a:r>
              <a:rPr b="1" baseline="30000" i="0" lang="en-US" sz="1800" u="none" cap="none" strike="noStrike"/>
              <a:t>rd</a:t>
            </a:r>
            <a:r>
              <a:rPr b="1" i="0" lang="en-US" sz="1800" u="none" cap="none" strike="noStrike"/>
              <a:t> lesson is Warehouse components. This lesson covers an overview of different components of Warehouse.</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4" name="Google Shape;3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 shall now start with the first lesson i.e. Operational Data Store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this lesson we are going to cover :</a:t>
            </a:r>
            <a:endParaRPr/>
          </a:p>
          <a:p>
            <a:pPr indent="0" lvl="0" marL="0" marR="0" rtl="0" algn="l">
              <a:spcBef>
                <a:spcPts val="0"/>
              </a:spcBef>
              <a:spcAft>
                <a:spcPts val="0"/>
              </a:spcAft>
              <a:buFont typeface="Arial"/>
              <a:buNone/>
            </a:pPr>
            <a:r>
              <a:rPr b="0" i="0" lang="en-US" sz="1800" u="none" cap="none" strike="noStrike"/>
              <a:t>-The characteristics of ODS</a:t>
            </a:r>
            <a:endParaRPr/>
          </a:p>
          <a:p>
            <a:pPr indent="0" lvl="0" marL="0" marR="0" rtl="0" algn="l">
              <a:spcBef>
                <a:spcPts val="0"/>
              </a:spcBef>
              <a:spcAft>
                <a:spcPts val="0"/>
              </a:spcAft>
              <a:buFont typeface="Arial"/>
              <a:buNone/>
            </a:pPr>
            <a:r>
              <a:rPr b="0" i="0" lang="en-US" sz="1800" u="none" cap="none" strike="noStrike"/>
              <a:t>-The type of information kept in ODS</a:t>
            </a:r>
            <a:endParaRPr/>
          </a:p>
          <a:p>
            <a:pPr indent="0" lvl="0" marL="0" marR="0" rtl="0" algn="l">
              <a:spcBef>
                <a:spcPts val="0"/>
              </a:spcBef>
              <a:spcAft>
                <a:spcPts val="0"/>
              </a:spcAft>
              <a:buFont typeface="Arial"/>
              <a:buNone/>
            </a:pPr>
            <a:r>
              <a:rPr b="0" i="0" lang="en-US" sz="1800" u="none" cap="none" strike="noStrike"/>
              <a:t>-The difference among OLTP (on line transaction processing) , ODS (operational data store ) and DWH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operational data store (ODS) is a type of database that's often used as an interim logical area for a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can be used for integrating disparate data from multiple sources so that business operations, analysis and reporting can be carried out while business operations are occurring. This is the place where most of the data used in current operation is housed before it's transferred to the data warehouse for longer term storage or archiving.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ODS is designed for relatively simple queries on small amounts of data (such as finding the status of a customer order), rather than the complex queries on large amounts of data typical of the data warehouse.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31" name="Google Shape;3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Below are the few characteristics of Operation Data store :</a:t>
            </a:r>
            <a:endParaRPr/>
          </a:p>
          <a:p>
            <a:pPr indent="0" lvl="0" marL="0" marR="0" rtl="0" algn="l">
              <a:spcBef>
                <a:spcPts val="0"/>
              </a:spcBef>
              <a:spcAft>
                <a:spcPts val="0"/>
              </a:spcAft>
              <a:buFont typeface="Arial"/>
              <a:buNone/>
            </a:pPr>
            <a:r>
              <a:rPr b="1" i="0" lang="en-US" sz="1800" u="none" cap="none" strike="noStrike"/>
              <a:t>-ODS applies only to the world of operational systems -</a:t>
            </a:r>
            <a:r>
              <a:rPr b="0" i="0" lang="en-US" sz="1800" u="none" cap="none" strike="noStrike"/>
              <a:t> ODS tend to be more reflective of source structures in order to speed implementations and provide a truer representation of operational system’s data. </a:t>
            </a:r>
            <a:endParaRPr/>
          </a:p>
          <a:p>
            <a:pPr indent="0" lvl="0" marL="0" marR="0" rtl="0" algn="l">
              <a:spcBef>
                <a:spcPts val="0"/>
              </a:spcBef>
              <a:spcAft>
                <a:spcPts val="0"/>
              </a:spcAft>
              <a:buFont typeface="Arial"/>
              <a:buNone/>
            </a:pPr>
            <a:r>
              <a:rPr b="1" i="0" lang="en-US" sz="1800" u="none" cap="none" strike="noStrike"/>
              <a:t>-It contains current valued and near current valued data -</a:t>
            </a:r>
            <a:r>
              <a:rPr b="0" i="0" lang="en-US" sz="1800" u="none" cap="none" strike="noStrike"/>
              <a:t> It contains limited history that is captured "real time" or "near real time" as opposed to the much greater volumes of data stored in the Data warehouse generally on a less frequent basis. </a:t>
            </a:r>
            <a:endParaRPr/>
          </a:p>
          <a:p>
            <a:pPr indent="0" lvl="0" marL="0" marR="0" rtl="0" algn="l">
              <a:spcBef>
                <a:spcPts val="0"/>
              </a:spcBef>
              <a:spcAft>
                <a:spcPts val="0"/>
              </a:spcAft>
              <a:buFont typeface="Arial"/>
              <a:buNone/>
            </a:pPr>
            <a:r>
              <a:rPr b="1" i="0" lang="en-US" sz="1800" u="none" cap="none" strike="noStrike"/>
              <a:t>-It contains almost exclusively all detail data.</a:t>
            </a:r>
            <a:r>
              <a:rPr b="0" i="0" lang="en-US" sz="1800" u="none" cap="none" strike="noStrike"/>
              <a:t> It is usually designed to contain low level or atomic (or indivisible) data (such as transactions and prices) </a:t>
            </a:r>
            <a:endParaRPr/>
          </a:p>
          <a:p>
            <a:pPr indent="0" lvl="0" marL="0" marR="0" rtl="0" algn="l">
              <a:spcBef>
                <a:spcPts val="0"/>
              </a:spcBef>
              <a:spcAft>
                <a:spcPts val="0"/>
              </a:spcAft>
              <a:buFont typeface="Arial"/>
              <a:buNone/>
            </a:pPr>
            <a:r>
              <a:rPr b="1" i="0" lang="en-US" sz="1800" u="none" cap="none" strike="noStrike"/>
              <a:t>-It requires a full functioning, update record oriented environment.</a:t>
            </a:r>
            <a:r>
              <a:rPr b="0" i="0" lang="en-US" sz="1800" u="none" cap="none" strike="noStrike"/>
              <a:t> It is implemented on top of operational OLTP applications. It is some times implemented as replica of OLTP source.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this slide, you can understand the difference among OLTP (on line transaction processing) ODS (operational data store ) and DWH (data warehouse.  </a:t>
            </a:r>
            <a:r>
              <a:rPr b="0" i="0" lang="en-US" sz="1800" u="none" cap="none" strike="noStrike"/>
              <a:t>What we see here is the different kinds of information needs catered by OLTP,ODS and DWH, depicted by an example for each.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a </a:t>
            </a:r>
            <a:r>
              <a:rPr b="1" i="0" lang="en-US" sz="1800" u="none" cap="none" strike="noStrike"/>
              <a:t>current information need</a:t>
            </a:r>
            <a:r>
              <a:rPr b="0" i="0" lang="en-US" sz="1800" u="none" cap="none" strike="noStrike"/>
              <a:t> if one asks a question </a:t>
            </a:r>
            <a:r>
              <a:rPr b="1" i="0" lang="en-US" sz="1800" u="none" cap="none" strike="noStrike"/>
              <a:t>“Is this medicine available in stock ?”</a:t>
            </a:r>
            <a:r>
              <a:rPr b="0" i="0" lang="en-US" sz="1800" u="none" cap="none" strike="noStrike"/>
              <a:t> , The </a:t>
            </a:r>
            <a:r>
              <a:rPr b="1" i="0" lang="en-US" sz="1800" u="none" cap="none" strike="noStrike"/>
              <a:t>OLTP</a:t>
            </a:r>
            <a:r>
              <a:rPr b="0" i="0" lang="en-US" sz="1800" u="none" cap="none" strike="noStrike"/>
              <a:t> provides answers (yes or no).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ODS</a:t>
            </a:r>
            <a:r>
              <a:rPr b="0" i="0" lang="en-US" sz="1800" u="none" cap="none" strike="noStrike"/>
              <a:t> </a:t>
            </a:r>
            <a:r>
              <a:rPr b="1" i="0" lang="en-US" sz="1800" u="none" cap="none" strike="noStrike"/>
              <a:t>provides recent data</a:t>
            </a:r>
            <a:r>
              <a:rPr b="0" i="0" lang="en-US" sz="1800" u="none" cap="none" strike="noStrike"/>
              <a:t>. For e.g. The </a:t>
            </a:r>
            <a:r>
              <a:rPr b="1" i="0" lang="en-US" sz="1800" u="none" cap="none" strike="noStrike"/>
              <a:t>tests a patient has completed so far</a:t>
            </a:r>
            <a:r>
              <a:rPr b="0" i="0" lang="en-US" sz="1800" u="none" cap="none" strike="noStrike"/>
              <a:t>. It does not tell if a medicine is available now for a patient or not.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a:t>
            </a:r>
            <a:r>
              <a:rPr b="1" i="0" lang="en-US" sz="1800" u="none" cap="none" strike="noStrike"/>
              <a:t>Data warehouse</a:t>
            </a:r>
            <a:r>
              <a:rPr b="0" i="0" lang="en-US" sz="1800" u="none" cap="none" strike="noStrike"/>
              <a:t> provides </a:t>
            </a:r>
            <a:r>
              <a:rPr b="1" i="0" lang="en-US" sz="1800" u="none" cap="none" strike="noStrike"/>
              <a:t>historical data</a:t>
            </a:r>
            <a:r>
              <a:rPr b="0" i="0" lang="en-US" sz="1800" u="none" cap="none" strike="noStrike"/>
              <a:t>. For e.g. Has the incidence of Tuberculosis increased in last 5 years in Southern region? </a:t>
            </a:r>
            <a:r>
              <a:rPr b="1" i="0" lang="en-US" sz="1800" u="none" cap="none" strike="noStrike"/>
              <a:t>Here the time period is quite long.</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49" name="Google Shape;3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Comparison of OLTP,ODS and DWH is done based on characteristic parameters.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various characteristics used for comparison are:</a:t>
            </a:r>
            <a:endParaRPr/>
          </a:p>
          <a:p>
            <a:pPr indent="0" lvl="0" marL="0" marR="0" rtl="0" algn="l">
              <a:spcBef>
                <a:spcPts val="0"/>
              </a:spcBef>
              <a:spcAft>
                <a:spcPts val="0"/>
              </a:spcAft>
              <a:buFont typeface="Arial"/>
              <a:buNone/>
            </a:pPr>
            <a:r>
              <a:rPr b="1" i="0" lang="en-US" sz="1800" u="none" cap="none" strike="noStrike"/>
              <a:t>Audience, Data access, Data content, Data structure, Data organization, Type of data, Data redundancy, Data update, Database size, Development methodology and Philosophy.</a:t>
            </a:r>
            <a:endParaRPr/>
          </a:p>
          <a:p>
            <a:pPr indent="0" lvl="0" marL="0" marR="0" rtl="0" algn="l">
              <a:spcBef>
                <a:spcPts val="0"/>
              </a:spcBef>
              <a:spcAft>
                <a:spcPts val="0"/>
              </a:spcAft>
              <a:buFont typeface="Arial"/>
              <a:buNone/>
            </a:pPr>
            <a:r>
              <a:rPr b="0" i="0" lang="en-US" sz="1800" u="none" cap="none" strike="noStrike"/>
              <a:t>The target audience for each of these three are different</a:t>
            </a:r>
            <a:endParaRPr/>
          </a:p>
          <a:p>
            <a:pPr indent="0" lvl="0" marL="0" marR="0" rtl="0" algn="l">
              <a:spcBef>
                <a:spcPts val="0"/>
              </a:spcBef>
              <a:spcAft>
                <a:spcPts val="0"/>
              </a:spcAft>
              <a:buFont typeface="Arial"/>
              <a:buNone/>
            </a:pPr>
            <a:r>
              <a:rPr b="0" i="0" lang="en-US" sz="1800" u="none" cap="none" strike="noStrike"/>
              <a:t>OLTP is for Operating Personnel, ODS is for Analysts and </a:t>
            </a:r>
            <a:r>
              <a:rPr b="1" i="0" lang="en-US" sz="1800" u="none" cap="none" strike="noStrike"/>
              <a:t>Data Warehouse is for Managers and analysts.</a:t>
            </a:r>
            <a:endParaRPr/>
          </a:p>
          <a:p>
            <a:pPr indent="0" lvl="0" marL="0" marR="0" rtl="0" algn="l">
              <a:spcBef>
                <a:spcPts val="0"/>
              </a:spcBef>
              <a:spcAft>
                <a:spcPts val="0"/>
              </a:spcAft>
              <a:buFont typeface="Arial"/>
              <a:buNone/>
            </a:pPr>
            <a:r>
              <a:rPr b="0" i="0" lang="en-US" sz="1800" u="none" cap="none" strike="noStrike"/>
              <a:t>The data warehouse data is used for e.g. to see how the sales are happening over the years or across various regions and so suits Managers in that it helps them analyze the business.</a:t>
            </a:r>
            <a:endParaRPr/>
          </a:p>
          <a:p>
            <a:pPr indent="0" lvl="0" marL="0" marR="0" rtl="0" algn="l">
              <a:spcBef>
                <a:spcPts val="0"/>
              </a:spcBef>
              <a:spcAft>
                <a:spcPts val="0"/>
              </a:spcAft>
              <a:buFont typeface="Arial"/>
              <a:buNone/>
            </a:pPr>
            <a:r>
              <a:rPr b="0" i="0" lang="en-US" sz="1800" u="none" cap="none" strike="noStrike"/>
              <a:t>The operating personnel has nothing to do with analysis of sales over the years or across the regions. He is more concerned with insert / update / delete of records for e.g. order record or purchase record.</a:t>
            </a:r>
            <a:endParaRPr/>
          </a:p>
          <a:p>
            <a:pPr indent="0" lvl="0" marL="0" marR="0" rtl="0" algn="l">
              <a:spcBef>
                <a:spcPts val="0"/>
              </a:spcBef>
              <a:spcAft>
                <a:spcPts val="0"/>
              </a:spcAft>
              <a:buFont typeface="Arial"/>
              <a:buNone/>
            </a:pPr>
            <a:r>
              <a:rPr b="0" i="0" lang="en-US" sz="1800" u="none" cap="none" strike="noStrike"/>
              <a:t>Data access method for OLTP,ODS &amp; DWH also differ:</a:t>
            </a:r>
            <a:endParaRPr/>
          </a:p>
          <a:p>
            <a:pPr indent="0" lvl="0" marL="0" marR="0" rtl="0" algn="l">
              <a:spcBef>
                <a:spcPts val="0"/>
              </a:spcBef>
              <a:spcAft>
                <a:spcPts val="0"/>
              </a:spcAft>
              <a:buFont typeface="Arial"/>
              <a:buNone/>
            </a:pPr>
            <a:r>
              <a:rPr b="0" i="0" lang="en-US" sz="1800" u="none" cap="none" strike="noStrike"/>
              <a:t>-In OLTP, data is transaction driven, more concerned with individual records. </a:t>
            </a:r>
            <a:endParaRPr/>
          </a:p>
          <a:p>
            <a:pPr indent="0" lvl="0" marL="0" marR="0" rtl="0" algn="l">
              <a:spcBef>
                <a:spcPts val="0"/>
              </a:spcBef>
              <a:spcAft>
                <a:spcPts val="0"/>
              </a:spcAft>
              <a:buFont typeface="Arial"/>
              <a:buNone/>
            </a:pPr>
            <a:r>
              <a:rPr b="0" i="0" lang="en-US" sz="1800" u="none" cap="none" strike="noStrike"/>
              <a:t>-In ODS, it is individual records and transaction or analysis driven. </a:t>
            </a:r>
            <a:endParaRPr/>
          </a:p>
          <a:p>
            <a:pPr indent="0" lvl="0" marL="0" marR="0" rtl="0" algn="l">
              <a:spcBef>
                <a:spcPts val="0"/>
              </a:spcBef>
              <a:spcAft>
                <a:spcPts val="0"/>
              </a:spcAft>
              <a:buFont typeface="Arial"/>
              <a:buNone/>
            </a:pPr>
            <a:r>
              <a:rPr b="0" i="0" lang="en-US" sz="1800" u="none" cap="none" strike="noStrike"/>
              <a:t>-</a:t>
            </a:r>
            <a:r>
              <a:rPr b="1" i="0" lang="en-US" sz="1800" u="none" cap="none" strike="noStrike"/>
              <a:t>In Data warehouse, it is set of records and analysis driven.</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‘transaction driven’ refers to insert/update/ and delete of individual records while analysis driven refers to applying sum, average, min ,max functions over a set of records. For e.g. a  sales operator will insert a transaction of grocery item into the system. The analyst/manager will sum the total sale or average of sale (analysis driven) at multiple locations of the sales depot to gauge the amount of sales.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content is current and real-time. In ODS it is current and near current. </a:t>
            </a:r>
            <a:r>
              <a:rPr b="1" i="0" lang="en-US" sz="1800" u="none" cap="none" strike="noStrike"/>
              <a:t>In Data Warehouse it is historical.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structure is detailed (most of the attributes of an entity type is used) for e.g. to view a customer detail. In ODS it is detailed and lightly summarized. In Data warehouse it detailed and summarized.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is organization is functional like order entry function, purchasing function etc.  </a:t>
            </a:r>
            <a:r>
              <a:rPr b="1" i="0" lang="en-US" sz="1800" u="none" cap="none" strike="noStrike"/>
              <a:t>In ODS and Data warehouse it is subject oriented like customers, orders, purchases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OLTP is for an operational application (homogeneous data). Homogeneous means data from same functional area. For e.g. a purchase department has its own database system, an inventory department has its own database system. Purchase department may record Customer phone no. as (area code) phone no. e.g. (011) 212211 while the inventory department can record the same in a different format like area code-phone e.g. 011-212211. All the functions of purchase department will use phone no. format as (011) 212211 while that of inventory functions will use 011-212211.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ODS is for a source system (data is not integrated across source systems in ODS hence captures homogeneous data from a source system)</a:t>
            </a:r>
            <a:endParaRPr/>
          </a:p>
          <a:p>
            <a:pPr indent="0" lvl="0" marL="0" marR="0" rtl="0" algn="l">
              <a:spcBef>
                <a:spcPts val="0"/>
              </a:spcBef>
              <a:spcAft>
                <a:spcPts val="0"/>
              </a:spcAft>
              <a:buFont typeface="Arial"/>
              <a:buNone/>
            </a:pPr>
            <a:r>
              <a:rPr b="1" i="0" lang="en-US" sz="1800" u="none" cap="none" strike="noStrike"/>
              <a:t>DW integrates data from multiple internal and external source systems and hence will capture heterogeneous data across multiple sources.</a:t>
            </a:r>
            <a:endParaRPr/>
          </a:p>
          <a:p>
            <a:pPr indent="0" lvl="0" marL="0" marR="0" rtl="0" algn="l">
              <a:spcBef>
                <a:spcPts val="0"/>
              </a:spcBef>
              <a:spcAft>
                <a:spcPts val="0"/>
              </a:spcAft>
              <a:buFont typeface="Arial"/>
              <a:buNone/>
            </a:pPr>
            <a:r>
              <a:rPr b="1" i="0" lang="en-US" sz="1800" u="none" cap="none" strike="noStrike"/>
              <a:t>For e.g. As mentioned in the example it will use phone no format from purchase and inventory departments which are different (heterogeneous data).</a:t>
            </a: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56" name="Google Shape;3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Some more comparisons of OLTP,ODS and DWH is shown here.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Redundancy </a:t>
            </a:r>
            <a:endParaRPr/>
          </a:p>
          <a:p>
            <a:pPr indent="0" lvl="0" marL="0" marR="0" rtl="0" algn="l">
              <a:lnSpc>
                <a:spcPct val="80000"/>
              </a:lnSpc>
              <a:spcBef>
                <a:spcPts val="0"/>
              </a:spcBef>
              <a:spcAft>
                <a:spcPts val="0"/>
              </a:spcAft>
              <a:buFont typeface="Arial"/>
              <a:buNone/>
            </a:pPr>
            <a:r>
              <a:rPr b="0" i="0" lang="en-US" sz="900" u="none" cap="none" strike="noStrike"/>
              <a:t>OLTP is normalized and no data redundancy within OLTP application. But across applications, data duplication / redundancy is not managed. Each OLTP application will function in silo mode (independent)</a:t>
            </a:r>
            <a:endParaRPr/>
          </a:p>
          <a:p>
            <a:pPr indent="0" lvl="0" marL="0" marR="0" rtl="0" algn="l">
              <a:lnSpc>
                <a:spcPct val="80000"/>
              </a:lnSpc>
              <a:spcBef>
                <a:spcPts val="0"/>
              </a:spcBef>
              <a:spcAft>
                <a:spcPts val="0"/>
              </a:spcAft>
              <a:buFont typeface="Arial"/>
              <a:buNone/>
            </a:pPr>
            <a:r>
              <a:rPr b="0" i="0" lang="en-US" sz="900" u="none" cap="none" strike="noStrike"/>
              <a:t>ODS has redundant data as in OLTP source.</a:t>
            </a:r>
            <a:endParaRPr/>
          </a:p>
          <a:p>
            <a:pPr indent="0" lvl="0" marL="0" marR="0" rtl="0" algn="l">
              <a:lnSpc>
                <a:spcPct val="80000"/>
              </a:lnSpc>
              <a:spcBef>
                <a:spcPts val="0"/>
              </a:spcBef>
              <a:spcAft>
                <a:spcPts val="0"/>
              </a:spcAft>
              <a:buFont typeface="Arial"/>
              <a:buNone/>
            </a:pPr>
            <a:r>
              <a:rPr b="1" i="0" lang="en-US" sz="900" u="none" cap="none" strike="noStrike"/>
              <a:t>DW  has controlled redundancy. It captures detailed granular data and in some cases summary data for ease of querying/reporting.</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Update </a:t>
            </a:r>
            <a:endParaRPr/>
          </a:p>
          <a:p>
            <a:pPr indent="0" lvl="0" marL="0" marR="0" rtl="0" algn="l">
              <a:lnSpc>
                <a:spcPct val="80000"/>
              </a:lnSpc>
              <a:spcBef>
                <a:spcPts val="0"/>
              </a:spcBef>
              <a:spcAft>
                <a:spcPts val="0"/>
              </a:spcAft>
              <a:buFont typeface="Arial"/>
              <a:buNone/>
            </a:pPr>
            <a:r>
              <a:rPr b="0" i="0" lang="en-US" sz="900" u="none" cap="none" strike="noStrike"/>
              <a:t>In OLTP it is each field updating is taken care of. ODS is implemented as a replica of operational OLTP source. Hence the ODS table structure is identical to OLTP source and data update in ODS will happen field by field similar to source system. There are front end applications/ programs which can update OLTP and ODS table structures at the same time.( real time update into ODS from source)</a:t>
            </a:r>
            <a:endParaRPr/>
          </a:p>
          <a:p>
            <a:pPr indent="0" lvl="0" marL="0" marR="0" rtl="0" algn="l">
              <a:lnSpc>
                <a:spcPct val="80000"/>
              </a:lnSpc>
              <a:spcBef>
                <a:spcPts val="0"/>
              </a:spcBef>
              <a:spcAft>
                <a:spcPts val="0"/>
              </a:spcAft>
              <a:buFont typeface="Arial"/>
              <a:buNone/>
            </a:pPr>
            <a:r>
              <a:rPr b="1" i="0" lang="en-US" sz="900" u="none" cap="none" strike="noStrike"/>
              <a:t>While Data update in DW happens as part of incremental data loading batch schedules.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OLTP database size is small to moderate. In ODS it is the same as in OLTP. And that in Data warehouse is large to very large.</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-Development Methodology</a:t>
            </a:r>
            <a:endParaRPr/>
          </a:p>
          <a:p>
            <a:pPr indent="0" lvl="0" marL="0" marR="0" rtl="0" algn="l">
              <a:lnSpc>
                <a:spcPct val="80000"/>
              </a:lnSpc>
              <a:spcBef>
                <a:spcPts val="0"/>
              </a:spcBef>
              <a:spcAft>
                <a:spcPts val="0"/>
              </a:spcAft>
              <a:buFont typeface="Arial"/>
              <a:buNone/>
            </a:pPr>
            <a:r>
              <a:rPr b="0" i="0" lang="en-US" sz="900" u="none" cap="none" strike="noStrike"/>
              <a:t>OLTP is requirement driven (as per business process requirements defined)</a:t>
            </a:r>
            <a:endParaRPr/>
          </a:p>
          <a:p>
            <a:pPr indent="0" lvl="0" marL="0" marR="0" rtl="0" algn="l">
              <a:lnSpc>
                <a:spcPct val="80000"/>
              </a:lnSpc>
              <a:spcBef>
                <a:spcPts val="0"/>
              </a:spcBef>
              <a:spcAft>
                <a:spcPts val="0"/>
              </a:spcAft>
              <a:buFont typeface="Arial"/>
              <a:buNone/>
            </a:pPr>
            <a:r>
              <a:rPr b="0" i="0" lang="en-US" sz="900" u="none" cap="none" strike="noStrike"/>
              <a:t>ODS is data driven and replicates OLTP source data. Minimal business transformation at this stage.</a:t>
            </a:r>
            <a:endParaRPr/>
          </a:p>
          <a:p>
            <a:pPr indent="0" lvl="0" marL="0" marR="0" rtl="0" algn="l">
              <a:lnSpc>
                <a:spcPct val="80000"/>
              </a:lnSpc>
              <a:spcBef>
                <a:spcPts val="0"/>
              </a:spcBef>
              <a:spcAft>
                <a:spcPts val="0"/>
              </a:spcAft>
              <a:buFont typeface="Arial"/>
              <a:buNone/>
            </a:pPr>
            <a:r>
              <a:rPr b="0" i="0" lang="en-US" sz="900" u="none" cap="none" strike="noStrike"/>
              <a:t>DW development is also data driven and is not constrained by current business end user requirements. DW can evolve and integrate data from new sources.</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-The philosophy for OLTP system is support day to day operation, ODS supports day to day operation and decision activities while  </a:t>
            </a:r>
            <a:r>
              <a:rPr b="1" i="0" lang="en-US" sz="900" u="none" cap="none" strike="noStrike"/>
              <a:t>Data Warehouse supports enterprise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8"/>
          <p:cNvSpPr/>
          <p:nvPr>
            <p:ph idx="2" type="pic"/>
          </p:nvPr>
        </p:nvSpPr>
        <p:spPr>
          <a:xfrm>
            <a:off x="1792288" y="612775"/>
            <a:ext cx="5486400" cy="4114800"/>
          </a:xfrm>
          <a:prstGeom prst="rect">
            <a:avLst/>
          </a:prstGeom>
          <a:noFill/>
          <a:ln>
            <a:noFill/>
          </a:ln>
        </p:spPr>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3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42"/>
          <p:cNvSpPr/>
          <p:nvPr>
            <p:ph idx="2" type="pic"/>
          </p:nvPr>
        </p:nvSpPr>
        <p:spPr>
          <a:xfrm>
            <a:off x="1792288" y="612775"/>
            <a:ext cx="5486400" cy="4114800"/>
          </a:xfrm>
          <a:prstGeom prst="rect">
            <a:avLst/>
          </a:prstGeom>
          <a:noFill/>
          <a:ln>
            <a:noFill/>
          </a:ln>
        </p:spPr>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3" name="Google Shape;203;p53"/>
          <p:cNvSpPr/>
          <p:nvPr>
            <p:ph idx="2" type="pic"/>
          </p:nvPr>
        </p:nvSpPr>
        <p:spPr>
          <a:xfrm>
            <a:off x="1792288" y="612775"/>
            <a:ext cx="5486400" cy="4114800"/>
          </a:xfrm>
          <a:prstGeom prst="rect">
            <a:avLst/>
          </a:prstGeom>
          <a:noFill/>
          <a:ln>
            <a:noFill/>
          </a:ln>
        </p:spPr>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3" name="Google Shape;243;p6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4" name="Shape 2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5" name="Shape 255"/>
        <p:cNvGrpSpPr/>
        <p:nvPr/>
      </p:nvGrpSpPr>
      <p:grpSpPr>
        <a:xfrm>
          <a:off x="0" y="0"/>
          <a:ext cx="0" cy="0"/>
          <a:chOff x="0" y="0"/>
          <a:chExt cx="0" cy="0"/>
        </a:xfrm>
      </p:grpSpPr>
      <p:sp>
        <p:nvSpPr>
          <p:cNvPr id="256" name="Google Shape;256;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7" name="Google Shape;257;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5" name="Shape 2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5.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7.jpg"/><Relationship Id="rId2" Type="http://schemas.openxmlformats.org/officeDocument/2006/relationships/image" Target="../media/image10.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2.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11.jpg"/><Relationship Id="rId2" Type="http://schemas.openxmlformats.org/officeDocument/2006/relationships/image" Target="../media/image3.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7.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3.jpg"/><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6.png"/><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4.jpg"/><Relationship Id="rId3" Type="http://schemas.openxmlformats.org/officeDocument/2006/relationships/slideLayout" Target="../slideLayouts/slideLayout6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3.jpg" id="99" name="Google Shape;99;p25"/>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8.jpg" id="231" name="Google Shape;231;p61"/>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 id="214748370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6" name="Google Shape;246;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7" name="Google Shape;247;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8" name="Google Shape;248;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49" name="Google Shape;249;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50" name="Google Shape;250;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1" name="Google Shape;251;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2" name="Google Shape;252;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3" name="Google Shape;253;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6" r:id="rId3"/>
    <p:sldLayoutId id="214748370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pic>
        <p:nvPicPr>
          <p:cNvPr descr="e:\My Documents\1 Temple\1 Wipro\1 On-going Jobs\Corporate ppt\Abstract\corp ppt_Intro.jpg" id="259" name="Google Shape;259;p68"/>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60" name="Google Shape;260;p68"/>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61" name="Google Shape;261;p68"/>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62" name="Google Shape;262;p6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3" name="Google Shape;263;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64" name="Google Shape;264;p6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7.png"/><Relationship Id="rId12"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70"/>
          <p:cNvSpPr txBox="1"/>
          <p:nvPr>
            <p:ph idx="4294967295" type="ctrTitle"/>
          </p:nvPr>
        </p:nvSpPr>
        <p:spPr>
          <a:xfrm>
            <a:off x="2819400" y="1447800"/>
            <a:ext cx="63246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274" name="Google Shape;274;p70"/>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75" name="Google Shape;275;p70"/>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chemeClr val="dk1"/>
              </a:buClr>
              <a:buFont typeface="Cabin"/>
              <a:buNone/>
            </a:pPr>
            <a:r>
              <a:rPr b="0" i="0" lang="en-US" sz="2200" u="none" cap="none" strike="noStrike">
                <a:solidFill>
                  <a:schemeClr val="dk1"/>
                </a:solidFill>
                <a:latin typeface="Cabin"/>
                <a:ea typeface="Cabin"/>
                <a:cs typeface="Cabin"/>
                <a:sym typeface="Cabin"/>
              </a:rPr>
              <a:t>Anand Kumar</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79"/>
          <p:cNvSpPr txBox="1"/>
          <p:nvPr/>
        </p:nvSpPr>
        <p:spPr>
          <a:xfrm>
            <a:off x="4606925" y="4343400"/>
            <a:ext cx="45370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80"/>
          <p:cNvSpPr txBox="1"/>
          <p:nvPr/>
        </p:nvSpPr>
        <p:spPr>
          <a:xfrm>
            <a:off x="228600" y="2841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Data Warehouse Architecture</a:t>
            </a:r>
            <a:endParaRPr/>
          </a:p>
        </p:txBody>
      </p:sp>
      <p:grpSp>
        <p:nvGrpSpPr>
          <p:cNvPr id="373" name="Google Shape;373;p80"/>
          <p:cNvGrpSpPr/>
          <p:nvPr/>
        </p:nvGrpSpPr>
        <p:grpSpPr>
          <a:xfrm>
            <a:off x="0" y="1219200"/>
            <a:ext cx="9144001" cy="5029200"/>
            <a:chOff x="152400" y="838200"/>
            <a:chExt cx="8915400" cy="5638800"/>
          </a:xfrm>
        </p:grpSpPr>
        <p:sp>
          <p:nvSpPr>
            <p:cNvPr id="374" name="Google Shape;374;p80"/>
            <p:cNvSpPr txBox="1"/>
            <p:nvPr/>
          </p:nvSpPr>
          <p:spPr>
            <a:xfrm>
              <a:off x="1524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375" name="Google Shape;375;p80"/>
            <p:cNvGrpSpPr/>
            <p:nvPr/>
          </p:nvGrpSpPr>
          <p:grpSpPr>
            <a:xfrm>
              <a:off x="381000" y="1143000"/>
              <a:ext cx="8453437" cy="5027613"/>
              <a:chOff x="658812" y="1414462"/>
              <a:chExt cx="8453437" cy="5027613"/>
            </a:xfrm>
          </p:grpSpPr>
          <p:sp>
            <p:nvSpPr>
              <p:cNvPr id="376" name="Google Shape;376;p80"/>
              <p:cNvSpPr txBox="1"/>
              <p:nvPr/>
            </p:nvSpPr>
            <p:spPr>
              <a:xfrm>
                <a:off x="658812" y="1414462"/>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377" name="Google Shape;377;p80"/>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378" name="Google Shape;378;p80"/>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379" name="Google Shape;379;p80"/>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380" name="Google Shape;380;p80"/>
              <p:cNvPicPr preferRelativeResize="0"/>
              <p:nvPr/>
            </p:nvPicPr>
            <p:blipFill rotWithShape="1">
              <a:blip r:embed="rId6">
                <a:alphaModFix/>
              </a:blip>
              <a:srcRect b="0" l="0" r="0" t="0"/>
              <a:stretch/>
            </p:blipFill>
            <p:spPr>
              <a:xfrm>
                <a:off x="2493962" y="2224087"/>
                <a:ext cx="1433512" cy="3646487"/>
              </a:xfrm>
              <a:prstGeom prst="rect">
                <a:avLst/>
              </a:prstGeom>
              <a:noFill/>
              <a:ln>
                <a:noFill/>
              </a:ln>
            </p:spPr>
          </p:pic>
          <p:pic>
            <p:nvPicPr>
              <p:cNvPr id="381" name="Google Shape;381;p80"/>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382" name="Google Shape;382;p80"/>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383" name="Google Shape;383;p80"/>
              <p:cNvSpPr txBox="1"/>
              <p:nvPr/>
            </p:nvSpPr>
            <p:spPr>
              <a:xfrm>
                <a:off x="679450" y="5257800"/>
                <a:ext cx="1412875" cy="6524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Systems/Data</a:t>
                </a:r>
                <a:endParaRPr/>
              </a:p>
            </p:txBody>
          </p:sp>
          <p:sp>
            <p:nvSpPr>
              <p:cNvPr id="384" name="Google Shape;384;p80"/>
              <p:cNvSpPr txBox="1"/>
              <p:nvPr/>
            </p:nvSpPr>
            <p:spPr>
              <a:xfrm>
                <a:off x="2598737" y="3278187"/>
                <a:ext cx="1144587" cy="17716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Maintain</a:t>
                </a:r>
                <a:endParaRPr/>
              </a:p>
            </p:txBody>
          </p:sp>
          <p:sp>
            <p:nvSpPr>
              <p:cNvPr id="385" name="Google Shape;385;p80"/>
              <p:cNvSpPr txBox="1"/>
              <p:nvPr/>
            </p:nvSpPr>
            <p:spPr>
              <a:xfrm>
                <a:off x="2582862" y="5791200"/>
                <a:ext cx="12033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sp>
            <p:nvSpPr>
              <p:cNvPr id="386" name="Google Shape;386;p80"/>
              <p:cNvSpPr txBox="1"/>
              <p:nvPr/>
            </p:nvSpPr>
            <p:spPr>
              <a:xfrm>
                <a:off x="5708650" y="5438775"/>
                <a:ext cx="1246187"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Middleware/</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API</a:t>
                </a:r>
                <a:endParaRPr/>
              </a:p>
            </p:txBody>
          </p:sp>
          <p:pic>
            <p:nvPicPr>
              <p:cNvPr id="387" name="Google Shape;387;p80"/>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388" name="Google Shape;388;p80"/>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389" name="Google Shape;389;p80"/>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390" name="Google Shape;390;p80"/>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391" name="Google Shape;391;p80"/>
              <p:cNvSpPr/>
              <p:nvPr/>
            </p:nvSpPr>
            <p:spPr>
              <a:xfrm>
                <a:off x="4076700" y="3765550"/>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92" name="Google Shape;392;p80"/>
              <p:cNvSpPr/>
              <p:nvPr/>
            </p:nvSpPr>
            <p:spPr>
              <a:xfrm>
                <a:off x="4079875" y="4600575"/>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393" name="Google Shape;393;p80"/>
              <p:cNvCxnSpPr/>
              <p:nvPr/>
            </p:nvCxnSpPr>
            <p:spPr>
              <a:xfrm>
                <a:off x="4064000" y="3952875"/>
                <a:ext cx="0" cy="785812"/>
              </a:xfrm>
              <a:prstGeom prst="straightConnector1">
                <a:avLst/>
              </a:prstGeom>
              <a:noFill/>
              <a:ln cap="flat" cmpd="sng" w="12700">
                <a:solidFill>
                  <a:srgbClr val="000000"/>
                </a:solidFill>
                <a:prstDash val="solid"/>
                <a:miter lim="8000"/>
                <a:headEnd len="sm" w="sm" type="none"/>
                <a:tailEnd len="sm" w="sm" type="none"/>
              </a:ln>
            </p:spPr>
          </p:cxnSp>
          <p:cxnSp>
            <p:nvCxnSpPr>
              <p:cNvPr id="394" name="Google Shape;394;p80"/>
              <p:cNvCxnSpPr/>
              <p:nvPr/>
            </p:nvCxnSpPr>
            <p:spPr>
              <a:xfrm>
                <a:off x="5176837" y="3944937"/>
                <a:ext cx="0" cy="785812"/>
              </a:xfrm>
              <a:prstGeom prst="straightConnector1">
                <a:avLst/>
              </a:prstGeom>
              <a:noFill/>
              <a:ln cap="flat" cmpd="sng" w="12700">
                <a:solidFill>
                  <a:srgbClr val="000000"/>
                </a:solidFill>
                <a:prstDash val="solid"/>
                <a:miter lim="8000"/>
                <a:headEnd len="sm" w="sm" type="none"/>
                <a:tailEnd len="sm" w="sm" type="none"/>
              </a:ln>
            </p:spPr>
          </p:cxnSp>
          <p:sp>
            <p:nvSpPr>
              <p:cNvPr id="395" name="Google Shape;395;p80"/>
              <p:cNvSpPr/>
              <p:nvPr/>
            </p:nvSpPr>
            <p:spPr>
              <a:xfrm>
                <a:off x="4327525" y="3486150"/>
                <a:ext cx="577850"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96" name="Google Shape;396;p80"/>
              <p:cNvSpPr/>
              <p:nvPr/>
            </p:nvSpPr>
            <p:spPr>
              <a:xfrm>
                <a:off x="4319587" y="3830637"/>
                <a:ext cx="577850" cy="165100"/>
              </a:xfrm>
              <a:prstGeom prst="ellipse">
                <a:avLst/>
              </a:prstGeom>
              <a:no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397" name="Google Shape;397;p80"/>
              <p:cNvCxnSpPr/>
              <p:nvPr/>
            </p:nvCxnSpPr>
            <p:spPr>
              <a:xfrm>
                <a:off x="4324350" y="360203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398" name="Google Shape;398;p80"/>
              <p:cNvCxnSpPr/>
              <p:nvPr/>
            </p:nvCxnSpPr>
            <p:spPr>
              <a:xfrm>
                <a:off x="4913312" y="3606800"/>
                <a:ext cx="0" cy="322262"/>
              </a:xfrm>
              <a:prstGeom prst="straightConnector1">
                <a:avLst/>
              </a:prstGeom>
              <a:noFill/>
              <a:ln cap="flat" cmpd="sng" w="12700">
                <a:solidFill>
                  <a:srgbClr val="000000"/>
                </a:solidFill>
                <a:prstDash val="solid"/>
                <a:miter lim="8000"/>
                <a:headEnd len="sm" w="sm" type="none"/>
                <a:tailEnd len="sm" w="sm" type="none"/>
              </a:ln>
            </p:spPr>
          </p:cxnSp>
          <p:sp>
            <p:nvSpPr>
              <p:cNvPr id="399" name="Google Shape;399;p80"/>
              <p:cNvSpPr txBox="1"/>
              <p:nvPr/>
            </p:nvSpPr>
            <p:spPr>
              <a:xfrm>
                <a:off x="4013200" y="4152900"/>
                <a:ext cx="1230312" cy="6524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Warehouse</a:t>
                </a:r>
                <a:endParaRPr/>
              </a:p>
            </p:txBody>
          </p:sp>
          <p:sp>
            <p:nvSpPr>
              <p:cNvPr id="400" name="Google Shape;400;p80"/>
              <p:cNvSpPr txBox="1"/>
              <p:nvPr/>
            </p:nvSpPr>
            <p:spPr>
              <a:xfrm>
                <a:off x="4111625" y="3087687"/>
                <a:ext cx="110966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sp>
            <p:nvSpPr>
              <p:cNvPr id="401" name="Google Shape;401;p80"/>
              <p:cNvSpPr txBox="1"/>
              <p:nvPr/>
            </p:nvSpPr>
            <p:spPr>
              <a:xfrm>
                <a:off x="6991350" y="2193925"/>
                <a:ext cx="101600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EIS /DSS</a:t>
                </a:r>
                <a:endParaRPr/>
              </a:p>
            </p:txBody>
          </p:sp>
          <p:sp>
            <p:nvSpPr>
              <p:cNvPr id="402" name="Google Shape;402;p80"/>
              <p:cNvSpPr txBox="1"/>
              <p:nvPr/>
            </p:nvSpPr>
            <p:spPr>
              <a:xfrm>
                <a:off x="7853362" y="3265487"/>
                <a:ext cx="1258887"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Query Tools</a:t>
                </a:r>
                <a:endParaRPr/>
              </a:p>
            </p:txBody>
          </p:sp>
          <p:sp>
            <p:nvSpPr>
              <p:cNvPr id="403" name="Google Shape;403;p80"/>
              <p:cNvSpPr txBox="1"/>
              <p:nvPr/>
            </p:nvSpPr>
            <p:spPr>
              <a:xfrm>
                <a:off x="6756400" y="4240212"/>
                <a:ext cx="143351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OLAP/ROLAP</a:t>
                </a:r>
                <a:endParaRPr/>
              </a:p>
            </p:txBody>
          </p:sp>
          <p:sp>
            <p:nvSpPr>
              <p:cNvPr id="404" name="Google Shape;404;p80"/>
              <p:cNvSpPr txBox="1"/>
              <p:nvPr/>
            </p:nvSpPr>
            <p:spPr>
              <a:xfrm>
                <a:off x="7635875" y="4999037"/>
                <a:ext cx="146685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Web Browsers</a:t>
                </a:r>
                <a:endParaRPr/>
              </a:p>
            </p:txBody>
          </p:sp>
          <p:sp>
            <p:nvSpPr>
              <p:cNvPr id="405" name="Google Shape;405;p80"/>
              <p:cNvSpPr txBox="1"/>
              <p:nvPr/>
            </p:nvSpPr>
            <p:spPr>
              <a:xfrm>
                <a:off x="7037387" y="5730875"/>
                <a:ext cx="1235075" cy="3762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Mining</a:t>
                </a:r>
                <a:endParaRPr/>
              </a:p>
            </p:txBody>
          </p:sp>
          <p:cxnSp>
            <p:nvCxnSpPr>
              <p:cNvPr id="406" name="Google Shape;406;p80"/>
              <p:cNvCxnSpPr/>
              <p:nvPr/>
            </p:nvCxnSpPr>
            <p:spPr>
              <a:xfrm>
                <a:off x="6646862" y="1965325"/>
                <a:ext cx="628650" cy="0"/>
              </a:xfrm>
              <a:prstGeom prst="straightConnector1">
                <a:avLst/>
              </a:prstGeom>
              <a:noFill/>
              <a:ln cap="flat" cmpd="sng" w="25400">
                <a:solidFill>
                  <a:srgbClr val="000000"/>
                </a:solidFill>
                <a:prstDash val="solid"/>
                <a:miter lim="8000"/>
                <a:headEnd len="sm" w="sm" type="none"/>
                <a:tailEnd len="sm" w="sm" type="none"/>
              </a:ln>
            </p:spPr>
          </p:cxnSp>
          <p:cxnSp>
            <p:nvCxnSpPr>
              <p:cNvPr id="407" name="Google Shape;407;p80"/>
              <p:cNvCxnSpPr/>
              <p:nvPr/>
            </p:nvCxnSpPr>
            <p:spPr>
              <a:xfrm>
                <a:off x="6759575" y="2835275"/>
                <a:ext cx="1385887" cy="0"/>
              </a:xfrm>
              <a:prstGeom prst="straightConnector1">
                <a:avLst/>
              </a:prstGeom>
              <a:noFill/>
              <a:ln cap="flat" cmpd="sng" w="25400">
                <a:solidFill>
                  <a:srgbClr val="000000"/>
                </a:solidFill>
                <a:prstDash val="solid"/>
                <a:miter lim="8000"/>
                <a:headEnd len="sm" w="sm" type="none"/>
                <a:tailEnd len="sm" w="sm" type="none"/>
              </a:ln>
            </p:spPr>
          </p:cxnSp>
          <p:cxnSp>
            <p:nvCxnSpPr>
              <p:cNvPr id="408" name="Google Shape;408;p80"/>
              <p:cNvCxnSpPr/>
              <p:nvPr/>
            </p:nvCxnSpPr>
            <p:spPr>
              <a:xfrm>
                <a:off x="6818312" y="3754437"/>
                <a:ext cx="366712" cy="0"/>
              </a:xfrm>
              <a:prstGeom prst="straightConnector1">
                <a:avLst/>
              </a:prstGeom>
              <a:noFill/>
              <a:ln cap="flat" cmpd="sng" w="25400">
                <a:solidFill>
                  <a:srgbClr val="000000"/>
                </a:solidFill>
                <a:prstDash val="solid"/>
                <a:miter lim="8000"/>
                <a:headEnd len="sm" w="sm" type="none"/>
                <a:tailEnd len="sm" w="sm" type="none"/>
              </a:ln>
            </p:spPr>
          </p:cxnSp>
          <p:cxnSp>
            <p:nvCxnSpPr>
              <p:cNvPr id="409" name="Google Shape;409;p80"/>
              <p:cNvCxnSpPr/>
              <p:nvPr/>
            </p:nvCxnSpPr>
            <p:spPr>
              <a:xfrm flipH="1" rot="10800000">
                <a:off x="6831012" y="4765675"/>
                <a:ext cx="1257300" cy="11112"/>
              </a:xfrm>
              <a:prstGeom prst="straightConnector1">
                <a:avLst/>
              </a:prstGeom>
              <a:noFill/>
              <a:ln cap="flat" cmpd="sng" w="25400">
                <a:solidFill>
                  <a:srgbClr val="000000"/>
                </a:solidFill>
                <a:prstDash val="solid"/>
                <a:miter lim="8000"/>
                <a:headEnd len="sm" w="sm" type="none"/>
                <a:tailEnd len="sm" w="sm" type="none"/>
              </a:ln>
            </p:spPr>
          </p:cxnSp>
          <p:cxnSp>
            <p:nvCxnSpPr>
              <p:cNvPr id="410" name="Google Shape;410;p80"/>
              <p:cNvCxnSpPr/>
              <p:nvPr/>
            </p:nvCxnSpPr>
            <p:spPr>
              <a:xfrm>
                <a:off x="6589712" y="5338762"/>
                <a:ext cx="571500" cy="0"/>
              </a:xfrm>
              <a:prstGeom prst="straightConnector1">
                <a:avLst/>
              </a:prstGeom>
              <a:noFill/>
              <a:ln cap="flat" cmpd="sng" w="25400">
                <a:solidFill>
                  <a:srgbClr val="000000"/>
                </a:solidFill>
                <a:prstDash val="solid"/>
                <a:miter lim="8000"/>
                <a:headEnd len="sm" w="sm" type="none"/>
                <a:tailEnd len="sm" w="sm" type="none"/>
              </a:ln>
            </p:spPr>
          </p:cxnSp>
          <p:grpSp>
            <p:nvGrpSpPr>
              <p:cNvPr id="411" name="Google Shape;411;p80"/>
              <p:cNvGrpSpPr/>
              <p:nvPr/>
            </p:nvGrpSpPr>
            <p:grpSpPr>
              <a:xfrm>
                <a:off x="5565775" y="2376487"/>
                <a:ext cx="590550" cy="509587"/>
                <a:chOff x="5708650" y="2222500"/>
                <a:chExt cx="592137" cy="509587"/>
              </a:xfrm>
            </p:grpSpPr>
            <p:sp>
              <p:nvSpPr>
                <p:cNvPr id="412" name="Google Shape;412;p80"/>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13" name="Google Shape;413;p80"/>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14" name="Google Shape;414;p80"/>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15" name="Google Shape;415;p80"/>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16" name="Google Shape;416;p80"/>
              <p:cNvGrpSpPr/>
              <p:nvPr/>
            </p:nvGrpSpPr>
            <p:grpSpPr>
              <a:xfrm>
                <a:off x="5622925" y="3549650"/>
                <a:ext cx="593726" cy="509588"/>
                <a:chOff x="5767387" y="3395662"/>
                <a:chExt cx="592138" cy="509588"/>
              </a:xfrm>
            </p:grpSpPr>
            <p:sp>
              <p:nvSpPr>
                <p:cNvPr id="417" name="Google Shape;417;p80"/>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18" name="Google Shape;418;p80"/>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19" name="Google Shape;419;p80"/>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20" name="Google Shape;420;p80"/>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21" name="Google Shape;421;p80"/>
              <p:cNvGrpSpPr/>
              <p:nvPr/>
            </p:nvGrpSpPr>
            <p:grpSpPr>
              <a:xfrm>
                <a:off x="5576887" y="4765675"/>
                <a:ext cx="590550" cy="509588"/>
                <a:chOff x="5721350" y="4611687"/>
                <a:chExt cx="592137" cy="509588"/>
              </a:xfrm>
            </p:grpSpPr>
            <p:sp>
              <p:nvSpPr>
                <p:cNvPr id="422" name="Google Shape;422;p80"/>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3" name="Google Shape;423;p80"/>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24" name="Google Shape;424;p80"/>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25" name="Google Shape;425;p80"/>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26" name="Google Shape;426;p80"/>
              <p:cNvSpPr/>
              <p:nvPr/>
            </p:nvSpPr>
            <p:spPr>
              <a:xfrm rot="-1980000">
                <a:off x="5202237" y="2932112"/>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7" name="Google Shape;427;p80"/>
              <p:cNvSpPr/>
              <p:nvPr/>
            </p:nvSpPr>
            <p:spPr>
              <a:xfrm>
                <a:off x="5273675" y="3830637"/>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8" name="Google Shape;428;p80"/>
              <p:cNvSpPr/>
              <p:nvPr/>
            </p:nvSpPr>
            <p:spPr>
              <a:xfrm rot="1620000">
                <a:off x="5218112" y="4740275"/>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29" name="Google Shape;429;p80"/>
              <p:cNvSpPr txBox="1"/>
              <p:nvPr/>
            </p:nvSpPr>
            <p:spPr>
              <a:xfrm>
                <a:off x="5472112" y="1760537"/>
                <a:ext cx="7080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Marts</a:t>
                </a:r>
                <a:endParaRPr/>
              </a:p>
            </p:txBody>
          </p:sp>
        </p:grpSp>
      </p:grpSp>
      <p:sp>
        <p:nvSpPr>
          <p:cNvPr id="430" name="Google Shape;430;p80"/>
          <p:cNvSpPr txBox="1"/>
          <p:nvPr/>
        </p:nvSpPr>
        <p:spPr>
          <a:xfrm>
            <a:off x="304800" y="63246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abin"/>
                <a:ea typeface="Cabin"/>
                <a:cs typeface="Cabin"/>
                <a:sym typeface="Cabin"/>
              </a:rPr>
              <a:t>Multi-tiered Data Warehouse without 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grpSp>
        <p:nvGrpSpPr>
          <p:cNvPr id="436" name="Google Shape;436;p81"/>
          <p:cNvGrpSpPr/>
          <p:nvPr/>
        </p:nvGrpSpPr>
        <p:grpSpPr>
          <a:xfrm>
            <a:off x="0" y="1219200"/>
            <a:ext cx="9144001" cy="5105400"/>
            <a:chOff x="228600" y="838200"/>
            <a:chExt cx="8915400" cy="5638800"/>
          </a:xfrm>
        </p:grpSpPr>
        <p:sp>
          <p:nvSpPr>
            <p:cNvPr id="437" name="Google Shape;437;p81"/>
            <p:cNvSpPr txBox="1"/>
            <p:nvPr/>
          </p:nvSpPr>
          <p:spPr>
            <a:xfrm>
              <a:off x="2286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38" name="Google Shape;438;p81"/>
            <p:cNvSpPr txBox="1"/>
            <p:nvPr/>
          </p:nvSpPr>
          <p:spPr>
            <a:xfrm>
              <a:off x="304800" y="1143000"/>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439" name="Google Shape;439;p81"/>
            <p:cNvPicPr preferRelativeResize="0"/>
            <p:nvPr/>
          </p:nvPicPr>
          <p:blipFill rotWithShape="1">
            <a:blip r:embed="rId3">
              <a:alphaModFix/>
            </a:blip>
            <a:srcRect b="0" l="0" r="0" t="0"/>
            <a:stretch/>
          </p:blipFill>
          <p:spPr>
            <a:xfrm>
              <a:off x="487362" y="1516062"/>
              <a:ext cx="1314450" cy="676275"/>
            </a:xfrm>
            <a:prstGeom prst="rect">
              <a:avLst/>
            </a:prstGeom>
            <a:noFill/>
            <a:ln>
              <a:noFill/>
            </a:ln>
          </p:spPr>
        </p:pic>
        <p:pic>
          <p:nvPicPr>
            <p:cNvPr id="440" name="Google Shape;440;p81"/>
            <p:cNvPicPr preferRelativeResize="0"/>
            <p:nvPr/>
          </p:nvPicPr>
          <p:blipFill rotWithShape="1">
            <a:blip r:embed="rId4">
              <a:alphaModFix/>
            </a:blip>
            <a:srcRect b="0" l="0" r="0" t="0"/>
            <a:stretch/>
          </p:blipFill>
          <p:spPr>
            <a:xfrm>
              <a:off x="649287" y="2774950"/>
              <a:ext cx="849312" cy="962025"/>
            </a:xfrm>
            <a:prstGeom prst="rect">
              <a:avLst/>
            </a:prstGeom>
            <a:noFill/>
            <a:ln>
              <a:noFill/>
            </a:ln>
          </p:spPr>
        </p:pic>
        <p:pic>
          <p:nvPicPr>
            <p:cNvPr id="441" name="Google Shape;441;p81"/>
            <p:cNvPicPr preferRelativeResize="0"/>
            <p:nvPr/>
          </p:nvPicPr>
          <p:blipFill rotWithShape="1">
            <a:blip r:embed="rId5">
              <a:alphaModFix/>
            </a:blip>
            <a:srcRect b="0" l="0" r="0" t="0"/>
            <a:stretch/>
          </p:blipFill>
          <p:spPr>
            <a:xfrm>
              <a:off x="846137" y="4222750"/>
              <a:ext cx="504825" cy="457200"/>
            </a:xfrm>
            <a:prstGeom prst="rect">
              <a:avLst/>
            </a:prstGeom>
            <a:noFill/>
            <a:ln>
              <a:noFill/>
            </a:ln>
          </p:spPr>
        </p:pic>
        <p:sp>
          <p:nvSpPr>
            <p:cNvPr id="442" name="Google Shape;442;p81"/>
            <p:cNvSpPr txBox="1"/>
            <p:nvPr/>
          </p:nvSpPr>
          <p:spPr>
            <a:xfrm>
              <a:off x="325437" y="4986337"/>
              <a:ext cx="141446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Systems/Data</a:t>
              </a:r>
              <a:endParaRPr/>
            </a:p>
          </p:txBody>
        </p:sp>
        <p:grpSp>
          <p:nvGrpSpPr>
            <p:cNvPr id="443" name="Google Shape;443;p81"/>
            <p:cNvGrpSpPr/>
            <p:nvPr/>
          </p:nvGrpSpPr>
          <p:grpSpPr>
            <a:xfrm>
              <a:off x="1905000" y="2286000"/>
              <a:ext cx="1295400" cy="3200400"/>
              <a:chOff x="2057400" y="1952625"/>
              <a:chExt cx="1371600" cy="3646487"/>
            </a:xfrm>
          </p:grpSpPr>
          <p:pic>
            <p:nvPicPr>
              <p:cNvPr id="444" name="Google Shape;444;p81"/>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445" name="Google Shape;445;p81"/>
              <p:cNvSpPr txBox="1"/>
              <p:nvPr/>
            </p:nvSpPr>
            <p:spPr>
              <a:xfrm>
                <a:off x="2057400" y="2970212"/>
                <a:ext cx="1144587" cy="19891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Maintain</a:t>
                </a:r>
                <a:endParaRPr/>
              </a:p>
            </p:txBody>
          </p:sp>
        </p:grpSp>
        <p:sp>
          <p:nvSpPr>
            <p:cNvPr id="446" name="Google Shape;446;p81"/>
            <p:cNvSpPr txBox="1"/>
            <p:nvPr/>
          </p:nvSpPr>
          <p:spPr>
            <a:xfrm>
              <a:off x="2228850" y="5519737"/>
              <a:ext cx="1201737"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grpSp>
          <p:nvGrpSpPr>
            <p:cNvPr id="447" name="Google Shape;447;p81"/>
            <p:cNvGrpSpPr/>
            <p:nvPr/>
          </p:nvGrpSpPr>
          <p:grpSpPr>
            <a:xfrm>
              <a:off x="6956368" y="2580467"/>
              <a:ext cx="520813" cy="2243182"/>
              <a:chOff x="4794193" y="2574117"/>
              <a:chExt cx="520813" cy="2243182"/>
            </a:xfrm>
          </p:grpSpPr>
          <p:sp>
            <p:nvSpPr>
              <p:cNvPr id="448" name="Google Shape;448;p81"/>
              <p:cNvSpPr/>
              <p:nvPr/>
            </p:nvSpPr>
            <p:spPr>
              <a:xfrm rot="-1980000">
                <a:off x="4848225" y="2660650"/>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49" name="Google Shape;449;p81"/>
              <p:cNvSpPr/>
              <p:nvPr/>
            </p:nvSpPr>
            <p:spPr>
              <a:xfrm>
                <a:off x="4919662" y="3559175"/>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0" name="Google Shape;450;p81"/>
              <p:cNvSpPr/>
              <p:nvPr/>
            </p:nvSpPr>
            <p:spPr>
              <a:xfrm rot="1620000">
                <a:off x="4864100" y="4468812"/>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451" name="Google Shape;451;p81"/>
            <p:cNvGrpSpPr/>
            <p:nvPr/>
          </p:nvGrpSpPr>
          <p:grpSpPr>
            <a:xfrm>
              <a:off x="7467600" y="1447800"/>
              <a:ext cx="742951" cy="3517900"/>
              <a:chOff x="7467600" y="1447800"/>
              <a:chExt cx="742951" cy="3517900"/>
            </a:xfrm>
          </p:grpSpPr>
          <p:grpSp>
            <p:nvGrpSpPr>
              <p:cNvPr id="452" name="Google Shape;452;p81"/>
              <p:cNvGrpSpPr/>
              <p:nvPr/>
            </p:nvGrpSpPr>
            <p:grpSpPr>
              <a:xfrm>
                <a:off x="7559675" y="2066925"/>
                <a:ext cx="590550" cy="509587"/>
                <a:chOff x="5708650" y="2222500"/>
                <a:chExt cx="592137" cy="509587"/>
              </a:xfrm>
            </p:grpSpPr>
            <p:sp>
              <p:nvSpPr>
                <p:cNvPr id="453" name="Google Shape;453;p81"/>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4" name="Google Shape;454;p81"/>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55" name="Google Shape;455;p81"/>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56" name="Google Shape;456;p81"/>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57" name="Google Shape;457;p81"/>
              <p:cNvGrpSpPr/>
              <p:nvPr/>
            </p:nvGrpSpPr>
            <p:grpSpPr>
              <a:xfrm>
                <a:off x="7616825" y="3240087"/>
                <a:ext cx="593726" cy="509588"/>
                <a:chOff x="5767387" y="3395662"/>
                <a:chExt cx="592138" cy="509588"/>
              </a:xfrm>
            </p:grpSpPr>
            <p:sp>
              <p:nvSpPr>
                <p:cNvPr id="458" name="Google Shape;458;p81"/>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59" name="Google Shape;459;p81"/>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60" name="Google Shape;460;p81"/>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61" name="Google Shape;461;p81"/>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462" name="Google Shape;462;p81"/>
              <p:cNvGrpSpPr/>
              <p:nvPr/>
            </p:nvGrpSpPr>
            <p:grpSpPr>
              <a:xfrm>
                <a:off x="7570787" y="4456112"/>
                <a:ext cx="590550" cy="509588"/>
                <a:chOff x="5721350" y="4611687"/>
                <a:chExt cx="592137" cy="509588"/>
              </a:xfrm>
            </p:grpSpPr>
            <p:sp>
              <p:nvSpPr>
                <p:cNvPr id="463" name="Google Shape;463;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64" name="Google Shape;464;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65" name="Google Shape;465;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66" name="Google Shape;466;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67" name="Google Shape;467;p81"/>
              <p:cNvSpPr txBox="1"/>
              <p:nvPr/>
            </p:nvSpPr>
            <p:spPr>
              <a:xfrm>
                <a:off x="7467600" y="1447800"/>
                <a:ext cx="70961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cap="none" strike="noStrike">
                    <a:solidFill>
                      <a:srgbClr val="000000"/>
                    </a:solidFill>
                    <a:latin typeface="Arial"/>
                    <a:ea typeface="Arial"/>
                    <a:cs typeface="Arial"/>
                    <a:sym typeface="Arial"/>
                  </a:rPr>
                  <a:t>Marts</a:t>
                </a:r>
                <a:endParaRPr/>
              </a:p>
            </p:txBody>
          </p:sp>
        </p:grpSp>
        <p:grpSp>
          <p:nvGrpSpPr>
            <p:cNvPr id="468" name="Google Shape;468;p81"/>
            <p:cNvGrpSpPr/>
            <p:nvPr/>
          </p:nvGrpSpPr>
          <p:grpSpPr>
            <a:xfrm>
              <a:off x="5715000" y="2362200"/>
              <a:ext cx="1306512" cy="2362204"/>
              <a:chOff x="5715000" y="2514600"/>
              <a:chExt cx="1306512" cy="2209804"/>
            </a:xfrm>
          </p:grpSpPr>
          <p:grpSp>
            <p:nvGrpSpPr>
              <p:cNvPr id="469" name="Google Shape;469;p81"/>
              <p:cNvGrpSpPr/>
              <p:nvPr/>
            </p:nvGrpSpPr>
            <p:grpSpPr>
              <a:xfrm>
                <a:off x="5715000" y="3048001"/>
                <a:ext cx="1306512" cy="1676403"/>
                <a:chOff x="5334000" y="3048001"/>
                <a:chExt cx="1306512" cy="1676403"/>
              </a:xfrm>
            </p:grpSpPr>
            <p:grpSp>
              <p:nvGrpSpPr>
                <p:cNvPr id="470" name="Google Shape;470;p81"/>
                <p:cNvGrpSpPr/>
                <p:nvPr/>
              </p:nvGrpSpPr>
              <p:grpSpPr>
                <a:xfrm>
                  <a:off x="5334000" y="3048001"/>
                  <a:ext cx="1295400" cy="1676403"/>
                  <a:chOff x="5721350" y="4611687"/>
                  <a:chExt cx="592137" cy="509588"/>
                </a:xfrm>
              </p:grpSpPr>
              <p:sp>
                <p:nvSpPr>
                  <p:cNvPr id="471" name="Google Shape;471;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72" name="Google Shape;472;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73" name="Google Shape;473;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74" name="Google Shape;474;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75" name="Google Shape;475;p81"/>
                <p:cNvSpPr txBox="1"/>
                <p:nvPr/>
              </p:nvSpPr>
              <p:spPr>
                <a:xfrm>
                  <a:off x="5410200" y="3657600"/>
                  <a:ext cx="1230312" cy="601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Warehouse</a:t>
                  </a:r>
                  <a:endParaRPr/>
                </a:p>
              </p:txBody>
            </p:sp>
          </p:grpSp>
          <p:grpSp>
            <p:nvGrpSpPr>
              <p:cNvPr id="476" name="Google Shape;476;p81"/>
              <p:cNvGrpSpPr/>
              <p:nvPr/>
            </p:nvGrpSpPr>
            <p:grpSpPr>
              <a:xfrm>
                <a:off x="5791200" y="2514600"/>
                <a:ext cx="1108075" cy="814388"/>
                <a:chOff x="5791200" y="2514600"/>
                <a:chExt cx="1108075" cy="814388"/>
              </a:xfrm>
            </p:grpSpPr>
            <p:sp>
              <p:nvSpPr>
                <p:cNvPr id="477" name="Google Shape;477;p81"/>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grpSp>
              <p:nvGrpSpPr>
                <p:cNvPr id="478" name="Google Shape;478;p81"/>
                <p:cNvGrpSpPr/>
                <p:nvPr/>
              </p:nvGrpSpPr>
              <p:grpSpPr>
                <a:xfrm>
                  <a:off x="6019800" y="2819400"/>
                  <a:ext cx="590550" cy="509588"/>
                  <a:chOff x="5721350" y="4611687"/>
                  <a:chExt cx="592137" cy="509588"/>
                </a:xfrm>
              </p:grpSpPr>
              <p:sp>
                <p:nvSpPr>
                  <p:cNvPr id="479" name="Google Shape;479;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0" name="Google Shape;480;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81" name="Google Shape;481;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2" name="Google Shape;482;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483" name="Google Shape;483;p81"/>
            <p:cNvGrpSpPr/>
            <p:nvPr/>
          </p:nvGrpSpPr>
          <p:grpSpPr>
            <a:xfrm>
              <a:off x="3200400" y="2438400"/>
              <a:ext cx="1306512" cy="2362204"/>
              <a:chOff x="3810000" y="2667000"/>
              <a:chExt cx="1306512" cy="2209804"/>
            </a:xfrm>
          </p:grpSpPr>
          <p:grpSp>
            <p:nvGrpSpPr>
              <p:cNvPr id="484" name="Google Shape;484;p81"/>
              <p:cNvGrpSpPr/>
              <p:nvPr/>
            </p:nvGrpSpPr>
            <p:grpSpPr>
              <a:xfrm>
                <a:off x="3810000" y="3200401"/>
                <a:ext cx="1306512" cy="1676403"/>
                <a:chOff x="5334000" y="3048001"/>
                <a:chExt cx="1306512" cy="1676403"/>
              </a:xfrm>
            </p:grpSpPr>
            <p:grpSp>
              <p:nvGrpSpPr>
                <p:cNvPr id="485" name="Google Shape;485;p81"/>
                <p:cNvGrpSpPr/>
                <p:nvPr/>
              </p:nvGrpSpPr>
              <p:grpSpPr>
                <a:xfrm>
                  <a:off x="5334000" y="3048001"/>
                  <a:ext cx="1295400" cy="1676403"/>
                  <a:chOff x="5721350" y="4611687"/>
                  <a:chExt cx="592137" cy="509588"/>
                </a:xfrm>
              </p:grpSpPr>
              <p:sp>
                <p:nvSpPr>
                  <p:cNvPr id="486" name="Google Shape;486;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87" name="Google Shape;487;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88" name="Google Shape;488;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9" name="Google Shape;489;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490" name="Google Shape;490;p81"/>
                <p:cNvSpPr txBox="1"/>
                <p:nvPr/>
              </p:nvSpPr>
              <p:spPr>
                <a:xfrm>
                  <a:off x="5410200" y="3657600"/>
                  <a:ext cx="1230312" cy="347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ODS</a:t>
                  </a:r>
                  <a:endParaRPr/>
                </a:p>
              </p:txBody>
            </p:sp>
          </p:grpSp>
          <p:grpSp>
            <p:nvGrpSpPr>
              <p:cNvPr id="491" name="Google Shape;491;p81"/>
              <p:cNvGrpSpPr/>
              <p:nvPr/>
            </p:nvGrpSpPr>
            <p:grpSpPr>
              <a:xfrm>
                <a:off x="3886200" y="2667000"/>
                <a:ext cx="1108075" cy="814388"/>
                <a:chOff x="5791200" y="2514600"/>
                <a:chExt cx="1108075" cy="814388"/>
              </a:xfrm>
            </p:grpSpPr>
            <p:sp>
              <p:nvSpPr>
                <p:cNvPr id="492" name="Google Shape;492;p81"/>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Metadata</a:t>
                  </a:r>
                  <a:endParaRPr/>
                </a:p>
              </p:txBody>
            </p:sp>
            <p:grpSp>
              <p:nvGrpSpPr>
                <p:cNvPr id="493" name="Google Shape;493;p81"/>
                <p:cNvGrpSpPr/>
                <p:nvPr/>
              </p:nvGrpSpPr>
              <p:grpSpPr>
                <a:xfrm>
                  <a:off x="6019800" y="2819400"/>
                  <a:ext cx="590550" cy="509588"/>
                  <a:chOff x="5721350" y="4611687"/>
                  <a:chExt cx="592137" cy="509588"/>
                </a:xfrm>
              </p:grpSpPr>
              <p:sp>
                <p:nvSpPr>
                  <p:cNvPr id="494" name="Google Shape;494;p81"/>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5" name="Google Shape;495;p81"/>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cxnSp>
                <p:nvCxnSpPr>
                  <p:cNvPr id="496" name="Google Shape;496;p81"/>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97" name="Google Shape;497;p81"/>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498" name="Google Shape;498;p81"/>
            <p:cNvGrpSpPr/>
            <p:nvPr/>
          </p:nvGrpSpPr>
          <p:grpSpPr>
            <a:xfrm>
              <a:off x="4495800" y="2209800"/>
              <a:ext cx="1295400" cy="3200400"/>
              <a:chOff x="2057400" y="1952625"/>
              <a:chExt cx="1371600" cy="3646487"/>
            </a:xfrm>
          </p:grpSpPr>
          <p:pic>
            <p:nvPicPr>
              <p:cNvPr id="499" name="Google Shape;499;p81"/>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00" name="Google Shape;500;p81"/>
              <p:cNvSpPr txBox="1"/>
              <p:nvPr/>
            </p:nvSpPr>
            <p:spPr>
              <a:xfrm>
                <a:off x="2057400" y="2971800"/>
                <a:ext cx="1144587" cy="15875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cap="none" strike="noStrike">
                    <a:solidFill>
                      <a:srgbClr val="000000"/>
                    </a:solidFill>
                    <a:latin typeface="Arial"/>
                    <a:ea typeface="Arial"/>
                    <a:cs typeface="Arial"/>
                    <a:sym typeface="Arial"/>
                  </a:rPr>
                  <a:t>Load</a:t>
                </a:r>
                <a:endParaRPr/>
              </a:p>
            </p:txBody>
          </p:sp>
        </p:grpSp>
        <p:sp>
          <p:nvSpPr>
            <p:cNvPr id="501" name="Google Shape;501;p81"/>
            <p:cNvSpPr txBox="1"/>
            <p:nvPr/>
          </p:nvSpPr>
          <p:spPr>
            <a:xfrm>
              <a:off x="4724400" y="5410200"/>
              <a:ext cx="1203325" cy="6429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cap="none" strike="noStrike">
                  <a:solidFill>
                    <a:srgbClr val="000000"/>
                  </a:solidFill>
                  <a:latin typeface="Arial"/>
                  <a:ea typeface="Arial"/>
                  <a:cs typeface="Arial"/>
                  <a:sym typeface="Arial"/>
                </a:rPr>
                <a:t>Preparation</a:t>
              </a:r>
              <a:endParaRPr/>
            </a:p>
          </p:txBody>
        </p:sp>
      </p:grpSp>
      <p:sp>
        <p:nvSpPr>
          <p:cNvPr id="502" name="Google Shape;502;p81"/>
          <p:cNvSpPr txBox="1"/>
          <p:nvPr/>
        </p:nvSpPr>
        <p:spPr>
          <a:xfrm>
            <a:off x="152400" y="3603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Typical Data Warehouse Architecture</a:t>
            </a:r>
            <a:endParaRPr/>
          </a:p>
        </p:txBody>
      </p:sp>
      <p:sp>
        <p:nvSpPr>
          <p:cNvPr id="503" name="Google Shape;503;p81"/>
          <p:cNvSpPr txBox="1"/>
          <p:nvPr/>
        </p:nvSpPr>
        <p:spPr>
          <a:xfrm>
            <a:off x="381000" y="64008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abin"/>
                <a:ea typeface="Cabin"/>
                <a:cs typeface="Cabin"/>
                <a:sym typeface="Cabin"/>
              </a:rPr>
              <a:t>Multi-tiered Data Warehouse with 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82"/>
          <p:cNvSpPr txBox="1"/>
          <p:nvPr/>
        </p:nvSpPr>
        <p:spPr>
          <a:xfrm>
            <a:off x="4191000" y="411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Components</a:t>
            </a:r>
            <a:endParaRPr/>
          </a:p>
        </p:txBody>
      </p:sp>
      <p:sp>
        <p:nvSpPr>
          <p:cNvPr id="510" name="Google Shape;510;p82"/>
          <p:cNvSpPr txBox="1"/>
          <p:nvPr/>
        </p:nvSpPr>
        <p:spPr>
          <a:xfrm>
            <a:off x="3657600" y="4724400"/>
            <a:ext cx="520065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Arial"/>
              <a:buNone/>
            </a:pPr>
            <a:r>
              <a:rPr b="0" i="0" lang="en-US" sz="1600" u="none" cap="none" strike="noStrike">
                <a:solidFill>
                  <a:srgbClr val="777777"/>
                </a:solidFill>
                <a:latin typeface="Arial"/>
                <a:ea typeface="Arial"/>
                <a:cs typeface="Arial"/>
                <a:sym typeface="Arial"/>
              </a:rPr>
              <a:t>Its Source Databases – Characteristics &amp; various tools  </a:t>
            </a:r>
            <a:endParaRPr/>
          </a:p>
          <a:p>
            <a:pPr indent="0" lvl="0" marL="0" marR="0" rtl="0" algn="l">
              <a:lnSpc>
                <a:spcPct val="100000"/>
              </a:lnSpc>
              <a:spcBef>
                <a:spcPts val="0"/>
              </a:spcBef>
              <a:spcAft>
                <a:spcPts val="0"/>
              </a:spcAft>
              <a:buNone/>
            </a:pPr>
            <a:r>
              <a:t/>
            </a:r>
            <a:endParaRPr b="0" i="0" sz="1600" u="none" cap="none" strike="noStrike">
              <a:solidFill>
                <a:srgbClr val="777777"/>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3"/>
          <p:cNvSpPr txBox="1"/>
          <p:nvPr/>
        </p:nvSpPr>
        <p:spPr>
          <a:xfrm>
            <a:off x="304800" y="12954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extraction/transformation/load (ETL)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Cleansing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maintenance and administration tools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modeling tool or interface to external data models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Warehouse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End-user data access and analysis tools</a:t>
            </a:r>
            <a:endParaRPr/>
          </a:p>
        </p:txBody>
      </p:sp>
      <p:sp>
        <p:nvSpPr>
          <p:cNvPr id="517" name="Google Shape;517;p83"/>
          <p:cNvSpPr txBox="1"/>
          <p:nvPr/>
        </p:nvSpPr>
        <p:spPr>
          <a:xfrm>
            <a:off x="228600" y="30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Components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84"/>
          <p:cNvSpPr txBox="1"/>
          <p:nvPr/>
        </p:nvSpPr>
        <p:spPr>
          <a:xfrm>
            <a:off x="381000" y="284162"/>
            <a:ext cx="65674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Source Databases - Characteristics</a:t>
            </a:r>
            <a:endParaRPr/>
          </a:p>
        </p:txBody>
      </p:sp>
      <p:sp>
        <p:nvSpPr>
          <p:cNvPr id="524" name="Google Shape;524;p84"/>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Legacy, relational, text or external sources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Designed for high-speed transaction processing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Real-time, current, volatile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 short transactions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Update-intensive; modifications by row</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Inquiry-oriented; access by keys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integrity, security, recoverability</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 is often inconsistent and poorly modeled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85"/>
          <p:cNvSpPr txBox="1"/>
          <p:nvPr/>
        </p:nvSpPr>
        <p:spPr>
          <a:xfrm>
            <a:off x="0" y="0"/>
            <a:ext cx="99060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Extraction, Transformation and Load </a:t>
            </a:r>
            <a:endParaRPr/>
          </a:p>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Tools (ETL)</a:t>
            </a:r>
            <a:endParaRPr/>
          </a:p>
        </p:txBody>
      </p:sp>
      <p:sp>
        <p:nvSpPr>
          <p:cNvPr id="531" name="Google Shape;531;p85"/>
          <p:cNvSpPr txBox="1"/>
          <p:nvPr/>
        </p:nvSpPr>
        <p:spPr>
          <a:xfrm>
            <a:off x="304800" y="16002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data extraction, cleansing, aggregation, reorganization, transformation, and load operations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Generate and maintain centralized metadata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Closely integrated with RDBMS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Filter data, convert codes, calculate derived values, map many source data fields to one target data field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Automatic generation of data extract programs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speed loading of target data warehouses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Employs Middle Ware for near Real Time ETL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6" name="Shape 536"/>
        <p:cNvGrpSpPr/>
        <p:nvPr/>
      </p:nvGrpSpPr>
      <p:grpSpPr>
        <a:xfrm>
          <a:off x="0" y="0"/>
          <a:ext cx="0" cy="0"/>
          <a:chOff x="0" y="0"/>
          <a:chExt cx="0" cy="0"/>
        </a:xfrm>
      </p:grpSpPr>
      <p:sp>
        <p:nvSpPr>
          <p:cNvPr id="537" name="Google Shape;537;p86"/>
          <p:cNvSpPr txBox="1"/>
          <p:nvPr/>
        </p:nvSpPr>
        <p:spPr>
          <a:xfrm>
            <a:off x="304800" y="260350"/>
            <a:ext cx="3860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Cleaning Tools</a:t>
            </a:r>
            <a:endParaRPr/>
          </a:p>
        </p:txBody>
      </p:sp>
      <p:sp>
        <p:nvSpPr>
          <p:cNvPr id="538" name="Google Shape;538;p86"/>
          <p:cNvSpPr txBox="1"/>
          <p:nvPr/>
        </p:nvSpPr>
        <p:spPr>
          <a:xfrm>
            <a:off x="228600" y="14478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To clean data at the source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Clean up source data in-place on the host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Business rule discovery tools which analyze the source data and write cleaning rules based on lexical analysis and AI techniques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ETL tools have limited yet adequate data cleansing functionality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87"/>
          <p:cNvSpPr txBox="1"/>
          <p:nvPr/>
        </p:nvSpPr>
        <p:spPr>
          <a:xfrm>
            <a:off x="304800" y="260350"/>
            <a:ext cx="39052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Tools</a:t>
            </a:r>
            <a:endParaRPr/>
          </a:p>
        </p:txBody>
      </p:sp>
      <p:sp>
        <p:nvSpPr>
          <p:cNvPr id="545" name="Google Shape;545;p87"/>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Data Warehouse design as a modeling technique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Support both ER Modeling and Dimensional Modeling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Reverse Engineering and Forward Engineering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Mapping of source data to target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Dictionary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88"/>
          <p:cNvSpPr txBox="1"/>
          <p:nvPr/>
        </p:nvSpPr>
        <p:spPr>
          <a:xfrm>
            <a:off x="304800" y="260350"/>
            <a:ext cx="32956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Central Metadata</a:t>
            </a:r>
            <a:endParaRPr/>
          </a:p>
        </p:txBody>
      </p:sp>
      <p:sp>
        <p:nvSpPr>
          <p:cNvPr id="552" name="Google Shape;552;p88"/>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repository is the foundation of data warehouse. It stores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Technical metadata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Business metadata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stored in the central metadata repository and may be distributed to local metadata repositories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generated and maintained by an ETL tool as part of the specification of extraction/transformation/load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71"/>
          <p:cNvSpPr txBox="1"/>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p:txBody>
      </p:sp>
      <p:sp>
        <p:nvSpPr>
          <p:cNvPr id="283" name="Google Shape;283;p71"/>
          <p:cNvSpPr txBox="1"/>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89"/>
          <p:cNvSpPr txBox="1"/>
          <p:nvPr/>
        </p:nvSpPr>
        <p:spPr>
          <a:xfrm>
            <a:off x="381000" y="260350"/>
            <a:ext cx="60483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Administration Tools</a:t>
            </a:r>
            <a:endParaRPr/>
          </a:p>
        </p:txBody>
      </p:sp>
      <p:sp>
        <p:nvSpPr>
          <p:cNvPr id="559" name="Google Shape;559;p89"/>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set up users, authorize access, monitor access and usage patterns, monitor ad hoc queries, analyze cost structure of queries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restructure physical database structures to improve performance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block long queries and reschedule them to run as off-hours batch jobs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Usually packaged with the RDBMS chosen for the data warehouse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90"/>
          <p:cNvSpPr txBox="1"/>
          <p:nvPr/>
        </p:nvSpPr>
        <p:spPr>
          <a:xfrm>
            <a:off x="304800" y="184150"/>
            <a:ext cx="59832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Tools</a:t>
            </a:r>
            <a:endParaRPr/>
          </a:p>
        </p:txBody>
      </p:sp>
      <p:sp>
        <p:nvSpPr>
          <p:cNvPr id="566" name="Google Shape;566;p90"/>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query the target database, specify reports, and perform OLAP functions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Desktop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Relational 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Multidimensional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Hybrid OLAP</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Mining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1" name="Shape 571"/>
        <p:cNvGrpSpPr/>
        <p:nvPr/>
      </p:nvGrpSpPr>
      <p:grpSpPr>
        <a:xfrm>
          <a:off x="0" y="0"/>
          <a:ext cx="0" cy="0"/>
          <a:chOff x="0" y="0"/>
          <a:chExt cx="0" cy="0"/>
        </a:xfrm>
      </p:grpSpPr>
      <p:sp>
        <p:nvSpPr>
          <p:cNvPr id="572" name="Google Shape;572;p91"/>
          <p:cNvSpPr txBox="1"/>
          <p:nvPr/>
        </p:nvSpPr>
        <p:spPr>
          <a:xfrm>
            <a:off x="304800" y="184150"/>
            <a:ext cx="5281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Warehousing and Web</a:t>
            </a:r>
            <a:endParaRPr/>
          </a:p>
        </p:txBody>
      </p:sp>
      <p:sp>
        <p:nvSpPr>
          <p:cNvPr id="573" name="Google Shape;573;p91"/>
          <p:cNvSpPr txBox="1"/>
          <p:nvPr/>
        </p:nvSpPr>
        <p:spPr>
          <a:xfrm>
            <a:off x="2011362" y="1530350"/>
            <a:ext cx="6618287" cy="34051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Benefits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Extends the reach to more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can be shared with external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Security is a major issue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Client software and management costs go down</a:t>
            </a:r>
            <a:r>
              <a:rPr b="1" i="0" lang="en-US" sz="2000" u="none" cap="none" strike="noStrike">
                <a:solidFill>
                  <a:schemeClr val="dk1"/>
                </a:solidFill>
                <a:latin typeface="Verdana"/>
                <a:ea typeface="Verdana"/>
                <a:cs typeface="Verdana"/>
                <a:sym typeface="Verdana"/>
              </a:rPr>
              <a:t> </a:t>
            </a:r>
            <a:endParaRPr/>
          </a:p>
        </p:txBody>
      </p:sp>
      <p:grpSp>
        <p:nvGrpSpPr>
          <p:cNvPr id="574" name="Google Shape;574;p91"/>
          <p:cNvGrpSpPr/>
          <p:nvPr/>
        </p:nvGrpSpPr>
        <p:grpSpPr>
          <a:xfrm>
            <a:off x="152400" y="1371600"/>
            <a:ext cx="1752600" cy="1600200"/>
            <a:chOff x="5816600" y="1450975"/>
            <a:chExt cx="3036887" cy="3438525"/>
          </a:xfrm>
        </p:grpSpPr>
        <p:sp>
          <p:nvSpPr>
            <p:cNvPr id="575" name="Google Shape;575;p91"/>
            <p:cNvSpPr txBox="1"/>
            <p:nvPr/>
          </p:nvSpPr>
          <p:spPr>
            <a:xfrm>
              <a:off x="5827712" y="1468437"/>
              <a:ext cx="3011487" cy="3379787"/>
            </a:xfrm>
            <a:prstGeom prst="rect">
              <a:avLst/>
            </a:prstGeom>
            <a:solidFill>
              <a:srgbClr val="E2C9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6" name="Google Shape;576;p91"/>
            <p:cNvSpPr/>
            <p:nvPr/>
          </p:nvSpPr>
          <p:spPr>
            <a:xfrm>
              <a:off x="5827712" y="4090987"/>
              <a:ext cx="3011487" cy="757237"/>
            </a:xfrm>
            <a:custGeom>
              <a:rect b="b" l="l" r="r" t="t"/>
              <a:pathLst>
                <a:path extrusionOk="0" h="477" w="3795">
                  <a:moveTo>
                    <a:pt x="3795" y="427"/>
                  </a:moveTo>
                  <a:lnTo>
                    <a:pt x="0" y="0"/>
                  </a:lnTo>
                  <a:lnTo>
                    <a:pt x="0" y="477"/>
                  </a:lnTo>
                  <a:lnTo>
                    <a:pt x="2579" y="477"/>
                  </a:lnTo>
                  <a:lnTo>
                    <a:pt x="3795" y="441"/>
                  </a:lnTo>
                  <a:lnTo>
                    <a:pt x="3795" y="427"/>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7" name="Google Shape;577;p91"/>
            <p:cNvSpPr/>
            <p:nvPr/>
          </p:nvSpPr>
          <p:spPr>
            <a:xfrm>
              <a:off x="7988300" y="1468437"/>
              <a:ext cx="827087" cy="3371850"/>
            </a:xfrm>
            <a:custGeom>
              <a:rect b="b" l="l" r="r" t="t"/>
              <a:pathLst>
                <a:path extrusionOk="0" h="2124" w="1044">
                  <a:moveTo>
                    <a:pt x="1038" y="2124"/>
                  </a:moveTo>
                  <a:lnTo>
                    <a:pt x="1044" y="2118"/>
                  </a:lnTo>
                  <a:lnTo>
                    <a:pt x="921" y="0"/>
                  </a:lnTo>
                  <a:lnTo>
                    <a:pt x="0" y="0"/>
                  </a:lnTo>
                  <a:lnTo>
                    <a:pt x="1038" y="2124"/>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8" name="Google Shape;578;p91"/>
            <p:cNvSpPr/>
            <p:nvPr/>
          </p:nvSpPr>
          <p:spPr>
            <a:xfrm>
              <a:off x="5827712" y="1468437"/>
              <a:ext cx="3011487" cy="3349625"/>
            </a:xfrm>
            <a:custGeom>
              <a:rect b="b" l="l" r="r" t="t"/>
              <a:pathLst>
                <a:path extrusionOk="0" h="2110" w="3795">
                  <a:moveTo>
                    <a:pt x="3795" y="2110"/>
                  </a:moveTo>
                  <a:lnTo>
                    <a:pt x="3795" y="2103"/>
                  </a:lnTo>
                  <a:lnTo>
                    <a:pt x="1508" y="16"/>
                  </a:lnTo>
                  <a:lnTo>
                    <a:pt x="288" y="0"/>
                  </a:lnTo>
                  <a:lnTo>
                    <a:pt x="0" y="0"/>
                  </a:lnTo>
                  <a:lnTo>
                    <a:pt x="0" y="3"/>
                  </a:lnTo>
                  <a:lnTo>
                    <a:pt x="3795" y="211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79" name="Google Shape;579;p91"/>
            <p:cNvSpPr/>
            <p:nvPr/>
          </p:nvSpPr>
          <p:spPr>
            <a:xfrm>
              <a:off x="5827712" y="2411412"/>
              <a:ext cx="2986087" cy="2381250"/>
            </a:xfrm>
            <a:custGeom>
              <a:rect b="b" l="l" r="r" t="t"/>
              <a:pathLst>
                <a:path extrusionOk="0" h="1500" w="3762">
                  <a:moveTo>
                    <a:pt x="0" y="0"/>
                  </a:moveTo>
                  <a:lnTo>
                    <a:pt x="0" y="683"/>
                  </a:lnTo>
                  <a:lnTo>
                    <a:pt x="3762" y="1500"/>
                  </a:lnTo>
                  <a:lnTo>
                    <a:pt x="3757" y="1494"/>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0" name="Google Shape;580;p91"/>
            <p:cNvSpPr/>
            <p:nvPr/>
          </p:nvSpPr>
          <p:spPr>
            <a:xfrm>
              <a:off x="5880100" y="4787900"/>
              <a:ext cx="2973387" cy="61912"/>
            </a:xfrm>
            <a:custGeom>
              <a:rect b="b" l="l" r="r" t="t"/>
              <a:pathLst>
                <a:path extrusionOk="0" h="39" w="3748">
                  <a:moveTo>
                    <a:pt x="0" y="39"/>
                  </a:moveTo>
                  <a:lnTo>
                    <a:pt x="6" y="39"/>
                  </a:lnTo>
                  <a:lnTo>
                    <a:pt x="22" y="39"/>
                  </a:lnTo>
                  <a:lnTo>
                    <a:pt x="50" y="39"/>
                  </a:lnTo>
                  <a:lnTo>
                    <a:pt x="88" y="39"/>
                  </a:lnTo>
                  <a:lnTo>
                    <a:pt x="134" y="39"/>
                  </a:lnTo>
                  <a:lnTo>
                    <a:pt x="187" y="39"/>
                  </a:lnTo>
                  <a:lnTo>
                    <a:pt x="250" y="39"/>
                  </a:lnTo>
                  <a:lnTo>
                    <a:pt x="320" y="39"/>
                  </a:lnTo>
                  <a:lnTo>
                    <a:pt x="395" y="39"/>
                  </a:lnTo>
                  <a:lnTo>
                    <a:pt x="474" y="39"/>
                  </a:lnTo>
                  <a:lnTo>
                    <a:pt x="560" y="39"/>
                  </a:lnTo>
                  <a:lnTo>
                    <a:pt x="648" y="39"/>
                  </a:lnTo>
                  <a:lnTo>
                    <a:pt x="741" y="39"/>
                  </a:lnTo>
                  <a:lnTo>
                    <a:pt x="837" y="39"/>
                  </a:lnTo>
                  <a:lnTo>
                    <a:pt x="934" y="39"/>
                  </a:lnTo>
                  <a:lnTo>
                    <a:pt x="1031" y="39"/>
                  </a:lnTo>
                  <a:lnTo>
                    <a:pt x="1130" y="39"/>
                  </a:lnTo>
                  <a:lnTo>
                    <a:pt x="1227" y="39"/>
                  </a:lnTo>
                  <a:lnTo>
                    <a:pt x="1325" y="39"/>
                  </a:lnTo>
                  <a:lnTo>
                    <a:pt x="1422" y="39"/>
                  </a:lnTo>
                  <a:lnTo>
                    <a:pt x="1514" y="39"/>
                  </a:lnTo>
                  <a:lnTo>
                    <a:pt x="1603" y="39"/>
                  </a:lnTo>
                  <a:lnTo>
                    <a:pt x="1691" y="39"/>
                  </a:lnTo>
                  <a:lnTo>
                    <a:pt x="1772" y="39"/>
                  </a:lnTo>
                  <a:lnTo>
                    <a:pt x="1849" y="39"/>
                  </a:lnTo>
                  <a:lnTo>
                    <a:pt x="1919" y="39"/>
                  </a:lnTo>
                  <a:lnTo>
                    <a:pt x="1983" y="39"/>
                  </a:lnTo>
                  <a:lnTo>
                    <a:pt x="2040" y="39"/>
                  </a:lnTo>
                  <a:lnTo>
                    <a:pt x="2088" y="39"/>
                  </a:lnTo>
                  <a:lnTo>
                    <a:pt x="2128" y="39"/>
                  </a:lnTo>
                  <a:lnTo>
                    <a:pt x="2157" y="39"/>
                  </a:lnTo>
                  <a:lnTo>
                    <a:pt x="2178" y="39"/>
                  </a:lnTo>
                  <a:lnTo>
                    <a:pt x="2196" y="39"/>
                  </a:lnTo>
                  <a:lnTo>
                    <a:pt x="2223" y="39"/>
                  </a:lnTo>
                  <a:lnTo>
                    <a:pt x="2255" y="39"/>
                  </a:lnTo>
                  <a:lnTo>
                    <a:pt x="2293" y="38"/>
                  </a:lnTo>
                  <a:lnTo>
                    <a:pt x="2337" y="38"/>
                  </a:lnTo>
                  <a:lnTo>
                    <a:pt x="2385" y="38"/>
                  </a:lnTo>
                  <a:lnTo>
                    <a:pt x="2436" y="37"/>
                  </a:lnTo>
                  <a:lnTo>
                    <a:pt x="2493" y="37"/>
                  </a:lnTo>
                  <a:lnTo>
                    <a:pt x="2554" y="37"/>
                  </a:lnTo>
                  <a:lnTo>
                    <a:pt x="2616" y="36"/>
                  </a:lnTo>
                  <a:lnTo>
                    <a:pt x="2680" y="36"/>
                  </a:lnTo>
                  <a:lnTo>
                    <a:pt x="2748" y="35"/>
                  </a:lnTo>
                  <a:lnTo>
                    <a:pt x="2816" y="35"/>
                  </a:lnTo>
                  <a:lnTo>
                    <a:pt x="2885" y="35"/>
                  </a:lnTo>
                  <a:lnTo>
                    <a:pt x="2955" y="34"/>
                  </a:lnTo>
                  <a:lnTo>
                    <a:pt x="3025" y="34"/>
                  </a:lnTo>
                  <a:lnTo>
                    <a:pt x="3095" y="33"/>
                  </a:lnTo>
                  <a:lnTo>
                    <a:pt x="3162" y="33"/>
                  </a:lnTo>
                  <a:lnTo>
                    <a:pt x="3230" y="32"/>
                  </a:lnTo>
                  <a:lnTo>
                    <a:pt x="3295" y="32"/>
                  </a:lnTo>
                  <a:lnTo>
                    <a:pt x="3357" y="31"/>
                  </a:lnTo>
                  <a:lnTo>
                    <a:pt x="3417" y="31"/>
                  </a:lnTo>
                  <a:lnTo>
                    <a:pt x="3472" y="31"/>
                  </a:lnTo>
                  <a:lnTo>
                    <a:pt x="3526" y="30"/>
                  </a:lnTo>
                  <a:lnTo>
                    <a:pt x="3573" y="30"/>
                  </a:lnTo>
                  <a:lnTo>
                    <a:pt x="3617" y="30"/>
                  </a:lnTo>
                  <a:lnTo>
                    <a:pt x="3654" y="30"/>
                  </a:lnTo>
                  <a:lnTo>
                    <a:pt x="3687" y="29"/>
                  </a:lnTo>
                  <a:lnTo>
                    <a:pt x="3713" y="29"/>
                  </a:lnTo>
                  <a:lnTo>
                    <a:pt x="3731" y="29"/>
                  </a:lnTo>
                  <a:lnTo>
                    <a:pt x="3744" y="29"/>
                  </a:lnTo>
                  <a:lnTo>
                    <a:pt x="3748" y="29"/>
                  </a:lnTo>
                  <a:lnTo>
                    <a:pt x="3740" y="0"/>
                  </a:lnTo>
                  <a:lnTo>
                    <a:pt x="3735" y="0"/>
                  </a:lnTo>
                  <a:lnTo>
                    <a:pt x="3720" y="0"/>
                  </a:lnTo>
                  <a:lnTo>
                    <a:pt x="3698" y="0"/>
                  </a:lnTo>
                  <a:lnTo>
                    <a:pt x="3665" y="0"/>
                  </a:lnTo>
                  <a:lnTo>
                    <a:pt x="3626" y="1"/>
                  </a:lnTo>
                  <a:lnTo>
                    <a:pt x="3579" y="1"/>
                  </a:lnTo>
                  <a:lnTo>
                    <a:pt x="3527" y="1"/>
                  </a:lnTo>
                  <a:lnTo>
                    <a:pt x="3469" y="1"/>
                  </a:lnTo>
                  <a:lnTo>
                    <a:pt x="3405" y="2"/>
                  </a:lnTo>
                  <a:lnTo>
                    <a:pt x="3335" y="2"/>
                  </a:lnTo>
                  <a:lnTo>
                    <a:pt x="3263" y="2"/>
                  </a:lnTo>
                  <a:lnTo>
                    <a:pt x="3188" y="3"/>
                  </a:lnTo>
                  <a:lnTo>
                    <a:pt x="3109" y="3"/>
                  </a:lnTo>
                  <a:lnTo>
                    <a:pt x="3029" y="4"/>
                  </a:lnTo>
                  <a:lnTo>
                    <a:pt x="2946" y="4"/>
                  </a:lnTo>
                  <a:lnTo>
                    <a:pt x="2863" y="4"/>
                  </a:lnTo>
                  <a:lnTo>
                    <a:pt x="2779" y="5"/>
                  </a:lnTo>
                  <a:lnTo>
                    <a:pt x="2697" y="5"/>
                  </a:lnTo>
                  <a:lnTo>
                    <a:pt x="2614" y="6"/>
                  </a:lnTo>
                  <a:lnTo>
                    <a:pt x="2535" y="6"/>
                  </a:lnTo>
                  <a:lnTo>
                    <a:pt x="2456" y="7"/>
                  </a:lnTo>
                  <a:lnTo>
                    <a:pt x="2381" y="7"/>
                  </a:lnTo>
                  <a:lnTo>
                    <a:pt x="2310" y="7"/>
                  </a:lnTo>
                  <a:lnTo>
                    <a:pt x="2242" y="8"/>
                  </a:lnTo>
                  <a:lnTo>
                    <a:pt x="2178" y="8"/>
                  </a:lnTo>
                  <a:lnTo>
                    <a:pt x="2121" y="8"/>
                  </a:lnTo>
                  <a:lnTo>
                    <a:pt x="2069" y="8"/>
                  </a:lnTo>
                  <a:lnTo>
                    <a:pt x="2023" y="9"/>
                  </a:lnTo>
                  <a:lnTo>
                    <a:pt x="1985" y="9"/>
                  </a:lnTo>
                  <a:lnTo>
                    <a:pt x="1956" y="9"/>
                  </a:lnTo>
                  <a:lnTo>
                    <a:pt x="1934" y="9"/>
                  </a:lnTo>
                  <a:lnTo>
                    <a:pt x="1921" y="9"/>
                  </a:lnTo>
                  <a:lnTo>
                    <a:pt x="1908" y="9"/>
                  </a:lnTo>
                  <a:lnTo>
                    <a:pt x="1886" y="9"/>
                  </a:lnTo>
                  <a:lnTo>
                    <a:pt x="1855" y="9"/>
                  </a:lnTo>
                  <a:lnTo>
                    <a:pt x="1816" y="9"/>
                  </a:lnTo>
                  <a:lnTo>
                    <a:pt x="1770" y="9"/>
                  </a:lnTo>
                  <a:lnTo>
                    <a:pt x="1717" y="11"/>
                  </a:lnTo>
                  <a:lnTo>
                    <a:pt x="1658" y="11"/>
                  </a:lnTo>
                  <a:lnTo>
                    <a:pt x="1594" y="11"/>
                  </a:lnTo>
                  <a:lnTo>
                    <a:pt x="1525" y="12"/>
                  </a:lnTo>
                  <a:lnTo>
                    <a:pt x="1449" y="12"/>
                  </a:lnTo>
                  <a:lnTo>
                    <a:pt x="1372" y="13"/>
                  </a:lnTo>
                  <a:lnTo>
                    <a:pt x="1292" y="13"/>
                  </a:lnTo>
                  <a:lnTo>
                    <a:pt x="1209" y="14"/>
                  </a:lnTo>
                  <a:lnTo>
                    <a:pt x="1123" y="15"/>
                  </a:lnTo>
                  <a:lnTo>
                    <a:pt x="1037" y="16"/>
                  </a:lnTo>
                  <a:lnTo>
                    <a:pt x="950" y="16"/>
                  </a:lnTo>
                  <a:lnTo>
                    <a:pt x="864" y="17"/>
                  </a:lnTo>
                  <a:lnTo>
                    <a:pt x="778" y="18"/>
                  </a:lnTo>
                  <a:lnTo>
                    <a:pt x="694" y="19"/>
                  </a:lnTo>
                  <a:lnTo>
                    <a:pt x="611" y="21"/>
                  </a:lnTo>
                  <a:lnTo>
                    <a:pt x="532" y="22"/>
                  </a:lnTo>
                  <a:lnTo>
                    <a:pt x="455" y="23"/>
                  </a:lnTo>
                  <a:lnTo>
                    <a:pt x="382" y="24"/>
                  </a:lnTo>
                  <a:lnTo>
                    <a:pt x="314" y="25"/>
                  </a:lnTo>
                  <a:lnTo>
                    <a:pt x="250" y="27"/>
                  </a:lnTo>
                  <a:lnTo>
                    <a:pt x="193" y="29"/>
                  </a:lnTo>
                  <a:lnTo>
                    <a:pt x="142" y="31"/>
                  </a:lnTo>
                  <a:lnTo>
                    <a:pt x="96" y="32"/>
                  </a:lnTo>
                  <a:lnTo>
                    <a:pt x="59" y="34"/>
                  </a:lnTo>
                  <a:lnTo>
                    <a:pt x="32" y="36"/>
                  </a:lnTo>
                  <a:lnTo>
                    <a:pt x="11" y="37"/>
                  </a:lnTo>
                  <a:lnTo>
                    <a:pt x="0" y="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1" name="Google Shape;581;p91"/>
            <p:cNvSpPr/>
            <p:nvPr/>
          </p:nvSpPr>
          <p:spPr>
            <a:xfrm>
              <a:off x="5816600" y="1457325"/>
              <a:ext cx="53975" cy="1452562"/>
            </a:xfrm>
            <a:custGeom>
              <a:rect b="b" l="l" r="r" t="t"/>
              <a:pathLst>
                <a:path extrusionOk="0" h="915" w="67">
                  <a:moveTo>
                    <a:pt x="53" y="915"/>
                  </a:moveTo>
                  <a:lnTo>
                    <a:pt x="55" y="838"/>
                  </a:lnTo>
                  <a:lnTo>
                    <a:pt x="60" y="665"/>
                  </a:lnTo>
                  <a:lnTo>
                    <a:pt x="66" y="485"/>
                  </a:lnTo>
                  <a:lnTo>
                    <a:pt x="67" y="387"/>
                  </a:lnTo>
                  <a:lnTo>
                    <a:pt x="64" y="309"/>
                  </a:lnTo>
                  <a:lnTo>
                    <a:pt x="58" y="178"/>
                  </a:lnTo>
                  <a:lnTo>
                    <a:pt x="53" y="56"/>
                  </a:lnTo>
                  <a:lnTo>
                    <a:pt x="51" y="0"/>
                  </a:lnTo>
                  <a:lnTo>
                    <a:pt x="0" y="3"/>
                  </a:lnTo>
                  <a:lnTo>
                    <a:pt x="3" y="69"/>
                  </a:lnTo>
                  <a:lnTo>
                    <a:pt x="9" y="218"/>
                  </a:lnTo>
                  <a:lnTo>
                    <a:pt x="14" y="371"/>
                  </a:lnTo>
                  <a:lnTo>
                    <a:pt x="16" y="450"/>
                  </a:lnTo>
                  <a:lnTo>
                    <a:pt x="16" y="534"/>
                  </a:lnTo>
                  <a:lnTo>
                    <a:pt x="18" y="695"/>
                  </a:lnTo>
                  <a:lnTo>
                    <a:pt x="29" y="850"/>
                  </a:lnTo>
                  <a:lnTo>
                    <a:pt x="53" y="9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2" name="Google Shape;582;p91"/>
            <p:cNvSpPr/>
            <p:nvPr/>
          </p:nvSpPr>
          <p:spPr>
            <a:xfrm>
              <a:off x="5816600" y="2686050"/>
              <a:ext cx="53975" cy="2125662"/>
            </a:xfrm>
            <a:custGeom>
              <a:rect b="b" l="l" r="r" t="t"/>
              <a:pathLst>
                <a:path extrusionOk="0" h="1339" w="67">
                  <a:moveTo>
                    <a:pt x="53" y="1339"/>
                  </a:moveTo>
                  <a:lnTo>
                    <a:pt x="55" y="1226"/>
                  </a:lnTo>
                  <a:lnTo>
                    <a:pt x="60" y="973"/>
                  </a:lnTo>
                  <a:lnTo>
                    <a:pt x="66" y="709"/>
                  </a:lnTo>
                  <a:lnTo>
                    <a:pt x="67" y="564"/>
                  </a:lnTo>
                  <a:lnTo>
                    <a:pt x="64" y="451"/>
                  </a:lnTo>
                  <a:lnTo>
                    <a:pt x="58" y="259"/>
                  </a:lnTo>
                  <a:lnTo>
                    <a:pt x="53" y="79"/>
                  </a:lnTo>
                  <a:lnTo>
                    <a:pt x="51" y="0"/>
                  </a:lnTo>
                  <a:lnTo>
                    <a:pt x="0" y="3"/>
                  </a:lnTo>
                  <a:lnTo>
                    <a:pt x="3" y="101"/>
                  </a:lnTo>
                  <a:lnTo>
                    <a:pt x="9" y="319"/>
                  </a:lnTo>
                  <a:lnTo>
                    <a:pt x="14" y="542"/>
                  </a:lnTo>
                  <a:lnTo>
                    <a:pt x="16" y="657"/>
                  </a:lnTo>
                  <a:lnTo>
                    <a:pt x="16" y="779"/>
                  </a:lnTo>
                  <a:lnTo>
                    <a:pt x="18" y="1015"/>
                  </a:lnTo>
                  <a:lnTo>
                    <a:pt x="29" y="1244"/>
                  </a:lnTo>
                  <a:lnTo>
                    <a:pt x="53" y="133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3" name="Google Shape;583;p91"/>
            <p:cNvSpPr/>
            <p:nvPr/>
          </p:nvSpPr>
          <p:spPr>
            <a:xfrm>
              <a:off x="8793162" y="1457325"/>
              <a:ext cx="53975" cy="3432175"/>
            </a:xfrm>
            <a:custGeom>
              <a:rect b="b" l="l" r="r" t="t"/>
              <a:pathLst>
                <a:path extrusionOk="0" h="2162" w="68">
                  <a:moveTo>
                    <a:pt x="68" y="2162"/>
                  </a:moveTo>
                  <a:lnTo>
                    <a:pt x="68" y="1978"/>
                  </a:lnTo>
                  <a:lnTo>
                    <a:pt x="68" y="1568"/>
                  </a:lnTo>
                  <a:lnTo>
                    <a:pt x="68" y="1140"/>
                  </a:lnTo>
                  <a:lnTo>
                    <a:pt x="68" y="906"/>
                  </a:lnTo>
                  <a:lnTo>
                    <a:pt x="65" y="724"/>
                  </a:lnTo>
                  <a:lnTo>
                    <a:pt x="59" y="417"/>
                  </a:lnTo>
                  <a:lnTo>
                    <a:pt x="52" y="129"/>
                  </a:lnTo>
                  <a:lnTo>
                    <a:pt x="50" y="0"/>
                  </a:lnTo>
                  <a:lnTo>
                    <a:pt x="0" y="6"/>
                  </a:lnTo>
                  <a:lnTo>
                    <a:pt x="4" y="162"/>
                  </a:lnTo>
                  <a:lnTo>
                    <a:pt x="10" y="512"/>
                  </a:lnTo>
                  <a:lnTo>
                    <a:pt x="15" y="870"/>
                  </a:lnTo>
                  <a:lnTo>
                    <a:pt x="17" y="1056"/>
                  </a:lnTo>
                  <a:lnTo>
                    <a:pt x="19" y="1244"/>
                  </a:lnTo>
                  <a:lnTo>
                    <a:pt x="30" y="1615"/>
                  </a:lnTo>
                  <a:lnTo>
                    <a:pt x="45" y="1983"/>
                  </a:lnTo>
                  <a:lnTo>
                    <a:pt x="68" y="21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4" name="Google Shape;584;p91"/>
            <p:cNvSpPr/>
            <p:nvPr/>
          </p:nvSpPr>
          <p:spPr>
            <a:xfrm>
              <a:off x="5826125" y="1450975"/>
              <a:ext cx="2989262" cy="61912"/>
            </a:xfrm>
            <a:custGeom>
              <a:rect b="b" l="l" r="r" t="t"/>
              <a:pathLst>
                <a:path extrusionOk="0" h="39" w="3765">
                  <a:moveTo>
                    <a:pt x="0" y="26"/>
                  </a:moveTo>
                  <a:lnTo>
                    <a:pt x="5" y="26"/>
                  </a:lnTo>
                  <a:lnTo>
                    <a:pt x="23" y="26"/>
                  </a:lnTo>
                  <a:lnTo>
                    <a:pt x="51" y="26"/>
                  </a:lnTo>
                  <a:lnTo>
                    <a:pt x="88" y="27"/>
                  </a:lnTo>
                  <a:lnTo>
                    <a:pt x="133" y="27"/>
                  </a:lnTo>
                  <a:lnTo>
                    <a:pt x="188" y="27"/>
                  </a:lnTo>
                  <a:lnTo>
                    <a:pt x="251" y="28"/>
                  </a:lnTo>
                  <a:lnTo>
                    <a:pt x="321" y="28"/>
                  </a:lnTo>
                  <a:lnTo>
                    <a:pt x="396" y="29"/>
                  </a:lnTo>
                  <a:lnTo>
                    <a:pt x="478" y="29"/>
                  </a:lnTo>
                  <a:lnTo>
                    <a:pt x="564" y="30"/>
                  </a:lnTo>
                  <a:lnTo>
                    <a:pt x="654" y="30"/>
                  </a:lnTo>
                  <a:lnTo>
                    <a:pt x="746" y="31"/>
                  </a:lnTo>
                  <a:lnTo>
                    <a:pt x="843" y="32"/>
                  </a:lnTo>
                  <a:lnTo>
                    <a:pt x="940" y="32"/>
                  </a:lnTo>
                  <a:lnTo>
                    <a:pt x="1039" y="33"/>
                  </a:lnTo>
                  <a:lnTo>
                    <a:pt x="1139" y="34"/>
                  </a:lnTo>
                  <a:lnTo>
                    <a:pt x="1238" y="34"/>
                  </a:lnTo>
                  <a:lnTo>
                    <a:pt x="1337" y="35"/>
                  </a:lnTo>
                  <a:lnTo>
                    <a:pt x="1432" y="35"/>
                  </a:lnTo>
                  <a:lnTo>
                    <a:pt x="1527" y="36"/>
                  </a:lnTo>
                  <a:lnTo>
                    <a:pt x="1617" y="36"/>
                  </a:lnTo>
                  <a:lnTo>
                    <a:pt x="1705" y="37"/>
                  </a:lnTo>
                  <a:lnTo>
                    <a:pt x="1788" y="37"/>
                  </a:lnTo>
                  <a:lnTo>
                    <a:pt x="1865" y="38"/>
                  </a:lnTo>
                  <a:lnTo>
                    <a:pt x="1935" y="38"/>
                  </a:lnTo>
                  <a:lnTo>
                    <a:pt x="1999" y="38"/>
                  </a:lnTo>
                  <a:lnTo>
                    <a:pt x="2056" y="39"/>
                  </a:lnTo>
                  <a:lnTo>
                    <a:pt x="2105" y="39"/>
                  </a:lnTo>
                  <a:lnTo>
                    <a:pt x="2145" y="39"/>
                  </a:lnTo>
                  <a:lnTo>
                    <a:pt x="2175" y="39"/>
                  </a:lnTo>
                  <a:lnTo>
                    <a:pt x="2195" y="39"/>
                  </a:lnTo>
                  <a:lnTo>
                    <a:pt x="2213" y="39"/>
                  </a:lnTo>
                  <a:lnTo>
                    <a:pt x="2241" y="39"/>
                  </a:lnTo>
                  <a:lnTo>
                    <a:pt x="2272" y="39"/>
                  </a:lnTo>
                  <a:lnTo>
                    <a:pt x="2311" y="38"/>
                  </a:lnTo>
                  <a:lnTo>
                    <a:pt x="2355" y="38"/>
                  </a:lnTo>
                  <a:lnTo>
                    <a:pt x="2402" y="38"/>
                  </a:lnTo>
                  <a:lnTo>
                    <a:pt x="2454" y="37"/>
                  </a:lnTo>
                  <a:lnTo>
                    <a:pt x="2510" y="37"/>
                  </a:lnTo>
                  <a:lnTo>
                    <a:pt x="2571" y="37"/>
                  </a:lnTo>
                  <a:lnTo>
                    <a:pt x="2633" y="36"/>
                  </a:lnTo>
                  <a:lnTo>
                    <a:pt x="2698" y="36"/>
                  </a:lnTo>
                  <a:lnTo>
                    <a:pt x="2765" y="36"/>
                  </a:lnTo>
                  <a:lnTo>
                    <a:pt x="2833" y="35"/>
                  </a:lnTo>
                  <a:lnTo>
                    <a:pt x="2903" y="35"/>
                  </a:lnTo>
                  <a:lnTo>
                    <a:pt x="2973" y="35"/>
                  </a:lnTo>
                  <a:lnTo>
                    <a:pt x="3042" y="34"/>
                  </a:lnTo>
                  <a:lnTo>
                    <a:pt x="3112" y="34"/>
                  </a:lnTo>
                  <a:lnTo>
                    <a:pt x="3180" y="33"/>
                  </a:lnTo>
                  <a:lnTo>
                    <a:pt x="3248" y="33"/>
                  </a:lnTo>
                  <a:lnTo>
                    <a:pt x="3312" y="33"/>
                  </a:lnTo>
                  <a:lnTo>
                    <a:pt x="3374" y="32"/>
                  </a:lnTo>
                  <a:lnTo>
                    <a:pt x="3435" y="32"/>
                  </a:lnTo>
                  <a:lnTo>
                    <a:pt x="3490" y="32"/>
                  </a:lnTo>
                  <a:lnTo>
                    <a:pt x="3543" y="31"/>
                  </a:lnTo>
                  <a:lnTo>
                    <a:pt x="3591" y="31"/>
                  </a:lnTo>
                  <a:lnTo>
                    <a:pt x="3635" y="31"/>
                  </a:lnTo>
                  <a:lnTo>
                    <a:pt x="3671" y="31"/>
                  </a:lnTo>
                  <a:lnTo>
                    <a:pt x="3704" y="30"/>
                  </a:lnTo>
                  <a:lnTo>
                    <a:pt x="3730" y="30"/>
                  </a:lnTo>
                  <a:lnTo>
                    <a:pt x="3749" y="30"/>
                  </a:lnTo>
                  <a:lnTo>
                    <a:pt x="3761" y="30"/>
                  </a:lnTo>
                  <a:lnTo>
                    <a:pt x="3765" y="30"/>
                  </a:lnTo>
                  <a:lnTo>
                    <a:pt x="3758" y="0"/>
                  </a:lnTo>
                  <a:lnTo>
                    <a:pt x="3752" y="0"/>
                  </a:lnTo>
                  <a:lnTo>
                    <a:pt x="3737" y="0"/>
                  </a:lnTo>
                  <a:lnTo>
                    <a:pt x="3715" y="0"/>
                  </a:lnTo>
                  <a:lnTo>
                    <a:pt x="3682" y="0"/>
                  </a:lnTo>
                  <a:lnTo>
                    <a:pt x="3644" y="1"/>
                  </a:lnTo>
                  <a:lnTo>
                    <a:pt x="3596" y="1"/>
                  </a:lnTo>
                  <a:lnTo>
                    <a:pt x="3545" y="1"/>
                  </a:lnTo>
                  <a:lnTo>
                    <a:pt x="3486" y="2"/>
                  </a:lnTo>
                  <a:lnTo>
                    <a:pt x="3422" y="2"/>
                  </a:lnTo>
                  <a:lnTo>
                    <a:pt x="3352" y="2"/>
                  </a:lnTo>
                  <a:lnTo>
                    <a:pt x="3281" y="3"/>
                  </a:lnTo>
                  <a:lnTo>
                    <a:pt x="3206" y="3"/>
                  </a:lnTo>
                  <a:lnTo>
                    <a:pt x="3127" y="4"/>
                  </a:lnTo>
                  <a:lnTo>
                    <a:pt x="3046" y="4"/>
                  </a:lnTo>
                  <a:lnTo>
                    <a:pt x="2963" y="4"/>
                  </a:lnTo>
                  <a:lnTo>
                    <a:pt x="2881" y="6"/>
                  </a:lnTo>
                  <a:lnTo>
                    <a:pt x="2797" y="6"/>
                  </a:lnTo>
                  <a:lnTo>
                    <a:pt x="2714" y="7"/>
                  </a:lnTo>
                  <a:lnTo>
                    <a:pt x="2633" y="7"/>
                  </a:lnTo>
                  <a:lnTo>
                    <a:pt x="2553" y="8"/>
                  </a:lnTo>
                  <a:lnTo>
                    <a:pt x="2474" y="8"/>
                  </a:lnTo>
                  <a:lnTo>
                    <a:pt x="2399" y="8"/>
                  </a:lnTo>
                  <a:lnTo>
                    <a:pt x="2327" y="9"/>
                  </a:lnTo>
                  <a:lnTo>
                    <a:pt x="2259" y="9"/>
                  </a:lnTo>
                  <a:lnTo>
                    <a:pt x="2197" y="9"/>
                  </a:lnTo>
                  <a:lnTo>
                    <a:pt x="2140" y="10"/>
                  </a:lnTo>
                  <a:lnTo>
                    <a:pt x="2087" y="10"/>
                  </a:lnTo>
                  <a:lnTo>
                    <a:pt x="2043" y="10"/>
                  </a:lnTo>
                  <a:lnTo>
                    <a:pt x="2004" y="10"/>
                  </a:lnTo>
                  <a:lnTo>
                    <a:pt x="1975" y="10"/>
                  </a:lnTo>
                  <a:lnTo>
                    <a:pt x="1953" y="10"/>
                  </a:lnTo>
                  <a:lnTo>
                    <a:pt x="1940" y="10"/>
                  </a:lnTo>
                  <a:lnTo>
                    <a:pt x="1927" y="10"/>
                  </a:lnTo>
                  <a:lnTo>
                    <a:pt x="1903" y="10"/>
                  </a:lnTo>
                  <a:lnTo>
                    <a:pt x="1872" y="9"/>
                  </a:lnTo>
                  <a:lnTo>
                    <a:pt x="1832" y="9"/>
                  </a:lnTo>
                  <a:lnTo>
                    <a:pt x="1784" y="9"/>
                  </a:lnTo>
                  <a:lnTo>
                    <a:pt x="1731" y="8"/>
                  </a:lnTo>
                  <a:lnTo>
                    <a:pt x="1669" y="8"/>
                  </a:lnTo>
                  <a:lnTo>
                    <a:pt x="1603" y="7"/>
                  </a:lnTo>
                  <a:lnTo>
                    <a:pt x="1531" y="7"/>
                  </a:lnTo>
                  <a:lnTo>
                    <a:pt x="1456" y="6"/>
                  </a:lnTo>
                  <a:lnTo>
                    <a:pt x="1375" y="4"/>
                  </a:lnTo>
                  <a:lnTo>
                    <a:pt x="1293" y="4"/>
                  </a:lnTo>
                  <a:lnTo>
                    <a:pt x="1206" y="4"/>
                  </a:lnTo>
                  <a:lnTo>
                    <a:pt x="1120" y="3"/>
                  </a:lnTo>
                  <a:lnTo>
                    <a:pt x="1032" y="3"/>
                  </a:lnTo>
                  <a:lnTo>
                    <a:pt x="944" y="3"/>
                  </a:lnTo>
                  <a:lnTo>
                    <a:pt x="856" y="3"/>
                  </a:lnTo>
                  <a:lnTo>
                    <a:pt x="768" y="3"/>
                  </a:lnTo>
                  <a:lnTo>
                    <a:pt x="682" y="3"/>
                  </a:lnTo>
                  <a:lnTo>
                    <a:pt x="597" y="3"/>
                  </a:lnTo>
                  <a:lnTo>
                    <a:pt x="517" y="3"/>
                  </a:lnTo>
                  <a:lnTo>
                    <a:pt x="440" y="4"/>
                  </a:lnTo>
                  <a:lnTo>
                    <a:pt x="366" y="6"/>
                  </a:lnTo>
                  <a:lnTo>
                    <a:pt x="299" y="7"/>
                  </a:lnTo>
                  <a:lnTo>
                    <a:pt x="234" y="8"/>
                  </a:lnTo>
                  <a:lnTo>
                    <a:pt x="177" y="10"/>
                  </a:lnTo>
                  <a:lnTo>
                    <a:pt x="128" y="12"/>
                  </a:lnTo>
                  <a:lnTo>
                    <a:pt x="84" y="14"/>
                  </a:lnTo>
                  <a:lnTo>
                    <a:pt x="49" y="16"/>
                  </a:lnTo>
                  <a:lnTo>
                    <a:pt x="23" y="19"/>
                  </a:lnTo>
                  <a:lnTo>
                    <a:pt x="7" y="22"/>
                  </a:lnTo>
                  <a:lnTo>
                    <a:pt x="0"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5" name="Google Shape;585;p91"/>
            <p:cNvSpPr/>
            <p:nvPr/>
          </p:nvSpPr>
          <p:spPr>
            <a:xfrm>
              <a:off x="6480175" y="2111375"/>
              <a:ext cx="1724025" cy="1990725"/>
            </a:xfrm>
            <a:custGeom>
              <a:rect b="b" l="l" r="r" t="t"/>
              <a:pathLst>
                <a:path extrusionOk="0" h="1254" w="2172">
                  <a:moveTo>
                    <a:pt x="1088" y="1254"/>
                  </a:moveTo>
                  <a:lnTo>
                    <a:pt x="976" y="1251"/>
                  </a:lnTo>
                  <a:lnTo>
                    <a:pt x="867" y="1241"/>
                  </a:lnTo>
                  <a:lnTo>
                    <a:pt x="763" y="1226"/>
                  </a:lnTo>
                  <a:lnTo>
                    <a:pt x="664" y="1204"/>
                  </a:lnTo>
                  <a:lnTo>
                    <a:pt x="568" y="1178"/>
                  </a:lnTo>
                  <a:lnTo>
                    <a:pt x="479" y="1147"/>
                  </a:lnTo>
                  <a:lnTo>
                    <a:pt x="396" y="1111"/>
                  </a:lnTo>
                  <a:lnTo>
                    <a:pt x="319" y="1070"/>
                  </a:lnTo>
                  <a:lnTo>
                    <a:pt x="248" y="1026"/>
                  </a:lnTo>
                  <a:lnTo>
                    <a:pt x="185" y="978"/>
                  </a:lnTo>
                  <a:lnTo>
                    <a:pt x="130" y="926"/>
                  </a:lnTo>
                  <a:lnTo>
                    <a:pt x="86" y="871"/>
                  </a:lnTo>
                  <a:lnTo>
                    <a:pt x="49" y="814"/>
                  </a:lnTo>
                  <a:lnTo>
                    <a:pt x="22" y="754"/>
                  </a:lnTo>
                  <a:lnTo>
                    <a:pt x="5" y="691"/>
                  </a:lnTo>
                  <a:lnTo>
                    <a:pt x="0" y="628"/>
                  </a:lnTo>
                  <a:lnTo>
                    <a:pt x="5" y="563"/>
                  </a:lnTo>
                  <a:lnTo>
                    <a:pt x="22" y="501"/>
                  </a:lnTo>
                  <a:lnTo>
                    <a:pt x="49" y="440"/>
                  </a:lnTo>
                  <a:lnTo>
                    <a:pt x="86" y="383"/>
                  </a:lnTo>
                  <a:lnTo>
                    <a:pt x="130" y="328"/>
                  </a:lnTo>
                  <a:lnTo>
                    <a:pt x="185" y="276"/>
                  </a:lnTo>
                  <a:lnTo>
                    <a:pt x="248" y="229"/>
                  </a:lnTo>
                  <a:lnTo>
                    <a:pt x="319" y="183"/>
                  </a:lnTo>
                  <a:lnTo>
                    <a:pt x="396" y="143"/>
                  </a:lnTo>
                  <a:lnTo>
                    <a:pt x="479" y="107"/>
                  </a:lnTo>
                  <a:lnTo>
                    <a:pt x="568" y="75"/>
                  </a:lnTo>
                  <a:lnTo>
                    <a:pt x="664" y="50"/>
                  </a:lnTo>
                  <a:lnTo>
                    <a:pt x="763" y="29"/>
                  </a:lnTo>
                  <a:lnTo>
                    <a:pt x="867" y="13"/>
                  </a:lnTo>
                  <a:lnTo>
                    <a:pt x="976" y="3"/>
                  </a:lnTo>
                  <a:lnTo>
                    <a:pt x="1088" y="0"/>
                  </a:lnTo>
                  <a:lnTo>
                    <a:pt x="1198" y="3"/>
                  </a:lnTo>
                  <a:lnTo>
                    <a:pt x="1306" y="13"/>
                  </a:lnTo>
                  <a:lnTo>
                    <a:pt x="1410" y="29"/>
                  </a:lnTo>
                  <a:lnTo>
                    <a:pt x="1509" y="50"/>
                  </a:lnTo>
                  <a:lnTo>
                    <a:pt x="1605" y="75"/>
                  </a:lnTo>
                  <a:lnTo>
                    <a:pt x="1693" y="107"/>
                  </a:lnTo>
                  <a:lnTo>
                    <a:pt x="1777" y="143"/>
                  </a:lnTo>
                  <a:lnTo>
                    <a:pt x="1854" y="183"/>
                  </a:lnTo>
                  <a:lnTo>
                    <a:pt x="1924" y="229"/>
                  </a:lnTo>
                  <a:lnTo>
                    <a:pt x="1986" y="276"/>
                  </a:lnTo>
                  <a:lnTo>
                    <a:pt x="2041" y="328"/>
                  </a:lnTo>
                  <a:lnTo>
                    <a:pt x="2087" y="383"/>
                  </a:lnTo>
                  <a:lnTo>
                    <a:pt x="2122" y="440"/>
                  </a:lnTo>
                  <a:lnTo>
                    <a:pt x="2149" y="501"/>
                  </a:lnTo>
                  <a:lnTo>
                    <a:pt x="2166" y="563"/>
                  </a:lnTo>
                  <a:lnTo>
                    <a:pt x="2172" y="628"/>
                  </a:lnTo>
                  <a:lnTo>
                    <a:pt x="2166" y="691"/>
                  </a:lnTo>
                  <a:lnTo>
                    <a:pt x="2149" y="754"/>
                  </a:lnTo>
                  <a:lnTo>
                    <a:pt x="2122" y="814"/>
                  </a:lnTo>
                  <a:lnTo>
                    <a:pt x="2087" y="871"/>
                  </a:lnTo>
                  <a:lnTo>
                    <a:pt x="2041" y="926"/>
                  </a:lnTo>
                  <a:lnTo>
                    <a:pt x="1986" y="978"/>
                  </a:lnTo>
                  <a:lnTo>
                    <a:pt x="1924" y="1026"/>
                  </a:lnTo>
                  <a:lnTo>
                    <a:pt x="1854" y="1070"/>
                  </a:lnTo>
                  <a:lnTo>
                    <a:pt x="1777" y="1111"/>
                  </a:lnTo>
                  <a:lnTo>
                    <a:pt x="1693" y="1147"/>
                  </a:lnTo>
                  <a:lnTo>
                    <a:pt x="1605" y="1178"/>
                  </a:lnTo>
                  <a:lnTo>
                    <a:pt x="1509" y="1204"/>
                  </a:lnTo>
                  <a:lnTo>
                    <a:pt x="1410" y="1226"/>
                  </a:lnTo>
                  <a:lnTo>
                    <a:pt x="1306" y="1241"/>
                  </a:lnTo>
                  <a:lnTo>
                    <a:pt x="1198" y="1251"/>
                  </a:lnTo>
                  <a:lnTo>
                    <a:pt x="1088" y="1254"/>
                  </a:lnTo>
                  <a:close/>
                </a:path>
              </a:pathLst>
            </a:custGeom>
            <a:solidFill>
              <a:srgbClr val="004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6" name="Google Shape;586;p91"/>
            <p:cNvSpPr/>
            <p:nvPr/>
          </p:nvSpPr>
          <p:spPr>
            <a:xfrm>
              <a:off x="6527800" y="2165350"/>
              <a:ext cx="1630362" cy="1881187"/>
            </a:xfrm>
            <a:custGeom>
              <a:rect b="b" l="l" r="r" t="t"/>
              <a:pathLst>
                <a:path extrusionOk="0" h="1185" w="2054">
                  <a:moveTo>
                    <a:pt x="1029" y="1185"/>
                  </a:moveTo>
                  <a:lnTo>
                    <a:pt x="924" y="1182"/>
                  </a:lnTo>
                  <a:lnTo>
                    <a:pt x="821" y="1174"/>
                  </a:lnTo>
                  <a:lnTo>
                    <a:pt x="722" y="1159"/>
                  </a:lnTo>
                  <a:lnTo>
                    <a:pt x="629" y="1139"/>
                  </a:lnTo>
                  <a:lnTo>
                    <a:pt x="539" y="1113"/>
                  </a:lnTo>
                  <a:lnTo>
                    <a:pt x="453" y="1084"/>
                  </a:lnTo>
                  <a:lnTo>
                    <a:pt x="374" y="1050"/>
                  </a:lnTo>
                  <a:lnTo>
                    <a:pt x="300" y="1012"/>
                  </a:lnTo>
                  <a:lnTo>
                    <a:pt x="234" y="969"/>
                  </a:lnTo>
                  <a:lnTo>
                    <a:pt x="176" y="924"/>
                  </a:lnTo>
                  <a:lnTo>
                    <a:pt x="124" y="875"/>
                  </a:lnTo>
                  <a:lnTo>
                    <a:pt x="80" y="823"/>
                  </a:lnTo>
                  <a:lnTo>
                    <a:pt x="45" y="769"/>
                  </a:lnTo>
                  <a:lnTo>
                    <a:pt x="20" y="712"/>
                  </a:lnTo>
                  <a:lnTo>
                    <a:pt x="5" y="654"/>
                  </a:lnTo>
                  <a:lnTo>
                    <a:pt x="0" y="594"/>
                  </a:lnTo>
                  <a:lnTo>
                    <a:pt x="5" y="533"/>
                  </a:lnTo>
                  <a:lnTo>
                    <a:pt x="20" y="474"/>
                  </a:lnTo>
                  <a:lnTo>
                    <a:pt x="45" y="417"/>
                  </a:lnTo>
                  <a:lnTo>
                    <a:pt x="80" y="363"/>
                  </a:lnTo>
                  <a:lnTo>
                    <a:pt x="124" y="311"/>
                  </a:lnTo>
                  <a:lnTo>
                    <a:pt x="176" y="261"/>
                  </a:lnTo>
                  <a:lnTo>
                    <a:pt x="234" y="216"/>
                  </a:lnTo>
                  <a:lnTo>
                    <a:pt x="300" y="174"/>
                  </a:lnTo>
                  <a:lnTo>
                    <a:pt x="374" y="135"/>
                  </a:lnTo>
                  <a:lnTo>
                    <a:pt x="453" y="102"/>
                  </a:lnTo>
                  <a:lnTo>
                    <a:pt x="539" y="72"/>
                  </a:lnTo>
                  <a:lnTo>
                    <a:pt x="629" y="47"/>
                  </a:lnTo>
                  <a:lnTo>
                    <a:pt x="722" y="26"/>
                  </a:lnTo>
                  <a:lnTo>
                    <a:pt x="821" y="12"/>
                  </a:lnTo>
                  <a:lnTo>
                    <a:pt x="924" y="3"/>
                  </a:lnTo>
                  <a:lnTo>
                    <a:pt x="1029" y="0"/>
                  </a:lnTo>
                  <a:lnTo>
                    <a:pt x="1133" y="3"/>
                  </a:lnTo>
                  <a:lnTo>
                    <a:pt x="1234" y="12"/>
                  </a:lnTo>
                  <a:lnTo>
                    <a:pt x="1333" y="26"/>
                  </a:lnTo>
                  <a:lnTo>
                    <a:pt x="1427" y="47"/>
                  </a:lnTo>
                  <a:lnTo>
                    <a:pt x="1516" y="72"/>
                  </a:lnTo>
                  <a:lnTo>
                    <a:pt x="1601" y="102"/>
                  </a:lnTo>
                  <a:lnTo>
                    <a:pt x="1680" y="135"/>
                  </a:lnTo>
                  <a:lnTo>
                    <a:pt x="1753" y="174"/>
                  </a:lnTo>
                  <a:lnTo>
                    <a:pt x="1819" y="216"/>
                  </a:lnTo>
                  <a:lnTo>
                    <a:pt x="1878" y="261"/>
                  </a:lnTo>
                  <a:lnTo>
                    <a:pt x="1929" y="311"/>
                  </a:lnTo>
                  <a:lnTo>
                    <a:pt x="1973" y="363"/>
                  </a:lnTo>
                  <a:lnTo>
                    <a:pt x="2008" y="417"/>
                  </a:lnTo>
                  <a:lnTo>
                    <a:pt x="2034" y="474"/>
                  </a:lnTo>
                  <a:lnTo>
                    <a:pt x="2048" y="533"/>
                  </a:lnTo>
                  <a:lnTo>
                    <a:pt x="2054" y="594"/>
                  </a:lnTo>
                  <a:lnTo>
                    <a:pt x="2048" y="654"/>
                  </a:lnTo>
                  <a:lnTo>
                    <a:pt x="2034" y="712"/>
                  </a:lnTo>
                  <a:lnTo>
                    <a:pt x="2008" y="769"/>
                  </a:lnTo>
                  <a:lnTo>
                    <a:pt x="1973" y="823"/>
                  </a:lnTo>
                  <a:lnTo>
                    <a:pt x="1929" y="875"/>
                  </a:lnTo>
                  <a:lnTo>
                    <a:pt x="1878" y="924"/>
                  </a:lnTo>
                  <a:lnTo>
                    <a:pt x="1819" y="969"/>
                  </a:lnTo>
                  <a:lnTo>
                    <a:pt x="1753" y="1012"/>
                  </a:lnTo>
                  <a:lnTo>
                    <a:pt x="1680" y="1050"/>
                  </a:lnTo>
                  <a:lnTo>
                    <a:pt x="1601" y="1084"/>
                  </a:lnTo>
                  <a:lnTo>
                    <a:pt x="1516" y="1113"/>
                  </a:lnTo>
                  <a:lnTo>
                    <a:pt x="1427" y="1139"/>
                  </a:lnTo>
                  <a:lnTo>
                    <a:pt x="1333" y="1159"/>
                  </a:lnTo>
                  <a:lnTo>
                    <a:pt x="1234" y="1174"/>
                  </a:lnTo>
                  <a:lnTo>
                    <a:pt x="1133" y="1182"/>
                  </a:lnTo>
                  <a:lnTo>
                    <a:pt x="1029" y="1185"/>
                  </a:lnTo>
                  <a:close/>
                </a:path>
              </a:pathLst>
            </a:custGeom>
            <a:solidFill>
              <a:srgbClr val="63A8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7" name="Google Shape;587;p91"/>
            <p:cNvSpPr/>
            <p:nvPr/>
          </p:nvSpPr>
          <p:spPr>
            <a:xfrm>
              <a:off x="6527800" y="3103562"/>
              <a:ext cx="379412" cy="722312"/>
            </a:xfrm>
            <a:custGeom>
              <a:rect b="b" l="l" r="r" t="t"/>
              <a:pathLst>
                <a:path extrusionOk="0" h="455" w="478">
                  <a:moveTo>
                    <a:pt x="379" y="183"/>
                  </a:moveTo>
                  <a:lnTo>
                    <a:pt x="377" y="169"/>
                  </a:lnTo>
                  <a:lnTo>
                    <a:pt x="361" y="149"/>
                  </a:lnTo>
                  <a:lnTo>
                    <a:pt x="332" y="124"/>
                  </a:lnTo>
                  <a:lnTo>
                    <a:pt x="297" y="97"/>
                  </a:lnTo>
                  <a:lnTo>
                    <a:pt x="264" y="70"/>
                  </a:lnTo>
                  <a:lnTo>
                    <a:pt x="233" y="47"/>
                  </a:lnTo>
                  <a:lnTo>
                    <a:pt x="212" y="29"/>
                  </a:lnTo>
                  <a:lnTo>
                    <a:pt x="209" y="19"/>
                  </a:lnTo>
                  <a:lnTo>
                    <a:pt x="22" y="0"/>
                  </a:lnTo>
                  <a:lnTo>
                    <a:pt x="20" y="1"/>
                  </a:lnTo>
                  <a:lnTo>
                    <a:pt x="14" y="3"/>
                  </a:lnTo>
                  <a:lnTo>
                    <a:pt x="7" y="6"/>
                  </a:lnTo>
                  <a:lnTo>
                    <a:pt x="0" y="9"/>
                  </a:lnTo>
                  <a:lnTo>
                    <a:pt x="3" y="47"/>
                  </a:lnTo>
                  <a:lnTo>
                    <a:pt x="11" y="84"/>
                  </a:lnTo>
                  <a:lnTo>
                    <a:pt x="22" y="120"/>
                  </a:lnTo>
                  <a:lnTo>
                    <a:pt x="34" y="155"/>
                  </a:lnTo>
                  <a:lnTo>
                    <a:pt x="53" y="184"/>
                  </a:lnTo>
                  <a:lnTo>
                    <a:pt x="75" y="213"/>
                  </a:lnTo>
                  <a:lnTo>
                    <a:pt x="99" y="242"/>
                  </a:lnTo>
                  <a:lnTo>
                    <a:pt x="122" y="269"/>
                  </a:lnTo>
                  <a:lnTo>
                    <a:pt x="148" y="298"/>
                  </a:lnTo>
                  <a:lnTo>
                    <a:pt x="176" y="324"/>
                  </a:lnTo>
                  <a:lnTo>
                    <a:pt x="203" y="351"/>
                  </a:lnTo>
                  <a:lnTo>
                    <a:pt x="231" y="375"/>
                  </a:lnTo>
                  <a:lnTo>
                    <a:pt x="245" y="386"/>
                  </a:lnTo>
                  <a:lnTo>
                    <a:pt x="262" y="396"/>
                  </a:lnTo>
                  <a:lnTo>
                    <a:pt x="278" y="407"/>
                  </a:lnTo>
                  <a:lnTo>
                    <a:pt x="295" y="416"/>
                  </a:lnTo>
                  <a:lnTo>
                    <a:pt x="313" y="426"/>
                  </a:lnTo>
                  <a:lnTo>
                    <a:pt x="330" y="436"/>
                  </a:lnTo>
                  <a:lnTo>
                    <a:pt x="348" y="445"/>
                  </a:lnTo>
                  <a:lnTo>
                    <a:pt x="366" y="455"/>
                  </a:lnTo>
                  <a:lnTo>
                    <a:pt x="374" y="445"/>
                  </a:lnTo>
                  <a:lnTo>
                    <a:pt x="383" y="436"/>
                  </a:lnTo>
                  <a:lnTo>
                    <a:pt x="394" y="424"/>
                  </a:lnTo>
                  <a:lnTo>
                    <a:pt x="405" y="412"/>
                  </a:lnTo>
                  <a:lnTo>
                    <a:pt x="416" y="401"/>
                  </a:lnTo>
                  <a:lnTo>
                    <a:pt x="429" y="389"/>
                  </a:lnTo>
                  <a:lnTo>
                    <a:pt x="440" y="377"/>
                  </a:lnTo>
                  <a:lnTo>
                    <a:pt x="453" y="366"/>
                  </a:lnTo>
                  <a:lnTo>
                    <a:pt x="467" y="338"/>
                  </a:lnTo>
                  <a:lnTo>
                    <a:pt x="475" y="298"/>
                  </a:lnTo>
                  <a:lnTo>
                    <a:pt x="478" y="262"/>
                  </a:lnTo>
                  <a:lnTo>
                    <a:pt x="478" y="246"/>
                  </a:lnTo>
                  <a:lnTo>
                    <a:pt x="282" y="281"/>
                  </a:lnTo>
                  <a:lnTo>
                    <a:pt x="286" y="278"/>
                  </a:lnTo>
                  <a:lnTo>
                    <a:pt x="293" y="269"/>
                  </a:lnTo>
                  <a:lnTo>
                    <a:pt x="306" y="258"/>
                  </a:lnTo>
                  <a:lnTo>
                    <a:pt x="322" y="243"/>
                  </a:lnTo>
                  <a:lnTo>
                    <a:pt x="339" y="226"/>
                  </a:lnTo>
                  <a:lnTo>
                    <a:pt x="354" y="210"/>
                  </a:lnTo>
                  <a:lnTo>
                    <a:pt x="368" y="195"/>
                  </a:lnTo>
                  <a:lnTo>
                    <a:pt x="379"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8" name="Google Shape;588;p91"/>
            <p:cNvSpPr/>
            <p:nvPr/>
          </p:nvSpPr>
          <p:spPr>
            <a:xfrm>
              <a:off x="6530975" y="3171825"/>
              <a:ext cx="349250" cy="615950"/>
            </a:xfrm>
            <a:custGeom>
              <a:rect b="b" l="l" r="r" t="t"/>
              <a:pathLst>
                <a:path extrusionOk="0" h="388" w="440">
                  <a:moveTo>
                    <a:pt x="329" y="139"/>
                  </a:moveTo>
                  <a:lnTo>
                    <a:pt x="329" y="128"/>
                  </a:lnTo>
                  <a:lnTo>
                    <a:pt x="316" y="111"/>
                  </a:lnTo>
                  <a:lnTo>
                    <a:pt x="296" y="92"/>
                  </a:lnTo>
                  <a:lnTo>
                    <a:pt x="272" y="70"/>
                  </a:lnTo>
                  <a:lnTo>
                    <a:pt x="246" y="50"/>
                  </a:lnTo>
                  <a:lnTo>
                    <a:pt x="224" y="31"/>
                  </a:lnTo>
                  <a:lnTo>
                    <a:pt x="211" y="17"/>
                  </a:lnTo>
                  <a:lnTo>
                    <a:pt x="208" y="8"/>
                  </a:lnTo>
                  <a:lnTo>
                    <a:pt x="0" y="0"/>
                  </a:lnTo>
                  <a:lnTo>
                    <a:pt x="6" y="28"/>
                  </a:lnTo>
                  <a:lnTo>
                    <a:pt x="11" y="56"/>
                  </a:lnTo>
                  <a:lnTo>
                    <a:pt x="20" y="83"/>
                  </a:lnTo>
                  <a:lnTo>
                    <a:pt x="31" y="110"/>
                  </a:lnTo>
                  <a:lnTo>
                    <a:pt x="46" y="137"/>
                  </a:lnTo>
                  <a:lnTo>
                    <a:pt x="61" y="163"/>
                  </a:lnTo>
                  <a:lnTo>
                    <a:pt x="79" y="188"/>
                  </a:lnTo>
                  <a:lnTo>
                    <a:pt x="97" y="214"/>
                  </a:lnTo>
                  <a:lnTo>
                    <a:pt x="119" y="238"/>
                  </a:lnTo>
                  <a:lnTo>
                    <a:pt x="141" y="261"/>
                  </a:lnTo>
                  <a:lnTo>
                    <a:pt x="167" y="285"/>
                  </a:lnTo>
                  <a:lnTo>
                    <a:pt x="195" y="307"/>
                  </a:lnTo>
                  <a:lnTo>
                    <a:pt x="222" y="328"/>
                  </a:lnTo>
                  <a:lnTo>
                    <a:pt x="253" y="349"/>
                  </a:lnTo>
                  <a:lnTo>
                    <a:pt x="285" y="369"/>
                  </a:lnTo>
                  <a:lnTo>
                    <a:pt x="318" y="388"/>
                  </a:lnTo>
                  <a:lnTo>
                    <a:pt x="327" y="380"/>
                  </a:lnTo>
                  <a:lnTo>
                    <a:pt x="338" y="370"/>
                  </a:lnTo>
                  <a:lnTo>
                    <a:pt x="349" y="360"/>
                  </a:lnTo>
                  <a:lnTo>
                    <a:pt x="362" y="348"/>
                  </a:lnTo>
                  <a:lnTo>
                    <a:pt x="374" y="337"/>
                  </a:lnTo>
                  <a:lnTo>
                    <a:pt x="387" y="326"/>
                  </a:lnTo>
                  <a:lnTo>
                    <a:pt x="402" y="314"/>
                  </a:lnTo>
                  <a:lnTo>
                    <a:pt x="415" y="303"/>
                  </a:lnTo>
                  <a:lnTo>
                    <a:pt x="428" y="285"/>
                  </a:lnTo>
                  <a:lnTo>
                    <a:pt x="437" y="262"/>
                  </a:lnTo>
                  <a:lnTo>
                    <a:pt x="440" y="243"/>
                  </a:lnTo>
                  <a:lnTo>
                    <a:pt x="440" y="236"/>
                  </a:lnTo>
                  <a:lnTo>
                    <a:pt x="230" y="269"/>
                  </a:lnTo>
                  <a:lnTo>
                    <a:pt x="233" y="264"/>
                  </a:lnTo>
                  <a:lnTo>
                    <a:pt x="242" y="252"/>
                  </a:lnTo>
                  <a:lnTo>
                    <a:pt x="255" y="234"/>
                  </a:lnTo>
                  <a:lnTo>
                    <a:pt x="272" y="213"/>
                  </a:lnTo>
                  <a:lnTo>
                    <a:pt x="288" y="190"/>
                  </a:lnTo>
                  <a:lnTo>
                    <a:pt x="305" y="169"/>
                  </a:lnTo>
                  <a:lnTo>
                    <a:pt x="319" y="151"/>
                  </a:lnTo>
                  <a:lnTo>
                    <a:pt x="329" y="139"/>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89" name="Google Shape;589;p91"/>
            <p:cNvSpPr/>
            <p:nvPr/>
          </p:nvSpPr>
          <p:spPr>
            <a:xfrm>
              <a:off x="6926262" y="3097212"/>
              <a:ext cx="749300" cy="931862"/>
            </a:xfrm>
            <a:custGeom>
              <a:rect b="b" l="l" r="r" t="t"/>
              <a:pathLst>
                <a:path extrusionOk="0" h="587" w="945">
                  <a:moveTo>
                    <a:pt x="162" y="19"/>
                  </a:moveTo>
                  <a:lnTo>
                    <a:pt x="328" y="29"/>
                  </a:lnTo>
                  <a:lnTo>
                    <a:pt x="490" y="77"/>
                  </a:lnTo>
                  <a:lnTo>
                    <a:pt x="609" y="89"/>
                  </a:lnTo>
                  <a:lnTo>
                    <a:pt x="802" y="14"/>
                  </a:lnTo>
                  <a:lnTo>
                    <a:pt x="945" y="0"/>
                  </a:lnTo>
                  <a:lnTo>
                    <a:pt x="873" y="143"/>
                  </a:lnTo>
                  <a:lnTo>
                    <a:pt x="692" y="153"/>
                  </a:lnTo>
                  <a:lnTo>
                    <a:pt x="574" y="190"/>
                  </a:lnTo>
                  <a:lnTo>
                    <a:pt x="552" y="297"/>
                  </a:lnTo>
                  <a:lnTo>
                    <a:pt x="699" y="468"/>
                  </a:lnTo>
                  <a:lnTo>
                    <a:pt x="585" y="587"/>
                  </a:lnTo>
                  <a:lnTo>
                    <a:pt x="580" y="587"/>
                  </a:lnTo>
                  <a:lnTo>
                    <a:pt x="574" y="587"/>
                  </a:lnTo>
                  <a:lnTo>
                    <a:pt x="569" y="587"/>
                  </a:lnTo>
                  <a:lnTo>
                    <a:pt x="561" y="587"/>
                  </a:lnTo>
                  <a:lnTo>
                    <a:pt x="231" y="474"/>
                  </a:lnTo>
                  <a:lnTo>
                    <a:pt x="92" y="352"/>
                  </a:lnTo>
                  <a:lnTo>
                    <a:pt x="125" y="217"/>
                  </a:lnTo>
                  <a:lnTo>
                    <a:pt x="20" y="140"/>
                  </a:lnTo>
                  <a:lnTo>
                    <a:pt x="0" y="20"/>
                  </a:lnTo>
                  <a:lnTo>
                    <a:pt x="136" y="110"/>
                  </a:lnTo>
                  <a:lnTo>
                    <a:pt x="162"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0" name="Google Shape;590;p91"/>
            <p:cNvSpPr/>
            <p:nvPr/>
          </p:nvSpPr>
          <p:spPr>
            <a:xfrm>
              <a:off x="6965950" y="3163887"/>
              <a:ext cx="649287" cy="847725"/>
            </a:xfrm>
            <a:custGeom>
              <a:rect b="b" l="l" r="r" t="t"/>
              <a:pathLst>
                <a:path extrusionOk="0" h="534" w="818">
                  <a:moveTo>
                    <a:pt x="695" y="11"/>
                  </a:moveTo>
                  <a:lnTo>
                    <a:pt x="533" y="76"/>
                  </a:lnTo>
                  <a:lnTo>
                    <a:pt x="431" y="65"/>
                  </a:lnTo>
                  <a:lnTo>
                    <a:pt x="293" y="24"/>
                  </a:lnTo>
                  <a:lnTo>
                    <a:pt x="150" y="15"/>
                  </a:lnTo>
                  <a:lnTo>
                    <a:pt x="123" y="112"/>
                  </a:lnTo>
                  <a:lnTo>
                    <a:pt x="0" y="31"/>
                  </a:lnTo>
                  <a:lnTo>
                    <a:pt x="31" y="117"/>
                  </a:lnTo>
                  <a:lnTo>
                    <a:pt x="121" y="185"/>
                  </a:lnTo>
                  <a:lnTo>
                    <a:pt x="79" y="305"/>
                  </a:lnTo>
                  <a:lnTo>
                    <a:pt x="207" y="429"/>
                  </a:lnTo>
                  <a:lnTo>
                    <a:pt x="504" y="534"/>
                  </a:lnTo>
                  <a:lnTo>
                    <a:pt x="621" y="422"/>
                  </a:lnTo>
                  <a:lnTo>
                    <a:pt x="469" y="265"/>
                  </a:lnTo>
                  <a:lnTo>
                    <a:pt x="484" y="153"/>
                  </a:lnTo>
                  <a:lnTo>
                    <a:pt x="583" y="93"/>
                  </a:lnTo>
                  <a:lnTo>
                    <a:pt x="759" y="91"/>
                  </a:lnTo>
                  <a:lnTo>
                    <a:pt x="818" y="0"/>
                  </a:lnTo>
                  <a:lnTo>
                    <a:pt x="695" y="1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1" name="Google Shape;591;p91"/>
            <p:cNvSpPr/>
            <p:nvPr/>
          </p:nvSpPr>
          <p:spPr>
            <a:xfrm>
              <a:off x="7199312" y="2251075"/>
              <a:ext cx="949325" cy="1128712"/>
            </a:xfrm>
            <a:custGeom>
              <a:rect b="b" l="l" r="r" t="t"/>
              <a:pathLst>
                <a:path extrusionOk="0" h="711" w="1196">
                  <a:moveTo>
                    <a:pt x="607" y="0"/>
                  </a:moveTo>
                  <a:lnTo>
                    <a:pt x="528" y="42"/>
                  </a:lnTo>
                  <a:lnTo>
                    <a:pt x="396" y="42"/>
                  </a:lnTo>
                  <a:lnTo>
                    <a:pt x="224" y="72"/>
                  </a:lnTo>
                  <a:lnTo>
                    <a:pt x="40" y="118"/>
                  </a:lnTo>
                  <a:lnTo>
                    <a:pt x="40" y="166"/>
                  </a:lnTo>
                  <a:lnTo>
                    <a:pt x="194" y="195"/>
                  </a:lnTo>
                  <a:lnTo>
                    <a:pt x="325" y="248"/>
                  </a:lnTo>
                  <a:lnTo>
                    <a:pt x="82" y="360"/>
                  </a:lnTo>
                  <a:lnTo>
                    <a:pt x="0" y="466"/>
                  </a:lnTo>
                  <a:lnTo>
                    <a:pt x="112" y="524"/>
                  </a:lnTo>
                  <a:lnTo>
                    <a:pt x="325" y="483"/>
                  </a:lnTo>
                  <a:lnTo>
                    <a:pt x="488" y="453"/>
                  </a:lnTo>
                  <a:lnTo>
                    <a:pt x="640" y="471"/>
                  </a:lnTo>
                  <a:lnTo>
                    <a:pt x="803" y="448"/>
                  </a:lnTo>
                  <a:lnTo>
                    <a:pt x="884" y="559"/>
                  </a:lnTo>
                  <a:lnTo>
                    <a:pt x="996" y="671"/>
                  </a:lnTo>
                  <a:lnTo>
                    <a:pt x="1047" y="711"/>
                  </a:lnTo>
                  <a:lnTo>
                    <a:pt x="1099" y="612"/>
                  </a:lnTo>
                  <a:lnTo>
                    <a:pt x="1108" y="494"/>
                  </a:lnTo>
                  <a:lnTo>
                    <a:pt x="1196" y="494"/>
                  </a:lnTo>
                  <a:lnTo>
                    <a:pt x="1188" y="453"/>
                  </a:lnTo>
                  <a:lnTo>
                    <a:pt x="1176" y="413"/>
                  </a:lnTo>
                  <a:lnTo>
                    <a:pt x="1159" y="375"/>
                  </a:lnTo>
                  <a:lnTo>
                    <a:pt x="1137" y="336"/>
                  </a:lnTo>
                  <a:lnTo>
                    <a:pt x="1113" y="299"/>
                  </a:lnTo>
                  <a:lnTo>
                    <a:pt x="1084" y="263"/>
                  </a:lnTo>
                  <a:lnTo>
                    <a:pt x="1051" y="230"/>
                  </a:lnTo>
                  <a:lnTo>
                    <a:pt x="1014" y="196"/>
                  </a:lnTo>
                  <a:lnTo>
                    <a:pt x="974" y="165"/>
                  </a:lnTo>
                  <a:lnTo>
                    <a:pt x="930" y="135"/>
                  </a:lnTo>
                  <a:lnTo>
                    <a:pt x="884" y="108"/>
                  </a:lnTo>
                  <a:lnTo>
                    <a:pt x="834" y="81"/>
                  </a:lnTo>
                  <a:lnTo>
                    <a:pt x="781" y="58"/>
                  </a:lnTo>
                  <a:lnTo>
                    <a:pt x="726" y="37"/>
                  </a:lnTo>
                  <a:lnTo>
                    <a:pt x="668" y="17"/>
                  </a:lnTo>
                  <a:lnTo>
                    <a:pt x="6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2" name="Google Shape;592;p91"/>
            <p:cNvSpPr/>
            <p:nvPr/>
          </p:nvSpPr>
          <p:spPr>
            <a:xfrm>
              <a:off x="7277100" y="2278062"/>
              <a:ext cx="869950" cy="1014412"/>
            </a:xfrm>
            <a:custGeom>
              <a:rect b="b" l="l" r="r" t="t"/>
              <a:pathLst>
                <a:path extrusionOk="0" h="639" w="1095">
                  <a:moveTo>
                    <a:pt x="572" y="0"/>
                  </a:moveTo>
                  <a:lnTo>
                    <a:pt x="448" y="69"/>
                  </a:lnTo>
                  <a:lnTo>
                    <a:pt x="336" y="69"/>
                  </a:lnTo>
                  <a:lnTo>
                    <a:pt x="189" y="93"/>
                  </a:lnTo>
                  <a:lnTo>
                    <a:pt x="31" y="117"/>
                  </a:lnTo>
                  <a:lnTo>
                    <a:pt x="31" y="151"/>
                  </a:lnTo>
                  <a:lnTo>
                    <a:pt x="182" y="184"/>
                  </a:lnTo>
                  <a:lnTo>
                    <a:pt x="275" y="243"/>
                  </a:lnTo>
                  <a:lnTo>
                    <a:pt x="68" y="339"/>
                  </a:lnTo>
                  <a:lnTo>
                    <a:pt x="0" y="427"/>
                  </a:lnTo>
                  <a:lnTo>
                    <a:pt x="70" y="469"/>
                  </a:lnTo>
                  <a:lnTo>
                    <a:pt x="270" y="424"/>
                  </a:lnTo>
                  <a:lnTo>
                    <a:pt x="413" y="418"/>
                  </a:lnTo>
                  <a:lnTo>
                    <a:pt x="543" y="433"/>
                  </a:lnTo>
                  <a:lnTo>
                    <a:pt x="726" y="394"/>
                  </a:lnTo>
                  <a:lnTo>
                    <a:pt x="802" y="491"/>
                  </a:lnTo>
                  <a:lnTo>
                    <a:pt x="879" y="593"/>
                  </a:lnTo>
                  <a:lnTo>
                    <a:pt x="921" y="639"/>
                  </a:lnTo>
                  <a:lnTo>
                    <a:pt x="932" y="552"/>
                  </a:lnTo>
                  <a:lnTo>
                    <a:pt x="941" y="453"/>
                  </a:lnTo>
                  <a:lnTo>
                    <a:pt x="1095" y="455"/>
                  </a:lnTo>
                  <a:lnTo>
                    <a:pt x="1086" y="419"/>
                  </a:lnTo>
                  <a:lnTo>
                    <a:pt x="1073" y="383"/>
                  </a:lnTo>
                  <a:lnTo>
                    <a:pt x="1057" y="348"/>
                  </a:lnTo>
                  <a:lnTo>
                    <a:pt x="1036" y="314"/>
                  </a:lnTo>
                  <a:lnTo>
                    <a:pt x="1014" y="280"/>
                  </a:lnTo>
                  <a:lnTo>
                    <a:pt x="987" y="249"/>
                  </a:lnTo>
                  <a:lnTo>
                    <a:pt x="958" y="217"/>
                  </a:lnTo>
                  <a:lnTo>
                    <a:pt x="926" y="187"/>
                  </a:lnTo>
                  <a:lnTo>
                    <a:pt x="892" y="159"/>
                  </a:lnTo>
                  <a:lnTo>
                    <a:pt x="853" y="131"/>
                  </a:lnTo>
                  <a:lnTo>
                    <a:pt x="813" y="106"/>
                  </a:lnTo>
                  <a:lnTo>
                    <a:pt x="769" y="81"/>
                  </a:lnTo>
                  <a:lnTo>
                    <a:pt x="723" y="58"/>
                  </a:lnTo>
                  <a:lnTo>
                    <a:pt x="675" y="37"/>
                  </a:lnTo>
                  <a:lnTo>
                    <a:pt x="626" y="18"/>
                  </a:lnTo>
                  <a:lnTo>
                    <a:pt x="572" y="0"/>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3" name="Google Shape;593;p91"/>
            <p:cNvSpPr/>
            <p:nvPr/>
          </p:nvSpPr>
          <p:spPr>
            <a:xfrm>
              <a:off x="6864350" y="2165350"/>
              <a:ext cx="536575" cy="309562"/>
            </a:xfrm>
            <a:custGeom>
              <a:rect b="b" l="l" r="r" t="t"/>
              <a:pathLst>
                <a:path extrusionOk="0" h="195" w="677">
                  <a:moveTo>
                    <a:pt x="677" y="2"/>
                  </a:moveTo>
                  <a:lnTo>
                    <a:pt x="668" y="2"/>
                  </a:lnTo>
                  <a:lnTo>
                    <a:pt x="659" y="1"/>
                  </a:lnTo>
                  <a:lnTo>
                    <a:pt x="650" y="1"/>
                  </a:lnTo>
                  <a:lnTo>
                    <a:pt x="642" y="1"/>
                  </a:lnTo>
                  <a:lnTo>
                    <a:pt x="633" y="0"/>
                  </a:lnTo>
                  <a:lnTo>
                    <a:pt x="624" y="0"/>
                  </a:lnTo>
                  <a:lnTo>
                    <a:pt x="615" y="0"/>
                  </a:lnTo>
                  <a:lnTo>
                    <a:pt x="606" y="0"/>
                  </a:lnTo>
                  <a:lnTo>
                    <a:pt x="567" y="0"/>
                  </a:lnTo>
                  <a:lnTo>
                    <a:pt x="529" y="2"/>
                  </a:lnTo>
                  <a:lnTo>
                    <a:pt x="492" y="3"/>
                  </a:lnTo>
                  <a:lnTo>
                    <a:pt x="455" y="6"/>
                  </a:lnTo>
                  <a:lnTo>
                    <a:pt x="418" y="10"/>
                  </a:lnTo>
                  <a:lnTo>
                    <a:pt x="382" y="14"/>
                  </a:lnTo>
                  <a:lnTo>
                    <a:pt x="347" y="19"/>
                  </a:lnTo>
                  <a:lnTo>
                    <a:pt x="312" y="24"/>
                  </a:lnTo>
                  <a:lnTo>
                    <a:pt x="277" y="32"/>
                  </a:lnTo>
                  <a:lnTo>
                    <a:pt x="242" y="38"/>
                  </a:lnTo>
                  <a:lnTo>
                    <a:pt x="209" y="47"/>
                  </a:lnTo>
                  <a:lnTo>
                    <a:pt x="176" y="54"/>
                  </a:lnTo>
                  <a:lnTo>
                    <a:pt x="145" y="63"/>
                  </a:lnTo>
                  <a:lnTo>
                    <a:pt x="112" y="73"/>
                  </a:lnTo>
                  <a:lnTo>
                    <a:pt x="81" y="84"/>
                  </a:lnTo>
                  <a:lnTo>
                    <a:pt x="52" y="94"/>
                  </a:lnTo>
                  <a:lnTo>
                    <a:pt x="52" y="95"/>
                  </a:lnTo>
                  <a:lnTo>
                    <a:pt x="0" y="171"/>
                  </a:lnTo>
                  <a:lnTo>
                    <a:pt x="143" y="195"/>
                  </a:lnTo>
                  <a:lnTo>
                    <a:pt x="285" y="119"/>
                  </a:lnTo>
                  <a:lnTo>
                    <a:pt x="347" y="130"/>
                  </a:lnTo>
                  <a:lnTo>
                    <a:pt x="499" y="31"/>
                  </a:lnTo>
                  <a:lnTo>
                    <a:pt x="672" y="7"/>
                  </a:lnTo>
                  <a:lnTo>
                    <a:pt x="677"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4" name="Google Shape;594;p91"/>
            <p:cNvSpPr/>
            <p:nvPr/>
          </p:nvSpPr>
          <p:spPr>
            <a:xfrm>
              <a:off x="6905625" y="2165350"/>
              <a:ext cx="446087" cy="271462"/>
            </a:xfrm>
            <a:custGeom>
              <a:rect b="b" l="l" r="r" t="t"/>
              <a:pathLst>
                <a:path extrusionOk="0" h="171" w="562">
                  <a:moveTo>
                    <a:pt x="553" y="0"/>
                  </a:moveTo>
                  <a:lnTo>
                    <a:pt x="518" y="0"/>
                  </a:lnTo>
                  <a:lnTo>
                    <a:pt x="483" y="1"/>
                  </a:lnTo>
                  <a:lnTo>
                    <a:pt x="448" y="3"/>
                  </a:lnTo>
                  <a:lnTo>
                    <a:pt x="415" y="5"/>
                  </a:lnTo>
                  <a:lnTo>
                    <a:pt x="382" y="8"/>
                  </a:lnTo>
                  <a:lnTo>
                    <a:pt x="349" y="12"/>
                  </a:lnTo>
                  <a:lnTo>
                    <a:pt x="316" y="16"/>
                  </a:lnTo>
                  <a:lnTo>
                    <a:pt x="285" y="20"/>
                  </a:lnTo>
                  <a:lnTo>
                    <a:pt x="252" y="25"/>
                  </a:lnTo>
                  <a:lnTo>
                    <a:pt x="221" y="32"/>
                  </a:lnTo>
                  <a:lnTo>
                    <a:pt x="189" y="38"/>
                  </a:lnTo>
                  <a:lnTo>
                    <a:pt x="160" y="46"/>
                  </a:lnTo>
                  <a:lnTo>
                    <a:pt x="129" y="53"/>
                  </a:lnTo>
                  <a:lnTo>
                    <a:pt x="100" y="60"/>
                  </a:lnTo>
                  <a:lnTo>
                    <a:pt x="72" y="69"/>
                  </a:lnTo>
                  <a:lnTo>
                    <a:pt x="43" y="78"/>
                  </a:lnTo>
                  <a:lnTo>
                    <a:pt x="44" y="93"/>
                  </a:lnTo>
                  <a:lnTo>
                    <a:pt x="0" y="159"/>
                  </a:lnTo>
                  <a:lnTo>
                    <a:pt x="85" y="171"/>
                  </a:lnTo>
                  <a:lnTo>
                    <a:pt x="233" y="96"/>
                  </a:lnTo>
                  <a:lnTo>
                    <a:pt x="283" y="108"/>
                  </a:lnTo>
                  <a:lnTo>
                    <a:pt x="402" y="19"/>
                  </a:lnTo>
                  <a:lnTo>
                    <a:pt x="562" y="1"/>
                  </a:lnTo>
                  <a:lnTo>
                    <a:pt x="560" y="1"/>
                  </a:lnTo>
                  <a:lnTo>
                    <a:pt x="558" y="0"/>
                  </a:lnTo>
                  <a:lnTo>
                    <a:pt x="554" y="0"/>
                  </a:lnTo>
                  <a:lnTo>
                    <a:pt x="553" y="0"/>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5" name="Google Shape;595;p91"/>
            <p:cNvSpPr/>
            <p:nvPr/>
          </p:nvSpPr>
          <p:spPr>
            <a:xfrm>
              <a:off x="6699250" y="2643187"/>
              <a:ext cx="220662" cy="549275"/>
            </a:xfrm>
            <a:custGeom>
              <a:rect b="b" l="l" r="r" t="t"/>
              <a:pathLst>
                <a:path extrusionOk="0" h="346" w="279">
                  <a:moveTo>
                    <a:pt x="248" y="111"/>
                  </a:moveTo>
                  <a:lnTo>
                    <a:pt x="150" y="0"/>
                  </a:lnTo>
                  <a:lnTo>
                    <a:pt x="64" y="41"/>
                  </a:lnTo>
                  <a:lnTo>
                    <a:pt x="0" y="137"/>
                  </a:lnTo>
                  <a:lnTo>
                    <a:pt x="110" y="160"/>
                  </a:lnTo>
                  <a:lnTo>
                    <a:pt x="97" y="178"/>
                  </a:lnTo>
                  <a:lnTo>
                    <a:pt x="88" y="198"/>
                  </a:lnTo>
                  <a:lnTo>
                    <a:pt x="84" y="219"/>
                  </a:lnTo>
                  <a:lnTo>
                    <a:pt x="92" y="236"/>
                  </a:lnTo>
                  <a:lnTo>
                    <a:pt x="97" y="249"/>
                  </a:lnTo>
                  <a:lnTo>
                    <a:pt x="101" y="268"/>
                  </a:lnTo>
                  <a:lnTo>
                    <a:pt x="110" y="290"/>
                  </a:lnTo>
                  <a:lnTo>
                    <a:pt x="125" y="306"/>
                  </a:lnTo>
                  <a:lnTo>
                    <a:pt x="149" y="346"/>
                  </a:lnTo>
                  <a:lnTo>
                    <a:pt x="279" y="259"/>
                  </a:lnTo>
                  <a:lnTo>
                    <a:pt x="248" y="1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6" name="Google Shape;596;p91"/>
            <p:cNvSpPr/>
            <p:nvPr/>
          </p:nvSpPr>
          <p:spPr>
            <a:xfrm>
              <a:off x="6726237" y="2687637"/>
              <a:ext cx="171450" cy="452437"/>
            </a:xfrm>
            <a:custGeom>
              <a:rect b="b" l="l" r="r" t="t"/>
              <a:pathLst>
                <a:path extrusionOk="0" h="285" w="216">
                  <a:moveTo>
                    <a:pt x="128" y="125"/>
                  </a:moveTo>
                  <a:lnTo>
                    <a:pt x="127" y="127"/>
                  </a:lnTo>
                  <a:lnTo>
                    <a:pt x="119" y="133"/>
                  </a:lnTo>
                  <a:lnTo>
                    <a:pt x="110" y="142"/>
                  </a:lnTo>
                  <a:lnTo>
                    <a:pt x="101" y="154"/>
                  </a:lnTo>
                  <a:lnTo>
                    <a:pt x="94" y="165"/>
                  </a:lnTo>
                  <a:lnTo>
                    <a:pt x="86" y="178"/>
                  </a:lnTo>
                  <a:lnTo>
                    <a:pt x="84" y="190"/>
                  </a:lnTo>
                  <a:lnTo>
                    <a:pt x="88" y="199"/>
                  </a:lnTo>
                  <a:lnTo>
                    <a:pt x="103" y="222"/>
                  </a:lnTo>
                  <a:lnTo>
                    <a:pt x="116" y="250"/>
                  </a:lnTo>
                  <a:lnTo>
                    <a:pt x="125" y="274"/>
                  </a:lnTo>
                  <a:lnTo>
                    <a:pt x="128" y="285"/>
                  </a:lnTo>
                  <a:lnTo>
                    <a:pt x="216" y="228"/>
                  </a:lnTo>
                  <a:lnTo>
                    <a:pt x="178" y="85"/>
                  </a:lnTo>
                  <a:lnTo>
                    <a:pt x="108" y="0"/>
                  </a:lnTo>
                  <a:lnTo>
                    <a:pt x="59" y="22"/>
                  </a:lnTo>
                  <a:lnTo>
                    <a:pt x="0" y="96"/>
                  </a:lnTo>
                  <a:lnTo>
                    <a:pt x="128" y="125"/>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7" name="Google Shape;597;p91"/>
            <p:cNvSpPr/>
            <p:nvPr/>
          </p:nvSpPr>
          <p:spPr>
            <a:xfrm>
              <a:off x="6145212" y="1831975"/>
              <a:ext cx="319087" cy="401637"/>
            </a:xfrm>
            <a:custGeom>
              <a:rect b="b" l="l" r="r" t="t"/>
              <a:pathLst>
                <a:path extrusionOk="0" h="253" w="404">
                  <a:moveTo>
                    <a:pt x="226" y="0"/>
                  </a:moveTo>
                  <a:lnTo>
                    <a:pt x="213" y="0"/>
                  </a:lnTo>
                  <a:lnTo>
                    <a:pt x="195" y="3"/>
                  </a:lnTo>
                  <a:lnTo>
                    <a:pt x="174" y="5"/>
                  </a:lnTo>
                  <a:lnTo>
                    <a:pt x="152" y="8"/>
                  </a:lnTo>
                  <a:lnTo>
                    <a:pt x="129" y="13"/>
                  </a:lnTo>
                  <a:lnTo>
                    <a:pt x="103" y="20"/>
                  </a:lnTo>
                  <a:lnTo>
                    <a:pt x="79" y="28"/>
                  </a:lnTo>
                  <a:lnTo>
                    <a:pt x="57" y="38"/>
                  </a:lnTo>
                  <a:lnTo>
                    <a:pt x="37" y="49"/>
                  </a:lnTo>
                  <a:lnTo>
                    <a:pt x="20" y="62"/>
                  </a:lnTo>
                  <a:lnTo>
                    <a:pt x="8" y="77"/>
                  </a:lnTo>
                  <a:lnTo>
                    <a:pt x="0" y="94"/>
                  </a:lnTo>
                  <a:lnTo>
                    <a:pt x="0" y="114"/>
                  </a:lnTo>
                  <a:lnTo>
                    <a:pt x="6" y="135"/>
                  </a:lnTo>
                  <a:lnTo>
                    <a:pt x="20" y="158"/>
                  </a:lnTo>
                  <a:lnTo>
                    <a:pt x="42" y="185"/>
                  </a:lnTo>
                  <a:lnTo>
                    <a:pt x="70" y="208"/>
                  </a:lnTo>
                  <a:lnTo>
                    <a:pt x="99" y="226"/>
                  </a:lnTo>
                  <a:lnTo>
                    <a:pt x="129" y="239"/>
                  </a:lnTo>
                  <a:lnTo>
                    <a:pt x="160" y="248"/>
                  </a:lnTo>
                  <a:lnTo>
                    <a:pt x="191" y="252"/>
                  </a:lnTo>
                  <a:lnTo>
                    <a:pt x="222" y="253"/>
                  </a:lnTo>
                  <a:lnTo>
                    <a:pt x="251" y="251"/>
                  </a:lnTo>
                  <a:lnTo>
                    <a:pt x="281" y="246"/>
                  </a:lnTo>
                  <a:lnTo>
                    <a:pt x="307" y="239"/>
                  </a:lnTo>
                  <a:lnTo>
                    <a:pt x="332" y="229"/>
                  </a:lnTo>
                  <a:lnTo>
                    <a:pt x="354" y="217"/>
                  </a:lnTo>
                  <a:lnTo>
                    <a:pt x="373" y="206"/>
                  </a:lnTo>
                  <a:lnTo>
                    <a:pt x="387" y="192"/>
                  </a:lnTo>
                  <a:lnTo>
                    <a:pt x="398" y="178"/>
                  </a:lnTo>
                  <a:lnTo>
                    <a:pt x="404" y="164"/>
                  </a:lnTo>
                  <a:lnTo>
                    <a:pt x="404" y="152"/>
                  </a:lnTo>
                  <a:lnTo>
                    <a:pt x="393" y="117"/>
                  </a:lnTo>
                  <a:lnTo>
                    <a:pt x="374" y="87"/>
                  </a:lnTo>
                  <a:lnTo>
                    <a:pt x="352" y="61"/>
                  </a:lnTo>
                  <a:lnTo>
                    <a:pt x="329" y="40"/>
                  </a:lnTo>
                  <a:lnTo>
                    <a:pt x="301" y="24"/>
                  </a:lnTo>
                  <a:lnTo>
                    <a:pt x="275" y="11"/>
                  </a:lnTo>
                  <a:lnTo>
                    <a:pt x="250" y="4"/>
                  </a:lnTo>
                  <a:lnTo>
                    <a:pt x="226" y="0"/>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8" name="Google Shape;598;p91"/>
            <p:cNvSpPr/>
            <p:nvPr/>
          </p:nvSpPr>
          <p:spPr>
            <a:xfrm>
              <a:off x="6157912" y="1835150"/>
              <a:ext cx="409575" cy="557212"/>
            </a:xfrm>
            <a:custGeom>
              <a:rect b="b" l="l" r="r" t="t"/>
              <a:pathLst>
                <a:path extrusionOk="0" h="351" w="517">
                  <a:moveTo>
                    <a:pt x="341" y="262"/>
                  </a:moveTo>
                  <a:lnTo>
                    <a:pt x="434" y="351"/>
                  </a:lnTo>
                  <a:lnTo>
                    <a:pt x="447" y="347"/>
                  </a:lnTo>
                  <a:lnTo>
                    <a:pt x="517" y="318"/>
                  </a:lnTo>
                  <a:lnTo>
                    <a:pt x="412" y="228"/>
                  </a:lnTo>
                  <a:lnTo>
                    <a:pt x="411" y="225"/>
                  </a:lnTo>
                  <a:lnTo>
                    <a:pt x="409" y="218"/>
                  </a:lnTo>
                  <a:lnTo>
                    <a:pt x="405" y="208"/>
                  </a:lnTo>
                  <a:lnTo>
                    <a:pt x="401" y="197"/>
                  </a:lnTo>
                  <a:lnTo>
                    <a:pt x="403" y="176"/>
                  </a:lnTo>
                  <a:lnTo>
                    <a:pt x="405" y="150"/>
                  </a:lnTo>
                  <a:lnTo>
                    <a:pt x="403" y="121"/>
                  </a:lnTo>
                  <a:lnTo>
                    <a:pt x="385" y="94"/>
                  </a:lnTo>
                  <a:lnTo>
                    <a:pt x="374" y="83"/>
                  </a:lnTo>
                  <a:lnTo>
                    <a:pt x="361" y="69"/>
                  </a:lnTo>
                  <a:lnTo>
                    <a:pt x="345" y="55"/>
                  </a:lnTo>
                  <a:lnTo>
                    <a:pt x="326" y="40"/>
                  </a:lnTo>
                  <a:lnTo>
                    <a:pt x="304" y="26"/>
                  </a:lnTo>
                  <a:lnTo>
                    <a:pt x="279" y="14"/>
                  </a:lnTo>
                  <a:lnTo>
                    <a:pt x="251" y="6"/>
                  </a:lnTo>
                  <a:lnTo>
                    <a:pt x="218" y="2"/>
                  </a:lnTo>
                  <a:lnTo>
                    <a:pt x="214" y="2"/>
                  </a:lnTo>
                  <a:lnTo>
                    <a:pt x="203" y="1"/>
                  </a:lnTo>
                  <a:lnTo>
                    <a:pt x="187" y="0"/>
                  </a:lnTo>
                  <a:lnTo>
                    <a:pt x="167" y="0"/>
                  </a:lnTo>
                  <a:lnTo>
                    <a:pt x="143" y="3"/>
                  </a:lnTo>
                  <a:lnTo>
                    <a:pt x="115" y="7"/>
                  </a:lnTo>
                  <a:lnTo>
                    <a:pt x="88" y="15"/>
                  </a:lnTo>
                  <a:lnTo>
                    <a:pt x="58" y="27"/>
                  </a:lnTo>
                  <a:lnTo>
                    <a:pt x="42" y="36"/>
                  </a:lnTo>
                  <a:lnTo>
                    <a:pt x="31" y="42"/>
                  </a:lnTo>
                  <a:lnTo>
                    <a:pt x="25" y="45"/>
                  </a:lnTo>
                  <a:lnTo>
                    <a:pt x="22" y="47"/>
                  </a:lnTo>
                  <a:lnTo>
                    <a:pt x="22" y="49"/>
                  </a:lnTo>
                  <a:lnTo>
                    <a:pt x="24" y="49"/>
                  </a:lnTo>
                  <a:lnTo>
                    <a:pt x="24" y="50"/>
                  </a:lnTo>
                  <a:lnTo>
                    <a:pt x="22" y="52"/>
                  </a:lnTo>
                  <a:lnTo>
                    <a:pt x="18" y="58"/>
                  </a:lnTo>
                  <a:lnTo>
                    <a:pt x="11" y="68"/>
                  </a:lnTo>
                  <a:lnTo>
                    <a:pt x="3" y="84"/>
                  </a:lnTo>
                  <a:lnTo>
                    <a:pt x="0" y="104"/>
                  </a:lnTo>
                  <a:lnTo>
                    <a:pt x="2" y="128"/>
                  </a:lnTo>
                  <a:lnTo>
                    <a:pt x="11" y="153"/>
                  </a:lnTo>
                  <a:lnTo>
                    <a:pt x="31" y="180"/>
                  </a:lnTo>
                  <a:lnTo>
                    <a:pt x="64" y="208"/>
                  </a:lnTo>
                  <a:lnTo>
                    <a:pt x="91" y="224"/>
                  </a:lnTo>
                  <a:lnTo>
                    <a:pt x="117" y="236"/>
                  </a:lnTo>
                  <a:lnTo>
                    <a:pt x="139" y="244"/>
                  </a:lnTo>
                  <a:lnTo>
                    <a:pt x="161" y="248"/>
                  </a:lnTo>
                  <a:lnTo>
                    <a:pt x="178" y="250"/>
                  </a:lnTo>
                  <a:lnTo>
                    <a:pt x="190" y="250"/>
                  </a:lnTo>
                  <a:lnTo>
                    <a:pt x="198" y="250"/>
                  </a:lnTo>
                  <a:lnTo>
                    <a:pt x="201" y="250"/>
                  </a:lnTo>
                  <a:lnTo>
                    <a:pt x="282" y="261"/>
                  </a:lnTo>
                  <a:lnTo>
                    <a:pt x="290" y="261"/>
                  </a:lnTo>
                  <a:lnTo>
                    <a:pt x="304" y="261"/>
                  </a:lnTo>
                  <a:lnTo>
                    <a:pt x="321" y="261"/>
                  </a:lnTo>
                  <a:lnTo>
                    <a:pt x="330" y="260"/>
                  </a:lnTo>
                  <a:lnTo>
                    <a:pt x="332" y="258"/>
                  </a:lnTo>
                  <a:lnTo>
                    <a:pt x="332" y="256"/>
                  </a:lnTo>
                  <a:lnTo>
                    <a:pt x="328" y="255"/>
                  </a:lnTo>
                  <a:lnTo>
                    <a:pt x="326" y="254"/>
                  </a:lnTo>
                  <a:lnTo>
                    <a:pt x="323" y="252"/>
                  </a:lnTo>
                  <a:lnTo>
                    <a:pt x="315" y="251"/>
                  </a:lnTo>
                  <a:lnTo>
                    <a:pt x="306" y="248"/>
                  </a:lnTo>
                  <a:lnTo>
                    <a:pt x="293" y="245"/>
                  </a:lnTo>
                  <a:lnTo>
                    <a:pt x="279" y="243"/>
                  </a:lnTo>
                  <a:lnTo>
                    <a:pt x="266" y="240"/>
                  </a:lnTo>
                  <a:lnTo>
                    <a:pt x="255" y="239"/>
                  </a:lnTo>
                  <a:lnTo>
                    <a:pt x="247" y="239"/>
                  </a:lnTo>
                  <a:lnTo>
                    <a:pt x="240" y="239"/>
                  </a:lnTo>
                  <a:lnTo>
                    <a:pt x="227" y="239"/>
                  </a:lnTo>
                  <a:lnTo>
                    <a:pt x="212" y="237"/>
                  </a:lnTo>
                  <a:lnTo>
                    <a:pt x="196" y="233"/>
                  </a:lnTo>
                  <a:lnTo>
                    <a:pt x="178" y="230"/>
                  </a:lnTo>
                  <a:lnTo>
                    <a:pt x="163" y="227"/>
                  </a:lnTo>
                  <a:lnTo>
                    <a:pt x="148" y="223"/>
                  </a:lnTo>
                  <a:lnTo>
                    <a:pt x="139" y="220"/>
                  </a:lnTo>
                  <a:lnTo>
                    <a:pt x="130" y="214"/>
                  </a:lnTo>
                  <a:lnTo>
                    <a:pt x="115" y="207"/>
                  </a:lnTo>
                  <a:lnTo>
                    <a:pt x="97" y="195"/>
                  </a:lnTo>
                  <a:lnTo>
                    <a:pt x="80" y="183"/>
                  </a:lnTo>
                  <a:lnTo>
                    <a:pt x="62" y="169"/>
                  </a:lnTo>
                  <a:lnTo>
                    <a:pt x="49" y="155"/>
                  </a:lnTo>
                  <a:lnTo>
                    <a:pt x="38" y="140"/>
                  </a:lnTo>
                  <a:lnTo>
                    <a:pt x="36" y="127"/>
                  </a:lnTo>
                  <a:lnTo>
                    <a:pt x="40" y="101"/>
                  </a:lnTo>
                  <a:lnTo>
                    <a:pt x="47" y="79"/>
                  </a:lnTo>
                  <a:lnTo>
                    <a:pt x="58" y="59"/>
                  </a:lnTo>
                  <a:lnTo>
                    <a:pt x="79" y="45"/>
                  </a:lnTo>
                  <a:lnTo>
                    <a:pt x="91" y="40"/>
                  </a:lnTo>
                  <a:lnTo>
                    <a:pt x="108" y="33"/>
                  </a:lnTo>
                  <a:lnTo>
                    <a:pt x="124" y="28"/>
                  </a:lnTo>
                  <a:lnTo>
                    <a:pt x="143" y="24"/>
                  </a:lnTo>
                  <a:lnTo>
                    <a:pt x="163" y="22"/>
                  </a:lnTo>
                  <a:lnTo>
                    <a:pt x="183" y="21"/>
                  </a:lnTo>
                  <a:lnTo>
                    <a:pt x="205" y="23"/>
                  </a:lnTo>
                  <a:lnTo>
                    <a:pt x="229" y="28"/>
                  </a:lnTo>
                  <a:lnTo>
                    <a:pt x="251" y="34"/>
                  </a:lnTo>
                  <a:lnTo>
                    <a:pt x="268" y="41"/>
                  </a:lnTo>
                  <a:lnTo>
                    <a:pt x="282" y="46"/>
                  </a:lnTo>
                  <a:lnTo>
                    <a:pt x="293" y="51"/>
                  </a:lnTo>
                  <a:lnTo>
                    <a:pt x="302" y="55"/>
                  </a:lnTo>
                  <a:lnTo>
                    <a:pt x="308" y="58"/>
                  </a:lnTo>
                  <a:lnTo>
                    <a:pt x="310" y="59"/>
                  </a:lnTo>
                  <a:lnTo>
                    <a:pt x="312" y="60"/>
                  </a:lnTo>
                  <a:lnTo>
                    <a:pt x="313" y="62"/>
                  </a:lnTo>
                  <a:lnTo>
                    <a:pt x="321" y="67"/>
                  </a:lnTo>
                  <a:lnTo>
                    <a:pt x="330" y="76"/>
                  </a:lnTo>
                  <a:lnTo>
                    <a:pt x="341" y="85"/>
                  </a:lnTo>
                  <a:lnTo>
                    <a:pt x="352" y="97"/>
                  </a:lnTo>
                  <a:lnTo>
                    <a:pt x="361" y="109"/>
                  </a:lnTo>
                  <a:lnTo>
                    <a:pt x="368" y="119"/>
                  </a:lnTo>
                  <a:lnTo>
                    <a:pt x="372" y="129"/>
                  </a:lnTo>
                  <a:lnTo>
                    <a:pt x="370" y="149"/>
                  </a:lnTo>
                  <a:lnTo>
                    <a:pt x="370" y="171"/>
                  </a:lnTo>
                  <a:lnTo>
                    <a:pt x="368" y="193"/>
                  </a:lnTo>
                  <a:lnTo>
                    <a:pt x="372" y="210"/>
                  </a:lnTo>
                  <a:lnTo>
                    <a:pt x="379" y="224"/>
                  </a:lnTo>
                  <a:lnTo>
                    <a:pt x="392" y="237"/>
                  </a:lnTo>
                  <a:lnTo>
                    <a:pt x="401" y="246"/>
                  </a:lnTo>
                  <a:lnTo>
                    <a:pt x="407" y="250"/>
                  </a:lnTo>
                  <a:lnTo>
                    <a:pt x="488" y="315"/>
                  </a:lnTo>
                  <a:lnTo>
                    <a:pt x="486" y="316"/>
                  </a:lnTo>
                  <a:lnTo>
                    <a:pt x="480" y="318"/>
                  </a:lnTo>
                  <a:lnTo>
                    <a:pt x="473" y="321"/>
                  </a:lnTo>
                  <a:lnTo>
                    <a:pt x="466" y="323"/>
                  </a:lnTo>
                  <a:lnTo>
                    <a:pt x="462" y="325"/>
                  </a:lnTo>
                  <a:lnTo>
                    <a:pt x="458" y="328"/>
                  </a:lnTo>
                  <a:lnTo>
                    <a:pt x="456" y="329"/>
                  </a:lnTo>
                  <a:lnTo>
                    <a:pt x="455" y="330"/>
                  </a:lnTo>
                  <a:lnTo>
                    <a:pt x="445" y="334"/>
                  </a:lnTo>
                  <a:lnTo>
                    <a:pt x="440" y="330"/>
                  </a:lnTo>
                  <a:lnTo>
                    <a:pt x="427" y="320"/>
                  </a:lnTo>
                  <a:lnTo>
                    <a:pt x="411" y="310"/>
                  </a:lnTo>
                  <a:lnTo>
                    <a:pt x="401" y="304"/>
                  </a:lnTo>
                  <a:lnTo>
                    <a:pt x="398" y="302"/>
                  </a:lnTo>
                  <a:lnTo>
                    <a:pt x="390" y="297"/>
                  </a:lnTo>
                  <a:lnTo>
                    <a:pt x="379" y="289"/>
                  </a:lnTo>
                  <a:lnTo>
                    <a:pt x="368" y="282"/>
                  </a:lnTo>
                  <a:lnTo>
                    <a:pt x="359" y="275"/>
                  </a:lnTo>
                  <a:lnTo>
                    <a:pt x="350" y="268"/>
                  </a:lnTo>
                  <a:lnTo>
                    <a:pt x="343" y="264"/>
                  </a:lnTo>
                  <a:lnTo>
                    <a:pt x="341" y="2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99" name="Google Shape;599;p91"/>
            <p:cNvSpPr/>
            <p:nvPr/>
          </p:nvSpPr>
          <p:spPr>
            <a:xfrm>
              <a:off x="6424612" y="2230437"/>
              <a:ext cx="49212" cy="53975"/>
            </a:xfrm>
            <a:custGeom>
              <a:rect b="b" l="l" r="r" t="t"/>
              <a:pathLst>
                <a:path extrusionOk="0" h="34" w="63">
                  <a:moveTo>
                    <a:pt x="46" y="0"/>
                  </a:moveTo>
                  <a:lnTo>
                    <a:pt x="39" y="2"/>
                  </a:lnTo>
                  <a:lnTo>
                    <a:pt x="24" y="9"/>
                  </a:lnTo>
                  <a:lnTo>
                    <a:pt x="8" y="16"/>
                  </a:lnTo>
                  <a:lnTo>
                    <a:pt x="0" y="21"/>
                  </a:lnTo>
                  <a:lnTo>
                    <a:pt x="2" y="26"/>
                  </a:lnTo>
                  <a:lnTo>
                    <a:pt x="6" y="30"/>
                  </a:lnTo>
                  <a:lnTo>
                    <a:pt x="10" y="33"/>
                  </a:lnTo>
                  <a:lnTo>
                    <a:pt x="11" y="34"/>
                  </a:lnTo>
                  <a:lnTo>
                    <a:pt x="15" y="33"/>
                  </a:lnTo>
                  <a:lnTo>
                    <a:pt x="24" y="32"/>
                  </a:lnTo>
                  <a:lnTo>
                    <a:pt x="35" y="29"/>
                  </a:lnTo>
                  <a:lnTo>
                    <a:pt x="43" y="27"/>
                  </a:lnTo>
                  <a:lnTo>
                    <a:pt x="48" y="24"/>
                  </a:lnTo>
                  <a:lnTo>
                    <a:pt x="55" y="19"/>
                  </a:lnTo>
                  <a:lnTo>
                    <a:pt x="61" y="16"/>
                  </a:lnTo>
                  <a:lnTo>
                    <a:pt x="63" y="14"/>
                  </a:lnTo>
                  <a:lnTo>
                    <a:pt x="4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0" name="Google Shape;600;p91"/>
            <p:cNvSpPr/>
            <p:nvPr/>
          </p:nvSpPr>
          <p:spPr>
            <a:xfrm>
              <a:off x="6477000" y="2274887"/>
              <a:ext cx="41275" cy="34925"/>
            </a:xfrm>
            <a:custGeom>
              <a:rect b="b" l="l" r="r" t="t"/>
              <a:pathLst>
                <a:path extrusionOk="0" h="22" w="54">
                  <a:moveTo>
                    <a:pt x="46" y="3"/>
                  </a:moveTo>
                  <a:lnTo>
                    <a:pt x="41" y="1"/>
                  </a:lnTo>
                  <a:lnTo>
                    <a:pt x="33" y="0"/>
                  </a:lnTo>
                  <a:lnTo>
                    <a:pt x="24" y="0"/>
                  </a:lnTo>
                  <a:lnTo>
                    <a:pt x="21" y="2"/>
                  </a:lnTo>
                  <a:lnTo>
                    <a:pt x="17" y="4"/>
                  </a:lnTo>
                  <a:lnTo>
                    <a:pt x="13" y="5"/>
                  </a:lnTo>
                  <a:lnTo>
                    <a:pt x="8" y="6"/>
                  </a:lnTo>
                  <a:lnTo>
                    <a:pt x="6" y="9"/>
                  </a:lnTo>
                  <a:lnTo>
                    <a:pt x="4" y="12"/>
                  </a:lnTo>
                  <a:lnTo>
                    <a:pt x="0" y="16"/>
                  </a:lnTo>
                  <a:lnTo>
                    <a:pt x="0" y="19"/>
                  </a:lnTo>
                  <a:lnTo>
                    <a:pt x="6" y="21"/>
                  </a:lnTo>
                  <a:lnTo>
                    <a:pt x="17" y="22"/>
                  </a:lnTo>
                  <a:lnTo>
                    <a:pt x="26" y="22"/>
                  </a:lnTo>
                  <a:lnTo>
                    <a:pt x="32" y="21"/>
                  </a:lnTo>
                  <a:lnTo>
                    <a:pt x="33" y="21"/>
                  </a:lnTo>
                  <a:lnTo>
                    <a:pt x="54" y="12"/>
                  </a:lnTo>
                  <a:lnTo>
                    <a:pt x="46"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1" name="Google Shape;601;p91"/>
            <p:cNvSpPr/>
            <p:nvPr/>
          </p:nvSpPr>
          <p:spPr>
            <a:xfrm>
              <a:off x="6484937" y="2306637"/>
              <a:ext cx="55562" cy="44450"/>
            </a:xfrm>
            <a:custGeom>
              <a:rect b="b" l="l" r="r" t="t"/>
              <a:pathLst>
                <a:path extrusionOk="0" h="28" w="70">
                  <a:moveTo>
                    <a:pt x="55" y="0"/>
                  </a:moveTo>
                  <a:lnTo>
                    <a:pt x="10" y="7"/>
                  </a:lnTo>
                  <a:lnTo>
                    <a:pt x="8" y="7"/>
                  </a:lnTo>
                  <a:lnTo>
                    <a:pt x="6" y="9"/>
                  </a:lnTo>
                  <a:lnTo>
                    <a:pt x="2" y="12"/>
                  </a:lnTo>
                  <a:lnTo>
                    <a:pt x="0" y="15"/>
                  </a:lnTo>
                  <a:lnTo>
                    <a:pt x="2" y="19"/>
                  </a:lnTo>
                  <a:lnTo>
                    <a:pt x="8" y="23"/>
                  </a:lnTo>
                  <a:lnTo>
                    <a:pt x="11" y="27"/>
                  </a:lnTo>
                  <a:lnTo>
                    <a:pt x="13" y="28"/>
                  </a:lnTo>
                  <a:lnTo>
                    <a:pt x="15" y="28"/>
                  </a:lnTo>
                  <a:lnTo>
                    <a:pt x="17" y="28"/>
                  </a:lnTo>
                  <a:lnTo>
                    <a:pt x="22" y="27"/>
                  </a:lnTo>
                  <a:lnTo>
                    <a:pt x="30" y="26"/>
                  </a:lnTo>
                  <a:lnTo>
                    <a:pt x="37" y="25"/>
                  </a:lnTo>
                  <a:lnTo>
                    <a:pt x="43" y="24"/>
                  </a:lnTo>
                  <a:lnTo>
                    <a:pt x="44" y="23"/>
                  </a:lnTo>
                  <a:lnTo>
                    <a:pt x="48" y="21"/>
                  </a:lnTo>
                  <a:lnTo>
                    <a:pt x="52" y="17"/>
                  </a:lnTo>
                  <a:lnTo>
                    <a:pt x="59" y="12"/>
                  </a:lnTo>
                  <a:lnTo>
                    <a:pt x="66" y="7"/>
                  </a:lnTo>
                  <a:lnTo>
                    <a:pt x="70" y="5"/>
                  </a:lnTo>
                  <a:lnTo>
                    <a:pt x="5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2" name="Google Shape;602;p91"/>
            <p:cNvSpPr/>
            <p:nvPr/>
          </p:nvSpPr>
          <p:spPr>
            <a:xfrm>
              <a:off x="6524625" y="2019300"/>
              <a:ext cx="98425" cy="42862"/>
            </a:xfrm>
            <a:custGeom>
              <a:rect b="b" l="l" r="r" t="t"/>
              <a:pathLst>
                <a:path extrusionOk="0" h="27" w="125">
                  <a:moveTo>
                    <a:pt x="11" y="2"/>
                  </a:moveTo>
                  <a:lnTo>
                    <a:pt x="9" y="4"/>
                  </a:lnTo>
                  <a:lnTo>
                    <a:pt x="4" y="9"/>
                  </a:lnTo>
                  <a:lnTo>
                    <a:pt x="0" y="15"/>
                  </a:lnTo>
                  <a:lnTo>
                    <a:pt x="4" y="20"/>
                  </a:lnTo>
                  <a:lnTo>
                    <a:pt x="15" y="23"/>
                  </a:lnTo>
                  <a:lnTo>
                    <a:pt x="26" y="24"/>
                  </a:lnTo>
                  <a:lnTo>
                    <a:pt x="35" y="25"/>
                  </a:lnTo>
                  <a:lnTo>
                    <a:pt x="38" y="25"/>
                  </a:lnTo>
                  <a:lnTo>
                    <a:pt x="49" y="26"/>
                  </a:lnTo>
                  <a:lnTo>
                    <a:pt x="108" y="27"/>
                  </a:lnTo>
                  <a:lnTo>
                    <a:pt x="117" y="23"/>
                  </a:lnTo>
                  <a:lnTo>
                    <a:pt x="125" y="20"/>
                  </a:lnTo>
                  <a:lnTo>
                    <a:pt x="119" y="15"/>
                  </a:lnTo>
                  <a:lnTo>
                    <a:pt x="115" y="14"/>
                  </a:lnTo>
                  <a:lnTo>
                    <a:pt x="108" y="12"/>
                  </a:lnTo>
                  <a:lnTo>
                    <a:pt x="95" y="8"/>
                  </a:lnTo>
                  <a:lnTo>
                    <a:pt x="81" y="5"/>
                  </a:lnTo>
                  <a:lnTo>
                    <a:pt x="62" y="2"/>
                  </a:lnTo>
                  <a:lnTo>
                    <a:pt x="46" y="0"/>
                  </a:lnTo>
                  <a:lnTo>
                    <a:pt x="27" y="0"/>
                  </a:lnTo>
                  <a:lnTo>
                    <a:pt x="11"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3" name="Google Shape;603;p91"/>
            <p:cNvSpPr/>
            <p:nvPr/>
          </p:nvSpPr>
          <p:spPr>
            <a:xfrm>
              <a:off x="6451600" y="1822450"/>
              <a:ext cx="68262" cy="63500"/>
            </a:xfrm>
            <a:custGeom>
              <a:rect b="b" l="l" r="r" t="t"/>
              <a:pathLst>
                <a:path extrusionOk="0" h="40" w="86">
                  <a:moveTo>
                    <a:pt x="15" y="16"/>
                  </a:moveTo>
                  <a:lnTo>
                    <a:pt x="11" y="18"/>
                  </a:lnTo>
                  <a:lnTo>
                    <a:pt x="6" y="22"/>
                  </a:lnTo>
                  <a:lnTo>
                    <a:pt x="0" y="28"/>
                  </a:lnTo>
                  <a:lnTo>
                    <a:pt x="2" y="32"/>
                  </a:lnTo>
                  <a:lnTo>
                    <a:pt x="6" y="36"/>
                  </a:lnTo>
                  <a:lnTo>
                    <a:pt x="9" y="39"/>
                  </a:lnTo>
                  <a:lnTo>
                    <a:pt x="15" y="40"/>
                  </a:lnTo>
                  <a:lnTo>
                    <a:pt x="20" y="40"/>
                  </a:lnTo>
                  <a:lnTo>
                    <a:pt x="28" y="37"/>
                  </a:lnTo>
                  <a:lnTo>
                    <a:pt x="31" y="35"/>
                  </a:lnTo>
                  <a:lnTo>
                    <a:pt x="35" y="33"/>
                  </a:lnTo>
                  <a:lnTo>
                    <a:pt x="37" y="32"/>
                  </a:lnTo>
                  <a:lnTo>
                    <a:pt x="52" y="29"/>
                  </a:lnTo>
                  <a:lnTo>
                    <a:pt x="53" y="28"/>
                  </a:lnTo>
                  <a:lnTo>
                    <a:pt x="59" y="24"/>
                  </a:lnTo>
                  <a:lnTo>
                    <a:pt x="66" y="21"/>
                  </a:lnTo>
                  <a:lnTo>
                    <a:pt x="72" y="19"/>
                  </a:lnTo>
                  <a:lnTo>
                    <a:pt x="75" y="17"/>
                  </a:lnTo>
                  <a:lnTo>
                    <a:pt x="79" y="14"/>
                  </a:lnTo>
                  <a:lnTo>
                    <a:pt x="83" y="13"/>
                  </a:lnTo>
                  <a:lnTo>
                    <a:pt x="85" y="12"/>
                  </a:lnTo>
                  <a:lnTo>
                    <a:pt x="86" y="0"/>
                  </a:lnTo>
                  <a:lnTo>
                    <a:pt x="83" y="0"/>
                  </a:lnTo>
                  <a:lnTo>
                    <a:pt x="72" y="1"/>
                  </a:lnTo>
                  <a:lnTo>
                    <a:pt x="59" y="3"/>
                  </a:lnTo>
                  <a:lnTo>
                    <a:pt x="48" y="4"/>
                  </a:lnTo>
                  <a:lnTo>
                    <a:pt x="39" y="6"/>
                  </a:lnTo>
                  <a:lnTo>
                    <a:pt x="30" y="9"/>
                  </a:lnTo>
                  <a:lnTo>
                    <a:pt x="20" y="12"/>
                  </a:lnTo>
                  <a:lnTo>
                    <a:pt x="15" y="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4" name="Google Shape;604;p91"/>
            <p:cNvSpPr/>
            <p:nvPr/>
          </p:nvSpPr>
          <p:spPr>
            <a:xfrm>
              <a:off x="6327775" y="1600200"/>
              <a:ext cx="55562" cy="166687"/>
            </a:xfrm>
            <a:custGeom>
              <a:rect b="b" l="l" r="r" t="t"/>
              <a:pathLst>
                <a:path extrusionOk="0" h="105" w="70">
                  <a:moveTo>
                    <a:pt x="68" y="12"/>
                  </a:moveTo>
                  <a:lnTo>
                    <a:pt x="70" y="9"/>
                  </a:lnTo>
                  <a:lnTo>
                    <a:pt x="70" y="4"/>
                  </a:lnTo>
                  <a:lnTo>
                    <a:pt x="63" y="0"/>
                  </a:lnTo>
                  <a:lnTo>
                    <a:pt x="41" y="4"/>
                  </a:lnTo>
                  <a:lnTo>
                    <a:pt x="33" y="10"/>
                  </a:lnTo>
                  <a:lnTo>
                    <a:pt x="30" y="23"/>
                  </a:lnTo>
                  <a:lnTo>
                    <a:pt x="26" y="35"/>
                  </a:lnTo>
                  <a:lnTo>
                    <a:pt x="20" y="45"/>
                  </a:lnTo>
                  <a:lnTo>
                    <a:pt x="13" y="51"/>
                  </a:lnTo>
                  <a:lnTo>
                    <a:pt x="9" y="60"/>
                  </a:lnTo>
                  <a:lnTo>
                    <a:pt x="6" y="67"/>
                  </a:lnTo>
                  <a:lnTo>
                    <a:pt x="6" y="71"/>
                  </a:lnTo>
                  <a:lnTo>
                    <a:pt x="6" y="77"/>
                  </a:lnTo>
                  <a:lnTo>
                    <a:pt x="4" y="84"/>
                  </a:lnTo>
                  <a:lnTo>
                    <a:pt x="0" y="90"/>
                  </a:lnTo>
                  <a:lnTo>
                    <a:pt x="0" y="94"/>
                  </a:lnTo>
                  <a:lnTo>
                    <a:pt x="2" y="97"/>
                  </a:lnTo>
                  <a:lnTo>
                    <a:pt x="0" y="99"/>
                  </a:lnTo>
                  <a:lnTo>
                    <a:pt x="0" y="102"/>
                  </a:lnTo>
                  <a:lnTo>
                    <a:pt x="0" y="105"/>
                  </a:lnTo>
                  <a:lnTo>
                    <a:pt x="4" y="105"/>
                  </a:lnTo>
                  <a:lnTo>
                    <a:pt x="11" y="103"/>
                  </a:lnTo>
                  <a:lnTo>
                    <a:pt x="15" y="101"/>
                  </a:lnTo>
                  <a:lnTo>
                    <a:pt x="19" y="100"/>
                  </a:lnTo>
                  <a:lnTo>
                    <a:pt x="19" y="99"/>
                  </a:lnTo>
                  <a:lnTo>
                    <a:pt x="22" y="95"/>
                  </a:lnTo>
                  <a:lnTo>
                    <a:pt x="30" y="85"/>
                  </a:lnTo>
                  <a:lnTo>
                    <a:pt x="37" y="76"/>
                  </a:lnTo>
                  <a:lnTo>
                    <a:pt x="42" y="69"/>
                  </a:lnTo>
                  <a:lnTo>
                    <a:pt x="46" y="62"/>
                  </a:lnTo>
                  <a:lnTo>
                    <a:pt x="52" y="51"/>
                  </a:lnTo>
                  <a:lnTo>
                    <a:pt x="55" y="41"/>
                  </a:lnTo>
                  <a:lnTo>
                    <a:pt x="57" y="36"/>
                  </a:lnTo>
                  <a:lnTo>
                    <a:pt x="68"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5" name="Google Shape;605;p91"/>
            <p:cNvSpPr/>
            <p:nvPr/>
          </p:nvSpPr>
          <p:spPr>
            <a:xfrm>
              <a:off x="6062662" y="1690687"/>
              <a:ext cx="101600" cy="127000"/>
            </a:xfrm>
            <a:custGeom>
              <a:rect b="b" l="l" r="r" t="t"/>
              <a:pathLst>
                <a:path extrusionOk="0" h="80" w="128">
                  <a:moveTo>
                    <a:pt x="25" y="0"/>
                  </a:moveTo>
                  <a:lnTo>
                    <a:pt x="22" y="0"/>
                  </a:lnTo>
                  <a:lnTo>
                    <a:pt x="14" y="0"/>
                  </a:lnTo>
                  <a:lnTo>
                    <a:pt x="5" y="1"/>
                  </a:lnTo>
                  <a:lnTo>
                    <a:pt x="0" y="3"/>
                  </a:lnTo>
                  <a:lnTo>
                    <a:pt x="0" y="8"/>
                  </a:lnTo>
                  <a:lnTo>
                    <a:pt x="3" y="14"/>
                  </a:lnTo>
                  <a:lnTo>
                    <a:pt x="7" y="21"/>
                  </a:lnTo>
                  <a:lnTo>
                    <a:pt x="12" y="25"/>
                  </a:lnTo>
                  <a:lnTo>
                    <a:pt x="20" y="29"/>
                  </a:lnTo>
                  <a:lnTo>
                    <a:pt x="29" y="33"/>
                  </a:lnTo>
                  <a:lnTo>
                    <a:pt x="36" y="38"/>
                  </a:lnTo>
                  <a:lnTo>
                    <a:pt x="40" y="40"/>
                  </a:lnTo>
                  <a:lnTo>
                    <a:pt x="44" y="45"/>
                  </a:lnTo>
                  <a:lnTo>
                    <a:pt x="64" y="58"/>
                  </a:lnTo>
                  <a:lnTo>
                    <a:pt x="106" y="77"/>
                  </a:lnTo>
                  <a:lnTo>
                    <a:pt x="128" y="80"/>
                  </a:lnTo>
                  <a:lnTo>
                    <a:pt x="126" y="79"/>
                  </a:lnTo>
                  <a:lnTo>
                    <a:pt x="122" y="77"/>
                  </a:lnTo>
                  <a:lnTo>
                    <a:pt x="122" y="74"/>
                  </a:lnTo>
                  <a:lnTo>
                    <a:pt x="122" y="70"/>
                  </a:lnTo>
                  <a:lnTo>
                    <a:pt x="121" y="67"/>
                  </a:lnTo>
                  <a:lnTo>
                    <a:pt x="119" y="65"/>
                  </a:lnTo>
                  <a:lnTo>
                    <a:pt x="119" y="64"/>
                  </a:lnTo>
                  <a:lnTo>
                    <a:pt x="115" y="61"/>
                  </a:lnTo>
                  <a:lnTo>
                    <a:pt x="108" y="53"/>
                  </a:lnTo>
                  <a:lnTo>
                    <a:pt x="95" y="44"/>
                  </a:lnTo>
                  <a:lnTo>
                    <a:pt x="80" y="31"/>
                  </a:lnTo>
                  <a:lnTo>
                    <a:pt x="64" y="20"/>
                  </a:lnTo>
                  <a:lnTo>
                    <a:pt x="49" y="10"/>
                  </a:lnTo>
                  <a:lnTo>
                    <a:pt x="34" y="3"/>
                  </a:lnTo>
                  <a:lnTo>
                    <a:pt x="2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6" name="Google Shape;606;p91"/>
            <p:cNvSpPr/>
            <p:nvPr/>
          </p:nvSpPr>
          <p:spPr>
            <a:xfrm>
              <a:off x="5984875" y="2016125"/>
              <a:ext cx="107950" cy="46037"/>
            </a:xfrm>
            <a:custGeom>
              <a:rect b="b" l="l" r="r" t="t"/>
              <a:pathLst>
                <a:path extrusionOk="0" h="29" w="136">
                  <a:moveTo>
                    <a:pt x="136" y="7"/>
                  </a:moveTo>
                  <a:lnTo>
                    <a:pt x="129" y="11"/>
                  </a:lnTo>
                  <a:lnTo>
                    <a:pt x="125" y="15"/>
                  </a:lnTo>
                  <a:lnTo>
                    <a:pt x="92" y="22"/>
                  </a:lnTo>
                  <a:lnTo>
                    <a:pt x="85" y="23"/>
                  </a:lnTo>
                  <a:lnTo>
                    <a:pt x="68" y="25"/>
                  </a:lnTo>
                  <a:lnTo>
                    <a:pt x="52" y="27"/>
                  </a:lnTo>
                  <a:lnTo>
                    <a:pt x="43" y="29"/>
                  </a:lnTo>
                  <a:lnTo>
                    <a:pt x="35" y="29"/>
                  </a:lnTo>
                  <a:lnTo>
                    <a:pt x="21" y="29"/>
                  </a:lnTo>
                  <a:lnTo>
                    <a:pt x="8" y="27"/>
                  </a:lnTo>
                  <a:lnTo>
                    <a:pt x="0" y="24"/>
                  </a:lnTo>
                  <a:lnTo>
                    <a:pt x="2" y="20"/>
                  </a:lnTo>
                  <a:lnTo>
                    <a:pt x="8" y="16"/>
                  </a:lnTo>
                  <a:lnTo>
                    <a:pt x="13" y="11"/>
                  </a:lnTo>
                  <a:lnTo>
                    <a:pt x="15" y="10"/>
                  </a:lnTo>
                  <a:lnTo>
                    <a:pt x="17" y="10"/>
                  </a:lnTo>
                  <a:lnTo>
                    <a:pt x="24" y="9"/>
                  </a:lnTo>
                  <a:lnTo>
                    <a:pt x="33" y="8"/>
                  </a:lnTo>
                  <a:lnTo>
                    <a:pt x="46" y="6"/>
                  </a:lnTo>
                  <a:lnTo>
                    <a:pt x="57" y="5"/>
                  </a:lnTo>
                  <a:lnTo>
                    <a:pt x="68" y="4"/>
                  </a:lnTo>
                  <a:lnTo>
                    <a:pt x="77" y="4"/>
                  </a:lnTo>
                  <a:lnTo>
                    <a:pt x="83" y="4"/>
                  </a:lnTo>
                  <a:lnTo>
                    <a:pt x="92" y="4"/>
                  </a:lnTo>
                  <a:lnTo>
                    <a:pt x="103" y="2"/>
                  </a:lnTo>
                  <a:lnTo>
                    <a:pt x="112" y="0"/>
                  </a:lnTo>
                  <a:lnTo>
                    <a:pt x="118" y="0"/>
                  </a:lnTo>
                  <a:lnTo>
                    <a:pt x="122" y="2"/>
                  </a:lnTo>
                  <a:lnTo>
                    <a:pt x="129" y="4"/>
                  </a:lnTo>
                  <a:lnTo>
                    <a:pt x="134" y="6"/>
                  </a:lnTo>
                  <a:lnTo>
                    <a:pt x="136"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7" name="Google Shape;607;p91"/>
            <p:cNvSpPr/>
            <p:nvPr/>
          </p:nvSpPr>
          <p:spPr>
            <a:xfrm>
              <a:off x="6080125" y="2187575"/>
              <a:ext cx="66675" cy="111125"/>
            </a:xfrm>
            <a:custGeom>
              <a:rect b="b" l="l" r="r" t="t"/>
              <a:pathLst>
                <a:path extrusionOk="0" h="70" w="82">
                  <a:moveTo>
                    <a:pt x="78" y="0"/>
                  </a:moveTo>
                  <a:lnTo>
                    <a:pt x="80" y="2"/>
                  </a:lnTo>
                  <a:lnTo>
                    <a:pt x="82" y="5"/>
                  </a:lnTo>
                  <a:lnTo>
                    <a:pt x="82" y="9"/>
                  </a:lnTo>
                  <a:lnTo>
                    <a:pt x="80" y="12"/>
                  </a:lnTo>
                  <a:lnTo>
                    <a:pt x="78" y="15"/>
                  </a:lnTo>
                  <a:lnTo>
                    <a:pt x="75" y="18"/>
                  </a:lnTo>
                  <a:lnTo>
                    <a:pt x="73" y="21"/>
                  </a:lnTo>
                  <a:lnTo>
                    <a:pt x="73" y="22"/>
                  </a:lnTo>
                  <a:lnTo>
                    <a:pt x="73" y="23"/>
                  </a:lnTo>
                  <a:lnTo>
                    <a:pt x="73" y="25"/>
                  </a:lnTo>
                  <a:lnTo>
                    <a:pt x="73" y="27"/>
                  </a:lnTo>
                  <a:lnTo>
                    <a:pt x="69" y="32"/>
                  </a:lnTo>
                  <a:lnTo>
                    <a:pt x="62" y="39"/>
                  </a:lnTo>
                  <a:lnTo>
                    <a:pt x="51" y="49"/>
                  </a:lnTo>
                  <a:lnTo>
                    <a:pt x="40" y="61"/>
                  </a:lnTo>
                  <a:lnTo>
                    <a:pt x="31" y="67"/>
                  </a:lnTo>
                  <a:lnTo>
                    <a:pt x="22" y="70"/>
                  </a:lnTo>
                  <a:lnTo>
                    <a:pt x="11" y="70"/>
                  </a:lnTo>
                  <a:lnTo>
                    <a:pt x="1" y="67"/>
                  </a:lnTo>
                  <a:lnTo>
                    <a:pt x="0" y="63"/>
                  </a:lnTo>
                  <a:lnTo>
                    <a:pt x="1" y="59"/>
                  </a:lnTo>
                  <a:lnTo>
                    <a:pt x="7" y="52"/>
                  </a:lnTo>
                  <a:lnTo>
                    <a:pt x="12" y="43"/>
                  </a:lnTo>
                  <a:lnTo>
                    <a:pt x="22" y="34"/>
                  </a:lnTo>
                  <a:lnTo>
                    <a:pt x="33" y="23"/>
                  </a:lnTo>
                  <a:lnTo>
                    <a:pt x="45" y="14"/>
                  </a:lnTo>
                  <a:lnTo>
                    <a:pt x="60" y="6"/>
                  </a:lnTo>
                  <a:lnTo>
                    <a:pt x="7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8" name="Google Shape;608;p91"/>
            <p:cNvSpPr/>
            <p:nvPr/>
          </p:nvSpPr>
          <p:spPr>
            <a:xfrm>
              <a:off x="7935912" y="1614487"/>
              <a:ext cx="765175" cy="890587"/>
            </a:xfrm>
            <a:custGeom>
              <a:rect b="b" l="l" r="r" t="t"/>
              <a:pathLst>
                <a:path extrusionOk="0" h="561" w="965">
                  <a:moveTo>
                    <a:pt x="0" y="210"/>
                  </a:moveTo>
                  <a:lnTo>
                    <a:pt x="501" y="0"/>
                  </a:lnTo>
                  <a:lnTo>
                    <a:pt x="811" y="255"/>
                  </a:lnTo>
                  <a:lnTo>
                    <a:pt x="965" y="310"/>
                  </a:lnTo>
                  <a:lnTo>
                    <a:pt x="382" y="561"/>
                  </a:lnTo>
                  <a:lnTo>
                    <a:pt x="351" y="439"/>
                  </a:lnTo>
                  <a:lnTo>
                    <a:pt x="0" y="21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09" name="Google Shape;609;p91"/>
            <p:cNvSpPr/>
            <p:nvPr/>
          </p:nvSpPr>
          <p:spPr>
            <a:xfrm>
              <a:off x="8072437" y="1735137"/>
              <a:ext cx="368300" cy="447675"/>
            </a:xfrm>
            <a:custGeom>
              <a:rect b="b" l="l" r="r" t="t"/>
              <a:pathLst>
                <a:path extrusionOk="0" h="282" w="464">
                  <a:moveTo>
                    <a:pt x="0" y="157"/>
                  </a:moveTo>
                  <a:lnTo>
                    <a:pt x="293" y="0"/>
                  </a:lnTo>
                  <a:lnTo>
                    <a:pt x="464" y="160"/>
                  </a:lnTo>
                  <a:lnTo>
                    <a:pt x="167" y="282"/>
                  </a:lnTo>
                  <a:lnTo>
                    <a:pt x="0" y="157"/>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0" name="Google Shape;610;p91"/>
            <p:cNvSpPr/>
            <p:nvPr/>
          </p:nvSpPr>
          <p:spPr>
            <a:xfrm>
              <a:off x="8061325" y="1744662"/>
              <a:ext cx="258762" cy="455612"/>
            </a:xfrm>
            <a:custGeom>
              <a:rect b="b" l="l" r="r" t="t"/>
              <a:pathLst>
                <a:path extrusionOk="0" h="287" w="324">
                  <a:moveTo>
                    <a:pt x="0" y="150"/>
                  </a:moveTo>
                  <a:lnTo>
                    <a:pt x="7" y="155"/>
                  </a:lnTo>
                  <a:lnTo>
                    <a:pt x="27" y="169"/>
                  </a:lnTo>
                  <a:lnTo>
                    <a:pt x="57" y="189"/>
                  </a:lnTo>
                  <a:lnTo>
                    <a:pt x="90" y="212"/>
                  </a:lnTo>
                  <a:lnTo>
                    <a:pt x="123" y="236"/>
                  </a:lnTo>
                  <a:lnTo>
                    <a:pt x="152" y="259"/>
                  </a:lnTo>
                  <a:lnTo>
                    <a:pt x="170" y="277"/>
                  </a:lnTo>
                  <a:lnTo>
                    <a:pt x="178" y="287"/>
                  </a:lnTo>
                  <a:lnTo>
                    <a:pt x="172" y="282"/>
                  </a:lnTo>
                  <a:lnTo>
                    <a:pt x="159" y="267"/>
                  </a:lnTo>
                  <a:lnTo>
                    <a:pt x="139" y="247"/>
                  </a:lnTo>
                  <a:lnTo>
                    <a:pt x="115" y="223"/>
                  </a:lnTo>
                  <a:lnTo>
                    <a:pt x="90" y="198"/>
                  </a:lnTo>
                  <a:lnTo>
                    <a:pt x="66" y="177"/>
                  </a:lnTo>
                  <a:lnTo>
                    <a:pt x="46" y="160"/>
                  </a:lnTo>
                  <a:lnTo>
                    <a:pt x="33" y="152"/>
                  </a:lnTo>
                  <a:lnTo>
                    <a:pt x="44" y="145"/>
                  </a:lnTo>
                  <a:lnTo>
                    <a:pt x="71" y="128"/>
                  </a:lnTo>
                  <a:lnTo>
                    <a:pt x="113" y="104"/>
                  </a:lnTo>
                  <a:lnTo>
                    <a:pt x="161" y="77"/>
                  </a:lnTo>
                  <a:lnTo>
                    <a:pt x="213" y="49"/>
                  </a:lnTo>
                  <a:lnTo>
                    <a:pt x="260" y="25"/>
                  </a:lnTo>
                  <a:lnTo>
                    <a:pt x="299" y="8"/>
                  </a:lnTo>
                  <a:lnTo>
                    <a:pt x="324" y="0"/>
                  </a:lnTo>
                  <a:lnTo>
                    <a:pt x="321" y="1"/>
                  </a:lnTo>
                  <a:lnTo>
                    <a:pt x="313" y="4"/>
                  </a:lnTo>
                  <a:lnTo>
                    <a:pt x="301" y="8"/>
                  </a:lnTo>
                  <a:lnTo>
                    <a:pt x="284" y="13"/>
                  </a:lnTo>
                  <a:lnTo>
                    <a:pt x="264" y="21"/>
                  </a:lnTo>
                  <a:lnTo>
                    <a:pt x="242" y="29"/>
                  </a:lnTo>
                  <a:lnTo>
                    <a:pt x="218" y="37"/>
                  </a:lnTo>
                  <a:lnTo>
                    <a:pt x="191" y="48"/>
                  </a:lnTo>
                  <a:lnTo>
                    <a:pt x="163" y="59"/>
                  </a:lnTo>
                  <a:lnTo>
                    <a:pt x="135" y="71"/>
                  </a:lnTo>
                  <a:lnTo>
                    <a:pt x="110" y="83"/>
                  </a:lnTo>
                  <a:lnTo>
                    <a:pt x="82" y="96"/>
                  </a:lnTo>
                  <a:lnTo>
                    <a:pt x="58" y="109"/>
                  </a:lnTo>
                  <a:lnTo>
                    <a:pt x="36" y="122"/>
                  </a:lnTo>
                  <a:lnTo>
                    <a:pt x="16" y="136"/>
                  </a:lnTo>
                  <a:lnTo>
                    <a:pt x="0" y="1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1" name="Google Shape;611;p91"/>
            <p:cNvSpPr/>
            <p:nvPr/>
          </p:nvSpPr>
          <p:spPr>
            <a:xfrm>
              <a:off x="8231187" y="1746250"/>
              <a:ext cx="236537" cy="420687"/>
            </a:xfrm>
            <a:custGeom>
              <a:rect b="b" l="l" r="r" t="t"/>
              <a:pathLst>
                <a:path extrusionOk="0" h="265" w="298">
                  <a:moveTo>
                    <a:pt x="89" y="0"/>
                  </a:moveTo>
                  <a:lnTo>
                    <a:pt x="99" y="7"/>
                  </a:lnTo>
                  <a:lnTo>
                    <a:pt x="124" y="23"/>
                  </a:lnTo>
                  <a:lnTo>
                    <a:pt x="159" y="47"/>
                  </a:lnTo>
                  <a:lnTo>
                    <a:pt x="198" y="74"/>
                  </a:lnTo>
                  <a:lnTo>
                    <a:pt x="238" y="102"/>
                  </a:lnTo>
                  <a:lnTo>
                    <a:pt x="271" y="127"/>
                  </a:lnTo>
                  <a:lnTo>
                    <a:pt x="293" y="147"/>
                  </a:lnTo>
                  <a:lnTo>
                    <a:pt x="298" y="157"/>
                  </a:lnTo>
                  <a:lnTo>
                    <a:pt x="295" y="158"/>
                  </a:lnTo>
                  <a:lnTo>
                    <a:pt x="287" y="160"/>
                  </a:lnTo>
                  <a:lnTo>
                    <a:pt x="275" y="163"/>
                  </a:lnTo>
                  <a:lnTo>
                    <a:pt x="258" y="169"/>
                  </a:lnTo>
                  <a:lnTo>
                    <a:pt x="238" y="174"/>
                  </a:lnTo>
                  <a:lnTo>
                    <a:pt x="214" y="181"/>
                  </a:lnTo>
                  <a:lnTo>
                    <a:pt x="190" y="189"/>
                  </a:lnTo>
                  <a:lnTo>
                    <a:pt x="165" y="196"/>
                  </a:lnTo>
                  <a:lnTo>
                    <a:pt x="137" y="206"/>
                  </a:lnTo>
                  <a:lnTo>
                    <a:pt x="111" y="214"/>
                  </a:lnTo>
                  <a:lnTo>
                    <a:pt x="88" y="223"/>
                  </a:lnTo>
                  <a:lnTo>
                    <a:pt x="64" y="232"/>
                  </a:lnTo>
                  <a:lnTo>
                    <a:pt x="42" y="241"/>
                  </a:lnTo>
                  <a:lnTo>
                    <a:pt x="23" y="249"/>
                  </a:lnTo>
                  <a:lnTo>
                    <a:pt x="9" y="258"/>
                  </a:lnTo>
                  <a:lnTo>
                    <a:pt x="0" y="265"/>
                  </a:lnTo>
                  <a:lnTo>
                    <a:pt x="7" y="261"/>
                  </a:lnTo>
                  <a:lnTo>
                    <a:pt x="27" y="249"/>
                  </a:lnTo>
                  <a:lnTo>
                    <a:pt x="58" y="233"/>
                  </a:lnTo>
                  <a:lnTo>
                    <a:pt x="95" y="214"/>
                  </a:lnTo>
                  <a:lnTo>
                    <a:pt x="135" y="195"/>
                  </a:lnTo>
                  <a:lnTo>
                    <a:pt x="176" y="177"/>
                  </a:lnTo>
                  <a:lnTo>
                    <a:pt x="212" y="163"/>
                  </a:lnTo>
                  <a:lnTo>
                    <a:pt x="245" y="155"/>
                  </a:lnTo>
                  <a:lnTo>
                    <a:pt x="240" y="150"/>
                  </a:lnTo>
                  <a:lnTo>
                    <a:pt x="229" y="136"/>
                  </a:lnTo>
                  <a:lnTo>
                    <a:pt x="209" y="117"/>
                  </a:lnTo>
                  <a:lnTo>
                    <a:pt x="187" y="93"/>
                  </a:lnTo>
                  <a:lnTo>
                    <a:pt x="161" y="66"/>
                  </a:lnTo>
                  <a:lnTo>
                    <a:pt x="135" y="41"/>
                  </a:lnTo>
                  <a:lnTo>
                    <a:pt x="110" y="18"/>
                  </a:lnTo>
                  <a:lnTo>
                    <a:pt x="8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2" name="Google Shape;612;p91"/>
            <p:cNvSpPr/>
            <p:nvPr/>
          </p:nvSpPr>
          <p:spPr>
            <a:xfrm>
              <a:off x="7937500" y="1946275"/>
              <a:ext cx="261937" cy="339725"/>
            </a:xfrm>
            <a:custGeom>
              <a:rect b="b" l="l" r="r" t="t"/>
              <a:pathLst>
                <a:path extrusionOk="0" h="214" w="330">
                  <a:moveTo>
                    <a:pt x="163" y="12"/>
                  </a:moveTo>
                  <a:lnTo>
                    <a:pt x="0" y="0"/>
                  </a:lnTo>
                  <a:lnTo>
                    <a:pt x="330" y="214"/>
                  </a:lnTo>
                  <a:lnTo>
                    <a:pt x="319" y="207"/>
                  </a:lnTo>
                  <a:lnTo>
                    <a:pt x="290" y="187"/>
                  </a:lnTo>
                  <a:lnTo>
                    <a:pt x="248" y="157"/>
                  </a:lnTo>
                  <a:lnTo>
                    <a:pt x="202" y="124"/>
                  </a:lnTo>
                  <a:lnTo>
                    <a:pt x="154" y="90"/>
                  </a:lnTo>
                  <a:lnTo>
                    <a:pt x="116" y="60"/>
                  </a:lnTo>
                  <a:lnTo>
                    <a:pt x="88" y="37"/>
                  </a:lnTo>
                  <a:lnTo>
                    <a:pt x="81" y="26"/>
                  </a:lnTo>
                  <a:lnTo>
                    <a:pt x="88" y="23"/>
                  </a:lnTo>
                  <a:lnTo>
                    <a:pt x="99" y="19"/>
                  </a:lnTo>
                  <a:lnTo>
                    <a:pt x="112" y="16"/>
                  </a:lnTo>
                  <a:lnTo>
                    <a:pt x="127" y="15"/>
                  </a:lnTo>
                  <a:lnTo>
                    <a:pt x="139" y="13"/>
                  </a:lnTo>
                  <a:lnTo>
                    <a:pt x="152" y="13"/>
                  </a:lnTo>
                  <a:lnTo>
                    <a:pt x="160" y="12"/>
                  </a:lnTo>
                  <a:lnTo>
                    <a:pt x="163"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3" name="Google Shape;613;p91"/>
            <p:cNvSpPr/>
            <p:nvPr/>
          </p:nvSpPr>
          <p:spPr>
            <a:xfrm>
              <a:off x="8320087" y="1592262"/>
              <a:ext cx="241300" cy="422275"/>
            </a:xfrm>
            <a:custGeom>
              <a:rect b="b" l="l" r="r" t="t"/>
              <a:pathLst>
                <a:path extrusionOk="0" h="266" w="305">
                  <a:moveTo>
                    <a:pt x="0" y="96"/>
                  </a:moveTo>
                  <a:lnTo>
                    <a:pt x="17" y="0"/>
                  </a:lnTo>
                  <a:lnTo>
                    <a:pt x="305" y="266"/>
                  </a:lnTo>
                  <a:lnTo>
                    <a:pt x="296" y="257"/>
                  </a:lnTo>
                  <a:lnTo>
                    <a:pt x="270" y="234"/>
                  </a:lnTo>
                  <a:lnTo>
                    <a:pt x="233" y="202"/>
                  </a:lnTo>
                  <a:lnTo>
                    <a:pt x="191" y="165"/>
                  </a:lnTo>
                  <a:lnTo>
                    <a:pt x="147" y="128"/>
                  </a:lnTo>
                  <a:lnTo>
                    <a:pt x="107" y="96"/>
                  </a:lnTo>
                  <a:lnTo>
                    <a:pt x="76" y="74"/>
                  </a:lnTo>
                  <a:lnTo>
                    <a:pt x="59" y="67"/>
                  </a:lnTo>
                  <a:lnTo>
                    <a:pt x="50" y="69"/>
                  </a:lnTo>
                  <a:lnTo>
                    <a:pt x="41" y="73"/>
                  </a:lnTo>
                  <a:lnTo>
                    <a:pt x="32" y="77"/>
                  </a:lnTo>
                  <a:lnTo>
                    <a:pt x="22" y="83"/>
                  </a:lnTo>
                  <a:lnTo>
                    <a:pt x="13" y="88"/>
                  </a:lnTo>
                  <a:lnTo>
                    <a:pt x="6" y="92"/>
                  </a:lnTo>
                  <a:lnTo>
                    <a:pt x="2" y="95"/>
                  </a:lnTo>
                  <a:lnTo>
                    <a:pt x="0"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4" name="Google Shape;614;p91"/>
            <p:cNvSpPr/>
            <p:nvPr/>
          </p:nvSpPr>
          <p:spPr>
            <a:xfrm>
              <a:off x="8199437" y="2041525"/>
              <a:ext cx="493712" cy="447675"/>
            </a:xfrm>
            <a:custGeom>
              <a:rect b="b" l="l" r="r" t="t"/>
              <a:pathLst>
                <a:path extrusionOk="0" h="282" w="624">
                  <a:moveTo>
                    <a:pt x="0" y="173"/>
                  </a:moveTo>
                  <a:lnTo>
                    <a:pt x="28" y="282"/>
                  </a:lnTo>
                  <a:lnTo>
                    <a:pt x="624" y="39"/>
                  </a:lnTo>
                  <a:lnTo>
                    <a:pt x="519" y="0"/>
                  </a:lnTo>
                  <a:lnTo>
                    <a:pt x="0" y="173"/>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5" name="Google Shape;615;p91"/>
            <p:cNvSpPr/>
            <p:nvPr/>
          </p:nvSpPr>
          <p:spPr>
            <a:xfrm>
              <a:off x="8181975" y="2020887"/>
              <a:ext cx="554037" cy="534987"/>
            </a:xfrm>
            <a:custGeom>
              <a:rect b="b" l="l" r="r" t="t"/>
              <a:pathLst>
                <a:path extrusionOk="0" h="337" w="699">
                  <a:moveTo>
                    <a:pt x="28" y="219"/>
                  </a:moveTo>
                  <a:lnTo>
                    <a:pt x="0" y="337"/>
                  </a:lnTo>
                  <a:lnTo>
                    <a:pt x="699" y="45"/>
                  </a:lnTo>
                  <a:lnTo>
                    <a:pt x="495" y="0"/>
                  </a:lnTo>
                  <a:lnTo>
                    <a:pt x="607" y="54"/>
                  </a:lnTo>
                  <a:lnTo>
                    <a:pt x="50" y="295"/>
                  </a:lnTo>
                  <a:lnTo>
                    <a:pt x="28" y="2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6" name="Google Shape;616;p91"/>
            <p:cNvSpPr/>
            <p:nvPr/>
          </p:nvSpPr>
          <p:spPr>
            <a:xfrm>
              <a:off x="8228012" y="1979612"/>
              <a:ext cx="334962" cy="325437"/>
            </a:xfrm>
            <a:custGeom>
              <a:rect b="b" l="l" r="r" t="t"/>
              <a:pathLst>
                <a:path extrusionOk="0" h="205" w="422">
                  <a:moveTo>
                    <a:pt x="0" y="205"/>
                  </a:moveTo>
                  <a:lnTo>
                    <a:pt x="422" y="15"/>
                  </a:lnTo>
                  <a:lnTo>
                    <a:pt x="284" y="0"/>
                  </a:lnTo>
                  <a:lnTo>
                    <a:pt x="365" y="26"/>
                  </a:lnTo>
                  <a:lnTo>
                    <a:pt x="361" y="28"/>
                  </a:lnTo>
                  <a:lnTo>
                    <a:pt x="350" y="32"/>
                  </a:lnTo>
                  <a:lnTo>
                    <a:pt x="332" y="41"/>
                  </a:lnTo>
                  <a:lnTo>
                    <a:pt x="310" y="50"/>
                  </a:lnTo>
                  <a:lnTo>
                    <a:pt x="282" y="63"/>
                  </a:lnTo>
                  <a:lnTo>
                    <a:pt x="251" y="77"/>
                  </a:lnTo>
                  <a:lnTo>
                    <a:pt x="220" y="92"/>
                  </a:lnTo>
                  <a:lnTo>
                    <a:pt x="185" y="107"/>
                  </a:lnTo>
                  <a:lnTo>
                    <a:pt x="152" y="123"/>
                  </a:lnTo>
                  <a:lnTo>
                    <a:pt x="119" y="138"/>
                  </a:lnTo>
                  <a:lnTo>
                    <a:pt x="88" y="153"/>
                  </a:lnTo>
                  <a:lnTo>
                    <a:pt x="60" y="168"/>
                  </a:lnTo>
                  <a:lnTo>
                    <a:pt x="37" y="180"/>
                  </a:lnTo>
                  <a:lnTo>
                    <a:pt x="18" y="191"/>
                  </a:lnTo>
                  <a:lnTo>
                    <a:pt x="5" y="200"/>
                  </a:lnTo>
                  <a:lnTo>
                    <a:pt x="0" y="20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7" name="Google Shape;617;p91"/>
            <p:cNvSpPr/>
            <p:nvPr/>
          </p:nvSpPr>
          <p:spPr>
            <a:xfrm>
              <a:off x="7913687" y="1592262"/>
              <a:ext cx="404812" cy="373062"/>
            </a:xfrm>
            <a:custGeom>
              <a:rect b="b" l="l" r="r" t="t"/>
              <a:pathLst>
                <a:path extrusionOk="0" h="235" w="510">
                  <a:moveTo>
                    <a:pt x="49" y="194"/>
                  </a:moveTo>
                  <a:lnTo>
                    <a:pt x="500" y="0"/>
                  </a:lnTo>
                  <a:lnTo>
                    <a:pt x="510" y="13"/>
                  </a:lnTo>
                  <a:lnTo>
                    <a:pt x="0" y="235"/>
                  </a:lnTo>
                  <a:lnTo>
                    <a:pt x="49" y="1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8" name="Google Shape;618;p91"/>
            <p:cNvSpPr/>
            <p:nvPr/>
          </p:nvSpPr>
          <p:spPr>
            <a:xfrm>
              <a:off x="7881937" y="3659187"/>
              <a:ext cx="841375" cy="920750"/>
            </a:xfrm>
            <a:custGeom>
              <a:rect b="b" l="l" r="r" t="t"/>
              <a:pathLst>
                <a:path extrusionOk="0" h="580" w="1060">
                  <a:moveTo>
                    <a:pt x="268" y="553"/>
                  </a:moveTo>
                  <a:lnTo>
                    <a:pt x="198" y="494"/>
                  </a:lnTo>
                  <a:lnTo>
                    <a:pt x="88" y="440"/>
                  </a:lnTo>
                  <a:lnTo>
                    <a:pt x="0" y="375"/>
                  </a:lnTo>
                  <a:lnTo>
                    <a:pt x="68" y="295"/>
                  </a:lnTo>
                  <a:lnTo>
                    <a:pt x="151" y="253"/>
                  </a:lnTo>
                  <a:lnTo>
                    <a:pt x="154" y="252"/>
                  </a:lnTo>
                  <a:lnTo>
                    <a:pt x="165" y="250"/>
                  </a:lnTo>
                  <a:lnTo>
                    <a:pt x="182" y="245"/>
                  </a:lnTo>
                  <a:lnTo>
                    <a:pt x="200" y="241"/>
                  </a:lnTo>
                  <a:lnTo>
                    <a:pt x="219" y="236"/>
                  </a:lnTo>
                  <a:lnTo>
                    <a:pt x="237" y="232"/>
                  </a:lnTo>
                  <a:lnTo>
                    <a:pt x="252" y="227"/>
                  </a:lnTo>
                  <a:lnTo>
                    <a:pt x="261" y="224"/>
                  </a:lnTo>
                  <a:lnTo>
                    <a:pt x="266" y="223"/>
                  </a:lnTo>
                  <a:lnTo>
                    <a:pt x="277" y="219"/>
                  </a:lnTo>
                  <a:lnTo>
                    <a:pt x="297" y="212"/>
                  </a:lnTo>
                  <a:lnTo>
                    <a:pt x="319" y="206"/>
                  </a:lnTo>
                  <a:lnTo>
                    <a:pt x="343" y="199"/>
                  </a:lnTo>
                  <a:lnTo>
                    <a:pt x="367" y="192"/>
                  </a:lnTo>
                  <a:lnTo>
                    <a:pt x="389" y="187"/>
                  </a:lnTo>
                  <a:lnTo>
                    <a:pt x="408" y="185"/>
                  </a:lnTo>
                  <a:lnTo>
                    <a:pt x="435" y="183"/>
                  </a:lnTo>
                  <a:lnTo>
                    <a:pt x="463" y="180"/>
                  </a:lnTo>
                  <a:lnTo>
                    <a:pt x="490" y="175"/>
                  </a:lnTo>
                  <a:lnTo>
                    <a:pt x="518" y="172"/>
                  </a:lnTo>
                  <a:lnTo>
                    <a:pt x="540" y="169"/>
                  </a:lnTo>
                  <a:lnTo>
                    <a:pt x="558" y="166"/>
                  </a:lnTo>
                  <a:lnTo>
                    <a:pt x="571" y="163"/>
                  </a:lnTo>
                  <a:lnTo>
                    <a:pt x="576" y="162"/>
                  </a:lnTo>
                  <a:lnTo>
                    <a:pt x="587" y="159"/>
                  </a:lnTo>
                  <a:lnTo>
                    <a:pt x="596" y="154"/>
                  </a:lnTo>
                  <a:lnTo>
                    <a:pt x="606" y="151"/>
                  </a:lnTo>
                  <a:lnTo>
                    <a:pt x="615" y="146"/>
                  </a:lnTo>
                  <a:lnTo>
                    <a:pt x="624" y="142"/>
                  </a:lnTo>
                  <a:lnTo>
                    <a:pt x="633" y="137"/>
                  </a:lnTo>
                  <a:lnTo>
                    <a:pt x="640" y="132"/>
                  </a:lnTo>
                  <a:lnTo>
                    <a:pt x="650" y="128"/>
                  </a:lnTo>
                  <a:lnTo>
                    <a:pt x="661" y="121"/>
                  </a:lnTo>
                  <a:lnTo>
                    <a:pt x="673" y="115"/>
                  </a:lnTo>
                  <a:lnTo>
                    <a:pt x="684" y="109"/>
                  </a:lnTo>
                  <a:lnTo>
                    <a:pt x="690" y="107"/>
                  </a:lnTo>
                  <a:lnTo>
                    <a:pt x="690" y="102"/>
                  </a:lnTo>
                  <a:lnTo>
                    <a:pt x="692" y="91"/>
                  </a:lnTo>
                  <a:lnTo>
                    <a:pt x="695" y="79"/>
                  </a:lnTo>
                  <a:lnTo>
                    <a:pt x="699" y="72"/>
                  </a:lnTo>
                  <a:lnTo>
                    <a:pt x="703" y="64"/>
                  </a:lnTo>
                  <a:lnTo>
                    <a:pt x="714" y="44"/>
                  </a:lnTo>
                  <a:lnTo>
                    <a:pt x="723" y="19"/>
                  </a:lnTo>
                  <a:lnTo>
                    <a:pt x="727" y="0"/>
                  </a:lnTo>
                  <a:lnTo>
                    <a:pt x="791" y="26"/>
                  </a:lnTo>
                  <a:lnTo>
                    <a:pt x="877" y="96"/>
                  </a:lnTo>
                  <a:lnTo>
                    <a:pt x="982" y="153"/>
                  </a:lnTo>
                  <a:lnTo>
                    <a:pt x="1060" y="215"/>
                  </a:lnTo>
                  <a:lnTo>
                    <a:pt x="1024" y="264"/>
                  </a:lnTo>
                  <a:lnTo>
                    <a:pt x="1022" y="265"/>
                  </a:lnTo>
                  <a:lnTo>
                    <a:pt x="1016" y="269"/>
                  </a:lnTo>
                  <a:lnTo>
                    <a:pt x="1007" y="273"/>
                  </a:lnTo>
                  <a:lnTo>
                    <a:pt x="996" y="278"/>
                  </a:lnTo>
                  <a:lnTo>
                    <a:pt x="983" y="284"/>
                  </a:lnTo>
                  <a:lnTo>
                    <a:pt x="969" y="292"/>
                  </a:lnTo>
                  <a:lnTo>
                    <a:pt x="952" y="300"/>
                  </a:lnTo>
                  <a:lnTo>
                    <a:pt x="936" y="310"/>
                  </a:lnTo>
                  <a:lnTo>
                    <a:pt x="928" y="315"/>
                  </a:lnTo>
                  <a:lnTo>
                    <a:pt x="921" y="321"/>
                  </a:lnTo>
                  <a:lnTo>
                    <a:pt x="916" y="327"/>
                  </a:lnTo>
                  <a:lnTo>
                    <a:pt x="908" y="333"/>
                  </a:lnTo>
                  <a:lnTo>
                    <a:pt x="901" y="339"/>
                  </a:lnTo>
                  <a:lnTo>
                    <a:pt x="892" y="345"/>
                  </a:lnTo>
                  <a:lnTo>
                    <a:pt x="881" y="351"/>
                  </a:lnTo>
                  <a:lnTo>
                    <a:pt x="868" y="356"/>
                  </a:lnTo>
                  <a:lnTo>
                    <a:pt x="859" y="360"/>
                  </a:lnTo>
                  <a:lnTo>
                    <a:pt x="842" y="364"/>
                  </a:lnTo>
                  <a:lnTo>
                    <a:pt x="820" y="369"/>
                  </a:lnTo>
                  <a:lnTo>
                    <a:pt x="796" y="374"/>
                  </a:lnTo>
                  <a:lnTo>
                    <a:pt x="773" y="381"/>
                  </a:lnTo>
                  <a:lnTo>
                    <a:pt x="750" y="385"/>
                  </a:lnTo>
                  <a:lnTo>
                    <a:pt x="734" y="388"/>
                  </a:lnTo>
                  <a:lnTo>
                    <a:pt x="725" y="389"/>
                  </a:lnTo>
                  <a:lnTo>
                    <a:pt x="706" y="390"/>
                  </a:lnTo>
                  <a:lnTo>
                    <a:pt x="686" y="391"/>
                  </a:lnTo>
                  <a:lnTo>
                    <a:pt x="664" y="392"/>
                  </a:lnTo>
                  <a:lnTo>
                    <a:pt x="642" y="393"/>
                  </a:lnTo>
                  <a:lnTo>
                    <a:pt x="622" y="395"/>
                  </a:lnTo>
                  <a:lnTo>
                    <a:pt x="607" y="396"/>
                  </a:lnTo>
                  <a:lnTo>
                    <a:pt x="596" y="397"/>
                  </a:lnTo>
                  <a:lnTo>
                    <a:pt x="593" y="397"/>
                  </a:lnTo>
                  <a:lnTo>
                    <a:pt x="580" y="402"/>
                  </a:lnTo>
                  <a:lnTo>
                    <a:pt x="552" y="414"/>
                  </a:lnTo>
                  <a:lnTo>
                    <a:pt x="518" y="430"/>
                  </a:lnTo>
                  <a:lnTo>
                    <a:pt x="477" y="450"/>
                  </a:lnTo>
                  <a:lnTo>
                    <a:pt x="437" y="470"/>
                  </a:lnTo>
                  <a:lnTo>
                    <a:pt x="402" y="487"/>
                  </a:lnTo>
                  <a:lnTo>
                    <a:pt x="378" y="498"/>
                  </a:lnTo>
                  <a:lnTo>
                    <a:pt x="369" y="502"/>
                  </a:lnTo>
                  <a:lnTo>
                    <a:pt x="347" y="523"/>
                  </a:lnTo>
                  <a:lnTo>
                    <a:pt x="330" y="543"/>
                  </a:lnTo>
                  <a:lnTo>
                    <a:pt x="321" y="562"/>
                  </a:lnTo>
                  <a:lnTo>
                    <a:pt x="318" y="580"/>
                  </a:lnTo>
                  <a:lnTo>
                    <a:pt x="268" y="5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19" name="Google Shape;619;p91"/>
            <p:cNvSpPr/>
            <p:nvPr/>
          </p:nvSpPr>
          <p:spPr>
            <a:xfrm>
              <a:off x="7935912" y="3752850"/>
              <a:ext cx="750887" cy="719137"/>
            </a:xfrm>
            <a:custGeom>
              <a:rect b="b" l="l" r="r" t="t"/>
              <a:pathLst>
                <a:path extrusionOk="0" h="453" w="947">
                  <a:moveTo>
                    <a:pt x="693" y="36"/>
                  </a:moveTo>
                  <a:lnTo>
                    <a:pt x="660" y="78"/>
                  </a:lnTo>
                  <a:lnTo>
                    <a:pt x="659" y="79"/>
                  </a:lnTo>
                  <a:lnTo>
                    <a:pt x="651" y="82"/>
                  </a:lnTo>
                  <a:lnTo>
                    <a:pt x="640" y="84"/>
                  </a:lnTo>
                  <a:lnTo>
                    <a:pt x="629" y="87"/>
                  </a:lnTo>
                  <a:lnTo>
                    <a:pt x="618" y="90"/>
                  </a:lnTo>
                  <a:lnTo>
                    <a:pt x="607" y="93"/>
                  </a:lnTo>
                  <a:lnTo>
                    <a:pt x="598" y="96"/>
                  </a:lnTo>
                  <a:lnTo>
                    <a:pt x="594" y="97"/>
                  </a:lnTo>
                  <a:lnTo>
                    <a:pt x="587" y="101"/>
                  </a:lnTo>
                  <a:lnTo>
                    <a:pt x="569" y="106"/>
                  </a:lnTo>
                  <a:lnTo>
                    <a:pt x="545" y="113"/>
                  </a:lnTo>
                  <a:lnTo>
                    <a:pt x="516" y="121"/>
                  </a:lnTo>
                  <a:lnTo>
                    <a:pt x="481" y="129"/>
                  </a:lnTo>
                  <a:lnTo>
                    <a:pt x="442" y="138"/>
                  </a:lnTo>
                  <a:lnTo>
                    <a:pt x="402" y="146"/>
                  </a:lnTo>
                  <a:lnTo>
                    <a:pt x="362" y="152"/>
                  </a:lnTo>
                  <a:lnTo>
                    <a:pt x="338" y="156"/>
                  </a:lnTo>
                  <a:lnTo>
                    <a:pt x="314" y="160"/>
                  </a:lnTo>
                  <a:lnTo>
                    <a:pt x="292" y="164"/>
                  </a:lnTo>
                  <a:lnTo>
                    <a:pt x="272" y="168"/>
                  </a:lnTo>
                  <a:lnTo>
                    <a:pt x="251" y="174"/>
                  </a:lnTo>
                  <a:lnTo>
                    <a:pt x="233" y="179"/>
                  </a:lnTo>
                  <a:lnTo>
                    <a:pt x="215" y="184"/>
                  </a:lnTo>
                  <a:lnTo>
                    <a:pt x="196" y="191"/>
                  </a:lnTo>
                  <a:lnTo>
                    <a:pt x="185" y="196"/>
                  </a:lnTo>
                  <a:lnTo>
                    <a:pt x="174" y="203"/>
                  </a:lnTo>
                  <a:lnTo>
                    <a:pt x="163" y="211"/>
                  </a:lnTo>
                  <a:lnTo>
                    <a:pt x="154" y="217"/>
                  </a:lnTo>
                  <a:lnTo>
                    <a:pt x="68" y="248"/>
                  </a:lnTo>
                  <a:lnTo>
                    <a:pt x="64" y="250"/>
                  </a:lnTo>
                  <a:lnTo>
                    <a:pt x="59" y="257"/>
                  </a:lnTo>
                  <a:lnTo>
                    <a:pt x="48" y="266"/>
                  </a:lnTo>
                  <a:lnTo>
                    <a:pt x="35" y="276"/>
                  </a:lnTo>
                  <a:lnTo>
                    <a:pt x="24" y="288"/>
                  </a:lnTo>
                  <a:lnTo>
                    <a:pt x="13" y="296"/>
                  </a:lnTo>
                  <a:lnTo>
                    <a:pt x="4" y="304"/>
                  </a:lnTo>
                  <a:lnTo>
                    <a:pt x="0" y="306"/>
                  </a:lnTo>
                  <a:lnTo>
                    <a:pt x="90" y="350"/>
                  </a:lnTo>
                  <a:lnTo>
                    <a:pt x="160" y="403"/>
                  </a:lnTo>
                  <a:lnTo>
                    <a:pt x="228" y="453"/>
                  </a:lnTo>
                  <a:lnTo>
                    <a:pt x="237" y="445"/>
                  </a:lnTo>
                  <a:lnTo>
                    <a:pt x="250" y="437"/>
                  </a:lnTo>
                  <a:lnTo>
                    <a:pt x="262" y="429"/>
                  </a:lnTo>
                  <a:lnTo>
                    <a:pt x="277" y="421"/>
                  </a:lnTo>
                  <a:lnTo>
                    <a:pt x="290" y="416"/>
                  </a:lnTo>
                  <a:lnTo>
                    <a:pt x="301" y="411"/>
                  </a:lnTo>
                  <a:lnTo>
                    <a:pt x="308" y="407"/>
                  </a:lnTo>
                  <a:lnTo>
                    <a:pt x="312" y="406"/>
                  </a:lnTo>
                  <a:lnTo>
                    <a:pt x="316" y="404"/>
                  </a:lnTo>
                  <a:lnTo>
                    <a:pt x="323" y="398"/>
                  </a:lnTo>
                  <a:lnTo>
                    <a:pt x="334" y="391"/>
                  </a:lnTo>
                  <a:lnTo>
                    <a:pt x="349" y="380"/>
                  </a:lnTo>
                  <a:lnTo>
                    <a:pt x="362" y="369"/>
                  </a:lnTo>
                  <a:lnTo>
                    <a:pt x="374" y="360"/>
                  </a:lnTo>
                  <a:lnTo>
                    <a:pt x="385" y="351"/>
                  </a:lnTo>
                  <a:lnTo>
                    <a:pt x="391" y="346"/>
                  </a:lnTo>
                  <a:lnTo>
                    <a:pt x="402" y="341"/>
                  </a:lnTo>
                  <a:lnTo>
                    <a:pt x="424" y="333"/>
                  </a:lnTo>
                  <a:lnTo>
                    <a:pt x="455" y="324"/>
                  </a:lnTo>
                  <a:lnTo>
                    <a:pt x="494" y="313"/>
                  </a:lnTo>
                  <a:lnTo>
                    <a:pt x="538" y="304"/>
                  </a:lnTo>
                  <a:lnTo>
                    <a:pt x="583" y="295"/>
                  </a:lnTo>
                  <a:lnTo>
                    <a:pt x="629" y="288"/>
                  </a:lnTo>
                  <a:lnTo>
                    <a:pt x="671" y="285"/>
                  </a:lnTo>
                  <a:lnTo>
                    <a:pt x="684" y="284"/>
                  </a:lnTo>
                  <a:lnTo>
                    <a:pt x="697" y="282"/>
                  </a:lnTo>
                  <a:lnTo>
                    <a:pt x="710" y="279"/>
                  </a:lnTo>
                  <a:lnTo>
                    <a:pt x="721" y="276"/>
                  </a:lnTo>
                  <a:lnTo>
                    <a:pt x="734" y="273"/>
                  </a:lnTo>
                  <a:lnTo>
                    <a:pt x="745" y="270"/>
                  </a:lnTo>
                  <a:lnTo>
                    <a:pt x="756" y="266"/>
                  </a:lnTo>
                  <a:lnTo>
                    <a:pt x="767" y="262"/>
                  </a:lnTo>
                  <a:lnTo>
                    <a:pt x="771" y="261"/>
                  </a:lnTo>
                  <a:lnTo>
                    <a:pt x="782" y="258"/>
                  </a:lnTo>
                  <a:lnTo>
                    <a:pt x="796" y="254"/>
                  </a:lnTo>
                  <a:lnTo>
                    <a:pt x="815" y="248"/>
                  </a:lnTo>
                  <a:lnTo>
                    <a:pt x="835" y="241"/>
                  </a:lnTo>
                  <a:lnTo>
                    <a:pt x="853" y="235"/>
                  </a:lnTo>
                  <a:lnTo>
                    <a:pt x="870" y="228"/>
                  </a:lnTo>
                  <a:lnTo>
                    <a:pt x="882" y="221"/>
                  </a:lnTo>
                  <a:lnTo>
                    <a:pt x="884" y="219"/>
                  </a:lnTo>
                  <a:lnTo>
                    <a:pt x="890" y="213"/>
                  </a:lnTo>
                  <a:lnTo>
                    <a:pt x="899" y="203"/>
                  </a:lnTo>
                  <a:lnTo>
                    <a:pt x="908" y="193"/>
                  </a:lnTo>
                  <a:lnTo>
                    <a:pt x="919" y="180"/>
                  </a:lnTo>
                  <a:lnTo>
                    <a:pt x="930" y="168"/>
                  </a:lnTo>
                  <a:lnTo>
                    <a:pt x="939" y="158"/>
                  </a:lnTo>
                  <a:lnTo>
                    <a:pt x="947" y="149"/>
                  </a:lnTo>
                  <a:lnTo>
                    <a:pt x="881" y="95"/>
                  </a:lnTo>
                  <a:lnTo>
                    <a:pt x="809" y="68"/>
                  </a:lnTo>
                  <a:lnTo>
                    <a:pt x="728" y="0"/>
                  </a:lnTo>
                  <a:lnTo>
                    <a:pt x="727" y="6"/>
                  </a:lnTo>
                  <a:lnTo>
                    <a:pt x="717" y="16"/>
                  </a:lnTo>
                  <a:lnTo>
                    <a:pt x="705" y="27"/>
                  </a:lnTo>
                  <a:lnTo>
                    <a:pt x="693" y="36"/>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0" name="Google Shape;620;p91"/>
            <p:cNvSpPr/>
            <p:nvPr/>
          </p:nvSpPr>
          <p:spPr>
            <a:xfrm>
              <a:off x="8196262" y="3954462"/>
              <a:ext cx="249237" cy="312737"/>
            </a:xfrm>
            <a:custGeom>
              <a:rect b="b" l="l" r="r" t="t"/>
              <a:pathLst>
                <a:path extrusionOk="0" h="197" w="315">
                  <a:moveTo>
                    <a:pt x="308" y="88"/>
                  </a:moveTo>
                  <a:lnTo>
                    <a:pt x="311" y="96"/>
                  </a:lnTo>
                  <a:lnTo>
                    <a:pt x="313" y="104"/>
                  </a:lnTo>
                  <a:lnTo>
                    <a:pt x="315" y="112"/>
                  </a:lnTo>
                  <a:lnTo>
                    <a:pt x="315" y="120"/>
                  </a:lnTo>
                  <a:lnTo>
                    <a:pt x="315" y="137"/>
                  </a:lnTo>
                  <a:lnTo>
                    <a:pt x="309" y="152"/>
                  </a:lnTo>
                  <a:lnTo>
                    <a:pt x="298" y="166"/>
                  </a:lnTo>
                  <a:lnTo>
                    <a:pt x="280" y="178"/>
                  </a:lnTo>
                  <a:lnTo>
                    <a:pt x="271" y="182"/>
                  </a:lnTo>
                  <a:lnTo>
                    <a:pt x="264" y="185"/>
                  </a:lnTo>
                  <a:lnTo>
                    <a:pt x="254" y="188"/>
                  </a:lnTo>
                  <a:lnTo>
                    <a:pt x="245" y="192"/>
                  </a:lnTo>
                  <a:lnTo>
                    <a:pt x="236" y="194"/>
                  </a:lnTo>
                  <a:lnTo>
                    <a:pt x="227" y="196"/>
                  </a:lnTo>
                  <a:lnTo>
                    <a:pt x="216" y="197"/>
                  </a:lnTo>
                  <a:lnTo>
                    <a:pt x="205" y="197"/>
                  </a:lnTo>
                  <a:lnTo>
                    <a:pt x="198" y="196"/>
                  </a:lnTo>
                  <a:lnTo>
                    <a:pt x="190" y="196"/>
                  </a:lnTo>
                  <a:lnTo>
                    <a:pt x="181" y="195"/>
                  </a:lnTo>
                  <a:lnTo>
                    <a:pt x="172" y="194"/>
                  </a:lnTo>
                  <a:lnTo>
                    <a:pt x="163" y="193"/>
                  </a:lnTo>
                  <a:lnTo>
                    <a:pt x="155" y="192"/>
                  </a:lnTo>
                  <a:lnTo>
                    <a:pt x="146" y="191"/>
                  </a:lnTo>
                  <a:lnTo>
                    <a:pt x="139" y="189"/>
                  </a:lnTo>
                  <a:lnTo>
                    <a:pt x="132" y="187"/>
                  </a:lnTo>
                  <a:lnTo>
                    <a:pt x="122" y="183"/>
                  </a:lnTo>
                  <a:lnTo>
                    <a:pt x="111" y="177"/>
                  </a:lnTo>
                  <a:lnTo>
                    <a:pt x="100" y="169"/>
                  </a:lnTo>
                  <a:lnTo>
                    <a:pt x="89" y="162"/>
                  </a:lnTo>
                  <a:lnTo>
                    <a:pt x="78" y="155"/>
                  </a:lnTo>
                  <a:lnTo>
                    <a:pt x="71" y="149"/>
                  </a:lnTo>
                  <a:lnTo>
                    <a:pt x="66" y="145"/>
                  </a:lnTo>
                  <a:lnTo>
                    <a:pt x="58" y="142"/>
                  </a:lnTo>
                  <a:lnTo>
                    <a:pt x="44" y="132"/>
                  </a:lnTo>
                  <a:lnTo>
                    <a:pt x="25" y="121"/>
                  </a:lnTo>
                  <a:lnTo>
                    <a:pt x="14" y="109"/>
                  </a:lnTo>
                  <a:lnTo>
                    <a:pt x="0" y="74"/>
                  </a:lnTo>
                  <a:lnTo>
                    <a:pt x="3" y="43"/>
                  </a:lnTo>
                  <a:lnTo>
                    <a:pt x="16" y="22"/>
                  </a:lnTo>
                  <a:lnTo>
                    <a:pt x="29" y="13"/>
                  </a:lnTo>
                  <a:lnTo>
                    <a:pt x="36" y="11"/>
                  </a:lnTo>
                  <a:lnTo>
                    <a:pt x="44" y="9"/>
                  </a:lnTo>
                  <a:lnTo>
                    <a:pt x="53" y="6"/>
                  </a:lnTo>
                  <a:lnTo>
                    <a:pt x="62" y="4"/>
                  </a:lnTo>
                  <a:lnTo>
                    <a:pt x="71" y="2"/>
                  </a:lnTo>
                  <a:lnTo>
                    <a:pt x="78" y="1"/>
                  </a:lnTo>
                  <a:lnTo>
                    <a:pt x="82" y="0"/>
                  </a:lnTo>
                  <a:lnTo>
                    <a:pt x="84" y="0"/>
                  </a:lnTo>
                  <a:lnTo>
                    <a:pt x="154" y="6"/>
                  </a:lnTo>
                  <a:lnTo>
                    <a:pt x="166" y="9"/>
                  </a:lnTo>
                  <a:lnTo>
                    <a:pt x="183" y="15"/>
                  </a:lnTo>
                  <a:lnTo>
                    <a:pt x="201" y="21"/>
                  </a:lnTo>
                  <a:lnTo>
                    <a:pt x="220" y="30"/>
                  </a:lnTo>
                  <a:lnTo>
                    <a:pt x="238" y="37"/>
                  </a:lnTo>
                  <a:lnTo>
                    <a:pt x="251" y="42"/>
                  </a:lnTo>
                  <a:lnTo>
                    <a:pt x="260" y="46"/>
                  </a:lnTo>
                  <a:lnTo>
                    <a:pt x="262" y="44"/>
                  </a:lnTo>
                  <a:lnTo>
                    <a:pt x="308" y="88"/>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1" name="Google Shape;621;p91"/>
            <p:cNvSpPr/>
            <p:nvPr/>
          </p:nvSpPr>
          <p:spPr>
            <a:xfrm>
              <a:off x="8234362" y="3990975"/>
              <a:ext cx="182562" cy="231775"/>
            </a:xfrm>
            <a:custGeom>
              <a:rect b="b" l="l" r="r" t="t"/>
              <a:pathLst>
                <a:path extrusionOk="0" h="146" w="231">
                  <a:moveTo>
                    <a:pt x="176" y="89"/>
                  </a:moveTo>
                  <a:lnTo>
                    <a:pt x="169" y="85"/>
                  </a:lnTo>
                  <a:lnTo>
                    <a:pt x="160" y="82"/>
                  </a:lnTo>
                  <a:lnTo>
                    <a:pt x="151" y="81"/>
                  </a:lnTo>
                  <a:lnTo>
                    <a:pt x="140" y="80"/>
                  </a:lnTo>
                  <a:lnTo>
                    <a:pt x="178" y="107"/>
                  </a:lnTo>
                  <a:lnTo>
                    <a:pt x="160" y="116"/>
                  </a:lnTo>
                  <a:lnTo>
                    <a:pt x="105" y="84"/>
                  </a:lnTo>
                  <a:lnTo>
                    <a:pt x="105" y="82"/>
                  </a:lnTo>
                  <a:lnTo>
                    <a:pt x="103" y="81"/>
                  </a:lnTo>
                  <a:lnTo>
                    <a:pt x="97" y="81"/>
                  </a:lnTo>
                  <a:lnTo>
                    <a:pt x="94" y="82"/>
                  </a:lnTo>
                  <a:lnTo>
                    <a:pt x="81" y="82"/>
                  </a:lnTo>
                  <a:lnTo>
                    <a:pt x="70" y="82"/>
                  </a:lnTo>
                  <a:lnTo>
                    <a:pt x="59" y="82"/>
                  </a:lnTo>
                  <a:lnTo>
                    <a:pt x="50" y="81"/>
                  </a:lnTo>
                  <a:lnTo>
                    <a:pt x="42" y="79"/>
                  </a:lnTo>
                  <a:lnTo>
                    <a:pt x="35" y="75"/>
                  </a:lnTo>
                  <a:lnTo>
                    <a:pt x="26" y="70"/>
                  </a:lnTo>
                  <a:lnTo>
                    <a:pt x="19" y="65"/>
                  </a:lnTo>
                  <a:lnTo>
                    <a:pt x="13" y="61"/>
                  </a:lnTo>
                  <a:lnTo>
                    <a:pt x="8" y="56"/>
                  </a:lnTo>
                  <a:lnTo>
                    <a:pt x="4" y="52"/>
                  </a:lnTo>
                  <a:lnTo>
                    <a:pt x="2" y="48"/>
                  </a:lnTo>
                  <a:lnTo>
                    <a:pt x="31" y="38"/>
                  </a:lnTo>
                  <a:lnTo>
                    <a:pt x="57" y="57"/>
                  </a:lnTo>
                  <a:lnTo>
                    <a:pt x="64" y="61"/>
                  </a:lnTo>
                  <a:lnTo>
                    <a:pt x="72" y="63"/>
                  </a:lnTo>
                  <a:lnTo>
                    <a:pt x="79" y="64"/>
                  </a:lnTo>
                  <a:lnTo>
                    <a:pt x="88" y="64"/>
                  </a:lnTo>
                  <a:lnTo>
                    <a:pt x="35" y="25"/>
                  </a:lnTo>
                  <a:lnTo>
                    <a:pt x="30" y="28"/>
                  </a:lnTo>
                  <a:lnTo>
                    <a:pt x="28" y="31"/>
                  </a:lnTo>
                  <a:lnTo>
                    <a:pt x="28" y="35"/>
                  </a:lnTo>
                  <a:lnTo>
                    <a:pt x="31" y="38"/>
                  </a:lnTo>
                  <a:lnTo>
                    <a:pt x="2" y="48"/>
                  </a:lnTo>
                  <a:lnTo>
                    <a:pt x="0" y="44"/>
                  </a:lnTo>
                  <a:lnTo>
                    <a:pt x="0" y="41"/>
                  </a:lnTo>
                  <a:lnTo>
                    <a:pt x="2" y="37"/>
                  </a:lnTo>
                  <a:lnTo>
                    <a:pt x="4" y="34"/>
                  </a:lnTo>
                  <a:lnTo>
                    <a:pt x="8" y="30"/>
                  </a:lnTo>
                  <a:lnTo>
                    <a:pt x="13" y="26"/>
                  </a:lnTo>
                  <a:lnTo>
                    <a:pt x="19" y="23"/>
                  </a:lnTo>
                  <a:lnTo>
                    <a:pt x="26" y="18"/>
                  </a:lnTo>
                  <a:lnTo>
                    <a:pt x="19" y="13"/>
                  </a:lnTo>
                  <a:lnTo>
                    <a:pt x="33" y="7"/>
                  </a:lnTo>
                  <a:lnTo>
                    <a:pt x="42" y="10"/>
                  </a:lnTo>
                  <a:lnTo>
                    <a:pt x="55" y="6"/>
                  </a:lnTo>
                  <a:lnTo>
                    <a:pt x="66" y="3"/>
                  </a:lnTo>
                  <a:lnTo>
                    <a:pt x="75" y="1"/>
                  </a:lnTo>
                  <a:lnTo>
                    <a:pt x="85" y="0"/>
                  </a:lnTo>
                  <a:lnTo>
                    <a:pt x="94" y="0"/>
                  </a:lnTo>
                  <a:lnTo>
                    <a:pt x="101" y="1"/>
                  </a:lnTo>
                  <a:lnTo>
                    <a:pt x="107" y="3"/>
                  </a:lnTo>
                  <a:lnTo>
                    <a:pt x="112" y="7"/>
                  </a:lnTo>
                  <a:lnTo>
                    <a:pt x="127" y="17"/>
                  </a:lnTo>
                  <a:lnTo>
                    <a:pt x="112" y="34"/>
                  </a:lnTo>
                  <a:lnTo>
                    <a:pt x="110" y="34"/>
                  </a:lnTo>
                  <a:lnTo>
                    <a:pt x="107" y="35"/>
                  </a:lnTo>
                  <a:lnTo>
                    <a:pt x="103" y="34"/>
                  </a:lnTo>
                  <a:lnTo>
                    <a:pt x="99" y="33"/>
                  </a:lnTo>
                  <a:lnTo>
                    <a:pt x="81" y="18"/>
                  </a:lnTo>
                  <a:lnTo>
                    <a:pt x="75" y="15"/>
                  </a:lnTo>
                  <a:lnTo>
                    <a:pt x="68" y="14"/>
                  </a:lnTo>
                  <a:lnTo>
                    <a:pt x="61" y="14"/>
                  </a:lnTo>
                  <a:lnTo>
                    <a:pt x="52" y="16"/>
                  </a:lnTo>
                  <a:lnTo>
                    <a:pt x="118" y="64"/>
                  </a:lnTo>
                  <a:lnTo>
                    <a:pt x="129" y="63"/>
                  </a:lnTo>
                  <a:lnTo>
                    <a:pt x="140" y="63"/>
                  </a:lnTo>
                  <a:lnTo>
                    <a:pt x="149" y="63"/>
                  </a:lnTo>
                  <a:lnTo>
                    <a:pt x="156" y="63"/>
                  </a:lnTo>
                  <a:lnTo>
                    <a:pt x="163" y="63"/>
                  </a:lnTo>
                  <a:lnTo>
                    <a:pt x="171" y="63"/>
                  </a:lnTo>
                  <a:lnTo>
                    <a:pt x="176" y="64"/>
                  </a:lnTo>
                  <a:lnTo>
                    <a:pt x="182" y="65"/>
                  </a:lnTo>
                  <a:lnTo>
                    <a:pt x="189" y="68"/>
                  </a:lnTo>
                  <a:lnTo>
                    <a:pt x="198" y="71"/>
                  </a:lnTo>
                  <a:lnTo>
                    <a:pt x="206" y="75"/>
                  </a:lnTo>
                  <a:lnTo>
                    <a:pt x="213" y="80"/>
                  </a:lnTo>
                  <a:lnTo>
                    <a:pt x="222" y="86"/>
                  </a:lnTo>
                  <a:lnTo>
                    <a:pt x="228" y="92"/>
                  </a:lnTo>
                  <a:lnTo>
                    <a:pt x="229" y="99"/>
                  </a:lnTo>
                  <a:lnTo>
                    <a:pt x="231" y="104"/>
                  </a:lnTo>
                  <a:lnTo>
                    <a:pt x="229" y="109"/>
                  </a:lnTo>
                  <a:lnTo>
                    <a:pt x="224" y="115"/>
                  </a:lnTo>
                  <a:lnTo>
                    <a:pt x="217" y="121"/>
                  </a:lnTo>
                  <a:lnTo>
                    <a:pt x="206" y="128"/>
                  </a:lnTo>
                  <a:lnTo>
                    <a:pt x="215" y="139"/>
                  </a:lnTo>
                  <a:lnTo>
                    <a:pt x="202" y="146"/>
                  </a:lnTo>
                  <a:lnTo>
                    <a:pt x="189" y="136"/>
                  </a:lnTo>
                  <a:lnTo>
                    <a:pt x="178" y="140"/>
                  </a:lnTo>
                  <a:lnTo>
                    <a:pt x="167" y="143"/>
                  </a:lnTo>
                  <a:lnTo>
                    <a:pt x="158" y="145"/>
                  </a:lnTo>
                  <a:lnTo>
                    <a:pt x="149" y="146"/>
                  </a:lnTo>
                  <a:lnTo>
                    <a:pt x="140" y="146"/>
                  </a:lnTo>
                  <a:lnTo>
                    <a:pt x="132" y="144"/>
                  </a:lnTo>
                  <a:lnTo>
                    <a:pt x="127" y="142"/>
                  </a:lnTo>
                  <a:lnTo>
                    <a:pt x="121" y="139"/>
                  </a:lnTo>
                  <a:lnTo>
                    <a:pt x="103" y="126"/>
                  </a:lnTo>
                  <a:lnTo>
                    <a:pt x="116" y="108"/>
                  </a:lnTo>
                  <a:lnTo>
                    <a:pt x="119" y="105"/>
                  </a:lnTo>
                  <a:lnTo>
                    <a:pt x="121" y="107"/>
                  </a:lnTo>
                  <a:lnTo>
                    <a:pt x="123" y="108"/>
                  </a:lnTo>
                  <a:lnTo>
                    <a:pt x="125" y="109"/>
                  </a:lnTo>
                  <a:lnTo>
                    <a:pt x="129" y="110"/>
                  </a:lnTo>
                  <a:lnTo>
                    <a:pt x="156" y="128"/>
                  </a:lnTo>
                  <a:lnTo>
                    <a:pt x="162" y="130"/>
                  </a:lnTo>
                  <a:lnTo>
                    <a:pt x="167" y="132"/>
                  </a:lnTo>
                  <a:lnTo>
                    <a:pt x="173" y="132"/>
                  </a:lnTo>
                  <a:lnTo>
                    <a:pt x="180" y="129"/>
                  </a:lnTo>
                  <a:lnTo>
                    <a:pt x="160" y="116"/>
                  </a:lnTo>
                  <a:lnTo>
                    <a:pt x="178" y="107"/>
                  </a:lnTo>
                  <a:lnTo>
                    <a:pt x="198" y="121"/>
                  </a:lnTo>
                  <a:lnTo>
                    <a:pt x="200" y="119"/>
                  </a:lnTo>
                  <a:lnTo>
                    <a:pt x="202" y="117"/>
                  </a:lnTo>
                  <a:lnTo>
                    <a:pt x="204" y="115"/>
                  </a:lnTo>
                  <a:lnTo>
                    <a:pt x="204" y="112"/>
                  </a:lnTo>
                  <a:lnTo>
                    <a:pt x="204" y="110"/>
                  </a:lnTo>
                  <a:lnTo>
                    <a:pt x="202" y="108"/>
                  </a:lnTo>
                  <a:lnTo>
                    <a:pt x="198" y="106"/>
                  </a:lnTo>
                  <a:lnTo>
                    <a:pt x="195" y="104"/>
                  </a:lnTo>
                  <a:lnTo>
                    <a:pt x="176" y="89"/>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2" name="Google Shape;622;p91"/>
            <p:cNvSpPr/>
            <p:nvPr/>
          </p:nvSpPr>
          <p:spPr>
            <a:xfrm>
              <a:off x="6124575" y="4302125"/>
              <a:ext cx="101600" cy="231775"/>
            </a:xfrm>
            <a:custGeom>
              <a:rect b="b" l="l" r="r" t="t"/>
              <a:pathLst>
                <a:path extrusionOk="0" h="146" w="128">
                  <a:moveTo>
                    <a:pt x="9" y="6"/>
                  </a:moveTo>
                  <a:lnTo>
                    <a:pt x="9" y="9"/>
                  </a:lnTo>
                  <a:lnTo>
                    <a:pt x="9" y="15"/>
                  </a:lnTo>
                  <a:lnTo>
                    <a:pt x="11" y="22"/>
                  </a:lnTo>
                  <a:lnTo>
                    <a:pt x="14" y="29"/>
                  </a:lnTo>
                  <a:lnTo>
                    <a:pt x="11" y="36"/>
                  </a:lnTo>
                  <a:lnTo>
                    <a:pt x="1" y="50"/>
                  </a:lnTo>
                  <a:lnTo>
                    <a:pt x="0" y="68"/>
                  </a:lnTo>
                  <a:lnTo>
                    <a:pt x="22" y="87"/>
                  </a:lnTo>
                  <a:lnTo>
                    <a:pt x="20" y="91"/>
                  </a:lnTo>
                  <a:lnTo>
                    <a:pt x="16" y="101"/>
                  </a:lnTo>
                  <a:lnTo>
                    <a:pt x="14" y="113"/>
                  </a:lnTo>
                  <a:lnTo>
                    <a:pt x="16" y="126"/>
                  </a:lnTo>
                  <a:lnTo>
                    <a:pt x="25" y="138"/>
                  </a:lnTo>
                  <a:lnTo>
                    <a:pt x="45" y="145"/>
                  </a:lnTo>
                  <a:lnTo>
                    <a:pt x="78" y="146"/>
                  </a:lnTo>
                  <a:lnTo>
                    <a:pt x="128" y="137"/>
                  </a:lnTo>
                  <a:lnTo>
                    <a:pt x="122" y="123"/>
                  </a:lnTo>
                  <a:lnTo>
                    <a:pt x="117" y="124"/>
                  </a:lnTo>
                  <a:lnTo>
                    <a:pt x="106" y="125"/>
                  </a:lnTo>
                  <a:lnTo>
                    <a:pt x="89" y="127"/>
                  </a:lnTo>
                  <a:lnTo>
                    <a:pt x="71" y="127"/>
                  </a:lnTo>
                  <a:lnTo>
                    <a:pt x="55" y="126"/>
                  </a:lnTo>
                  <a:lnTo>
                    <a:pt x="42" y="122"/>
                  </a:lnTo>
                  <a:lnTo>
                    <a:pt x="36" y="113"/>
                  </a:lnTo>
                  <a:lnTo>
                    <a:pt x="40" y="101"/>
                  </a:lnTo>
                  <a:lnTo>
                    <a:pt x="42" y="101"/>
                  </a:lnTo>
                  <a:lnTo>
                    <a:pt x="49" y="102"/>
                  </a:lnTo>
                  <a:lnTo>
                    <a:pt x="56" y="102"/>
                  </a:lnTo>
                  <a:lnTo>
                    <a:pt x="67" y="102"/>
                  </a:lnTo>
                  <a:lnTo>
                    <a:pt x="78" y="102"/>
                  </a:lnTo>
                  <a:lnTo>
                    <a:pt x="89" y="100"/>
                  </a:lnTo>
                  <a:lnTo>
                    <a:pt x="97" y="96"/>
                  </a:lnTo>
                  <a:lnTo>
                    <a:pt x="102" y="92"/>
                  </a:lnTo>
                  <a:lnTo>
                    <a:pt x="104" y="86"/>
                  </a:lnTo>
                  <a:lnTo>
                    <a:pt x="100" y="79"/>
                  </a:lnTo>
                  <a:lnTo>
                    <a:pt x="93" y="74"/>
                  </a:lnTo>
                  <a:lnTo>
                    <a:pt x="84" y="69"/>
                  </a:lnTo>
                  <a:lnTo>
                    <a:pt x="71" y="66"/>
                  </a:lnTo>
                  <a:lnTo>
                    <a:pt x="56" y="65"/>
                  </a:lnTo>
                  <a:lnTo>
                    <a:pt x="42" y="68"/>
                  </a:lnTo>
                  <a:lnTo>
                    <a:pt x="25" y="74"/>
                  </a:lnTo>
                  <a:lnTo>
                    <a:pt x="31" y="47"/>
                  </a:lnTo>
                  <a:lnTo>
                    <a:pt x="33" y="47"/>
                  </a:lnTo>
                  <a:lnTo>
                    <a:pt x="40" y="48"/>
                  </a:lnTo>
                  <a:lnTo>
                    <a:pt x="49" y="48"/>
                  </a:lnTo>
                  <a:lnTo>
                    <a:pt x="58" y="48"/>
                  </a:lnTo>
                  <a:lnTo>
                    <a:pt x="67" y="47"/>
                  </a:lnTo>
                  <a:lnTo>
                    <a:pt x="77" y="45"/>
                  </a:lnTo>
                  <a:lnTo>
                    <a:pt x="82" y="41"/>
                  </a:lnTo>
                  <a:lnTo>
                    <a:pt x="82" y="36"/>
                  </a:lnTo>
                  <a:lnTo>
                    <a:pt x="73" y="25"/>
                  </a:lnTo>
                  <a:lnTo>
                    <a:pt x="60" y="20"/>
                  </a:lnTo>
                  <a:lnTo>
                    <a:pt x="47" y="18"/>
                  </a:lnTo>
                  <a:lnTo>
                    <a:pt x="42" y="17"/>
                  </a:lnTo>
                  <a:lnTo>
                    <a:pt x="31" y="0"/>
                  </a:lnTo>
                  <a:lnTo>
                    <a:pt x="9"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3" name="Google Shape;623;p91"/>
            <p:cNvSpPr/>
            <p:nvPr/>
          </p:nvSpPr>
          <p:spPr>
            <a:xfrm>
              <a:off x="6216650" y="4103687"/>
              <a:ext cx="534987" cy="465137"/>
            </a:xfrm>
            <a:custGeom>
              <a:rect b="b" l="l" r="r" t="t"/>
              <a:pathLst>
                <a:path extrusionOk="0" h="293" w="675">
                  <a:moveTo>
                    <a:pt x="40" y="291"/>
                  </a:moveTo>
                  <a:lnTo>
                    <a:pt x="66" y="293"/>
                  </a:lnTo>
                  <a:lnTo>
                    <a:pt x="99" y="291"/>
                  </a:lnTo>
                  <a:lnTo>
                    <a:pt x="141" y="287"/>
                  </a:lnTo>
                  <a:lnTo>
                    <a:pt x="189" y="280"/>
                  </a:lnTo>
                  <a:lnTo>
                    <a:pt x="240" y="270"/>
                  </a:lnTo>
                  <a:lnTo>
                    <a:pt x="295" y="258"/>
                  </a:lnTo>
                  <a:lnTo>
                    <a:pt x="350" y="246"/>
                  </a:lnTo>
                  <a:lnTo>
                    <a:pt x="407" y="232"/>
                  </a:lnTo>
                  <a:lnTo>
                    <a:pt x="462" y="217"/>
                  </a:lnTo>
                  <a:lnTo>
                    <a:pt x="514" y="202"/>
                  </a:lnTo>
                  <a:lnTo>
                    <a:pt x="561" y="188"/>
                  </a:lnTo>
                  <a:lnTo>
                    <a:pt x="602" y="173"/>
                  </a:lnTo>
                  <a:lnTo>
                    <a:pt x="635" y="159"/>
                  </a:lnTo>
                  <a:lnTo>
                    <a:pt x="660" y="146"/>
                  </a:lnTo>
                  <a:lnTo>
                    <a:pt x="673" y="136"/>
                  </a:lnTo>
                  <a:lnTo>
                    <a:pt x="675" y="126"/>
                  </a:lnTo>
                  <a:lnTo>
                    <a:pt x="666" y="118"/>
                  </a:lnTo>
                  <a:lnTo>
                    <a:pt x="653" y="108"/>
                  </a:lnTo>
                  <a:lnTo>
                    <a:pt x="633" y="98"/>
                  </a:lnTo>
                  <a:lnTo>
                    <a:pt x="609" y="88"/>
                  </a:lnTo>
                  <a:lnTo>
                    <a:pt x="583" y="77"/>
                  </a:lnTo>
                  <a:lnTo>
                    <a:pt x="554" y="67"/>
                  </a:lnTo>
                  <a:lnTo>
                    <a:pt x="523" y="56"/>
                  </a:lnTo>
                  <a:lnTo>
                    <a:pt x="492" y="47"/>
                  </a:lnTo>
                  <a:lnTo>
                    <a:pt x="460" y="37"/>
                  </a:lnTo>
                  <a:lnTo>
                    <a:pt x="431" y="29"/>
                  </a:lnTo>
                  <a:lnTo>
                    <a:pt x="404" y="20"/>
                  </a:lnTo>
                  <a:lnTo>
                    <a:pt x="378" y="14"/>
                  </a:lnTo>
                  <a:lnTo>
                    <a:pt x="358" y="8"/>
                  </a:lnTo>
                  <a:lnTo>
                    <a:pt x="343" y="3"/>
                  </a:lnTo>
                  <a:lnTo>
                    <a:pt x="332" y="1"/>
                  </a:lnTo>
                  <a:lnTo>
                    <a:pt x="328" y="0"/>
                  </a:lnTo>
                  <a:lnTo>
                    <a:pt x="70" y="52"/>
                  </a:lnTo>
                  <a:lnTo>
                    <a:pt x="64" y="62"/>
                  </a:lnTo>
                  <a:lnTo>
                    <a:pt x="50" y="87"/>
                  </a:lnTo>
                  <a:lnTo>
                    <a:pt x="33" y="123"/>
                  </a:lnTo>
                  <a:lnTo>
                    <a:pt x="15" y="164"/>
                  </a:lnTo>
                  <a:lnTo>
                    <a:pt x="4" y="208"/>
                  </a:lnTo>
                  <a:lnTo>
                    <a:pt x="0" y="246"/>
                  </a:lnTo>
                  <a:lnTo>
                    <a:pt x="11" y="275"/>
                  </a:lnTo>
                  <a:lnTo>
                    <a:pt x="40" y="291"/>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4" name="Google Shape;624;p91"/>
            <p:cNvSpPr/>
            <p:nvPr/>
          </p:nvSpPr>
          <p:spPr>
            <a:xfrm>
              <a:off x="6065837" y="3890962"/>
              <a:ext cx="601662" cy="441325"/>
            </a:xfrm>
            <a:custGeom>
              <a:rect b="b" l="l" r="r" t="t"/>
              <a:pathLst>
                <a:path extrusionOk="0" h="278" w="758">
                  <a:moveTo>
                    <a:pt x="376" y="130"/>
                  </a:moveTo>
                  <a:lnTo>
                    <a:pt x="521" y="90"/>
                  </a:lnTo>
                  <a:lnTo>
                    <a:pt x="523" y="91"/>
                  </a:lnTo>
                  <a:lnTo>
                    <a:pt x="525" y="95"/>
                  </a:lnTo>
                  <a:lnTo>
                    <a:pt x="530" y="101"/>
                  </a:lnTo>
                  <a:lnTo>
                    <a:pt x="536" y="109"/>
                  </a:lnTo>
                  <a:lnTo>
                    <a:pt x="545" y="117"/>
                  </a:lnTo>
                  <a:lnTo>
                    <a:pt x="554" y="125"/>
                  </a:lnTo>
                  <a:lnTo>
                    <a:pt x="565" y="131"/>
                  </a:lnTo>
                  <a:lnTo>
                    <a:pt x="578" y="136"/>
                  </a:lnTo>
                  <a:lnTo>
                    <a:pt x="596" y="140"/>
                  </a:lnTo>
                  <a:lnTo>
                    <a:pt x="622" y="140"/>
                  </a:lnTo>
                  <a:lnTo>
                    <a:pt x="651" y="137"/>
                  </a:lnTo>
                  <a:lnTo>
                    <a:pt x="682" y="132"/>
                  </a:lnTo>
                  <a:lnTo>
                    <a:pt x="712" y="124"/>
                  </a:lnTo>
                  <a:lnTo>
                    <a:pt x="737" y="111"/>
                  </a:lnTo>
                  <a:lnTo>
                    <a:pt x="752" y="95"/>
                  </a:lnTo>
                  <a:lnTo>
                    <a:pt x="758" y="75"/>
                  </a:lnTo>
                  <a:lnTo>
                    <a:pt x="752" y="72"/>
                  </a:lnTo>
                  <a:lnTo>
                    <a:pt x="739" y="63"/>
                  </a:lnTo>
                  <a:lnTo>
                    <a:pt x="719" y="52"/>
                  </a:lnTo>
                  <a:lnTo>
                    <a:pt x="697" y="39"/>
                  </a:lnTo>
                  <a:lnTo>
                    <a:pt x="671" y="25"/>
                  </a:lnTo>
                  <a:lnTo>
                    <a:pt x="646" y="14"/>
                  </a:lnTo>
                  <a:lnTo>
                    <a:pt x="622" y="5"/>
                  </a:lnTo>
                  <a:lnTo>
                    <a:pt x="604" y="1"/>
                  </a:lnTo>
                  <a:lnTo>
                    <a:pt x="591" y="1"/>
                  </a:lnTo>
                  <a:lnTo>
                    <a:pt x="578" y="0"/>
                  </a:lnTo>
                  <a:lnTo>
                    <a:pt x="563" y="1"/>
                  </a:lnTo>
                  <a:lnTo>
                    <a:pt x="547" y="1"/>
                  </a:lnTo>
                  <a:lnTo>
                    <a:pt x="530" y="2"/>
                  </a:lnTo>
                  <a:lnTo>
                    <a:pt x="512" y="3"/>
                  </a:lnTo>
                  <a:lnTo>
                    <a:pt x="492" y="4"/>
                  </a:lnTo>
                  <a:lnTo>
                    <a:pt x="472" y="6"/>
                  </a:lnTo>
                  <a:lnTo>
                    <a:pt x="451" y="8"/>
                  </a:lnTo>
                  <a:lnTo>
                    <a:pt x="429" y="11"/>
                  </a:lnTo>
                  <a:lnTo>
                    <a:pt x="407" y="15"/>
                  </a:lnTo>
                  <a:lnTo>
                    <a:pt x="385" y="18"/>
                  </a:lnTo>
                  <a:lnTo>
                    <a:pt x="363" y="22"/>
                  </a:lnTo>
                  <a:lnTo>
                    <a:pt x="339" y="26"/>
                  </a:lnTo>
                  <a:lnTo>
                    <a:pt x="317" y="32"/>
                  </a:lnTo>
                  <a:lnTo>
                    <a:pt x="294" y="37"/>
                  </a:lnTo>
                  <a:lnTo>
                    <a:pt x="275" y="42"/>
                  </a:lnTo>
                  <a:lnTo>
                    <a:pt x="231" y="54"/>
                  </a:lnTo>
                  <a:lnTo>
                    <a:pt x="189" y="68"/>
                  </a:lnTo>
                  <a:lnTo>
                    <a:pt x="149" y="81"/>
                  </a:lnTo>
                  <a:lnTo>
                    <a:pt x="114" y="95"/>
                  </a:lnTo>
                  <a:lnTo>
                    <a:pt x="81" y="110"/>
                  </a:lnTo>
                  <a:lnTo>
                    <a:pt x="55" y="123"/>
                  </a:lnTo>
                  <a:lnTo>
                    <a:pt x="31" y="135"/>
                  </a:lnTo>
                  <a:lnTo>
                    <a:pt x="15" y="147"/>
                  </a:lnTo>
                  <a:lnTo>
                    <a:pt x="2" y="173"/>
                  </a:lnTo>
                  <a:lnTo>
                    <a:pt x="0" y="211"/>
                  </a:lnTo>
                  <a:lnTo>
                    <a:pt x="2" y="246"/>
                  </a:lnTo>
                  <a:lnTo>
                    <a:pt x="4" y="262"/>
                  </a:lnTo>
                  <a:lnTo>
                    <a:pt x="33" y="274"/>
                  </a:lnTo>
                  <a:lnTo>
                    <a:pt x="64" y="278"/>
                  </a:lnTo>
                  <a:lnTo>
                    <a:pt x="96" y="276"/>
                  </a:lnTo>
                  <a:lnTo>
                    <a:pt x="127" y="270"/>
                  </a:lnTo>
                  <a:lnTo>
                    <a:pt x="154" y="260"/>
                  </a:lnTo>
                  <a:lnTo>
                    <a:pt x="178" y="250"/>
                  </a:lnTo>
                  <a:lnTo>
                    <a:pt x="195" y="239"/>
                  </a:lnTo>
                  <a:lnTo>
                    <a:pt x="204" y="229"/>
                  </a:lnTo>
                  <a:lnTo>
                    <a:pt x="206" y="211"/>
                  </a:lnTo>
                  <a:lnTo>
                    <a:pt x="198" y="193"/>
                  </a:lnTo>
                  <a:lnTo>
                    <a:pt x="189" y="179"/>
                  </a:lnTo>
                  <a:lnTo>
                    <a:pt x="184" y="173"/>
                  </a:lnTo>
                  <a:lnTo>
                    <a:pt x="334" y="141"/>
                  </a:lnTo>
                  <a:lnTo>
                    <a:pt x="376" y="13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5" name="Google Shape;625;p91"/>
            <p:cNvSpPr/>
            <p:nvPr/>
          </p:nvSpPr>
          <p:spPr>
            <a:xfrm>
              <a:off x="6318250" y="4175125"/>
              <a:ext cx="249237" cy="263525"/>
            </a:xfrm>
            <a:custGeom>
              <a:rect b="b" l="l" r="r" t="t"/>
              <a:pathLst>
                <a:path extrusionOk="0" h="166" w="316">
                  <a:moveTo>
                    <a:pt x="0" y="37"/>
                  </a:moveTo>
                  <a:lnTo>
                    <a:pt x="156" y="0"/>
                  </a:lnTo>
                  <a:lnTo>
                    <a:pt x="316" y="94"/>
                  </a:lnTo>
                  <a:lnTo>
                    <a:pt x="24" y="166"/>
                  </a:lnTo>
                  <a:lnTo>
                    <a:pt x="0" y="37"/>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6" name="Google Shape;626;p91"/>
            <p:cNvSpPr/>
            <p:nvPr/>
          </p:nvSpPr>
          <p:spPr>
            <a:xfrm>
              <a:off x="6330950" y="4233862"/>
              <a:ext cx="31750" cy="44450"/>
            </a:xfrm>
            <a:custGeom>
              <a:rect b="b" l="l" r="r" t="t"/>
              <a:pathLst>
                <a:path extrusionOk="0" h="28" w="40">
                  <a:moveTo>
                    <a:pt x="0" y="8"/>
                  </a:moveTo>
                  <a:lnTo>
                    <a:pt x="15" y="28"/>
                  </a:lnTo>
                  <a:lnTo>
                    <a:pt x="40" y="24"/>
                  </a:lnTo>
                  <a:lnTo>
                    <a:pt x="31"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7" name="Google Shape;627;p91"/>
            <p:cNvSpPr/>
            <p:nvPr/>
          </p:nvSpPr>
          <p:spPr>
            <a:xfrm>
              <a:off x="6372225" y="4214812"/>
              <a:ext cx="31750" cy="46037"/>
            </a:xfrm>
            <a:custGeom>
              <a:rect b="b" l="l" r="r" t="t"/>
              <a:pathLst>
                <a:path extrusionOk="0" h="29" w="41">
                  <a:moveTo>
                    <a:pt x="0" y="9"/>
                  </a:moveTo>
                  <a:lnTo>
                    <a:pt x="17" y="29"/>
                  </a:lnTo>
                  <a:lnTo>
                    <a:pt x="41" y="23"/>
                  </a:lnTo>
                  <a:lnTo>
                    <a:pt x="32"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8" name="Google Shape;628;p91"/>
            <p:cNvSpPr/>
            <p:nvPr/>
          </p:nvSpPr>
          <p:spPr>
            <a:xfrm>
              <a:off x="6411912" y="4195762"/>
              <a:ext cx="34925" cy="39687"/>
            </a:xfrm>
            <a:custGeom>
              <a:rect b="b" l="l" r="r" t="t"/>
              <a:pathLst>
                <a:path extrusionOk="0" h="25" w="44">
                  <a:moveTo>
                    <a:pt x="0" y="6"/>
                  </a:moveTo>
                  <a:lnTo>
                    <a:pt x="20" y="25"/>
                  </a:lnTo>
                  <a:lnTo>
                    <a:pt x="44" y="19"/>
                  </a:lnTo>
                  <a:lnTo>
                    <a:pt x="35" y="0"/>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29" name="Google Shape;629;p91"/>
            <p:cNvSpPr/>
            <p:nvPr/>
          </p:nvSpPr>
          <p:spPr>
            <a:xfrm>
              <a:off x="6354762" y="4294187"/>
              <a:ext cx="33337" cy="44450"/>
            </a:xfrm>
            <a:custGeom>
              <a:rect b="b" l="l" r="r" t="t"/>
              <a:pathLst>
                <a:path extrusionOk="0" h="28" w="43">
                  <a:moveTo>
                    <a:pt x="0" y="8"/>
                  </a:moveTo>
                  <a:lnTo>
                    <a:pt x="19" y="28"/>
                  </a:lnTo>
                  <a:lnTo>
                    <a:pt x="43" y="23"/>
                  </a:lnTo>
                  <a:lnTo>
                    <a:pt x="32"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0" name="Google Shape;630;p91"/>
            <p:cNvSpPr/>
            <p:nvPr/>
          </p:nvSpPr>
          <p:spPr>
            <a:xfrm>
              <a:off x="6392862" y="4270375"/>
              <a:ext cx="34925" cy="47625"/>
            </a:xfrm>
            <a:custGeom>
              <a:rect b="b" l="l" r="r" t="t"/>
              <a:pathLst>
                <a:path extrusionOk="0" h="30" w="44">
                  <a:moveTo>
                    <a:pt x="0" y="11"/>
                  </a:moveTo>
                  <a:lnTo>
                    <a:pt x="20" y="30"/>
                  </a:lnTo>
                  <a:lnTo>
                    <a:pt x="44" y="23"/>
                  </a:lnTo>
                  <a:lnTo>
                    <a:pt x="31" y="0"/>
                  </a:lnTo>
                  <a:lnTo>
                    <a:pt x="0"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1" name="Google Shape;631;p91"/>
            <p:cNvSpPr/>
            <p:nvPr/>
          </p:nvSpPr>
          <p:spPr>
            <a:xfrm>
              <a:off x="6434137" y="4249737"/>
              <a:ext cx="34925" cy="39687"/>
            </a:xfrm>
            <a:custGeom>
              <a:rect b="b" l="l" r="r" t="t"/>
              <a:pathLst>
                <a:path extrusionOk="0" h="25" w="44">
                  <a:moveTo>
                    <a:pt x="0" y="7"/>
                  </a:moveTo>
                  <a:lnTo>
                    <a:pt x="22" y="25"/>
                  </a:lnTo>
                  <a:lnTo>
                    <a:pt x="44" y="18"/>
                  </a:lnTo>
                  <a:lnTo>
                    <a:pt x="33" y="0"/>
                  </a:lnTo>
                  <a:lnTo>
                    <a:pt x="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2" name="Google Shape;632;p91"/>
            <p:cNvSpPr/>
            <p:nvPr/>
          </p:nvSpPr>
          <p:spPr>
            <a:xfrm>
              <a:off x="6375400" y="4340225"/>
              <a:ext cx="31750" cy="44450"/>
            </a:xfrm>
            <a:custGeom>
              <a:rect b="b" l="l" r="r" t="t"/>
              <a:pathLst>
                <a:path extrusionOk="0" h="28" w="40">
                  <a:moveTo>
                    <a:pt x="0" y="8"/>
                  </a:moveTo>
                  <a:lnTo>
                    <a:pt x="17" y="28"/>
                  </a:lnTo>
                  <a:lnTo>
                    <a:pt x="40" y="25"/>
                  </a:lnTo>
                  <a:lnTo>
                    <a:pt x="33" y="0"/>
                  </a:lnTo>
                  <a:lnTo>
                    <a:pt x="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3" name="Google Shape;633;p91"/>
            <p:cNvSpPr/>
            <p:nvPr/>
          </p:nvSpPr>
          <p:spPr>
            <a:xfrm>
              <a:off x="6415087" y="4321175"/>
              <a:ext cx="33337" cy="44450"/>
            </a:xfrm>
            <a:custGeom>
              <a:rect b="b" l="l" r="r" t="t"/>
              <a:pathLst>
                <a:path extrusionOk="0" h="28" w="43">
                  <a:moveTo>
                    <a:pt x="0" y="9"/>
                  </a:moveTo>
                  <a:lnTo>
                    <a:pt x="19" y="28"/>
                  </a:lnTo>
                  <a:lnTo>
                    <a:pt x="43" y="24"/>
                  </a:lnTo>
                  <a:lnTo>
                    <a:pt x="32" y="0"/>
                  </a:lnTo>
                  <a:lnTo>
                    <a:pt x="0"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4" name="Google Shape;634;p91"/>
            <p:cNvSpPr/>
            <p:nvPr/>
          </p:nvSpPr>
          <p:spPr>
            <a:xfrm>
              <a:off x="6457950" y="4303712"/>
              <a:ext cx="34925" cy="38100"/>
            </a:xfrm>
            <a:custGeom>
              <a:rect b="b" l="l" r="r" t="t"/>
              <a:pathLst>
                <a:path extrusionOk="0" h="24" w="44">
                  <a:moveTo>
                    <a:pt x="0" y="5"/>
                  </a:moveTo>
                  <a:lnTo>
                    <a:pt x="20" y="24"/>
                  </a:lnTo>
                  <a:lnTo>
                    <a:pt x="44" y="18"/>
                  </a:lnTo>
                  <a:lnTo>
                    <a:pt x="34" y="0"/>
                  </a:lnTo>
                  <a:lnTo>
                    <a:pt x="0"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5" name="Google Shape;635;p91"/>
            <p:cNvSpPr/>
            <p:nvPr/>
          </p:nvSpPr>
          <p:spPr>
            <a:xfrm>
              <a:off x="6154737" y="4430712"/>
              <a:ext cx="28575" cy="15875"/>
            </a:xfrm>
            <a:custGeom>
              <a:rect b="b" l="l" r="r" t="t"/>
              <a:pathLst>
                <a:path extrusionOk="0" h="10" w="37">
                  <a:moveTo>
                    <a:pt x="0" y="4"/>
                  </a:moveTo>
                  <a:lnTo>
                    <a:pt x="6" y="5"/>
                  </a:lnTo>
                  <a:lnTo>
                    <a:pt x="17" y="8"/>
                  </a:lnTo>
                  <a:lnTo>
                    <a:pt x="29" y="10"/>
                  </a:lnTo>
                  <a:lnTo>
                    <a:pt x="37" y="8"/>
                  </a:lnTo>
                  <a:lnTo>
                    <a:pt x="35" y="3"/>
                  </a:lnTo>
                  <a:lnTo>
                    <a:pt x="24" y="0"/>
                  </a:lnTo>
                  <a:lnTo>
                    <a:pt x="11" y="0"/>
                  </a:lnTo>
                  <a:lnTo>
                    <a:pt x="0" y="4"/>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6" name="Google Shape;636;p91"/>
            <p:cNvSpPr/>
            <p:nvPr/>
          </p:nvSpPr>
          <p:spPr>
            <a:xfrm>
              <a:off x="6156325" y="4349750"/>
              <a:ext cx="14287" cy="12700"/>
            </a:xfrm>
            <a:custGeom>
              <a:rect b="b" l="l" r="r" t="t"/>
              <a:pathLst>
                <a:path extrusionOk="0" h="8" w="18">
                  <a:moveTo>
                    <a:pt x="0" y="0"/>
                  </a:moveTo>
                  <a:lnTo>
                    <a:pt x="2" y="2"/>
                  </a:lnTo>
                  <a:lnTo>
                    <a:pt x="7" y="5"/>
                  </a:lnTo>
                  <a:lnTo>
                    <a:pt x="13" y="8"/>
                  </a:lnTo>
                  <a:lnTo>
                    <a:pt x="18" y="7"/>
                  </a:lnTo>
                  <a:lnTo>
                    <a:pt x="18" y="3"/>
                  </a:lnTo>
                  <a:lnTo>
                    <a:pt x="13" y="1"/>
                  </a:lnTo>
                  <a:lnTo>
                    <a:pt x="4" y="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7" name="Google Shape;637;p91"/>
            <p:cNvSpPr/>
            <p:nvPr/>
          </p:nvSpPr>
          <p:spPr>
            <a:xfrm>
              <a:off x="6053137" y="4014787"/>
              <a:ext cx="414337" cy="309562"/>
            </a:xfrm>
            <a:custGeom>
              <a:rect b="b" l="l" r="r" t="t"/>
              <a:pathLst>
                <a:path extrusionOk="0" h="195" w="522">
                  <a:moveTo>
                    <a:pt x="0" y="175"/>
                  </a:moveTo>
                  <a:lnTo>
                    <a:pt x="5" y="177"/>
                  </a:lnTo>
                  <a:lnTo>
                    <a:pt x="22" y="183"/>
                  </a:lnTo>
                  <a:lnTo>
                    <a:pt x="47" y="190"/>
                  </a:lnTo>
                  <a:lnTo>
                    <a:pt x="77" y="195"/>
                  </a:lnTo>
                  <a:lnTo>
                    <a:pt x="110" y="195"/>
                  </a:lnTo>
                  <a:lnTo>
                    <a:pt x="143" y="189"/>
                  </a:lnTo>
                  <a:lnTo>
                    <a:pt x="174" y="172"/>
                  </a:lnTo>
                  <a:lnTo>
                    <a:pt x="200" y="143"/>
                  </a:lnTo>
                  <a:lnTo>
                    <a:pt x="211" y="113"/>
                  </a:lnTo>
                  <a:lnTo>
                    <a:pt x="201" y="95"/>
                  </a:lnTo>
                  <a:lnTo>
                    <a:pt x="189" y="87"/>
                  </a:lnTo>
                  <a:lnTo>
                    <a:pt x="181" y="85"/>
                  </a:lnTo>
                  <a:lnTo>
                    <a:pt x="522" y="0"/>
                  </a:lnTo>
                  <a:lnTo>
                    <a:pt x="519" y="1"/>
                  </a:lnTo>
                  <a:lnTo>
                    <a:pt x="508" y="2"/>
                  </a:lnTo>
                  <a:lnTo>
                    <a:pt x="491" y="5"/>
                  </a:lnTo>
                  <a:lnTo>
                    <a:pt x="469" y="10"/>
                  </a:lnTo>
                  <a:lnTo>
                    <a:pt x="444" y="14"/>
                  </a:lnTo>
                  <a:lnTo>
                    <a:pt x="414" y="19"/>
                  </a:lnTo>
                  <a:lnTo>
                    <a:pt x="385" y="26"/>
                  </a:lnTo>
                  <a:lnTo>
                    <a:pt x="352" y="31"/>
                  </a:lnTo>
                  <a:lnTo>
                    <a:pt x="319" y="37"/>
                  </a:lnTo>
                  <a:lnTo>
                    <a:pt x="288" y="44"/>
                  </a:lnTo>
                  <a:lnTo>
                    <a:pt x="258" y="49"/>
                  </a:lnTo>
                  <a:lnTo>
                    <a:pt x="231" y="54"/>
                  </a:lnTo>
                  <a:lnTo>
                    <a:pt x="205" y="59"/>
                  </a:lnTo>
                  <a:lnTo>
                    <a:pt x="187" y="64"/>
                  </a:lnTo>
                  <a:lnTo>
                    <a:pt x="172" y="67"/>
                  </a:lnTo>
                  <a:lnTo>
                    <a:pt x="165" y="69"/>
                  </a:lnTo>
                  <a:lnTo>
                    <a:pt x="161" y="74"/>
                  </a:lnTo>
                  <a:lnTo>
                    <a:pt x="163" y="85"/>
                  </a:lnTo>
                  <a:lnTo>
                    <a:pt x="167" y="97"/>
                  </a:lnTo>
                  <a:lnTo>
                    <a:pt x="170" y="112"/>
                  </a:lnTo>
                  <a:lnTo>
                    <a:pt x="168" y="128"/>
                  </a:lnTo>
                  <a:lnTo>
                    <a:pt x="159" y="144"/>
                  </a:lnTo>
                  <a:lnTo>
                    <a:pt x="141" y="157"/>
                  </a:lnTo>
                  <a:lnTo>
                    <a:pt x="108" y="167"/>
                  </a:lnTo>
                  <a:lnTo>
                    <a:pt x="73" y="175"/>
                  </a:lnTo>
                  <a:lnTo>
                    <a:pt x="46" y="178"/>
                  </a:lnTo>
                  <a:lnTo>
                    <a:pt x="25" y="180"/>
                  </a:lnTo>
                  <a:lnTo>
                    <a:pt x="13" y="180"/>
                  </a:lnTo>
                  <a:lnTo>
                    <a:pt x="5" y="179"/>
                  </a:lnTo>
                  <a:lnTo>
                    <a:pt x="1" y="177"/>
                  </a:lnTo>
                  <a:lnTo>
                    <a:pt x="0" y="176"/>
                  </a:lnTo>
                  <a:lnTo>
                    <a:pt x="0" y="1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8" name="Google Shape;638;p91"/>
            <p:cNvSpPr/>
            <p:nvPr/>
          </p:nvSpPr>
          <p:spPr>
            <a:xfrm>
              <a:off x="6061075" y="3867150"/>
              <a:ext cx="592137" cy="242887"/>
            </a:xfrm>
            <a:custGeom>
              <a:rect b="b" l="l" r="r" t="t"/>
              <a:pathLst>
                <a:path extrusionOk="0" h="153" w="744">
                  <a:moveTo>
                    <a:pt x="0" y="153"/>
                  </a:moveTo>
                  <a:lnTo>
                    <a:pt x="2" y="151"/>
                  </a:lnTo>
                  <a:lnTo>
                    <a:pt x="11" y="146"/>
                  </a:lnTo>
                  <a:lnTo>
                    <a:pt x="24" y="139"/>
                  </a:lnTo>
                  <a:lnTo>
                    <a:pt x="40" y="128"/>
                  </a:lnTo>
                  <a:lnTo>
                    <a:pt x="62" y="115"/>
                  </a:lnTo>
                  <a:lnTo>
                    <a:pt x="90" y="102"/>
                  </a:lnTo>
                  <a:lnTo>
                    <a:pt x="121" y="87"/>
                  </a:lnTo>
                  <a:lnTo>
                    <a:pt x="157" y="72"/>
                  </a:lnTo>
                  <a:lnTo>
                    <a:pt x="198" y="57"/>
                  </a:lnTo>
                  <a:lnTo>
                    <a:pt x="244" y="43"/>
                  </a:lnTo>
                  <a:lnTo>
                    <a:pt x="293" y="31"/>
                  </a:lnTo>
                  <a:lnTo>
                    <a:pt x="346" y="19"/>
                  </a:lnTo>
                  <a:lnTo>
                    <a:pt x="403" y="10"/>
                  </a:lnTo>
                  <a:lnTo>
                    <a:pt x="466" y="3"/>
                  </a:lnTo>
                  <a:lnTo>
                    <a:pt x="530" y="0"/>
                  </a:lnTo>
                  <a:lnTo>
                    <a:pt x="599" y="0"/>
                  </a:lnTo>
                  <a:lnTo>
                    <a:pt x="744" y="86"/>
                  </a:lnTo>
                  <a:lnTo>
                    <a:pt x="744" y="90"/>
                  </a:lnTo>
                  <a:lnTo>
                    <a:pt x="742" y="99"/>
                  </a:lnTo>
                  <a:lnTo>
                    <a:pt x="735" y="111"/>
                  </a:lnTo>
                  <a:lnTo>
                    <a:pt x="715" y="122"/>
                  </a:lnTo>
                  <a:lnTo>
                    <a:pt x="717" y="119"/>
                  </a:lnTo>
                  <a:lnTo>
                    <a:pt x="720" y="111"/>
                  </a:lnTo>
                  <a:lnTo>
                    <a:pt x="720" y="101"/>
                  </a:lnTo>
                  <a:lnTo>
                    <a:pt x="713" y="89"/>
                  </a:lnTo>
                  <a:lnTo>
                    <a:pt x="702" y="81"/>
                  </a:lnTo>
                  <a:lnTo>
                    <a:pt x="686" y="70"/>
                  </a:lnTo>
                  <a:lnTo>
                    <a:pt x="665" y="57"/>
                  </a:lnTo>
                  <a:lnTo>
                    <a:pt x="643" y="43"/>
                  </a:lnTo>
                  <a:lnTo>
                    <a:pt x="621" y="31"/>
                  </a:lnTo>
                  <a:lnTo>
                    <a:pt x="603" y="20"/>
                  </a:lnTo>
                  <a:lnTo>
                    <a:pt x="592" y="13"/>
                  </a:lnTo>
                  <a:lnTo>
                    <a:pt x="587" y="10"/>
                  </a:lnTo>
                  <a:lnTo>
                    <a:pt x="583" y="10"/>
                  </a:lnTo>
                  <a:lnTo>
                    <a:pt x="570" y="10"/>
                  </a:lnTo>
                  <a:lnTo>
                    <a:pt x="552" y="11"/>
                  </a:lnTo>
                  <a:lnTo>
                    <a:pt x="528" y="12"/>
                  </a:lnTo>
                  <a:lnTo>
                    <a:pt x="497" y="14"/>
                  </a:lnTo>
                  <a:lnTo>
                    <a:pt x="462" y="17"/>
                  </a:lnTo>
                  <a:lnTo>
                    <a:pt x="423" y="21"/>
                  </a:lnTo>
                  <a:lnTo>
                    <a:pt x="381" y="26"/>
                  </a:lnTo>
                  <a:lnTo>
                    <a:pt x="335" y="34"/>
                  </a:lnTo>
                  <a:lnTo>
                    <a:pt x="288" y="43"/>
                  </a:lnTo>
                  <a:lnTo>
                    <a:pt x="238" y="55"/>
                  </a:lnTo>
                  <a:lnTo>
                    <a:pt x="190" y="70"/>
                  </a:lnTo>
                  <a:lnTo>
                    <a:pt x="141" y="86"/>
                  </a:lnTo>
                  <a:lnTo>
                    <a:pt x="91" y="106"/>
                  </a:lnTo>
                  <a:lnTo>
                    <a:pt x="46" y="128"/>
                  </a:lnTo>
                  <a:lnTo>
                    <a:pt x="0" y="1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39" name="Google Shape;639;p91"/>
            <p:cNvSpPr/>
            <p:nvPr/>
          </p:nvSpPr>
          <p:spPr>
            <a:xfrm>
              <a:off x="6497637" y="4060825"/>
              <a:ext cx="131762" cy="42862"/>
            </a:xfrm>
            <a:custGeom>
              <a:rect b="b" l="l" r="r" t="t"/>
              <a:pathLst>
                <a:path extrusionOk="0" h="27" w="167">
                  <a:moveTo>
                    <a:pt x="0" y="6"/>
                  </a:moveTo>
                  <a:lnTo>
                    <a:pt x="2" y="8"/>
                  </a:lnTo>
                  <a:lnTo>
                    <a:pt x="11" y="13"/>
                  </a:lnTo>
                  <a:lnTo>
                    <a:pt x="24" y="20"/>
                  </a:lnTo>
                  <a:lnTo>
                    <a:pt x="42" y="25"/>
                  </a:lnTo>
                  <a:lnTo>
                    <a:pt x="64" y="27"/>
                  </a:lnTo>
                  <a:lnTo>
                    <a:pt x="94" y="25"/>
                  </a:lnTo>
                  <a:lnTo>
                    <a:pt x="128" y="17"/>
                  </a:lnTo>
                  <a:lnTo>
                    <a:pt x="167" y="0"/>
                  </a:lnTo>
                  <a:lnTo>
                    <a:pt x="161" y="1"/>
                  </a:lnTo>
                  <a:lnTo>
                    <a:pt x="147" y="4"/>
                  </a:lnTo>
                  <a:lnTo>
                    <a:pt x="125" y="7"/>
                  </a:lnTo>
                  <a:lnTo>
                    <a:pt x="99" y="11"/>
                  </a:lnTo>
                  <a:lnTo>
                    <a:pt x="72" y="13"/>
                  </a:lnTo>
                  <a:lnTo>
                    <a:pt x="44" y="15"/>
                  </a:lnTo>
                  <a:lnTo>
                    <a:pt x="20" y="12"/>
                  </a:lnTo>
                  <a:lnTo>
                    <a:pt x="0"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0" name="Google Shape;640;p91"/>
            <p:cNvSpPr/>
            <p:nvPr/>
          </p:nvSpPr>
          <p:spPr>
            <a:xfrm>
              <a:off x="6254750" y="4094162"/>
              <a:ext cx="479425" cy="311150"/>
            </a:xfrm>
            <a:custGeom>
              <a:rect b="b" l="l" r="r" t="t"/>
              <a:pathLst>
                <a:path extrusionOk="0" h="196" w="603">
                  <a:moveTo>
                    <a:pt x="0" y="53"/>
                  </a:moveTo>
                  <a:lnTo>
                    <a:pt x="253" y="0"/>
                  </a:lnTo>
                  <a:lnTo>
                    <a:pt x="256" y="1"/>
                  </a:lnTo>
                  <a:lnTo>
                    <a:pt x="269" y="4"/>
                  </a:lnTo>
                  <a:lnTo>
                    <a:pt x="289" y="9"/>
                  </a:lnTo>
                  <a:lnTo>
                    <a:pt x="313" y="16"/>
                  </a:lnTo>
                  <a:lnTo>
                    <a:pt x="343" y="24"/>
                  </a:lnTo>
                  <a:lnTo>
                    <a:pt x="376" y="34"/>
                  </a:lnTo>
                  <a:lnTo>
                    <a:pt x="409" y="43"/>
                  </a:lnTo>
                  <a:lnTo>
                    <a:pt x="443" y="54"/>
                  </a:lnTo>
                  <a:lnTo>
                    <a:pt x="478" y="65"/>
                  </a:lnTo>
                  <a:lnTo>
                    <a:pt x="511" y="77"/>
                  </a:lnTo>
                  <a:lnTo>
                    <a:pt x="541" y="88"/>
                  </a:lnTo>
                  <a:lnTo>
                    <a:pt x="565" y="99"/>
                  </a:lnTo>
                  <a:lnTo>
                    <a:pt x="585" y="110"/>
                  </a:lnTo>
                  <a:lnTo>
                    <a:pt x="598" y="119"/>
                  </a:lnTo>
                  <a:lnTo>
                    <a:pt x="603" y="128"/>
                  </a:lnTo>
                  <a:lnTo>
                    <a:pt x="599" y="135"/>
                  </a:lnTo>
                  <a:lnTo>
                    <a:pt x="579" y="148"/>
                  </a:lnTo>
                  <a:lnTo>
                    <a:pt x="557" y="160"/>
                  </a:lnTo>
                  <a:lnTo>
                    <a:pt x="533" y="170"/>
                  </a:lnTo>
                  <a:lnTo>
                    <a:pt x="509" y="179"/>
                  </a:lnTo>
                  <a:lnTo>
                    <a:pt x="487" y="186"/>
                  </a:lnTo>
                  <a:lnTo>
                    <a:pt x="471" y="191"/>
                  </a:lnTo>
                  <a:lnTo>
                    <a:pt x="458" y="195"/>
                  </a:lnTo>
                  <a:lnTo>
                    <a:pt x="454" y="196"/>
                  </a:lnTo>
                  <a:lnTo>
                    <a:pt x="460" y="194"/>
                  </a:lnTo>
                  <a:lnTo>
                    <a:pt x="475" y="189"/>
                  </a:lnTo>
                  <a:lnTo>
                    <a:pt x="497" y="183"/>
                  </a:lnTo>
                  <a:lnTo>
                    <a:pt x="519" y="173"/>
                  </a:lnTo>
                  <a:lnTo>
                    <a:pt x="539" y="163"/>
                  </a:lnTo>
                  <a:lnTo>
                    <a:pt x="554" y="151"/>
                  </a:lnTo>
                  <a:lnTo>
                    <a:pt x="557" y="139"/>
                  </a:lnTo>
                  <a:lnTo>
                    <a:pt x="550" y="126"/>
                  </a:lnTo>
                  <a:lnTo>
                    <a:pt x="539" y="119"/>
                  </a:lnTo>
                  <a:lnTo>
                    <a:pt x="526" y="111"/>
                  </a:lnTo>
                  <a:lnTo>
                    <a:pt x="508" y="104"/>
                  </a:lnTo>
                  <a:lnTo>
                    <a:pt x="487" y="94"/>
                  </a:lnTo>
                  <a:lnTo>
                    <a:pt x="465" y="86"/>
                  </a:lnTo>
                  <a:lnTo>
                    <a:pt x="440" y="76"/>
                  </a:lnTo>
                  <a:lnTo>
                    <a:pt x="416" y="68"/>
                  </a:lnTo>
                  <a:lnTo>
                    <a:pt x="390" y="58"/>
                  </a:lnTo>
                  <a:lnTo>
                    <a:pt x="365" y="50"/>
                  </a:lnTo>
                  <a:lnTo>
                    <a:pt x="339" y="42"/>
                  </a:lnTo>
                  <a:lnTo>
                    <a:pt x="315" y="36"/>
                  </a:lnTo>
                  <a:lnTo>
                    <a:pt x="293" y="30"/>
                  </a:lnTo>
                  <a:lnTo>
                    <a:pt x="273" y="24"/>
                  </a:lnTo>
                  <a:lnTo>
                    <a:pt x="256" y="21"/>
                  </a:lnTo>
                  <a:lnTo>
                    <a:pt x="244" y="19"/>
                  </a:lnTo>
                  <a:lnTo>
                    <a:pt x="234" y="19"/>
                  </a:lnTo>
                  <a:lnTo>
                    <a:pt x="212" y="21"/>
                  </a:lnTo>
                  <a:lnTo>
                    <a:pt x="181" y="25"/>
                  </a:lnTo>
                  <a:lnTo>
                    <a:pt x="143" y="31"/>
                  </a:lnTo>
                  <a:lnTo>
                    <a:pt x="102" y="37"/>
                  </a:lnTo>
                  <a:lnTo>
                    <a:pt x="64" y="42"/>
                  </a:lnTo>
                  <a:lnTo>
                    <a:pt x="31" y="47"/>
                  </a:lnTo>
                  <a:lnTo>
                    <a:pt x="9" y="52"/>
                  </a:lnTo>
                  <a:lnTo>
                    <a:pt x="0"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1" name="Google Shape;641;p91"/>
            <p:cNvSpPr/>
            <p:nvPr/>
          </p:nvSpPr>
          <p:spPr>
            <a:xfrm>
              <a:off x="6316662" y="4232275"/>
              <a:ext cx="250825" cy="200025"/>
            </a:xfrm>
            <a:custGeom>
              <a:rect b="b" l="l" r="r" t="t"/>
              <a:pathLst>
                <a:path extrusionOk="0" h="126" w="315">
                  <a:moveTo>
                    <a:pt x="0" y="0"/>
                  </a:moveTo>
                  <a:lnTo>
                    <a:pt x="16" y="126"/>
                  </a:lnTo>
                  <a:lnTo>
                    <a:pt x="315" y="58"/>
                  </a:lnTo>
                  <a:lnTo>
                    <a:pt x="45" y="10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2" name="Google Shape;642;p91"/>
            <p:cNvSpPr/>
            <p:nvPr/>
          </p:nvSpPr>
          <p:spPr>
            <a:xfrm>
              <a:off x="6338887" y="4168775"/>
              <a:ext cx="222250" cy="141287"/>
            </a:xfrm>
            <a:custGeom>
              <a:rect b="b" l="l" r="r" t="t"/>
              <a:pathLst>
                <a:path extrusionOk="0" h="89" w="279">
                  <a:moveTo>
                    <a:pt x="53" y="18"/>
                  </a:moveTo>
                  <a:lnTo>
                    <a:pt x="128" y="0"/>
                  </a:lnTo>
                  <a:lnTo>
                    <a:pt x="279" y="89"/>
                  </a:lnTo>
                  <a:lnTo>
                    <a:pt x="116" y="16"/>
                  </a:lnTo>
                  <a:lnTo>
                    <a:pt x="0" y="30"/>
                  </a:lnTo>
                  <a:lnTo>
                    <a:pt x="53"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3" name="Google Shape;643;p91"/>
            <p:cNvSpPr/>
            <p:nvPr/>
          </p:nvSpPr>
          <p:spPr>
            <a:xfrm>
              <a:off x="6199187" y="4383087"/>
              <a:ext cx="352425" cy="169862"/>
            </a:xfrm>
            <a:custGeom>
              <a:rect b="b" l="l" r="r" t="t"/>
              <a:pathLst>
                <a:path extrusionOk="0" h="107" w="444">
                  <a:moveTo>
                    <a:pt x="0" y="0"/>
                  </a:moveTo>
                  <a:lnTo>
                    <a:pt x="20" y="107"/>
                  </a:lnTo>
                  <a:lnTo>
                    <a:pt x="154" y="104"/>
                  </a:lnTo>
                  <a:lnTo>
                    <a:pt x="444" y="34"/>
                  </a:lnTo>
                  <a:lnTo>
                    <a:pt x="154" y="90"/>
                  </a:lnTo>
                  <a:lnTo>
                    <a:pt x="59" y="83"/>
                  </a:lnTo>
                  <a:lnTo>
                    <a:pt x="55" y="81"/>
                  </a:lnTo>
                  <a:lnTo>
                    <a:pt x="48" y="74"/>
                  </a:lnTo>
                  <a:lnTo>
                    <a:pt x="37" y="63"/>
                  </a:lnTo>
                  <a:lnTo>
                    <a:pt x="26" y="51"/>
                  </a:lnTo>
                  <a:lnTo>
                    <a:pt x="13" y="37"/>
                  </a:lnTo>
                  <a:lnTo>
                    <a:pt x="4" y="23"/>
                  </a:lnTo>
                  <a:lnTo>
                    <a:pt x="0" y="1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4" name="Google Shape;644;p91"/>
            <p:cNvSpPr/>
            <p:nvPr/>
          </p:nvSpPr>
          <p:spPr>
            <a:xfrm>
              <a:off x="6900862" y="1822450"/>
              <a:ext cx="901700" cy="88900"/>
            </a:xfrm>
            <a:custGeom>
              <a:rect b="b" l="l" r="r" t="t"/>
              <a:pathLst>
                <a:path extrusionOk="0" h="56" w="1135">
                  <a:moveTo>
                    <a:pt x="1135" y="56"/>
                  </a:moveTo>
                  <a:lnTo>
                    <a:pt x="1071" y="48"/>
                  </a:lnTo>
                  <a:lnTo>
                    <a:pt x="1003" y="40"/>
                  </a:lnTo>
                  <a:lnTo>
                    <a:pt x="934" y="34"/>
                  </a:lnTo>
                  <a:lnTo>
                    <a:pt x="862" y="29"/>
                  </a:lnTo>
                  <a:lnTo>
                    <a:pt x="789" y="26"/>
                  </a:lnTo>
                  <a:lnTo>
                    <a:pt x="715" y="22"/>
                  </a:lnTo>
                  <a:lnTo>
                    <a:pt x="640" y="20"/>
                  </a:lnTo>
                  <a:lnTo>
                    <a:pt x="565" y="20"/>
                  </a:lnTo>
                  <a:lnTo>
                    <a:pt x="490" y="20"/>
                  </a:lnTo>
                  <a:lnTo>
                    <a:pt x="416" y="22"/>
                  </a:lnTo>
                  <a:lnTo>
                    <a:pt x="343" y="24"/>
                  </a:lnTo>
                  <a:lnTo>
                    <a:pt x="270" y="28"/>
                  </a:lnTo>
                  <a:lnTo>
                    <a:pt x="198" y="33"/>
                  </a:lnTo>
                  <a:lnTo>
                    <a:pt x="130" y="38"/>
                  </a:lnTo>
                  <a:lnTo>
                    <a:pt x="64" y="45"/>
                  </a:lnTo>
                  <a:lnTo>
                    <a:pt x="0" y="52"/>
                  </a:lnTo>
                  <a:lnTo>
                    <a:pt x="62" y="41"/>
                  </a:lnTo>
                  <a:lnTo>
                    <a:pt x="125" y="33"/>
                  </a:lnTo>
                  <a:lnTo>
                    <a:pt x="189" y="24"/>
                  </a:lnTo>
                  <a:lnTo>
                    <a:pt x="255" y="18"/>
                  </a:lnTo>
                  <a:lnTo>
                    <a:pt x="319" y="12"/>
                  </a:lnTo>
                  <a:lnTo>
                    <a:pt x="385" y="8"/>
                  </a:lnTo>
                  <a:lnTo>
                    <a:pt x="453" y="4"/>
                  </a:lnTo>
                  <a:lnTo>
                    <a:pt x="519" y="1"/>
                  </a:lnTo>
                  <a:lnTo>
                    <a:pt x="587" y="0"/>
                  </a:lnTo>
                  <a:lnTo>
                    <a:pt x="653" y="0"/>
                  </a:lnTo>
                  <a:lnTo>
                    <a:pt x="721" y="0"/>
                  </a:lnTo>
                  <a:lnTo>
                    <a:pt x="787" y="2"/>
                  </a:lnTo>
                  <a:lnTo>
                    <a:pt x="855" y="5"/>
                  </a:lnTo>
                  <a:lnTo>
                    <a:pt x="921" y="10"/>
                  </a:lnTo>
                  <a:lnTo>
                    <a:pt x="987" y="14"/>
                  </a:lnTo>
                  <a:lnTo>
                    <a:pt x="1051" y="20"/>
                  </a:lnTo>
                  <a:lnTo>
                    <a:pt x="1135" y="5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5" name="Google Shape;645;p91"/>
            <p:cNvSpPr/>
            <p:nvPr/>
          </p:nvSpPr>
          <p:spPr>
            <a:xfrm>
              <a:off x="6883400" y="1709737"/>
              <a:ext cx="236537" cy="254000"/>
            </a:xfrm>
            <a:custGeom>
              <a:rect b="b" l="l" r="r" t="t"/>
              <a:pathLst>
                <a:path extrusionOk="0" h="160" w="297">
                  <a:moveTo>
                    <a:pt x="147" y="0"/>
                  </a:moveTo>
                  <a:lnTo>
                    <a:pt x="141" y="6"/>
                  </a:lnTo>
                  <a:lnTo>
                    <a:pt x="125" y="18"/>
                  </a:lnTo>
                  <a:lnTo>
                    <a:pt x="101" y="37"/>
                  </a:lnTo>
                  <a:lnTo>
                    <a:pt x="73" y="59"/>
                  </a:lnTo>
                  <a:lnTo>
                    <a:pt x="46" y="83"/>
                  </a:lnTo>
                  <a:lnTo>
                    <a:pt x="24" y="104"/>
                  </a:lnTo>
                  <a:lnTo>
                    <a:pt x="5" y="123"/>
                  </a:lnTo>
                  <a:lnTo>
                    <a:pt x="0" y="135"/>
                  </a:lnTo>
                  <a:lnTo>
                    <a:pt x="2" y="135"/>
                  </a:lnTo>
                  <a:lnTo>
                    <a:pt x="5" y="136"/>
                  </a:lnTo>
                  <a:lnTo>
                    <a:pt x="11" y="138"/>
                  </a:lnTo>
                  <a:lnTo>
                    <a:pt x="20" y="139"/>
                  </a:lnTo>
                  <a:lnTo>
                    <a:pt x="29" y="141"/>
                  </a:lnTo>
                  <a:lnTo>
                    <a:pt x="44" y="144"/>
                  </a:lnTo>
                  <a:lnTo>
                    <a:pt x="59" y="146"/>
                  </a:lnTo>
                  <a:lnTo>
                    <a:pt x="77" y="148"/>
                  </a:lnTo>
                  <a:lnTo>
                    <a:pt x="97" y="152"/>
                  </a:lnTo>
                  <a:lnTo>
                    <a:pt x="119" y="154"/>
                  </a:lnTo>
                  <a:lnTo>
                    <a:pt x="143" y="156"/>
                  </a:lnTo>
                  <a:lnTo>
                    <a:pt x="169" y="158"/>
                  </a:lnTo>
                  <a:lnTo>
                    <a:pt x="198" y="159"/>
                  </a:lnTo>
                  <a:lnTo>
                    <a:pt x="229" y="160"/>
                  </a:lnTo>
                  <a:lnTo>
                    <a:pt x="262" y="160"/>
                  </a:lnTo>
                  <a:lnTo>
                    <a:pt x="297" y="160"/>
                  </a:lnTo>
                  <a:lnTo>
                    <a:pt x="286" y="159"/>
                  </a:lnTo>
                  <a:lnTo>
                    <a:pt x="260" y="155"/>
                  </a:lnTo>
                  <a:lnTo>
                    <a:pt x="222" y="149"/>
                  </a:lnTo>
                  <a:lnTo>
                    <a:pt x="178" y="142"/>
                  </a:lnTo>
                  <a:lnTo>
                    <a:pt x="134" y="135"/>
                  </a:lnTo>
                  <a:lnTo>
                    <a:pt x="97" y="126"/>
                  </a:lnTo>
                  <a:lnTo>
                    <a:pt x="71" y="119"/>
                  </a:lnTo>
                  <a:lnTo>
                    <a:pt x="62" y="111"/>
                  </a:lnTo>
                  <a:lnTo>
                    <a:pt x="68" y="102"/>
                  </a:lnTo>
                  <a:lnTo>
                    <a:pt x="77" y="86"/>
                  </a:lnTo>
                  <a:lnTo>
                    <a:pt x="90" y="68"/>
                  </a:lnTo>
                  <a:lnTo>
                    <a:pt x="106" y="49"/>
                  </a:lnTo>
                  <a:lnTo>
                    <a:pt x="121" y="31"/>
                  </a:lnTo>
                  <a:lnTo>
                    <a:pt x="134" y="15"/>
                  </a:lnTo>
                  <a:lnTo>
                    <a:pt x="143" y="4"/>
                  </a:lnTo>
                  <a:lnTo>
                    <a:pt x="14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6" name="Google Shape;646;p91"/>
            <p:cNvSpPr/>
            <p:nvPr/>
          </p:nvSpPr>
          <p:spPr>
            <a:xfrm>
              <a:off x="6170612" y="2509837"/>
              <a:ext cx="103187" cy="1038225"/>
            </a:xfrm>
            <a:custGeom>
              <a:rect b="b" l="l" r="r" t="t"/>
              <a:pathLst>
                <a:path extrusionOk="0" h="654" w="130">
                  <a:moveTo>
                    <a:pt x="74" y="0"/>
                  </a:moveTo>
                  <a:lnTo>
                    <a:pt x="53" y="77"/>
                  </a:lnTo>
                  <a:lnTo>
                    <a:pt x="42" y="159"/>
                  </a:lnTo>
                  <a:lnTo>
                    <a:pt x="39" y="244"/>
                  </a:lnTo>
                  <a:lnTo>
                    <a:pt x="42" y="330"/>
                  </a:lnTo>
                  <a:lnTo>
                    <a:pt x="55" y="417"/>
                  </a:lnTo>
                  <a:lnTo>
                    <a:pt x="74" y="500"/>
                  </a:lnTo>
                  <a:lnTo>
                    <a:pt x="99" y="580"/>
                  </a:lnTo>
                  <a:lnTo>
                    <a:pt x="130" y="654"/>
                  </a:lnTo>
                  <a:lnTo>
                    <a:pt x="90" y="583"/>
                  </a:lnTo>
                  <a:lnTo>
                    <a:pt x="57" y="510"/>
                  </a:lnTo>
                  <a:lnTo>
                    <a:pt x="31" y="434"/>
                  </a:lnTo>
                  <a:lnTo>
                    <a:pt x="15" y="358"/>
                  </a:lnTo>
                  <a:lnTo>
                    <a:pt x="4" y="280"/>
                  </a:lnTo>
                  <a:lnTo>
                    <a:pt x="0" y="202"/>
                  </a:lnTo>
                  <a:lnTo>
                    <a:pt x="6" y="126"/>
                  </a:lnTo>
                  <a:lnTo>
                    <a:pt x="17" y="50"/>
                  </a:lnTo>
                  <a:lnTo>
                    <a:pt x="7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7" name="Google Shape;647;p91"/>
            <p:cNvSpPr/>
            <p:nvPr/>
          </p:nvSpPr>
          <p:spPr>
            <a:xfrm>
              <a:off x="6100762" y="3294062"/>
              <a:ext cx="214312" cy="273050"/>
            </a:xfrm>
            <a:custGeom>
              <a:rect b="b" l="l" r="r" t="t"/>
              <a:pathLst>
                <a:path extrusionOk="0" h="172" w="270">
                  <a:moveTo>
                    <a:pt x="0" y="94"/>
                  </a:moveTo>
                  <a:lnTo>
                    <a:pt x="9" y="98"/>
                  </a:lnTo>
                  <a:lnTo>
                    <a:pt x="33" y="107"/>
                  </a:lnTo>
                  <a:lnTo>
                    <a:pt x="66" y="119"/>
                  </a:lnTo>
                  <a:lnTo>
                    <a:pt x="107" y="133"/>
                  </a:lnTo>
                  <a:lnTo>
                    <a:pt x="147" y="147"/>
                  </a:lnTo>
                  <a:lnTo>
                    <a:pt x="185" y="160"/>
                  </a:lnTo>
                  <a:lnTo>
                    <a:pt x="218" y="168"/>
                  </a:lnTo>
                  <a:lnTo>
                    <a:pt x="239" y="172"/>
                  </a:lnTo>
                  <a:lnTo>
                    <a:pt x="246" y="160"/>
                  </a:lnTo>
                  <a:lnTo>
                    <a:pt x="261" y="127"/>
                  </a:lnTo>
                  <a:lnTo>
                    <a:pt x="270" y="73"/>
                  </a:lnTo>
                  <a:lnTo>
                    <a:pt x="266" y="0"/>
                  </a:lnTo>
                  <a:lnTo>
                    <a:pt x="264" y="6"/>
                  </a:lnTo>
                  <a:lnTo>
                    <a:pt x="259" y="21"/>
                  </a:lnTo>
                  <a:lnTo>
                    <a:pt x="251" y="44"/>
                  </a:lnTo>
                  <a:lnTo>
                    <a:pt x="242" y="69"/>
                  </a:lnTo>
                  <a:lnTo>
                    <a:pt x="231" y="94"/>
                  </a:lnTo>
                  <a:lnTo>
                    <a:pt x="220" y="117"/>
                  </a:lnTo>
                  <a:lnTo>
                    <a:pt x="207" y="131"/>
                  </a:lnTo>
                  <a:lnTo>
                    <a:pt x="196" y="137"/>
                  </a:lnTo>
                  <a:lnTo>
                    <a:pt x="180" y="135"/>
                  </a:lnTo>
                  <a:lnTo>
                    <a:pt x="152" y="129"/>
                  </a:lnTo>
                  <a:lnTo>
                    <a:pt x="121" y="123"/>
                  </a:lnTo>
                  <a:lnTo>
                    <a:pt x="86" y="115"/>
                  </a:lnTo>
                  <a:lnTo>
                    <a:pt x="53" y="107"/>
                  </a:lnTo>
                  <a:lnTo>
                    <a:pt x="26" y="101"/>
                  </a:lnTo>
                  <a:lnTo>
                    <a:pt x="8" y="96"/>
                  </a:lnTo>
                  <a:lnTo>
                    <a:pt x="0" y="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8" name="Google Shape;648;p91"/>
            <p:cNvSpPr/>
            <p:nvPr/>
          </p:nvSpPr>
          <p:spPr>
            <a:xfrm>
              <a:off x="6829425" y="4340225"/>
              <a:ext cx="898525" cy="96837"/>
            </a:xfrm>
            <a:custGeom>
              <a:rect b="b" l="l" r="r" t="t"/>
              <a:pathLst>
                <a:path extrusionOk="0" h="61" w="1134">
                  <a:moveTo>
                    <a:pt x="0" y="0"/>
                  </a:moveTo>
                  <a:lnTo>
                    <a:pt x="64" y="9"/>
                  </a:lnTo>
                  <a:lnTo>
                    <a:pt x="132" y="17"/>
                  </a:lnTo>
                  <a:lnTo>
                    <a:pt x="200" y="24"/>
                  </a:lnTo>
                  <a:lnTo>
                    <a:pt x="272" y="29"/>
                  </a:lnTo>
                  <a:lnTo>
                    <a:pt x="345" y="34"/>
                  </a:lnTo>
                  <a:lnTo>
                    <a:pt x="418" y="37"/>
                  </a:lnTo>
                  <a:lnTo>
                    <a:pt x="494" y="40"/>
                  </a:lnTo>
                  <a:lnTo>
                    <a:pt x="569" y="41"/>
                  </a:lnTo>
                  <a:lnTo>
                    <a:pt x="644" y="42"/>
                  </a:lnTo>
                  <a:lnTo>
                    <a:pt x="717" y="41"/>
                  </a:lnTo>
                  <a:lnTo>
                    <a:pt x="791" y="39"/>
                  </a:lnTo>
                  <a:lnTo>
                    <a:pt x="864" y="35"/>
                  </a:lnTo>
                  <a:lnTo>
                    <a:pt x="934" y="32"/>
                  </a:lnTo>
                  <a:lnTo>
                    <a:pt x="1004" y="27"/>
                  </a:lnTo>
                  <a:lnTo>
                    <a:pt x="1070" y="21"/>
                  </a:lnTo>
                  <a:lnTo>
                    <a:pt x="1134" y="14"/>
                  </a:lnTo>
                  <a:lnTo>
                    <a:pt x="1071" y="24"/>
                  </a:lnTo>
                  <a:lnTo>
                    <a:pt x="1007" y="32"/>
                  </a:lnTo>
                  <a:lnTo>
                    <a:pt x="943" y="40"/>
                  </a:lnTo>
                  <a:lnTo>
                    <a:pt x="879" y="46"/>
                  </a:lnTo>
                  <a:lnTo>
                    <a:pt x="813" y="51"/>
                  </a:lnTo>
                  <a:lnTo>
                    <a:pt x="747" y="55"/>
                  </a:lnTo>
                  <a:lnTo>
                    <a:pt x="681" y="58"/>
                  </a:lnTo>
                  <a:lnTo>
                    <a:pt x="613" y="60"/>
                  </a:lnTo>
                  <a:lnTo>
                    <a:pt x="547" y="61"/>
                  </a:lnTo>
                  <a:lnTo>
                    <a:pt x="479" y="61"/>
                  </a:lnTo>
                  <a:lnTo>
                    <a:pt x="413" y="59"/>
                  </a:lnTo>
                  <a:lnTo>
                    <a:pt x="345" y="57"/>
                  </a:lnTo>
                  <a:lnTo>
                    <a:pt x="279" y="53"/>
                  </a:lnTo>
                  <a:lnTo>
                    <a:pt x="213" y="49"/>
                  </a:lnTo>
                  <a:lnTo>
                    <a:pt x="147" y="43"/>
                  </a:lnTo>
                  <a:lnTo>
                    <a:pt x="83" y="3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49" name="Google Shape;649;p91"/>
            <p:cNvSpPr/>
            <p:nvPr/>
          </p:nvSpPr>
          <p:spPr>
            <a:xfrm>
              <a:off x="7512050" y="4300537"/>
              <a:ext cx="233362" cy="254000"/>
            </a:xfrm>
            <a:custGeom>
              <a:rect b="b" l="l" r="r" t="t"/>
              <a:pathLst>
                <a:path extrusionOk="0" h="160" w="296">
                  <a:moveTo>
                    <a:pt x="147" y="160"/>
                  </a:moveTo>
                  <a:lnTo>
                    <a:pt x="153" y="155"/>
                  </a:lnTo>
                  <a:lnTo>
                    <a:pt x="171" y="142"/>
                  </a:lnTo>
                  <a:lnTo>
                    <a:pt x="195" y="124"/>
                  </a:lnTo>
                  <a:lnTo>
                    <a:pt x="222" y="102"/>
                  </a:lnTo>
                  <a:lnTo>
                    <a:pt x="248" y="78"/>
                  </a:lnTo>
                  <a:lnTo>
                    <a:pt x="272" y="57"/>
                  </a:lnTo>
                  <a:lnTo>
                    <a:pt x="290" y="39"/>
                  </a:lnTo>
                  <a:lnTo>
                    <a:pt x="296" y="28"/>
                  </a:lnTo>
                  <a:lnTo>
                    <a:pt x="294" y="28"/>
                  </a:lnTo>
                  <a:lnTo>
                    <a:pt x="290" y="26"/>
                  </a:lnTo>
                  <a:lnTo>
                    <a:pt x="285" y="24"/>
                  </a:lnTo>
                  <a:lnTo>
                    <a:pt x="277" y="23"/>
                  </a:lnTo>
                  <a:lnTo>
                    <a:pt x="266" y="20"/>
                  </a:lnTo>
                  <a:lnTo>
                    <a:pt x="254" y="18"/>
                  </a:lnTo>
                  <a:lnTo>
                    <a:pt x="237" y="15"/>
                  </a:lnTo>
                  <a:lnTo>
                    <a:pt x="221" y="13"/>
                  </a:lnTo>
                  <a:lnTo>
                    <a:pt x="200" y="10"/>
                  </a:lnTo>
                  <a:lnTo>
                    <a:pt x="178" y="7"/>
                  </a:lnTo>
                  <a:lnTo>
                    <a:pt x="155" y="5"/>
                  </a:lnTo>
                  <a:lnTo>
                    <a:pt x="127" y="3"/>
                  </a:lnTo>
                  <a:lnTo>
                    <a:pt x="100" y="1"/>
                  </a:lnTo>
                  <a:lnTo>
                    <a:pt x="68" y="0"/>
                  </a:lnTo>
                  <a:lnTo>
                    <a:pt x="35" y="0"/>
                  </a:lnTo>
                  <a:lnTo>
                    <a:pt x="0" y="0"/>
                  </a:lnTo>
                  <a:lnTo>
                    <a:pt x="11" y="1"/>
                  </a:lnTo>
                  <a:lnTo>
                    <a:pt x="37" y="5"/>
                  </a:lnTo>
                  <a:lnTo>
                    <a:pt x="76" y="12"/>
                  </a:lnTo>
                  <a:lnTo>
                    <a:pt x="120" y="19"/>
                  </a:lnTo>
                  <a:lnTo>
                    <a:pt x="162" y="26"/>
                  </a:lnTo>
                  <a:lnTo>
                    <a:pt x="199" y="35"/>
                  </a:lnTo>
                  <a:lnTo>
                    <a:pt x="224" y="43"/>
                  </a:lnTo>
                  <a:lnTo>
                    <a:pt x="233" y="51"/>
                  </a:lnTo>
                  <a:lnTo>
                    <a:pt x="228" y="60"/>
                  </a:lnTo>
                  <a:lnTo>
                    <a:pt x="217" y="75"/>
                  </a:lnTo>
                  <a:lnTo>
                    <a:pt x="204" y="93"/>
                  </a:lnTo>
                  <a:lnTo>
                    <a:pt x="188" y="111"/>
                  </a:lnTo>
                  <a:lnTo>
                    <a:pt x="173" y="130"/>
                  </a:lnTo>
                  <a:lnTo>
                    <a:pt x="160" y="145"/>
                  </a:lnTo>
                  <a:lnTo>
                    <a:pt x="151" y="156"/>
                  </a:lnTo>
                  <a:lnTo>
                    <a:pt x="147" y="16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50" name="Google Shape;650;p91"/>
            <p:cNvSpPr/>
            <p:nvPr/>
          </p:nvSpPr>
          <p:spPr>
            <a:xfrm>
              <a:off x="8428037" y="2565400"/>
              <a:ext cx="141287" cy="1033462"/>
            </a:xfrm>
            <a:custGeom>
              <a:rect b="b" l="l" r="r" t="t"/>
              <a:pathLst>
                <a:path extrusionOk="0" h="651" w="178">
                  <a:moveTo>
                    <a:pt x="121" y="651"/>
                  </a:moveTo>
                  <a:lnTo>
                    <a:pt x="134" y="573"/>
                  </a:lnTo>
                  <a:lnTo>
                    <a:pt x="138" y="491"/>
                  </a:lnTo>
                  <a:lnTo>
                    <a:pt x="132" y="406"/>
                  </a:lnTo>
                  <a:lnTo>
                    <a:pt x="119" y="321"/>
                  </a:lnTo>
                  <a:lnTo>
                    <a:pt x="99" y="235"/>
                  </a:lnTo>
                  <a:lnTo>
                    <a:pt x="72" y="151"/>
                  </a:lnTo>
                  <a:lnTo>
                    <a:pt x="39" y="73"/>
                  </a:lnTo>
                  <a:lnTo>
                    <a:pt x="0" y="0"/>
                  </a:lnTo>
                  <a:lnTo>
                    <a:pt x="48" y="70"/>
                  </a:lnTo>
                  <a:lnTo>
                    <a:pt x="88" y="142"/>
                  </a:lnTo>
                  <a:lnTo>
                    <a:pt x="119" y="217"/>
                  </a:lnTo>
                  <a:lnTo>
                    <a:pt x="145" y="293"/>
                  </a:lnTo>
                  <a:lnTo>
                    <a:pt x="163" y="369"/>
                  </a:lnTo>
                  <a:lnTo>
                    <a:pt x="174" y="446"/>
                  </a:lnTo>
                  <a:lnTo>
                    <a:pt x="178" y="523"/>
                  </a:lnTo>
                  <a:lnTo>
                    <a:pt x="174" y="599"/>
                  </a:lnTo>
                  <a:lnTo>
                    <a:pt x="121" y="6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651" name="Google Shape;651;p91"/>
            <p:cNvSpPr/>
            <p:nvPr/>
          </p:nvSpPr>
          <p:spPr>
            <a:xfrm>
              <a:off x="8393112" y="2546350"/>
              <a:ext cx="212725" cy="276225"/>
            </a:xfrm>
            <a:custGeom>
              <a:rect b="b" l="l" r="r" t="t"/>
              <a:pathLst>
                <a:path extrusionOk="0" h="174" w="270">
                  <a:moveTo>
                    <a:pt x="270" y="69"/>
                  </a:moveTo>
                  <a:lnTo>
                    <a:pt x="261" y="66"/>
                  </a:lnTo>
                  <a:lnTo>
                    <a:pt x="237" y="58"/>
                  </a:lnTo>
                  <a:lnTo>
                    <a:pt x="202" y="47"/>
                  </a:lnTo>
                  <a:lnTo>
                    <a:pt x="160" y="34"/>
                  </a:lnTo>
                  <a:lnTo>
                    <a:pt x="117" y="21"/>
                  </a:lnTo>
                  <a:lnTo>
                    <a:pt x="77" y="10"/>
                  </a:lnTo>
                  <a:lnTo>
                    <a:pt x="44" y="2"/>
                  </a:lnTo>
                  <a:lnTo>
                    <a:pt x="22" y="0"/>
                  </a:lnTo>
                  <a:lnTo>
                    <a:pt x="17" y="12"/>
                  </a:lnTo>
                  <a:lnTo>
                    <a:pt x="6" y="46"/>
                  </a:lnTo>
                  <a:lnTo>
                    <a:pt x="0" y="100"/>
                  </a:lnTo>
                  <a:lnTo>
                    <a:pt x="11" y="174"/>
                  </a:lnTo>
                  <a:lnTo>
                    <a:pt x="13" y="167"/>
                  </a:lnTo>
                  <a:lnTo>
                    <a:pt x="17" y="152"/>
                  </a:lnTo>
                  <a:lnTo>
                    <a:pt x="22" y="129"/>
                  </a:lnTo>
                  <a:lnTo>
                    <a:pt x="29" y="103"/>
                  </a:lnTo>
                  <a:lnTo>
                    <a:pt x="37" y="77"/>
                  </a:lnTo>
                  <a:lnTo>
                    <a:pt x="48" y="55"/>
                  </a:lnTo>
                  <a:lnTo>
                    <a:pt x="59" y="39"/>
                  </a:lnTo>
                  <a:lnTo>
                    <a:pt x="70" y="33"/>
                  </a:lnTo>
                  <a:lnTo>
                    <a:pt x="86" y="35"/>
                  </a:lnTo>
                  <a:lnTo>
                    <a:pt x="114" y="39"/>
                  </a:lnTo>
                  <a:lnTo>
                    <a:pt x="147" y="45"/>
                  </a:lnTo>
                  <a:lnTo>
                    <a:pt x="182" y="51"/>
                  </a:lnTo>
                  <a:lnTo>
                    <a:pt x="215" y="58"/>
                  </a:lnTo>
                  <a:lnTo>
                    <a:pt x="242" y="64"/>
                  </a:lnTo>
                  <a:lnTo>
                    <a:pt x="262" y="68"/>
                  </a:lnTo>
                  <a:lnTo>
                    <a:pt x="270" y="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9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657" name="Google Shape;657;p9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and final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architecture of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Components of Warehouse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3" name="Shape 663"/>
        <p:cNvGrpSpPr/>
        <p:nvPr/>
      </p:nvGrpSpPr>
      <p:grpSpPr>
        <a:xfrm>
          <a:off x="0" y="0"/>
          <a:ext cx="0" cy="0"/>
          <a:chOff x="0" y="0"/>
          <a:chExt cx="0" cy="0"/>
        </a:xfrm>
      </p:grpSpPr>
      <p:sp>
        <p:nvSpPr>
          <p:cNvPr id="664" name="Google Shape;664;p93"/>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0" name="Shape 670"/>
        <p:cNvGrpSpPr/>
        <p:nvPr/>
      </p:nvGrpSpPr>
      <p:grpSpPr>
        <a:xfrm>
          <a:off x="0" y="0"/>
          <a:ext cx="0" cy="0"/>
          <a:chOff x="0" y="0"/>
          <a:chExt cx="0" cy="0"/>
        </a:xfrm>
      </p:grpSpPr>
      <p:sp>
        <p:nvSpPr>
          <p:cNvPr id="671" name="Google Shape;671;p9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72" name="Google Shape;672;p9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8" name="Shape 678"/>
        <p:cNvGrpSpPr/>
        <p:nvPr/>
      </p:nvGrpSpPr>
      <p:grpSpPr>
        <a:xfrm>
          <a:off x="0" y="0"/>
          <a:ext cx="0" cy="0"/>
          <a:chOff x="0" y="0"/>
          <a:chExt cx="0" cy="0"/>
        </a:xfrm>
      </p:grpSpPr>
      <p:sp>
        <p:nvSpPr>
          <p:cNvPr id="679" name="Google Shape;679;p9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80" name="Google Shape;680;p9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9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88" name="Google Shape;688;p9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4" name="Shape 694"/>
        <p:cNvGrpSpPr/>
        <p:nvPr/>
      </p:nvGrpSpPr>
      <p:grpSpPr>
        <a:xfrm>
          <a:off x="0" y="0"/>
          <a:ext cx="0" cy="0"/>
          <a:chOff x="0" y="0"/>
          <a:chExt cx="0" cy="0"/>
        </a:xfrm>
      </p:grpSpPr>
      <p:sp>
        <p:nvSpPr>
          <p:cNvPr id="695" name="Google Shape;695;p9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96" name="Google Shape;696;p9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2" name="Shape 702"/>
        <p:cNvGrpSpPr/>
        <p:nvPr/>
      </p:nvGrpSpPr>
      <p:grpSpPr>
        <a:xfrm>
          <a:off x="0" y="0"/>
          <a:ext cx="0" cy="0"/>
          <a:chOff x="0" y="0"/>
          <a:chExt cx="0" cy="0"/>
        </a:xfrm>
      </p:grpSpPr>
      <p:sp>
        <p:nvSpPr>
          <p:cNvPr id="703" name="Google Shape;703;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04" name="Google Shape;704;p9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7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289" name="Google Shape;289;p7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Architecture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Components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0" name="Shape 710"/>
        <p:cNvGrpSpPr/>
        <p:nvPr/>
      </p:nvGrpSpPr>
      <p:grpSpPr>
        <a:xfrm>
          <a:off x="0" y="0"/>
          <a:ext cx="0" cy="0"/>
          <a:chOff x="0" y="0"/>
          <a:chExt cx="0" cy="0"/>
        </a:xfrm>
      </p:grpSpPr>
      <p:sp>
        <p:nvSpPr>
          <p:cNvPr id="711" name="Google Shape;711;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12" name="Google Shape;712;p9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8" name="Shape 718"/>
        <p:cNvGrpSpPr/>
        <p:nvPr/>
      </p:nvGrpSpPr>
      <p:grpSpPr>
        <a:xfrm>
          <a:off x="0" y="0"/>
          <a:ext cx="0" cy="0"/>
          <a:chOff x="0" y="0"/>
          <a:chExt cx="0" cy="0"/>
        </a:xfrm>
      </p:grpSpPr>
      <p:sp>
        <p:nvSpPr>
          <p:cNvPr id="719" name="Google Shape;719;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20" name="Google Shape;720;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6" name="Shape 726"/>
        <p:cNvGrpSpPr/>
        <p:nvPr/>
      </p:nvGrpSpPr>
      <p:grpSpPr>
        <a:xfrm>
          <a:off x="0" y="0"/>
          <a:ext cx="0" cy="0"/>
          <a:chOff x="0" y="0"/>
          <a:chExt cx="0" cy="0"/>
        </a:xfrm>
      </p:grpSpPr>
      <p:sp>
        <p:nvSpPr>
          <p:cNvPr id="727" name="Google Shape;727;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28" name="Google Shape;728;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10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36" name="Google Shape;736;p10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2" name="Shape 742"/>
        <p:cNvGrpSpPr/>
        <p:nvPr/>
      </p:nvGrpSpPr>
      <p:grpSpPr>
        <a:xfrm>
          <a:off x="0" y="0"/>
          <a:ext cx="0" cy="0"/>
          <a:chOff x="0" y="0"/>
          <a:chExt cx="0" cy="0"/>
        </a:xfrm>
      </p:grpSpPr>
      <p:sp>
        <p:nvSpPr>
          <p:cNvPr id="743" name="Google Shape;743;p10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744" name="Google Shape;744;p10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0" name="Shape 750"/>
        <p:cNvGrpSpPr/>
        <p:nvPr/>
      </p:nvGrpSpPr>
      <p:grpSpPr>
        <a:xfrm>
          <a:off x="0" y="0"/>
          <a:ext cx="0" cy="0"/>
          <a:chOff x="0" y="0"/>
          <a:chExt cx="0" cy="0"/>
        </a:xfrm>
      </p:grpSpPr>
      <p:sp>
        <p:nvSpPr>
          <p:cNvPr id="751" name="Google Shape;751;p104"/>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5" name="Shape 755"/>
        <p:cNvGrpSpPr/>
        <p:nvPr/>
      </p:nvGrpSpPr>
      <p:grpSpPr>
        <a:xfrm>
          <a:off x="0" y="0"/>
          <a:ext cx="0" cy="0"/>
          <a:chOff x="0" y="0"/>
          <a:chExt cx="0" cy="0"/>
        </a:xfrm>
      </p:grpSpPr>
      <p:sp>
        <p:nvSpPr>
          <p:cNvPr id="756" name="Google Shape;756;p10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57" name="Google Shape;757;p105"/>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www.learndatamodeling.com</a:t>
            </a:r>
            <a:endParaRPr/>
          </a:p>
        </p:txBody>
      </p:sp>
      <p:sp>
        <p:nvSpPr>
          <p:cNvPr id="758" name="Google Shape;758;p105"/>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cap="none" strike="noStrike">
                <a:solidFill>
                  <a:schemeClr val="hlink"/>
                </a:solidFill>
                <a:latin typeface="Cabin"/>
                <a:ea typeface="Cabin"/>
                <a:cs typeface="Cabin"/>
                <a:sym typeface="Cabin"/>
              </a:rPr>
              <a:t>The Data Warehouse Toolkit by Ralph Kimball, Margy Ross from Wiley Publication</a:t>
            </a:r>
            <a:endParaRPr/>
          </a:p>
        </p:txBody>
      </p:sp>
      <p:sp>
        <p:nvSpPr>
          <p:cNvPr id="759" name="Google Shape;759;p105"/>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OLAP Concepts</a:t>
            </a:r>
            <a:endParaRPr/>
          </a:p>
        </p:txBody>
      </p:sp>
      <p:sp>
        <p:nvSpPr>
          <p:cNvPr id="760" name="Google Shape;760;p105"/>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761" name="Google Shape;761;p105"/>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762" name="Google Shape;762;p105"/>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763" name="Google Shape;763;p105"/>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764" name="Google Shape;764;p105"/>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106"/>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770" name="Google Shape;770;p106"/>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Leader</a:t>
            </a:r>
            <a:endParaRPr/>
          </a:p>
        </p:txBody>
      </p:sp>
      <p:sp>
        <p:nvSpPr>
          <p:cNvPr id="771" name="Google Shape;771;p106"/>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772" name="Google Shape;772;p106"/>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73"/>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296" name="Google Shape;296;p73"/>
          <p:cNvGrpSpPr/>
          <p:nvPr/>
        </p:nvGrpSpPr>
        <p:grpSpPr>
          <a:xfrm>
            <a:off x="7888287" y="1844675"/>
            <a:ext cx="266700" cy="157162"/>
            <a:chOff x="6629400" y="5257800"/>
            <a:chExt cx="304800" cy="457200"/>
          </a:xfrm>
        </p:grpSpPr>
        <p:sp>
          <p:nvSpPr>
            <p:cNvPr id="297" name="Google Shape;297;p73"/>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98" name="Google Shape;298;p73"/>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99" name="Google Shape;299;p73"/>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300" name="Google Shape;300;p73"/>
          <p:cNvGrpSpPr/>
          <p:nvPr/>
        </p:nvGrpSpPr>
        <p:grpSpPr>
          <a:xfrm>
            <a:off x="838200" y="1295400"/>
            <a:ext cx="7531100" cy="565150"/>
            <a:chOff x="1481137" y="1892300"/>
            <a:chExt cx="6845300" cy="681037"/>
          </a:xfrm>
        </p:grpSpPr>
        <p:sp>
          <p:nvSpPr>
            <p:cNvPr id="301" name="Google Shape;301;p73"/>
            <p:cNvSpPr txBox="1"/>
            <p:nvPr/>
          </p:nvSpPr>
          <p:spPr>
            <a:xfrm>
              <a:off x="1481137" y="1892300"/>
              <a:ext cx="6845300" cy="681037"/>
            </a:xfrm>
            <a:prstGeom prst="rect">
              <a:avLst/>
            </a:prstGeom>
            <a:solidFill>
              <a:srgbClr val="3366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Operational Data Stores</a:t>
              </a:r>
              <a:endParaRPr/>
            </a:p>
          </p:txBody>
        </p:sp>
        <p:grpSp>
          <p:nvGrpSpPr>
            <p:cNvPr id="302" name="Google Shape;302;p73"/>
            <p:cNvGrpSpPr/>
            <p:nvPr/>
          </p:nvGrpSpPr>
          <p:grpSpPr>
            <a:xfrm>
              <a:off x="7888287" y="2132012"/>
              <a:ext cx="266700" cy="190500"/>
              <a:chOff x="6629400" y="5257800"/>
              <a:chExt cx="304800" cy="457200"/>
            </a:xfrm>
          </p:grpSpPr>
          <p:sp>
            <p:nvSpPr>
              <p:cNvPr id="303" name="Google Shape;303;p73"/>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4" name="Google Shape;304;p73"/>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5" name="Google Shape;305;p73"/>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grpSp>
        <p:nvGrpSpPr>
          <p:cNvPr id="306" name="Google Shape;306;p73"/>
          <p:cNvGrpSpPr/>
          <p:nvPr/>
        </p:nvGrpSpPr>
        <p:grpSpPr>
          <a:xfrm>
            <a:off x="7888287" y="2681287"/>
            <a:ext cx="266700" cy="157162"/>
            <a:chOff x="6629400" y="5257800"/>
            <a:chExt cx="304800" cy="457200"/>
          </a:xfrm>
        </p:grpSpPr>
        <p:sp>
          <p:nvSpPr>
            <p:cNvPr id="307" name="Google Shape;307;p73"/>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8" name="Google Shape;308;p73"/>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09" name="Google Shape;309;p73"/>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nvGrpSpPr>
          <p:cNvPr id="310" name="Google Shape;310;p73"/>
          <p:cNvGrpSpPr/>
          <p:nvPr/>
        </p:nvGrpSpPr>
        <p:grpSpPr>
          <a:xfrm>
            <a:off x="838200" y="2057400"/>
            <a:ext cx="7531100" cy="565150"/>
            <a:chOff x="1482725" y="2728912"/>
            <a:chExt cx="6845300" cy="681037"/>
          </a:xfrm>
        </p:grpSpPr>
        <p:sp>
          <p:nvSpPr>
            <p:cNvPr id="311" name="Google Shape;311;p73"/>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Warehouse Architecture</a:t>
              </a:r>
              <a:endParaRPr/>
            </a:p>
          </p:txBody>
        </p:sp>
        <p:grpSp>
          <p:nvGrpSpPr>
            <p:cNvPr id="312" name="Google Shape;312;p73"/>
            <p:cNvGrpSpPr/>
            <p:nvPr/>
          </p:nvGrpSpPr>
          <p:grpSpPr>
            <a:xfrm>
              <a:off x="7888287" y="2968625"/>
              <a:ext cx="266700" cy="190500"/>
              <a:chOff x="6629400" y="5257800"/>
              <a:chExt cx="304800" cy="457200"/>
            </a:xfrm>
          </p:grpSpPr>
          <p:sp>
            <p:nvSpPr>
              <p:cNvPr id="313" name="Google Shape;313;p73"/>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14" name="Google Shape;314;p73"/>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15" name="Google Shape;315;p73"/>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grpSp>
        <p:nvGrpSpPr>
          <p:cNvPr id="316" name="Google Shape;316;p73"/>
          <p:cNvGrpSpPr/>
          <p:nvPr/>
        </p:nvGrpSpPr>
        <p:grpSpPr>
          <a:xfrm>
            <a:off x="838200" y="2819400"/>
            <a:ext cx="7535862" cy="523875"/>
            <a:chOff x="1492250" y="3562350"/>
            <a:chExt cx="6850062" cy="631825"/>
          </a:xfrm>
        </p:grpSpPr>
        <p:sp>
          <p:nvSpPr>
            <p:cNvPr id="317" name="Google Shape;317;p73"/>
            <p:cNvSpPr txBox="1"/>
            <p:nvPr/>
          </p:nvSpPr>
          <p:spPr>
            <a:xfrm>
              <a:off x="1492250" y="3562350"/>
              <a:ext cx="6850062" cy="631825"/>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Warehouse Components</a:t>
              </a:r>
              <a:endParaRPr/>
            </a:p>
          </p:txBody>
        </p:sp>
        <p:grpSp>
          <p:nvGrpSpPr>
            <p:cNvPr id="318" name="Google Shape;318;p73"/>
            <p:cNvGrpSpPr/>
            <p:nvPr/>
          </p:nvGrpSpPr>
          <p:grpSpPr>
            <a:xfrm>
              <a:off x="7897812" y="3786187"/>
              <a:ext cx="266700" cy="190500"/>
              <a:chOff x="6629400" y="5257800"/>
              <a:chExt cx="304800" cy="457200"/>
            </a:xfrm>
          </p:grpSpPr>
          <p:sp>
            <p:nvSpPr>
              <p:cNvPr id="319" name="Google Shape;319;p73"/>
              <p:cNvSpPr txBox="1"/>
              <p:nvPr/>
            </p:nvSpPr>
            <p:spPr>
              <a:xfrm>
                <a:off x="6629400" y="52578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20" name="Google Shape;320;p73"/>
              <p:cNvSpPr txBox="1"/>
              <p:nvPr/>
            </p:nvSpPr>
            <p:spPr>
              <a:xfrm>
                <a:off x="6781800" y="54102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21" name="Google Shape;321;p73"/>
              <p:cNvSpPr txBox="1"/>
              <p:nvPr/>
            </p:nvSpPr>
            <p:spPr>
              <a:xfrm>
                <a:off x="6629400" y="55626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74"/>
          <p:cNvSpPr txBox="1"/>
          <p:nvPr/>
        </p:nvSpPr>
        <p:spPr>
          <a:xfrm>
            <a:off x="4810125" y="381000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Operational Data Store</a:t>
            </a:r>
            <a:endParaRPr/>
          </a:p>
        </p:txBody>
      </p:sp>
      <p:sp>
        <p:nvSpPr>
          <p:cNvPr id="328" name="Google Shape;328;p74"/>
          <p:cNvSpPr txBox="1"/>
          <p:nvPr/>
        </p:nvSpPr>
        <p:spPr>
          <a:xfrm>
            <a:off x="2667000" y="44958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cap="none" strike="noStrike">
                <a:solidFill>
                  <a:srgbClr val="777777"/>
                </a:solidFill>
                <a:latin typeface="Cabin"/>
                <a:ea typeface="Cabin"/>
                <a:cs typeface="Cabin"/>
                <a:sym typeface="Cabin"/>
              </a:rPr>
              <a:t>Its characteristics &amp; Different kinds of Information Needs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75"/>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applies only to the world of operational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contains almost exclusively all detail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ODS requires a full function, update, record oriented environment.</a:t>
            </a:r>
            <a:endParaRPr/>
          </a:p>
        </p:txBody>
      </p:sp>
      <p:sp>
        <p:nvSpPr>
          <p:cNvPr id="335" name="Google Shape;335;p75"/>
          <p:cNvSpPr txBox="1"/>
          <p:nvPr/>
        </p:nvSpPr>
        <p:spPr>
          <a:xfrm>
            <a:off x="609600" y="26035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Operational Data Store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76"/>
          <p:cNvSpPr txBox="1"/>
          <p:nvPr>
            <p:ph idx="1" type="body"/>
          </p:nvPr>
        </p:nvSpPr>
        <p:spPr>
          <a:xfrm>
            <a:off x="944562" y="1530350"/>
            <a:ext cx="1987550" cy="3697287"/>
          </a:xfrm>
          <a:prstGeom prst="rect">
            <a:avLst/>
          </a:prstGeom>
          <a:solidFill>
            <a:srgbClr val="FFFFCC"/>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Current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Recent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Historical</a:t>
            </a:r>
            <a:endParaRPr/>
          </a:p>
        </p:txBody>
      </p:sp>
      <p:sp>
        <p:nvSpPr>
          <p:cNvPr id="342" name="Google Shape;342;p76"/>
          <p:cNvSpPr/>
          <p:nvPr/>
        </p:nvSpPr>
        <p:spPr>
          <a:xfrm>
            <a:off x="6781800" y="1676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OLTP </a:t>
            </a:r>
          </a:p>
        </p:txBody>
      </p:sp>
      <p:sp>
        <p:nvSpPr>
          <p:cNvPr id="343" name="Google Shape;343;p76"/>
          <p:cNvSpPr/>
          <p:nvPr/>
        </p:nvSpPr>
        <p:spPr>
          <a:xfrm>
            <a:off x="6858000" y="3200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ODS </a:t>
            </a:r>
          </a:p>
        </p:txBody>
      </p:sp>
      <p:sp>
        <p:nvSpPr>
          <p:cNvPr id="344" name="Google Shape;344;p76"/>
          <p:cNvSpPr/>
          <p:nvPr/>
        </p:nvSpPr>
        <p:spPr>
          <a:xfrm>
            <a:off x="6248400" y="4876800"/>
            <a:ext cx="2532062" cy="85725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Data Warehouse </a:t>
            </a:r>
          </a:p>
        </p:txBody>
      </p:sp>
      <p:sp>
        <p:nvSpPr>
          <p:cNvPr id="345" name="Google Shape;345;p76"/>
          <p:cNvSpPr txBox="1"/>
          <p:nvPr/>
        </p:nvSpPr>
        <p:spPr>
          <a:xfrm>
            <a:off x="304800" y="284162"/>
            <a:ext cx="6656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Different kinds of Information Needs</a:t>
            </a:r>
            <a:endParaRPr/>
          </a:p>
        </p:txBody>
      </p:sp>
      <p:sp>
        <p:nvSpPr>
          <p:cNvPr id="346" name="Google Shape;346;p76"/>
          <p:cNvSpPr txBox="1"/>
          <p:nvPr/>
        </p:nvSpPr>
        <p:spPr>
          <a:xfrm>
            <a:off x="3124200" y="1524000"/>
            <a:ext cx="3048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Is this medicine available in stock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are the tests this patient has completed so far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Has the incidence of Tuberculosis increased in last 5 years in Southern region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graphicFrame>
        <p:nvGraphicFramePr>
          <p:cNvPr id="352" name="Google Shape;352;p77"/>
          <p:cNvGraphicFramePr/>
          <p:nvPr/>
        </p:nvGraphicFramePr>
        <p:xfrm>
          <a:off x="376237" y="1295400"/>
          <a:ext cx="3000000" cy="3000000"/>
        </p:xfrm>
        <a:graphic>
          <a:graphicData uri="http://schemas.openxmlformats.org/drawingml/2006/table">
            <a:tbl>
              <a:tblPr>
                <a:noFill/>
                <a:tableStyleId>{93868EC4-484F-49FF-94AC-82CC6F0EF4AB}</a:tableStyleId>
              </a:tblPr>
              <a:tblGrid>
                <a:gridCol w="1706550"/>
                <a:gridCol w="2133600"/>
                <a:gridCol w="2205025"/>
                <a:gridCol w="2274875"/>
              </a:tblGrid>
              <a:tr h="7540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Audience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Operating Personnel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Analysts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Managers and analysts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access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or analysis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Set of records, analysis driven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content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real-time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and near-current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Historical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97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Structure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lightly summarized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Summarized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13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organization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Functional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99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Type of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Vast Supply of very heterogeneous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53" name="Google Shape;353;p77"/>
          <p:cNvSpPr txBox="1"/>
          <p:nvPr/>
        </p:nvSpPr>
        <p:spPr>
          <a:xfrm>
            <a:off x="381000" y="2841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ODS Vs DWH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78"/>
          <p:cNvSpPr txBox="1"/>
          <p:nvPr/>
        </p:nvSpPr>
        <p:spPr>
          <a:xfrm>
            <a:off x="304800" y="2079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ODS Vs DWH</a:t>
            </a:r>
            <a:endParaRPr/>
          </a:p>
        </p:txBody>
      </p:sp>
      <p:graphicFrame>
        <p:nvGraphicFramePr>
          <p:cNvPr id="360" name="Google Shape;360;p78"/>
          <p:cNvGraphicFramePr/>
          <p:nvPr/>
        </p:nvGraphicFramePr>
        <p:xfrm>
          <a:off x="376237" y="1295400"/>
          <a:ext cx="3000000" cy="3000000"/>
        </p:xfrm>
        <a:graphic>
          <a:graphicData uri="http://schemas.openxmlformats.org/drawingml/2006/table">
            <a:tbl>
              <a:tblPr>
                <a:noFill/>
                <a:tableStyleId>{93868EC4-484F-49FF-94AC-82CC6F0EF4AB}</a:tableStyleId>
              </a:tblPr>
              <a:tblGrid>
                <a:gridCol w="2133600"/>
                <a:gridCol w="2417750"/>
                <a:gridCol w="1778000"/>
                <a:gridCol w="2062150"/>
              </a:tblGrid>
              <a:tr h="7937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redundancy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Non-redundant within system; Unmanaged redundancy among systems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Somewhat redundant with operational databases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Managed redundancy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update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Controlled batch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02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Database size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to very large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36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Development                   Methodology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Requirements driven, structured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somewhat evolutionary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evolutionary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Philosophy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operation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decisions &amp; operational activities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managing the enterprise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