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 id="2147483661" r:id="rId4"/>
    <p:sldMasterId id="2147483662" r:id="rId5"/>
    <p:sldMasterId id="2147483663" r:id="rId6"/>
    <p:sldMasterId id="2147483664" r:id="rId7"/>
    <p:sldMasterId id="2147483665" r:id="rId8"/>
    <p:sldMasterId id="2147483666" r:id="rId9"/>
    <p:sldMasterId id="2147483667" r:id="rId10"/>
    <p:sldMasterId id="2147483668" r:id="rId11"/>
    <p:sldMasterId id="2147483669" r:id="rId12"/>
    <p:sldMasterId id="2147483670" r:id="rId13"/>
    <p:sldMasterId id="2147483671" r:id="rId14"/>
    <p:sldMasterId id="2147483672"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Lst>
  <p:sldSz cy="6858000" cx="9144000"/>
  <p:notesSz cx="6858000" cy="9144000"/>
  <p:embeddedFontLst>
    <p:embeddedFont>
      <p:font typeface="Cabin"/>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20" Type="http://schemas.openxmlformats.org/officeDocument/2006/relationships/slide" Target="slides/slide4.xml"/><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26" Type="http://schemas.openxmlformats.org/officeDocument/2006/relationships/slide" Target="slides/slide10.xml"/><Relationship Id="rId25" Type="http://schemas.openxmlformats.org/officeDocument/2006/relationships/slide" Target="slides/slide9.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font" Target="fonts/Cabin-regular.fntdata"/><Relationship Id="rId52" Type="http://schemas.openxmlformats.org/officeDocument/2006/relationships/slide" Target="slides/slide36.xml"/><Relationship Id="rId11" Type="http://schemas.openxmlformats.org/officeDocument/2006/relationships/slideMaster" Target="slideMasters/slideMaster9.xml"/><Relationship Id="rId55" Type="http://schemas.openxmlformats.org/officeDocument/2006/relationships/font" Target="fonts/Cabin-italic.fntdata"/><Relationship Id="rId10" Type="http://schemas.openxmlformats.org/officeDocument/2006/relationships/slideMaster" Target="slideMasters/slideMaster8.xml"/><Relationship Id="rId54" Type="http://schemas.openxmlformats.org/officeDocument/2006/relationships/font" Target="fonts/Cabin-bold.fntdata"/><Relationship Id="rId13" Type="http://schemas.openxmlformats.org/officeDocument/2006/relationships/slideMaster" Target="slideMasters/slideMaster11.xml"/><Relationship Id="rId12" Type="http://schemas.openxmlformats.org/officeDocument/2006/relationships/slideMaster" Target="slideMasters/slideMaster10.xml"/><Relationship Id="rId56" Type="http://schemas.openxmlformats.org/officeDocument/2006/relationships/font" Target="fonts/Cabin-boldItalic.fntdata"/><Relationship Id="rId15" Type="http://schemas.openxmlformats.org/officeDocument/2006/relationships/slideMaster" Target="slideMasters/slideMaster13.xml"/><Relationship Id="rId14" Type="http://schemas.openxmlformats.org/officeDocument/2006/relationships/slideMaster" Target="slideMasters/slideMaster12.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48" name="Google Shape;14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Hi, I am Anupama, from the BTS – Datawarehousing practice.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Today I will take you through the ETL concepts Part I module.</a:t>
            </a:r>
            <a:endParaRPr/>
          </a:p>
          <a:p>
            <a:pPr indent="0" lvl="0" marL="0" marR="0" rtl="0" algn="l">
              <a:spcBef>
                <a:spcPts val="0"/>
              </a:spcBef>
              <a:spcAft>
                <a:spcPts val="0"/>
              </a:spcAft>
              <a:buFont typeface="Arial"/>
              <a:buNone/>
            </a:pPr>
            <a:r>
              <a:rPr b="1" i="0" lang="en-US" sz="1800" u="none" cap="none" strike="noStrike"/>
              <a:t>The module covers the basics of ETL concepts.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So let us begin our session understanding what ETL is.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1" lang="en-US" sz="1800" u="none" cap="none" strike="noStrike"/>
              <a:t>The Target Audience are:</a:t>
            </a:r>
            <a:endParaRPr/>
          </a:p>
          <a:p>
            <a:pPr indent="0" lvl="0" marL="0" marR="0" rtl="0" algn="l">
              <a:spcBef>
                <a:spcPts val="0"/>
              </a:spcBef>
              <a:spcAft>
                <a:spcPts val="0"/>
              </a:spcAft>
              <a:buFont typeface="Arial"/>
              <a:buNone/>
            </a:pPr>
            <a:r>
              <a:rPr b="0" i="1" lang="en-US" sz="1800" u="none" cap="none" strike="noStrike"/>
              <a:t>Team Rainbow (TRB) associates aligned to Datawarehouse- Business Intelligence practice after Induction training and</a:t>
            </a:r>
            <a:endParaRPr/>
          </a:p>
          <a:p>
            <a:pPr indent="0" lvl="0" marL="0" marR="0" rtl="0" algn="l">
              <a:spcBef>
                <a:spcPts val="0"/>
              </a:spcBef>
              <a:spcAft>
                <a:spcPts val="0"/>
              </a:spcAft>
              <a:buFont typeface="Arial"/>
              <a:buNone/>
            </a:pPr>
            <a:r>
              <a:rPr b="0" i="1" lang="en-US" sz="1800" u="none" cap="none" strike="noStrike"/>
              <a:t>Associates  who have newly joined Datawarehouse- Business Intelligence practice without prior DWH implementation experience</a:t>
            </a:r>
            <a:endParaRPr/>
          </a:p>
          <a:p>
            <a:pPr indent="0" lvl="0" marL="0" marR="0" rtl="0" algn="l">
              <a:spcBef>
                <a:spcPts val="0"/>
              </a:spcBef>
              <a:spcAft>
                <a:spcPts val="0"/>
              </a:spcAft>
              <a:buFont typeface="Arial"/>
              <a:buNone/>
            </a:pPr>
            <a:r>
              <a:t/>
            </a:r>
            <a:endParaRPr b="0" i="1" sz="1800" u="none" cap="none" strike="noStrike"/>
          </a:p>
          <a:p>
            <a:pPr indent="0" lvl="0" marL="0" rtl="0" algn="l">
              <a:spcBef>
                <a:spcPts val="0"/>
              </a:spcBef>
              <a:spcAft>
                <a:spcPts val="0"/>
              </a:spcAft>
              <a:buNone/>
            </a:pPr>
            <a:r>
              <a:t/>
            </a:r>
            <a:endParaRPr b="0" i="1" sz="1800" u="none" cap="none" strike="noStrike"/>
          </a:p>
        </p:txBody>
      </p:sp>
      <p:sp>
        <p:nvSpPr>
          <p:cNvPr id="149" name="Google Shape;149;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150" name="Google Shape;150;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40" name="Google Shape;24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In a DI process, depending on the requirement, Data after transformation is typically loaded into one of the following type of targets.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Data Staging Area</a:t>
            </a:r>
            <a:endParaRPr/>
          </a:p>
          <a:p>
            <a:pPr indent="0" lvl="0" marL="0" marR="0" rtl="0" algn="l">
              <a:spcBef>
                <a:spcPts val="0"/>
              </a:spcBef>
              <a:spcAft>
                <a:spcPts val="0"/>
              </a:spcAft>
              <a:buFont typeface="Arial"/>
              <a:buNone/>
            </a:pPr>
            <a:r>
              <a:rPr b="1" i="0" lang="en-US" sz="1800" u="none" cap="none" strike="noStrike"/>
              <a:t>ODS (Operational Data Store)</a:t>
            </a:r>
            <a:endParaRPr/>
          </a:p>
          <a:p>
            <a:pPr indent="0" lvl="0" marL="0" marR="0" rtl="0" algn="l">
              <a:spcBef>
                <a:spcPts val="0"/>
              </a:spcBef>
              <a:spcAft>
                <a:spcPts val="0"/>
              </a:spcAft>
              <a:buFont typeface="Arial"/>
              <a:buNone/>
            </a:pPr>
            <a:r>
              <a:rPr b="1" i="0" lang="en-US" sz="1800" u="none" cap="none" strike="noStrike"/>
              <a:t>Data Warehouse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will look at these in detail over the next few slides</a:t>
            </a:r>
            <a:endParaRPr/>
          </a:p>
          <a:p>
            <a:pPr indent="0" lvl="0" marL="0" marR="0" rtl="0" algn="l">
              <a:spcBef>
                <a:spcPts val="0"/>
              </a:spcBef>
              <a:spcAft>
                <a:spcPts val="0"/>
              </a:spcAft>
              <a:buFont typeface="Arial"/>
              <a:buNone/>
            </a:pPr>
            <a:r>
              <a:t/>
            </a:r>
            <a:endParaRPr b="1" i="0" sz="800" u="none" cap="none" strike="noStrike"/>
          </a:p>
          <a:p>
            <a:pPr indent="0" lvl="0" marL="0" marR="0" rtl="0" algn="l">
              <a:spcBef>
                <a:spcPts val="0"/>
              </a:spcBef>
              <a:spcAft>
                <a:spcPts val="0"/>
              </a:spcAft>
              <a:buFont typeface="Arial"/>
              <a:buNone/>
            </a:pPr>
            <a:r>
              <a:rPr b="1" i="0" lang="en-US" sz="1800" u="none" cap="none" strike="noStrike"/>
              <a:t>Source of Figure :  It has been prepared manually.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47" name="Google Shape;24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Staging Area is a temporary location where data from multiple source systems is copied and stored. It refers to a dedicated disk space, temporary and permanent work files and databases.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This staging area serves many purposes</a:t>
            </a:r>
            <a:endParaRPr/>
          </a:p>
          <a:p>
            <a:pPr indent="0" lvl="0" marL="0" marR="0" rtl="0" algn="l">
              <a:spcBef>
                <a:spcPts val="0"/>
              </a:spcBef>
              <a:spcAft>
                <a:spcPts val="0"/>
              </a:spcAft>
              <a:buFont typeface="Arial"/>
              <a:buNone/>
            </a:pPr>
            <a:r>
              <a:rPr b="0" i="0" lang="en-US" sz="1800" u="none" cap="none" strike="noStrike"/>
              <a:t>Firstly, the data is most consistent with the source. It is devoid of any transformation or has only minor format changes.</a:t>
            </a:r>
            <a:endParaRPr/>
          </a:p>
          <a:p>
            <a:pPr indent="0" lvl="0" marL="0" marR="0" rtl="0" algn="l">
              <a:spcBef>
                <a:spcPts val="0"/>
              </a:spcBef>
              <a:spcAft>
                <a:spcPts val="0"/>
              </a:spcAft>
              <a:buFont typeface="Arial"/>
              <a:buNone/>
            </a:pPr>
            <a:r>
              <a:rPr b="0" i="0" lang="en-US" sz="1800" u="none" cap="none" strike="noStrike"/>
              <a:t>Secondly, The staging area in a relation database can be read or scanned or queried using SQL without the need of logging into the source system or reading files (text/xml/binary).</a:t>
            </a:r>
            <a:endParaRPr/>
          </a:p>
          <a:p>
            <a:pPr indent="0" lvl="0" marL="0" marR="0" rtl="0" algn="l">
              <a:spcBef>
                <a:spcPts val="0"/>
              </a:spcBef>
              <a:spcAft>
                <a:spcPts val="0"/>
              </a:spcAft>
              <a:buFont typeface="Arial"/>
              <a:buNone/>
            </a:pPr>
            <a:r>
              <a:rPr b="0" i="0" lang="en-US" sz="1800" u="none" cap="none" strike="noStrike"/>
              <a:t>Finally, It is a prime location for validating the quality of data from the source or auditing and tracking down the data issues.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e.g as shown in the diagram, We have data coming in from Customer / Sales and Products Transactional databases which are hosted on multiple physical databases. Before we join the data, to get a unified view, we have to make sure that we have correct / clean data from all the sources. This is mainly done to prevent connecting to the transactional databases repeatedly,  in the event of an issue during processing.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Once the data is cleansed, it’s pulled into the staging area as is and then used for further processing.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 It was Prepared manually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55" name="Google Shape;25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ODS</a:t>
            </a:r>
            <a:endParaRPr/>
          </a:p>
          <a:p>
            <a:pPr indent="0" lvl="0" marL="0" marR="0" rtl="0" algn="l">
              <a:spcBef>
                <a:spcPts val="0"/>
              </a:spcBef>
              <a:spcAft>
                <a:spcPts val="0"/>
              </a:spcAft>
              <a:buFont typeface="Arial"/>
              <a:buNone/>
            </a:pPr>
            <a:r>
              <a:rPr b="0" i="0" lang="en-US" sz="1800" u="none" cap="none" strike="noStrike"/>
              <a:t>The Operational Data Store(ODS) is designed to provide an integrated and collective information for the operational environment. Updates can be done on the ODS and it usually contains the current information.</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1" i="0" lang="en-US" sz="1800" u="none" cap="none" strike="noStrike"/>
              <a:t>An ODS is  </a:t>
            </a:r>
            <a:endParaRPr/>
          </a:p>
          <a:p>
            <a:pPr indent="0" lvl="0" marL="0" marR="0" rtl="0" algn="l">
              <a:spcBef>
                <a:spcPts val="0"/>
              </a:spcBef>
              <a:spcAft>
                <a:spcPts val="0"/>
              </a:spcAft>
              <a:buFont typeface="Arial"/>
              <a:buNone/>
            </a:pPr>
            <a:r>
              <a:rPr b="1" i="0" lang="en-US" sz="1800" u="none" cap="none" strike="noStrike"/>
              <a:t>Subject-Oriented</a:t>
            </a:r>
            <a:r>
              <a:rPr b="0" i="0" lang="en-US" sz="1800" u="none" cap="none" strike="noStrike"/>
              <a:t> : as it provides </a:t>
            </a:r>
            <a:r>
              <a:rPr b="0" i="0" lang="en-US" sz="1800" u="none" cap="none" strike="noStrike">
                <a:solidFill>
                  <a:srgbClr val="00FF99"/>
                </a:solidFill>
              </a:rPr>
              <a:t>a simple and concise</a:t>
            </a:r>
            <a:r>
              <a:rPr b="0" i="0" lang="en-US" sz="1800" u="none" cap="none" strike="noStrike"/>
              <a:t> view of a particular subject/entity . It is Organized around major subjects, such as </a:t>
            </a:r>
            <a:r>
              <a:rPr b="0" i="0" lang="en-US" sz="1800" u="none" cap="none" strike="noStrike">
                <a:solidFill>
                  <a:srgbClr val="00FF99"/>
                </a:solidFill>
              </a:rPr>
              <a:t>customer, product, sales.</a:t>
            </a:r>
            <a:endParaRPr/>
          </a:p>
          <a:p>
            <a:pPr indent="0" lvl="0" marL="0" marR="0" rtl="0" algn="l">
              <a:spcBef>
                <a:spcPts val="0"/>
              </a:spcBef>
              <a:spcAft>
                <a:spcPts val="0"/>
              </a:spcAft>
              <a:buFont typeface="Arial"/>
              <a:buNone/>
            </a:pPr>
            <a:r>
              <a:rPr b="1" i="0" lang="en-US" sz="1800" u="none" cap="none" strike="noStrike"/>
              <a:t>Integrated : </a:t>
            </a:r>
            <a:r>
              <a:rPr b="0" i="0" lang="en-US" sz="1800" u="none" cap="none" strike="noStrike"/>
              <a:t>it is</a:t>
            </a:r>
            <a:r>
              <a:rPr b="1" i="0" lang="en-US" sz="1800" u="none" cap="none" strike="noStrike"/>
              <a:t> </a:t>
            </a:r>
            <a:r>
              <a:rPr b="0" i="0" lang="en-US" sz="1800" u="none" cap="none" strike="noStrike"/>
              <a:t>Constructed by integrating multiple, heterogeneous data sources Like relational databases, flat files, on-line transaction records</a:t>
            </a:r>
            <a:endParaRPr/>
          </a:p>
          <a:p>
            <a:pPr indent="0" lvl="0" marL="0" marR="0" rtl="0" algn="l">
              <a:spcBef>
                <a:spcPts val="0"/>
              </a:spcBef>
              <a:spcAft>
                <a:spcPts val="0"/>
              </a:spcAft>
              <a:buFont typeface="Arial"/>
              <a:buNone/>
            </a:pPr>
            <a:r>
              <a:rPr b="1" i="0" lang="en-US" sz="1800" u="none" cap="none" strike="noStrike"/>
              <a:t>Volatile :  </a:t>
            </a:r>
            <a:r>
              <a:rPr b="0" i="0" lang="en-US" sz="1800" u="none" cap="none" strike="noStrike"/>
              <a:t>Data can be updated / corrected after being moved into an ODS</a:t>
            </a:r>
            <a:endParaRPr/>
          </a:p>
          <a:p>
            <a:pPr indent="0" lvl="0" marL="0" marR="0" rtl="0" algn="l">
              <a:spcBef>
                <a:spcPts val="0"/>
              </a:spcBef>
              <a:spcAft>
                <a:spcPts val="0"/>
              </a:spcAft>
              <a:buFont typeface="Arial"/>
              <a:buNone/>
            </a:pPr>
            <a:r>
              <a:rPr b="1" i="0" lang="en-US" sz="1800" u="none" cap="none" strike="noStrike"/>
              <a:t>Current : </a:t>
            </a:r>
            <a:r>
              <a:rPr b="0" i="0" lang="en-US" sz="1800" u="none" cap="none" strike="noStrike"/>
              <a:t>ODS would typically contain data for the current load cycle only.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e.g. An ODS for a Sales module would contain integrated sales data from different applications for the current date. This can be updated for doing reconciliations.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Architecturally, an ODS is the operational counterpart of the data warehouse. It is also used as an intermediary step before loading data into a Datawarehouse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Oracle Datawarehouse Guide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64" name="Google Shape;26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Warehouse</a:t>
            </a:r>
            <a:endParaRPr/>
          </a:p>
          <a:p>
            <a:pPr indent="0" lvl="0" marL="0" marR="0" rtl="0" algn="l">
              <a:spcBef>
                <a:spcPts val="0"/>
              </a:spcBef>
              <a:spcAft>
                <a:spcPts val="0"/>
              </a:spcAft>
              <a:buFont typeface="Arial"/>
              <a:buNone/>
            </a:pPr>
            <a:r>
              <a:rPr b="0" i="0" lang="en-US" sz="1800" u="none" cap="none" strike="noStrike"/>
              <a:t>The Data Warehouse is a central repository of data, used by business users to perform analysis of  historic data and to make informed decisions. Hence Data warehouse, houses large volumes of historical data and is tuned for quick retrieval of information.</a:t>
            </a:r>
            <a:endParaRPr/>
          </a:p>
          <a:p>
            <a:pPr indent="0" lvl="0" marL="0" marR="0" rtl="0" algn="l">
              <a:spcBef>
                <a:spcPts val="0"/>
              </a:spcBef>
              <a:spcAft>
                <a:spcPts val="0"/>
              </a:spcAft>
              <a:buFont typeface="Arial"/>
              <a:buNone/>
            </a:pPr>
            <a:r>
              <a:rPr b="1" i="0" lang="en-US" sz="1800" u="none" cap="none" strike="noStrike"/>
              <a:t>It can be described as being</a:t>
            </a:r>
            <a:endParaRPr b="0" i="0" sz="1800" u="none" cap="none" strike="noStrike"/>
          </a:p>
          <a:p>
            <a:pPr indent="0" lvl="0" marL="0" marR="0" rtl="0" algn="l">
              <a:spcBef>
                <a:spcPts val="0"/>
              </a:spcBef>
              <a:spcAft>
                <a:spcPts val="0"/>
              </a:spcAft>
              <a:buFont typeface="Arial"/>
              <a:buNone/>
            </a:pPr>
            <a:r>
              <a:rPr b="1" i="0" lang="en-US" sz="1800" u="none" cap="none" strike="noStrike"/>
              <a:t>Subject-Oriented</a:t>
            </a:r>
            <a:r>
              <a:rPr b="0" i="0" lang="en-US" sz="1800" u="none" cap="none" strike="noStrike"/>
              <a:t> : Like an ODS  it provides </a:t>
            </a:r>
            <a:r>
              <a:rPr b="0" i="0" lang="en-US" sz="1800" u="none" cap="none" strike="noStrike">
                <a:solidFill>
                  <a:srgbClr val="00FF99"/>
                </a:solidFill>
              </a:rPr>
              <a:t>a simple and concise</a:t>
            </a:r>
            <a:r>
              <a:rPr b="0" i="0" lang="en-US" sz="1800" u="none" cap="none" strike="noStrike"/>
              <a:t> view around particular subject . It is Organized around major subjects, such as </a:t>
            </a:r>
            <a:r>
              <a:rPr b="0" i="0" lang="en-US" sz="1800" u="none" cap="none" strike="noStrike">
                <a:solidFill>
                  <a:srgbClr val="00FF99"/>
                </a:solidFill>
              </a:rPr>
              <a:t>customer, product, sales.</a:t>
            </a:r>
            <a:endParaRPr/>
          </a:p>
          <a:p>
            <a:pPr indent="0" lvl="0" marL="0" marR="0" rtl="0" algn="l">
              <a:spcBef>
                <a:spcPts val="0"/>
              </a:spcBef>
              <a:spcAft>
                <a:spcPts val="0"/>
              </a:spcAft>
              <a:buFont typeface="Arial"/>
              <a:buNone/>
            </a:pPr>
            <a:r>
              <a:rPr b="1" i="0" lang="en-US" sz="1800" u="none" cap="none" strike="noStrike"/>
              <a:t>Integrated : It is </a:t>
            </a:r>
            <a:r>
              <a:rPr b="0" i="0" lang="en-US" sz="1800" u="none" cap="none" strike="noStrike"/>
              <a:t>Constructed by integrating multiple, heterogeneous data sources. Like relational databases, flat files, on-line transaction records</a:t>
            </a:r>
            <a:endParaRPr/>
          </a:p>
          <a:p>
            <a:pPr indent="0" lvl="0" marL="0" marR="0" rtl="0" algn="l">
              <a:spcBef>
                <a:spcPts val="0"/>
              </a:spcBef>
              <a:spcAft>
                <a:spcPts val="0"/>
              </a:spcAft>
              <a:buFont typeface="Arial"/>
              <a:buNone/>
            </a:pPr>
            <a:r>
              <a:rPr b="1" i="0" lang="en-US" sz="1800" u="none" cap="none" strike="noStrike"/>
              <a:t>Non-Volatile :  as compared to the ODS, </a:t>
            </a:r>
            <a:r>
              <a:rPr b="0" i="0" lang="en-US" sz="1800" u="none" cap="none" strike="noStrike"/>
              <a:t>Operational </a:t>
            </a:r>
            <a:r>
              <a:rPr b="0" i="0" lang="en-US" sz="1800" u="none" cap="none" strike="noStrike">
                <a:solidFill>
                  <a:srgbClr val="00FF99"/>
                </a:solidFill>
              </a:rPr>
              <a:t>update of data does not occur</a:t>
            </a:r>
            <a:r>
              <a:rPr b="0" i="0" lang="en-US" sz="1800" u="none" cap="none" strike="noStrike"/>
              <a:t> in the data warehouse environment</a:t>
            </a:r>
            <a:endParaRPr/>
          </a:p>
          <a:p>
            <a:pPr indent="0" lvl="0" marL="0" marR="0" rtl="0" algn="l">
              <a:spcBef>
                <a:spcPts val="0"/>
              </a:spcBef>
              <a:spcAft>
                <a:spcPts val="0"/>
              </a:spcAft>
              <a:buFont typeface="Arial"/>
              <a:buNone/>
            </a:pPr>
            <a:r>
              <a:rPr b="1" i="0" lang="en-US" sz="1800" u="none" cap="none" strike="noStrike"/>
              <a:t>Time Variant : </a:t>
            </a:r>
            <a:r>
              <a:rPr b="0" i="0" lang="en-US" sz="1800" u="none" cap="none" strike="noStrike"/>
              <a:t>Data warehouse data provide information from a historical perspective (e.g., past 5-10 years)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e.g. A Datawarehouse for a Sales module would contain integrated sales data from different applications for a period of time. Once data is loaded onto a Datawarehouse, it is used as read only and is typically not updated.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Prepared Manually</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72" name="Google Shape;27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While Analyzing data for an ETL process, The following considerations needs to be taken :</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Definition of the data.  This is to identify the significance of the data. This would help us in applying business rules for transformations.</a:t>
            </a:r>
            <a:endParaRPr/>
          </a:p>
          <a:p>
            <a:pPr indent="0" lvl="0" marL="0" marR="0" rtl="0" algn="l">
              <a:lnSpc>
                <a:spcPct val="90000"/>
              </a:lnSpc>
              <a:spcBef>
                <a:spcPts val="0"/>
              </a:spcBef>
              <a:spcAft>
                <a:spcPts val="0"/>
              </a:spcAft>
              <a:buFont typeface="Arial"/>
              <a:buNone/>
            </a:pPr>
            <a:r>
              <a:rPr b="0" i="0" lang="en-US" sz="1800" u="none" cap="none" strike="noStrike"/>
              <a:t>Data Type. This is helpful in defining datatype in the target or for using functions to convert the data, if there are incompatible ones</a:t>
            </a:r>
            <a:endParaRPr/>
          </a:p>
          <a:p>
            <a:pPr indent="0" lvl="0" marL="0" marR="0" rtl="0" algn="l">
              <a:lnSpc>
                <a:spcPct val="90000"/>
              </a:lnSpc>
              <a:spcBef>
                <a:spcPts val="0"/>
              </a:spcBef>
              <a:spcAft>
                <a:spcPts val="0"/>
              </a:spcAft>
              <a:buFont typeface="Arial"/>
              <a:buNone/>
            </a:pPr>
            <a:r>
              <a:rPr b="0" i="0" lang="en-US" sz="1800" u="none" cap="none" strike="noStrike"/>
              <a:t>Relationship between different sources and their fields. This helps in identifying the various prospects of combining various sources.</a:t>
            </a:r>
            <a:endParaRPr/>
          </a:p>
          <a:p>
            <a:pPr indent="0" lvl="0" marL="0" marR="0" rtl="0" algn="l">
              <a:lnSpc>
                <a:spcPct val="90000"/>
              </a:lnSpc>
              <a:spcBef>
                <a:spcPts val="0"/>
              </a:spcBef>
              <a:spcAft>
                <a:spcPts val="0"/>
              </a:spcAft>
              <a:buFont typeface="Arial"/>
              <a:buNone/>
            </a:pPr>
            <a:r>
              <a:rPr b="0" i="0" lang="en-US" sz="1800" u="none" cap="none" strike="noStrike"/>
              <a:t>Data availability. For each source, latest data might be available at different times. This would affect the schedule of the ETL load. </a:t>
            </a:r>
            <a:endParaRPr/>
          </a:p>
          <a:p>
            <a:pPr indent="0" lvl="0" marL="0" rtl="0" algn="l">
              <a:spcBef>
                <a:spcPts val="0"/>
              </a:spcBef>
              <a:spcAft>
                <a:spcPts val="0"/>
              </a:spcAft>
              <a:buNone/>
            </a:pPr>
            <a:r>
              <a:t/>
            </a:r>
            <a:endParaRPr b="0" i="0" sz="1800" u="none" cap="none" strike="noStrike"/>
          </a:p>
        </p:txBody>
      </p:sp>
      <p:sp>
        <p:nvSpPr>
          <p:cNvPr id="273" name="Google Shape;273;p3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274" name="Google Shape;274;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80" name="Google Shape;28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We move on to the final part of the module.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This includes the different process flows that can be used during DI process.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choice of process depends on the database being used, the processing being done, the sources involved, the number of sources and the volume of data.</a:t>
            </a:r>
            <a:endParaRPr/>
          </a:p>
        </p:txBody>
      </p:sp>
      <p:sp>
        <p:nvSpPr>
          <p:cNvPr id="281" name="Google Shape;281;p4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282" name="Google Shape;282;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87" name="Google Shape;28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common DI process flow is classified into three main categories: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 </a:t>
            </a:r>
            <a:r>
              <a:rPr b="1" i="0" lang="en-US" sz="1800" u="none" cap="none" strike="noStrike"/>
              <a:t>TRANSFORM THEN LOAD</a:t>
            </a:r>
            <a:r>
              <a:rPr b="0" i="0" lang="en-US" sz="1800" u="none" cap="none" strike="noStrike"/>
              <a:t>  which involves ETL processing outside the database.</a:t>
            </a:r>
            <a:endParaRPr/>
          </a:p>
          <a:p>
            <a:pPr indent="0" lvl="0" marL="0" marR="0" rtl="0" algn="l">
              <a:spcBef>
                <a:spcPts val="0"/>
              </a:spcBef>
              <a:spcAft>
                <a:spcPts val="0"/>
              </a:spcAft>
              <a:buFont typeface="Arial"/>
              <a:buNone/>
            </a:pPr>
            <a:r>
              <a:rPr b="0" i="0" lang="en-US" sz="1800" u="none" cap="none" strike="noStrike"/>
              <a:t>• </a:t>
            </a:r>
            <a:r>
              <a:rPr b="1" i="0" lang="en-US" sz="1800" u="none" cap="none" strike="noStrike"/>
              <a:t>LOAD THEN TRANSFORM </a:t>
            </a:r>
            <a:r>
              <a:rPr b="0" i="0" lang="en-US" sz="1800" u="none" cap="none" strike="noStrike"/>
              <a:t>which involves</a:t>
            </a:r>
            <a:r>
              <a:rPr b="1" i="0" lang="en-US" sz="1800" u="none" cap="none" strike="noStrike"/>
              <a:t> </a:t>
            </a:r>
            <a:r>
              <a:rPr b="0" i="0" lang="en-US" sz="1800" u="none" cap="none" strike="noStrike"/>
              <a:t>Loading data into a database staging area for ETL processing. </a:t>
            </a:r>
            <a:endParaRPr b="1" i="0" sz="1800" u="none" cap="none" strike="noStrike"/>
          </a:p>
          <a:p>
            <a:pPr indent="0" lvl="0" marL="0" marR="0" rtl="0" algn="l">
              <a:spcBef>
                <a:spcPts val="0"/>
              </a:spcBef>
              <a:spcAft>
                <a:spcPts val="0"/>
              </a:spcAft>
              <a:buFont typeface="Arial"/>
              <a:buNone/>
            </a:pPr>
            <a:r>
              <a:rPr b="0" i="0" lang="en-US" sz="1800" u="none" cap="none" strike="noStrike"/>
              <a:t>• </a:t>
            </a:r>
            <a:r>
              <a:rPr b="1" i="0" lang="en-US" sz="1800" u="none" cap="none" strike="noStrike"/>
              <a:t>TRANSFORM WHILE LOADING </a:t>
            </a:r>
            <a:r>
              <a:rPr b="0" i="0" lang="en-US" sz="1800" u="none" cap="none" strike="noStrike"/>
              <a:t>which involves</a:t>
            </a:r>
            <a:r>
              <a:rPr b="1" i="0" lang="en-US" sz="1800" u="none" cap="none" strike="noStrike"/>
              <a:t> </a:t>
            </a:r>
            <a:r>
              <a:rPr b="0" i="0" lang="en-US" sz="1800" u="none" cap="none" strike="noStrike"/>
              <a:t>ETL processing while loading the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93" name="Google Shape;29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TRANSFORM THEN LOAD - ETL processing outside the database </a:t>
            </a:r>
            <a:endParaRPr/>
          </a:p>
          <a:p>
            <a:pPr indent="0" lvl="0" marL="0" marR="0" rtl="0" algn="l">
              <a:spcBef>
                <a:spcPts val="0"/>
              </a:spcBef>
              <a:spcAft>
                <a:spcPts val="0"/>
              </a:spcAft>
              <a:buFont typeface="Arial"/>
              <a:buNone/>
            </a:pPr>
            <a:r>
              <a:rPr b="0" i="0" lang="en-US" sz="1800" u="none" cap="none" strike="noStrike"/>
              <a:t>Most of the transformations and data cleansing is done outside the database, in separate standalone ETL engines/processes. </a:t>
            </a:r>
            <a:endParaRPr/>
          </a:p>
          <a:p>
            <a:pPr indent="0" lvl="0" marL="0" marR="0" rtl="0" algn="l">
              <a:spcBef>
                <a:spcPts val="0"/>
              </a:spcBef>
              <a:spcAft>
                <a:spcPts val="0"/>
              </a:spcAft>
              <a:buFont typeface="Arial"/>
              <a:buNone/>
            </a:pPr>
            <a:r>
              <a:rPr b="0" i="0" lang="en-US" sz="1800" u="none" cap="none" strike="noStrike"/>
              <a:t>These engines work with various data sources, trying to integrate them for the necessary ETL steps. </a:t>
            </a:r>
            <a:endParaRPr/>
          </a:p>
          <a:p>
            <a:pPr indent="0" lvl="0" marL="0" marR="0" rtl="0" algn="l">
              <a:spcBef>
                <a:spcPts val="0"/>
              </a:spcBef>
              <a:spcAft>
                <a:spcPts val="0"/>
              </a:spcAft>
              <a:buFont typeface="Arial"/>
              <a:buNone/>
            </a:pPr>
            <a:r>
              <a:rPr b="0" i="0" lang="en-US" sz="1800" u="none" cap="none" strike="noStrike"/>
              <a:t>If existing data in the target database is required, e.g., for data cleansing or ID lookup, the target database is treated like, any other external data source involved in the ETL process.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Many of the required exercises could be addressed with basic SQL capabilities including joins, sorts, string manipulations, and validation of referential integrity.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Oracle Datawarehouse Guide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0" name="Google Shape;30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main risks and disadvantages in this architecture are:</a:t>
            </a:r>
            <a:endParaRPr/>
          </a:p>
          <a:p>
            <a:pPr indent="0" lvl="0" marL="0" marR="0" rtl="0" algn="l">
              <a:spcBef>
                <a:spcPts val="0"/>
              </a:spcBef>
              <a:spcAft>
                <a:spcPts val="0"/>
              </a:spcAft>
              <a:buFont typeface="Arial"/>
              <a:buNone/>
            </a:pPr>
            <a:r>
              <a:rPr b="0" i="0" lang="en-US" sz="1800" u="none" cap="none" strike="noStrike"/>
              <a:t>• Scalability for most of the ETL steps has to be provided by an external mechanism outside the database. If the external mechanism fails to scale, there would be  a bottleneck.</a:t>
            </a:r>
            <a:endParaRPr/>
          </a:p>
          <a:p>
            <a:pPr indent="0" lvl="0" marL="0" marR="0" rtl="0" algn="l">
              <a:spcBef>
                <a:spcPts val="0"/>
              </a:spcBef>
              <a:spcAft>
                <a:spcPts val="0"/>
              </a:spcAft>
              <a:buFont typeface="Arial"/>
              <a:buNone/>
            </a:pPr>
            <a:r>
              <a:rPr b="0" i="0" lang="en-US" sz="1800" u="none" cap="none" strike="noStrike"/>
              <a:t>• Depending on the architecture, the external mechanism has to control the progress of the ETL process and provide recovery and restart functionality for the ETL process.</a:t>
            </a:r>
            <a:endParaRPr/>
          </a:p>
          <a:p>
            <a:pPr indent="0" lvl="0" marL="0" marR="0" rtl="0" algn="l">
              <a:spcBef>
                <a:spcPts val="0"/>
              </a:spcBef>
              <a:spcAft>
                <a:spcPts val="0"/>
              </a:spcAft>
              <a:buFont typeface="Arial"/>
              <a:buNone/>
            </a:pPr>
            <a:r>
              <a:rPr b="0" i="0" lang="en-US" sz="1800" u="none" cap="none" strike="noStrike"/>
              <a:t>• Many of these solutions are home-grown, which can be difficult to maintain and extend.</a:t>
            </a:r>
            <a:endParaRPr/>
          </a:p>
          <a:p>
            <a:pPr indent="0" lvl="0" marL="0" marR="0" rtl="0" algn="l">
              <a:spcBef>
                <a:spcPts val="0"/>
              </a:spcBef>
              <a:spcAft>
                <a:spcPts val="0"/>
              </a:spcAft>
              <a:buFont typeface="Arial"/>
              <a:buNone/>
            </a:pPr>
            <a:r>
              <a:rPr b="0" i="0" lang="en-US" sz="1800" u="none" cap="none" strike="noStrike"/>
              <a:t>• The database capabilities are not fully utilized.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6" name="Google Shape;30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LOAD THEN TRANSFORM - Loading into a database staging area for ETL processing</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Different sources in various formats reside outside the database. Rather than using an external engine as the single point of control, the database is used. </a:t>
            </a:r>
            <a:endParaRPr/>
          </a:p>
          <a:p>
            <a:pPr indent="0" lvl="0" marL="0" marR="0" rtl="0" algn="l">
              <a:spcBef>
                <a:spcPts val="0"/>
              </a:spcBef>
              <a:spcAft>
                <a:spcPts val="0"/>
              </a:spcAft>
              <a:buFont typeface="Arial"/>
              <a:buNone/>
            </a:pPr>
            <a:r>
              <a:rPr b="0" i="0" lang="en-US" sz="1800" u="none" cap="none" strike="noStrike"/>
              <a:t>All the raw data is loaded mostly unchanged in neutral staging structures. If the source systems are relational databases, the staging tables would typically be relational</a:t>
            </a:r>
            <a:endParaRPr/>
          </a:p>
          <a:p>
            <a:pPr indent="0" lvl="0" marL="0" marR="0" rtl="0" algn="l">
              <a:spcBef>
                <a:spcPts val="0"/>
              </a:spcBef>
              <a:spcAft>
                <a:spcPts val="0"/>
              </a:spcAft>
              <a:buFont typeface="Arial"/>
              <a:buNone/>
            </a:pPr>
            <a:r>
              <a:rPr b="0" i="0" lang="en-US" sz="1800" u="none" cap="none" strike="noStrike"/>
              <a:t>tables. If the source systems are non-relational, the data may be staged in tables with columns like VARCHAR2(4000) for further processing inside the</a:t>
            </a:r>
            <a:endParaRPr/>
          </a:p>
          <a:p>
            <a:pPr indent="0" lvl="0" marL="0" marR="0" rtl="0" algn="l">
              <a:spcBef>
                <a:spcPts val="0"/>
              </a:spcBef>
              <a:spcAft>
                <a:spcPts val="0"/>
              </a:spcAft>
              <a:buFont typeface="Arial"/>
              <a:buNone/>
            </a:pPr>
            <a:r>
              <a:rPr b="0" i="0" lang="en-US" sz="1800" u="none" cap="none" strike="noStrike"/>
              <a:t>database. </a:t>
            </a:r>
            <a:endParaRPr/>
          </a:p>
          <a:p>
            <a:pPr indent="0" lvl="0" marL="0" marR="0" rtl="0" algn="l">
              <a:spcBef>
                <a:spcPts val="0"/>
              </a:spcBef>
              <a:spcAft>
                <a:spcPts val="0"/>
              </a:spcAft>
              <a:buFont typeface="Arial"/>
              <a:buNone/>
            </a:pPr>
            <a:r>
              <a:rPr b="0" i="0" lang="en-US" sz="1800" u="none" cap="none" strike="noStrike"/>
              <a:t>After successfully loading the external data unmodified into the database, the transformation steps take place inside the database by running database specific routines, procedures and functions. </a:t>
            </a:r>
            <a:endParaRPr/>
          </a:p>
          <a:p>
            <a:pPr indent="0" lvl="0" marL="0" marR="0" rtl="0" algn="l">
              <a:spcBef>
                <a:spcPts val="0"/>
              </a:spcBef>
              <a:spcAft>
                <a:spcPts val="0"/>
              </a:spcAft>
              <a:buFont typeface="Arial"/>
              <a:buNone/>
            </a:pPr>
            <a:r>
              <a:t/>
            </a:r>
            <a:endParaRPr b="0" i="1" sz="1800" u="none" cap="none" strike="noStrike"/>
          </a:p>
          <a:p>
            <a:pPr indent="0" lvl="0" marL="0" marR="0" rtl="0" algn="l">
              <a:spcBef>
                <a:spcPts val="0"/>
              </a:spcBef>
              <a:spcAft>
                <a:spcPts val="0"/>
              </a:spcAft>
              <a:buFont typeface="Arial"/>
              <a:buNone/>
            </a:pPr>
            <a:r>
              <a:rPr b="0" i="1" lang="en-US" sz="1800" u="none" cap="none" strike="noStrike"/>
              <a:t>Source of the Figure: Oracle Datawarehouse Guide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57" name="Google Shape;15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Before we get into ETL, let us understand what  Data Integration is.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Businesses usually have a huge number of systems, processing data, for different applications serving various business units.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Integration is the process of transforming business data from different applications to provide users a unified view of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As businesses grow and diversify globally, the volume and the need to share existing data in disparate sources increases exponentially. </a:t>
            </a:r>
            <a:endParaRPr/>
          </a:p>
          <a:p>
            <a:pPr indent="0" lvl="0" marL="0" marR="0" rtl="0" algn="l">
              <a:spcBef>
                <a:spcPts val="0"/>
              </a:spcBef>
              <a:spcAft>
                <a:spcPts val="0"/>
              </a:spcAft>
              <a:buFont typeface="Arial"/>
              <a:buNone/>
            </a:pPr>
            <a:r>
              <a:rPr b="0" i="0" lang="en-US" sz="1800" u="none" cap="none" strike="noStrike"/>
              <a:t>This is where the need for Data Integration comes in.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Extract – Transform – Load  or ETL as the acronym goes is the foundation of a Data Integration system.</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ETL details are covered in two parts,</a:t>
            </a:r>
            <a:endParaRPr/>
          </a:p>
          <a:p>
            <a:pPr indent="0" lvl="0" marL="0" marR="0" rtl="0" algn="l">
              <a:spcBef>
                <a:spcPts val="0"/>
              </a:spcBef>
              <a:spcAft>
                <a:spcPts val="0"/>
              </a:spcAft>
              <a:buFont typeface="Arial"/>
              <a:buNone/>
            </a:pPr>
            <a:r>
              <a:rPr b="0" i="0" lang="en-US" sz="1800" u="none" cap="none" strike="noStrike"/>
              <a:t>This presentation is part 1 of the series</a:t>
            </a:r>
            <a:endParaRPr/>
          </a:p>
          <a:p>
            <a:pPr indent="0" lvl="0" marL="0" marR="0" rtl="0" algn="l">
              <a:spcBef>
                <a:spcPts val="0"/>
              </a:spcBef>
              <a:spcAft>
                <a:spcPts val="0"/>
              </a:spcAft>
              <a:buFont typeface="Arial"/>
              <a:buNone/>
            </a:pPr>
            <a:r>
              <a:t/>
            </a:r>
            <a:endParaRPr b="0" i="0" sz="1800" u="none" cap="none" strike="noStrike"/>
          </a:p>
          <a:p>
            <a:pPr indent="-6350" lvl="1" marL="742950" marR="0" rtl="0" algn="l">
              <a:spcBef>
                <a:spcPts val="0"/>
              </a:spcBef>
              <a:spcAft>
                <a:spcPts val="0"/>
              </a:spcAft>
              <a:buFont typeface="Arial"/>
              <a:buNone/>
            </a:pPr>
            <a:r>
              <a:rPr b="0" i="0" lang="en-US" sz="1800" u="none" cap="none" strike="noStrike"/>
              <a:t>In Part 1 , ETL Overview, Data Analysis and Data Integration Process Flows are covered</a:t>
            </a:r>
            <a:endParaRPr/>
          </a:p>
          <a:p>
            <a:pPr indent="-6350" lvl="1" marL="742950" marR="0" rtl="0" algn="l">
              <a:spcBef>
                <a:spcPts val="0"/>
              </a:spcBef>
              <a:spcAft>
                <a:spcPts val="0"/>
              </a:spcAft>
              <a:buFont typeface="Arial"/>
              <a:buNone/>
            </a:pPr>
            <a:r>
              <a:rPr b="0" i="0" lang="en-US" sz="1800" u="none" cap="none" strike="noStrike"/>
              <a:t>In Part 2, ETL Extraction, Transportation and Loading, along with Error Handling are covered</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
        <p:nvSpPr>
          <p:cNvPr id="158" name="Google Shape;158;p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159" name="Google Shape;159;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13" name="Google Shape;313;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The main risks and disadvantages in this architecture are:</a:t>
            </a:r>
            <a:endParaRPr/>
          </a:p>
          <a:p>
            <a:pPr indent="0" lvl="0" marL="0" marR="0" rtl="0" algn="l">
              <a:spcBef>
                <a:spcPts val="0"/>
              </a:spcBef>
              <a:spcAft>
                <a:spcPts val="0"/>
              </a:spcAft>
              <a:buFont typeface="Arial"/>
              <a:buNone/>
            </a:pPr>
            <a:r>
              <a:rPr b="0" i="0" lang="en-US" sz="1800" u="none" cap="none" strike="noStrike"/>
              <a:t>• The transformation process stores the intermediate results along with the original raw data from the source systems in the database. So this requires a lot of space on the database.</a:t>
            </a:r>
            <a:endParaRPr/>
          </a:p>
          <a:p>
            <a:pPr indent="0" lvl="0" marL="0" marR="0" rtl="0" algn="l">
              <a:spcBef>
                <a:spcPts val="0"/>
              </a:spcBef>
              <a:spcAft>
                <a:spcPts val="0"/>
              </a:spcAft>
              <a:buFont typeface="Arial"/>
              <a:buNone/>
            </a:pPr>
            <a:r>
              <a:rPr b="0" i="0" lang="en-US" sz="1800" u="none" cap="none" strike="noStrike"/>
              <a:t>• Though most of the transformation tasks can be addressed with database functionality like SQL and PL/SQL, these languages might not be optimized to handle </a:t>
            </a:r>
            <a:endParaRPr/>
          </a:p>
          <a:p>
            <a:pPr indent="0" lvl="0" marL="0" marR="0" rtl="0" algn="l">
              <a:spcBef>
                <a:spcPts val="0"/>
              </a:spcBef>
              <a:spcAft>
                <a:spcPts val="0"/>
              </a:spcAft>
              <a:buFont typeface="Arial"/>
              <a:buNone/>
            </a:pPr>
            <a:r>
              <a:rPr b="0" i="0" lang="en-US" sz="1800" u="none" cap="none" strike="noStrike"/>
              <a:t>specific ETL issues. </a:t>
            </a:r>
            <a:endParaRPr/>
          </a:p>
          <a:p>
            <a:pPr indent="0" lvl="0" marL="0" marR="0" rtl="0" algn="l">
              <a:spcBef>
                <a:spcPts val="0"/>
              </a:spcBef>
              <a:spcAft>
                <a:spcPts val="0"/>
              </a:spcAft>
              <a:buFont typeface="Arial"/>
              <a:buNone/>
            </a:pPr>
            <a:r>
              <a:rPr b="0" i="0" lang="en-US" sz="1800" u="none" cap="none" strike="noStrike"/>
              <a:t>There might be some things which can be done very easily in an ETL tool but requires a lot of coding to do within a database. </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19" name="Google Shape;319;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TRANSFORM WHILE LOADING - ETL processing while loading the data</a:t>
            </a:r>
            <a:endParaRPr/>
          </a:p>
          <a:p>
            <a:pPr indent="0" lvl="0" marL="0" marR="0" rtl="0" algn="l">
              <a:spcBef>
                <a:spcPts val="0"/>
              </a:spcBef>
              <a:spcAft>
                <a:spcPts val="0"/>
              </a:spcAft>
              <a:buFont typeface="Arial"/>
              <a:buNone/>
            </a:pPr>
            <a:r>
              <a:rPr b="0" i="0" lang="en-US" sz="1800" u="none" cap="none" strike="noStrike"/>
              <a:t>Now a days database capabilities are significantly enhanced to address, specifically, some of the tasks in ETL environments. The ETL process </a:t>
            </a:r>
            <a:endParaRPr/>
          </a:p>
          <a:p>
            <a:pPr indent="0" lvl="0" marL="0" marR="0" rtl="0" algn="l">
              <a:spcBef>
                <a:spcPts val="0"/>
              </a:spcBef>
              <a:spcAft>
                <a:spcPts val="0"/>
              </a:spcAft>
              <a:buFont typeface="Arial"/>
              <a:buNone/>
            </a:pPr>
            <a:r>
              <a:rPr b="0" i="0" lang="en-US" sz="1800" u="none" cap="none" strike="noStrike"/>
              <a:t>flow can be changed dramatically and the database becomes the integrated data transformation engine.</a:t>
            </a:r>
            <a:endParaRPr/>
          </a:p>
          <a:p>
            <a:pPr indent="0" lvl="0" marL="0" marR="0" rtl="0" algn="l">
              <a:spcBef>
                <a:spcPts val="0"/>
              </a:spcBef>
              <a:spcAft>
                <a:spcPts val="0"/>
              </a:spcAft>
              <a:buFont typeface="Arial"/>
              <a:buNone/>
            </a:pPr>
            <a:r>
              <a:rPr b="0" i="0" lang="en-US" sz="1800" u="none" cap="none" strike="noStrike"/>
              <a:t> Databases like Oracle, Teradata, Sybase provide transform-while-loading functionality.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Oracle Datawarehouse Guide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course would have helped you to understand </a:t>
            </a:r>
            <a:r>
              <a:rPr b="0" i="0" lang="en-US" sz="1800" u="none" cap="none" strike="noStrike"/>
              <a:t>about ETL , Identify different source and target systems and have a fair idea about the different types of DI Process Flows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	</a:t>
            </a:r>
            <a:r>
              <a:rPr b="1" i="0" lang="en-US" sz="1800" u="none" cap="none" strike="noStrike"/>
              <a:t>This completes the 1</a:t>
            </a:r>
            <a:r>
              <a:rPr b="1" baseline="30000" i="0" lang="en-US" sz="1800" u="none" cap="none" strike="noStrike"/>
              <a:t>st</a:t>
            </a:r>
            <a:r>
              <a:rPr b="1" i="0" lang="en-US" sz="1800" u="none" cap="none" strike="noStrike"/>
              <a:t> part of the module  on ETL Concepts.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	It is now time to take a small quiz to test your understanding.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	</a:t>
            </a:r>
            <a:r>
              <a:rPr b="1" i="0" lang="en-US" sz="1800" u="none" cap="none" strike="noStrike"/>
              <a:t>GOOD LUCK and THANK YOU</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32" name="Google Shape;332;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6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34" name="Google Shape;334;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39" name="Google Shape;339;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6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41" name="Google Shape;341;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47" name="Google Shape;347;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6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49" name="Google Shape;349;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55" name="Google Shape;355;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7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57" name="Google Shape;357;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63" name="Google Shape;363;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7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65" name="Google Shape;365;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1" name="Google Shape;371;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7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73" name="Google Shape;373;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9" name="Google Shape;379;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7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81" name="Google Shape;381;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this module the components involved in an ETL process are covered along with the interaction with different systems, </a:t>
            </a:r>
            <a:endParaRPr/>
          </a:p>
          <a:p>
            <a:pPr indent="0" lvl="0" marL="0" marR="0" rtl="0" algn="l">
              <a:spcBef>
                <a:spcPts val="0"/>
              </a:spcBef>
              <a:spcAft>
                <a:spcPts val="0"/>
              </a:spcAft>
              <a:buFont typeface="Arial"/>
              <a:buNone/>
            </a:pPr>
            <a:r>
              <a:rPr b="0" i="0" lang="en-US" sz="1800" u="none" cap="none" strike="noStrike"/>
              <a:t>and the different Data Integration process flows that can be implemented using ETL.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87" name="Google Shape;387;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7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89" name="Google Shape;389;p7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5" name="Google Shape;395;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8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97" name="Google Shape;397;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03" name="Google Shape;403;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8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05" name="Google Shape;405;p8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11" name="Google Shape;411;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8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13" name="Google Shape;413;p8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19" name="Google Shape;419;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8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21" name="Google Shape;421;p8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6" name="Google Shape;426;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9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28" name="Google Shape;428;p9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9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module has 3 lessons.</a:t>
            </a:r>
            <a:endParaRPr/>
          </a:p>
          <a:p>
            <a:pPr indent="0" lvl="0" marL="0" marR="0" rtl="0" algn="l">
              <a:spcBef>
                <a:spcPts val="0"/>
              </a:spcBef>
              <a:spcAft>
                <a:spcPts val="0"/>
              </a:spcAft>
              <a:buFont typeface="Arial"/>
              <a:buNone/>
            </a:pPr>
            <a:r>
              <a:rPr b="0" i="0" lang="en-US" sz="1800" u="none" cap="none" strike="noStrike"/>
              <a:t>ETL Overview, Data analysis during the process and Data Integration Process flows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Let us start by understanding ETL and the different ETL processes.</a:t>
            </a:r>
            <a:endParaRPr/>
          </a:p>
          <a:p>
            <a:pPr indent="0" lvl="0" marL="0" marR="0" rtl="0" algn="l">
              <a:spcBef>
                <a:spcPts val="0"/>
              </a:spcBef>
              <a:spcAft>
                <a:spcPts val="0"/>
              </a:spcAft>
              <a:buFont typeface="Arial"/>
              <a:buNone/>
            </a:pPr>
            <a:r>
              <a:rPr b="0" i="0" lang="en-US" sz="1800" u="none" cap="none" strike="noStrike"/>
              <a:t>ETL as we saw earlier is acronym for Extract , Transform and Load.</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08" name="Google Shape;20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Font typeface="Arial"/>
              <a:buNone/>
            </a:pPr>
            <a:r>
              <a:rPr b="1" i="0" lang="en-US" sz="1800" u="none" cap="none" strike="noStrike"/>
              <a:t>Imagine a business, having departments maintaining the relevant data, each in different formats, using their own applications. Now if the business wants to have a unified view of the data from all these departments, they would have to implement data integration process to combine data from these applications to get a unified view.  </a:t>
            </a:r>
            <a:endParaRPr/>
          </a:p>
          <a:p>
            <a:pPr indent="0" lvl="0" marL="0" marR="0" rtl="0" algn="l">
              <a:lnSpc>
                <a:spcPct val="90000"/>
              </a:lnSpc>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0" i="0" lang="en-US" sz="1800" u="none" cap="none" strike="noStrike"/>
              <a:t>As we saw, ETL or Extract – Transform - Load is the foundation of a Data Integration system.</a:t>
            </a:r>
            <a:endParaRPr/>
          </a:p>
          <a:p>
            <a:pPr indent="0" lvl="0" marL="0" marR="0" rtl="0" algn="l">
              <a:lnSpc>
                <a:spcPct val="90000"/>
              </a:lnSpc>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1" i="0" lang="en-US" sz="1800" u="none" cap="none" strike="noStrike"/>
              <a:t>Lets look into what these 3 processes actually mean.</a:t>
            </a:r>
            <a:endParaRPr/>
          </a:p>
          <a:p>
            <a:pPr indent="0" lvl="0" marL="0" marR="0" rtl="0" algn="l">
              <a:lnSpc>
                <a:spcPct val="90000"/>
              </a:lnSpc>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1" i="0" lang="en-US" sz="1800" u="none" cap="none" strike="noStrike"/>
              <a:t>“Extract” corresponds to Extracting Data</a:t>
            </a:r>
            <a:endParaRPr/>
          </a:p>
          <a:p>
            <a:pPr indent="0" lvl="0" marL="0" marR="0" rtl="0" algn="l">
              <a:lnSpc>
                <a:spcPct val="90000"/>
              </a:lnSpc>
              <a:spcBef>
                <a:spcPts val="0"/>
              </a:spcBef>
              <a:spcAft>
                <a:spcPts val="0"/>
              </a:spcAft>
              <a:buFont typeface="Arial"/>
              <a:buNone/>
            </a:pPr>
            <a:r>
              <a:rPr b="0" i="0" lang="en-US" sz="1800" u="none" cap="none" strike="noStrike"/>
              <a:t>This includes extracting data from  disparate systems, for the purpose of data Integration. </a:t>
            </a:r>
            <a:endParaRPr/>
          </a:p>
          <a:p>
            <a:pPr indent="0" lvl="0" marL="0" marR="0" rtl="0" algn="l">
              <a:lnSpc>
                <a:spcPct val="90000"/>
              </a:lnSpc>
              <a:spcBef>
                <a:spcPts val="0"/>
              </a:spcBef>
              <a:spcAft>
                <a:spcPts val="0"/>
              </a:spcAft>
              <a:buFont typeface="Arial"/>
              <a:buNone/>
            </a:pPr>
            <a:r>
              <a:rPr b="0" i="0" lang="en-US" sz="1800" u="none" cap="none" strike="noStrike"/>
              <a:t>Data extraction ranges from simple extracts (like flat files) and loads, to complex captures of changed data and updates to the targets. </a:t>
            </a:r>
            <a:endParaRPr/>
          </a:p>
          <a:p>
            <a:pPr indent="0" lvl="0" marL="0" marR="0" rtl="0" algn="l">
              <a:lnSpc>
                <a:spcPct val="90000"/>
              </a:lnSpc>
              <a:spcBef>
                <a:spcPts val="0"/>
              </a:spcBef>
              <a:spcAft>
                <a:spcPts val="0"/>
              </a:spcAft>
              <a:buFont typeface="Arial"/>
              <a:buNone/>
            </a:pPr>
            <a:r>
              <a:t/>
            </a:r>
            <a:endParaRPr b="0" i="0" sz="1800" u="none" cap="none" strike="noStrike"/>
          </a:p>
          <a:p>
            <a:pPr indent="0" lvl="0" marL="0" marR="0" rtl="0" algn="l">
              <a:lnSpc>
                <a:spcPct val="90000"/>
              </a:lnSpc>
              <a:spcBef>
                <a:spcPts val="0"/>
              </a:spcBef>
              <a:spcAft>
                <a:spcPts val="0"/>
              </a:spcAft>
              <a:buFont typeface="Arial"/>
              <a:buNone/>
            </a:pPr>
            <a:r>
              <a:rPr b="1" i="0" lang="en-US" sz="1800" u="none" cap="none" strike="noStrike"/>
              <a:t>“ Transform” corresponds to Transforming the extracted data.</a:t>
            </a:r>
            <a:endParaRPr/>
          </a:p>
          <a:p>
            <a:pPr indent="0" lvl="0" marL="0" marR="0" rtl="0" algn="l">
              <a:lnSpc>
                <a:spcPct val="90000"/>
              </a:lnSpc>
              <a:spcBef>
                <a:spcPts val="0"/>
              </a:spcBef>
              <a:spcAft>
                <a:spcPts val="0"/>
              </a:spcAft>
              <a:buFont typeface="Arial"/>
              <a:buNone/>
            </a:pPr>
            <a:r>
              <a:rPr b="0" i="0" lang="en-US" sz="1800" u="none" cap="none" strike="noStrike"/>
              <a:t>The data in Data Integration system is usually populated from multiple heterogeneous source systems, that follow their own rules, formats and conventions. Thus, it is required to reconcile the data in an appropriate,unified format. The transformation step in building the Data Warehouse achieves this reconciliation and unification.</a:t>
            </a:r>
            <a:endParaRPr/>
          </a:p>
          <a:p>
            <a:pPr indent="0" lvl="0" marL="0" marR="0" rtl="0" algn="l">
              <a:lnSpc>
                <a:spcPct val="90000"/>
              </a:lnSpc>
              <a:spcBef>
                <a:spcPts val="0"/>
              </a:spcBef>
              <a:spcAft>
                <a:spcPts val="0"/>
              </a:spcAft>
              <a:buFont typeface="Arial"/>
              <a:buNone/>
            </a:pPr>
            <a:r>
              <a:t/>
            </a:r>
            <a:endParaRPr b="0" i="0" sz="1800" u="none" cap="none" strike="noStrike"/>
          </a:p>
          <a:p>
            <a:pPr indent="0" lvl="0" marL="0" marR="0" rtl="0" algn="l">
              <a:lnSpc>
                <a:spcPct val="90000"/>
              </a:lnSpc>
              <a:spcBef>
                <a:spcPts val="0"/>
              </a:spcBef>
              <a:spcAft>
                <a:spcPts val="0"/>
              </a:spcAft>
              <a:buFont typeface="Arial"/>
              <a:buNone/>
            </a:pPr>
            <a:r>
              <a:rPr b="1" i="0" lang="en-US" sz="1800" u="none" cap="none" strike="noStrike"/>
              <a:t>“Load” corresponds to loading the Transformed data into the identified target system.</a:t>
            </a:r>
            <a:endParaRPr/>
          </a:p>
          <a:p>
            <a:pPr indent="0" lvl="0" marL="0" marR="0" rtl="0" algn="l">
              <a:lnSpc>
                <a:spcPct val="90000"/>
              </a:lnSpc>
              <a:spcBef>
                <a:spcPts val="0"/>
              </a:spcBef>
              <a:spcAft>
                <a:spcPts val="0"/>
              </a:spcAft>
              <a:buFont typeface="Arial"/>
              <a:buNone/>
            </a:pPr>
            <a:r>
              <a:rPr b="0" i="0" lang="en-US" sz="1800" u="none" cap="none" strike="noStrike"/>
              <a:t>After data undergoes transformation, it can be loaded onto the target system as per the requirements. </a:t>
            </a:r>
            <a:endParaRPr/>
          </a:p>
          <a:p>
            <a:pPr indent="0" lvl="0" marL="0" marR="0" rtl="0" algn="l">
              <a:lnSpc>
                <a:spcPct val="90000"/>
              </a:lnSpc>
              <a:spcBef>
                <a:spcPts val="0"/>
              </a:spcBef>
              <a:spcAft>
                <a:spcPts val="0"/>
              </a:spcAft>
              <a:buFont typeface="Arial"/>
              <a:buNone/>
            </a:pPr>
            <a:r>
              <a:t/>
            </a:r>
            <a:endParaRPr b="0" i="0" sz="1800" u="none" cap="none" strike="noStrike"/>
          </a:p>
          <a:p>
            <a:pPr indent="0" lvl="0" marL="0" marR="0" rtl="0" algn="l">
              <a:lnSpc>
                <a:spcPct val="90000"/>
              </a:lnSpc>
              <a:spcBef>
                <a:spcPts val="0"/>
              </a:spcBef>
              <a:spcAft>
                <a:spcPts val="0"/>
              </a:spcAft>
              <a:buFont typeface="Arial"/>
              <a:buNone/>
            </a:pPr>
            <a:r>
              <a:rPr b="0" i="1" lang="en-US" sz="1800" u="none" cap="none" strike="noStrike"/>
              <a:t>The firgure was prepared Manually with Individual items taken from various sources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15" name="Google Shape;21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What exactly happens, with the data during ETL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Data processing may include : </a:t>
            </a:r>
            <a:endParaRPr/>
          </a:p>
          <a:p>
            <a:pPr indent="0" lvl="0" marL="0" marR="0" rtl="0" algn="l">
              <a:lnSpc>
                <a:spcPct val="90000"/>
              </a:lnSpc>
              <a:spcBef>
                <a:spcPts val="360"/>
              </a:spcBef>
              <a:spcAft>
                <a:spcPts val="0"/>
              </a:spcAft>
              <a:buNone/>
            </a:pPr>
            <a:r>
              <a:rPr b="1" i="0" lang="en-US" sz="1800" u="none" cap="none" strike="noStrike"/>
              <a:t>Integrating data</a:t>
            </a:r>
            <a:r>
              <a:rPr b="0" i="0" lang="en-US" sz="1800" u="none" cap="none" strike="noStrike"/>
              <a:t> </a:t>
            </a:r>
            <a:r>
              <a:rPr b="1" i="0" lang="en-US" sz="1800" u="none" cap="none" strike="noStrike"/>
              <a:t>i.e</a:t>
            </a:r>
            <a:r>
              <a:rPr b="0" i="0" lang="en-US" sz="1800" u="none" cap="none" strike="noStrike"/>
              <a:t> Merging data from a range of source databases and computing platforms into a desired format.</a:t>
            </a:r>
            <a:endParaRPr/>
          </a:p>
          <a:p>
            <a:pPr indent="0" lvl="0" marL="0" marR="0" rtl="0" algn="l">
              <a:lnSpc>
                <a:spcPct val="90000"/>
              </a:lnSpc>
              <a:spcBef>
                <a:spcPts val="360"/>
              </a:spcBef>
              <a:spcAft>
                <a:spcPts val="0"/>
              </a:spcAft>
              <a:buNone/>
            </a:pPr>
            <a:r>
              <a:rPr b="1" i="0" lang="en-US" sz="1800" u="none" cap="none" strike="noStrike"/>
              <a:t>Deriving Data</a:t>
            </a:r>
            <a:r>
              <a:rPr b="0" i="0" lang="en-US" sz="1800" u="none" cap="none" strike="noStrike"/>
              <a:t> </a:t>
            </a:r>
            <a:r>
              <a:rPr b="1" i="0" lang="en-US" sz="1800" u="none" cap="none" strike="noStrike"/>
              <a:t>i.e</a:t>
            </a:r>
            <a:r>
              <a:rPr b="0" i="0" lang="en-US" sz="1800" u="none" cap="none" strike="noStrike"/>
              <a:t> Applying formulae on source fields to adhere to the various business needs.</a:t>
            </a:r>
            <a:endParaRPr/>
          </a:p>
          <a:p>
            <a:pPr indent="0" lvl="0" marL="0" marR="0" rtl="0" algn="l">
              <a:lnSpc>
                <a:spcPct val="90000"/>
              </a:lnSpc>
              <a:spcBef>
                <a:spcPts val="360"/>
              </a:spcBef>
              <a:spcAft>
                <a:spcPts val="0"/>
              </a:spcAft>
              <a:buNone/>
            </a:pPr>
            <a:r>
              <a:rPr b="1" i="0" lang="en-US" sz="1800" u="none" cap="none" strike="noStrike"/>
              <a:t>Filtering data </a:t>
            </a:r>
            <a:r>
              <a:rPr b="0" i="0" lang="en-US" sz="1800" u="none" cap="none" strike="noStrike"/>
              <a:t>usually means Removing unwanted fields / data from sources before moving into destination.</a:t>
            </a:r>
            <a:endParaRPr/>
          </a:p>
          <a:p>
            <a:pPr indent="0" lvl="0" marL="0" marR="0" rtl="0" algn="l">
              <a:lnSpc>
                <a:spcPct val="90000"/>
              </a:lnSpc>
              <a:spcBef>
                <a:spcPts val="360"/>
              </a:spcBef>
              <a:spcAft>
                <a:spcPts val="0"/>
              </a:spcAft>
              <a:buNone/>
            </a:pPr>
            <a:r>
              <a:rPr b="1" i="0" lang="en-US" sz="1800" u="none" cap="none" strike="noStrike"/>
              <a:t>Aggregating data</a:t>
            </a:r>
            <a:r>
              <a:rPr b="0" i="0" lang="en-US" sz="1800" u="none" cap="none" strike="noStrike"/>
              <a:t> </a:t>
            </a:r>
            <a:r>
              <a:rPr b="1" i="0" lang="en-US" sz="1800" u="none" cap="none" strike="noStrike"/>
              <a:t>i.e </a:t>
            </a:r>
            <a:r>
              <a:rPr b="0" i="0" lang="en-US" sz="1800" u="none" cap="none" strike="noStrike"/>
              <a:t>Computing aggregations and other derived data based on the new data.</a:t>
            </a:r>
            <a:endParaRPr/>
          </a:p>
          <a:p>
            <a:pPr indent="0" lvl="0" marL="0" marR="0" rtl="0" algn="l">
              <a:lnSpc>
                <a:spcPct val="90000"/>
              </a:lnSpc>
              <a:spcBef>
                <a:spcPts val="360"/>
              </a:spcBef>
              <a:spcAft>
                <a:spcPts val="0"/>
              </a:spcAft>
              <a:buNone/>
            </a:pPr>
            <a:r>
              <a:rPr b="1" i="0" lang="en-US" sz="1800" u="none" cap="none" strike="noStrike"/>
              <a:t>Cleansing Data </a:t>
            </a:r>
            <a:r>
              <a:rPr b="0" i="0" lang="en-US" sz="1800" u="none" cap="none" strike="noStrike"/>
              <a:t>refers to the process of Verifying and Correcting data before loading onto destination system.</a:t>
            </a:r>
            <a:endParaRPr/>
          </a:p>
          <a:p>
            <a:pPr indent="0" lvl="0" marL="0" marR="0" rtl="0" algn="l">
              <a:lnSpc>
                <a:spcPct val="90000"/>
              </a:lnSpc>
              <a:spcBef>
                <a:spcPts val="360"/>
              </a:spcBef>
              <a:spcAft>
                <a:spcPts val="0"/>
              </a:spcAft>
              <a:buNone/>
            </a:pPr>
            <a:r>
              <a:rPr b="1" i="0" lang="en-US" sz="1800" u="none" cap="none" strike="noStrike"/>
              <a:t>Validating Data </a:t>
            </a:r>
            <a:r>
              <a:rPr b="0" i="0" lang="en-US" sz="1800" u="none" cap="none" strike="noStrike"/>
              <a:t>includes Validating the incoming data against information which already exists in the target database tables.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In a Data Integration flow, there would be sources and targets.</a:t>
            </a:r>
            <a:endParaRPr/>
          </a:p>
          <a:p>
            <a:pPr indent="0" lvl="0" marL="0" marR="0" rtl="0" algn="l">
              <a:spcBef>
                <a:spcPts val="0"/>
              </a:spcBef>
              <a:spcAft>
                <a:spcPts val="0"/>
              </a:spcAft>
              <a:buFont typeface="Arial"/>
              <a:buNone/>
            </a:pPr>
            <a:r>
              <a:rPr b="0" i="0" lang="en-US" sz="1800" u="none" cap="none" strike="noStrike"/>
              <a:t>This section explains, the typical sources and targets used in  DI and the considerations done while identifying them.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26" name="Google Shape;22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business gets data in a lot of logical and physical formats. Logically, data from these sources can be considered as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Transactional Data:</a:t>
            </a:r>
            <a:r>
              <a:rPr b="0" i="0" lang="en-US" sz="1800" u="none" cap="none" strike="noStrike"/>
              <a:t> This category of data comes from various operational systems of the enterprise like sales module or customer module etc</a:t>
            </a:r>
            <a:endParaRPr/>
          </a:p>
          <a:p>
            <a:pPr indent="0" lvl="0" marL="0" marR="0" rtl="0" algn="l">
              <a:spcBef>
                <a:spcPts val="0"/>
              </a:spcBef>
              <a:spcAft>
                <a:spcPts val="0"/>
              </a:spcAft>
              <a:buFont typeface="Arial"/>
              <a:buNone/>
            </a:pPr>
            <a:r>
              <a:rPr b="1" i="0" lang="en-US" sz="1800" u="none" cap="none" strike="noStrike"/>
              <a:t>Internal Data:</a:t>
            </a:r>
            <a:r>
              <a:rPr b="0" i="0" lang="en-US" sz="1800" u="none" cap="none" strike="noStrike"/>
              <a:t>  This is organization’s internal data like “private” spreadsheets, documents, customer profiles etc.</a:t>
            </a:r>
            <a:endParaRPr/>
          </a:p>
          <a:p>
            <a:pPr indent="0" lvl="0" marL="0" marR="0" rtl="0" algn="l">
              <a:spcBef>
                <a:spcPts val="0"/>
              </a:spcBef>
              <a:spcAft>
                <a:spcPts val="0"/>
              </a:spcAft>
              <a:buFont typeface="Arial"/>
              <a:buNone/>
            </a:pPr>
            <a:r>
              <a:rPr b="1" i="0" lang="en-US" sz="1800" u="none" cap="none" strike="noStrike"/>
              <a:t>Archived Data:</a:t>
            </a:r>
            <a:r>
              <a:rPr b="0" i="0" lang="en-US" sz="1800" u="none" cap="none" strike="noStrike"/>
              <a:t> Archived data comes from archived files. In every operational system, the old data is periodically taken and stored in archived files. </a:t>
            </a:r>
            <a:endParaRPr/>
          </a:p>
          <a:p>
            <a:pPr indent="0" lvl="0" marL="0" marR="0" rtl="0" algn="l">
              <a:spcBef>
                <a:spcPts val="0"/>
              </a:spcBef>
              <a:spcAft>
                <a:spcPts val="0"/>
              </a:spcAft>
              <a:buFont typeface="Arial"/>
              <a:buNone/>
            </a:pPr>
            <a:r>
              <a:rPr b="1" i="0" lang="en-US" sz="1800" u="none" cap="none" strike="noStrike"/>
              <a:t>External Data</a:t>
            </a:r>
            <a:r>
              <a:rPr b="0" i="0" lang="en-US" sz="1800" u="none" cap="none" strike="noStrike"/>
              <a:t>: This category of data comes from external agencies to use market share data of the different competitors.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These data would be available in different physical formats as well.</a:t>
            </a:r>
            <a:endParaRPr/>
          </a:p>
          <a:p>
            <a:pPr indent="0" lvl="0" marL="0" marR="0" rtl="0" algn="l">
              <a:spcBef>
                <a:spcPts val="0"/>
              </a:spcBef>
              <a:spcAft>
                <a:spcPts val="0"/>
              </a:spcAft>
              <a:buFont typeface="Arial"/>
              <a:buNone/>
            </a:pPr>
            <a:r>
              <a:t/>
            </a:r>
            <a:endParaRPr b="0" i="0" sz="1800" u="none" cap="none" strike="noStrike"/>
          </a:p>
          <a:p>
            <a:pPr indent="0" lvl="0" marL="0" marR="0" rtl="0" algn="l">
              <a:lnSpc>
                <a:spcPct val="90000"/>
              </a:lnSpc>
              <a:spcBef>
                <a:spcPts val="0"/>
              </a:spcBef>
              <a:spcAft>
                <a:spcPts val="0"/>
              </a:spcAft>
              <a:buFont typeface="Arial"/>
              <a:buNone/>
            </a:pPr>
            <a:r>
              <a:rPr b="0" i="0" lang="en-US" sz="1800" u="none" cap="none" strike="noStrike"/>
              <a:t>Common data source formats are flat files, spreadsheets, XML, relational databases, unstructured data like pdf files etc.</a:t>
            </a:r>
            <a:endParaRPr/>
          </a:p>
          <a:p>
            <a:pPr indent="0" lvl="0" marL="0" marR="0" rtl="0" algn="l">
              <a:lnSpc>
                <a:spcPct val="90000"/>
              </a:lnSpc>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The Source of the Figure is Informatica User Guide Manual.</a:t>
            </a:r>
            <a:endParaRPr/>
          </a:p>
          <a:p>
            <a:pPr indent="0" lvl="0" marL="0" rtl="0" algn="l">
              <a:spcBef>
                <a:spcPts val="0"/>
              </a:spcBef>
              <a:spcAft>
                <a:spcPts val="0"/>
              </a:spcAft>
              <a:buNone/>
            </a:pPr>
            <a:r>
              <a:t/>
            </a:r>
            <a:endParaRPr b="0" i="1" sz="1800" u="none" cap="none" strike="noStrike"/>
          </a:p>
        </p:txBody>
      </p:sp>
      <p:sp>
        <p:nvSpPr>
          <p:cNvPr id="227" name="Google Shape;227;p2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228" name="Google Shape;228;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3352800" y="1906044"/>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Voilet">
  <p:cSld name="Breaker Slide Voilet">
    <p:spTree>
      <p:nvGrpSpPr>
        <p:cNvPr id="118" name="Shape 118"/>
        <p:cNvGrpSpPr/>
        <p:nvPr/>
      </p:nvGrpSpPr>
      <p:grpSpPr>
        <a:xfrm>
          <a:off x="0" y="0"/>
          <a:ext cx="0" cy="0"/>
          <a:chOff x="0" y="0"/>
          <a:chExt cx="0" cy="0"/>
        </a:xfrm>
      </p:grpSpPr>
      <p:sp>
        <p:nvSpPr>
          <p:cNvPr id="119" name="Google Shape;119;p2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0" name="Google Shape;120;p2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Voilet">
  <p:cSld name="Content Voilet">
    <p:spTree>
      <p:nvGrpSpPr>
        <p:cNvPr id="131" name="Shape 131"/>
        <p:cNvGrpSpPr/>
        <p:nvPr/>
      </p:nvGrpSpPr>
      <p:grpSpPr>
        <a:xfrm>
          <a:off x="0" y="0"/>
          <a:ext cx="0" cy="0"/>
          <a:chOff x="0" y="0"/>
          <a:chExt cx="0" cy="0"/>
        </a:xfrm>
      </p:grpSpPr>
      <p:sp>
        <p:nvSpPr>
          <p:cNvPr id="132" name="Google Shape;132;p2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33" name="Google Shape;133;p2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141" name="Shape 141"/>
        <p:cNvGrpSpPr/>
        <p:nvPr/>
      </p:nvGrpSpPr>
      <p:grpSpPr>
        <a:xfrm>
          <a:off x="0" y="0"/>
          <a:ext cx="0" cy="0"/>
          <a:chOff x="0" y="0"/>
          <a:chExt cx="0" cy="0"/>
        </a:xfrm>
      </p:grpSpPr>
      <p:sp>
        <p:nvSpPr>
          <p:cNvPr id="142" name="Google Shape;142;p24"/>
          <p:cNvSpPr txBox="1"/>
          <p:nvPr>
            <p:ph type="ctrTitle"/>
          </p:nvPr>
        </p:nvSpPr>
        <p:spPr>
          <a:xfrm>
            <a:off x="3352800" y="1447800"/>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gent Yellow">
  <p:cSld name="Congent Yellow">
    <p:spTree>
      <p:nvGrpSpPr>
        <p:cNvPr id="28" name="Shape 28"/>
        <p:cNvGrpSpPr/>
        <p:nvPr/>
      </p:nvGrpSpPr>
      <p:grpSpPr>
        <a:xfrm>
          <a:off x="0" y="0"/>
          <a:ext cx="0" cy="0"/>
          <a:chOff x="0" y="0"/>
          <a:chExt cx="0" cy="0"/>
        </a:xfrm>
      </p:grpSpPr>
      <p:sp>
        <p:nvSpPr>
          <p:cNvPr id="29" name="Google Shape;29;p4"/>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0" name="Google Shape;30;p4"/>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 Yellow">
  <p:cSld name="Breaker Slide - Yellow">
    <p:spTree>
      <p:nvGrpSpPr>
        <p:cNvPr id="38" name="Shape 38"/>
        <p:cNvGrpSpPr/>
        <p:nvPr/>
      </p:nvGrpSpPr>
      <p:grpSpPr>
        <a:xfrm>
          <a:off x="0" y="0"/>
          <a:ext cx="0" cy="0"/>
          <a:chOff x="0" y="0"/>
          <a:chExt cx="0" cy="0"/>
        </a:xfrm>
      </p:grpSpPr>
      <p:sp>
        <p:nvSpPr>
          <p:cNvPr id="39" name="Google Shape;39;p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0" name="Google Shape;40;p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Green">
  <p:cSld name="Breaker Slide Green">
    <p:spTree>
      <p:nvGrpSpPr>
        <p:cNvPr id="48" name="Shape 48"/>
        <p:cNvGrpSpPr/>
        <p:nvPr/>
      </p:nvGrpSpPr>
      <p:grpSpPr>
        <a:xfrm>
          <a:off x="0" y="0"/>
          <a:ext cx="0" cy="0"/>
          <a:chOff x="0" y="0"/>
          <a:chExt cx="0" cy="0"/>
        </a:xfrm>
      </p:grpSpPr>
      <p:sp>
        <p:nvSpPr>
          <p:cNvPr id="49" name="Google Shape;49;p8"/>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0" name="Google Shape;50;p8"/>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reen">
  <p:cSld name="Content Green">
    <p:spTree>
      <p:nvGrpSpPr>
        <p:cNvPr id="61" name="Shape 61"/>
        <p:cNvGrpSpPr/>
        <p:nvPr/>
      </p:nvGrpSpPr>
      <p:grpSpPr>
        <a:xfrm>
          <a:off x="0" y="0"/>
          <a:ext cx="0" cy="0"/>
          <a:chOff x="0" y="0"/>
          <a:chExt cx="0" cy="0"/>
        </a:xfrm>
      </p:grpSpPr>
      <p:sp>
        <p:nvSpPr>
          <p:cNvPr id="62" name="Google Shape;62;p10"/>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3" name="Google Shape;63;p10"/>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Blue">
  <p:cSld name="Breaker Slide- Blue">
    <p:spTree>
      <p:nvGrpSpPr>
        <p:cNvPr id="72" name="Shape 72"/>
        <p:cNvGrpSpPr/>
        <p:nvPr/>
      </p:nvGrpSpPr>
      <p:grpSpPr>
        <a:xfrm>
          <a:off x="0" y="0"/>
          <a:ext cx="0" cy="0"/>
          <a:chOff x="0" y="0"/>
          <a:chExt cx="0" cy="0"/>
        </a:xfrm>
      </p:grpSpPr>
      <p:sp>
        <p:nvSpPr>
          <p:cNvPr id="73" name="Google Shape;73;p12"/>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2"/>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p:cSld name="Content Blue">
    <p:spTree>
      <p:nvGrpSpPr>
        <p:cNvPr id="85" name="Shape 85"/>
        <p:cNvGrpSpPr/>
        <p:nvPr/>
      </p:nvGrpSpPr>
      <p:grpSpPr>
        <a:xfrm>
          <a:off x="0" y="0"/>
          <a:ext cx="0" cy="0"/>
          <a:chOff x="0" y="0"/>
          <a:chExt cx="0" cy="0"/>
        </a:xfrm>
      </p:grpSpPr>
      <p:sp>
        <p:nvSpPr>
          <p:cNvPr id="86" name="Google Shape;86;p14"/>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87" name="Google Shape;87;p14"/>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Red">
  <p:cSld name="Breaker Slide Red">
    <p:spTree>
      <p:nvGrpSpPr>
        <p:cNvPr id="95" name="Shape 95"/>
        <p:cNvGrpSpPr/>
        <p:nvPr/>
      </p:nvGrpSpPr>
      <p:grpSpPr>
        <a:xfrm>
          <a:off x="0" y="0"/>
          <a:ext cx="0" cy="0"/>
          <a:chOff x="0" y="0"/>
          <a:chExt cx="0" cy="0"/>
        </a:xfrm>
      </p:grpSpPr>
      <p:sp>
        <p:nvSpPr>
          <p:cNvPr id="96" name="Google Shape;96;p1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7" name="Google Shape;97;p1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Red">
  <p:cSld name="Content Red">
    <p:spTree>
      <p:nvGrpSpPr>
        <p:cNvPr id="108" name="Shape 108"/>
        <p:cNvGrpSpPr/>
        <p:nvPr/>
      </p:nvGrpSpPr>
      <p:grpSpPr>
        <a:xfrm>
          <a:off x="0" y="0"/>
          <a:ext cx="0" cy="0"/>
          <a:chOff x="0" y="0"/>
          <a:chExt cx="0" cy="0"/>
        </a:xfrm>
      </p:grpSpPr>
      <p:sp>
        <p:nvSpPr>
          <p:cNvPr id="109" name="Google Shape;109;p18"/>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10" name="Google Shape;110;p18"/>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theme" Target="../theme/theme5.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2.jpg"/><Relationship Id="rId3" Type="http://schemas.openxmlformats.org/officeDocument/2006/relationships/slideLayout" Target="../slideLayouts/slideLayout10.xml"/><Relationship Id="rId4" Type="http://schemas.openxmlformats.org/officeDocument/2006/relationships/theme" Target="../theme/theme13.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20.png"/><Relationship Id="rId3" Type="http://schemas.openxmlformats.org/officeDocument/2006/relationships/slideLayout" Target="../slideLayouts/slideLayout11.xml"/><Relationship Id="rId4" Type="http://schemas.openxmlformats.org/officeDocument/2006/relationships/theme" Target="../theme/theme12.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7.jpg"/><Relationship Id="rId2" Type="http://schemas.openxmlformats.org/officeDocument/2006/relationships/image" Target="../media/image6.jpg"/><Relationship Id="rId3" Type="http://schemas.openxmlformats.org/officeDocument/2006/relationships/slideLayout" Target="../slideLayouts/slideLayout12.xml"/><Relationship Id="rId4" Type="http://schemas.openxmlformats.org/officeDocument/2006/relationships/theme" Target="../theme/theme7.xml"/></Relationships>
</file>

<file path=ppt/slideMasters/_rels/slideMaster13.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3.xml"/><Relationship Id="rId4" Type="http://schemas.openxmlformats.org/officeDocument/2006/relationships/theme" Target="../theme/theme8.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image" Target="../media/image2.jpg"/><Relationship Id="rId3" Type="http://schemas.openxmlformats.org/officeDocument/2006/relationships/slideLayout" Target="../slideLayouts/slideLayout4.xml"/><Relationship Id="rId4" Type="http://schemas.openxmlformats.org/officeDocument/2006/relationships/theme" Target="../theme/theme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13.png"/><Relationship Id="rId3" Type="http://schemas.openxmlformats.org/officeDocument/2006/relationships/slideLayout" Target="../slideLayouts/slideLayout5.xml"/><Relationship Id="rId4" Type="http://schemas.openxmlformats.org/officeDocument/2006/relationships/theme" Target="../theme/theme10.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9.jpg"/><Relationship Id="rId2" Type="http://schemas.openxmlformats.org/officeDocument/2006/relationships/image" Target="../media/image2.jpg"/><Relationship Id="rId3" Type="http://schemas.openxmlformats.org/officeDocument/2006/relationships/slideLayout" Target="../slideLayouts/slideLayout6.xml"/><Relationship Id="rId4" Type="http://schemas.openxmlformats.org/officeDocument/2006/relationships/theme" Target="../theme/theme4.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11.png"/><Relationship Id="rId3" Type="http://schemas.openxmlformats.org/officeDocument/2006/relationships/slideLayout" Target="../slideLayouts/slideLayout7.xml"/><Relationship Id="rId4" Type="http://schemas.openxmlformats.org/officeDocument/2006/relationships/theme" Target="../theme/theme11.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2.jpg"/><Relationship Id="rId3" Type="http://schemas.openxmlformats.org/officeDocument/2006/relationships/slideLayout" Target="../slideLayouts/slideLayout8.xml"/><Relationship Id="rId4" Type="http://schemas.openxmlformats.org/officeDocument/2006/relationships/theme" Target="../theme/theme14.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9.png"/><Relationship Id="rId3" Type="http://schemas.openxmlformats.org/officeDocument/2006/relationships/slideLayout" Target="../slideLayouts/slideLayout9.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pic>
        <p:nvPicPr>
          <p:cNvPr descr="e:\My Documents\1 Temple\1 Wipro\1 On-going Jobs\Corporate ppt\Abstract\corp ppt_4.jpg" id="112" name="Google Shape;112;p19"/>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113" name="Google Shape;113;p1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14" name="Google Shape;114;p1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15" name="Google Shape;115;p1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16" name="Google Shape;116;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17" name="Google Shape;117;p1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cxnSp>
        <p:nvCxnSpPr>
          <p:cNvPr id="122" name="Google Shape;122;p2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23" name="Google Shape;123;p2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24" name="Google Shape;124;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25" name="Google Shape;125;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126" name="Google Shape;126;p2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27" name="Google Shape;127;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28" name="Google Shape;128;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29" name="Google Shape;129;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30" name="Google Shape;130;p2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pic>
        <p:nvPicPr>
          <p:cNvPr descr="e:\My Documents\1 Temple\1 Wipro\1 On-going Jobs\Corporate ppt\Abstract\corp ppt_Intro.jpg" id="135" name="Google Shape;135;p23"/>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136" name="Google Shape;136;p23"/>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37" name="Google Shape;137;p23"/>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8" name="Google Shape;138;p2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39" name="Google Shape;139;p2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40" name="Google Shape;140;p2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45" name="Google Shape;145;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cxnSp>
        <p:nvCxnSpPr>
          <p:cNvPr id="19" name="Google Shape;19;p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 name="Google Shape;20;p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 name="Google Shape;21;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 name="Google Shape;22;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3" name="Google Shape;23;p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 name="Google Shape;24;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 name="Google Shape;25;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6" name="Google Shape;26;p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7" name="Google Shape;27;p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pic>
        <p:nvPicPr>
          <p:cNvPr descr="e:\My Documents\1 Temple\1 Wipro\1 On-going Jobs\Corporate ppt\Abstract\corp ppt_1.jpg" id="32" name="Google Shape;32;p5"/>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33" name="Google Shape;33;p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34" name="Google Shape;34;p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35" name="Google Shape;35;p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6" name="Google Shape;36;p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7" name="Google Shape;37;p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pic>
        <p:nvPicPr>
          <p:cNvPr descr="e:\My Documents\1 Temple\1 Wipro\1 On-going Jobs\Corporate ppt\Abstract\corp ppt_8.jpg" id="42" name="Google Shape;42;p7"/>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43" name="Google Shape;43;p7"/>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44" name="Google Shape;44;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45" name="Google Shape;45;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46" name="Google Shape;46;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47" name="Google Shape;47;p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cxnSp>
        <p:nvCxnSpPr>
          <p:cNvPr id="52" name="Google Shape;52;p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53" name="Google Shape;53;p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54" name="Google Shape;54;p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55" name="Google Shape;55;p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56" name="Google Shape;56;p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57" name="Google Shape;57;p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58" name="Google Shape;58;p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59" name="Google Shape;59;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60" name="Google Shape;60;p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pic>
        <p:nvPicPr>
          <p:cNvPr descr="e:\My Documents\1 Temple\1 Wipro\1 On-going Jobs\Corporate ppt\Abstract\corp ppt_3.jpg" id="65" name="Google Shape;65;p11"/>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66" name="Google Shape;66;p11"/>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67" name="Google Shape;67;p1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68" name="Google Shape;68;p1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cxnSp>
        <p:nvCxnSpPr>
          <p:cNvPr id="69" name="Google Shape;69;p1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sp>
        <p:nvSpPr>
          <p:cNvPr id="70" name="Google Shape;70;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71" name="Google Shape;71;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cxnSp>
        <p:nvCxnSpPr>
          <p:cNvPr id="76" name="Google Shape;76;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77" name="Google Shape;77;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78" name="Google Shape;78;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79" name="Google Shape;79;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80" name="Google Shape;80;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81" name="Google Shape;81;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82" name="Google Shape;82;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83" name="Google Shape;83;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84" name="Google Shape;84;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pic>
        <p:nvPicPr>
          <p:cNvPr descr="e:\My Documents\1 Temple\1 Wipro\1 On-going Jobs\Corporate ppt\Abstract\corp ppt_5.jpg" id="89" name="Google Shape;89;p15"/>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90" name="Google Shape;90;p1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91" name="Google Shape;91;p1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92" name="Google Shape;92;p1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93" name="Google Shape;93;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94" name="Google Shape;94;p1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cxnSp>
        <p:nvCxnSpPr>
          <p:cNvPr id="99" name="Google Shape;99;p1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00" name="Google Shape;100;p1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01" name="Google Shape;101;p1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2" name="Google Shape;102;p1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103" name="Google Shape;103;p1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04" name="Google Shape;104;p1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5" name="Google Shape;105;p1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06" name="Google Shape;106;p1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07" name="Google Shape;107;p1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hyperlink" Target="http://www.tdwi.org/" TargetMode="External"/><Relationship Id="rId4" Type="http://schemas.openxmlformats.org/officeDocument/2006/relationships/hyperlink" Target="http://download.oracle.com/docs/cd/B28359_01/server.111/b28313/toc.htm" TargetMode="External"/><Relationship Id="rId5" Type="http://schemas.openxmlformats.org/officeDocument/2006/relationships/hyperlink" Target="http://download.oracle.com/docs/cd/B28359_01/server.111/b28313/toc.ht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15.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26"/>
          <p:cNvSpPr txBox="1"/>
          <p:nvPr>
            <p:ph type="ctrTitle"/>
          </p:nvPr>
        </p:nvSpPr>
        <p:spPr>
          <a:xfrm>
            <a:off x="3352800" y="914400"/>
            <a:ext cx="57658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ETL Concepts </a:t>
            </a:r>
            <a:br>
              <a:rPr b="1" i="0" lang="en-US" sz="2800" u="none" cap="none" strike="noStrike">
                <a:solidFill>
                  <a:schemeClr val="dk1"/>
                </a:solidFill>
                <a:latin typeface="Cabin"/>
                <a:ea typeface="Cabin"/>
                <a:cs typeface="Cabin"/>
                <a:sym typeface="Cabin"/>
              </a:rPr>
            </a:br>
            <a:r>
              <a:rPr b="1" i="0" lang="en-US" sz="2800" u="none" cap="none" strike="noStrike">
                <a:solidFill>
                  <a:schemeClr val="dk1"/>
                </a:solidFill>
                <a:latin typeface="Cabin"/>
                <a:ea typeface="Cabin"/>
                <a:cs typeface="Cabin"/>
                <a:sym typeface="Cabin"/>
              </a:rPr>
              <a:t>Part 1</a:t>
            </a:r>
            <a:endParaRPr/>
          </a:p>
        </p:txBody>
      </p:sp>
      <p:sp>
        <p:nvSpPr>
          <p:cNvPr id="153" name="Google Shape;153;p26"/>
          <p:cNvSpPr txBox="1"/>
          <p:nvPr/>
        </p:nvSpPr>
        <p:spPr>
          <a:xfrm>
            <a:off x="4025900" y="35814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Anupama Putcha</a:t>
            </a:r>
            <a:endParaRPr/>
          </a:p>
        </p:txBody>
      </p:sp>
      <p:sp>
        <p:nvSpPr>
          <p:cNvPr id="154" name="Google Shape;154;p26"/>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ETL 101 Series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35"/>
          <p:cNvSpPr txBox="1"/>
          <p:nvPr>
            <p:ph idx="1" type="body"/>
          </p:nvPr>
        </p:nvSpPr>
        <p:spPr>
          <a:xfrm>
            <a:off x="0" y="990600"/>
            <a:ext cx="87630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t/>
            </a:r>
            <a:endParaRPr b="1" i="0" sz="2000" u="none" cap="none" strike="noStrike">
              <a:solidFill>
                <a:schemeClr val="dk1"/>
              </a:solidFill>
              <a:latin typeface="Cabin"/>
              <a:ea typeface="Cabin"/>
              <a:cs typeface="Cabin"/>
              <a:sym typeface="Cabin"/>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Staging Area</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Operational Data Store (ODS)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Warehouse</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158750" lvl="1" marL="742950" marR="0" rtl="0" algn="l">
              <a:lnSpc>
                <a:spcPct val="100000"/>
              </a:lnSpc>
              <a:spcBef>
                <a:spcPts val="400"/>
              </a:spcBef>
              <a:spcAft>
                <a:spcPts val="0"/>
              </a:spcAft>
              <a:buClr>
                <a:srgbClr val="73070F"/>
              </a:buClr>
              <a:buSzPts val="2000"/>
              <a:buFont typeface="Noto Symbo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b="0" i="0" sz="2000" u="none" cap="none" strike="noStrike">
              <a:solidFill>
                <a:schemeClr val="dk1"/>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b="0" i="0" sz="2000" u="none" cap="none" strike="noStrike">
              <a:solidFill>
                <a:schemeClr val="dk1"/>
              </a:solidFill>
              <a:latin typeface="Trebuchet MS"/>
              <a:ea typeface="Trebuchet MS"/>
              <a:cs typeface="Trebuchet MS"/>
              <a:sym typeface="Trebuchet MS"/>
            </a:endParaRPr>
          </a:p>
          <a:p>
            <a:pPr indent="0" lvl="0" marL="0" marR="0" rtl="0" algn="l">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p:txBody>
      </p:sp>
      <p:sp>
        <p:nvSpPr>
          <p:cNvPr id="243" name="Google Shape;243;p35"/>
          <p:cNvSpPr txBox="1"/>
          <p:nvPr>
            <p:ph type="title"/>
          </p:nvPr>
        </p:nvSpPr>
        <p:spPr>
          <a:xfrm>
            <a:off x="0"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Typical Targets</a:t>
            </a:r>
            <a:endParaRPr/>
          </a:p>
        </p:txBody>
      </p:sp>
      <p:pic>
        <p:nvPicPr>
          <p:cNvPr id="244" name="Google Shape;244;p35"/>
          <p:cNvPicPr preferRelativeResize="0"/>
          <p:nvPr/>
        </p:nvPicPr>
        <p:blipFill rotWithShape="1">
          <a:blip r:embed="rId3">
            <a:alphaModFix/>
          </a:blip>
          <a:srcRect b="0" l="0" r="0" t="0"/>
          <a:stretch/>
        </p:blipFill>
        <p:spPr>
          <a:xfrm>
            <a:off x="1219200" y="2895600"/>
            <a:ext cx="6399212" cy="329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36"/>
          <p:cNvSpPr txBox="1"/>
          <p:nvPr>
            <p:ph idx="1" type="body"/>
          </p:nvPr>
        </p:nvSpPr>
        <p:spPr>
          <a:xfrm>
            <a:off x="0" y="1066800"/>
            <a:ext cx="87630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r>
              <a:rPr b="1" i="0" lang="en-US" sz="2000" u="none" cap="none" strike="noStrike">
                <a:solidFill>
                  <a:schemeClr val="dk1"/>
                </a:solidFill>
                <a:latin typeface="Cabin"/>
                <a:ea typeface="Cabin"/>
                <a:cs typeface="Cabin"/>
                <a:sym typeface="Cabin"/>
              </a:rPr>
              <a:t> </a:t>
            </a:r>
            <a:r>
              <a:rPr b="0" i="0" lang="en-US" sz="2000" u="none" cap="none" strike="noStrike">
                <a:solidFill>
                  <a:schemeClr val="dk1"/>
                </a:solidFill>
                <a:latin typeface="Cabin"/>
                <a:ea typeface="Cabin"/>
                <a:cs typeface="Cabin"/>
                <a:sym typeface="Cabin"/>
              </a:rPr>
              <a:t>Area where data from multiple sources are pulled and stored before further processing.</a:t>
            </a:r>
            <a:endParaRPr/>
          </a:p>
          <a:p>
            <a:pPr indent="-342900" lvl="0" marL="3429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Data staging  provides a place and an area with a set of functions to</a:t>
            </a:r>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 Clean </a:t>
            </a:r>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 Change </a:t>
            </a:r>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 Combine </a:t>
            </a:r>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 Convert </a:t>
            </a:r>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 Eliminate duplication </a:t>
            </a:r>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 Prepare source data for storage.</a:t>
            </a:r>
            <a:endParaRPr/>
          </a:p>
        </p:txBody>
      </p:sp>
      <p:sp>
        <p:nvSpPr>
          <p:cNvPr id="250" name="Google Shape;250;p36"/>
          <p:cNvSpPr txBox="1"/>
          <p:nvPr>
            <p:ph type="title"/>
          </p:nvPr>
        </p:nvSpPr>
        <p:spPr>
          <a:xfrm>
            <a:off x="0" y="1524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Staging Area	</a:t>
            </a:r>
            <a:endParaRPr/>
          </a:p>
        </p:txBody>
      </p:sp>
      <p:sp>
        <p:nvSpPr>
          <p:cNvPr id="251" name="Google Shape;251;p36"/>
          <p:cNvSpPr txBox="1"/>
          <p:nvPr/>
        </p:nvSpPr>
        <p:spPr>
          <a:xfrm>
            <a:off x="0" y="381000"/>
            <a:ext cx="4875212"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Cabin"/>
              <a:ea typeface="Cabin"/>
              <a:cs typeface="Cabin"/>
              <a:sym typeface="Cabin"/>
            </a:endParaRPr>
          </a:p>
        </p:txBody>
      </p:sp>
      <p:pic>
        <p:nvPicPr>
          <p:cNvPr id="252" name="Google Shape;252;p36"/>
          <p:cNvPicPr preferRelativeResize="0"/>
          <p:nvPr/>
        </p:nvPicPr>
        <p:blipFill rotWithShape="1">
          <a:blip r:embed="rId3">
            <a:alphaModFix/>
          </a:blip>
          <a:srcRect b="0" l="0" r="0" t="0"/>
          <a:stretch/>
        </p:blipFill>
        <p:spPr>
          <a:xfrm>
            <a:off x="4114800" y="2743200"/>
            <a:ext cx="4495800" cy="3517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p37"/>
          <p:cNvSpPr txBox="1"/>
          <p:nvPr>
            <p:ph idx="1" type="body"/>
          </p:nvPr>
        </p:nvSpPr>
        <p:spPr>
          <a:xfrm>
            <a:off x="0" y="685800"/>
            <a:ext cx="87630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t/>
            </a:r>
            <a:endParaRPr b="1" i="0" sz="2800" u="none" cap="none" strike="noStrike">
              <a:solidFill>
                <a:schemeClr val="dk1"/>
              </a:solidFill>
              <a:latin typeface="Cabin"/>
              <a:ea typeface="Cabin"/>
              <a:cs typeface="Cabin"/>
              <a:sym typeface="Cabin"/>
            </a:endParaRPr>
          </a:p>
          <a:p>
            <a:pPr indent="0" lvl="1" marL="4572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Designed to Provide integrated, collective information for the operational environment.</a:t>
            </a:r>
            <a:endParaRPr/>
          </a:p>
          <a:p>
            <a:pPr indent="127000" lvl="1" marL="457200" marR="0" rtl="0" algn="l">
              <a:lnSpc>
                <a:spcPct val="100000"/>
              </a:lnSpc>
              <a:spcBef>
                <a:spcPts val="400"/>
              </a:spcBef>
              <a:spcAft>
                <a:spcPts val="0"/>
              </a:spcAft>
              <a:buClr>
                <a:srgbClr val="73070F"/>
              </a:buClr>
              <a:buSzPts val="2000"/>
              <a:buFont typeface="Noto Symbo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56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r>
              <a:rPr b="0" i="0" lang="en-US" sz="2800" u="none" cap="none" strike="noStrike">
                <a:solidFill>
                  <a:schemeClr val="dk1"/>
                </a:solidFill>
                <a:latin typeface="Cabin"/>
                <a:ea typeface="Cabin"/>
                <a:cs typeface="Cabin"/>
                <a:sym typeface="Cabin"/>
              </a:rPr>
              <a:t>	</a:t>
            </a:r>
            <a:endParaRPr b="0" i="0" sz="2800" u="none" cap="none" strike="noStrike">
              <a:solidFill>
                <a:schemeClr val="dk1"/>
              </a:solidFill>
              <a:latin typeface="Trebuchet MS"/>
              <a:ea typeface="Trebuchet MS"/>
              <a:cs typeface="Trebuchet MS"/>
              <a:sym typeface="Trebuchet MS"/>
            </a:endParaRPr>
          </a:p>
          <a:p>
            <a:pPr indent="0" lvl="0" marL="0" marR="0" rtl="0" algn="l">
              <a:spcBef>
                <a:spcPts val="400"/>
              </a:spcBef>
              <a:spcAft>
                <a:spcPts val="0"/>
              </a:spcAft>
              <a:buNone/>
            </a:pPr>
            <a:r>
              <a:t/>
            </a:r>
            <a:endParaRPr b="0" i="0" sz="2800" u="none" cap="none" strike="noStrike">
              <a:solidFill>
                <a:schemeClr val="dk1"/>
              </a:solidFill>
              <a:latin typeface="Trebuchet MS"/>
              <a:ea typeface="Trebuchet MS"/>
              <a:cs typeface="Trebuchet MS"/>
              <a:sym typeface="Trebuchet MS"/>
            </a:endParaRPr>
          </a:p>
        </p:txBody>
      </p:sp>
      <p:sp>
        <p:nvSpPr>
          <p:cNvPr id="258" name="Google Shape;258;p37"/>
          <p:cNvSpPr txBox="1"/>
          <p:nvPr>
            <p:ph type="title"/>
          </p:nvPr>
        </p:nvSpPr>
        <p:spPr>
          <a:xfrm>
            <a:off x="3175" y="606425"/>
            <a:ext cx="7564437" cy="5365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ODS (Operational Data Store)</a:t>
            </a:r>
            <a:br>
              <a:rPr b="0" i="0" lang="en-US" sz="3200" u="none" cap="none" strike="noStrike">
                <a:solidFill>
                  <a:schemeClr val="dk1"/>
                </a:solidFill>
                <a:latin typeface="Cabin"/>
                <a:ea typeface="Cabin"/>
                <a:cs typeface="Cabin"/>
                <a:sym typeface="Cabin"/>
              </a:rPr>
            </a:br>
            <a:endParaRPr/>
          </a:p>
        </p:txBody>
      </p:sp>
      <p:sp>
        <p:nvSpPr>
          <p:cNvPr id="259" name="Google Shape;259;p37"/>
          <p:cNvSpPr txBox="1"/>
          <p:nvPr/>
        </p:nvSpPr>
        <p:spPr>
          <a:xfrm>
            <a:off x="304800" y="1066800"/>
            <a:ext cx="4875212"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Cabin"/>
              <a:ea typeface="Cabin"/>
              <a:cs typeface="Cabin"/>
              <a:sym typeface="Cabin"/>
            </a:endParaRPr>
          </a:p>
        </p:txBody>
      </p:sp>
      <p:sp>
        <p:nvSpPr>
          <p:cNvPr id="260" name="Google Shape;260;p37"/>
          <p:cNvSpPr txBox="1"/>
          <p:nvPr/>
        </p:nvSpPr>
        <p:spPr>
          <a:xfrm>
            <a:off x="228600" y="2286000"/>
            <a:ext cx="4572000" cy="25876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0" lvl="1" marL="457200" marR="0" rtl="0" algn="l">
              <a:lnSpc>
                <a:spcPct val="100000"/>
              </a:lnSpc>
              <a:spcBef>
                <a:spcPts val="600"/>
              </a:spcBef>
              <a:spcAft>
                <a:spcPts val="0"/>
              </a:spcAft>
              <a:buClr>
                <a:schemeClr val="dk1"/>
              </a:buClr>
              <a:buSzPts val="1400"/>
              <a:buFont typeface="Arial"/>
              <a:buChar char="–"/>
            </a:pPr>
            <a:r>
              <a:rPr b="0" i="0" lang="en-US" sz="2000" u="none" cap="none" strike="noStrike">
                <a:solidFill>
                  <a:schemeClr val="dk1"/>
                </a:solidFill>
                <a:latin typeface="Cabin"/>
                <a:ea typeface="Cabin"/>
                <a:cs typeface="Cabin"/>
                <a:sym typeface="Cabin"/>
              </a:rPr>
              <a:t> Subject-oriented</a:t>
            </a:r>
            <a:endParaRPr/>
          </a:p>
          <a:p>
            <a:pPr indent="0" lvl="1" marL="457200" marR="0" rtl="0" algn="l">
              <a:lnSpc>
                <a:spcPct val="100000"/>
              </a:lnSpc>
              <a:spcBef>
                <a:spcPts val="400"/>
              </a:spcBef>
              <a:spcAft>
                <a:spcPts val="0"/>
              </a:spcAft>
              <a:buClr>
                <a:schemeClr val="dk1"/>
              </a:buClr>
              <a:buSzPts val="1400"/>
              <a:buFont typeface="Arial"/>
              <a:buChar char="–"/>
            </a:pPr>
            <a:r>
              <a:rPr b="0" i="0" lang="en-US" sz="2000" u="none" cap="none" strike="noStrike">
                <a:solidFill>
                  <a:schemeClr val="dk1"/>
                </a:solidFill>
                <a:latin typeface="Cabin"/>
                <a:ea typeface="Cabin"/>
                <a:cs typeface="Cabin"/>
                <a:sym typeface="Cabin"/>
              </a:rPr>
              <a:t> Integrated</a:t>
            </a:r>
            <a:endParaRPr/>
          </a:p>
          <a:p>
            <a:pPr indent="0" lvl="1" marL="457200" marR="0" rtl="0" algn="l">
              <a:lnSpc>
                <a:spcPct val="100000"/>
              </a:lnSpc>
              <a:spcBef>
                <a:spcPts val="400"/>
              </a:spcBef>
              <a:spcAft>
                <a:spcPts val="0"/>
              </a:spcAft>
              <a:buClr>
                <a:schemeClr val="dk1"/>
              </a:buClr>
              <a:buSzPts val="1400"/>
              <a:buFont typeface="Arial"/>
              <a:buChar char="–"/>
            </a:pPr>
            <a:r>
              <a:rPr b="0" i="0" lang="en-US" sz="2000" u="none" cap="none" strike="noStrike">
                <a:solidFill>
                  <a:schemeClr val="dk1"/>
                </a:solidFill>
                <a:latin typeface="Cabin"/>
                <a:ea typeface="Cabin"/>
                <a:cs typeface="Cabin"/>
                <a:sym typeface="Cabin"/>
              </a:rPr>
              <a:t> Volatile</a:t>
            </a:r>
            <a:endParaRPr/>
          </a:p>
          <a:p>
            <a:pPr indent="0" lvl="1" marL="457200" marR="0" rtl="0" algn="l">
              <a:lnSpc>
                <a:spcPct val="100000"/>
              </a:lnSpc>
              <a:spcBef>
                <a:spcPts val="400"/>
              </a:spcBef>
              <a:spcAft>
                <a:spcPts val="0"/>
              </a:spcAft>
              <a:buClr>
                <a:schemeClr val="dk1"/>
              </a:buClr>
              <a:buSzPts val="1400"/>
              <a:buFont typeface="Arial"/>
              <a:buChar char="–"/>
            </a:pPr>
            <a:r>
              <a:rPr b="0" i="0" lang="en-US" sz="2000" u="none" cap="none" strike="noStrike">
                <a:solidFill>
                  <a:schemeClr val="dk1"/>
                </a:solidFill>
                <a:latin typeface="Cabin"/>
                <a:ea typeface="Cabin"/>
                <a:cs typeface="Cabin"/>
                <a:sym typeface="Cabin"/>
              </a:rPr>
              <a:t> Current— no history</a:t>
            </a:r>
            <a:endParaRPr/>
          </a:p>
          <a:p>
            <a:pPr indent="88900" lvl="1" marL="457200" marR="0" rtl="0" algn="l">
              <a:lnSpc>
                <a:spcPct val="100000"/>
              </a:lnSpc>
              <a:spcBef>
                <a:spcPts val="400"/>
              </a:spcBef>
              <a:spcAft>
                <a:spcPts val="0"/>
              </a:spcAft>
              <a:buClr>
                <a:schemeClr val="dk1"/>
              </a:buClr>
              <a:buSzPts val="1400"/>
              <a:buFont typeface="Arial"/>
              <a:buNone/>
            </a:pPr>
            <a:r>
              <a:t/>
            </a:r>
            <a:endParaRPr b="0" i="0" sz="20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pic>
        <p:nvPicPr>
          <p:cNvPr id="261" name="Google Shape;261;p37"/>
          <p:cNvPicPr preferRelativeResize="0"/>
          <p:nvPr/>
        </p:nvPicPr>
        <p:blipFill rotWithShape="1">
          <a:blip r:embed="rId3">
            <a:alphaModFix/>
          </a:blip>
          <a:srcRect b="0" l="0" r="0" t="0"/>
          <a:stretch/>
        </p:blipFill>
        <p:spPr>
          <a:xfrm>
            <a:off x="4948237" y="2590800"/>
            <a:ext cx="2690812" cy="289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38"/>
          <p:cNvSpPr txBox="1"/>
          <p:nvPr>
            <p:ph idx="1" type="body"/>
          </p:nvPr>
        </p:nvSpPr>
        <p:spPr>
          <a:xfrm>
            <a:off x="228600" y="1066800"/>
            <a:ext cx="8763000" cy="3581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Cabin"/>
              <a:buChar char="•"/>
            </a:pPr>
            <a:r>
              <a:rPr b="0" i="0" lang="en-US" sz="2000" u="none" cap="none" strike="noStrike">
                <a:solidFill>
                  <a:schemeClr val="dk1"/>
                </a:solidFill>
                <a:latin typeface="Cabin"/>
                <a:ea typeface="Cabin"/>
                <a:cs typeface="Cabin"/>
                <a:sym typeface="Cabin"/>
              </a:rPr>
              <a:t>A decision support database that is maintained </a:t>
            </a:r>
            <a:r>
              <a:rPr b="0" i="0" lang="en-US" sz="2000" u="none" cap="none" strike="noStrike">
                <a:solidFill>
                  <a:schemeClr val="hlink"/>
                </a:solidFill>
                <a:latin typeface="Cabin"/>
                <a:ea typeface="Cabin"/>
                <a:cs typeface="Cabin"/>
                <a:sym typeface="Cabin"/>
              </a:rPr>
              <a:t>separately </a:t>
            </a:r>
            <a:r>
              <a:rPr b="0" i="0" lang="en-US" sz="2000" u="none" cap="none" strike="noStrike">
                <a:solidFill>
                  <a:schemeClr val="dk1"/>
                </a:solidFill>
                <a:latin typeface="Cabin"/>
                <a:ea typeface="Cabin"/>
                <a:cs typeface="Cabin"/>
                <a:sym typeface="Cabin"/>
              </a:rPr>
              <a:t>from the organisation’s operational database</a:t>
            </a:r>
            <a:endParaRPr/>
          </a:p>
          <a:p>
            <a:pPr indent="-285750" lvl="1" marL="742950" marR="0" rtl="0" algn="l">
              <a:lnSpc>
                <a:spcPct val="100000"/>
              </a:lnSpc>
              <a:spcBef>
                <a:spcPts val="400"/>
              </a:spcBef>
              <a:spcAft>
                <a:spcPts val="0"/>
              </a:spcAft>
              <a:buClr>
                <a:schemeClr val="dk1"/>
              </a:buClr>
              <a:buSzPts val="2000"/>
              <a:buFont typeface="Cabin"/>
              <a:buChar char="•"/>
            </a:pPr>
            <a:r>
              <a:rPr b="0" i="0" lang="en-US" sz="2000" u="none" cap="none" strike="noStrike">
                <a:solidFill>
                  <a:schemeClr val="dk1"/>
                </a:solidFill>
                <a:latin typeface="Cabin"/>
                <a:ea typeface="Cabin"/>
                <a:cs typeface="Cabin"/>
                <a:sym typeface="Cabin"/>
              </a:rPr>
              <a:t>Support </a:t>
            </a:r>
            <a:r>
              <a:rPr b="0" i="0" lang="en-US" sz="2000" u="none" cap="none" strike="noStrike">
                <a:solidFill>
                  <a:schemeClr val="hlink"/>
                </a:solidFill>
                <a:latin typeface="Cabin"/>
                <a:ea typeface="Cabin"/>
                <a:cs typeface="Cabin"/>
                <a:sym typeface="Cabin"/>
              </a:rPr>
              <a:t>information processing</a:t>
            </a:r>
            <a:r>
              <a:rPr b="0" i="0" lang="en-US" sz="2000" u="none" cap="none" strike="noStrike">
                <a:solidFill>
                  <a:schemeClr val="dk1"/>
                </a:solidFill>
                <a:latin typeface="Cabin"/>
                <a:ea typeface="Cabin"/>
                <a:cs typeface="Cabin"/>
                <a:sym typeface="Cabin"/>
              </a:rPr>
              <a:t> by providing a solid platform of consolidated, historical data for analysis</a:t>
            </a:r>
            <a:endParaRPr/>
          </a:p>
          <a:p>
            <a:pPr indent="-285750" lvl="1" marL="74295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Subject-oriented</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Integrated</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Non-volatile (read-only)</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Time variant (history).</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a:p>
            <a:pPr indent="0" lvl="0" marL="0" marR="0" rtl="0" algn="l">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p:txBody>
      </p:sp>
      <p:sp>
        <p:nvSpPr>
          <p:cNvPr id="267" name="Google Shape;267;p38"/>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a:t>
            </a:r>
            <a:endParaRPr/>
          </a:p>
        </p:txBody>
      </p:sp>
      <p:sp>
        <p:nvSpPr>
          <p:cNvPr id="268" name="Google Shape;268;p38"/>
          <p:cNvSpPr txBox="1"/>
          <p:nvPr/>
        </p:nvSpPr>
        <p:spPr>
          <a:xfrm>
            <a:off x="304800" y="1066800"/>
            <a:ext cx="4875212"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Cabin"/>
              <a:ea typeface="Cabin"/>
              <a:cs typeface="Cabin"/>
              <a:sym typeface="Cabin"/>
            </a:endParaRPr>
          </a:p>
        </p:txBody>
      </p:sp>
      <p:pic>
        <p:nvPicPr>
          <p:cNvPr id="269" name="Google Shape;269;p38"/>
          <p:cNvPicPr preferRelativeResize="0"/>
          <p:nvPr/>
        </p:nvPicPr>
        <p:blipFill rotWithShape="1">
          <a:blip r:embed="rId3">
            <a:alphaModFix/>
          </a:blip>
          <a:srcRect b="0" l="0" r="0" t="0"/>
          <a:stretch/>
        </p:blipFill>
        <p:spPr>
          <a:xfrm>
            <a:off x="4724400" y="3352800"/>
            <a:ext cx="2762250" cy="22494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39"/>
          <p:cNvSpPr txBox="1"/>
          <p:nvPr>
            <p:ph idx="1" type="body"/>
          </p:nvPr>
        </p:nvSpPr>
        <p:spPr>
          <a:xfrm>
            <a:off x="228600" y="1143000"/>
            <a:ext cx="8915400" cy="2895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Definition of the data </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Type</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Relationships</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Availability</a:t>
            </a:r>
            <a:endParaRPr/>
          </a:p>
          <a:p>
            <a:pPr indent="-342900" lvl="0" marL="342900" marR="0" rtl="0" algn="l">
              <a:lnSpc>
                <a:spcPct val="90000"/>
              </a:lnSpc>
              <a:spcBef>
                <a:spcPts val="400"/>
              </a:spcBef>
              <a:spcAft>
                <a:spcPts val="0"/>
              </a:spcAft>
              <a:buClr>
                <a:schemeClr val="dk1"/>
              </a:buClr>
              <a:buFont typeface="Cabin"/>
              <a:buNone/>
            </a:pPr>
            <a:r>
              <a:t/>
            </a:r>
            <a:endParaRPr b="1" i="0" sz="2000" u="none" cap="none" strike="noStrike">
              <a:solidFill>
                <a:schemeClr val="dk1"/>
              </a:solidFill>
              <a:latin typeface="Cabin"/>
              <a:ea typeface="Cabin"/>
              <a:cs typeface="Cabin"/>
              <a:sym typeface="Cabin"/>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277" name="Google Shape;277;p39"/>
          <p:cNvSpPr txBox="1"/>
          <p:nvPr>
            <p:ph type="title"/>
          </p:nvPr>
        </p:nvSpPr>
        <p:spPr>
          <a:xfrm>
            <a:off x="0"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Analysis Aspects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40"/>
          <p:cNvSpPr txBox="1"/>
          <p:nvPr>
            <p:ph type="title"/>
          </p:nvPr>
        </p:nvSpPr>
        <p:spPr>
          <a:xfrm>
            <a:off x="2981325" y="4598987"/>
            <a:ext cx="3140075"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DI Process Flow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4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TRANSFORM THEN LOAD</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LOAD THEN TRANSFORM</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TRANSFORM WHILE LOADING</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290" name="Google Shape;290;p41"/>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DI Process Flow types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4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The data is manipulated outside the database to cleanse and sort it, with the result loaded into the database</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296" name="Google Shape;296;p42"/>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TRANSFORM THEN LOAD</a:t>
            </a:r>
            <a:endParaRPr/>
          </a:p>
        </p:txBody>
      </p:sp>
      <p:pic>
        <p:nvPicPr>
          <p:cNvPr id="297" name="Google Shape;297;p42"/>
          <p:cNvPicPr preferRelativeResize="0"/>
          <p:nvPr/>
        </p:nvPicPr>
        <p:blipFill rotWithShape="1">
          <a:blip r:embed="rId3">
            <a:alphaModFix/>
          </a:blip>
          <a:srcRect b="0" l="0" r="0" t="0"/>
          <a:stretch/>
        </p:blipFill>
        <p:spPr>
          <a:xfrm>
            <a:off x="914400" y="2362200"/>
            <a:ext cx="6553200" cy="3844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p4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Risks and Disadvantages</a:t>
            </a:r>
            <a:endParaRPr/>
          </a:p>
          <a:p>
            <a:pPr indent="-342900" lvl="0" marL="3429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External tools used to prepare the data may not scale as effectively as the database does and will cause a bottleneck.</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External mechanism has to control ETL process and provide recovery and restart ability</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Database capabilities not fully utilized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03" name="Google Shape;303;p43"/>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TRANSFORM THEN LOAD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4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raw data from the source system is copied into staging tables in the database, where it is cleansed and then loaded into the warehouse tables.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09" name="Google Shape;309;p44"/>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LOAD THEN TRANSFORM</a:t>
            </a:r>
            <a:endParaRPr/>
          </a:p>
        </p:txBody>
      </p:sp>
      <p:pic>
        <p:nvPicPr>
          <p:cNvPr id="310" name="Google Shape;310;p44"/>
          <p:cNvPicPr preferRelativeResize="0"/>
          <p:nvPr/>
        </p:nvPicPr>
        <p:blipFill rotWithShape="1">
          <a:blip r:embed="rId3">
            <a:alphaModFix/>
          </a:blip>
          <a:srcRect b="0" l="0" r="0" t="0"/>
          <a:stretch/>
        </p:blipFill>
        <p:spPr>
          <a:xfrm>
            <a:off x="990600" y="2286000"/>
            <a:ext cx="6172200" cy="414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7"/>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ETL Concepts Overview </a:t>
            </a:r>
            <a:endParaRPr/>
          </a:p>
        </p:txBody>
      </p:sp>
      <p:sp>
        <p:nvSpPr>
          <p:cNvPr id="162" name="Google Shape;162;p27"/>
          <p:cNvSpPr txBox="1"/>
          <p:nvPr/>
        </p:nvSpPr>
        <p:spPr>
          <a:xfrm>
            <a:off x="381000" y="12954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Integration is the process of transforming business data from different applications to provide users with a unified view of data.</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Need for Data Integration has increased as the volume and the need to share existing data in disparate sources explodes with mergers, acquisitions, global operations etc.</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Extract – Transform – Load (ETL) is the foundation of a Data Integration system.</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ETL details are covered in two parts,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1 – Overview, Data Analysis and Process Flows.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2 – Extraction, Transportation and Loading, and Error Handling</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sp>
        <p:nvSpPr>
          <p:cNvPr id="315" name="Google Shape;315;p4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Risks and disadvantages</a:t>
            </a:r>
            <a:endParaRPr/>
          </a:p>
          <a:p>
            <a:pPr indent="-342900" lvl="0" marL="3429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Extra disk storage for the staging tables is required. Original raw data from the source  systems as well as intermediate data needs to be stored in the Database.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Database Routines might not be optimized to handle all ETL issues easily.</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16" name="Google Shape;316;p45"/>
          <p:cNvSpPr txBox="1"/>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LOAD THEN TRANSFORM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4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The raw data is selected directly from a stream of data from the production system or flat files, transformed by applying one or more table functions to it, and then written to the database </a:t>
            </a:r>
            <a:endParaRPr/>
          </a:p>
          <a:p>
            <a:pPr indent="-342900" lvl="0" marL="3429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22" name="Google Shape;322;p46"/>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TRANSFORM WHILE  LOADING</a:t>
            </a:r>
            <a:endParaRPr/>
          </a:p>
        </p:txBody>
      </p:sp>
      <p:pic>
        <p:nvPicPr>
          <p:cNvPr id="323" name="Google Shape;323;p46"/>
          <p:cNvPicPr preferRelativeResize="0"/>
          <p:nvPr/>
        </p:nvPicPr>
        <p:blipFill rotWithShape="1">
          <a:blip r:embed="rId3">
            <a:alphaModFix/>
          </a:blip>
          <a:srcRect b="0" l="0" r="0" t="0"/>
          <a:stretch/>
        </p:blipFill>
        <p:spPr>
          <a:xfrm>
            <a:off x="1981200" y="2209800"/>
            <a:ext cx="5435600" cy="4460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4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Congratulations! You have now completed first part the module ETL Concepts</a:t>
            </a:r>
            <a:endParaRPr/>
          </a:p>
          <a:p>
            <a:pPr indent="-342900" lvl="0" marL="3429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You should now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what is a ETL system</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Identify different source and target systems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Know different types of DI Process Flows</a:t>
            </a:r>
            <a:endParaRPr/>
          </a:p>
        </p:txBody>
      </p:sp>
      <p:sp>
        <p:nvSpPr>
          <p:cNvPr id="329" name="Google Shape;329;p47"/>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48"/>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2" name="Shape 342"/>
        <p:cNvGrpSpPr/>
        <p:nvPr/>
      </p:nvGrpSpPr>
      <p:grpSpPr>
        <a:xfrm>
          <a:off x="0" y="0"/>
          <a:ext cx="0" cy="0"/>
          <a:chOff x="0" y="0"/>
          <a:chExt cx="0" cy="0"/>
        </a:xfrm>
      </p:grpSpPr>
      <p:sp>
        <p:nvSpPr>
          <p:cNvPr id="343" name="Google Shape;343;p49"/>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Cabin"/>
                <a:ea typeface="Cabin"/>
                <a:cs typeface="Cabin"/>
                <a:sym typeface="Cabin"/>
              </a:rPr>
              <a:t>Which of the following can not perform during the ETL process.</a:t>
            </a:r>
            <a:endParaRPr/>
          </a:p>
          <a:p>
            <a:pPr indent="-381000" lvl="0" marL="533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Filtering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Reporting</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Aggregating</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Cleansing</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44" name="Google Shape;344;p49"/>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sp>
        <p:nvSpPr>
          <p:cNvPr id="351" name="Google Shape;351;p5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Cabin"/>
                <a:ea typeface="Cabin"/>
                <a:cs typeface="Cabin"/>
                <a:sym typeface="Cabin"/>
              </a:rPr>
              <a:t>Which of the following can not perform during the ETL process.</a:t>
            </a:r>
            <a:endParaRPr/>
          </a:p>
          <a:p>
            <a:pPr indent="-381000" lvl="0" marL="533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Filtering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Reporting</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Aggregating</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Cleansing</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Answer : B</a:t>
            </a:r>
            <a:endParaRPr/>
          </a:p>
        </p:txBody>
      </p:sp>
      <p:sp>
        <p:nvSpPr>
          <p:cNvPr id="352" name="Google Shape;352;p50"/>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5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2. </a:t>
            </a:r>
            <a:r>
              <a:rPr b="0" i="0" lang="en-US" sz="2400" u="none" cap="none" strike="noStrike">
                <a:solidFill>
                  <a:schemeClr val="dk1"/>
                </a:solidFill>
                <a:latin typeface="Cabin"/>
                <a:ea typeface="Cabin"/>
                <a:cs typeface="Cabin"/>
                <a:sym typeface="Cabin"/>
              </a:rPr>
              <a:t>In “Load then Transform” the data transformation happens in ETL Engine ?</a:t>
            </a:r>
            <a:endParaRPr/>
          </a:p>
          <a:p>
            <a:pPr indent="-533400" lvl="0" marL="53340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True</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False</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60" name="Google Shape;360;p51"/>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6" name="Shape 366"/>
        <p:cNvGrpSpPr/>
        <p:nvPr/>
      </p:nvGrpSpPr>
      <p:grpSpPr>
        <a:xfrm>
          <a:off x="0" y="0"/>
          <a:ext cx="0" cy="0"/>
          <a:chOff x="0" y="0"/>
          <a:chExt cx="0" cy="0"/>
        </a:xfrm>
      </p:grpSpPr>
      <p:sp>
        <p:nvSpPr>
          <p:cNvPr id="367" name="Google Shape;367;p5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2. </a:t>
            </a:r>
            <a:r>
              <a:rPr b="0" i="0" lang="en-US" sz="2400" u="none" cap="none" strike="noStrike">
                <a:solidFill>
                  <a:schemeClr val="dk1"/>
                </a:solidFill>
                <a:latin typeface="Cabin"/>
                <a:ea typeface="Cabin"/>
                <a:cs typeface="Cabin"/>
                <a:sym typeface="Cabin"/>
              </a:rPr>
              <a:t>In “Load then Transform” the data transformation happens in ETL Engine ?</a:t>
            </a:r>
            <a:endParaRPr/>
          </a:p>
          <a:p>
            <a:pPr indent="-533400" lvl="0" marL="53340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True</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False</a:t>
            </a:r>
            <a:endParaRPr/>
          </a:p>
          <a:p>
            <a:pPr indent="-533400" lvl="0" marL="53340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Answer B</a:t>
            </a:r>
            <a:endParaRPr/>
          </a:p>
        </p:txBody>
      </p:sp>
      <p:sp>
        <p:nvSpPr>
          <p:cNvPr id="368" name="Google Shape;368;p52"/>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4" name="Shape 374"/>
        <p:cNvGrpSpPr/>
        <p:nvPr/>
      </p:nvGrpSpPr>
      <p:grpSpPr>
        <a:xfrm>
          <a:off x="0" y="0"/>
          <a:ext cx="0" cy="0"/>
          <a:chOff x="0" y="0"/>
          <a:chExt cx="0" cy="0"/>
        </a:xfrm>
      </p:grpSpPr>
      <p:sp>
        <p:nvSpPr>
          <p:cNvPr id="375" name="Google Shape;375;p5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3. </a:t>
            </a:r>
            <a:r>
              <a:rPr b="0" i="0" lang="en-US" sz="2400" u="none" cap="none" strike="noStrike">
                <a:solidFill>
                  <a:schemeClr val="dk1"/>
                </a:solidFill>
                <a:latin typeface="Cabin"/>
                <a:ea typeface="Cabin"/>
                <a:cs typeface="Cabin"/>
                <a:sym typeface="Cabin"/>
              </a:rPr>
              <a:t>Which of the following does not describes the ETL data flow</a:t>
            </a:r>
            <a:r>
              <a:rPr b="0" i="0" lang="en-US" sz="2000" u="none" cap="none" strike="noStrike">
                <a:solidFill>
                  <a:schemeClr val="dk1"/>
                </a:solidFill>
                <a:latin typeface="Cabin"/>
                <a:ea typeface="Cabin"/>
                <a:cs typeface="Cabin"/>
                <a:sym typeface="Cabin"/>
              </a:rPr>
              <a:t>.</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TRANSFORM THEN LOAD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LOAD THEN TRANSFORM</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TRANSFORM WHILE LOADING</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TRANSFORM WHILE EXTRACTING</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76" name="Google Shape;376;p53"/>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5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3. </a:t>
            </a:r>
            <a:r>
              <a:rPr b="0" i="0" lang="en-US" sz="2400" u="none" cap="none" strike="noStrike">
                <a:solidFill>
                  <a:schemeClr val="dk1"/>
                </a:solidFill>
                <a:latin typeface="Cabin"/>
                <a:ea typeface="Cabin"/>
                <a:cs typeface="Cabin"/>
                <a:sym typeface="Cabin"/>
              </a:rPr>
              <a:t>Which of the following does not describes the ETL data flow</a:t>
            </a:r>
            <a:r>
              <a:rPr b="0" i="0" lang="en-US" sz="2000" u="none" cap="none" strike="noStrike">
                <a:solidFill>
                  <a:schemeClr val="dk1"/>
                </a:solidFill>
                <a:latin typeface="Cabin"/>
                <a:ea typeface="Cabin"/>
                <a:cs typeface="Cabin"/>
                <a:sym typeface="Cabin"/>
              </a:rPr>
              <a:t>.</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TRANSFORM THEN LOAD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LOAD THEN TRANSFORM</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TRANSFORM WHILE LOADING</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TRANSFORM WHILE EXTRACTING</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Answer D</a:t>
            </a:r>
            <a:endParaRPr/>
          </a:p>
        </p:txBody>
      </p:sp>
      <p:sp>
        <p:nvSpPr>
          <p:cNvPr id="384" name="Google Shape;384;p54"/>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28"/>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ETL Concepts Objectives</a:t>
            </a:r>
            <a:endParaRPr/>
          </a:p>
        </p:txBody>
      </p:sp>
      <p:sp>
        <p:nvSpPr>
          <p:cNvPr id="168" name="Google Shape;168;p28"/>
          <p:cNvSpPr txBox="1"/>
          <p:nvPr/>
        </p:nvSpPr>
        <p:spPr>
          <a:xfrm>
            <a:off x="2286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what is a ETL system</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Identify different source and target systems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Know different types of DI Process Flows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p5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4. </a:t>
            </a:r>
            <a:r>
              <a:rPr b="0" i="0" lang="en-US" sz="2400" u="none" cap="none" strike="noStrike">
                <a:solidFill>
                  <a:schemeClr val="dk1"/>
                </a:solidFill>
                <a:latin typeface="Cabin"/>
                <a:ea typeface="Cabin"/>
                <a:cs typeface="Cabin"/>
                <a:sym typeface="Cabin"/>
              </a:rPr>
              <a:t>Which statement below is incorrect.</a:t>
            </a:r>
            <a:endParaRPr/>
          </a:p>
          <a:p>
            <a:pPr indent="-533400" lvl="0" marL="53340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ODS has current data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Data warehouse has historic data</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Updates are commonly done on ODS</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Updates are common done on Data warehouse</a:t>
            </a:r>
            <a:endParaRPr/>
          </a:p>
          <a:p>
            <a:pPr indent="-406400" lvl="1" marL="9906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406400" lvl="1" marL="9906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92" name="Google Shape;392;p55"/>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5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4. </a:t>
            </a:r>
            <a:r>
              <a:rPr b="0" i="0" lang="en-US" sz="2400" u="none" cap="none" strike="noStrike">
                <a:solidFill>
                  <a:schemeClr val="dk1"/>
                </a:solidFill>
                <a:latin typeface="Cabin"/>
                <a:ea typeface="Cabin"/>
                <a:cs typeface="Cabin"/>
                <a:sym typeface="Cabin"/>
              </a:rPr>
              <a:t>Which statement below is incorrect.</a:t>
            </a:r>
            <a:endParaRPr/>
          </a:p>
          <a:p>
            <a:pPr indent="-533400" lvl="0" marL="53340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ODS has current data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Data warehouse has historic data</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Updates are commonly done on ODS</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Updates are common done on Data warehouse</a:t>
            </a:r>
            <a:endParaRPr/>
          </a:p>
          <a:p>
            <a:pPr indent="-406400" lvl="1" marL="9906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406400" lvl="1" marL="9906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Answer D</a:t>
            </a:r>
            <a:endParaRPr/>
          </a:p>
        </p:txBody>
      </p:sp>
      <p:sp>
        <p:nvSpPr>
          <p:cNvPr id="400" name="Google Shape;400;p56"/>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6" name="Shape 406"/>
        <p:cNvGrpSpPr/>
        <p:nvPr/>
      </p:nvGrpSpPr>
      <p:grpSpPr>
        <a:xfrm>
          <a:off x="0" y="0"/>
          <a:ext cx="0" cy="0"/>
          <a:chOff x="0" y="0"/>
          <a:chExt cx="0" cy="0"/>
        </a:xfrm>
      </p:grpSpPr>
      <p:sp>
        <p:nvSpPr>
          <p:cNvPr id="407" name="Google Shape;407;p5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5. </a:t>
            </a:r>
            <a:r>
              <a:rPr b="0" i="0" lang="en-US" sz="2400" u="none" cap="none" strike="noStrike">
                <a:solidFill>
                  <a:schemeClr val="dk1"/>
                </a:solidFill>
                <a:latin typeface="Cabin"/>
                <a:ea typeface="Cabin"/>
                <a:cs typeface="Cabin"/>
                <a:sym typeface="Cabin"/>
              </a:rPr>
              <a:t>What does ODS stand for ?</a:t>
            </a:r>
            <a:endParaRPr/>
          </a:p>
          <a:p>
            <a:pPr indent="-533400" lvl="0" marL="53340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Outside data store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Operational data store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Optional data store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Organization data store </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08" name="Google Shape;408;p57"/>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4" name="Shape 414"/>
        <p:cNvGrpSpPr/>
        <p:nvPr/>
      </p:nvGrpSpPr>
      <p:grpSpPr>
        <a:xfrm>
          <a:off x="0" y="0"/>
          <a:ext cx="0" cy="0"/>
          <a:chOff x="0" y="0"/>
          <a:chExt cx="0" cy="0"/>
        </a:xfrm>
      </p:grpSpPr>
      <p:sp>
        <p:nvSpPr>
          <p:cNvPr id="415" name="Google Shape;415;p5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5. </a:t>
            </a:r>
            <a:r>
              <a:rPr b="0" i="0" lang="en-US" sz="2400" u="none" cap="none" strike="noStrike">
                <a:solidFill>
                  <a:schemeClr val="dk1"/>
                </a:solidFill>
                <a:latin typeface="Cabin"/>
                <a:ea typeface="Cabin"/>
                <a:cs typeface="Cabin"/>
                <a:sym typeface="Cabin"/>
              </a:rPr>
              <a:t>What does ODS stand for ?</a:t>
            </a:r>
            <a:endParaRPr/>
          </a:p>
          <a:p>
            <a:pPr indent="-533400" lvl="0" marL="53340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Outside data store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Operational data store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Optional data store </a:t>
            </a:r>
            <a:endParaRPr/>
          </a:p>
          <a:p>
            <a:pPr indent="-533400" lvl="1" marL="990600" marR="0" rtl="0" algn="l">
              <a:lnSpc>
                <a:spcPct val="100000"/>
              </a:lnSpc>
              <a:spcBef>
                <a:spcPts val="400"/>
              </a:spcBef>
              <a:spcAft>
                <a:spcPts val="0"/>
              </a:spcAft>
              <a:buClr>
                <a:schemeClr val="dk1"/>
              </a:buClr>
              <a:buSzPts val="2000"/>
              <a:buFont typeface="Arial"/>
              <a:buAutoNum type="alphaLcParenR"/>
            </a:pPr>
            <a:r>
              <a:rPr b="0" i="0" lang="en-US" sz="2000" u="none" cap="none" strike="noStrike">
                <a:solidFill>
                  <a:schemeClr val="dk1"/>
                </a:solidFill>
                <a:latin typeface="Cabin"/>
                <a:ea typeface="Cabin"/>
                <a:cs typeface="Cabin"/>
                <a:sym typeface="Cabin"/>
              </a:rPr>
              <a:t>Organization data store </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Answer B</a:t>
            </a:r>
            <a:endParaRPr/>
          </a:p>
        </p:txBody>
      </p:sp>
      <p:sp>
        <p:nvSpPr>
          <p:cNvPr id="416" name="Google Shape;416;p58"/>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59"/>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9" name="Shape 429"/>
        <p:cNvGrpSpPr/>
        <p:nvPr/>
      </p:nvGrpSpPr>
      <p:grpSpPr>
        <a:xfrm>
          <a:off x="0" y="0"/>
          <a:ext cx="0" cy="0"/>
          <a:chOff x="0" y="0"/>
          <a:chExt cx="0" cy="0"/>
        </a:xfrm>
      </p:grpSpPr>
      <p:sp>
        <p:nvSpPr>
          <p:cNvPr id="430" name="Google Shape;430;p60"/>
          <p:cNvSpPr txBox="1"/>
          <p:nvPr>
            <p:ph type="title"/>
          </p:nvPr>
        </p:nvSpPr>
        <p:spPr>
          <a:xfrm>
            <a:off x="152400" y="88900"/>
            <a:ext cx="75438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431" name="Google Shape;431;p60"/>
          <p:cNvSpPr txBox="1"/>
          <p:nvPr/>
        </p:nvSpPr>
        <p:spPr>
          <a:xfrm>
            <a:off x="755650" y="415925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1600" u="sng" cap="none" strike="noStrike">
                <a:solidFill>
                  <a:schemeClr val="hlink"/>
                </a:solidFill>
                <a:latin typeface="Arial"/>
                <a:ea typeface="Arial"/>
                <a:cs typeface="Arial"/>
                <a:sym typeface="Arial"/>
                <a:hlinkClick r:id="rId3"/>
              </a:rPr>
              <a:t>http://www.tdwi.org</a:t>
            </a:r>
            <a:endParaRPr/>
          </a:p>
          <a:p>
            <a:pPr indent="-342900" lvl="0" marL="342900" marR="0" rtl="0" algn="l">
              <a:lnSpc>
                <a:spcPct val="80000"/>
              </a:lnSpc>
              <a:spcBef>
                <a:spcPts val="320"/>
              </a:spcBef>
              <a:spcAft>
                <a:spcPts val="0"/>
              </a:spcAft>
              <a:buClr>
                <a:schemeClr val="dk1"/>
              </a:buClr>
              <a:buFont typeface="Arial"/>
              <a:buNone/>
            </a:pPr>
            <a:r>
              <a:rPr b="0" i="0" lang="en-US" sz="1600" u="sng" cap="none" strike="noStrike">
                <a:solidFill>
                  <a:schemeClr val="hlink"/>
                </a:solidFill>
                <a:latin typeface="Arial"/>
                <a:ea typeface="Arial"/>
                <a:cs typeface="Arial"/>
                <a:sym typeface="Arial"/>
                <a:hlinkClick r:id="rId4"/>
              </a:rPr>
              <a:t>http://download.oracle.com/docs/cd/B28359_01/server.111/b28313/toc.htm</a:t>
            </a:r>
            <a:endParaRPr/>
          </a:p>
          <a:p>
            <a:pPr indent="0" lvl="0" marL="0" marR="0" rtl="0" algn="l">
              <a:lnSpc>
                <a:spcPct val="100000"/>
              </a:lnSpc>
              <a:spcBef>
                <a:spcPts val="0"/>
              </a:spcBef>
              <a:spcAft>
                <a:spcPts val="0"/>
              </a:spcAft>
              <a:buNone/>
            </a:pPr>
            <a:r>
              <a:t/>
            </a:r>
            <a:endParaRPr b="0" i="0" sz="1600" u="sng" cap="none" strike="noStrike">
              <a:solidFill>
                <a:schemeClr val="hlink"/>
              </a:solidFill>
              <a:latin typeface="Arial"/>
              <a:ea typeface="Arial"/>
              <a:cs typeface="Arial"/>
              <a:sym typeface="Arial"/>
              <a:hlinkClick r:id="rId5"/>
            </a:endParaRPr>
          </a:p>
        </p:txBody>
      </p:sp>
      <p:sp>
        <p:nvSpPr>
          <p:cNvPr id="432" name="Google Shape;432;p60"/>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ETL toolkit – by Ralph Kimball</a:t>
            </a:r>
            <a:endParaRPr/>
          </a:p>
        </p:txBody>
      </p:sp>
      <p:sp>
        <p:nvSpPr>
          <p:cNvPr id="433" name="Google Shape;433;p60"/>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&lt;List additional courses in your</a:t>
            </a:r>
            <a:endParaRPr/>
          </a:p>
          <a:p>
            <a:pPr indent="-342900" lvl="0" marL="342900" marR="0" rtl="0" algn="l">
              <a:lnSpc>
                <a:spcPct val="8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curriculum which learners can take&gt;</a:t>
            </a:r>
            <a:endParaRPr/>
          </a:p>
        </p:txBody>
      </p:sp>
      <p:sp>
        <p:nvSpPr>
          <p:cNvPr id="434" name="Google Shape;434;p60"/>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435" name="Google Shape;435;p60"/>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436" name="Google Shape;436;p60"/>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437" name="Google Shape;437;p60"/>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
        <p:nvSpPr>
          <p:cNvPr id="438" name="Google Shape;438;p60"/>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&lt;List additional training programs related</a:t>
            </a:r>
            <a:endParaRPr/>
          </a:p>
          <a:p>
            <a:pPr indent="-342900" lvl="0" marL="342900" marR="0" rtl="0" algn="l">
              <a:lnSpc>
                <a:spcPct val="8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to the curriculum which learners can</a:t>
            </a:r>
            <a:endParaRPr/>
          </a:p>
          <a:p>
            <a:pPr indent="-342900" lvl="0" marL="342900" marR="0" rtl="0" algn="l">
              <a:lnSpc>
                <a:spcPct val="8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attend&gt;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2" name="Shape 442"/>
        <p:cNvGrpSpPr/>
        <p:nvPr/>
      </p:nvGrpSpPr>
      <p:grpSpPr>
        <a:xfrm>
          <a:off x="0" y="0"/>
          <a:ext cx="0" cy="0"/>
          <a:chOff x="0" y="0"/>
          <a:chExt cx="0" cy="0"/>
        </a:xfrm>
      </p:grpSpPr>
      <p:sp>
        <p:nvSpPr>
          <p:cNvPr id="443" name="Google Shape;443;p61"/>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Anupama Putcha</a:t>
            </a:r>
            <a:endParaRPr/>
          </a:p>
        </p:txBody>
      </p:sp>
      <p:sp>
        <p:nvSpPr>
          <p:cNvPr id="444" name="Google Shape;444;p61"/>
          <p:cNvSpPr txBox="1"/>
          <p:nvPr/>
        </p:nvSpPr>
        <p:spPr>
          <a:xfrm>
            <a:off x="5791200" y="4343400"/>
            <a:ext cx="33528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anupama.putcha@wipro.com</a:t>
            </a:r>
            <a:endParaRPr/>
          </a:p>
        </p:txBody>
      </p:sp>
      <p:sp>
        <p:nvSpPr>
          <p:cNvPr id="445" name="Google Shape;445;p61"/>
          <p:cNvSpPr txBox="1"/>
          <p:nvPr>
            <p:ph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29"/>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ETL Concepts Outline</a:t>
            </a:r>
            <a:endParaRPr/>
          </a:p>
        </p:txBody>
      </p:sp>
      <p:grpSp>
        <p:nvGrpSpPr>
          <p:cNvPr id="174" name="Google Shape;174;p29"/>
          <p:cNvGrpSpPr/>
          <p:nvPr/>
        </p:nvGrpSpPr>
        <p:grpSpPr>
          <a:xfrm>
            <a:off x="7888287" y="1844675"/>
            <a:ext cx="266700" cy="157162"/>
            <a:chOff x="6629400" y="5257800"/>
            <a:chExt cx="304800" cy="457200"/>
          </a:xfrm>
        </p:grpSpPr>
        <p:sp>
          <p:nvSpPr>
            <p:cNvPr id="175" name="Google Shape;175;p29"/>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76" name="Google Shape;176;p29"/>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77" name="Google Shape;177;p29"/>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grpSp>
      <p:grpSp>
        <p:nvGrpSpPr>
          <p:cNvPr id="178" name="Google Shape;178;p29"/>
          <p:cNvGrpSpPr/>
          <p:nvPr/>
        </p:nvGrpSpPr>
        <p:grpSpPr>
          <a:xfrm>
            <a:off x="762000" y="1524000"/>
            <a:ext cx="7848600" cy="565150"/>
            <a:chOff x="1481137" y="1892300"/>
            <a:chExt cx="6845300" cy="681037"/>
          </a:xfrm>
        </p:grpSpPr>
        <p:sp>
          <p:nvSpPr>
            <p:cNvPr id="179" name="Google Shape;179;p29"/>
            <p:cNvSpPr txBox="1"/>
            <p:nvPr/>
          </p:nvSpPr>
          <p:spPr>
            <a:xfrm>
              <a:off x="1481137" y="1892300"/>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1		Overview</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grpSp>
          <p:nvGrpSpPr>
            <p:cNvPr id="180" name="Google Shape;180;p29"/>
            <p:cNvGrpSpPr/>
            <p:nvPr/>
          </p:nvGrpSpPr>
          <p:grpSpPr>
            <a:xfrm>
              <a:off x="7888287" y="2132012"/>
              <a:ext cx="266700" cy="190500"/>
              <a:chOff x="6629400" y="5257800"/>
              <a:chExt cx="304800" cy="457200"/>
            </a:xfrm>
          </p:grpSpPr>
          <p:sp>
            <p:nvSpPr>
              <p:cNvPr id="181" name="Google Shape;181;p29"/>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82" name="Google Shape;182;p29"/>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83" name="Google Shape;183;p29"/>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grpSp>
      </p:grpSp>
      <p:grpSp>
        <p:nvGrpSpPr>
          <p:cNvPr id="184" name="Google Shape;184;p29"/>
          <p:cNvGrpSpPr/>
          <p:nvPr/>
        </p:nvGrpSpPr>
        <p:grpSpPr>
          <a:xfrm>
            <a:off x="7888287" y="2681287"/>
            <a:ext cx="266700" cy="157162"/>
            <a:chOff x="6629400" y="5257800"/>
            <a:chExt cx="304800" cy="457200"/>
          </a:xfrm>
        </p:grpSpPr>
        <p:sp>
          <p:nvSpPr>
            <p:cNvPr id="185" name="Google Shape;185;p29"/>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86" name="Google Shape;186;p29"/>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87" name="Google Shape;187;p29"/>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grpSp>
      <p:grpSp>
        <p:nvGrpSpPr>
          <p:cNvPr id="188" name="Google Shape;188;p29"/>
          <p:cNvGrpSpPr/>
          <p:nvPr/>
        </p:nvGrpSpPr>
        <p:grpSpPr>
          <a:xfrm>
            <a:off x="762000" y="2362200"/>
            <a:ext cx="7848600" cy="565150"/>
            <a:chOff x="1482725" y="2728912"/>
            <a:chExt cx="6845300" cy="681037"/>
          </a:xfrm>
        </p:grpSpPr>
        <p:sp>
          <p:nvSpPr>
            <p:cNvPr id="189" name="Google Shape;189;p29"/>
            <p:cNvSpPr txBox="1"/>
            <p:nvPr/>
          </p:nvSpPr>
          <p:spPr>
            <a:xfrm>
              <a:off x="1482725" y="2728912"/>
              <a:ext cx="6845300" cy="681037"/>
            </a:xfrm>
            <a:prstGeom prst="rect">
              <a:avLst/>
            </a:prstGeom>
            <a:solidFill>
              <a:srgbClr val="008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grpSp>
          <p:nvGrpSpPr>
            <p:cNvPr id="190" name="Google Shape;190;p29"/>
            <p:cNvGrpSpPr/>
            <p:nvPr/>
          </p:nvGrpSpPr>
          <p:grpSpPr>
            <a:xfrm>
              <a:off x="7888287" y="2968625"/>
              <a:ext cx="266700" cy="190500"/>
              <a:chOff x="6629400" y="5257800"/>
              <a:chExt cx="304800" cy="457200"/>
            </a:xfrm>
          </p:grpSpPr>
          <p:sp>
            <p:nvSpPr>
              <p:cNvPr id="191" name="Google Shape;191;p29"/>
              <p:cNvSpPr txBox="1"/>
              <p:nvPr/>
            </p:nvSpPr>
            <p:spPr>
              <a:xfrm>
                <a:off x="6629400" y="5257800"/>
                <a:ext cx="152400" cy="152400"/>
              </a:xfrm>
              <a:prstGeom prst="rect">
                <a:avLst/>
              </a:prstGeom>
              <a:solidFill>
                <a:srgbClr val="339966">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92" name="Google Shape;192;p29"/>
              <p:cNvSpPr txBox="1"/>
              <p:nvPr/>
            </p:nvSpPr>
            <p:spPr>
              <a:xfrm>
                <a:off x="6781800" y="5410200"/>
                <a:ext cx="152400" cy="152400"/>
              </a:xfrm>
              <a:prstGeom prst="rect">
                <a:avLst/>
              </a:prstGeom>
              <a:solidFill>
                <a:srgbClr val="339966">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93" name="Google Shape;193;p29"/>
              <p:cNvSpPr txBox="1"/>
              <p:nvPr/>
            </p:nvSpPr>
            <p:spPr>
              <a:xfrm>
                <a:off x="6629400" y="5562600"/>
                <a:ext cx="152400" cy="152400"/>
              </a:xfrm>
              <a:prstGeom prst="rect">
                <a:avLst/>
              </a:prstGeom>
              <a:solidFill>
                <a:srgbClr val="339966">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grpSp>
      </p:grpSp>
      <p:sp>
        <p:nvSpPr>
          <p:cNvPr id="194" name="Google Shape;194;p29"/>
          <p:cNvSpPr txBox="1"/>
          <p:nvPr/>
        </p:nvSpPr>
        <p:spPr>
          <a:xfrm>
            <a:off x="762000" y="2438400"/>
            <a:ext cx="71628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2	             </a:t>
            </a:r>
            <a:r>
              <a:rPr b="0" i="0" lang="en-US" sz="1800" u="none" cap="none" strike="noStrike">
                <a:solidFill>
                  <a:schemeClr val="dk1"/>
                </a:solidFill>
                <a:latin typeface="Arial"/>
                <a:ea typeface="Arial"/>
                <a:cs typeface="Arial"/>
                <a:sym typeface="Arial"/>
              </a:rPr>
              <a:t>Data Analysis</a:t>
            </a:r>
            <a:r>
              <a:rPr b="1" i="0" lang="en-US" sz="1800" u="none" cap="none" strike="noStrike">
                <a:solidFill>
                  <a:schemeClr val="dk1"/>
                </a:solidFill>
                <a:latin typeface="Arial"/>
                <a:ea typeface="Arial"/>
                <a:cs typeface="Arial"/>
                <a:sym typeface="Arial"/>
              </a:rPr>
              <a:t> </a:t>
            </a:r>
            <a:r>
              <a:rPr b="0" i="0" lang="en-US" sz="2000" u="none" cap="none" strike="noStrike">
                <a:solidFill>
                  <a:schemeClr val="dk1"/>
                </a:solidFill>
                <a:latin typeface="Cabin"/>
                <a:ea typeface="Cabin"/>
                <a:cs typeface="Cabin"/>
                <a:sym typeface="Cabin"/>
              </a:rPr>
              <a:t>	</a:t>
            </a:r>
            <a:endParaRPr/>
          </a:p>
        </p:txBody>
      </p:sp>
      <p:grpSp>
        <p:nvGrpSpPr>
          <p:cNvPr id="195" name="Google Shape;195;p29"/>
          <p:cNvGrpSpPr/>
          <p:nvPr/>
        </p:nvGrpSpPr>
        <p:grpSpPr>
          <a:xfrm>
            <a:off x="762000" y="3133725"/>
            <a:ext cx="7848600" cy="523875"/>
            <a:chOff x="1492250" y="3562350"/>
            <a:chExt cx="6850062" cy="631825"/>
          </a:xfrm>
        </p:grpSpPr>
        <p:sp>
          <p:nvSpPr>
            <p:cNvPr id="196" name="Google Shape;196;p29"/>
            <p:cNvSpPr txBox="1"/>
            <p:nvPr/>
          </p:nvSpPr>
          <p:spPr>
            <a:xfrm>
              <a:off x="1492250" y="3562350"/>
              <a:ext cx="6850062" cy="631825"/>
            </a:xfrm>
            <a:prstGeom prst="rect">
              <a:avLst/>
            </a:prstGeom>
            <a:solidFill>
              <a:schemeClr val="hlink">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3		Process Flow</a:t>
              </a:r>
              <a:endParaRPr/>
            </a:p>
          </p:txBody>
        </p:sp>
        <p:grpSp>
          <p:nvGrpSpPr>
            <p:cNvPr id="197" name="Google Shape;197;p29"/>
            <p:cNvGrpSpPr/>
            <p:nvPr/>
          </p:nvGrpSpPr>
          <p:grpSpPr>
            <a:xfrm>
              <a:off x="7897812" y="3786187"/>
              <a:ext cx="266700" cy="190500"/>
              <a:chOff x="6629400" y="5257800"/>
              <a:chExt cx="304800" cy="457200"/>
            </a:xfrm>
          </p:grpSpPr>
          <p:sp>
            <p:nvSpPr>
              <p:cNvPr id="198" name="Google Shape;198;p29"/>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99" name="Google Shape;199;p29"/>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200" name="Google Shape;200;p29"/>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30"/>
          <p:cNvSpPr txBox="1"/>
          <p:nvPr>
            <p:ph type="title"/>
          </p:nvPr>
        </p:nvSpPr>
        <p:spPr>
          <a:xfrm>
            <a:off x="3228975" y="4675187"/>
            <a:ext cx="1876425"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Overview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31"/>
          <p:cNvSpPr txBox="1"/>
          <p:nvPr>
            <p:ph type="title"/>
          </p:nvPr>
        </p:nvSpPr>
        <p:spPr>
          <a:xfrm>
            <a:off x="0"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ETL Overview</a:t>
            </a:r>
            <a:endParaRPr/>
          </a:p>
        </p:txBody>
      </p:sp>
      <p:sp>
        <p:nvSpPr>
          <p:cNvPr id="211" name="Google Shape;211;p31"/>
          <p:cNvSpPr txBox="1"/>
          <p:nvPr/>
        </p:nvSpPr>
        <p:spPr>
          <a:xfrm>
            <a:off x="457200" y="5029200"/>
            <a:ext cx="8305800" cy="137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Extracting data from many disparate, heterogeneous systems </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Transforming the data into unified data format</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Loading the data into a data warehouse or any other target  database / application</a:t>
            </a:r>
            <a:endParaRPr/>
          </a:p>
        </p:txBody>
      </p:sp>
      <p:pic>
        <p:nvPicPr>
          <p:cNvPr id="212" name="Google Shape;212;p31"/>
          <p:cNvPicPr preferRelativeResize="0"/>
          <p:nvPr/>
        </p:nvPicPr>
        <p:blipFill rotWithShape="1">
          <a:blip r:embed="rId3">
            <a:alphaModFix/>
          </a:blip>
          <a:srcRect b="0" l="0" r="0" t="0"/>
          <a:stretch/>
        </p:blipFill>
        <p:spPr>
          <a:xfrm>
            <a:off x="609600" y="1219200"/>
            <a:ext cx="7086600" cy="350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32"/>
          <p:cNvSpPr txBox="1"/>
          <p:nvPr>
            <p:ph type="title"/>
          </p:nvPr>
        </p:nvSpPr>
        <p:spPr>
          <a:xfrm>
            <a:off x="0"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Processing during ETL</a:t>
            </a:r>
            <a:endParaRPr/>
          </a:p>
        </p:txBody>
      </p:sp>
      <p:sp>
        <p:nvSpPr>
          <p:cNvPr id="218" name="Google Shape;218;p32"/>
          <p:cNvSpPr txBox="1"/>
          <p:nvPr/>
        </p:nvSpPr>
        <p:spPr>
          <a:xfrm>
            <a:off x="304800" y="1295400"/>
            <a:ext cx="8305800" cy="426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 Integrating data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 Deriving Data</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 Filtering data</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 Aggregating data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 Cleansing Data</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 Validating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33"/>
          <p:cNvSpPr txBox="1"/>
          <p:nvPr>
            <p:ph type="title"/>
          </p:nvPr>
        </p:nvSpPr>
        <p:spPr>
          <a:xfrm>
            <a:off x="3109912" y="4725987"/>
            <a:ext cx="2667000"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Data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34"/>
          <p:cNvSpPr txBox="1"/>
          <p:nvPr>
            <p:ph idx="1" type="body"/>
          </p:nvPr>
        </p:nvSpPr>
        <p:spPr>
          <a:xfrm>
            <a:off x="228600" y="1143000"/>
            <a:ext cx="8915400" cy="2590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abin"/>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Transactional Data Source</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Internal Data Source</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Archived Data Source</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External Data Source</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Common data source formats :</a:t>
            </a:r>
            <a:endParaRPr/>
          </a:p>
        </p:txBody>
      </p:sp>
      <p:sp>
        <p:nvSpPr>
          <p:cNvPr id="231" name="Google Shape;231;p34"/>
          <p:cNvSpPr txBox="1"/>
          <p:nvPr>
            <p:ph type="title"/>
          </p:nvPr>
        </p:nvSpPr>
        <p:spPr>
          <a:xfrm>
            <a:off x="0"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Typical Sources</a:t>
            </a:r>
            <a:endParaRPr/>
          </a:p>
        </p:txBody>
      </p:sp>
      <p:pic>
        <p:nvPicPr>
          <p:cNvPr id="232" name="Google Shape;232;p34"/>
          <p:cNvPicPr preferRelativeResize="0"/>
          <p:nvPr/>
        </p:nvPicPr>
        <p:blipFill rotWithShape="1">
          <a:blip r:embed="rId3">
            <a:alphaModFix/>
          </a:blip>
          <a:srcRect b="0" l="0" r="0" t="0"/>
          <a:stretch/>
        </p:blipFill>
        <p:spPr>
          <a:xfrm>
            <a:off x="428625" y="4524375"/>
            <a:ext cx="971550" cy="771525"/>
          </a:xfrm>
          <a:prstGeom prst="rect">
            <a:avLst/>
          </a:prstGeom>
          <a:noFill/>
          <a:ln>
            <a:noFill/>
          </a:ln>
        </p:spPr>
      </p:pic>
      <p:pic>
        <p:nvPicPr>
          <p:cNvPr id="233" name="Google Shape;233;p34"/>
          <p:cNvPicPr preferRelativeResize="0"/>
          <p:nvPr/>
        </p:nvPicPr>
        <p:blipFill rotWithShape="1">
          <a:blip r:embed="rId4">
            <a:alphaModFix/>
          </a:blip>
          <a:srcRect b="0" l="0" r="0" t="0"/>
          <a:stretch/>
        </p:blipFill>
        <p:spPr>
          <a:xfrm>
            <a:off x="1876425" y="4524375"/>
            <a:ext cx="885825" cy="809625"/>
          </a:xfrm>
          <a:prstGeom prst="rect">
            <a:avLst/>
          </a:prstGeom>
          <a:noFill/>
          <a:ln>
            <a:noFill/>
          </a:ln>
        </p:spPr>
      </p:pic>
      <p:pic>
        <p:nvPicPr>
          <p:cNvPr id="234" name="Google Shape;234;p34"/>
          <p:cNvPicPr preferRelativeResize="0"/>
          <p:nvPr/>
        </p:nvPicPr>
        <p:blipFill rotWithShape="1">
          <a:blip r:embed="rId5">
            <a:alphaModFix/>
          </a:blip>
          <a:srcRect b="0" l="0" r="0" t="0"/>
          <a:stretch/>
        </p:blipFill>
        <p:spPr>
          <a:xfrm>
            <a:off x="3095625" y="4524375"/>
            <a:ext cx="1162050" cy="923925"/>
          </a:xfrm>
          <a:prstGeom prst="rect">
            <a:avLst/>
          </a:prstGeom>
          <a:noFill/>
          <a:ln>
            <a:noFill/>
          </a:ln>
        </p:spPr>
      </p:pic>
      <p:pic>
        <p:nvPicPr>
          <p:cNvPr id="235" name="Google Shape;235;p34"/>
          <p:cNvPicPr preferRelativeResize="0"/>
          <p:nvPr/>
        </p:nvPicPr>
        <p:blipFill rotWithShape="1">
          <a:blip r:embed="rId6">
            <a:alphaModFix/>
          </a:blip>
          <a:srcRect b="0" l="0" r="0" t="0"/>
          <a:stretch/>
        </p:blipFill>
        <p:spPr>
          <a:xfrm>
            <a:off x="4619625" y="4600575"/>
            <a:ext cx="1047750" cy="838200"/>
          </a:xfrm>
          <a:prstGeom prst="rect">
            <a:avLst/>
          </a:prstGeom>
          <a:noFill/>
          <a:ln>
            <a:noFill/>
          </a:ln>
        </p:spPr>
      </p:pic>
      <p:pic>
        <p:nvPicPr>
          <p:cNvPr id="236" name="Google Shape;236;p34"/>
          <p:cNvPicPr preferRelativeResize="0"/>
          <p:nvPr/>
        </p:nvPicPr>
        <p:blipFill rotWithShape="1">
          <a:blip r:embed="rId7">
            <a:alphaModFix/>
          </a:blip>
          <a:srcRect b="0" l="0" r="0" t="0"/>
          <a:stretch/>
        </p:blipFill>
        <p:spPr>
          <a:xfrm>
            <a:off x="5915025" y="4524375"/>
            <a:ext cx="942975" cy="866775"/>
          </a:xfrm>
          <a:prstGeom prst="rect">
            <a:avLst/>
          </a:prstGeom>
          <a:noFill/>
          <a:ln>
            <a:noFill/>
          </a:ln>
        </p:spPr>
      </p:pic>
      <p:pic>
        <p:nvPicPr>
          <p:cNvPr id="237" name="Google Shape;237;p34"/>
          <p:cNvPicPr preferRelativeResize="0"/>
          <p:nvPr/>
        </p:nvPicPr>
        <p:blipFill rotWithShape="1">
          <a:blip r:embed="rId8">
            <a:alphaModFix/>
          </a:blip>
          <a:srcRect b="0" l="0" r="0" t="0"/>
          <a:stretch/>
        </p:blipFill>
        <p:spPr>
          <a:xfrm>
            <a:off x="7058025" y="4448175"/>
            <a:ext cx="942975" cy="103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2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2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