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2.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3"/>
    <p:sldMasterId id="2147483661" r:id="rId4"/>
    <p:sldMasterId id="2147483662" r:id="rId5"/>
    <p:sldMasterId id="2147483663" r:id="rId6"/>
    <p:sldMasterId id="2147483664" r:id="rId7"/>
    <p:sldMasterId id="2147483665" r:id="rId8"/>
    <p:sldMasterId id="2147483666" r:id="rId9"/>
    <p:sldMasterId id="2147483667" r:id="rId10"/>
    <p:sldMasterId id="2147483668" r:id="rId11"/>
    <p:sldMasterId id="2147483669" r:id="rId12"/>
    <p:sldMasterId id="2147483670" r:id="rId13"/>
    <p:sldMasterId id="2147483671" r:id="rId14"/>
    <p:sldMasterId id="2147483672"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Lst>
  <p:sldSz cy="6858000" cx="9144000"/>
  <p:notesSz cx="6858000" cy="9144000"/>
  <p:embeddedFontLst>
    <p:embeddedFont>
      <p:font typeface="Cabin"/>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24.xml"/><Relationship Id="rId42" Type="http://schemas.openxmlformats.org/officeDocument/2006/relationships/slide" Target="slides/slide26.xml"/><Relationship Id="rId41" Type="http://schemas.openxmlformats.org/officeDocument/2006/relationships/slide" Target="slides/slide25.xml"/><Relationship Id="rId44" Type="http://schemas.openxmlformats.org/officeDocument/2006/relationships/slide" Target="slides/slide28.xml"/><Relationship Id="rId43" Type="http://schemas.openxmlformats.org/officeDocument/2006/relationships/slide" Target="slides/slide27.xml"/><Relationship Id="rId46" Type="http://schemas.openxmlformats.org/officeDocument/2006/relationships/slide" Target="slides/slide30.xml"/><Relationship Id="rId45" Type="http://schemas.openxmlformats.org/officeDocument/2006/relationships/slide" Target="slides/slide2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Master" Target="slideMasters/slideMaster7.xml"/><Relationship Id="rId48" Type="http://schemas.openxmlformats.org/officeDocument/2006/relationships/slide" Target="slides/slide32.xml"/><Relationship Id="rId47" Type="http://schemas.openxmlformats.org/officeDocument/2006/relationships/slide" Target="slides/slide31.xml"/><Relationship Id="rId49" Type="http://schemas.openxmlformats.org/officeDocument/2006/relationships/slide" Target="slides/slide33.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15.xml"/><Relationship Id="rId30" Type="http://schemas.openxmlformats.org/officeDocument/2006/relationships/slide" Target="slides/slide14.xml"/><Relationship Id="rId33" Type="http://schemas.openxmlformats.org/officeDocument/2006/relationships/slide" Target="slides/slide17.xml"/><Relationship Id="rId32" Type="http://schemas.openxmlformats.org/officeDocument/2006/relationships/slide" Target="slides/slide16.xml"/><Relationship Id="rId35" Type="http://schemas.openxmlformats.org/officeDocument/2006/relationships/slide" Target="slides/slide19.xml"/><Relationship Id="rId34" Type="http://schemas.openxmlformats.org/officeDocument/2006/relationships/slide" Target="slides/slide18.xml"/><Relationship Id="rId37" Type="http://schemas.openxmlformats.org/officeDocument/2006/relationships/slide" Target="slides/slide21.xml"/><Relationship Id="rId36" Type="http://schemas.openxmlformats.org/officeDocument/2006/relationships/slide" Target="slides/slide20.xml"/><Relationship Id="rId39" Type="http://schemas.openxmlformats.org/officeDocument/2006/relationships/slide" Target="slides/slide23.xml"/><Relationship Id="rId38" Type="http://schemas.openxmlformats.org/officeDocument/2006/relationships/slide" Target="slides/slide22.xml"/><Relationship Id="rId20" Type="http://schemas.openxmlformats.org/officeDocument/2006/relationships/slide" Target="slides/slide4.xml"/><Relationship Id="rId22" Type="http://schemas.openxmlformats.org/officeDocument/2006/relationships/slide" Target="slides/slide6.xml"/><Relationship Id="rId21" Type="http://schemas.openxmlformats.org/officeDocument/2006/relationships/slide" Target="slides/slide5.xml"/><Relationship Id="rId24" Type="http://schemas.openxmlformats.org/officeDocument/2006/relationships/slide" Target="slides/slide8.xml"/><Relationship Id="rId23" Type="http://schemas.openxmlformats.org/officeDocument/2006/relationships/slide" Target="slides/slide7.xml"/><Relationship Id="rId26" Type="http://schemas.openxmlformats.org/officeDocument/2006/relationships/slide" Target="slides/slide10.xml"/><Relationship Id="rId25" Type="http://schemas.openxmlformats.org/officeDocument/2006/relationships/slide" Target="slides/slide9.xml"/><Relationship Id="rId28" Type="http://schemas.openxmlformats.org/officeDocument/2006/relationships/slide" Target="slides/slide12.xml"/><Relationship Id="rId27" Type="http://schemas.openxmlformats.org/officeDocument/2006/relationships/slide" Target="slides/slide11.xml"/><Relationship Id="rId29" Type="http://schemas.openxmlformats.org/officeDocument/2006/relationships/slide" Target="slides/slide13.xml"/><Relationship Id="rId51" Type="http://schemas.openxmlformats.org/officeDocument/2006/relationships/slide" Target="slides/slide35.xml"/><Relationship Id="rId50" Type="http://schemas.openxmlformats.org/officeDocument/2006/relationships/slide" Target="slides/slide34.xml"/><Relationship Id="rId53" Type="http://schemas.openxmlformats.org/officeDocument/2006/relationships/font" Target="fonts/Cabin-regular.fntdata"/><Relationship Id="rId52" Type="http://schemas.openxmlformats.org/officeDocument/2006/relationships/slide" Target="slides/slide36.xml"/><Relationship Id="rId11" Type="http://schemas.openxmlformats.org/officeDocument/2006/relationships/slideMaster" Target="slideMasters/slideMaster9.xml"/><Relationship Id="rId55" Type="http://schemas.openxmlformats.org/officeDocument/2006/relationships/font" Target="fonts/Cabin-italic.fntdata"/><Relationship Id="rId10" Type="http://schemas.openxmlformats.org/officeDocument/2006/relationships/slideMaster" Target="slideMasters/slideMaster8.xml"/><Relationship Id="rId54" Type="http://schemas.openxmlformats.org/officeDocument/2006/relationships/font" Target="fonts/Cabin-bold.fntdata"/><Relationship Id="rId13" Type="http://schemas.openxmlformats.org/officeDocument/2006/relationships/slideMaster" Target="slideMasters/slideMaster11.xml"/><Relationship Id="rId12" Type="http://schemas.openxmlformats.org/officeDocument/2006/relationships/slideMaster" Target="slideMasters/slideMaster10.xml"/><Relationship Id="rId56" Type="http://schemas.openxmlformats.org/officeDocument/2006/relationships/font" Target="fonts/Cabin-boldItalic.fntdata"/><Relationship Id="rId15" Type="http://schemas.openxmlformats.org/officeDocument/2006/relationships/slideMaster" Target="slideMasters/slideMaster13.xml"/><Relationship Id="rId14" Type="http://schemas.openxmlformats.org/officeDocument/2006/relationships/slideMaster" Target="slideMasters/slideMaster12.xml"/><Relationship Id="rId17" Type="http://schemas.openxmlformats.org/officeDocument/2006/relationships/slide" Target="slides/slide1.xml"/><Relationship Id="rId16" Type="http://schemas.openxmlformats.org/officeDocument/2006/relationships/notesMaster" Target="notesMasters/notesMaster1.xml"/><Relationship Id="rId19" Type="http://schemas.openxmlformats.org/officeDocument/2006/relationships/slide" Target="slides/slide3.xml"/><Relationship Id="rId1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58" name="Google Shape;15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Hi, I am Anupama, from the BTS – Datawarehousing practice.</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Today I will take you through the ETL concepts Part II module.</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So let us begin our session with an overview of the same.</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1" lang="en-US" sz="1800" u="none" cap="none" strike="noStrike"/>
              <a:t>The Target Audience are:</a:t>
            </a:r>
            <a:endParaRPr/>
          </a:p>
          <a:p>
            <a:pPr indent="0" lvl="0" marL="0" marR="0" rtl="0" algn="l">
              <a:spcBef>
                <a:spcPts val="0"/>
              </a:spcBef>
              <a:spcAft>
                <a:spcPts val="0"/>
              </a:spcAft>
              <a:buFont typeface="Arial"/>
              <a:buNone/>
            </a:pPr>
            <a:r>
              <a:rPr b="0" i="1" lang="en-US" sz="1800" u="none" cap="none" strike="noStrike"/>
              <a:t>Team Rainbow (TRB) associates aligned to Datawarehouse- Business Intelligence practice after Induction training and</a:t>
            </a:r>
            <a:endParaRPr/>
          </a:p>
          <a:p>
            <a:pPr indent="0" lvl="0" marL="0" marR="0" rtl="0" algn="l">
              <a:spcBef>
                <a:spcPts val="0"/>
              </a:spcBef>
              <a:spcAft>
                <a:spcPts val="0"/>
              </a:spcAft>
              <a:buFont typeface="Arial"/>
              <a:buNone/>
            </a:pPr>
            <a:r>
              <a:rPr b="0" i="1" lang="en-US" sz="1800" u="none" cap="none" strike="noStrike"/>
              <a:t>Associates  who have newly joined Datawarehouse- Business Intelligence practice without prior DWH implementation experience</a:t>
            </a:r>
            <a:endParaRPr/>
          </a:p>
          <a:p>
            <a:pPr indent="0" lvl="0" marL="0" rtl="0" algn="l">
              <a:spcBef>
                <a:spcPts val="0"/>
              </a:spcBef>
              <a:spcAft>
                <a:spcPts val="0"/>
              </a:spcAft>
              <a:buNone/>
            </a:pPr>
            <a:r>
              <a:t/>
            </a:r>
            <a:endParaRPr b="0" i="1" sz="1800" u="none" cap="none" strike="noStrike"/>
          </a:p>
        </p:txBody>
      </p:sp>
      <p:sp>
        <p:nvSpPr>
          <p:cNvPr id="159" name="Google Shape;159;p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160" name="Google Shape;160;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42" name="Google Shape;242;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Transportation and Loading as it states are mechanisms by which data from one system is physically transferred and loaded into another one.</a:t>
            </a:r>
            <a:endParaRPr/>
          </a:p>
          <a:p>
            <a:pPr indent="0" lvl="0" marL="0" marR="0" rtl="0" algn="l">
              <a:spcBef>
                <a:spcPts val="0"/>
              </a:spcBef>
              <a:spcAft>
                <a:spcPts val="0"/>
              </a:spcAft>
              <a:buFont typeface="Arial"/>
              <a:buNone/>
            </a:pPr>
            <a:r>
              <a:rPr b="0" i="0" lang="en-US" sz="1800" u="none" cap="none" strike="noStrike"/>
              <a:t>In this lesson, we will be looking at the different methods available for doing this.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47" name="Google Shape;247;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We all know Transportation means the way we move or transfer data from one system to another. But how we achieve it,is defined by the strategy of each business requirement.</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1-step process, we extract data from the sources system, transform it on the fly and load it directly into the target system.</a:t>
            </a:r>
            <a:endParaRPr/>
          </a:p>
          <a:p>
            <a:pPr indent="0" lvl="0" marL="0" marR="0" rtl="0" algn="l">
              <a:spcBef>
                <a:spcPts val="0"/>
              </a:spcBef>
              <a:spcAft>
                <a:spcPts val="0"/>
              </a:spcAft>
              <a:buFont typeface="Arial"/>
              <a:buNone/>
            </a:pPr>
            <a:r>
              <a:rPr b="0" i="0" lang="en-US" sz="1800" u="none" cap="none" strike="noStrike"/>
              <a:t>In a 2- step process, we extract data from the sources system and load it into a staging area, transform it and load it from the staging area into the target system.</a:t>
            </a:r>
            <a:endParaRPr/>
          </a:p>
          <a:p>
            <a:pPr indent="0" lvl="0" marL="0" marR="0" rtl="0" algn="l">
              <a:spcBef>
                <a:spcPts val="0"/>
              </a:spcBef>
              <a:spcAft>
                <a:spcPts val="0"/>
              </a:spcAft>
              <a:buFont typeface="Arial"/>
              <a:buNone/>
            </a:pPr>
            <a:r>
              <a:rPr b="0" i="0" lang="en-US" sz="1800" u="none" cap="none" strike="noStrike"/>
              <a:t>In a 3- step process, we extract data from the sources system and load it into a staging area, transform it and load into another staging area or ODS and load it from here onto the target system.</a:t>
            </a:r>
            <a:endParaRPr/>
          </a:p>
          <a:p>
            <a:pPr indent="0" lvl="0" marL="0" marR="0" rtl="0" algn="l">
              <a:spcBef>
                <a:spcPts val="0"/>
              </a:spcBef>
              <a:spcAft>
                <a:spcPts val="0"/>
              </a:spcAft>
              <a:buFont typeface="Arial"/>
              <a:buNone/>
            </a:pPr>
            <a:r>
              <a:rPr b="0" i="0" lang="en-US" sz="1800" u="none" cap="none" strike="noStrike"/>
              <a:t>And so on .</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53" name="Google Shape;253;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There are 2 basic choices available for transporting data.</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first is Transportation via Flat files which is one of the most common and popularly used method across all major systems.</a:t>
            </a:r>
            <a:endParaRPr/>
          </a:p>
          <a:p>
            <a:pPr indent="0" lvl="0" marL="0" marR="0" rtl="0" algn="l">
              <a:spcBef>
                <a:spcPts val="0"/>
              </a:spcBef>
              <a:spcAft>
                <a:spcPts val="0"/>
              </a:spcAft>
              <a:buFont typeface="Arial"/>
              <a:buNone/>
            </a:pPr>
            <a:r>
              <a:rPr b="0" i="0" lang="en-US" sz="1800" u="none" cap="none" strike="noStrike"/>
              <a:t>The second is Transportation via Distributed Queries. This is usually used when databases supporting SQL are being used as sources and there are no concerns about connectivity to the Database.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We would be looking at these techniques at length in the following slides.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59" name="Google Shape;259;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400" u="none" cap="none" strike="noStrike"/>
              <a:t>Transportation Using Flat Files.</a:t>
            </a:r>
            <a:endParaRPr/>
          </a:p>
          <a:p>
            <a:pPr indent="0" lvl="0" marL="0" marR="0" rtl="0" algn="l">
              <a:spcBef>
                <a:spcPts val="0"/>
              </a:spcBef>
              <a:spcAft>
                <a:spcPts val="0"/>
              </a:spcAft>
              <a:buFont typeface="Arial"/>
              <a:buNone/>
            </a:pPr>
            <a:r>
              <a:t/>
            </a:r>
            <a:endParaRPr b="0" i="0" sz="1400" u="none" cap="none" strike="noStrike"/>
          </a:p>
          <a:p>
            <a:pPr indent="0" lvl="1" marL="0" marR="0" rtl="0" algn="l">
              <a:spcBef>
                <a:spcPts val="0"/>
              </a:spcBef>
              <a:spcAft>
                <a:spcPts val="0"/>
              </a:spcAft>
              <a:buFont typeface="Arial"/>
              <a:buNone/>
            </a:pPr>
            <a:r>
              <a:rPr b="0" i="0" lang="en-US" sz="900" u="none" cap="none" strike="noStrike"/>
              <a:t>The most common method for transporting data is by the transfer of flat files between physical servers, using mechanisms such as FTP or other remote file system access protocols.</a:t>
            </a:r>
            <a:endParaRPr/>
          </a:p>
          <a:p>
            <a:pPr indent="0" lvl="1" marL="0" marR="0" rtl="0" algn="l">
              <a:spcBef>
                <a:spcPts val="0"/>
              </a:spcBef>
              <a:spcAft>
                <a:spcPts val="0"/>
              </a:spcAft>
              <a:buFont typeface="Arial"/>
              <a:buNone/>
            </a:pPr>
            <a:r>
              <a:t/>
            </a:r>
            <a:endParaRPr b="0" i="0" sz="900" u="none" cap="none" strike="noStrike"/>
          </a:p>
          <a:p>
            <a:pPr indent="0" lvl="1" marL="0" marR="0" rtl="0" algn="l">
              <a:spcBef>
                <a:spcPts val="0"/>
              </a:spcBef>
              <a:spcAft>
                <a:spcPts val="0"/>
              </a:spcAft>
              <a:buFont typeface="Arial"/>
              <a:buNone/>
            </a:pPr>
            <a:r>
              <a:rPr b="0" i="0" lang="en-US" sz="900" u="none" cap="none" strike="noStrike"/>
              <a:t>Here data from each source is extracted into physical files and then these files are copied over to the target server and then loaded into the target database.</a:t>
            </a:r>
            <a:endParaRPr/>
          </a:p>
          <a:p>
            <a:pPr indent="0" lvl="0" marL="0" marR="0" rtl="0" algn="l">
              <a:spcBef>
                <a:spcPts val="0"/>
              </a:spcBef>
              <a:spcAft>
                <a:spcPts val="0"/>
              </a:spcAft>
              <a:buFont typeface="Arial"/>
              <a:buNone/>
            </a:pPr>
            <a:r>
              <a:t/>
            </a:r>
            <a:endParaRPr b="1" i="0" sz="1200" u="none" cap="none" strike="noStrike"/>
          </a:p>
          <a:p>
            <a:pPr indent="0" lvl="0" marL="0" marR="0" rtl="0" algn="l">
              <a:spcBef>
                <a:spcPts val="0"/>
              </a:spcBef>
              <a:spcAft>
                <a:spcPts val="0"/>
              </a:spcAft>
              <a:buFont typeface="Arial"/>
              <a:buNone/>
            </a:pPr>
            <a:r>
              <a:rPr b="0" i="0" lang="en-US" sz="1400" u="none" cap="none" strike="noStrike"/>
              <a:t>Advantages</a:t>
            </a:r>
            <a:endParaRPr/>
          </a:p>
          <a:p>
            <a:pPr indent="0" lvl="1" marL="0" marR="0" rtl="0" algn="l">
              <a:spcBef>
                <a:spcPts val="0"/>
              </a:spcBef>
              <a:spcAft>
                <a:spcPts val="0"/>
              </a:spcAft>
              <a:buFont typeface="Arial"/>
              <a:buNone/>
            </a:pPr>
            <a:r>
              <a:rPr b="0" i="0" lang="en-US" sz="900" u="none" cap="none" strike="noStrike"/>
              <a:t>Source systems and data warehouses use different operating systems and database systems, There might not be connectors available to connect to all the systems and extarct data, so Extarcating the data into file locally at the source system and transfering them is the simplest way to exchange data between heterogeneous systems with minimal transformations</a:t>
            </a:r>
            <a:r>
              <a:rPr b="0" i="0" lang="en-US" sz="1200" u="none" cap="none" strike="noStrike"/>
              <a:t>. </a:t>
            </a:r>
            <a:endParaRPr/>
          </a:p>
          <a:p>
            <a:pPr indent="0" lvl="1" marL="0" marR="0" rtl="0" algn="l">
              <a:spcBef>
                <a:spcPts val="0"/>
              </a:spcBef>
              <a:spcAft>
                <a:spcPts val="0"/>
              </a:spcAft>
              <a:buFont typeface="Arial"/>
              <a:buNone/>
            </a:pPr>
            <a:r>
              <a:t/>
            </a:r>
            <a:endParaRPr b="0" i="0" sz="1200" u="none" cap="none" strike="noStrike"/>
          </a:p>
          <a:p>
            <a:pPr indent="0" lvl="1" marL="0" marR="0" rtl="0" algn="l">
              <a:spcBef>
                <a:spcPts val="0"/>
              </a:spcBef>
              <a:spcAft>
                <a:spcPts val="0"/>
              </a:spcAft>
              <a:buFont typeface="Arial"/>
              <a:buNone/>
            </a:pPr>
            <a:r>
              <a:rPr b="0" i="0" lang="en-US" sz="1200" u="none" cap="none" strike="noStrike"/>
              <a:t>Also this process is very beneficial while getting data from external sources. For e.g. a firm might get trade data from a market data provider. The data provider might provide the same data to a lot of firms. So it is beneficial to the provider to extract data into files and send them to these firms rather than each firm trying to connect to the provider’s database. </a:t>
            </a:r>
            <a:endParaRPr/>
          </a:p>
          <a:p>
            <a:pPr indent="0" lvl="1" marL="0" marR="0" rtl="0" algn="l">
              <a:spcBef>
                <a:spcPts val="0"/>
              </a:spcBef>
              <a:spcAft>
                <a:spcPts val="0"/>
              </a:spcAft>
              <a:buFont typeface="Arial"/>
              <a:buNone/>
            </a:pPr>
            <a:r>
              <a:t/>
            </a:r>
            <a:endParaRPr b="0" i="0" sz="1200" u="none" cap="none" strike="noStrike"/>
          </a:p>
          <a:p>
            <a:pPr indent="0" lvl="1" marL="0" marR="0" rtl="0" algn="l">
              <a:spcBef>
                <a:spcPts val="0"/>
              </a:spcBef>
              <a:spcAft>
                <a:spcPts val="0"/>
              </a:spcAft>
              <a:buFont typeface="Arial"/>
              <a:buNone/>
            </a:pPr>
            <a:r>
              <a:rPr b="0" i="0" lang="en-US" sz="1200" u="none" cap="none" strike="noStrike"/>
              <a:t>	</a:t>
            </a:r>
            <a:endParaRPr/>
          </a:p>
          <a:p>
            <a:pPr indent="0" lvl="1" marL="0" marR="0" rtl="0" algn="l">
              <a:spcBef>
                <a:spcPts val="0"/>
              </a:spcBef>
              <a:spcAft>
                <a:spcPts val="0"/>
              </a:spcAft>
              <a:buFont typeface="Arial"/>
              <a:buNone/>
            </a:pPr>
            <a:r>
              <a:rPr b="0" i="1" lang="en-US" sz="900" u="none" cap="none" strike="noStrike"/>
              <a:t>Source of Figure :- Prepared manually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81" name="Google Shape;281;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1" marL="0" marR="0" rtl="0" algn="l">
              <a:spcBef>
                <a:spcPts val="0"/>
              </a:spcBef>
              <a:spcAft>
                <a:spcPts val="0"/>
              </a:spcAft>
              <a:buFont typeface="Arial"/>
              <a:buNone/>
            </a:pPr>
            <a:r>
              <a:rPr b="0" i="0" lang="en-US" sz="1100" u="none" cap="none" strike="noStrike"/>
              <a:t>Transportation through distributed Queries</a:t>
            </a:r>
            <a:r>
              <a:rPr b="0" i="0" lang="en-US" sz="1800" u="none" cap="none" strike="noStrike"/>
              <a:t> </a:t>
            </a:r>
            <a:endParaRPr/>
          </a:p>
          <a:p>
            <a:pPr indent="0" lvl="1" marL="0" marR="0" rtl="0" algn="l">
              <a:spcBef>
                <a:spcPts val="0"/>
              </a:spcBef>
              <a:spcAft>
                <a:spcPts val="0"/>
              </a:spcAft>
              <a:buFont typeface="Arial"/>
              <a:buNone/>
            </a:pPr>
            <a:r>
              <a:rPr b="0" i="0" lang="en-US" sz="1800" u="none" cap="none" strike="noStrike"/>
              <a:t>Distributed queries, direct queries to the DB, which can be an effective  mechanism for extracting data. </a:t>
            </a:r>
            <a:endParaRPr/>
          </a:p>
          <a:p>
            <a:pPr indent="0" lvl="1" marL="0" marR="0" rtl="0" algn="l">
              <a:spcBef>
                <a:spcPts val="0"/>
              </a:spcBef>
              <a:spcAft>
                <a:spcPts val="0"/>
              </a:spcAft>
              <a:buFont typeface="Arial"/>
              <a:buNone/>
            </a:pPr>
            <a:r>
              <a:rPr b="0" i="0" lang="en-US" sz="1800" u="none" cap="none" strike="noStrike"/>
              <a:t>This requires connections to be setup to the data sources using native Database drivers / ODBC connections etc</a:t>
            </a:r>
            <a:endParaRPr/>
          </a:p>
          <a:p>
            <a:pPr indent="0" lvl="1" marL="0" marR="0" rtl="0" algn="l">
              <a:spcBef>
                <a:spcPts val="0"/>
              </a:spcBef>
              <a:spcAft>
                <a:spcPts val="0"/>
              </a:spcAft>
              <a:buFont typeface="Arial"/>
              <a:buNone/>
            </a:pPr>
            <a:r>
              <a:rPr b="0" i="0" lang="en-US" sz="1800" u="none" cap="none" strike="noStrike"/>
              <a:t>Here each source is connected via required database drivers and data is extracted and loaded into the target system. </a:t>
            </a:r>
            <a:endParaRPr/>
          </a:p>
          <a:p>
            <a:pPr indent="0" lvl="1" marL="0" marR="0" rtl="0" algn="l">
              <a:spcBef>
                <a:spcPts val="0"/>
              </a:spcBef>
              <a:spcAft>
                <a:spcPts val="0"/>
              </a:spcAft>
              <a:buFont typeface="Arial"/>
              <a:buNone/>
            </a:pPr>
            <a:r>
              <a:rPr b="0" i="0" lang="en-US" sz="1800" u="none" cap="none" strike="noStrike"/>
              <a:t>Basic Transformations could be managed in the query itself. </a:t>
            </a:r>
            <a:endParaRPr/>
          </a:p>
          <a:p>
            <a:pPr indent="0" lvl="1" marL="0" marR="0" rtl="0" algn="l">
              <a:spcBef>
                <a:spcPts val="0"/>
              </a:spcBef>
              <a:spcAft>
                <a:spcPts val="0"/>
              </a:spcAft>
              <a:buFont typeface="Arial"/>
              <a:buNone/>
            </a:pPr>
            <a:r>
              <a:t/>
            </a:r>
            <a:endParaRPr b="0" i="0" sz="1800" u="none" cap="none" strike="noStrike"/>
          </a:p>
          <a:p>
            <a:pPr indent="0" lvl="1" marL="0" marR="0" rtl="0" algn="l">
              <a:spcBef>
                <a:spcPts val="0"/>
              </a:spcBef>
              <a:spcAft>
                <a:spcPts val="0"/>
              </a:spcAft>
              <a:buFont typeface="Arial"/>
              <a:buNone/>
            </a:pPr>
            <a:r>
              <a:rPr b="0" i="0" lang="en-US" sz="1800" u="none" cap="none" strike="noStrike"/>
              <a:t>These mechanisms apart from extracting data ,also transport the data directly to the target systems thus providing both extraction and transformation in a single step.</a:t>
            </a:r>
            <a:endParaRPr/>
          </a:p>
          <a:p>
            <a:pPr indent="0" lvl="1" marL="0" marR="0" rtl="0" algn="l">
              <a:spcBef>
                <a:spcPts val="0"/>
              </a:spcBef>
              <a:spcAft>
                <a:spcPts val="0"/>
              </a:spcAft>
              <a:buFont typeface="Arial"/>
              <a:buNone/>
            </a:pPr>
            <a:r>
              <a:t/>
            </a:r>
            <a:endParaRPr b="0" i="0" sz="1800" u="none" cap="none" strike="noStrike"/>
          </a:p>
          <a:p>
            <a:pPr indent="0" lvl="1" marL="0" marR="0" rtl="0" algn="l">
              <a:spcBef>
                <a:spcPts val="0"/>
              </a:spcBef>
              <a:spcAft>
                <a:spcPts val="0"/>
              </a:spcAft>
              <a:buFont typeface="Arial"/>
              <a:buNone/>
            </a:pPr>
            <a:r>
              <a:rPr b="0" i="0" lang="en-US" sz="1800" u="none" cap="none" strike="noStrike"/>
              <a:t>Compared to flat files, the success and failure of the query due to data inconsistency is recognized immediately as the query would fail while trying to extract itself.</a:t>
            </a:r>
            <a:endParaRPr/>
          </a:p>
          <a:p>
            <a:pPr indent="0" lvl="1" marL="0" marR="0" rtl="0" algn="l">
              <a:spcBef>
                <a:spcPts val="0"/>
              </a:spcBef>
              <a:spcAft>
                <a:spcPts val="0"/>
              </a:spcAft>
              <a:buFont typeface="Arial"/>
              <a:buNone/>
            </a:pPr>
            <a:r>
              <a:t/>
            </a:r>
            <a:endParaRPr b="0" i="0" sz="1800" u="none" cap="none" strike="noStrike"/>
          </a:p>
          <a:p>
            <a:pPr indent="0" lvl="1" marL="0" marR="0" rtl="0" algn="l">
              <a:spcBef>
                <a:spcPts val="0"/>
              </a:spcBef>
              <a:spcAft>
                <a:spcPts val="0"/>
              </a:spcAft>
              <a:buFont typeface="Arial"/>
              <a:buNone/>
            </a:pPr>
            <a:r>
              <a:rPr b="0" i="0" lang="en-US" sz="1800" u="none" cap="none" strike="noStrike"/>
              <a:t>Nowadays, some ETL tools provide the functionality to query from Files using Queries as well.</a:t>
            </a:r>
            <a:endParaRPr/>
          </a:p>
          <a:p>
            <a:pPr indent="0" lvl="1" marL="0" marR="0" rtl="0" algn="l">
              <a:spcBef>
                <a:spcPts val="0"/>
              </a:spcBef>
              <a:spcAft>
                <a:spcPts val="0"/>
              </a:spcAft>
              <a:buFont typeface="Arial"/>
              <a:buNone/>
            </a:pPr>
            <a:r>
              <a:t/>
            </a:r>
            <a:endParaRPr b="0" i="0" sz="1800" u="none" cap="none" strike="noStrike"/>
          </a:p>
          <a:p>
            <a:pPr indent="0" lvl="1" marL="0" marR="0" rtl="0" algn="l">
              <a:spcBef>
                <a:spcPts val="0"/>
              </a:spcBef>
              <a:spcAft>
                <a:spcPts val="0"/>
              </a:spcAft>
              <a:buFont typeface="Arial"/>
              <a:buNone/>
            </a:pPr>
            <a:r>
              <a:rPr b="0" i="1" lang="en-US" sz="1800" u="none" cap="none" strike="noStrike"/>
              <a:t>Source of Figure :- Prepared manually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95" name="Google Shape;295;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Once data is extracted, transported and transformed, it needs to be loaded into the Target system. </a:t>
            </a:r>
            <a:endParaRPr/>
          </a:p>
          <a:p>
            <a:pPr indent="0" lvl="0" marL="0" marR="0" rtl="0" algn="l">
              <a:spcBef>
                <a:spcPts val="0"/>
              </a:spcBef>
              <a:spcAft>
                <a:spcPts val="0"/>
              </a:spcAft>
              <a:buFont typeface="Arial"/>
              <a:buNone/>
            </a:pPr>
            <a:r>
              <a:rPr b="0" i="0" lang="en-US" sz="1800" u="none" cap="none" strike="noStrike"/>
              <a:t>There are various methods available for loading depending on the database type, availability of database connections, formats used to transport the data and the volume of data.</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Native drivers are the most common and simple connections that can be made to a database to load data.</a:t>
            </a:r>
            <a:endParaRPr/>
          </a:p>
          <a:p>
            <a:pPr indent="0" lvl="0" marL="0" marR="0" rtl="0" algn="l">
              <a:spcBef>
                <a:spcPts val="0"/>
              </a:spcBef>
              <a:spcAft>
                <a:spcPts val="0"/>
              </a:spcAft>
              <a:buFont typeface="Arial"/>
              <a:buNone/>
            </a:pPr>
            <a:r>
              <a:rPr b="0" i="0" lang="en-US" sz="1800" u="none" cap="none" strike="noStrike"/>
              <a:t>If the volume of data is high and we want to use parallel connections to quicken the load, Native drivers can be scheduled to load in Bulk or other bulk loading techniques like SQL*Loader in Oracle can be used. SQL* Loader and External tables can be used to load directly from Flat files into Oracle tables. Most databases also provide command line utilities to export all data onto files and to import them into another compatible database. These are called export / import utilities. </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01" name="Google Shape;301;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While processing data through ETL, one would encounter errors and these errors need to be handled while designing the system itself.</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Error handling is an area in the ETL process which helps debug, capture and understand the various errors that come across the entire ETL process. </a:t>
            </a:r>
            <a:endParaRPr/>
          </a:p>
          <a:p>
            <a:pPr indent="0" lvl="0" marL="0" marR="0" rtl="0" algn="l">
              <a:spcBef>
                <a:spcPts val="0"/>
              </a:spcBef>
              <a:spcAft>
                <a:spcPts val="0"/>
              </a:spcAft>
              <a:buFont typeface="Arial"/>
              <a:buNone/>
            </a:pPr>
            <a:r>
              <a:rPr b="0" i="0" lang="en-US" sz="1800" u="none" cap="none" strike="noStrike"/>
              <a:t> As we proceed we would understand more about this.</a:t>
            </a:r>
            <a:endParaRPr/>
          </a:p>
        </p:txBody>
      </p:sp>
      <p:sp>
        <p:nvSpPr>
          <p:cNvPr id="302" name="Google Shape;302;p4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03" name="Google Shape;303;p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08" name="Google Shape;308;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Errors in the ETL process are broadly categorized as non-fatal and fatal.</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Fatal errors are those without which the load cannot proceed at all. For e.g. Fatal errors  arise when  Source or Target systems are not accessible, table-column names in database do not match, file locations not defined and hence source or target not available, space constraints on database or Unix systems causing the load to fail.</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Non- fatal errors are those which would impact records in data load and not put the entire load into jeopardy. These are mostly due to data issues like datatype mismatches as conversion has not been handled properly, or constraints on databases,or a null value appearing where a value is expected and record specific errors. These non fatal errors would need to be handled within the load.</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this section , we would be looking at how the non fatal errors can be handled.</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14" name="Google Shape;314;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There are numerous ways in which we can handle Errors. Here is an e.g. of how some of the ETL tools handle some of the errors.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When the Reject all option is selected, then whenever an error is encountered on a particular row, that record is pushed to a flat file which stores all the rejected records. Only the non-erroneous records are processed further. For e.g. while loading a Customer table, you can have data for all Customers with a invalid Zip or PinCode to move into a separate table for rejected records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the Reject none option, erroneous records are allowed to be passed but marked via some flags based on the business logic. These marked records are then corrected and reprocessed as per the defined rules. For e.g. while loading a Customer table, you can have data for all Customers with a invalid Zip or PinCode to proceed into the Customer Table, but you fllag these rows for reprocessing using another column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Some pre-defined rules govern the rejection for the Reject Critical option. Whether a record needs to be processed or rejected depends on the rules defined and happens during run-time.</a:t>
            </a:r>
            <a:endParaRPr/>
          </a:p>
          <a:p>
            <a:pPr indent="0" lvl="0" marL="0" marR="0" rtl="0" algn="l">
              <a:spcBef>
                <a:spcPts val="0"/>
              </a:spcBef>
              <a:spcAft>
                <a:spcPts val="0"/>
              </a:spcAft>
              <a:buFont typeface="Arial"/>
              <a:buNone/>
            </a:pPr>
            <a:r>
              <a:rPr b="0" i="0" lang="en-US" sz="1800" u="none" cap="none" strike="noStrike"/>
              <a:t>For e.g. while loading a Customer table, we can have data for all Customers with a invalid Zip or PinCode to move into a separate table for rejected records if City and State information are also invalid else proceeed into the Customer table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20" name="Google Shape;320;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The best way to understand an error is the gather information or look into the files where erroneous records have been directed to or  to have a look at the summary of the load process which are also called as error logs.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Error files would normally contain the erroneous records either in the format it was obtained from the source or in the format defined in the error handling process. We would need to manually go through these files to find out issues or write a program/routine to identify issues. We can then take a decision on what needs to be done with the erroneous records. They can be marked for correction and reconciled or just ignored depending on business requirements.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Error logs will store all the information that lead to a particular error while processing it. Some of the ETL tools would let us define the quantity and quality of information that needs to be stored in the these logs for debugging and other requirements. It would also give us statistics on how many records were read, processed or rejected. Too much of error logging can sometimes slow down the whole process, so it needs to be judicially decided on the amount of information that would be essential for us to debug or correct the error.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67" name="Google Shape;16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Before we get into ETL, let us understand what  Data Integration is.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Businesses usually have a huge number of systems, processing data, for different applications serving various business units.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Data Integration is the process of transforming business data from different applications to provide users a unified view of data.</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As businesses grow and diversify globally, the volume and the need to share existing data in disparate sources increases exponentially. </a:t>
            </a:r>
            <a:endParaRPr/>
          </a:p>
          <a:p>
            <a:pPr indent="0" lvl="0" marL="0" marR="0" rtl="0" algn="l">
              <a:spcBef>
                <a:spcPts val="0"/>
              </a:spcBef>
              <a:spcAft>
                <a:spcPts val="0"/>
              </a:spcAft>
              <a:buFont typeface="Arial"/>
              <a:buNone/>
            </a:pPr>
            <a:r>
              <a:rPr b="0" i="0" lang="en-US" sz="1800" u="none" cap="none" strike="noStrike"/>
              <a:t>This is where the need for Data Integration comes in.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Extract – Transform – Load  or ETL as the acronym goes is the foundation of a Data Integration system.</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ETL details are covered in two parts,</a:t>
            </a:r>
            <a:endParaRPr/>
          </a:p>
          <a:p>
            <a:pPr indent="0" lvl="0" marL="0" marR="0" rtl="0" algn="l">
              <a:spcBef>
                <a:spcPts val="0"/>
              </a:spcBef>
              <a:spcAft>
                <a:spcPts val="0"/>
              </a:spcAft>
              <a:buFont typeface="Arial"/>
              <a:buNone/>
            </a:pPr>
            <a:r>
              <a:rPr b="0" i="0" lang="en-US" sz="1800" u="none" cap="none" strike="noStrike"/>
              <a:t>This presentation is part 1 of the series</a:t>
            </a:r>
            <a:endParaRPr/>
          </a:p>
          <a:p>
            <a:pPr indent="0" lvl="0" marL="0" marR="0" rtl="0" algn="l">
              <a:spcBef>
                <a:spcPts val="0"/>
              </a:spcBef>
              <a:spcAft>
                <a:spcPts val="0"/>
              </a:spcAft>
              <a:buFont typeface="Arial"/>
              <a:buNone/>
            </a:pPr>
            <a:r>
              <a:t/>
            </a:r>
            <a:endParaRPr b="0" i="0" sz="1800" u="none" cap="none" strike="noStrike"/>
          </a:p>
          <a:p>
            <a:pPr indent="-6350" lvl="1" marL="742950" marR="0" rtl="0" algn="l">
              <a:spcBef>
                <a:spcPts val="0"/>
              </a:spcBef>
              <a:spcAft>
                <a:spcPts val="0"/>
              </a:spcAft>
              <a:buFont typeface="Arial"/>
              <a:buNone/>
            </a:pPr>
            <a:r>
              <a:rPr b="0" i="0" lang="en-US" sz="1800" u="none" cap="none" strike="noStrike"/>
              <a:t>In Part 1 , ETL Overview, Data Analysis and Data Integration Process Flows are covered</a:t>
            </a:r>
            <a:endParaRPr/>
          </a:p>
          <a:p>
            <a:pPr indent="-6350" lvl="1" marL="742950" marR="0" rtl="0" algn="l">
              <a:spcBef>
                <a:spcPts val="0"/>
              </a:spcBef>
              <a:spcAft>
                <a:spcPts val="0"/>
              </a:spcAft>
              <a:buFont typeface="Arial"/>
              <a:buNone/>
            </a:pPr>
            <a:r>
              <a:rPr b="0" i="0" lang="en-US" sz="1800" u="none" cap="none" strike="noStrike"/>
              <a:t>In Part 2, ETL Extraction, Transportation and Loading, along with Error Handling are covered</a:t>
            </a:r>
            <a:endParaRPr/>
          </a:p>
          <a:p>
            <a:pPr indent="0" lvl="0" marL="0" rtl="0" algn="l">
              <a:spcBef>
                <a:spcPts val="0"/>
              </a:spcBef>
              <a:spcAft>
                <a:spcPts val="0"/>
              </a:spcAft>
              <a:buNone/>
            </a:pPr>
            <a:r>
              <a:t/>
            </a:r>
            <a:endParaRPr b="0" i="0" sz="1800" u="none" cap="none" strike="noStrike"/>
          </a:p>
        </p:txBody>
      </p:sp>
      <p:sp>
        <p:nvSpPr>
          <p:cNvPr id="168" name="Google Shape;168;p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169" name="Google Shape;169;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26" name="Google Shape;326;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Error reporting is one of the techniques by which a developer can be notified of the statistics of the records that are being processed. This is similar to an error log but not as exhaustive. It will mostly have statistical and some other piece of information that will be specific to a particular error.</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ETL process should be configured to notify the stakeholders on the occurrence of errors either through email alerts. These alerts can be configured to look through error files / log files and notify if an error is found.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32" name="Google Shape;332;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We have discussed about errors, errors types and error handling. Here we would touch upon the various recovery techniques whenever an error occurs. </a:t>
            </a:r>
            <a:endParaRPr/>
          </a:p>
          <a:p>
            <a:pPr indent="0" lvl="0" marL="0" marR="0" rtl="0" algn="l">
              <a:spcBef>
                <a:spcPts val="0"/>
              </a:spcBef>
              <a:spcAft>
                <a:spcPts val="0"/>
              </a:spcAft>
              <a:buFont typeface="Arial"/>
              <a:buNone/>
            </a:pP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Rollback and reload involves the process of  making the system get to the pre load state and to start the load again after correcting data.</a:t>
            </a:r>
            <a:endParaRPr/>
          </a:p>
          <a:p>
            <a:pPr indent="0" lvl="0" marL="0" marR="0" rtl="0" algn="l">
              <a:spcBef>
                <a:spcPts val="0"/>
              </a:spcBef>
              <a:spcAft>
                <a:spcPts val="0"/>
              </a:spcAft>
              <a:buFont typeface="Arial"/>
              <a:buNone/>
            </a:pPr>
            <a:r>
              <a:rPr b="0" i="0" lang="en-US" sz="1800" u="none" cap="none" strike="noStrike"/>
              <a:t>If the load process has stopped due to some errors, then Reloading the data from the last commit point can be an option.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cases where the error records are marked in the target system, a separate process can be run to rectify these.</a:t>
            </a:r>
            <a:endParaRPr/>
          </a:p>
          <a:p>
            <a:pPr indent="0" lvl="0" marL="0" marR="0" rtl="0" algn="l">
              <a:spcBef>
                <a:spcPts val="0"/>
              </a:spcBef>
              <a:spcAft>
                <a:spcPts val="0"/>
              </a:spcAft>
              <a:buFont typeface="Arial"/>
              <a:buNone/>
            </a:pPr>
            <a:r>
              <a:rPr b="0" i="0" lang="en-US" sz="1800" u="none" cap="none" strike="noStrike"/>
              <a:t>If error records have been moved into a error file, then, only these can be processed to rectify issues and load can be continued rather than running the whole load again.</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38" name="Google Shape;338;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This course would have helped you to understand ETL concepts, Extractions methods, various Data Transportation means, Loading mechanisms, Error handling and recovery processes</a:t>
            </a:r>
            <a:r>
              <a:rPr b="0" i="0" lang="en-US" sz="1800" u="none" cap="none" strike="noStrike"/>
              <a:t>.</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	</a:t>
            </a:r>
            <a:r>
              <a:rPr b="1" i="0" lang="en-US" sz="1800" u="none" cap="none" strike="noStrike"/>
              <a:t>This completes my presentation on ETL concepts. </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	It is now time to take a small quiz to test your understanding.</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	</a:t>
            </a:r>
            <a:r>
              <a:rPr b="1" i="0" lang="en-US" sz="1800" u="none" cap="none" strike="noStrike"/>
              <a:t>GOOD LUCK and THANK YOU.</a:t>
            </a:r>
            <a:endParaRPr/>
          </a:p>
          <a:p>
            <a:pPr indent="0" lvl="0" marL="0" rtl="0" algn="l">
              <a:spcBef>
                <a:spcPts val="0"/>
              </a:spcBef>
              <a:spcAft>
                <a:spcPts val="0"/>
              </a:spcAft>
              <a:buNone/>
            </a:pPr>
            <a:r>
              <a:t/>
            </a:r>
            <a:endParaRPr b="1" i="0" sz="18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44" name="Google Shape;344;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6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46" name="Google Shape;346;p6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51" name="Google Shape;351;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6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53" name="Google Shape;353;p6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59" name="Google Shape;359;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6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61" name="Google Shape;361;p6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67" name="Google Shape;367;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7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69" name="Google Shape;369;p7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75" name="Google Shape;375;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7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77" name="Google Shape;377;p7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83" name="Google Shape;383;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7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85" name="Google Shape;385;p7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91" name="Google Shape;391;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7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93" name="Google Shape;393;p7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75" name="Google Shape;17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this module we will look at the extraction, transportation and loading mechanisms involved during an ETL process and error handling as the process takes place.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99" name="Google Shape;399;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7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01" name="Google Shape;401;p7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07" name="Google Shape;407;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8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09" name="Google Shape;409;p8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15" name="Google Shape;415;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8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17" name="Google Shape;417;p8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23" name="Google Shape;423;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8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25" name="Google Shape;425;p8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31" name="Google Shape;431;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8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33" name="Google Shape;433;p8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38" name="Google Shape;438;p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9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40" name="Google Shape;440;p9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9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81" name="Google Shape;18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This module has 3 lessons.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first topic covers the  Extraction process,</a:t>
            </a:r>
            <a:endParaRPr/>
          </a:p>
          <a:p>
            <a:pPr indent="0" lvl="0" marL="0" marR="0" rtl="0" algn="l">
              <a:spcBef>
                <a:spcPts val="0"/>
              </a:spcBef>
              <a:spcAft>
                <a:spcPts val="0"/>
              </a:spcAft>
              <a:buFont typeface="Arial"/>
              <a:buNone/>
            </a:pPr>
            <a:r>
              <a:rPr b="0" i="0" lang="en-US" sz="1800" u="none" cap="none" strike="noStrike"/>
              <a:t>The second covers the Transportation and Loading of data and</a:t>
            </a:r>
            <a:endParaRPr/>
          </a:p>
          <a:p>
            <a:pPr indent="0" lvl="0" marL="0" marR="0" rtl="0" algn="l">
              <a:spcBef>
                <a:spcPts val="0"/>
              </a:spcBef>
              <a:spcAft>
                <a:spcPts val="0"/>
              </a:spcAft>
              <a:buFont typeface="Arial"/>
              <a:buNone/>
            </a:pPr>
            <a:r>
              <a:rPr b="0" i="0" lang="en-US" sz="1800" u="none" cap="none" strike="noStrike"/>
              <a:t>The third one covers the Error Handling methods considered while designing an ETL system.</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13" name="Google Shape;21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Let us start with the Extraction Process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Extraction of data is a major activity and can at times become a complicated task especially when we have a lot of data from varied platforms to be integrated,</a:t>
            </a:r>
            <a:endParaRPr/>
          </a:p>
          <a:p>
            <a:pPr indent="0" lvl="0" marL="0" marR="0" rtl="0" algn="l">
              <a:spcBef>
                <a:spcPts val="0"/>
              </a:spcBef>
              <a:spcAft>
                <a:spcPts val="0"/>
              </a:spcAft>
              <a:buFont typeface="Arial"/>
              <a:buNone/>
            </a:pPr>
            <a:r>
              <a:rPr b="0" i="0" lang="en-US" sz="1800" u="none" cap="none" strike="noStrike"/>
              <a:t> or when there exists an integrated system from which we need to extract the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18" name="Google Shape;21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While deciding what extraction process could be used for an ETL system, the points to be considered are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 -How much of data needs to be extracted and from where can we extract this data.</a:t>
            </a:r>
            <a:endParaRPr/>
          </a:p>
          <a:p>
            <a:pPr indent="0" lvl="0" marL="0" marR="0" rtl="0" algn="l">
              <a:spcBef>
                <a:spcPts val="0"/>
              </a:spcBef>
              <a:spcAft>
                <a:spcPts val="0"/>
              </a:spcAft>
              <a:buFont typeface="Arial"/>
              <a:buNone/>
            </a:pP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 -The nature of business and the needs of the target audience would drive the entire process.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 The extraction method to be chosen is highly dependent on the source system and also on the business needs in the target data warehouse environment.</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 The estimated amount of data to be extracted and the space for staging area in the ETL process impacts the decision of how the data needs to be extracted the frequency in which the data needs to be extracted. </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24" name="Google Shape;224;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Typically we  would look at extraction of data at the logical and at the physical level</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Logical data extraction, we talk about methodologies for extraction depending upon how much data has to be extracted from the source systems. For e.g. whether it is a Full / Snapshot, Incremental / Delta extracts.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Physical data extraction involves way in which we would extract the data from various sources. For e.g. whether it would be provided via flat files or do we need to connect to a database or get the data directly from online applications / systems.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We would look at these in detail in the forthcoming slides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30" name="Google Shape;23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The various logical extraction methods are explained here: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a full extraction method, all the data from the sources at a certain instance of time as defined by the business is extracted. For e.g. Whenever the source data has brand new data for successive runs, we would go in for a full extraction. We would also opt this method if we cannot differentiate what data has changed from the last extract. Here, we might be extracting the same data in successive extracts.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When there has been change in data after the last set of data was extracted from the source system, it is called incremental data. There are various techniques of getting the incremental or delta extracts. One such widely used technique is the changed Data capture (CDC) in which only the most recent changed data is captured. The records to be extracted are identified using timestamps or flagged on a column.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Another method for Incremental extraction is Comparison against Target. Here, entire set of tables is extracted to an intermediate or temporary staging tables, compared against the target and only the data not available in the target is derived and loaded into the final target. This is not recommended as it adds a lot of comparison overhead for targets with huge volume of data.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36" name="Google Shape;23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This explains in details the various Physical extraction methods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Online Extraction techniques where in one would connect directly to the operational systems and extract data which is up-to-date.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Some of the online systems from which we can extract data are: </a:t>
            </a:r>
            <a:endParaRPr/>
          </a:p>
          <a:p>
            <a:pPr indent="0" lvl="0" marL="0" marR="0" rtl="0" algn="l">
              <a:spcBef>
                <a:spcPts val="0"/>
              </a:spcBef>
              <a:spcAft>
                <a:spcPts val="0"/>
              </a:spcAft>
              <a:buFont typeface="Arial"/>
              <a:buNone/>
            </a:pPr>
            <a:r>
              <a:rPr b="0" i="0" lang="en-US" sz="1800" u="none" cap="none" strike="noStrike"/>
              <a:t>Databases, Web services and SOAP requests.</a:t>
            </a:r>
            <a:endParaRPr/>
          </a:p>
          <a:p>
            <a:pPr indent="0" lvl="0" marL="0" marR="0" rtl="0" algn="l">
              <a:spcBef>
                <a:spcPts val="0"/>
              </a:spcBef>
              <a:spcAft>
                <a:spcPts val="0"/>
              </a:spcAft>
              <a:buFont typeface="Arial"/>
              <a:buNone/>
            </a:pPr>
            <a:r>
              <a:rPr b="0" i="0" lang="en-US" sz="1800" u="none" cap="none" strike="noStrike"/>
              <a:t> We have to define or configure drivers / connectors to connect to these sources and get the data directly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Offline extraction techniques are used when it is difficult to connect to the source system because of incompatibility issues.</a:t>
            </a:r>
            <a:endParaRPr/>
          </a:p>
          <a:p>
            <a:pPr indent="0" lvl="0" marL="0" marR="0" rtl="0" algn="l">
              <a:spcBef>
                <a:spcPts val="0"/>
              </a:spcBef>
              <a:spcAft>
                <a:spcPts val="0"/>
              </a:spcAft>
              <a:buFont typeface="Arial"/>
              <a:buNone/>
            </a:pPr>
            <a:r>
              <a:rPr b="0" i="0" lang="en-US" sz="1800" u="none" cap="none" strike="noStrike"/>
              <a:t>It is also used, when data is provided from a external system. Data is then offloaded into files in a given format which is then used as a source and used to load target systems.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Examples of Offline extracts are,</a:t>
            </a:r>
            <a:endParaRPr/>
          </a:p>
          <a:p>
            <a:pPr indent="0" lvl="0" marL="0" marR="0" rtl="0" algn="l">
              <a:spcBef>
                <a:spcPts val="0"/>
              </a:spcBef>
              <a:spcAft>
                <a:spcPts val="0"/>
              </a:spcAft>
              <a:buFont typeface="Arial"/>
              <a:buNone/>
            </a:pPr>
            <a:r>
              <a:rPr b="0" i="0" lang="en-US" sz="1800" u="none" cap="none" strike="noStrike"/>
              <a:t>Flat files with delimiters</a:t>
            </a:r>
            <a:endParaRPr/>
          </a:p>
          <a:p>
            <a:pPr indent="0" lvl="0" marL="0" marR="0" rtl="0" algn="l">
              <a:spcBef>
                <a:spcPts val="0"/>
              </a:spcBef>
              <a:spcAft>
                <a:spcPts val="0"/>
              </a:spcAft>
              <a:buFont typeface="Arial"/>
              <a:buNone/>
            </a:pPr>
            <a:r>
              <a:rPr b="0" i="0" lang="en-US" sz="1800" u="none" cap="none" strike="noStrike"/>
              <a:t>Files in excel format,</a:t>
            </a:r>
            <a:endParaRPr/>
          </a:p>
          <a:p>
            <a:pPr indent="0" lvl="0" marL="0" marR="0" rtl="0" algn="l">
              <a:spcBef>
                <a:spcPts val="0"/>
              </a:spcBef>
              <a:spcAft>
                <a:spcPts val="0"/>
              </a:spcAft>
              <a:buFont typeface="Arial"/>
              <a:buNone/>
            </a:pPr>
            <a:r>
              <a:rPr b="0" i="0" lang="en-US" sz="1800" u="none" cap="none" strike="noStrike"/>
              <a:t>Files in pdf formats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
        <p:nvSpPr>
          <p:cNvPr id="17" name="Google Shape;17;p2"/>
          <p:cNvSpPr txBox="1"/>
          <p:nvPr>
            <p:ph type="ctrTitle"/>
          </p:nvPr>
        </p:nvSpPr>
        <p:spPr>
          <a:xfrm>
            <a:off x="3352800" y="1906044"/>
            <a:ext cx="5791200" cy="1981200"/>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Voilet">
  <p:cSld name="Breaker Slide Voilet">
    <p:spTree>
      <p:nvGrpSpPr>
        <p:cNvPr id="124" name="Shape 124"/>
        <p:cNvGrpSpPr/>
        <p:nvPr/>
      </p:nvGrpSpPr>
      <p:grpSpPr>
        <a:xfrm>
          <a:off x="0" y="0"/>
          <a:ext cx="0" cy="0"/>
          <a:chOff x="0" y="0"/>
          <a:chExt cx="0" cy="0"/>
        </a:xfrm>
      </p:grpSpPr>
      <p:sp>
        <p:nvSpPr>
          <p:cNvPr id="125" name="Google Shape;125;p20"/>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6" name="Google Shape;126;p20"/>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Voilet">
  <p:cSld name="Content Voilet">
    <p:spTree>
      <p:nvGrpSpPr>
        <p:cNvPr id="137" name="Shape 137"/>
        <p:cNvGrpSpPr/>
        <p:nvPr/>
      </p:nvGrpSpPr>
      <p:grpSpPr>
        <a:xfrm>
          <a:off x="0" y="0"/>
          <a:ext cx="0" cy="0"/>
          <a:chOff x="0" y="0"/>
          <a:chExt cx="0" cy="0"/>
        </a:xfrm>
      </p:grpSpPr>
      <p:sp>
        <p:nvSpPr>
          <p:cNvPr id="138" name="Google Shape;138;p22"/>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39" name="Google Shape;139;p22"/>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Thank You Slide">
    <p:spTree>
      <p:nvGrpSpPr>
        <p:cNvPr id="147" name="Shape 147"/>
        <p:cNvGrpSpPr/>
        <p:nvPr/>
      </p:nvGrpSpPr>
      <p:grpSpPr>
        <a:xfrm>
          <a:off x="0" y="0"/>
          <a:ext cx="0" cy="0"/>
          <a:chOff x="0" y="0"/>
          <a:chExt cx="0" cy="0"/>
        </a:xfrm>
      </p:grpSpPr>
      <p:sp>
        <p:nvSpPr>
          <p:cNvPr id="148" name="Google Shape;148;p24"/>
          <p:cNvSpPr txBox="1"/>
          <p:nvPr>
            <p:ph type="ctrTitle"/>
          </p:nvPr>
        </p:nvSpPr>
        <p:spPr>
          <a:xfrm>
            <a:off x="3352800" y="1447800"/>
            <a:ext cx="5791200" cy="1981200"/>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gent Yellow">
  <p:cSld name="Congent Yellow">
    <p:spTree>
      <p:nvGrpSpPr>
        <p:cNvPr id="28" name="Shape 28"/>
        <p:cNvGrpSpPr/>
        <p:nvPr/>
      </p:nvGrpSpPr>
      <p:grpSpPr>
        <a:xfrm>
          <a:off x="0" y="0"/>
          <a:ext cx="0" cy="0"/>
          <a:chOff x="0" y="0"/>
          <a:chExt cx="0" cy="0"/>
        </a:xfrm>
      </p:grpSpPr>
      <p:cxnSp>
        <p:nvCxnSpPr>
          <p:cNvPr id="29" name="Google Shape;29;p4"/>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30" name="Google Shape;30;p4"/>
          <p:cNvPicPr preferRelativeResize="0"/>
          <p:nvPr/>
        </p:nvPicPr>
        <p:blipFill rotWithShape="1">
          <a:blip r:embed="rId2">
            <a:alphaModFix/>
          </a:blip>
          <a:srcRect b="0" l="0" r="0" t="0"/>
          <a:stretch/>
        </p:blipFill>
        <p:spPr>
          <a:xfrm>
            <a:off x="8024812" y="152400"/>
            <a:ext cx="942975" cy="1066800"/>
          </a:xfrm>
          <a:prstGeom prst="rect">
            <a:avLst/>
          </a:prstGeom>
          <a:noFill/>
          <a:ln>
            <a:noFill/>
          </a:ln>
        </p:spPr>
      </p:pic>
      <p:sp>
        <p:nvSpPr>
          <p:cNvPr id="31" name="Google Shape;31;p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32" name="Google Shape;32;p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33" name="Google Shape;33;p4"/>
          <p:cNvPicPr preferRelativeResize="0"/>
          <p:nvPr/>
        </p:nvPicPr>
        <p:blipFill rotWithShape="1">
          <a:blip r:embed="rId3">
            <a:alphaModFix/>
          </a:blip>
          <a:srcRect b="0" l="0" r="0" t="0"/>
          <a:stretch/>
        </p:blipFill>
        <p:spPr>
          <a:xfrm>
            <a:off x="0" y="6324600"/>
            <a:ext cx="9144000" cy="533400"/>
          </a:xfrm>
          <a:prstGeom prst="rect">
            <a:avLst/>
          </a:prstGeom>
          <a:noFill/>
          <a:ln>
            <a:noFill/>
          </a:ln>
        </p:spPr>
      </p:pic>
      <p:sp>
        <p:nvSpPr>
          <p:cNvPr id="34" name="Google Shape;34;p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35" name="Google Shape;35;p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36" name="Google Shape;36;p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37" name="Google Shape;37;p4"/>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 Yellow">
  <p:cSld name="Breaker Slide - Yellow">
    <p:spTree>
      <p:nvGrpSpPr>
        <p:cNvPr id="45" name="Shape 45"/>
        <p:cNvGrpSpPr/>
        <p:nvPr/>
      </p:nvGrpSpPr>
      <p:grpSpPr>
        <a:xfrm>
          <a:off x="0" y="0"/>
          <a:ext cx="0" cy="0"/>
          <a:chOff x="0" y="0"/>
          <a:chExt cx="0" cy="0"/>
        </a:xfrm>
      </p:grpSpPr>
      <p:sp>
        <p:nvSpPr>
          <p:cNvPr id="46" name="Google Shape;46;p6"/>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7" name="Google Shape;47;p6"/>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Green">
  <p:cSld name="Breaker Slide Green">
    <p:spTree>
      <p:nvGrpSpPr>
        <p:cNvPr id="55" name="Shape 55"/>
        <p:cNvGrpSpPr/>
        <p:nvPr/>
      </p:nvGrpSpPr>
      <p:grpSpPr>
        <a:xfrm>
          <a:off x="0" y="0"/>
          <a:ext cx="0" cy="0"/>
          <a:chOff x="0" y="0"/>
          <a:chExt cx="0" cy="0"/>
        </a:xfrm>
      </p:grpSpPr>
      <p:sp>
        <p:nvSpPr>
          <p:cNvPr id="56" name="Google Shape;56;p8"/>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7" name="Google Shape;57;p8"/>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Green">
  <p:cSld name="Content Green">
    <p:spTree>
      <p:nvGrpSpPr>
        <p:cNvPr id="68" name="Shape 68"/>
        <p:cNvGrpSpPr/>
        <p:nvPr/>
      </p:nvGrpSpPr>
      <p:grpSpPr>
        <a:xfrm>
          <a:off x="0" y="0"/>
          <a:ext cx="0" cy="0"/>
          <a:chOff x="0" y="0"/>
          <a:chExt cx="0" cy="0"/>
        </a:xfrm>
      </p:grpSpPr>
      <p:sp>
        <p:nvSpPr>
          <p:cNvPr id="69" name="Google Shape;69;p10"/>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70" name="Google Shape;70;p10"/>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Blue">
  <p:cSld name="Breaker Slide- Blue">
    <p:spTree>
      <p:nvGrpSpPr>
        <p:cNvPr id="78" name="Shape 78"/>
        <p:cNvGrpSpPr/>
        <p:nvPr/>
      </p:nvGrpSpPr>
      <p:grpSpPr>
        <a:xfrm>
          <a:off x="0" y="0"/>
          <a:ext cx="0" cy="0"/>
          <a:chOff x="0" y="0"/>
          <a:chExt cx="0" cy="0"/>
        </a:xfrm>
      </p:grpSpPr>
      <p:sp>
        <p:nvSpPr>
          <p:cNvPr id="79" name="Google Shape;79;p12"/>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0" name="Google Shape;80;p12"/>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Blue">
  <p:cSld name="Content Blue">
    <p:spTree>
      <p:nvGrpSpPr>
        <p:cNvPr id="91" name="Shape 91"/>
        <p:cNvGrpSpPr/>
        <p:nvPr/>
      </p:nvGrpSpPr>
      <p:grpSpPr>
        <a:xfrm>
          <a:off x="0" y="0"/>
          <a:ext cx="0" cy="0"/>
          <a:chOff x="0" y="0"/>
          <a:chExt cx="0" cy="0"/>
        </a:xfrm>
      </p:grpSpPr>
      <p:sp>
        <p:nvSpPr>
          <p:cNvPr id="92" name="Google Shape;92;p14"/>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93" name="Google Shape;93;p14"/>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Red">
  <p:cSld name="Breaker Slide Red">
    <p:spTree>
      <p:nvGrpSpPr>
        <p:cNvPr id="101" name="Shape 101"/>
        <p:cNvGrpSpPr/>
        <p:nvPr/>
      </p:nvGrpSpPr>
      <p:grpSpPr>
        <a:xfrm>
          <a:off x="0" y="0"/>
          <a:ext cx="0" cy="0"/>
          <a:chOff x="0" y="0"/>
          <a:chExt cx="0" cy="0"/>
        </a:xfrm>
      </p:grpSpPr>
      <p:sp>
        <p:nvSpPr>
          <p:cNvPr id="102" name="Google Shape;102;p16"/>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3" name="Google Shape;103;p16"/>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Red">
  <p:cSld name="Content Red">
    <p:spTree>
      <p:nvGrpSpPr>
        <p:cNvPr id="114" name="Shape 114"/>
        <p:cNvGrpSpPr/>
        <p:nvPr/>
      </p:nvGrpSpPr>
      <p:grpSpPr>
        <a:xfrm>
          <a:off x="0" y="0"/>
          <a:ext cx="0" cy="0"/>
          <a:chOff x="0" y="0"/>
          <a:chExt cx="0" cy="0"/>
        </a:xfrm>
      </p:grpSpPr>
      <p:sp>
        <p:nvSpPr>
          <p:cNvPr id="115" name="Google Shape;115;p18"/>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16" name="Google Shape;116;p18"/>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8.jp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15.jpg"/><Relationship Id="rId2" Type="http://schemas.openxmlformats.org/officeDocument/2006/relationships/image" Target="../media/image11.jpg"/><Relationship Id="rId3" Type="http://schemas.openxmlformats.org/officeDocument/2006/relationships/slideLayout" Target="../slideLayouts/slideLayout10.xml"/><Relationship Id="rId4" Type="http://schemas.openxmlformats.org/officeDocument/2006/relationships/theme" Target="../theme/theme8.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12.png"/><Relationship Id="rId3" Type="http://schemas.openxmlformats.org/officeDocument/2006/relationships/slideLayout" Target="../slideLayouts/slideLayout11.xml"/><Relationship Id="rId4" Type="http://schemas.openxmlformats.org/officeDocument/2006/relationships/theme" Target="../theme/theme12.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13.jpg"/><Relationship Id="rId2" Type="http://schemas.openxmlformats.org/officeDocument/2006/relationships/image" Target="../media/image8.jpg"/><Relationship Id="rId3" Type="http://schemas.openxmlformats.org/officeDocument/2006/relationships/slideLayout" Target="../slideLayouts/slideLayout12.xml"/><Relationship Id="rId4" Type="http://schemas.openxmlformats.org/officeDocument/2006/relationships/theme" Target="../theme/theme1.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theme" Target="../theme/theme1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image" Target="../media/image11.jpg"/><Relationship Id="rId3" Type="http://schemas.openxmlformats.org/officeDocument/2006/relationships/slideLayout" Target="../slideLayouts/slideLayout3.xml"/><Relationship Id="rId4" Type="http://schemas.openxmlformats.org/officeDocument/2006/relationships/theme" Target="../theme/theme13.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image" Target="../media/image11.jpg"/><Relationship Id="rId3" Type="http://schemas.openxmlformats.org/officeDocument/2006/relationships/slideLayout" Target="../slideLayouts/slideLayout4.xml"/><Relationship Id="rId4" Type="http://schemas.openxmlformats.org/officeDocument/2006/relationships/theme" Target="../theme/theme7.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5.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11.jpg"/><Relationship Id="rId3" Type="http://schemas.openxmlformats.org/officeDocument/2006/relationships/slideLayout" Target="../slideLayouts/slideLayout6.xml"/><Relationship Id="rId4" Type="http://schemas.openxmlformats.org/officeDocument/2006/relationships/theme" Target="../theme/theme11.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14.png"/><Relationship Id="rId3" Type="http://schemas.openxmlformats.org/officeDocument/2006/relationships/slideLayout" Target="../slideLayouts/slideLayout7.xml"/><Relationship Id="rId4" Type="http://schemas.openxmlformats.org/officeDocument/2006/relationships/theme" Target="../theme/theme9.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1.jpg"/><Relationship Id="rId3" Type="http://schemas.openxmlformats.org/officeDocument/2006/relationships/slideLayout" Target="../slideLayouts/slideLayout8.xml"/><Relationship Id="rId4" Type="http://schemas.openxmlformats.org/officeDocument/2006/relationships/theme" Target="../theme/theme10.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9.png"/><Relationship Id="rId3" Type="http://schemas.openxmlformats.org/officeDocument/2006/relationships/slideLayout" Target="../slideLayouts/slideLayout9.xml"/><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e:\My Documents\1 Temple\1 Wipro\1 On-going Jobs\Corporate ppt\Abstract\corp ppt_Intro.jpg" id="10" name="Google Shape;10;p1"/>
          <p:cNvPicPr preferRelativeResize="0"/>
          <p:nvPr/>
        </p:nvPicPr>
        <p:blipFill rotWithShape="1">
          <a:blip r:embed="rId1">
            <a:alphaModFix/>
          </a:blip>
          <a:srcRect b="0" l="0" r="0" t="0"/>
          <a:stretch/>
        </p:blipFill>
        <p:spPr>
          <a:xfrm>
            <a:off x="0" y="4267200"/>
            <a:ext cx="9144000" cy="2590800"/>
          </a:xfrm>
          <a:prstGeom prst="rect">
            <a:avLst/>
          </a:prstGeom>
          <a:noFill/>
          <a:ln>
            <a:noFill/>
          </a:ln>
        </p:spPr>
      </p:pic>
      <p:cxnSp>
        <p:nvCxnSpPr>
          <p:cNvPr id="11" name="Google Shape;11;p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p:spPr>
      </p:cxnSp>
      <p:pic>
        <p:nvPicPr>
          <p:cNvPr descr="E:\My Documents\1 Temple\1 Wipro\1 On-going Jobs\Corporate ppt\z+ final\TMPLTS\WIPRO-LOW RES JPG.jpg" id="12" name="Google Shape;12;p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3" name="Google Shape;13;p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 name="Google Shape;14;p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5" name="Google Shape;15;p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pic>
        <p:nvPicPr>
          <p:cNvPr descr="e:\My Documents\1 Temple\1 Wipro\1 On-going Jobs\Corporate ppt\Abstract\corp ppt_4.jpg" id="118" name="Google Shape;118;p19"/>
          <p:cNvPicPr preferRelativeResize="0"/>
          <p:nvPr/>
        </p:nvPicPr>
        <p:blipFill rotWithShape="1">
          <a:blip r:embed="rId1">
            <a:alphaModFix/>
          </a:blip>
          <a:srcRect b="0" l="0" r="0" t="0"/>
          <a:stretch/>
        </p:blipFill>
        <p:spPr>
          <a:xfrm>
            <a:off x="0" y="4953000"/>
            <a:ext cx="9144000" cy="1908175"/>
          </a:xfrm>
          <a:prstGeom prst="rect">
            <a:avLst/>
          </a:prstGeom>
          <a:noFill/>
          <a:ln>
            <a:noFill/>
          </a:ln>
        </p:spPr>
      </p:pic>
      <p:pic>
        <p:nvPicPr>
          <p:cNvPr descr="D:\Ashish\Corporate Brand Mgmt\Brand Identity Logo\Wipro Logo JPEG Image - White Background.jpg" id="119" name="Google Shape;119;p19"/>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20" name="Google Shape;120;p1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21" name="Google Shape;121;p1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22" name="Google Shape;122;p1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23" name="Google Shape;123;p1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cxnSp>
        <p:nvCxnSpPr>
          <p:cNvPr id="128" name="Google Shape;128;p2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29" name="Google Shape;129;p2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30" name="Google Shape;130;p2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31" name="Google Shape;131;p2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132" name="Google Shape;132;p21"/>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33" name="Google Shape;133;p2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34" name="Google Shape;134;p2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35" name="Google Shape;135;p2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36" name="Google Shape;136;p2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pic>
        <p:nvPicPr>
          <p:cNvPr descr="e:\My Documents\1 Temple\1 Wipro\1 On-going Jobs\Corporate ppt\Abstract\corp ppt_Intro.jpg" id="141" name="Google Shape;141;p23"/>
          <p:cNvPicPr preferRelativeResize="0"/>
          <p:nvPr/>
        </p:nvPicPr>
        <p:blipFill rotWithShape="1">
          <a:blip r:embed="rId1">
            <a:alphaModFix/>
          </a:blip>
          <a:srcRect b="0" l="0" r="0" t="0"/>
          <a:stretch/>
        </p:blipFill>
        <p:spPr>
          <a:xfrm>
            <a:off x="0" y="4191000"/>
            <a:ext cx="9144000" cy="2667000"/>
          </a:xfrm>
          <a:prstGeom prst="rect">
            <a:avLst/>
          </a:prstGeom>
          <a:noFill/>
          <a:ln>
            <a:noFill/>
          </a:ln>
        </p:spPr>
      </p:pic>
      <p:cxnSp>
        <p:nvCxnSpPr>
          <p:cNvPr id="142" name="Google Shape;142;p23"/>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p:spPr>
      </p:cxnSp>
      <p:pic>
        <p:nvPicPr>
          <p:cNvPr descr="E:\My Documents\1 Temple\1 Wipro\1 On-going Jobs\Corporate ppt\z+ final\TMPLTS\WIPRO-LOW RES JPG.jpg" id="143" name="Google Shape;143;p23"/>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44" name="Google Shape;144;p2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5" name="Google Shape;145;p2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46" name="Google Shape;146;p2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cxnSp>
        <p:nvCxnSpPr>
          <p:cNvPr id="150" name="Google Shape;150;p25"/>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sp>
        <p:nvSpPr>
          <p:cNvPr id="151" name="Google Shape;151;p2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52" name="Google Shape;152;p2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pic>
        <p:nvPicPr>
          <p:cNvPr descr="D:\Ashish\Corporate Brand Mgmt\Brand Identity Logo\Wipro Logo JPEG Image - White Background.jpg" id="153" name="Google Shape;153;p25"/>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54" name="Google Shape;154;p2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55" name="Google Shape;155;p2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cxnSp>
        <p:nvCxnSpPr>
          <p:cNvPr id="19" name="Google Shape;19;p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0" name="Google Shape;20;p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1" name="Google Shape;21;p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2" name="Google Shape;22;p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23" name="Google Shape;23;p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4" name="Google Shape;24;p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5" name="Google Shape;25;p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6" name="Google Shape;26;p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7" name="Google Shape;27;p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 name="Shape 38"/>
        <p:cNvGrpSpPr/>
        <p:nvPr/>
      </p:nvGrpSpPr>
      <p:grpSpPr>
        <a:xfrm>
          <a:off x="0" y="0"/>
          <a:ext cx="0" cy="0"/>
          <a:chOff x="0" y="0"/>
          <a:chExt cx="0" cy="0"/>
        </a:xfrm>
      </p:grpSpPr>
      <p:pic>
        <p:nvPicPr>
          <p:cNvPr descr="e:\My Documents\1 Temple\1 Wipro\1 On-going Jobs\Corporate ppt\Abstract\corp ppt_1.jpg" id="39" name="Google Shape;39;p5"/>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40" name="Google Shape;40;p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41" name="Google Shape;41;p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42" name="Google Shape;42;p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43" name="Google Shape;43;p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44" name="Google Shape;44;p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 name="Shape 48"/>
        <p:cNvGrpSpPr/>
        <p:nvPr/>
      </p:nvGrpSpPr>
      <p:grpSpPr>
        <a:xfrm>
          <a:off x="0" y="0"/>
          <a:ext cx="0" cy="0"/>
          <a:chOff x="0" y="0"/>
          <a:chExt cx="0" cy="0"/>
        </a:xfrm>
      </p:grpSpPr>
      <p:pic>
        <p:nvPicPr>
          <p:cNvPr descr="e:\My Documents\1 Temple\1 Wipro\1 On-going Jobs\Corporate ppt\Abstract\corp ppt_8.jpg" id="49" name="Google Shape;49;p7"/>
          <p:cNvPicPr preferRelativeResize="0"/>
          <p:nvPr/>
        </p:nvPicPr>
        <p:blipFill rotWithShape="1">
          <a:blip r:embed="rId1">
            <a:alphaModFix/>
          </a:blip>
          <a:srcRect b="0" l="0" r="0" t="0"/>
          <a:stretch/>
        </p:blipFill>
        <p:spPr>
          <a:xfrm>
            <a:off x="0" y="5029200"/>
            <a:ext cx="9144000" cy="1828800"/>
          </a:xfrm>
          <a:prstGeom prst="rect">
            <a:avLst/>
          </a:prstGeom>
          <a:noFill/>
          <a:ln>
            <a:noFill/>
          </a:ln>
        </p:spPr>
      </p:pic>
      <p:pic>
        <p:nvPicPr>
          <p:cNvPr descr="D:\Ashish\Corporate Brand Mgmt\Brand Identity Logo\Wipro Logo JPEG Image - White Background.jpg" id="50" name="Google Shape;50;p7"/>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51" name="Google Shape;51;p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52" name="Google Shape;52;p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53" name="Google Shape;53;p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54" name="Google Shape;54;p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cxnSp>
        <p:nvCxnSpPr>
          <p:cNvPr id="59" name="Google Shape;59;p9"/>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60" name="Google Shape;60;p9"/>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61" name="Google Shape;61;p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62" name="Google Shape;62;p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63" name="Google Shape;63;p9"/>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64" name="Google Shape;64;p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65" name="Google Shape;65;p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66" name="Google Shape;66;p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67" name="Google Shape;67;p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pic>
        <p:nvPicPr>
          <p:cNvPr descr="e:\My Documents\1 Temple\1 Wipro\1 On-going Jobs\Corporate ppt\Abstract\corp ppt_3.jpg" id="72" name="Google Shape;72;p11"/>
          <p:cNvPicPr preferRelativeResize="0"/>
          <p:nvPr/>
        </p:nvPicPr>
        <p:blipFill rotWithShape="1">
          <a:blip r:embed="rId1">
            <a:alphaModFix/>
          </a:blip>
          <a:srcRect b="0" l="0" r="0" t="0"/>
          <a:stretch/>
        </p:blipFill>
        <p:spPr>
          <a:xfrm>
            <a:off x="0" y="4876800"/>
            <a:ext cx="9144000" cy="1981200"/>
          </a:xfrm>
          <a:prstGeom prst="rect">
            <a:avLst/>
          </a:prstGeom>
          <a:noFill/>
          <a:ln>
            <a:noFill/>
          </a:ln>
        </p:spPr>
      </p:pic>
      <p:pic>
        <p:nvPicPr>
          <p:cNvPr descr="D:\Ashish\Corporate Brand Mgmt\Brand Identity Logo\Wipro Logo JPEG Image - White Background.jpg" id="73" name="Google Shape;73;p11"/>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74" name="Google Shape;74;p1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75" name="Google Shape;75;p1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76" name="Google Shape;76;p1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77" name="Google Shape;77;p1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cxnSp>
        <p:nvCxnSpPr>
          <p:cNvPr id="82" name="Google Shape;82;p1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83" name="Google Shape;83;p1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84" name="Google Shape;84;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85" name="Google Shape;85;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1a.gif" id="86" name="Google Shape;86;p1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87" name="Google Shape;87;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88" name="Google Shape;88;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89" name="Google Shape;89;p1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90" name="Google Shape;90;p1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pic>
        <p:nvPicPr>
          <p:cNvPr descr="e:\My Documents\1 Temple\1 Wipro\1 On-going Jobs\Corporate ppt\Abstract\corp ppt_5.jpg" id="95" name="Google Shape;95;p15"/>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96" name="Google Shape;96;p1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97" name="Google Shape;97;p1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98" name="Google Shape;98;p1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99" name="Google Shape;99;p1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00" name="Google Shape;100;p1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5"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cxnSp>
        <p:nvCxnSpPr>
          <p:cNvPr id="105" name="Google Shape;105;p1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06" name="Google Shape;106;p1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07" name="Google Shape;107;p1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08" name="Google Shape;108;p1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4a.gif" id="109" name="Google Shape;109;p1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10" name="Google Shape;110;p1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11" name="Google Shape;111;p1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12" name="Google Shape;112;p1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13" name="Google Shape;113;p1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6"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hyperlink" Target="http://www.tdwi.org/" TargetMode="External"/><Relationship Id="rId4" Type="http://schemas.openxmlformats.org/officeDocument/2006/relationships/hyperlink" Target="http://download.oracle.com/docs/cd/B28359_01/server.111/b28313/toc.htm" TargetMode="External"/><Relationship Id="rId5" Type="http://schemas.openxmlformats.org/officeDocument/2006/relationships/hyperlink" Target="http://download.oracle.com/docs/cd/B28359_01/server.111/b28313/toc.ht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26"/>
          <p:cNvSpPr txBox="1"/>
          <p:nvPr>
            <p:ph type="ctrTitle"/>
          </p:nvPr>
        </p:nvSpPr>
        <p:spPr>
          <a:xfrm>
            <a:off x="3352800" y="914400"/>
            <a:ext cx="57658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ETL Concepts </a:t>
            </a:r>
            <a:br>
              <a:rPr b="1" i="0" lang="en-US" sz="2800" u="none" cap="none" strike="noStrike">
                <a:solidFill>
                  <a:schemeClr val="dk1"/>
                </a:solidFill>
                <a:latin typeface="Cabin"/>
                <a:ea typeface="Cabin"/>
                <a:cs typeface="Cabin"/>
                <a:sym typeface="Cabin"/>
              </a:rPr>
            </a:br>
            <a:r>
              <a:rPr b="1" i="0" lang="en-US" sz="2800" u="none" cap="none" strike="noStrike">
                <a:solidFill>
                  <a:schemeClr val="dk1"/>
                </a:solidFill>
                <a:latin typeface="Cabin"/>
                <a:ea typeface="Cabin"/>
                <a:cs typeface="Cabin"/>
                <a:sym typeface="Cabin"/>
              </a:rPr>
              <a:t>Part 2</a:t>
            </a:r>
            <a:endParaRPr/>
          </a:p>
        </p:txBody>
      </p:sp>
      <p:sp>
        <p:nvSpPr>
          <p:cNvPr id="163" name="Google Shape;163;p26"/>
          <p:cNvSpPr txBox="1"/>
          <p:nvPr/>
        </p:nvSpPr>
        <p:spPr>
          <a:xfrm>
            <a:off x="4025900" y="3581400"/>
            <a:ext cx="5105400" cy="7620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Anupama Putcha</a:t>
            </a:r>
            <a:endParaRPr/>
          </a:p>
        </p:txBody>
      </p:sp>
      <p:sp>
        <p:nvSpPr>
          <p:cNvPr id="164" name="Google Shape;164;p26"/>
          <p:cNvSpPr txBox="1"/>
          <p:nvPr/>
        </p:nvSpPr>
        <p:spPr>
          <a:xfrm>
            <a:off x="4038600" y="3124200"/>
            <a:ext cx="5105400" cy="7620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0000FF"/>
              </a:buClr>
              <a:buFont typeface="Cabin"/>
              <a:buNone/>
            </a:pPr>
            <a:r>
              <a:rPr b="0" i="0" lang="en-US" sz="2200" u="none" cap="none" strike="noStrike">
                <a:solidFill>
                  <a:srgbClr val="0000FF"/>
                </a:solidFill>
                <a:latin typeface="Cabin"/>
                <a:ea typeface="Cabin"/>
                <a:cs typeface="Cabin"/>
                <a:sym typeface="Cabin"/>
              </a:rPr>
              <a:t>ETL 101 Series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3" name="Shape 243"/>
        <p:cNvGrpSpPr/>
        <p:nvPr/>
      </p:nvGrpSpPr>
      <p:grpSpPr>
        <a:xfrm>
          <a:off x="0" y="0"/>
          <a:ext cx="0" cy="0"/>
          <a:chOff x="0" y="0"/>
          <a:chExt cx="0" cy="0"/>
        </a:xfrm>
      </p:grpSpPr>
      <p:sp>
        <p:nvSpPr>
          <p:cNvPr id="244" name="Google Shape;244;p35"/>
          <p:cNvSpPr txBox="1"/>
          <p:nvPr>
            <p:ph type="title"/>
          </p:nvPr>
        </p:nvSpPr>
        <p:spPr>
          <a:xfrm>
            <a:off x="2133600" y="4724400"/>
            <a:ext cx="5143500" cy="5794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Transportation and Loading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p36"/>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Transportation</a:t>
            </a:r>
            <a:br>
              <a:rPr b="0" i="0" lang="en-US" sz="3200" u="none" cap="none" strike="noStrike">
                <a:solidFill>
                  <a:schemeClr val="dk1"/>
                </a:solidFill>
                <a:latin typeface="Cabin"/>
                <a:ea typeface="Cabin"/>
                <a:cs typeface="Cabin"/>
                <a:sym typeface="Cabin"/>
              </a:rPr>
            </a:br>
            <a:endParaRPr/>
          </a:p>
        </p:txBody>
      </p:sp>
      <p:sp>
        <p:nvSpPr>
          <p:cNvPr id="250" name="Google Shape;250;p36"/>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Transportation is the process of moving data from one system to another system </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most common requirements for transportation are in moving data from </a:t>
            </a:r>
            <a:endParaRPr/>
          </a:p>
          <a:p>
            <a:pPr indent="-228600" lvl="2" marL="11430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source system to a staging database or a data warehouse database </a:t>
            </a:r>
            <a:endParaRPr/>
          </a:p>
          <a:p>
            <a:pPr indent="-228600" lvl="2" marL="11430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staging database to a ODS</a:t>
            </a:r>
            <a:endParaRPr/>
          </a:p>
          <a:p>
            <a:pPr indent="-228600" lvl="2" marL="11430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ODS to a data warehouse </a:t>
            </a:r>
            <a:endParaRPr/>
          </a:p>
          <a:p>
            <a:pPr indent="-228600" lvl="2" marL="11430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data warehouse to a data mart 	 </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4" name="Shape 254"/>
        <p:cNvGrpSpPr/>
        <p:nvPr/>
      </p:nvGrpSpPr>
      <p:grpSpPr>
        <a:xfrm>
          <a:off x="0" y="0"/>
          <a:ext cx="0" cy="0"/>
          <a:chOff x="0" y="0"/>
          <a:chExt cx="0" cy="0"/>
        </a:xfrm>
      </p:grpSpPr>
      <p:sp>
        <p:nvSpPr>
          <p:cNvPr id="255" name="Google Shape;255;p37"/>
          <p:cNvSpPr txBox="1"/>
          <p:nvPr>
            <p:ph type="title"/>
          </p:nvPr>
        </p:nvSpPr>
        <p:spPr>
          <a:xfrm>
            <a:off x="0" y="215900"/>
            <a:ext cx="7696200" cy="92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Choices for transporting data</a:t>
            </a:r>
            <a:endParaRPr/>
          </a:p>
        </p:txBody>
      </p:sp>
      <p:sp>
        <p:nvSpPr>
          <p:cNvPr id="256" name="Google Shape;256;p37"/>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Basic choices for transporting data in warehouses</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Transportation Using Flat Files</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Transportation through Distributed Queries</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0" name="Shape 260"/>
        <p:cNvGrpSpPr/>
        <p:nvPr/>
      </p:nvGrpSpPr>
      <p:grpSpPr>
        <a:xfrm>
          <a:off x="0" y="0"/>
          <a:ext cx="0" cy="0"/>
          <a:chOff x="0" y="0"/>
          <a:chExt cx="0" cy="0"/>
        </a:xfrm>
      </p:grpSpPr>
      <p:sp>
        <p:nvSpPr>
          <p:cNvPr id="261" name="Google Shape;261;p38"/>
          <p:cNvSpPr txBox="1"/>
          <p:nvPr>
            <p:ph type="title"/>
          </p:nvPr>
        </p:nvSpPr>
        <p:spPr>
          <a:xfrm>
            <a:off x="0" y="228600"/>
            <a:ext cx="7696200" cy="92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Transportation Using Flat Files</a:t>
            </a:r>
            <a:endParaRPr/>
          </a:p>
        </p:txBody>
      </p:sp>
      <p:sp>
        <p:nvSpPr>
          <p:cNvPr id="262" name="Google Shape;262;p38"/>
          <p:cNvSpPr txBox="1"/>
          <p:nvPr>
            <p:ph idx="1" type="body"/>
          </p:nvPr>
        </p:nvSpPr>
        <p:spPr>
          <a:xfrm>
            <a:off x="381000" y="3733800"/>
            <a:ext cx="8229600" cy="25908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8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most common method for transporting data</a:t>
            </a:r>
            <a:endParaRPr/>
          </a:p>
          <a:p>
            <a:pPr indent="-285750" lvl="1" marL="742950" marR="0" rtl="0" algn="l">
              <a:lnSpc>
                <a:spcPct val="8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uses mechanisms such as FTP or other remote file system access protocols.</a:t>
            </a:r>
            <a:endParaRPr/>
          </a:p>
          <a:p>
            <a:pPr indent="-158750" lvl="1" marL="742950" marR="0" rtl="0" algn="l">
              <a:lnSpc>
                <a:spcPct val="8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Simplest, efficient and most easy-to-manage way to exchange data between heterogeneous systems with minimal transformations. </a:t>
            </a:r>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p:txBody>
      </p:sp>
      <p:grpSp>
        <p:nvGrpSpPr>
          <p:cNvPr id="263" name="Google Shape;263;p38"/>
          <p:cNvGrpSpPr/>
          <p:nvPr/>
        </p:nvGrpSpPr>
        <p:grpSpPr>
          <a:xfrm>
            <a:off x="914400" y="1676400"/>
            <a:ext cx="6705600" cy="1951037"/>
            <a:chOff x="914400" y="1676400"/>
            <a:chExt cx="6705600" cy="1951037"/>
          </a:xfrm>
        </p:grpSpPr>
        <p:sp>
          <p:nvSpPr>
            <p:cNvPr id="264" name="Google Shape;264;p38"/>
            <p:cNvSpPr/>
            <p:nvPr/>
          </p:nvSpPr>
          <p:spPr>
            <a:xfrm>
              <a:off x="914400" y="1752600"/>
              <a:ext cx="1066800" cy="533400"/>
            </a:xfrm>
            <a:prstGeom prst="flowChartMagneticDisk">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1" i="0" lang="en-US" sz="1200" u="none" cap="none" strike="noStrike">
                  <a:solidFill>
                    <a:schemeClr val="dk1"/>
                  </a:solidFill>
                  <a:latin typeface="Arial"/>
                  <a:ea typeface="Arial"/>
                  <a:cs typeface="Arial"/>
                  <a:sym typeface="Arial"/>
                </a:rPr>
                <a:t>Source 1</a:t>
              </a:r>
              <a:endParaRPr/>
            </a:p>
          </p:txBody>
        </p:sp>
        <p:sp>
          <p:nvSpPr>
            <p:cNvPr id="265" name="Google Shape;265;p38"/>
            <p:cNvSpPr/>
            <p:nvPr/>
          </p:nvSpPr>
          <p:spPr>
            <a:xfrm>
              <a:off x="914400" y="2590800"/>
              <a:ext cx="1066800" cy="533400"/>
            </a:xfrm>
            <a:prstGeom prst="flowChartMagneticDisk">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1" i="0" lang="en-US" sz="1200" u="none" cap="none" strike="noStrike">
                  <a:solidFill>
                    <a:schemeClr val="dk1"/>
                  </a:solidFill>
                  <a:latin typeface="Arial"/>
                  <a:ea typeface="Arial"/>
                  <a:cs typeface="Arial"/>
                  <a:sym typeface="Arial"/>
                </a:rPr>
                <a:t>Source 2</a:t>
              </a:r>
              <a:endParaRPr/>
            </a:p>
          </p:txBody>
        </p:sp>
        <p:sp>
          <p:nvSpPr>
            <p:cNvPr id="266" name="Google Shape;266;p38"/>
            <p:cNvSpPr/>
            <p:nvPr/>
          </p:nvSpPr>
          <p:spPr>
            <a:xfrm>
              <a:off x="2590800" y="2590800"/>
              <a:ext cx="533400" cy="457200"/>
            </a:xfrm>
            <a:prstGeom prst="flowChartMultidocument">
              <a:avLst/>
            </a:prstGeom>
            <a:solidFill>
              <a:srgbClr val="99CC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67" name="Google Shape;267;p38"/>
            <p:cNvSpPr/>
            <p:nvPr/>
          </p:nvSpPr>
          <p:spPr>
            <a:xfrm>
              <a:off x="2590800" y="1828800"/>
              <a:ext cx="533400" cy="457200"/>
            </a:xfrm>
            <a:prstGeom prst="flowChartMultidocument">
              <a:avLst/>
            </a:prstGeom>
            <a:solidFill>
              <a:srgbClr val="99CC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68" name="Google Shape;268;p38"/>
            <p:cNvSpPr/>
            <p:nvPr/>
          </p:nvSpPr>
          <p:spPr>
            <a:xfrm>
              <a:off x="3429000" y="2133600"/>
              <a:ext cx="1676400" cy="457200"/>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close/>
                </a:path>
                <a:path extrusionOk="0" h="21600" w="21600">
                  <a:moveTo>
                    <a:pt x="1350" y="5400"/>
                  </a:moveTo>
                  <a:lnTo>
                    <a:pt x="1350" y="16200"/>
                  </a:lnTo>
                  <a:lnTo>
                    <a:pt x="2700" y="16200"/>
                  </a:lnTo>
                  <a:lnTo>
                    <a:pt x="2700" y="5400"/>
                  </a:lnTo>
                  <a:close/>
                </a:path>
                <a:path extrusionOk="0" h="21600" w="21600">
                  <a:moveTo>
                    <a:pt x="0" y="5400"/>
                  </a:moveTo>
                  <a:lnTo>
                    <a:pt x="0" y="16200"/>
                  </a:lnTo>
                  <a:lnTo>
                    <a:pt x="675" y="16200"/>
                  </a:lnTo>
                  <a:lnTo>
                    <a:pt x="675" y="5400"/>
                  </a:lnTo>
                  <a:close/>
                </a:path>
              </a:pathLst>
            </a:custGeom>
            <a:solidFill>
              <a:srgbClr val="00CC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69" name="Google Shape;269;p38"/>
            <p:cNvSpPr/>
            <p:nvPr/>
          </p:nvSpPr>
          <p:spPr>
            <a:xfrm>
              <a:off x="5410200" y="2667000"/>
              <a:ext cx="533400" cy="457200"/>
            </a:xfrm>
            <a:prstGeom prst="flowChartMultidocument">
              <a:avLst/>
            </a:prstGeom>
            <a:solidFill>
              <a:srgbClr val="CC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70" name="Google Shape;270;p38"/>
            <p:cNvSpPr/>
            <p:nvPr/>
          </p:nvSpPr>
          <p:spPr>
            <a:xfrm>
              <a:off x="5410200" y="1905000"/>
              <a:ext cx="533400" cy="457200"/>
            </a:xfrm>
            <a:prstGeom prst="flowChartMultidocument">
              <a:avLst/>
            </a:prstGeom>
            <a:solidFill>
              <a:srgbClr val="CC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71" name="Google Shape;271;p38"/>
            <p:cNvSpPr/>
            <p:nvPr/>
          </p:nvSpPr>
          <p:spPr>
            <a:xfrm>
              <a:off x="6553200" y="1676400"/>
              <a:ext cx="1066800" cy="1524000"/>
            </a:xfrm>
            <a:prstGeom prst="flowChartMagneticDisk">
              <a:avLst/>
            </a:prstGeom>
            <a:solidFill>
              <a:srgbClr val="33996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Target</a:t>
              </a:r>
              <a:endParaRPr/>
            </a:p>
          </p:txBody>
        </p:sp>
        <p:sp>
          <p:nvSpPr>
            <p:cNvPr id="272" name="Google Shape;272;p38"/>
            <p:cNvSpPr/>
            <p:nvPr/>
          </p:nvSpPr>
          <p:spPr>
            <a:xfrm>
              <a:off x="2133600" y="1981200"/>
              <a:ext cx="381000" cy="228600"/>
            </a:xfrm>
            <a:prstGeom prst="rightArrow">
              <a:avLst>
                <a:gd fmla="val 50000" name="adj1"/>
                <a:gd fmla="val 50000" name="adj2"/>
              </a:avLst>
            </a:prstGeom>
            <a:solidFill>
              <a:srgbClr val="00CC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73" name="Google Shape;273;p38"/>
            <p:cNvSpPr/>
            <p:nvPr/>
          </p:nvSpPr>
          <p:spPr>
            <a:xfrm>
              <a:off x="2133600" y="2743200"/>
              <a:ext cx="381000" cy="228600"/>
            </a:xfrm>
            <a:prstGeom prst="rightArrow">
              <a:avLst>
                <a:gd fmla="val 50000" name="adj1"/>
                <a:gd fmla="val 50000" name="adj2"/>
              </a:avLst>
            </a:prstGeom>
            <a:solidFill>
              <a:srgbClr val="00CC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74" name="Google Shape;274;p38"/>
            <p:cNvSpPr/>
            <p:nvPr/>
          </p:nvSpPr>
          <p:spPr>
            <a:xfrm>
              <a:off x="6096000" y="1981200"/>
              <a:ext cx="381000" cy="228600"/>
            </a:xfrm>
            <a:prstGeom prst="rightArrow">
              <a:avLst>
                <a:gd fmla="val 50000" name="adj1"/>
                <a:gd fmla="val 50000" name="adj2"/>
              </a:avLst>
            </a:prstGeom>
            <a:solidFill>
              <a:srgbClr val="00FF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75" name="Google Shape;275;p38"/>
            <p:cNvSpPr/>
            <p:nvPr/>
          </p:nvSpPr>
          <p:spPr>
            <a:xfrm>
              <a:off x="6096000" y="2743200"/>
              <a:ext cx="381000" cy="228600"/>
            </a:xfrm>
            <a:prstGeom prst="rightArrow">
              <a:avLst>
                <a:gd fmla="val 50000" name="adj1"/>
                <a:gd fmla="val 50000" name="adj2"/>
              </a:avLst>
            </a:prstGeom>
            <a:solidFill>
              <a:srgbClr val="00FF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76" name="Google Shape;276;p38"/>
            <p:cNvSpPr txBox="1"/>
            <p:nvPr/>
          </p:nvSpPr>
          <p:spPr>
            <a:xfrm>
              <a:off x="3352800" y="2743200"/>
              <a:ext cx="18288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200" u="none" cap="none" strike="noStrike">
                  <a:solidFill>
                    <a:schemeClr val="dk1"/>
                  </a:solidFill>
                  <a:latin typeface="Arial"/>
                  <a:ea typeface="Arial"/>
                  <a:cs typeface="Arial"/>
                  <a:sym typeface="Arial"/>
                </a:rPr>
                <a:t>FTP / SFTP</a:t>
              </a:r>
              <a:endParaRPr/>
            </a:p>
          </p:txBody>
        </p:sp>
        <p:sp>
          <p:nvSpPr>
            <p:cNvPr id="277" name="Google Shape;277;p38"/>
            <p:cNvSpPr txBox="1"/>
            <p:nvPr/>
          </p:nvSpPr>
          <p:spPr>
            <a:xfrm>
              <a:off x="2057400" y="3352800"/>
              <a:ext cx="15240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200" u="none" cap="none" strike="noStrike">
                  <a:solidFill>
                    <a:schemeClr val="dk1"/>
                  </a:solidFill>
                  <a:latin typeface="Arial"/>
                  <a:ea typeface="Arial"/>
                  <a:cs typeface="Arial"/>
                  <a:sym typeface="Arial"/>
                </a:rPr>
                <a:t>Extract into files</a:t>
              </a:r>
              <a:endParaRPr/>
            </a:p>
          </p:txBody>
        </p:sp>
        <p:sp>
          <p:nvSpPr>
            <p:cNvPr id="278" name="Google Shape;278;p38"/>
            <p:cNvSpPr txBox="1"/>
            <p:nvPr/>
          </p:nvSpPr>
          <p:spPr>
            <a:xfrm>
              <a:off x="5486400" y="3352800"/>
              <a:ext cx="15240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200" u="none" cap="none" strike="noStrike">
                  <a:solidFill>
                    <a:schemeClr val="dk1"/>
                  </a:solidFill>
                  <a:latin typeface="Arial"/>
                  <a:ea typeface="Arial"/>
                  <a:cs typeface="Arial"/>
                  <a:sym typeface="Arial"/>
                </a:rPr>
                <a:t>Load into Staging</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39"/>
          <p:cNvSpPr txBox="1"/>
          <p:nvPr>
            <p:ph type="title"/>
          </p:nvPr>
        </p:nvSpPr>
        <p:spPr>
          <a:xfrm>
            <a:off x="0" y="215900"/>
            <a:ext cx="7696200" cy="92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000" u="none" cap="none" strike="noStrike">
                <a:solidFill>
                  <a:schemeClr val="dk1"/>
                </a:solidFill>
                <a:latin typeface="Cabin"/>
                <a:ea typeface="Cabin"/>
                <a:cs typeface="Cabin"/>
                <a:sym typeface="Cabin"/>
              </a:rPr>
              <a:t>Transportation through distributed Queries</a:t>
            </a:r>
            <a:endParaRPr/>
          </a:p>
        </p:txBody>
      </p:sp>
      <p:sp>
        <p:nvSpPr>
          <p:cNvPr id="284" name="Google Shape;284;p39"/>
          <p:cNvSpPr txBox="1"/>
          <p:nvPr>
            <p:ph idx="1" type="body"/>
          </p:nvPr>
        </p:nvSpPr>
        <p:spPr>
          <a:xfrm>
            <a:off x="533400" y="3276600"/>
            <a:ext cx="8229600" cy="2819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 </a:t>
            </a:r>
            <a:endParaRPr/>
          </a:p>
          <a:p>
            <a:pPr indent="-6350" lvl="1" marL="400050" marR="0" rtl="0" algn="l">
              <a:lnSpc>
                <a:spcPct val="100000"/>
              </a:lnSpc>
              <a:spcBef>
                <a:spcPts val="400"/>
              </a:spcBef>
              <a:spcAft>
                <a:spcPts val="0"/>
              </a:spcAft>
              <a:buClr>
                <a:schemeClr val="dk1"/>
              </a:buClr>
              <a:buSzPts val="2000"/>
              <a:buFont typeface="Cabin"/>
              <a:buChar char="–"/>
            </a:pPr>
            <a:r>
              <a:rPr b="0" i="0" lang="en-US" sz="2000" u="none" cap="none" strike="noStrike">
                <a:solidFill>
                  <a:schemeClr val="dk1"/>
                </a:solidFill>
                <a:latin typeface="Cabin"/>
                <a:ea typeface="Cabin"/>
                <a:cs typeface="Cabin"/>
                <a:sym typeface="Cabin"/>
              </a:rPr>
              <a:t> Effective  mechanism for extracting data. </a:t>
            </a:r>
            <a:endParaRPr/>
          </a:p>
          <a:p>
            <a:pPr indent="-6350" lvl="1" marL="40005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 </a:t>
            </a:r>
            <a:endParaRPr/>
          </a:p>
          <a:p>
            <a:pPr indent="-6350" lvl="1" marL="400050" marR="0" rtl="0" algn="l">
              <a:lnSpc>
                <a:spcPct val="100000"/>
              </a:lnSpc>
              <a:spcBef>
                <a:spcPts val="400"/>
              </a:spcBef>
              <a:spcAft>
                <a:spcPts val="0"/>
              </a:spcAft>
              <a:buClr>
                <a:schemeClr val="dk1"/>
              </a:buClr>
              <a:buSzPts val="2000"/>
              <a:buFont typeface="Cabin"/>
              <a:buChar char="–"/>
            </a:pPr>
            <a:r>
              <a:rPr b="0" i="0" lang="en-US" sz="2000" u="none" cap="none" strike="noStrike">
                <a:solidFill>
                  <a:schemeClr val="dk1"/>
                </a:solidFill>
                <a:latin typeface="Cabin"/>
                <a:ea typeface="Cabin"/>
                <a:cs typeface="Cabin"/>
                <a:sym typeface="Cabin"/>
              </a:rPr>
              <a:t> Transport data directly to the target systems thus providing both extraction and transformation in a single step</a:t>
            </a:r>
            <a:endParaRPr/>
          </a:p>
          <a:p>
            <a:pPr indent="-6350" lvl="1" marL="40005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 </a:t>
            </a:r>
            <a:endParaRPr/>
          </a:p>
          <a:p>
            <a:pPr indent="-6350" lvl="1" marL="400050" marR="0" rtl="0" algn="l">
              <a:lnSpc>
                <a:spcPct val="100000"/>
              </a:lnSpc>
              <a:spcBef>
                <a:spcPts val="400"/>
              </a:spcBef>
              <a:spcAft>
                <a:spcPts val="0"/>
              </a:spcAft>
              <a:buClr>
                <a:schemeClr val="dk1"/>
              </a:buClr>
              <a:buSzPts val="2000"/>
              <a:buFont typeface="Cabin"/>
              <a:buChar char="–"/>
            </a:pPr>
            <a:r>
              <a:rPr b="0" i="0" lang="en-US" sz="2000" u="none" cap="none" strike="noStrike">
                <a:solidFill>
                  <a:schemeClr val="dk1"/>
                </a:solidFill>
                <a:latin typeface="Cabin"/>
                <a:ea typeface="Cabin"/>
                <a:cs typeface="Cabin"/>
                <a:sym typeface="Cabin"/>
              </a:rPr>
              <a:t>Quicker than Flat files</a:t>
            </a:r>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p:txBody>
      </p:sp>
      <p:grpSp>
        <p:nvGrpSpPr>
          <p:cNvPr id="285" name="Google Shape;285;p39"/>
          <p:cNvGrpSpPr/>
          <p:nvPr/>
        </p:nvGrpSpPr>
        <p:grpSpPr>
          <a:xfrm>
            <a:off x="1447800" y="1295400"/>
            <a:ext cx="5486400" cy="1524000"/>
            <a:chOff x="914400" y="1600200"/>
            <a:chExt cx="5486400" cy="1524000"/>
          </a:xfrm>
        </p:grpSpPr>
        <p:sp>
          <p:nvSpPr>
            <p:cNvPr id="286" name="Google Shape;286;p39"/>
            <p:cNvSpPr/>
            <p:nvPr/>
          </p:nvSpPr>
          <p:spPr>
            <a:xfrm>
              <a:off x="914400" y="1752600"/>
              <a:ext cx="1066800" cy="533400"/>
            </a:xfrm>
            <a:prstGeom prst="flowChartMagneticDisk">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1" i="0" lang="en-US" sz="1200" u="none" cap="none" strike="noStrike">
                  <a:solidFill>
                    <a:schemeClr val="dk1"/>
                  </a:solidFill>
                  <a:latin typeface="Arial"/>
                  <a:ea typeface="Arial"/>
                  <a:cs typeface="Arial"/>
                  <a:sym typeface="Arial"/>
                </a:rPr>
                <a:t>Source 1</a:t>
              </a:r>
              <a:endParaRPr/>
            </a:p>
          </p:txBody>
        </p:sp>
        <p:sp>
          <p:nvSpPr>
            <p:cNvPr id="287" name="Google Shape;287;p39"/>
            <p:cNvSpPr/>
            <p:nvPr/>
          </p:nvSpPr>
          <p:spPr>
            <a:xfrm>
              <a:off x="914400" y="2590800"/>
              <a:ext cx="1066800" cy="533400"/>
            </a:xfrm>
            <a:prstGeom prst="flowChartMagneticDisk">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1" i="0" lang="en-US" sz="1200" u="none" cap="none" strike="noStrike">
                  <a:solidFill>
                    <a:schemeClr val="dk1"/>
                  </a:solidFill>
                  <a:latin typeface="Arial"/>
                  <a:ea typeface="Arial"/>
                  <a:cs typeface="Arial"/>
                  <a:sym typeface="Arial"/>
                </a:rPr>
                <a:t>Source 2</a:t>
              </a:r>
              <a:endParaRPr/>
            </a:p>
          </p:txBody>
        </p:sp>
        <p:sp>
          <p:nvSpPr>
            <p:cNvPr id="288" name="Google Shape;288;p39"/>
            <p:cNvSpPr/>
            <p:nvPr/>
          </p:nvSpPr>
          <p:spPr>
            <a:xfrm>
              <a:off x="3505200" y="2133600"/>
              <a:ext cx="1676400" cy="457200"/>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close/>
                </a:path>
                <a:path extrusionOk="0" h="21600" w="21600">
                  <a:moveTo>
                    <a:pt x="1350" y="5400"/>
                  </a:moveTo>
                  <a:lnTo>
                    <a:pt x="1350" y="16200"/>
                  </a:lnTo>
                  <a:lnTo>
                    <a:pt x="2700" y="16200"/>
                  </a:lnTo>
                  <a:lnTo>
                    <a:pt x="2700" y="5400"/>
                  </a:lnTo>
                  <a:close/>
                </a:path>
                <a:path extrusionOk="0" h="21600" w="21600">
                  <a:moveTo>
                    <a:pt x="0" y="5400"/>
                  </a:moveTo>
                  <a:lnTo>
                    <a:pt x="0" y="16200"/>
                  </a:lnTo>
                  <a:lnTo>
                    <a:pt x="675" y="16200"/>
                  </a:lnTo>
                  <a:lnTo>
                    <a:pt x="675" y="5400"/>
                  </a:lnTo>
                  <a:close/>
                </a:path>
              </a:pathLst>
            </a:custGeom>
            <a:solidFill>
              <a:srgbClr val="00CC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89" name="Google Shape;289;p39"/>
            <p:cNvSpPr/>
            <p:nvPr/>
          </p:nvSpPr>
          <p:spPr>
            <a:xfrm>
              <a:off x="5334000" y="1600200"/>
              <a:ext cx="1066800" cy="1524000"/>
            </a:xfrm>
            <a:prstGeom prst="flowChartMagneticDisk">
              <a:avLst/>
            </a:prstGeom>
            <a:solidFill>
              <a:srgbClr val="33996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Target</a:t>
              </a:r>
              <a:endParaRPr/>
            </a:p>
          </p:txBody>
        </p:sp>
        <p:sp>
          <p:nvSpPr>
            <p:cNvPr id="290" name="Google Shape;290;p39"/>
            <p:cNvSpPr/>
            <p:nvPr/>
          </p:nvSpPr>
          <p:spPr>
            <a:xfrm>
              <a:off x="2133600" y="1981200"/>
              <a:ext cx="381000" cy="228600"/>
            </a:xfrm>
            <a:prstGeom prst="rightArrow">
              <a:avLst>
                <a:gd fmla="val 50000" name="adj1"/>
                <a:gd fmla="val 50000" name="adj2"/>
              </a:avLst>
            </a:prstGeom>
            <a:solidFill>
              <a:srgbClr val="00CC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91" name="Google Shape;291;p39"/>
            <p:cNvSpPr/>
            <p:nvPr/>
          </p:nvSpPr>
          <p:spPr>
            <a:xfrm>
              <a:off x="2133600" y="2743200"/>
              <a:ext cx="381000" cy="228600"/>
            </a:xfrm>
            <a:prstGeom prst="rightArrow">
              <a:avLst>
                <a:gd fmla="val 50000" name="adj1"/>
                <a:gd fmla="val 50000" name="adj2"/>
              </a:avLst>
            </a:prstGeom>
            <a:solidFill>
              <a:srgbClr val="00CC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92" name="Google Shape;292;p39"/>
            <p:cNvSpPr/>
            <p:nvPr/>
          </p:nvSpPr>
          <p:spPr>
            <a:xfrm>
              <a:off x="2590800" y="1828800"/>
              <a:ext cx="762000" cy="1295400"/>
            </a:xfrm>
            <a:prstGeom prst="flowChartDocument">
              <a:avLst/>
            </a:prstGeom>
            <a:solidFill>
              <a:srgbClr val="99CC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1" i="0" lang="en-US" sz="1200" u="none" cap="none" strike="noStrike">
                  <a:solidFill>
                    <a:schemeClr val="dk1"/>
                  </a:solidFill>
                  <a:latin typeface="Arial"/>
                  <a:ea typeface="Arial"/>
                  <a:cs typeface="Arial"/>
                  <a:sym typeface="Arial"/>
                </a:rPr>
                <a:t>Query </a:t>
              </a:r>
              <a:endParaRPr/>
            </a:p>
            <a:p>
              <a:pPr indent="0" lvl="0" marL="0" marR="0" rtl="0" algn="ctr">
                <a:lnSpc>
                  <a:spcPct val="100000"/>
                </a:lnSpc>
                <a:spcBef>
                  <a:spcPts val="0"/>
                </a:spcBef>
                <a:spcAft>
                  <a:spcPts val="0"/>
                </a:spcAft>
                <a:buClr>
                  <a:schemeClr val="dk1"/>
                </a:buClr>
                <a:buFont typeface="Arial"/>
                <a:buNone/>
              </a:pPr>
              <a:r>
                <a:rPr b="1" i="0" lang="en-US" sz="1200" u="none" cap="none" strike="noStrike">
                  <a:solidFill>
                    <a:schemeClr val="dk1"/>
                  </a:solidFill>
                  <a:latin typeface="Arial"/>
                  <a:ea typeface="Arial"/>
                  <a:cs typeface="Arial"/>
                  <a:sym typeface="Arial"/>
                </a:rPr>
                <a:t>joining </a:t>
              </a:r>
              <a:endParaRPr/>
            </a:p>
            <a:p>
              <a:pPr indent="0" lvl="0" marL="0" marR="0" rtl="0" algn="ctr">
                <a:lnSpc>
                  <a:spcPct val="100000"/>
                </a:lnSpc>
                <a:spcBef>
                  <a:spcPts val="0"/>
                </a:spcBef>
                <a:spcAft>
                  <a:spcPts val="0"/>
                </a:spcAft>
                <a:buClr>
                  <a:schemeClr val="dk1"/>
                </a:buClr>
                <a:buFont typeface="Arial"/>
                <a:buNone/>
              </a:pPr>
              <a:r>
                <a:rPr b="1" i="0" lang="en-US" sz="1200" u="none" cap="none" strike="noStrike">
                  <a:solidFill>
                    <a:schemeClr val="dk1"/>
                  </a:solidFill>
                  <a:latin typeface="Arial"/>
                  <a:ea typeface="Arial"/>
                  <a:cs typeface="Arial"/>
                  <a:sym typeface="Arial"/>
                </a:rPr>
                <a:t>all </a:t>
              </a:r>
              <a:endParaRPr/>
            </a:p>
            <a:p>
              <a:pPr indent="0" lvl="0" marL="0" marR="0" rtl="0" algn="ctr">
                <a:lnSpc>
                  <a:spcPct val="100000"/>
                </a:lnSpc>
                <a:spcBef>
                  <a:spcPts val="0"/>
                </a:spcBef>
                <a:spcAft>
                  <a:spcPts val="0"/>
                </a:spcAft>
                <a:buClr>
                  <a:schemeClr val="dk1"/>
                </a:buClr>
                <a:buFont typeface="Arial"/>
                <a:buNone/>
              </a:pPr>
              <a:r>
                <a:rPr b="1" i="0" lang="en-US" sz="1200" u="none" cap="none" strike="noStrike">
                  <a:solidFill>
                    <a:schemeClr val="dk1"/>
                  </a:solidFill>
                  <a:latin typeface="Arial"/>
                  <a:ea typeface="Arial"/>
                  <a:cs typeface="Arial"/>
                  <a:sym typeface="Arial"/>
                </a:rPr>
                <a:t>sources</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6" name="Shape 296"/>
        <p:cNvGrpSpPr/>
        <p:nvPr/>
      </p:nvGrpSpPr>
      <p:grpSpPr>
        <a:xfrm>
          <a:off x="0" y="0"/>
          <a:ext cx="0" cy="0"/>
          <a:chOff x="0" y="0"/>
          <a:chExt cx="0" cy="0"/>
        </a:xfrm>
      </p:grpSpPr>
      <p:sp>
        <p:nvSpPr>
          <p:cNvPr id="297" name="Google Shape;297;p40"/>
          <p:cNvSpPr txBox="1"/>
          <p:nvPr>
            <p:ph type="title"/>
          </p:nvPr>
        </p:nvSpPr>
        <p:spPr>
          <a:xfrm>
            <a:off x="0" y="215900"/>
            <a:ext cx="7696200" cy="92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Loading Mechanisms</a:t>
            </a:r>
            <a:endParaRPr/>
          </a:p>
        </p:txBody>
      </p:sp>
      <p:sp>
        <p:nvSpPr>
          <p:cNvPr id="298" name="Google Shape;298;p40"/>
          <p:cNvSpPr txBox="1"/>
          <p:nvPr>
            <p:ph idx="1" type="body"/>
          </p:nvPr>
        </p:nvSpPr>
        <p:spPr>
          <a:xfrm>
            <a:off x="304800" y="1066800"/>
            <a:ext cx="8229600" cy="49530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	The process of writing the data into the target database. </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Mechanisms for loading :</a:t>
            </a:r>
            <a:endParaRPr/>
          </a:p>
          <a:p>
            <a:pPr indent="-228600" lvl="2" marL="11430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Native drivers</a:t>
            </a:r>
            <a:endParaRPr/>
          </a:p>
          <a:p>
            <a:pPr indent="-228600" lvl="2" marL="11430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Bulk Loads </a:t>
            </a:r>
            <a:endParaRPr/>
          </a:p>
          <a:p>
            <a:pPr indent="-228600" lvl="2" marL="11430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External Tables </a:t>
            </a:r>
            <a:endParaRPr/>
          </a:p>
          <a:p>
            <a:pPr indent="-228600" lvl="2" marL="11430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Export /Import</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p41"/>
          <p:cNvSpPr txBox="1"/>
          <p:nvPr>
            <p:ph type="title"/>
          </p:nvPr>
        </p:nvSpPr>
        <p:spPr>
          <a:xfrm>
            <a:off x="2981325" y="4598987"/>
            <a:ext cx="2800350" cy="5794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Error Handling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9" name="Shape 309"/>
        <p:cNvGrpSpPr/>
        <p:nvPr/>
      </p:nvGrpSpPr>
      <p:grpSpPr>
        <a:xfrm>
          <a:off x="0" y="0"/>
          <a:ext cx="0" cy="0"/>
          <a:chOff x="0" y="0"/>
          <a:chExt cx="0" cy="0"/>
        </a:xfrm>
      </p:grpSpPr>
      <p:sp>
        <p:nvSpPr>
          <p:cNvPr id="310" name="Google Shape;310;p42"/>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Error Types</a:t>
            </a:r>
            <a:endParaRPr/>
          </a:p>
        </p:txBody>
      </p:sp>
      <p:sp>
        <p:nvSpPr>
          <p:cNvPr id="311" name="Google Shape;311;p42"/>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Fatal Errors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Source or Target not accessible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Metadata not accessible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Lack of database space on Target system</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Non-Fatal Errors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Key constraint violation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Loading NULL values in not-NULL columns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Data type conversion errors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43"/>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600" u="none" cap="none" strike="noStrike">
                <a:solidFill>
                  <a:schemeClr val="dk1"/>
                </a:solidFill>
                <a:latin typeface="Cabin"/>
                <a:ea typeface="Cabin"/>
                <a:cs typeface="Cabin"/>
                <a:sym typeface="Cabin"/>
              </a:rPr>
              <a:t>Error Handling	</a:t>
            </a:r>
            <a:endParaRPr/>
          </a:p>
        </p:txBody>
      </p:sp>
      <p:sp>
        <p:nvSpPr>
          <p:cNvPr id="317" name="Google Shape;317;p43"/>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Reject All</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All rows with errors are rejected</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ETL processes all the rows and routes the error rows to reject file</a:t>
            </a:r>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Reject None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Complete picture of data</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Erroneous data</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Records need to be reprocessed that are marked for correction</a:t>
            </a:r>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Reject Critical</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Balance between missing information and incorrect information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Rejection decision is taken on the fly based on some pre-defined business rules</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1" name="Shape 321"/>
        <p:cNvGrpSpPr/>
        <p:nvPr/>
      </p:nvGrpSpPr>
      <p:grpSpPr>
        <a:xfrm>
          <a:off x="0" y="0"/>
          <a:ext cx="0" cy="0"/>
          <a:chOff x="0" y="0"/>
          <a:chExt cx="0" cy="0"/>
        </a:xfrm>
      </p:grpSpPr>
      <p:sp>
        <p:nvSpPr>
          <p:cNvPr id="322" name="Google Shape;322;p44"/>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Error Logging</a:t>
            </a:r>
            <a:endParaRPr/>
          </a:p>
        </p:txBody>
      </p:sp>
      <p:sp>
        <p:nvSpPr>
          <p:cNvPr id="323" name="Google Shape;323;p44"/>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Error Files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Rejected records collected in file/table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Rejected records marked for correction in target tables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Ignore rejected records</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Error Logs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Error summary available in logs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Used for Data reconciliation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Statistics on data accuracy</a:t>
            </a:r>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27"/>
          <p:cNvSpPr txBox="1"/>
          <p:nvPr>
            <p:ph type="title"/>
          </p:nvPr>
        </p:nvSpPr>
        <p:spPr>
          <a:xfrm>
            <a:off x="3175"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ETL Concepts Overview </a:t>
            </a:r>
            <a:endParaRPr/>
          </a:p>
        </p:txBody>
      </p:sp>
      <p:sp>
        <p:nvSpPr>
          <p:cNvPr id="172" name="Google Shape;172;p27"/>
          <p:cNvSpPr txBox="1"/>
          <p:nvPr/>
        </p:nvSpPr>
        <p:spPr>
          <a:xfrm>
            <a:off x="381000" y="12954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Integration is the process of transforming business data from different applications to provide users with a unified view of data.</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Need for Data Integration has increased as the volume and the need to share existing data in disparate sources explodes with mergers, acquisitions, global operations etc.</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Extract – Transform – Load (ETL) is the foundation of a Data Integration system.</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ETL details are covered in two parts,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Part 1 – Overview, Data Analysis and Process Flows.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Part 2 – Extraction, Transportation and Loading, and Error Handling</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7" name="Shape 327"/>
        <p:cNvGrpSpPr/>
        <p:nvPr/>
      </p:nvGrpSpPr>
      <p:grpSpPr>
        <a:xfrm>
          <a:off x="0" y="0"/>
          <a:ext cx="0" cy="0"/>
          <a:chOff x="0" y="0"/>
          <a:chExt cx="0" cy="0"/>
        </a:xfrm>
      </p:grpSpPr>
      <p:sp>
        <p:nvSpPr>
          <p:cNvPr id="328" name="Google Shape;328;p45"/>
          <p:cNvSpPr txBox="1"/>
          <p:nvPr>
            <p:ph type="title"/>
          </p:nvPr>
        </p:nvSpPr>
        <p:spPr>
          <a:xfrm>
            <a:off x="0" y="215900"/>
            <a:ext cx="7696200" cy="92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Error Notification</a:t>
            </a:r>
            <a:endParaRPr/>
          </a:p>
        </p:txBody>
      </p:sp>
      <p:sp>
        <p:nvSpPr>
          <p:cNvPr id="329" name="Google Shape;329;p45"/>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Error Reporting</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Errors should be reported so that ETL developer can see it and work on it</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Error statistics along with Error source, expected target and error records details need to be stated clearly</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Error Notification/ Alerts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Email alerts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Error / Log  files</a:t>
            </a:r>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3" name="Shape 333"/>
        <p:cNvGrpSpPr/>
        <p:nvPr/>
      </p:nvGrpSpPr>
      <p:grpSpPr>
        <a:xfrm>
          <a:off x="0" y="0"/>
          <a:ext cx="0" cy="0"/>
          <a:chOff x="0" y="0"/>
          <a:chExt cx="0" cy="0"/>
        </a:xfrm>
      </p:grpSpPr>
      <p:sp>
        <p:nvSpPr>
          <p:cNvPr id="334" name="Google Shape;334;p46"/>
          <p:cNvSpPr txBox="1"/>
          <p:nvPr>
            <p:ph type="title"/>
          </p:nvPr>
        </p:nvSpPr>
        <p:spPr>
          <a:xfrm>
            <a:off x="0" y="215900"/>
            <a:ext cx="7696200" cy="92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Recovery Process</a:t>
            </a:r>
            <a:endParaRPr/>
          </a:p>
        </p:txBody>
      </p:sp>
      <p:sp>
        <p:nvSpPr>
          <p:cNvPr id="335" name="Google Shape;335;p46"/>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Roll back and reload</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Reload from commit point</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Error records marked for correction</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Loading rejected records file/table</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9" name="Shape 339"/>
        <p:cNvGrpSpPr/>
        <p:nvPr/>
      </p:nvGrpSpPr>
      <p:grpSpPr>
        <a:xfrm>
          <a:off x="0" y="0"/>
          <a:ext cx="0" cy="0"/>
          <a:chOff x="0" y="0"/>
          <a:chExt cx="0" cy="0"/>
        </a:xfrm>
      </p:grpSpPr>
      <p:sp>
        <p:nvSpPr>
          <p:cNvPr id="340" name="Google Shape;340;p47"/>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Congratulations! </a:t>
            </a:r>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You have now completed the module  “ETL Concepts Part II”</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You should now be able to answer questions on,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ETL concepts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Extractions methods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Various means of transportation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Loading mechanisms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Error handling and recovery processes</a:t>
            </a:r>
            <a:endParaRPr/>
          </a:p>
        </p:txBody>
      </p:sp>
      <p:sp>
        <p:nvSpPr>
          <p:cNvPr id="341" name="Google Shape;341;p47"/>
          <p:cNvSpPr txBox="1"/>
          <p:nvPr>
            <p:ph type="title"/>
          </p:nvPr>
        </p:nvSpPr>
        <p:spPr>
          <a:xfrm>
            <a:off x="3175" y="1524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Module Summary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7" name="Shape 347"/>
        <p:cNvGrpSpPr/>
        <p:nvPr/>
      </p:nvGrpSpPr>
      <p:grpSpPr>
        <a:xfrm>
          <a:off x="0" y="0"/>
          <a:ext cx="0" cy="0"/>
          <a:chOff x="0" y="0"/>
          <a:chExt cx="0" cy="0"/>
        </a:xfrm>
      </p:grpSpPr>
      <p:sp>
        <p:nvSpPr>
          <p:cNvPr id="348" name="Google Shape;348;p48"/>
          <p:cNvSpPr txBox="1"/>
          <p:nvPr>
            <p:ph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Quiz</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4" name="Shape 354"/>
        <p:cNvGrpSpPr/>
        <p:nvPr/>
      </p:nvGrpSpPr>
      <p:grpSpPr>
        <a:xfrm>
          <a:off x="0" y="0"/>
          <a:ext cx="0" cy="0"/>
          <a:chOff x="0" y="0"/>
          <a:chExt cx="0" cy="0"/>
        </a:xfrm>
      </p:grpSpPr>
      <p:sp>
        <p:nvSpPr>
          <p:cNvPr id="355" name="Google Shape;355;p49"/>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1. Which of these is not a Extraction technique</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Full Table Extraction</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Change Data Capture</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Incrementatal Extraction</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Materialized Views</a:t>
            </a:r>
            <a:endParaRPr/>
          </a:p>
          <a:p>
            <a:pPr indent="-355600" lvl="0" marL="5334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800" u="none" cap="none" strike="noStrike">
              <a:solidFill>
                <a:schemeClr val="dk1"/>
              </a:solidFill>
              <a:latin typeface="Cabin"/>
              <a:ea typeface="Cabin"/>
              <a:cs typeface="Cabin"/>
              <a:sym typeface="Cabin"/>
            </a:endParaRPr>
          </a:p>
        </p:txBody>
      </p:sp>
      <p:sp>
        <p:nvSpPr>
          <p:cNvPr id="356" name="Google Shape;356;p49"/>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2" name="Shape 362"/>
        <p:cNvGrpSpPr/>
        <p:nvPr/>
      </p:nvGrpSpPr>
      <p:grpSpPr>
        <a:xfrm>
          <a:off x="0" y="0"/>
          <a:ext cx="0" cy="0"/>
          <a:chOff x="0" y="0"/>
          <a:chExt cx="0" cy="0"/>
        </a:xfrm>
      </p:grpSpPr>
      <p:sp>
        <p:nvSpPr>
          <p:cNvPr id="363" name="Google Shape;363;p50"/>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1. Which of these is not a Extraction technique</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Full Table Extraction</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Change Data Capture</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Incrementatal Extraction</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Materialized Views</a:t>
            </a:r>
            <a:endParaRPr/>
          </a:p>
          <a:p>
            <a:pPr indent="-355600" lvl="0" marL="5334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Answer: D</a:t>
            </a:r>
            <a:endParaRPr/>
          </a:p>
          <a:p>
            <a:pPr indent="0" lvl="0" marL="0" marR="0" rtl="0" algn="l">
              <a:spcBef>
                <a:spcPts val="400"/>
              </a:spcBef>
              <a:spcAft>
                <a:spcPts val="0"/>
              </a:spcAft>
              <a:buNone/>
            </a:pPr>
            <a:r>
              <a:t/>
            </a:r>
            <a:endParaRPr b="0" i="0" sz="2800" u="none" cap="none" strike="noStrike">
              <a:solidFill>
                <a:schemeClr val="dk1"/>
              </a:solidFill>
              <a:latin typeface="Cabin"/>
              <a:ea typeface="Cabin"/>
              <a:cs typeface="Cabin"/>
              <a:sym typeface="Cabin"/>
            </a:endParaRPr>
          </a:p>
        </p:txBody>
      </p:sp>
      <p:sp>
        <p:nvSpPr>
          <p:cNvPr id="364" name="Google Shape;364;p50"/>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0" name="Shape 370"/>
        <p:cNvGrpSpPr/>
        <p:nvPr/>
      </p:nvGrpSpPr>
      <p:grpSpPr>
        <a:xfrm>
          <a:off x="0" y="0"/>
          <a:ext cx="0" cy="0"/>
          <a:chOff x="0" y="0"/>
          <a:chExt cx="0" cy="0"/>
        </a:xfrm>
      </p:grpSpPr>
      <p:sp>
        <p:nvSpPr>
          <p:cNvPr id="371" name="Google Shape;371;p51"/>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2. Which of the following is not a Recovery process</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Restart full load directly</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Load from Commit point</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Roll back and reload</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Load only rejected rows</a:t>
            </a:r>
            <a:endParaRPr/>
          </a:p>
          <a:p>
            <a:pPr indent="-355600" lvl="0" marL="5334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800" u="none" cap="none" strike="noStrike">
              <a:solidFill>
                <a:schemeClr val="dk1"/>
              </a:solidFill>
              <a:latin typeface="Cabin"/>
              <a:ea typeface="Cabin"/>
              <a:cs typeface="Cabin"/>
              <a:sym typeface="Cabin"/>
            </a:endParaRPr>
          </a:p>
        </p:txBody>
      </p:sp>
      <p:sp>
        <p:nvSpPr>
          <p:cNvPr id="372" name="Google Shape;372;p51"/>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8" name="Shape 378"/>
        <p:cNvGrpSpPr/>
        <p:nvPr/>
      </p:nvGrpSpPr>
      <p:grpSpPr>
        <a:xfrm>
          <a:off x="0" y="0"/>
          <a:ext cx="0" cy="0"/>
          <a:chOff x="0" y="0"/>
          <a:chExt cx="0" cy="0"/>
        </a:xfrm>
      </p:grpSpPr>
      <p:sp>
        <p:nvSpPr>
          <p:cNvPr id="379" name="Google Shape;379;p52"/>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2. Which of the following is not a Recovery process</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Reload and RollBack</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Load from Commit point</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Roll back and reload</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Load only rejected rows</a:t>
            </a:r>
            <a:endParaRPr/>
          </a:p>
          <a:p>
            <a:pPr indent="-355600" lvl="0" marL="5334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Answer: A</a:t>
            </a:r>
            <a:endParaRPr/>
          </a:p>
          <a:p>
            <a:pPr indent="0" lvl="0" marL="0" marR="0" rtl="0" algn="l">
              <a:spcBef>
                <a:spcPts val="400"/>
              </a:spcBef>
              <a:spcAft>
                <a:spcPts val="0"/>
              </a:spcAft>
              <a:buNone/>
            </a:pPr>
            <a:r>
              <a:t/>
            </a:r>
            <a:endParaRPr b="0" i="0" sz="2800" u="none" cap="none" strike="noStrike">
              <a:solidFill>
                <a:schemeClr val="dk1"/>
              </a:solidFill>
              <a:latin typeface="Cabin"/>
              <a:ea typeface="Cabin"/>
              <a:cs typeface="Cabin"/>
              <a:sym typeface="Cabin"/>
            </a:endParaRPr>
          </a:p>
        </p:txBody>
      </p:sp>
      <p:sp>
        <p:nvSpPr>
          <p:cNvPr id="380" name="Google Shape;380;p52"/>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6" name="Shape 386"/>
        <p:cNvGrpSpPr/>
        <p:nvPr/>
      </p:nvGrpSpPr>
      <p:grpSpPr>
        <a:xfrm>
          <a:off x="0" y="0"/>
          <a:ext cx="0" cy="0"/>
          <a:chOff x="0" y="0"/>
          <a:chExt cx="0" cy="0"/>
        </a:xfrm>
      </p:grpSpPr>
      <p:sp>
        <p:nvSpPr>
          <p:cNvPr id="387" name="Google Shape;387;p53"/>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3. A system is receiving flatfile feeds once a day from an external system. What kind of extraction would you recommend ?</a:t>
            </a:r>
            <a:endParaRPr/>
          </a:p>
          <a:p>
            <a:pPr indent="-533400" lvl="0" marL="533400" marR="0" rtl="0" algn="l">
              <a:lnSpc>
                <a:spcPct val="100000"/>
              </a:lnSpc>
              <a:spcBef>
                <a:spcPts val="280"/>
              </a:spcBef>
              <a:spcAft>
                <a:spcPts val="0"/>
              </a:spcAft>
              <a:buClr>
                <a:schemeClr val="dk1"/>
              </a:buClr>
              <a:buFont typeface="Rambla"/>
              <a:buNone/>
            </a:pPr>
            <a:r>
              <a:t/>
            </a:r>
            <a:endParaRPr b="0" i="0" sz="1400" u="none" cap="none" strike="noStrik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Offline Extraction</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Online Extraction</a:t>
            </a:r>
            <a:endParaRPr/>
          </a:p>
          <a:p>
            <a:pPr indent="-533400" lvl="0" marL="533400" marR="0" rtl="0" algn="l">
              <a:lnSpc>
                <a:spcPct val="100000"/>
              </a:lnSpc>
              <a:spcBef>
                <a:spcPts val="560"/>
              </a:spcBef>
              <a:spcAft>
                <a:spcPts val="0"/>
              </a:spcAft>
              <a:buClr>
                <a:schemeClr val="dk1"/>
              </a:buClr>
              <a:buFont typeface="Rambla"/>
              <a:buNone/>
            </a:pPr>
            <a:r>
              <a:t/>
            </a:r>
            <a:endParaRPr b="0" i="0" sz="28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Rambla"/>
              <a:buNone/>
            </a:pPr>
            <a:r>
              <a:t/>
            </a:r>
            <a:endParaRPr b="0" i="0" sz="28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800" u="none" cap="none" strike="noStrike">
              <a:solidFill>
                <a:schemeClr val="dk1"/>
              </a:solidFill>
              <a:latin typeface="Cabin"/>
              <a:ea typeface="Cabin"/>
              <a:cs typeface="Cabin"/>
              <a:sym typeface="Cabin"/>
            </a:endParaRPr>
          </a:p>
        </p:txBody>
      </p:sp>
      <p:sp>
        <p:nvSpPr>
          <p:cNvPr id="388" name="Google Shape;388;p53"/>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4" name="Shape 394"/>
        <p:cNvGrpSpPr/>
        <p:nvPr/>
      </p:nvGrpSpPr>
      <p:grpSpPr>
        <a:xfrm>
          <a:off x="0" y="0"/>
          <a:ext cx="0" cy="0"/>
          <a:chOff x="0" y="0"/>
          <a:chExt cx="0" cy="0"/>
        </a:xfrm>
      </p:grpSpPr>
      <p:sp>
        <p:nvSpPr>
          <p:cNvPr id="395" name="Google Shape;395;p54"/>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3. A system is receiving flatfile feeds once a day from an external system. What kind of extraction would you recommend ?</a:t>
            </a:r>
            <a:endParaRPr/>
          </a:p>
          <a:p>
            <a:pPr indent="-533400" lvl="0" marL="533400" marR="0" rtl="0" algn="l">
              <a:lnSpc>
                <a:spcPct val="100000"/>
              </a:lnSpc>
              <a:spcBef>
                <a:spcPts val="280"/>
              </a:spcBef>
              <a:spcAft>
                <a:spcPts val="0"/>
              </a:spcAft>
              <a:buClr>
                <a:schemeClr val="dk1"/>
              </a:buClr>
              <a:buFont typeface="Rambla"/>
              <a:buNone/>
            </a:pPr>
            <a:r>
              <a:t/>
            </a:r>
            <a:endParaRPr b="0" i="0" sz="1400" u="none" cap="none" strike="noStrik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Offline Extraction</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Online Extraction</a:t>
            </a:r>
            <a:endParaRPr/>
          </a:p>
          <a:p>
            <a:pPr indent="-533400" lvl="0" marL="533400" marR="0" rtl="0" algn="l">
              <a:lnSpc>
                <a:spcPct val="100000"/>
              </a:lnSpc>
              <a:spcBef>
                <a:spcPts val="560"/>
              </a:spcBef>
              <a:spcAft>
                <a:spcPts val="0"/>
              </a:spcAft>
              <a:buClr>
                <a:schemeClr val="dk1"/>
              </a:buClr>
              <a:buFont typeface="Rambla"/>
              <a:buNone/>
            </a:pPr>
            <a:r>
              <a:t/>
            </a:r>
            <a:endParaRPr b="0" i="0" sz="28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Answer: A</a:t>
            </a:r>
            <a:endParaRPr/>
          </a:p>
          <a:p>
            <a:pPr indent="0" lvl="0" marL="0" marR="0" rtl="0" algn="l">
              <a:spcBef>
                <a:spcPts val="400"/>
              </a:spcBef>
              <a:spcAft>
                <a:spcPts val="0"/>
              </a:spcAft>
              <a:buNone/>
            </a:pPr>
            <a:r>
              <a:t/>
            </a:r>
            <a:endParaRPr b="0" i="0" sz="2800" u="none" cap="none" strike="noStrike">
              <a:solidFill>
                <a:schemeClr val="dk1"/>
              </a:solidFill>
              <a:latin typeface="Cabin"/>
              <a:ea typeface="Cabin"/>
              <a:cs typeface="Cabin"/>
              <a:sym typeface="Cabin"/>
            </a:endParaRPr>
          </a:p>
        </p:txBody>
      </p:sp>
      <p:sp>
        <p:nvSpPr>
          <p:cNvPr id="396" name="Google Shape;396;p54"/>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sp>
        <p:nvSpPr>
          <p:cNvPr id="177" name="Google Shape;177;p28"/>
          <p:cNvSpPr txBox="1"/>
          <p:nvPr>
            <p:ph type="title"/>
          </p:nvPr>
        </p:nvSpPr>
        <p:spPr>
          <a:xfrm>
            <a:off x="3175"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ETL Concepts Objectives</a:t>
            </a:r>
            <a:endParaRPr/>
          </a:p>
        </p:txBody>
      </p:sp>
      <p:sp>
        <p:nvSpPr>
          <p:cNvPr id="178" name="Google Shape;178;p28"/>
          <p:cNvSpPr txBox="1"/>
          <p:nvPr/>
        </p:nvSpPr>
        <p:spPr>
          <a:xfrm>
            <a:off x="2286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Upon completion of this module you will be able to:</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Understand the different aspects of a ETL process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Understand how to handle most errors in an ETL process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2" name="Shape 402"/>
        <p:cNvGrpSpPr/>
        <p:nvPr/>
      </p:nvGrpSpPr>
      <p:grpSpPr>
        <a:xfrm>
          <a:off x="0" y="0"/>
          <a:ext cx="0" cy="0"/>
          <a:chOff x="0" y="0"/>
          <a:chExt cx="0" cy="0"/>
        </a:xfrm>
      </p:grpSpPr>
      <p:sp>
        <p:nvSpPr>
          <p:cNvPr id="403" name="Google Shape;403;p55"/>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4. Sources for a DI system are all Oracle databases ready with connectivity. What should be the recommended method of transporting data</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Flat files</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Queries</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Both</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None</a:t>
            </a:r>
            <a:endParaRPr/>
          </a:p>
          <a:p>
            <a:pPr indent="-355600" lvl="0" marL="5334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800" u="none" cap="none" strike="noStrike">
              <a:solidFill>
                <a:schemeClr val="dk1"/>
              </a:solidFill>
              <a:latin typeface="Cabin"/>
              <a:ea typeface="Cabin"/>
              <a:cs typeface="Cabin"/>
              <a:sym typeface="Cabin"/>
            </a:endParaRPr>
          </a:p>
        </p:txBody>
      </p:sp>
      <p:sp>
        <p:nvSpPr>
          <p:cNvPr id="404" name="Google Shape;404;p55"/>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0" name="Shape 410"/>
        <p:cNvGrpSpPr/>
        <p:nvPr/>
      </p:nvGrpSpPr>
      <p:grpSpPr>
        <a:xfrm>
          <a:off x="0" y="0"/>
          <a:ext cx="0" cy="0"/>
          <a:chOff x="0" y="0"/>
          <a:chExt cx="0" cy="0"/>
        </a:xfrm>
      </p:grpSpPr>
      <p:sp>
        <p:nvSpPr>
          <p:cNvPr id="411" name="Google Shape;411;p56"/>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4. Sources for a DI system are all Oracle databases ready with connectivity. What should be the recommended method of transporting data</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Flat files</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Queries</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Both</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None</a:t>
            </a:r>
            <a:endParaRPr/>
          </a:p>
          <a:p>
            <a:pPr indent="-355600" lvl="0" marL="5334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Answer: B</a:t>
            </a:r>
            <a:endParaRPr/>
          </a:p>
          <a:p>
            <a:pPr indent="0" lvl="0" marL="0" marR="0" rtl="0" algn="l">
              <a:spcBef>
                <a:spcPts val="400"/>
              </a:spcBef>
              <a:spcAft>
                <a:spcPts val="0"/>
              </a:spcAft>
              <a:buNone/>
            </a:pPr>
            <a:r>
              <a:t/>
            </a:r>
            <a:endParaRPr b="0" i="0" sz="2800" u="none" cap="none" strike="noStrike">
              <a:solidFill>
                <a:schemeClr val="dk1"/>
              </a:solidFill>
              <a:latin typeface="Cabin"/>
              <a:ea typeface="Cabin"/>
              <a:cs typeface="Cabin"/>
              <a:sym typeface="Cabin"/>
            </a:endParaRPr>
          </a:p>
        </p:txBody>
      </p:sp>
      <p:sp>
        <p:nvSpPr>
          <p:cNvPr id="412" name="Google Shape;412;p56"/>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8" name="Shape 418"/>
        <p:cNvGrpSpPr/>
        <p:nvPr/>
      </p:nvGrpSpPr>
      <p:grpSpPr>
        <a:xfrm>
          <a:off x="0" y="0"/>
          <a:ext cx="0" cy="0"/>
          <a:chOff x="0" y="0"/>
          <a:chExt cx="0" cy="0"/>
        </a:xfrm>
      </p:grpSpPr>
      <p:sp>
        <p:nvSpPr>
          <p:cNvPr id="419" name="Google Shape;419;p57"/>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5. Change Data Capture is a kind of Physical Extraction technique</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True</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False</a:t>
            </a:r>
            <a:endParaRPr/>
          </a:p>
          <a:p>
            <a:pPr indent="-533400" lvl="0" marL="533400" marR="0" rtl="0" algn="l">
              <a:lnSpc>
                <a:spcPct val="100000"/>
              </a:lnSpc>
              <a:spcBef>
                <a:spcPts val="560"/>
              </a:spcBef>
              <a:spcAft>
                <a:spcPts val="0"/>
              </a:spcAft>
              <a:buClr>
                <a:schemeClr val="dk1"/>
              </a:buClr>
              <a:buFont typeface="Rambla"/>
              <a:buNone/>
            </a:pPr>
            <a:r>
              <a:t/>
            </a:r>
            <a:endParaRPr b="0" i="0" sz="28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800" u="none" cap="none" strike="noStrike">
              <a:solidFill>
                <a:schemeClr val="dk1"/>
              </a:solidFill>
              <a:latin typeface="Cabin"/>
              <a:ea typeface="Cabin"/>
              <a:cs typeface="Cabin"/>
              <a:sym typeface="Cabin"/>
            </a:endParaRPr>
          </a:p>
        </p:txBody>
      </p:sp>
      <p:sp>
        <p:nvSpPr>
          <p:cNvPr id="420" name="Google Shape;420;p57"/>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6" name="Shape 426"/>
        <p:cNvGrpSpPr/>
        <p:nvPr/>
      </p:nvGrpSpPr>
      <p:grpSpPr>
        <a:xfrm>
          <a:off x="0" y="0"/>
          <a:ext cx="0" cy="0"/>
          <a:chOff x="0" y="0"/>
          <a:chExt cx="0" cy="0"/>
        </a:xfrm>
      </p:grpSpPr>
      <p:sp>
        <p:nvSpPr>
          <p:cNvPr id="427" name="Google Shape;427;p58"/>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5. Change Data Capture is a kind of Physical Extraction technique</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True</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False</a:t>
            </a:r>
            <a:endParaRPr/>
          </a:p>
          <a:p>
            <a:pPr indent="-533400" lvl="0" marL="533400" marR="0" rtl="0" algn="l">
              <a:lnSpc>
                <a:spcPct val="100000"/>
              </a:lnSpc>
              <a:spcBef>
                <a:spcPts val="560"/>
              </a:spcBef>
              <a:spcAft>
                <a:spcPts val="0"/>
              </a:spcAft>
              <a:buClr>
                <a:schemeClr val="dk1"/>
              </a:buClr>
              <a:buFont typeface="Rambla"/>
              <a:buNone/>
            </a:pPr>
            <a:r>
              <a:t/>
            </a:r>
            <a:endParaRPr b="0" i="0" sz="28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Answer: B</a:t>
            </a:r>
            <a:endParaRPr/>
          </a:p>
          <a:p>
            <a:pPr indent="0" lvl="0" marL="0" marR="0" rtl="0" algn="l">
              <a:spcBef>
                <a:spcPts val="400"/>
              </a:spcBef>
              <a:spcAft>
                <a:spcPts val="0"/>
              </a:spcAft>
              <a:buNone/>
            </a:pPr>
            <a:r>
              <a:t/>
            </a:r>
            <a:endParaRPr b="0" i="0" sz="2800" u="none" cap="none" strike="noStrike">
              <a:solidFill>
                <a:schemeClr val="dk1"/>
              </a:solidFill>
              <a:latin typeface="Cabin"/>
              <a:ea typeface="Cabin"/>
              <a:cs typeface="Cabin"/>
              <a:sym typeface="Cabin"/>
            </a:endParaRPr>
          </a:p>
        </p:txBody>
      </p:sp>
      <p:sp>
        <p:nvSpPr>
          <p:cNvPr id="428" name="Google Shape;428;p58"/>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4" name="Shape 434"/>
        <p:cNvGrpSpPr/>
        <p:nvPr/>
      </p:nvGrpSpPr>
      <p:grpSpPr>
        <a:xfrm>
          <a:off x="0" y="0"/>
          <a:ext cx="0" cy="0"/>
          <a:chOff x="0" y="0"/>
          <a:chExt cx="0" cy="0"/>
        </a:xfrm>
      </p:grpSpPr>
      <p:sp>
        <p:nvSpPr>
          <p:cNvPr id="435" name="Google Shape;435;p59"/>
          <p:cNvSpPr txBox="1"/>
          <p:nvPr>
            <p:ph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References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1" name="Shape 441"/>
        <p:cNvGrpSpPr/>
        <p:nvPr/>
      </p:nvGrpSpPr>
      <p:grpSpPr>
        <a:xfrm>
          <a:off x="0" y="0"/>
          <a:ext cx="0" cy="0"/>
          <a:chOff x="0" y="0"/>
          <a:chExt cx="0" cy="0"/>
        </a:xfrm>
      </p:grpSpPr>
      <p:sp>
        <p:nvSpPr>
          <p:cNvPr id="442" name="Google Shape;442;p60"/>
          <p:cNvSpPr txBox="1"/>
          <p:nvPr>
            <p:ph type="title"/>
          </p:nvPr>
        </p:nvSpPr>
        <p:spPr>
          <a:xfrm>
            <a:off x="0" y="304800"/>
            <a:ext cx="75438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References</a:t>
            </a:r>
            <a:endParaRPr/>
          </a:p>
        </p:txBody>
      </p:sp>
      <p:sp>
        <p:nvSpPr>
          <p:cNvPr id="443" name="Google Shape;443;p60"/>
          <p:cNvSpPr txBox="1"/>
          <p:nvPr/>
        </p:nvSpPr>
        <p:spPr>
          <a:xfrm>
            <a:off x="755650" y="4159250"/>
            <a:ext cx="3240087" cy="1100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Arial"/>
              <a:buNone/>
            </a:pPr>
            <a:r>
              <a:rPr b="0" i="0" lang="en-US" sz="1600" u="sng" cap="none" strike="noStrike">
                <a:solidFill>
                  <a:schemeClr val="hlink"/>
                </a:solidFill>
                <a:latin typeface="Arial"/>
                <a:ea typeface="Arial"/>
                <a:cs typeface="Arial"/>
                <a:sym typeface="Arial"/>
                <a:hlinkClick r:id="rId3"/>
              </a:rPr>
              <a:t>http://www.tdwi.org</a:t>
            </a:r>
            <a:endParaRPr/>
          </a:p>
          <a:p>
            <a:pPr indent="-342900" lvl="0" marL="342900" marR="0" rtl="0" algn="l">
              <a:lnSpc>
                <a:spcPct val="80000"/>
              </a:lnSpc>
              <a:spcBef>
                <a:spcPts val="320"/>
              </a:spcBef>
              <a:spcAft>
                <a:spcPts val="0"/>
              </a:spcAft>
              <a:buClr>
                <a:schemeClr val="dk1"/>
              </a:buClr>
              <a:buFont typeface="Arial"/>
              <a:buNone/>
            </a:pPr>
            <a:r>
              <a:rPr b="0" i="0" lang="en-US" sz="1600" u="sng" cap="none" strike="noStrike">
                <a:solidFill>
                  <a:schemeClr val="hlink"/>
                </a:solidFill>
                <a:latin typeface="Arial"/>
                <a:ea typeface="Arial"/>
                <a:cs typeface="Arial"/>
                <a:sym typeface="Arial"/>
                <a:hlinkClick r:id="rId4"/>
              </a:rPr>
              <a:t>http://download.oracle.com/docs/cd/B28359_01/server.111/b28313/toc.htm</a:t>
            </a:r>
            <a:endParaRPr/>
          </a:p>
          <a:p>
            <a:pPr indent="0" lvl="0" marL="0" marR="0" rtl="0" algn="l">
              <a:lnSpc>
                <a:spcPct val="100000"/>
              </a:lnSpc>
              <a:spcBef>
                <a:spcPts val="0"/>
              </a:spcBef>
              <a:spcAft>
                <a:spcPts val="0"/>
              </a:spcAft>
              <a:buNone/>
            </a:pPr>
            <a:r>
              <a:t/>
            </a:r>
            <a:endParaRPr b="0" i="0" sz="1600" u="sng" cap="none" strike="noStrike">
              <a:solidFill>
                <a:schemeClr val="hlink"/>
              </a:solidFill>
              <a:latin typeface="Arial"/>
              <a:ea typeface="Arial"/>
              <a:cs typeface="Arial"/>
              <a:sym typeface="Arial"/>
              <a:hlinkClick r:id="rId5"/>
            </a:endParaRPr>
          </a:p>
        </p:txBody>
      </p:sp>
      <p:sp>
        <p:nvSpPr>
          <p:cNvPr id="444" name="Google Shape;444;p60"/>
          <p:cNvSpPr txBox="1"/>
          <p:nvPr/>
        </p:nvSpPr>
        <p:spPr>
          <a:xfrm>
            <a:off x="827087" y="2060575"/>
            <a:ext cx="3168650"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ETL toolkit – by Ralph Kimball</a:t>
            </a:r>
            <a:endParaRPr/>
          </a:p>
        </p:txBody>
      </p:sp>
      <p:sp>
        <p:nvSpPr>
          <p:cNvPr id="445" name="Google Shape;445;p60"/>
          <p:cNvSpPr txBox="1"/>
          <p:nvPr/>
        </p:nvSpPr>
        <p:spPr>
          <a:xfrm>
            <a:off x="4859337" y="2060575"/>
            <a:ext cx="3817937"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&lt;List additional courses in your</a:t>
            </a:r>
            <a:endParaRPr/>
          </a:p>
          <a:p>
            <a:pPr indent="-342900" lvl="0" marL="342900" marR="0" rtl="0" algn="l">
              <a:lnSpc>
                <a:spcPct val="80000"/>
              </a:lnSpc>
              <a:spcBef>
                <a:spcPts val="32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curriculum which learners can take&gt;</a:t>
            </a:r>
            <a:endParaRPr/>
          </a:p>
        </p:txBody>
      </p:sp>
      <p:sp>
        <p:nvSpPr>
          <p:cNvPr id="446" name="Google Shape;446;p60"/>
          <p:cNvSpPr txBox="1"/>
          <p:nvPr/>
        </p:nvSpPr>
        <p:spPr>
          <a:xfrm>
            <a:off x="755650"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Publications</a:t>
            </a:r>
            <a:endParaRPr/>
          </a:p>
        </p:txBody>
      </p:sp>
      <p:sp>
        <p:nvSpPr>
          <p:cNvPr id="447" name="Google Shape;447;p60"/>
          <p:cNvSpPr txBox="1"/>
          <p:nvPr/>
        </p:nvSpPr>
        <p:spPr>
          <a:xfrm>
            <a:off x="4833937"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Courses</a:t>
            </a:r>
            <a:endParaRPr/>
          </a:p>
        </p:txBody>
      </p:sp>
      <p:sp>
        <p:nvSpPr>
          <p:cNvPr id="448" name="Google Shape;448;p60"/>
          <p:cNvSpPr txBox="1"/>
          <p:nvPr/>
        </p:nvSpPr>
        <p:spPr>
          <a:xfrm>
            <a:off x="4833937" y="3849687"/>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Training Programs</a:t>
            </a:r>
            <a:endParaRPr/>
          </a:p>
        </p:txBody>
      </p:sp>
      <p:sp>
        <p:nvSpPr>
          <p:cNvPr id="449" name="Google Shape;449;p60"/>
          <p:cNvSpPr txBox="1"/>
          <p:nvPr/>
        </p:nvSpPr>
        <p:spPr>
          <a:xfrm>
            <a:off x="755650" y="3860800"/>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URL’s</a:t>
            </a:r>
            <a:endParaRPr/>
          </a:p>
        </p:txBody>
      </p:sp>
      <p:sp>
        <p:nvSpPr>
          <p:cNvPr id="450" name="Google Shape;450;p60"/>
          <p:cNvSpPr txBox="1"/>
          <p:nvPr/>
        </p:nvSpPr>
        <p:spPr>
          <a:xfrm>
            <a:off x="4859337" y="4292600"/>
            <a:ext cx="3816350"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&lt;List additional training programs related</a:t>
            </a:r>
            <a:endParaRPr/>
          </a:p>
          <a:p>
            <a:pPr indent="-342900" lvl="0" marL="342900" marR="0" rtl="0" algn="l">
              <a:lnSpc>
                <a:spcPct val="80000"/>
              </a:lnSpc>
              <a:spcBef>
                <a:spcPts val="32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to the curriculum which learners can</a:t>
            </a:r>
            <a:endParaRPr/>
          </a:p>
          <a:p>
            <a:pPr indent="-342900" lvl="0" marL="342900" marR="0" rtl="0" algn="l">
              <a:lnSpc>
                <a:spcPct val="80000"/>
              </a:lnSpc>
              <a:spcBef>
                <a:spcPts val="32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attend&gt;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4" name="Shape 454"/>
        <p:cNvGrpSpPr/>
        <p:nvPr/>
      </p:nvGrpSpPr>
      <p:grpSpPr>
        <a:xfrm>
          <a:off x="0" y="0"/>
          <a:ext cx="0" cy="0"/>
          <a:chOff x="0" y="0"/>
          <a:chExt cx="0" cy="0"/>
        </a:xfrm>
      </p:grpSpPr>
      <p:sp>
        <p:nvSpPr>
          <p:cNvPr id="455" name="Google Shape;455;p61"/>
          <p:cNvSpPr txBox="1"/>
          <p:nvPr/>
        </p:nvSpPr>
        <p:spPr>
          <a:xfrm>
            <a:off x="5867400" y="4343400"/>
            <a:ext cx="32766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anupama.putcha@wipro.com</a:t>
            </a:r>
            <a:endParaRPr/>
          </a:p>
        </p:txBody>
      </p:sp>
      <p:sp>
        <p:nvSpPr>
          <p:cNvPr id="456" name="Google Shape;456;p61"/>
          <p:cNvSpPr txBox="1"/>
          <p:nvPr>
            <p:ph type="ctrTitle"/>
          </p:nvPr>
        </p:nvSpPr>
        <p:spPr>
          <a:xfrm>
            <a:off x="3352800" y="1447800"/>
            <a:ext cx="57912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Thank You</a:t>
            </a:r>
            <a:endParaRPr/>
          </a:p>
        </p:txBody>
      </p:sp>
      <p:sp>
        <p:nvSpPr>
          <p:cNvPr id="457" name="Google Shape;457;p61"/>
          <p:cNvSpPr txBox="1"/>
          <p:nvPr/>
        </p:nvSpPr>
        <p:spPr>
          <a:xfrm>
            <a:off x="6400800" y="34290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2400" u="none" cap="none" strike="noStrike">
                <a:solidFill>
                  <a:srgbClr val="7F7F7F"/>
                </a:solidFill>
                <a:latin typeface="Cabin"/>
                <a:ea typeface="Cabin"/>
                <a:cs typeface="Cabin"/>
                <a:sym typeface="Cabin"/>
              </a:rPr>
              <a:t>Anupama Putcha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29"/>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ETL Concepts Outline</a:t>
            </a:r>
            <a:endParaRPr/>
          </a:p>
        </p:txBody>
      </p:sp>
      <p:grpSp>
        <p:nvGrpSpPr>
          <p:cNvPr id="184" name="Google Shape;184;p29"/>
          <p:cNvGrpSpPr/>
          <p:nvPr/>
        </p:nvGrpSpPr>
        <p:grpSpPr>
          <a:xfrm>
            <a:off x="7888287" y="1844675"/>
            <a:ext cx="266700" cy="157162"/>
            <a:chOff x="6629400" y="5257800"/>
            <a:chExt cx="304800" cy="457200"/>
          </a:xfrm>
        </p:grpSpPr>
        <p:sp>
          <p:nvSpPr>
            <p:cNvPr id="185" name="Google Shape;185;p29"/>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86" name="Google Shape;186;p29"/>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87" name="Google Shape;187;p29"/>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188" name="Google Shape;188;p29"/>
          <p:cNvGrpSpPr/>
          <p:nvPr/>
        </p:nvGrpSpPr>
        <p:grpSpPr>
          <a:xfrm>
            <a:off x="762000" y="1524000"/>
            <a:ext cx="7848600" cy="565150"/>
            <a:chOff x="1481137" y="1892300"/>
            <a:chExt cx="6845300" cy="681037"/>
          </a:xfrm>
        </p:grpSpPr>
        <p:sp>
          <p:nvSpPr>
            <p:cNvPr id="189" name="Google Shape;189;p29"/>
            <p:cNvSpPr txBox="1"/>
            <p:nvPr/>
          </p:nvSpPr>
          <p:spPr>
            <a:xfrm>
              <a:off x="1481137" y="1892300"/>
              <a:ext cx="6845300" cy="681037"/>
            </a:xfrm>
            <a:prstGeom prst="rect">
              <a:avLst/>
            </a:prstGeom>
            <a:solidFill>
              <a:srgbClr val="FFFF00">
                <a:alpha val="39607"/>
              </a:srgbClr>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l">
                <a:lnSpc>
                  <a:spcPct val="12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1		Extraction</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grpSp>
          <p:nvGrpSpPr>
            <p:cNvPr id="190" name="Google Shape;190;p29"/>
            <p:cNvGrpSpPr/>
            <p:nvPr/>
          </p:nvGrpSpPr>
          <p:grpSpPr>
            <a:xfrm>
              <a:off x="7888287" y="2132012"/>
              <a:ext cx="266700" cy="190500"/>
              <a:chOff x="6629400" y="5257800"/>
              <a:chExt cx="304800" cy="457200"/>
            </a:xfrm>
          </p:grpSpPr>
          <p:sp>
            <p:nvSpPr>
              <p:cNvPr id="191" name="Google Shape;191;p29"/>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92" name="Google Shape;192;p29"/>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93" name="Google Shape;193;p29"/>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grpSp>
        <p:nvGrpSpPr>
          <p:cNvPr id="194" name="Google Shape;194;p29"/>
          <p:cNvGrpSpPr/>
          <p:nvPr/>
        </p:nvGrpSpPr>
        <p:grpSpPr>
          <a:xfrm>
            <a:off x="7888287" y="2681287"/>
            <a:ext cx="266700" cy="157162"/>
            <a:chOff x="6629400" y="5257800"/>
            <a:chExt cx="304800" cy="457200"/>
          </a:xfrm>
        </p:grpSpPr>
        <p:sp>
          <p:nvSpPr>
            <p:cNvPr id="195" name="Google Shape;195;p29"/>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96" name="Google Shape;196;p29"/>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97" name="Google Shape;197;p29"/>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198" name="Google Shape;198;p29"/>
          <p:cNvGrpSpPr/>
          <p:nvPr/>
        </p:nvGrpSpPr>
        <p:grpSpPr>
          <a:xfrm>
            <a:off x="762000" y="2362200"/>
            <a:ext cx="7848600" cy="565150"/>
            <a:chOff x="1482725" y="2728912"/>
            <a:chExt cx="6845300" cy="681037"/>
          </a:xfrm>
        </p:grpSpPr>
        <p:sp>
          <p:nvSpPr>
            <p:cNvPr id="199" name="Google Shape;199;p29"/>
            <p:cNvSpPr txBox="1"/>
            <p:nvPr/>
          </p:nvSpPr>
          <p:spPr>
            <a:xfrm>
              <a:off x="1482725" y="2728912"/>
              <a:ext cx="6845300" cy="681037"/>
            </a:xfrm>
            <a:prstGeom prst="rect">
              <a:avLst/>
            </a:prstGeom>
            <a:solidFill>
              <a:srgbClr val="0080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nvGrpSpPr>
            <p:cNvPr id="200" name="Google Shape;200;p29"/>
            <p:cNvGrpSpPr/>
            <p:nvPr/>
          </p:nvGrpSpPr>
          <p:grpSpPr>
            <a:xfrm>
              <a:off x="7888287" y="2968625"/>
              <a:ext cx="266700" cy="190500"/>
              <a:chOff x="6629400" y="5257800"/>
              <a:chExt cx="304800" cy="457200"/>
            </a:xfrm>
          </p:grpSpPr>
          <p:sp>
            <p:nvSpPr>
              <p:cNvPr id="201" name="Google Shape;201;p29"/>
              <p:cNvSpPr txBox="1"/>
              <p:nvPr/>
            </p:nvSpPr>
            <p:spPr>
              <a:xfrm>
                <a:off x="6629400" y="5257800"/>
                <a:ext cx="152400" cy="152400"/>
              </a:xfrm>
              <a:prstGeom prst="rect">
                <a:avLst/>
              </a:prstGeom>
              <a:solidFill>
                <a:srgbClr val="339966">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02" name="Google Shape;202;p29"/>
              <p:cNvSpPr txBox="1"/>
              <p:nvPr/>
            </p:nvSpPr>
            <p:spPr>
              <a:xfrm>
                <a:off x="6781800" y="5410200"/>
                <a:ext cx="152400" cy="152400"/>
              </a:xfrm>
              <a:prstGeom prst="rect">
                <a:avLst/>
              </a:prstGeom>
              <a:solidFill>
                <a:srgbClr val="339966">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03" name="Google Shape;203;p29"/>
              <p:cNvSpPr txBox="1"/>
              <p:nvPr/>
            </p:nvSpPr>
            <p:spPr>
              <a:xfrm>
                <a:off x="6629400" y="5562600"/>
                <a:ext cx="152400" cy="152400"/>
              </a:xfrm>
              <a:prstGeom prst="rect">
                <a:avLst/>
              </a:prstGeom>
              <a:solidFill>
                <a:srgbClr val="339966">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sp>
        <p:nvSpPr>
          <p:cNvPr id="204" name="Google Shape;204;p29"/>
          <p:cNvSpPr txBox="1"/>
          <p:nvPr/>
        </p:nvSpPr>
        <p:spPr>
          <a:xfrm>
            <a:off x="762000" y="2438400"/>
            <a:ext cx="76962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2		Transportation and Loading</a:t>
            </a:r>
            <a:endParaRPr/>
          </a:p>
        </p:txBody>
      </p:sp>
      <p:grpSp>
        <p:nvGrpSpPr>
          <p:cNvPr id="205" name="Google Shape;205;p29"/>
          <p:cNvGrpSpPr/>
          <p:nvPr/>
        </p:nvGrpSpPr>
        <p:grpSpPr>
          <a:xfrm>
            <a:off x="762000" y="3133725"/>
            <a:ext cx="7535862" cy="523875"/>
            <a:chOff x="1492250" y="3562350"/>
            <a:chExt cx="6850062" cy="631825"/>
          </a:xfrm>
        </p:grpSpPr>
        <p:sp>
          <p:nvSpPr>
            <p:cNvPr id="206" name="Google Shape;206;p29"/>
            <p:cNvSpPr txBox="1"/>
            <p:nvPr/>
          </p:nvSpPr>
          <p:spPr>
            <a:xfrm>
              <a:off x="1492250" y="3562350"/>
              <a:ext cx="6850062" cy="631825"/>
            </a:xfrm>
            <a:prstGeom prst="rect">
              <a:avLst/>
            </a:prstGeom>
            <a:solidFill>
              <a:schemeClr val="hlink">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3		Error Handling</a:t>
              </a:r>
              <a:endParaRPr/>
            </a:p>
          </p:txBody>
        </p:sp>
        <p:grpSp>
          <p:nvGrpSpPr>
            <p:cNvPr id="207" name="Google Shape;207;p29"/>
            <p:cNvGrpSpPr/>
            <p:nvPr/>
          </p:nvGrpSpPr>
          <p:grpSpPr>
            <a:xfrm>
              <a:off x="7897812" y="3786187"/>
              <a:ext cx="266700" cy="190500"/>
              <a:chOff x="6629400" y="5257800"/>
              <a:chExt cx="304800" cy="457200"/>
            </a:xfrm>
          </p:grpSpPr>
          <p:sp>
            <p:nvSpPr>
              <p:cNvPr id="208" name="Google Shape;208;p29"/>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09" name="Google Shape;209;p29"/>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10" name="Google Shape;210;p29"/>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 name="Shape 214"/>
        <p:cNvGrpSpPr/>
        <p:nvPr/>
      </p:nvGrpSpPr>
      <p:grpSpPr>
        <a:xfrm>
          <a:off x="0" y="0"/>
          <a:ext cx="0" cy="0"/>
          <a:chOff x="0" y="0"/>
          <a:chExt cx="0" cy="0"/>
        </a:xfrm>
      </p:grpSpPr>
      <p:sp>
        <p:nvSpPr>
          <p:cNvPr id="215" name="Google Shape;215;p30"/>
          <p:cNvSpPr txBox="1"/>
          <p:nvPr>
            <p:ph type="title"/>
          </p:nvPr>
        </p:nvSpPr>
        <p:spPr>
          <a:xfrm>
            <a:off x="3657600" y="4648200"/>
            <a:ext cx="1989137" cy="5794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Extraction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31"/>
          <p:cNvSpPr txBox="1"/>
          <p:nvPr>
            <p:ph idx="1" type="body"/>
          </p:nvPr>
        </p:nvSpPr>
        <p:spPr>
          <a:xfrm>
            <a:off x="228600" y="12192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Business Needs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Source and Target systems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Amount of data</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Space available</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221" name="Google Shape;221;p31"/>
          <p:cNvSpPr txBox="1"/>
          <p:nvPr>
            <p:ph type="title"/>
          </p:nvPr>
        </p:nvSpPr>
        <p:spPr>
          <a:xfrm>
            <a:off x="-6350" y="300037"/>
            <a:ext cx="7562850" cy="7667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Important considerations for extraction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sp>
        <p:nvSpPr>
          <p:cNvPr id="226" name="Google Shape;226;p32"/>
          <p:cNvSpPr txBox="1"/>
          <p:nvPr>
            <p:ph type="title"/>
          </p:nvPr>
        </p:nvSpPr>
        <p:spPr>
          <a:xfrm>
            <a:off x="0" y="215900"/>
            <a:ext cx="7696200" cy="1003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Methods to Extract data</a:t>
            </a:r>
            <a:endParaRPr/>
          </a:p>
        </p:txBody>
      </p:sp>
      <p:sp>
        <p:nvSpPr>
          <p:cNvPr id="227" name="Google Shape;227;p32"/>
          <p:cNvSpPr txBox="1"/>
          <p:nvPr>
            <p:ph idx="1" type="body"/>
          </p:nvPr>
        </p:nvSpPr>
        <p:spPr>
          <a:xfrm>
            <a:off x="228600" y="1143000"/>
            <a:ext cx="8229600" cy="4953000"/>
          </a:xfrm>
          <a:prstGeom prst="rect">
            <a:avLst/>
          </a:prstGeom>
          <a:noFill/>
          <a:ln>
            <a:noFill/>
          </a:ln>
        </p:spPr>
        <p:txBody>
          <a:bodyPr anchorCtr="0" anchor="t" bIns="45700" lIns="91425" spcFirstLastPara="1" rIns="91425" wrap="square" tIns="45700">
            <a:noAutofit/>
          </a:bodyPr>
          <a:lstStyle/>
          <a:p>
            <a:pPr indent="-203200" lvl="0" marL="342900"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Cabin"/>
              <a:ea typeface="Cabin"/>
              <a:cs typeface="Cabin"/>
              <a:sym typeface="Cabin"/>
            </a:endParaRPr>
          </a:p>
          <a:p>
            <a:pPr indent="-342900" lvl="0" marL="342900" marR="0" rtl="0" algn="l">
              <a:lnSpc>
                <a:spcPct val="100000"/>
              </a:lnSpc>
              <a:spcBef>
                <a:spcPts val="440"/>
              </a:spcBef>
              <a:spcAft>
                <a:spcPts val="0"/>
              </a:spcAft>
              <a:buClr>
                <a:schemeClr val="dk1"/>
              </a:buClr>
              <a:buSzPts val="2200"/>
              <a:buFont typeface="Arial"/>
              <a:buChar char="•"/>
            </a:pPr>
            <a:r>
              <a:rPr b="0" i="0" lang="en-US" sz="2000" u="none" cap="none" strike="noStrike">
                <a:solidFill>
                  <a:schemeClr val="dk1"/>
                </a:solidFill>
                <a:latin typeface="Cabin"/>
                <a:ea typeface="Cabin"/>
                <a:cs typeface="Cabin"/>
                <a:sym typeface="Cabin"/>
              </a:rPr>
              <a:t>Logical Extraction Method</a:t>
            </a:r>
            <a:r>
              <a:rPr b="0" i="0" lang="en-US" sz="2200" u="none" cap="none" strike="noStrike">
                <a:solidFill>
                  <a:schemeClr val="dk1"/>
                </a:solidFill>
                <a:latin typeface="Cabin"/>
                <a:ea typeface="Cabin"/>
                <a:cs typeface="Cabin"/>
                <a:sym typeface="Cabin"/>
              </a:rPr>
              <a:t>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Full Extraction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Incremental Extraction</a:t>
            </a:r>
            <a:endParaRPr/>
          </a:p>
          <a:p>
            <a:pPr indent="-228600" lvl="2" marL="1143000" marR="0" rtl="0" algn="l">
              <a:lnSpc>
                <a:spcPct val="100000"/>
              </a:lnSpc>
              <a:spcBef>
                <a:spcPts val="240"/>
              </a:spcBef>
              <a:spcAft>
                <a:spcPts val="0"/>
              </a:spcAft>
              <a:buClr>
                <a:schemeClr val="dk1"/>
              </a:buClr>
              <a:buFont typeface="Arial"/>
              <a:buNone/>
            </a:pPr>
            <a:r>
              <a:t/>
            </a:r>
            <a:endParaRPr b="1" i="0" sz="1200" u="none" cap="none" strike="noStrike">
              <a:solidFill>
                <a:schemeClr val="dk1"/>
              </a:solidFill>
              <a:latin typeface="Cabin"/>
              <a:ea typeface="Cabin"/>
              <a:cs typeface="Cabin"/>
              <a:sym typeface="Cabin"/>
            </a:endParaRPr>
          </a:p>
          <a:p>
            <a:pPr indent="-228600" lvl="2" marL="1143000" marR="0" rtl="0" algn="l">
              <a:lnSpc>
                <a:spcPct val="100000"/>
              </a:lnSpc>
              <a:spcBef>
                <a:spcPts val="400"/>
              </a:spcBef>
              <a:spcAft>
                <a:spcPts val="0"/>
              </a:spcAft>
              <a:buClr>
                <a:schemeClr val="dk1"/>
              </a:buClr>
              <a:buFont typeface="Arial"/>
              <a:buNone/>
            </a:pPr>
            <a:r>
              <a:t/>
            </a:r>
            <a:endParaRPr b="1"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Physical Extraction Method</a:t>
            </a:r>
            <a:r>
              <a:rPr b="1" i="0" lang="en-US" sz="2000" u="none" cap="none" strike="noStrike">
                <a:solidFill>
                  <a:schemeClr val="dk1"/>
                </a:solidFill>
                <a:latin typeface="Cabin"/>
                <a:ea typeface="Cabin"/>
                <a:cs typeface="Cabin"/>
                <a:sym typeface="Cabin"/>
              </a:rPr>
              <a:t>	</a:t>
            </a:r>
            <a:endParaRPr b="0" i="0" sz="20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Online Extraction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Offline Extraction</a:t>
            </a:r>
            <a:endParaRPr b="0" i="0" sz="3200" u="none" cap="none" strike="noStrike">
              <a:solidFill>
                <a:schemeClr val="dk1"/>
              </a:solidFill>
              <a:latin typeface="Cabin"/>
              <a:ea typeface="Cabin"/>
              <a:cs typeface="Cabin"/>
              <a:sym typeface="Cabin"/>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bin"/>
              <a:ea typeface="Cabin"/>
              <a:cs typeface="Cabin"/>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sp>
        <p:nvSpPr>
          <p:cNvPr id="232" name="Google Shape;232;p33"/>
          <p:cNvSpPr txBox="1"/>
          <p:nvPr>
            <p:ph type="title"/>
          </p:nvPr>
        </p:nvSpPr>
        <p:spPr>
          <a:xfrm>
            <a:off x="0" y="152400"/>
            <a:ext cx="7696200" cy="1003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Logical Extraction Method</a:t>
            </a:r>
            <a:endParaRPr/>
          </a:p>
        </p:txBody>
      </p:sp>
      <p:sp>
        <p:nvSpPr>
          <p:cNvPr id="233" name="Google Shape;233;p33"/>
          <p:cNvSpPr txBox="1"/>
          <p:nvPr>
            <p:ph idx="1" type="body"/>
          </p:nvPr>
        </p:nvSpPr>
        <p:spPr>
          <a:xfrm>
            <a:off x="304800" y="1143000"/>
            <a:ext cx="8229600" cy="49530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9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Full Extraction</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data is extracted completely from the source system</a:t>
            </a:r>
            <a:endParaRPr b="1"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Incremental Extraction</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Only the data that has changed since a well-defined event back in history will be extracted.</a:t>
            </a:r>
            <a:endParaRPr/>
          </a:p>
          <a:p>
            <a:pPr indent="-228600" lvl="3" marL="1600200" marR="0" rtl="0" algn="l">
              <a:lnSpc>
                <a:spcPct val="90000"/>
              </a:lnSpc>
              <a:spcBef>
                <a:spcPts val="360"/>
              </a:spcBef>
              <a:spcAft>
                <a:spcPts val="0"/>
              </a:spcAft>
              <a:buClr>
                <a:schemeClr val="dk1"/>
              </a:buClr>
              <a:buSzPts val="1800"/>
              <a:buFont typeface="Arial"/>
              <a:buChar char="o"/>
            </a:pPr>
            <a:r>
              <a:rPr b="0" i="0" lang="en-US" sz="1800" u="none" cap="none" strike="noStrike">
                <a:solidFill>
                  <a:schemeClr val="dk1"/>
                </a:solidFill>
                <a:latin typeface="Cabin"/>
                <a:ea typeface="Cabin"/>
                <a:cs typeface="Cabin"/>
                <a:sym typeface="Cabin"/>
              </a:rPr>
              <a:t>Change data capture technique </a:t>
            </a:r>
            <a:endParaRPr/>
          </a:p>
          <a:p>
            <a:pPr indent="-228600" lvl="3" marL="1600200" marR="0" rtl="0" algn="l">
              <a:lnSpc>
                <a:spcPct val="90000"/>
              </a:lnSpc>
              <a:spcBef>
                <a:spcPts val="360"/>
              </a:spcBef>
              <a:spcAft>
                <a:spcPts val="0"/>
              </a:spcAft>
              <a:buClr>
                <a:schemeClr val="dk1"/>
              </a:buClr>
              <a:buSzPts val="1800"/>
              <a:buFont typeface="Arial"/>
              <a:buChar char="o"/>
            </a:pPr>
            <a:r>
              <a:rPr b="0" i="0" lang="en-US" sz="1800" u="none" cap="none" strike="noStrike">
                <a:solidFill>
                  <a:schemeClr val="dk1"/>
                </a:solidFill>
                <a:latin typeface="Cabin"/>
                <a:ea typeface="Cabin"/>
                <a:cs typeface="Cabin"/>
                <a:sym typeface="Cabin"/>
              </a:rPr>
              <a:t>Comparison against Target</a:t>
            </a:r>
            <a:endParaRPr/>
          </a:p>
          <a:p>
            <a:pPr indent="-114300" lvl="3" marL="160020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Change data capture (CDC) technique </a:t>
            </a:r>
            <a:endParaRPr/>
          </a:p>
          <a:p>
            <a:pPr indent="-285750" lvl="1" marL="742950" marR="0" rtl="0" algn="l">
              <a:lnSpc>
                <a:spcPct val="90000"/>
              </a:lnSpc>
              <a:spcBef>
                <a:spcPts val="360"/>
              </a:spcBef>
              <a:spcAft>
                <a:spcPts val="0"/>
              </a:spcAft>
              <a:buClr>
                <a:schemeClr val="dk1"/>
              </a:buClr>
              <a:buSzPts val="1800"/>
              <a:buFont typeface="Cabin"/>
              <a:buChar char="–"/>
            </a:pPr>
            <a:r>
              <a:rPr b="0" i="0" lang="en-US" sz="1800" u="none" cap="none" strike="noStrike">
                <a:solidFill>
                  <a:schemeClr val="dk1"/>
                </a:solidFill>
                <a:latin typeface="Cabin"/>
                <a:ea typeface="Cabin"/>
                <a:cs typeface="Cabin"/>
                <a:sym typeface="Cabin"/>
              </a:rPr>
              <a:t>Extract only the most recently changed data</a:t>
            </a:r>
            <a:endParaRPr/>
          </a:p>
          <a:p>
            <a:pPr indent="-171450" lvl="1" marL="742950" marR="0" rtl="0" algn="l">
              <a:lnSpc>
                <a:spcPct val="90000"/>
              </a:lnSpc>
              <a:spcBef>
                <a:spcPts val="360"/>
              </a:spcBef>
              <a:spcAft>
                <a:spcPts val="0"/>
              </a:spcAft>
              <a:buClr>
                <a:schemeClr val="dk1"/>
              </a:buClr>
              <a:buSzPts val="1800"/>
              <a:buFont typeface="Cabin"/>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Comparison against target</a:t>
            </a:r>
            <a:endParaRPr/>
          </a:p>
          <a:p>
            <a:pPr indent="-285750" lvl="1" marL="742950" marR="0" rtl="0" algn="l">
              <a:lnSpc>
                <a:spcPct val="90000"/>
              </a:lnSpc>
              <a:spcBef>
                <a:spcPts val="360"/>
              </a:spcBef>
              <a:spcAft>
                <a:spcPts val="0"/>
              </a:spcAft>
              <a:buClr>
                <a:schemeClr val="dk1"/>
              </a:buClr>
              <a:buSzPts val="1800"/>
              <a:buFont typeface="Cabin"/>
              <a:buChar char="–"/>
            </a:pPr>
            <a:r>
              <a:rPr b="0" i="0" lang="en-US" sz="1800" u="none" cap="none" strike="noStrike">
                <a:solidFill>
                  <a:schemeClr val="dk1"/>
                </a:solidFill>
                <a:latin typeface="Cabin"/>
                <a:ea typeface="Cabin"/>
                <a:cs typeface="Cabin"/>
                <a:sym typeface="Cabin"/>
              </a:rPr>
              <a:t>Tables from the source systems are extracted to the data warehouse or staging area, and these tables are compared with a previous extract from the source system to identify the changed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p34"/>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Physical Extraction Methods</a:t>
            </a:r>
            <a:br>
              <a:rPr b="0" i="0" lang="en-US" sz="3200" u="none" cap="none" strike="noStrike">
                <a:solidFill>
                  <a:schemeClr val="dk1"/>
                </a:solidFill>
                <a:latin typeface="Cabin"/>
                <a:ea typeface="Cabin"/>
                <a:cs typeface="Cabin"/>
                <a:sym typeface="Cabin"/>
              </a:rPr>
            </a:br>
            <a:endParaRPr/>
          </a:p>
        </p:txBody>
      </p:sp>
      <p:sp>
        <p:nvSpPr>
          <p:cNvPr id="239" name="Google Shape;239;p34"/>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Online Extraction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data is extracted directly from the source system itself. </a:t>
            </a:r>
            <a:endParaRPr/>
          </a:p>
          <a:p>
            <a:pPr indent="-228600" lvl="2" marL="114300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28600" lvl="2" marL="114300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Offline Extraction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data is not extracted directly from the source system but is staged explicitly outside the original source system </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theme/theme1.xml><?xml version="1.0" encoding="utf-8"?>
<a:theme xmlns:a="http://schemas.openxmlformats.org/drawingml/2006/main" xmlns:r="http://schemas.openxmlformats.org/officeDocument/2006/relationships" name="9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1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8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2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6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7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0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2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