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0" r:id="rId3"/>
    <p:sldMasterId id="2147483711" r:id="rId4"/>
    <p:sldMasterId id="2147483712" r:id="rId5"/>
    <p:sldMasterId id="2147483713" r:id="rId6"/>
    <p:sldMasterId id="2147483714" r:id="rId7"/>
    <p:sldMasterId id="2147483715" r:id="rId8"/>
    <p:sldMasterId id="2147483716" r:id="rId9"/>
    <p:sldMasterId id="2147483717" r:id="rId10"/>
    <p:sldMasterId id="2147483718" r:id="rId11"/>
    <p:sldMasterId id="2147483719"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Lst>
  <p:sldSz cy="6858000" cx="9144000"/>
  <p:notesSz cx="6858000" cy="9144000"/>
  <p:embeddedFontLst>
    <p:embeddedFont>
      <p:font typeface="Cabin"/>
      <p:regular r:id="rId45"/>
      <p:bold r:id="rId46"/>
      <p:italic r:id="rId47"/>
      <p:boldItalic r:id="rId48"/>
    </p:embeddedFont>
    <p:embeddedFont>
      <p:font typeface="Arial Narrow"/>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27.xml"/><Relationship Id="rId42" Type="http://schemas.openxmlformats.org/officeDocument/2006/relationships/slide" Target="slides/slide29.xml"/><Relationship Id="rId41" Type="http://schemas.openxmlformats.org/officeDocument/2006/relationships/slide" Target="slides/slide28.xml"/><Relationship Id="rId44" Type="http://schemas.openxmlformats.org/officeDocument/2006/relationships/slide" Target="slides/slide31.xml"/><Relationship Id="rId43" Type="http://schemas.openxmlformats.org/officeDocument/2006/relationships/slide" Target="slides/slide30.xml"/><Relationship Id="rId46" Type="http://schemas.openxmlformats.org/officeDocument/2006/relationships/font" Target="fonts/Cabin-bold.fntdata"/><Relationship Id="rId45" Type="http://schemas.openxmlformats.org/officeDocument/2006/relationships/font" Target="fonts/Cabin-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48" Type="http://schemas.openxmlformats.org/officeDocument/2006/relationships/font" Target="fonts/Cabin-boldItalic.fntdata"/><Relationship Id="rId47" Type="http://schemas.openxmlformats.org/officeDocument/2006/relationships/font" Target="fonts/Cabin-italic.fntdata"/><Relationship Id="rId49" Type="http://schemas.openxmlformats.org/officeDocument/2006/relationships/font" Target="fonts/ArialNarrow-regular.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18.xml"/><Relationship Id="rId30" Type="http://schemas.openxmlformats.org/officeDocument/2006/relationships/slide" Target="slides/slide17.xml"/><Relationship Id="rId33" Type="http://schemas.openxmlformats.org/officeDocument/2006/relationships/slide" Target="slides/slide20.xml"/><Relationship Id="rId32" Type="http://schemas.openxmlformats.org/officeDocument/2006/relationships/slide" Target="slides/slide19.xml"/><Relationship Id="rId35" Type="http://schemas.openxmlformats.org/officeDocument/2006/relationships/slide" Target="slides/slide22.xml"/><Relationship Id="rId34" Type="http://schemas.openxmlformats.org/officeDocument/2006/relationships/slide" Target="slides/slide21.xml"/><Relationship Id="rId37" Type="http://schemas.openxmlformats.org/officeDocument/2006/relationships/slide" Target="slides/slide24.xml"/><Relationship Id="rId36" Type="http://schemas.openxmlformats.org/officeDocument/2006/relationships/slide" Target="slides/slide23.xml"/><Relationship Id="rId39" Type="http://schemas.openxmlformats.org/officeDocument/2006/relationships/slide" Target="slides/slide26.xml"/><Relationship Id="rId38" Type="http://schemas.openxmlformats.org/officeDocument/2006/relationships/slide" Target="slides/slide25.xml"/><Relationship Id="rId20" Type="http://schemas.openxmlformats.org/officeDocument/2006/relationships/slide" Target="slides/slide7.xml"/><Relationship Id="rId22" Type="http://schemas.openxmlformats.org/officeDocument/2006/relationships/slide" Target="slides/slide9.xml"/><Relationship Id="rId21" Type="http://schemas.openxmlformats.org/officeDocument/2006/relationships/slide" Target="slides/slide8.xml"/><Relationship Id="rId24" Type="http://schemas.openxmlformats.org/officeDocument/2006/relationships/slide" Target="slides/slide11.xml"/><Relationship Id="rId23" Type="http://schemas.openxmlformats.org/officeDocument/2006/relationships/slide" Target="slides/slide10.xml"/><Relationship Id="rId26" Type="http://schemas.openxmlformats.org/officeDocument/2006/relationships/slide" Target="slides/slide13.xml"/><Relationship Id="rId25" Type="http://schemas.openxmlformats.org/officeDocument/2006/relationships/slide" Target="slides/slide12.xml"/><Relationship Id="rId28" Type="http://schemas.openxmlformats.org/officeDocument/2006/relationships/slide" Target="slides/slide15.xml"/><Relationship Id="rId27" Type="http://schemas.openxmlformats.org/officeDocument/2006/relationships/slide" Target="slides/slide14.xml"/><Relationship Id="rId29" Type="http://schemas.openxmlformats.org/officeDocument/2006/relationships/slide" Target="slides/slide16.xml"/><Relationship Id="rId51" Type="http://schemas.openxmlformats.org/officeDocument/2006/relationships/font" Target="fonts/ArialNarrow-italic.fntdata"/><Relationship Id="rId50" Type="http://schemas.openxmlformats.org/officeDocument/2006/relationships/font" Target="fonts/ArialNarrow-bold.fntdata"/><Relationship Id="rId52" Type="http://schemas.openxmlformats.org/officeDocument/2006/relationships/font" Target="fonts/ArialNarrow-boldItalic.fntdata"/><Relationship Id="rId11" Type="http://schemas.openxmlformats.org/officeDocument/2006/relationships/slideMaster" Target="slideMasters/slideMaster9.xml"/><Relationship Id="rId10" Type="http://schemas.openxmlformats.org/officeDocument/2006/relationships/slideMaster" Target="slideMasters/slideMaster8.xml"/><Relationship Id="rId13" Type="http://schemas.openxmlformats.org/officeDocument/2006/relationships/notesMaster" Target="notesMasters/notesMaster1.xml"/><Relationship Id="rId12" Type="http://schemas.openxmlformats.org/officeDocument/2006/relationships/slideMaster" Target="slideMasters/slideMaster10.xml"/><Relationship Id="rId15" Type="http://schemas.openxmlformats.org/officeDocument/2006/relationships/slide" Target="slides/slide2.xml"/><Relationship Id="rId14" Type="http://schemas.openxmlformats.org/officeDocument/2006/relationships/slide" Target="slides/slide1.xml"/><Relationship Id="rId17" Type="http://schemas.openxmlformats.org/officeDocument/2006/relationships/slide" Target="slides/slide4.xml"/><Relationship Id="rId16" Type="http://schemas.openxmlformats.org/officeDocument/2006/relationships/slide" Target="slides/slide3.xml"/><Relationship Id="rId19" Type="http://schemas.openxmlformats.org/officeDocument/2006/relationships/slide" Target="slides/slide6.xml"/><Relationship Id="rId1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Enterprise_resource_planning" TargetMode="External"/><Relationship Id="rId3" Type="http://schemas.openxmlformats.org/officeDocument/2006/relationships/hyperlink" Target="http://en.wikipedia.org/wiki/Extract,_transform,_load" TargetMode="External"/><Relationship Id="rId4" Type="http://schemas.openxmlformats.org/officeDocument/2006/relationships/hyperlink" Target="http://en.wikipedia.org/wiki/Business_intelligenc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Software" TargetMode="External"/><Relationship Id="rId3" Type="http://schemas.openxmlformats.org/officeDocument/2006/relationships/hyperlink" Target="http://en.wikipedia.org/wiki/Software_component" TargetMode="External"/><Relationship Id="rId4" Type="http://schemas.openxmlformats.org/officeDocument/2006/relationships/hyperlink" Target="http://en.wikipedia.org/wiki/Web_server" TargetMode="External"/><Relationship Id="rId10" Type="http://schemas.openxmlformats.org/officeDocument/2006/relationships/hyperlink" Target="http://en.wikipedia.org/wiki/Transaction_Processing_System" TargetMode="External"/><Relationship Id="rId9" Type="http://schemas.openxmlformats.org/officeDocument/2006/relationships/hyperlink" Target="http://en.wikipedia.org/wiki/Enterprise_Application_Integration" TargetMode="External"/><Relationship Id="rId5" Type="http://schemas.openxmlformats.org/officeDocument/2006/relationships/hyperlink" Target="http://en.wikipedia.org/wiki/Application_server" TargetMode="External"/><Relationship Id="rId6" Type="http://schemas.openxmlformats.org/officeDocument/2006/relationships/hyperlink" Target="http://en.wikipedia.org/wiki/Application_software" TargetMode="External"/><Relationship Id="rId7" Type="http://schemas.openxmlformats.org/officeDocument/2006/relationships/hyperlink" Target="http://en.wikipedia.org/wiki/Operating_system" TargetMode="External"/><Relationship Id="rId8" Type="http://schemas.openxmlformats.org/officeDocument/2006/relationships/hyperlink" Target="http://en.wikipedia.org/wiki/Multitier_architecture"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Marketing" TargetMode="External"/><Relationship Id="rId3" Type="http://schemas.openxmlformats.org/officeDocument/2006/relationships/hyperlink" Target="http://en.wikipedia.org/wiki/Business_process_management" TargetMode="External"/><Relationship Id="rId4" Type="http://schemas.openxmlformats.org/officeDocument/2006/relationships/hyperlink" Target="http://en.wikipedia.org/wiki/Budget" TargetMode="External"/><Relationship Id="rId5" Type="http://schemas.openxmlformats.org/officeDocument/2006/relationships/hyperlink" Target="http://en.wikipedia.org/wiki/Forecast" TargetMode="External"/><Relationship Id="rId6" Type="http://schemas.openxmlformats.org/officeDocument/2006/relationships/hyperlink" Target="http://en.wikipedia.org/wiki/Financial_reporting" TargetMode="External"/><Relationship Id="rId7" Type="http://schemas.openxmlformats.org/officeDocument/2006/relationships/hyperlink" Target="http://en.wikipedia.org/wiki/OLTP"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Information_repository" TargetMode="External"/><Relationship Id="rId3" Type="http://schemas.openxmlformats.org/officeDocument/2006/relationships/hyperlink" Target="http://en.wikipedia.org/wiki/Decision_support_system"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Competitive_intelligence" TargetMode="External"/><Relationship Id="rId3" Type="http://schemas.openxmlformats.org/officeDocument/2006/relationships/hyperlink" Target="http://en.wikipedia.org/wiki/Data_dictionary" TargetMode="External"/><Relationship Id="rId4" Type="http://schemas.openxmlformats.org/officeDocument/2006/relationships/hyperlink" Target="http://en.wikipedia.org/wiki/Business_intelligence" TargetMode="External"/><Relationship Id="rId11" Type="http://schemas.openxmlformats.org/officeDocument/2006/relationships/hyperlink" Target="http://en.wikipedia.org/wiki/Dashboards_(management_information_systems)" TargetMode="External"/><Relationship Id="rId10" Type="http://schemas.openxmlformats.org/officeDocument/2006/relationships/hyperlink" Target="http://en.wikipedia.org/wiki/OLAP" TargetMode="External"/><Relationship Id="rId9" Type="http://schemas.openxmlformats.org/officeDocument/2006/relationships/hyperlink" Target="http://en.wikipedia.org/wiki/List_of_reporting_software" TargetMode="External"/><Relationship Id="rId5" Type="http://schemas.openxmlformats.org/officeDocument/2006/relationships/hyperlink" Target="http://en.wikipedia.org/wiki/Application_software" TargetMode="External"/><Relationship Id="rId6" Type="http://schemas.openxmlformats.org/officeDocument/2006/relationships/hyperlink" Target="http://en.wikipedia.org/wiki/Data_warehouse" TargetMode="External"/><Relationship Id="rId7" Type="http://schemas.openxmlformats.org/officeDocument/2006/relationships/hyperlink" Target="http://en.wikipedia.org/wiki/Data_mart" TargetMode="External"/><Relationship Id="rId8" Type="http://schemas.openxmlformats.org/officeDocument/2006/relationships/hyperlink" Target="http://en.wikipedia.org/wiki/Spreadsheet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Business" TargetMode="External"/><Relationship Id="rId3" Type="http://schemas.openxmlformats.org/officeDocument/2006/relationships/hyperlink" Target="http://en.wikipedia.org/wiki/Decision_support_system"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Hello friends</a:t>
            </a:r>
            <a:endParaRPr/>
          </a:p>
          <a:p>
            <a:pPr indent="0" lvl="0" marL="0" marR="0" rtl="0" algn="l">
              <a:spcBef>
                <a:spcPts val="0"/>
              </a:spcBef>
              <a:spcAft>
                <a:spcPts val="0"/>
              </a:spcAft>
              <a:buFont typeface="Arial"/>
              <a:buNone/>
            </a:pPr>
            <a:r>
              <a:rPr b="1" i="0" lang="en-US" sz="1800" u="none" cap="none" strike="noStrike"/>
              <a:t>I am Anupama, and today I shall take you through one of the key elements of a data-warehouse, called OLAP concepts. We have put together few slides that will explain all about it. </a:t>
            </a:r>
            <a:endParaRPr/>
          </a:p>
          <a:p>
            <a:pPr indent="0" lvl="0" marL="0" marR="0" rtl="0" algn="l">
              <a:spcBef>
                <a:spcPts val="0"/>
              </a:spcBef>
              <a:spcAft>
                <a:spcPts val="0"/>
              </a:spcAft>
              <a:buFont typeface="Arial"/>
              <a:buNone/>
            </a:pPr>
            <a:r>
              <a:rPr b="1" i="0" lang="en-US" sz="1800" u="none" cap="none" strike="noStrike"/>
              <a:t>At the end of this session, you would get a fair idea of OLAP concepts and understand the different types of OLAP reporting.</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1" lang="en-US" sz="1800" u="none" cap="none" strike="noStrike"/>
              <a:t>The Target Audience is:</a:t>
            </a:r>
            <a:endParaRPr/>
          </a:p>
          <a:p>
            <a:pPr indent="0" lvl="0" marL="0" marR="0" rtl="0" algn="l">
              <a:spcBef>
                <a:spcPts val="0"/>
              </a:spcBef>
              <a:spcAft>
                <a:spcPts val="0"/>
              </a:spcAft>
              <a:buFont typeface="Arial"/>
              <a:buNone/>
            </a:pPr>
            <a:r>
              <a:rPr b="0" i="1" lang="en-US" sz="1800" u="none" cap="none" strike="noStrike"/>
              <a:t>Team Rainbow (TRB) associates  assigned to DW-BI practice after completion of Induction training </a:t>
            </a:r>
            <a:endParaRPr/>
          </a:p>
          <a:p>
            <a:pPr indent="0" lvl="0" marL="0" marR="0" rtl="0" algn="l">
              <a:spcBef>
                <a:spcPts val="0"/>
              </a:spcBef>
              <a:spcAft>
                <a:spcPts val="0"/>
              </a:spcAft>
              <a:buFont typeface="Arial"/>
              <a:buNone/>
            </a:pPr>
            <a:r>
              <a:rPr b="0" i="1" lang="en-US" sz="1800" u="none" cap="none" strike="noStrike"/>
              <a:t>Associates newly joined to DW-BI practice with out prior DWH implementation experience</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We shall begin our session with an overview of OLAP concepts.</a:t>
            </a:r>
            <a:endParaRPr/>
          </a:p>
          <a:p>
            <a:pPr indent="0" lvl="0" marL="0" marR="0" rtl="0" algn="l">
              <a:spcBef>
                <a:spcPts val="0"/>
              </a:spcBef>
              <a:spcAft>
                <a:spcPts val="0"/>
              </a:spcAft>
              <a:buFont typeface="Arial"/>
              <a:buNone/>
            </a:pPr>
            <a:r>
              <a:t/>
            </a:r>
            <a:endParaRPr b="1" i="0" sz="1800" u="none" cap="none" strike="noStrike"/>
          </a:p>
          <a:p>
            <a:pPr indent="0" lvl="0" marL="0" rtl="0" algn="l">
              <a:spcBef>
                <a:spcPts val="0"/>
              </a:spcBef>
              <a:spcAft>
                <a:spcPts val="0"/>
              </a:spcAft>
              <a:buNone/>
            </a:pPr>
            <a:r>
              <a:t/>
            </a:r>
            <a:endParaRPr b="1"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5" name="Google Shape;385;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There is no right or wrong architecture, rather </a:t>
            </a:r>
            <a:r>
              <a:rPr b="1" i="0" lang="en-US" sz="1800" u="none" cap="none" strike="noStrike"/>
              <a:t>multiple architectures exist to support various environments and situations</a:t>
            </a: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The worthiness of the architecture can be judged in how the conceptualization aids in the building, maintenance, and usage of the data warehouse.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 data warehouse architecture consists of the following interconnected layers:</a:t>
            </a:r>
            <a:endParaRPr/>
          </a:p>
          <a:p>
            <a:pPr indent="0" lvl="0" marL="0" marR="0" rtl="0" algn="l">
              <a:spcBef>
                <a:spcPts val="0"/>
              </a:spcBef>
              <a:spcAft>
                <a:spcPts val="0"/>
              </a:spcAft>
              <a:buFont typeface="Arial"/>
              <a:buNone/>
            </a:pPr>
            <a:r>
              <a:rPr b="1" i="0" lang="en-US" sz="1800" u="none" cap="none" strike="noStrike"/>
              <a:t>Operational database layer</a:t>
            </a:r>
            <a:endParaRPr/>
          </a:p>
          <a:p>
            <a:pPr indent="-6350" lvl="1" marL="742950" marR="0" rtl="0" algn="l">
              <a:spcBef>
                <a:spcPts val="0"/>
              </a:spcBef>
              <a:spcAft>
                <a:spcPts val="0"/>
              </a:spcAft>
              <a:buFont typeface="Arial"/>
              <a:buNone/>
            </a:pPr>
            <a:r>
              <a:rPr b="0" i="0" lang="en-US" sz="1800" u="none" cap="none" strike="noStrike"/>
              <a:t>The source data for the data warehouse - An organization's </a:t>
            </a:r>
            <a:r>
              <a:rPr b="0" i="0" lang="en-US" sz="1800" u="sng" cap="none" strike="noStrike">
                <a:solidFill>
                  <a:srgbClr val="000000"/>
                </a:solidFill>
                <a:hlinkClick r:id="rId2">
                  <a:extLst>
                    <a:ext uri="{A12FA001-AC4F-418D-AE19-62706E023703}">
                      <ahyp:hlinkClr val="tx"/>
                    </a:ext>
                  </a:extLst>
                </a:hlinkClick>
              </a:rPr>
              <a:t>Enterprise Resource Planning</a:t>
            </a:r>
            <a:r>
              <a:rPr b="0" i="0" lang="en-US" sz="1800" u="none" cap="none" strike="noStrike"/>
              <a:t> systems fall into this layer.</a:t>
            </a:r>
            <a:endParaRPr/>
          </a:p>
          <a:p>
            <a:pPr indent="0" lvl="0" marL="0" marR="0" rtl="0" algn="l">
              <a:spcBef>
                <a:spcPts val="0"/>
              </a:spcBef>
              <a:spcAft>
                <a:spcPts val="0"/>
              </a:spcAft>
              <a:buFont typeface="Arial"/>
              <a:buNone/>
            </a:pPr>
            <a:r>
              <a:rPr b="1" i="0" lang="en-US" sz="1800" u="none" cap="none" strike="noStrike"/>
              <a:t>Data access layer</a:t>
            </a:r>
            <a:endParaRPr/>
          </a:p>
          <a:p>
            <a:pPr indent="-6350" lvl="1" marL="742950" marR="0" rtl="0" algn="l">
              <a:spcBef>
                <a:spcPts val="0"/>
              </a:spcBef>
              <a:spcAft>
                <a:spcPts val="0"/>
              </a:spcAft>
              <a:buFont typeface="Arial"/>
              <a:buNone/>
            </a:pPr>
            <a:r>
              <a:rPr b="0" i="0" lang="en-US" sz="1800" u="none" cap="none" strike="noStrike"/>
              <a:t>The interface between the operational and informational access layer - Tools to </a:t>
            </a:r>
            <a:r>
              <a:rPr b="0" i="0" lang="en-US" sz="1800" u="sng" cap="none" strike="noStrike">
                <a:solidFill>
                  <a:srgbClr val="000000"/>
                </a:solidFill>
                <a:hlinkClick r:id="rId3">
                  <a:extLst>
                    <a:ext uri="{A12FA001-AC4F-418D-AE19-62706E023703}">
                      <ahyp:hlinkClr val="tx"/>
                    </a:ext>
                  </a:extLst>
                </a:hlinkClick>
              </a:rPr>
              <a:t>extract, transform, load</a:t>
            </a:r>
            <a:r>
              <a:rPr b="0" i="0" lang="en-US" sz="1800" u="none" cap="none" strike="noStrike"/>
              <a:t> data into the warehouse fall into this layer.</a:t>
            </a:r>
            <a:endParaRPr/>
          </a:p>
          <a:p>
            <a:pPr indent="0" lvl="0" marL="0" marR="0" rtl="0" algn="l">
              <a:spcBef>
                <a:spcPts val="0"/>
              </a:spcBef>
              <a:spcAft>
                <a:spcPts val="0"/>
              </a:spcAft>
              <a:buFont typeface="Arial"/>
              <a:buNone/>
            </a:pPr>
            <a:r>
              <a:rPr b="1" i="0" lang="en-US" sz="1800" u="none" cap="none" strike="noStrike"/>
              <a:t>Metadata layer</a:t>
            </a:r>
            <a:endParaRPr/>
          </a:p>
          <a:p>
            <a:pPr indent="-6350" lvl="1" marL="742950" marR="0" rtl="0" algn="l">
              <a:spcBef>
                <a:spcPts val="0"/>
              </a:spcBef>
              <a:spcAft>
                <a:spcPts val="0"/>
              </a:spcAft>
              <a:buFont typeface="Arial"/>
              <a:buNone/>
            </a:pPr>
            <a:r>
              <a:rPr b="0" i="0" lang="en-US" sz="1800" u="none" cap="none" strike="noStrike"/>
              <a:t>The data directory - This is usually more detailed than an operational system data directory. There are dictionaries for the entire warehouse and sometimes dictionaries for the data that can be accessed by a particular reporting and analysis tool.</a:t>
            </a:r>
            <a:endParaRPr/>
          </a:p>
          <a:p>
            <a:pPr indent="0" lvl="0" marL="0" marR="0" rtl="0" algn="l">
              <a:spcBef>
                <a:spcPts val="0"/>
              </a:spcBef>
              <a:spcAft>
                <a:spcPts val="0"/>
              </a:spcAft>
              <a:buFont typeface="Arial"/>
              <a:buNone/>
            </a:pPr>
            <a:r>
              <a:rPr b="1" i="0" lang="en-US" sz="1800" u="none" cap="none" strike="noStrike"/>
              <a:t>Informational access layer</a:t>
            </a:r>
            <a:endParaRPr/>
          </a:p>
          <a:p>
            <a:pPr indent="-6350" lvl="1" marL="742950" marR="0" rtl="0" algn="l">
              <a:spcBef>
                <a:spcPts val="0"/>
              </a:spcBef>
              <a:spcAft>
                <a:spcPts val="0"/>
              </a:spcAft>
              <a:buFont typeface="Arial"/>
              <a:buNone/>
            </a:pPr>
            <a:r>
              <a:rPr b="0" i="0" lang="en-US" sz="1800" u="none" cap="none" strike="noStrike"/>
              <a:t>The data accessed for reporting and analyzing and the tools for reporting and analyzing data - </a:t>
            </a:r>
            <a:r>
              <a:rPr b="0" i="0" lang="en-US" sz="1800" u="sng" cap="none" strike="noStrike">
                <a:solidFill>
                  <a:srgbClr val="000000"/>
                </a:solidFill>
                <a:hlinkClick r:id="rId4">
                  <a:extLst>
                    <a:ext uri="{A12FA001-AC4F-418D-AE19-62706E023703}">
                      <ahyp:hlinkClr val="tx"/>
                    </a:ext>
                  </a:extLst>
                </a:hlinkClick>
              </a:rPr>
              <a:t>Business intelligence</a:t>
            </a:r>
            <a:r>
              <a:rPr b="0" i="0" lang="en-US" sz="1800" u="none" cap="none" strike="noStrike"/>
              <a:t> tools fall into this layer. And the Inmon-Kimball differences about design methodology, discussed later in this article, have to do with this layer.</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91" name="Google Shape;39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2" name="Google Shape;392;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Technically a Data warehouse is defined as a Subject Oriented, Time Variant, Non-Volatile, Integrated collection of data, specifically structured for information access and reporting. </a:t>
            </a:r>
            <a:endParaRPr/>
          </a:p>
          <a:p>
            <a:pPr indent="0" lvl="0" marL="0" marR="0" rtl="0" algn="l">
              <a:spcBef>
                <a:spcPts val="0"/>
              </a:spcBef>
              <a:spcAft>
                <a:spcPts val="0"/>
              </a:spcAft>
              <a:buClr>
                <a:srgbClr val="000000"/>
              </a:buClr>
              <a:buSzPts val="1800"/>
              <a:buFont typeface="Noto Symbol"/>
              <a:buChar char="✓"/>
            </a:pPr>
            <a:r>
              <a:rPr b="0" i="0" lang="en-US" sz="1800" u="none" cap="none" strike="noStrike"/>
              <a:t>Subject Oriented: Data is based on subjects like Sales, Finance makes it subject oriented.</a:t>
            </a:r>
            <a:endParaRPr/>
          </a:p>
          <a:p>
            <a:pPr indent="0" lvl="0" marL="0" marR="0" rtl="0" algn="l">
              <a:spcBef>
                <a:spcPts val="0"/>
              </a:spcBef>
              <a:spcAft>
                <a:spcPts val="0"/>
              </a:spcAft>
              <a:buClr>
                <a:srgbClr val="000000"/>
              </a:buClr>
              <a:buSzPts val="1800"/>
              <a:buFont typeface="Noto Symbol"/>
              <a:buChar char="✓"/>
            </a:pPr>
            <a:r>
              <a:rPr b="0" i="0" lang="en-US" sz="1800" u="none" cap="none" strike="noStrike"/>
              <a:t>Time Variant: Data is present in the DWH for a particular period of time.</a:t>
            </a:r>
            <a:endParaRPr/>
          </a:p>
          <a:p>
            <a:pPr indent="0" lvl="0" marL="0" marR="0" rtl="0" algn="l">
              <a:spcBef>
                <a:spcPts val="0"/>
              </a:spcBef>
              <a:spcAft>
                <a:spcPts val="0"/>
              </a:spcAft>
              <a:buClr>
                <a:srgbClr val="000000"/>
              </a:buClr>
              <a:buSzPts val="1800"/>
              <a:buFont typeface="Noto Symbol"/>
              <a:buChar char="✓"/>
            </a:pPr>
            <a:r>
              <a:rPr b="0" i="0" lang="en-US" sz="1800" u="none" cap="none" strike="noStrike"/>
              <a:t>Non- Volatile: Once entered into the DWH, the data should not change.</a:t>
            </a:r>
            <a:endParaRPr/>
          </a:p>
          <a:p>
            <a:pPr indent="0" lvl="0" marL="0" marR="0" rtl="0" algn="l">
              <a:spcBef>
                <a:spcPts val="0"/>
              </a:spcBef>
              <a:spcAft>
                <a:spcPts val="0"/>
              </a:spcAft>
              <a:buClr>
                <a:srgbClr val="000000"/>
              </a:buClr>
              <a:buSzPts val="1800"/>
              <a:buFont typeface="Noto Symbol"/>
              <a:buChar char="✓"/>
            </a:pPr>
            <a:r>
              <a:rPr b="0" i="0" lang="en-US" sz="1800" u="none" cap="none" strike="noStrike"/>
              <a:t>Integrated: Data from disparate sources are to be put in a DWH in a consistent format. </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8" name="Google Shape;398;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400" u="none" cap="none" strike="noStrike"/>
              <a:t>One possible simple conceptualization of a data warehouse architecture consists of the following interconnected layers: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Source data: This is the raw data (or dirty data as it is called) from multiple sources like transaction data, look up files, Mapping tables. Part of the data to be used for analysis will be extracted from this source.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Preparation or Staging area: This is the place where all the data cleansing is done. Unwanted data is deleted / data formatting is done wherever needed (like date formats, Location names Aliases, etc). </a:t>
            </a:r>
            <a:endParaRPr/>
          </a:p>
          <a:p>
            <a:pPr indent="0" lvl="0" marL="0" marR="0" rtl="0" algn="l">
              <a:spcBef>
                <a:spcPts val="0"/>
              </a:spcBef>
              <a:spcAft>
                <a:spcPts val="0"/>
              </a:spcAft>
              <a:buFont typeface="Arial"/>
              <a:buNone/>
            </a:pPr>
            <a:r>
              <a:rPr b="0" i="0" lang="en-US" sz="1800" u="none" cap="none" strike="noStrike"/>
              <a:t>The Data Warehouse Staging Area is temporary location where data from source systems is copied.  A staging area is mainly required in a Data Warehousing Architecture for timing reasons.  In short, all required data must be available before data can be integrated into the Data Warehouse.  </a:t>
            </a:r>
            <a:endParaRPr/>
          </a:p>
          <a:p>
            <a:pPr indent="0" lvl="0" marL="0" marR="0" rtl="0" algn="l">
              <a:spcBef>
                <a:spcPts val="0"/>
              </a:spcBef>
              <a:spcAft>
                <a:spcPts val="0"/>
              </a:spcAft>
              <a:buFont typeface="Arial"/>
              <a:buNone/>
            </a:pPr>
            <a:r>
              <a:rPr b="0" i="0" lang="en-US" sz="1800" u="none" cap="none" strike="noStrike"/>
              <a:t>Due to varying business cycles, data processing cycles, hardware and network resource limitations and geographical factors, it is not feasible to extract all the data from all Operational databases at exactly the same time.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Warehouse: Final data that is cleansed and formatted goes to the Data warehouse.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Metadata</a:t>
            </a:r>
            <a:r>
              <a:rPr b="0" i="0" lang="en-US" sz="1800" u="none" cap="none" strike="noStrike"/>
              <a:t> (</a:t>
            </a:r>
            <a:r>
              <a:rPr b="1" i="0" lang="en-US" sz="1800" u="none" cap="none" strike="noStrike"/>
              <a:t>meta data</a:t>
            </a:r>
            <a:r>
              <a:rPr b="0" i="0" lang="en-US" sz="1800" u="none" cap="none" strike="noStrike"/>
              <a:t>, or sometimes </a:t>
            </a:r>
            <a:r>
              <a:rPr b="1" i="0" lang="en-US" sz="1800" u="none" cap="none" strike="noStrike"/>
              <a:t>metainformation</a:t>
            </a:r>
            <a:r>
              <a:rPr b="0" i="0" lang="en-US" sz="1800" u="none" cap="none" strike="noStrike"/>
              <a:t>) is "data about data", of any sort in any media. Metadata is text, voice, or image that describes what the audience wants or needs to see or experience. </a:t>
            </a:r>
            <a:endParaRPr/>
          </a:p>
          <a:p>
            <a:pPr indent="0" lvl="0" marL="0" marR="0" rtl="0" algn="l">
              <a:spcBef>
                <a:spcPts val="0"/>
              </a:spcBef>
              <a:spcAft>
                <a:spcPts val="0"/>
              </a:spcAft>
              <a:buFont typeface="Arial"/>
              <a:buNone/>
            </a:pPr>
            <a:r>
              <a:rPr b="0" i="0" lang="en-US" sz="1800" u="none" cap="none" strike="noStrike"/>
              <a:t>Metadata is important because it aids in clarifying and finding the actual data. </a:t>
            </a:r>
            <a:endParaRPr/>
          </a:p>
          <a:p>
            <a:pPr indent="0" lvl="0" marL="0" marR="0" rtl="0" algn="l">
              <a:spcBef>
                <a:spcPts val="0"/>
              </a:spcBef>
              <a:spcAft>
                <a:spcPts val="0"/>
              </a:spcAft>
              <a:buFont typeface="Arial"/>
              <a:buNone/>
            </a:pPr>
            <a:r>
              <a:rPr b="0" i="0" lang="en-US" sz="1800" u="none" cap="none" strike="noStrike"/>
              <a:t>The metadata information about the DWH can be stored within the same database in additional tables or as a separate information source.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Source of the Figure: Prepared Manually, Individual items taken from various sources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9" name="Google Shape;439;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Here the Data warehouse Metadata layer is broken down into Data Marts and developed individually for each department specific information.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Marts: A subset of a data warehouse for a single department or function. This is designed to focus on specific business functions for a specific community within an organization. Data marts can also be created to separate an authorized data subset selectively.</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ETL (Extract Transform Load) jobs extract data from the Data Warehouse and populate one or more Data Marts for use by groups of decision makers in the organizations. </a:t>
            </a:r>
            <a:endParaRPr/>
          </a:p>
          <a:p>
            <a:pPr indent="0" lvl="0" marL="0" marR="0" rtl="0" algn="l">
              <a:spcBef>
                <a:spcPts val="0"/>
              </a:spcBef>
              <a:spcAft>
                <a:spcPts val="0"/>
              </a:spcAft>
              <a:buFont typeface="Arial"/>
              <a:buNone/>
            </a:pPr>
            <a:r>
              <a:rPr b="0" i="0" lang="en-US" sz="1800" u="none" cap="none" strike="noStrike"/>
              <a:t> The Data Marts can be Dimensional (Star Schemas) or relational, depending on how the information is to be used and what "front end" Data Warehousing Tools will be used to present the information.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data mart are used by the end user to generate reports and analytics.</a:t>
            </a:r>
            <a:endParaRPr/>
          </a:p>
          <a:p>
            <a:pPr indent="0" lvl="0" marL="0" marR="0" rtl="0" algn="l">
              <a:spcBef>
                <a:spcPts val="0"/>
              </a:spcBef>
              <a:spcAft>
                <a:spcPts val="0"/>
              </a:spcAft>
              <a:buNone/>
            </a:pPr>
            <a:r>
              <a:rPr b="0" i="0" lang="en-US" sz="1800" u="none" cap="none" strike="noStrike"/>
              <a:t>Reports – This area supports the decision making team and executive to have their required business insight. Reports are developed on top of the warehouse data storage layer using various reporting tool</a:t>
            </a:r>
            <a:endParaRPr/>
          </a:p>
          <a:p>
            <a:pPr indent="0" lvl="0" marL="0" marR="0" rtl="0" algn="l">
              <a:spcBef>
                <a:spcPts val="0"/>
              </a:spcBef>
              <a:spcAft>
                <a:spcPts val="0"/>
              </a:spcAft>
              <a:buClr>
                <a:srgbClr val="000000"/>
              </a:buClr>
              <a:buSzPts val="1800"/>
              <a:buFont typeface="Noto Symbol"/>
              <a:buChar char="✓"/>
            </a:pPr>
            <a:r>
              <a:rPr b="0" i="0" lang="en-US" sz="1800" u="none" cap="none" strike="noStrike"/>
              <a:t>Analytical environment - This provides the sophisticated and analytical environment to business analyst and senior executives to analyze their business performance in various angle as they wish. Lot of intuitive analytical operations such as Ad-hoc analysis, What-if analysis, Marker basket analysis, data mining etc, being performed here.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Middleware</a:t>
            </a:r>
            <a:r>
              <a:rPr b="0" i="0" lang="en-US" sz="1800" u="none" cap="none" strike="noStrike"/>
              <a:t> is computer </a:t>
            </a:r>
            <a:r>
              <a:rPr b="0" i="0" lang="en-US" sz="1800" u="sng" cap="none" strike="noStrike">
                <a:solidFill>
                  <a:srgbClr val="000000"/>
                </a:solidFill>
                <a:hlinkClick r:id="rId2">
                  <a:extLst>
                    <a:ext uri="{A12FA001-AC4F-418D-AE19-62706E023703}">
                      <ahyp:hlinkClr val="tx"/>
                    </a:ext>
                  </a:extLst>
                </a:hlinkClick>
              </a:rPr>
              <a:t>software</a:t>
            </a:r>
            <a:r>
              <a:rPr b="0" i="0" lang="en-US" sz="1800" u="none" cap="none" strike="noStrike"/>
              <a:t> is computer software that connects </a:t>
            </a:r>
            <a:r>
              <a:rPr b="0" i="0" lang="en-US" sz="1800" u="sng" cap="none" strike="noStrike">
                <a:solidFill>
                  <a:srgbClr val="000000"/>
                </a:solidFill>
                <a:hlinkClick r:id="rId3">
                  <a:extLst>
                    <a:ext uri="{A12FA001-AC4F-418D-AE19-62706E023703}">
                      <ahyp:hlinkClr val="tx"/>
                    </a:ext>
                  </a:extLst>
                </a:hlinkClick>
              </a:rPr>
              <a:t>software components</a:t>
            </a:r>
            <a:r>
              <a:rPr b="0" i="0" lang="en-US" sz="1800" u="none" cap="none" strike="noStrike"/>
              <a:t> or applications. The software consists of a set of services that allows multiple processes running on one or more machines to interact.</a:t>
            </a:r>
            <a:endParaRPr/>
          </a:p>
          <a:p>
            <a:pPr indent="0" lvl="0" marL="0" marR="0" rtl="0" algn="l">
              <a:spcBef>
                <a:spcPts val="0"/>
              </a:spcBef>
              <a:spcAft>
                <a:spcPts val="0"/>
              </a:spcAft>
              <a:buFont typeface="Arial"/>
              <a:buNone/>
            </a:pPr>
            <a:r>
              <a:rPr b="0" i="0" lang="en-US" sz="1800" u="none" cap="none" strike="noStrike"/>
              <a:t>It includes </a:t>
            </a:r>
            <a:r>
              <a:rPr b="0" i="0" lang="en-US" sz="1800" u="sng" cap="none" strike="noStrike">
                <a:solidFill>
                  <a:srgbClr val="000000"/>
                </a:solidFill>
                <a:hlinkClick r:id="rId4">
                  <a:extLst>
                    <a:ext uri="{A12FA001-AC4F-418D-AE19-62706E023703}">
                      <ahyp:hlinkClr val="tx"/>
                    </a:ext>
                  </a:extLst>
                </a:hlinkClick>
              </a:rPr>
              <a:t>web servers</a:t>
            </a:r>
            <a:r>
              <a:rPr b="0" i="0" lang="en-US" sz="1800" u="none" cap="none" strike="noStrike"/>
              <a:t>It includes web servers, </a:t>
            </a:r>
            <a:r>
              <a:rPr b="0" i="0" lang="en-US" sz="1800" u="sng" cap="none" strike="noStrike">
                <a:solidFill>
                  <a:srgbClr val="000000"/>
                </a:solidFill>
                <a:hlinkClick r:id="rId5">
                  <a:extLst>
                    <a:ext uri="{A12FA001-AC4F-418D-AE19-62706E023703}">
                      <ahyp:hlinkClr val="tx"/>
                    </a:ext>
                  </a:extLst>
                </a:hlinkClick>
              </a:rPr>
              <a:t>application servers</a:t>
            </a:r>
            <a:r>
              <a:rPr b="0" i="0" lang="en-US" sz="1800" u="none" cap="none" strike="noStrike"/>
              <a:t>, and similar tools that support application development and delivery. </a:t>
            </a:r>
            <a:endParaRPr/>
          </a:p>
          <a:p>
            <a:pPr indent="0" lvl="0" marL="0" marR="0" rtl="0" algn="l">
              <a:spcBef>
                <a:spcPts val="0"/>
              </a:spcBef>
              <a:spcAft>
                <a:spcPts val="0"/>
              </a:spcAft>
              <a:buFont typeface="Arial"/>
              <a:buNone/>
            </a:pPr>
            <a:r>
              <a:rPr b="0" i="0" lang="en-US" sz="1800" u="none" cap="none" strike="noStrike"/>
              <a:t>Middleware sits "in the middle" between </a:t>
            </a:r>
            <a:r>
              <a:rPr b="0" i="0" lang="en-US" sz="1800" u="sng" cap="none" strike="noStrike">
                <a:solidFill>
                  <a:srgbClr val="000000"/>
                </a:solidFill>
                <a:hlinkClick r:id="rId6">
                  <a:extLst>
                    <a:ext uri="{A12FA001-AC4F-418D-AE19-62706E023703}">
                      <ahyp:hlinkClr val="tx"/>
                    </a:ext>
                  </a:extLst>
                </a:hlinkClick>
              </a:rPr>
              <a:t>application software</a:t>
            </a:r>
            <a:r>
              <a:rPr b="0" i="0" lang="en-US" sz="1800" u="none" cap="none" strike="noStrike"/>
              <a:t>Middleware sits "in the middle" between application software that may be working on different </a:t>
            </a:r>
            <a:r>
              <a:rPr b="0" i="0" lang="en-US" sz="1800" u="sng" cap="none" strike="noStrike">
                <a:solidFill>
                  <a:srgbClr val="000000"/>
                </a:solidFill>
                <a:hlinkClick r:id="rId7">
                  <a:extLst>
                    <a:ext uri="{A12FA001-AC4F-418D-AE19-62706E023703}">
                      <ahyp:hlinkClr val="tx"/>
                    </a:ext>
                  </a:extLst>
                </a:hlinkClick>
              </a:rPr>
              <a:t>operating systems</a:t>
            </a:r>
            <a:r>
              <a:rPr b="0" i="0" lang="en-US" sz="1800" u="none" cap="none" strike="noStrike"/>
              <a:t>Middleware sits "in the middle" between application software that may be working on different operating systems. It is similar to the middle layer of a </a:t>
            </a:r>
            <a:r>
              <a:rPr b="0" i="0" lang="en-US" sz="1800" u="sng" cap="none" strike="noStrike">
                <a:solidFill>
                  <a:srgbClr val="000000"/>
                </a:solidFill>
                <a:hlinkClick r:id="rId8">
                  <a:extLst>
                    <a:ext uri="{A12FA001-AC4F-418D-AE19-62706E023703}">
                      <ahyp:hlinkClr val="tx"/>
                    </a:ext>
                  </a:extLst>
                </a:hlinkClick>
              </a:rPr>
              <a:t>three-tier</a:t>
            </a:r>
            <a:r>
              <a:rPr b="0" i="0" lang="en-US" sz="1800" u="none" cap="none" strike="noStrike"/>
              <a:t> single system architecture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Examples include </a:t>
            </a:r>
            <a:r>
              <a:rPr b="0" i="0" lang="en-US" sz="1800" u="sng" cap="none" strike="noStrike">
                <a:solidFill>
                  <a:srgbClr val="000000"/>
                </a:solidFill>
                <a:hlinkClick r:id="rId9">
                  <a:extLst>
                    <a:ext uri="{A12FA001-AC4F-418D-AE19-62706E023703}">
                      <ahyp:hlinkClr val="tx"/>
                    </a:ext>
                  </a:extLst>
                </a:hlinkClick>
              </a:rPr>
              <a:t>EAI</a:t>
            </a:r>
            <a:r>
              <a:rPr b="0" i="0" lang="en-US" sz="1800" u="none" cap="none" strike="noStrike"/>
              <a:t>Examples include EAI software, telecommunications software, </a:t>
            </a:r>
            <a:r>
              <a:rPr b="0" i="0" lang="en-US" sz="1800" u="sng" cap="none" strike="noStrike">
                <a:solidFill>
                  <a:srgbClr val="000000"/>
                </a:solidFill>
                <a:hlinkClick r:id="rId10">
                  <a:extLst>
                    <a:ext uri="{A12FA001-AC4F-418D-AE19-62706E023703}">
                      <ahyp:hlinkClr val="tx"/>
                    </a:ext>
                  </a:extLst>
                </a:hlinkClick>
              </a:rPr>
              <a:t>transaction monitors</a:t>
            </a:r>
            <a:r>
              <a:rPr b="0" i="0" lang="en-US" sz="1800" u="none" cap="none" strike="noStrike"/>
              <a:t>, and messaging-and-queueing software.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Source of the Figure: Prepared Manually, Individual items taken from various sources</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1" name="Google Shape;511;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This is the case when a central Data warehouse is created and then divided into Data marts for specific department / business line.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This maybe a result when the centralized data warehouse is very huge and slows down the due to huge volumes.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Each Data Mart can contain different combinations of tables, columns and rows from the Enterprise Data Warehouse.  For example, a business unit or user group that doesn't require a lot of historical data might only need transactions from the current calendar year in the database.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Some Data Mart might need to be refreshed from the Data Warehouse daily.</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Decision makers don't access the Data Warehouse directly.  This is done through various front-end Data Warehouse Tools that read data from subject specific Data Marts.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Source of the Figure: Prepared Manually, Individual items taken from various sources</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7" name="Google Shape;577;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 third part of the module deals with the different Reporting Types.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Reporting is a category of data access solution in which the information is presented in the form of reports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None/>
            </a:pPr>
            <a:r>
              <a:rPr b="0" i="0" lang="en-US" sz="1800" u="none" cap="none" strike="noStrike"/>
              <a:t>Companies are data rich but information poor</a:t>
            </a:r>
            <a:endParaRPr/>
          </a:p>
          <a:p>
            <a:pPr indent="0" lvl="0" marL="0" marR="0" rtl="0" algn="l">
              <a:spcBef>
                <a:spcPts val="0"/>
              </a:spcBef>
              <a:spcAft>
                <a:spcPts val="0"/>
              </a:spcAft>
              <a:buNone/>
            </a:pPr>
            <a:r>
              <a:rPr b="0" i="0" lang="en-US" sz="1800" u="none" cap="none" strike="noStrike"/>
              <a:t>Transaction systems generate huge volume of data</a:t>
            </a:r>
            <a:endParaRPr/>
          </a:p>
          <a:p>
            <a:pPr indent="0" lvl="0" marL="0" marR="0" rtl="0" algn="l">
              <a:spcBef>
                <a:spcPts val="0"/>
              </a:spcBef>
              <a:spcAft>
                <a:spcPts val="0"/>
              </a:spcAft>
              <a:buNone/>
            </a:pPr>
            <a:r>
              <a:rPr b="0" i="0" lang="en-US" sz="1800" u="none" cap="none" strike="noStrike"/>
              <a:t>Need to turn this data into actionable information</a:t>
            </a:r>
            <a:endParaRPr/>
          </a:p>
          <a:p>
            <a:pPr indent="0" lvl="0" marL="0" marR="0" rtl="0" algn="l">
              <a:spcBef>
                <a:spcPts val="0"/>
              </a:spcBef>
              <a:spcAft>
                <a:spcPts val="0"/>
              </a:spcAft>
              <a:buNone/>
            </a:pPr>
            <a:r>
              <a:rPr b="0" i="0" lang="en-US" sz="1800" u="none" cap="none" strike="noStrike"/>
              <a:t>Reporting tools are also referred as Query and reporting tools.</a:t>
            </a:r>
            <a:endParaRPr/>
          </a:p>
          <a:p>
            <a:pPr indent="0" lvl="0" marL="0" rtl="0" algn="l">
              <a:spcBef>
                <a:spcPts val="0"/>
              </a:spcBef>
              <a:spcAft>
                <a:spcPts val="0"/>
              </a:spcAft>
              <a:buNone/>
            </a:pPr>
            <a:r>
              <a:t/>
            </a:r>
            <a:endParaRPr b="0" i="0" sz="1800" u="none" cap="none" strike="noStrike"/>
          </a:p>
        </p:txBody>
      </p:sp>
      <p:sp>
        <p:nvSpPr>
          <p:cNvPr id="578" name="Google Shape;578;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83" name="Google Shape;58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4" name="Google Shape;584;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Transaction Systems Reporting</a:t>
            </a:r>
            <a:r>
              <a:rPr b="0" i="0" lang="en-US" sz="1800" u="none" cap="none" strike="noStrike"/>
              <a:t> also known as Online transaction processing reporting, or </a:t>
            </a:r>
            <a:r>
              <a:rPr b="1" i="0" lang="en-US" sz="1800" u="none" cap="none" strike="noStrike"/>
              <a:t>OLTP</a:t>
            </a:r>
            <a:r>
              <a:rPr b="0" i="0" lang="en-US" sz="1800" u="none" cap="none" strike="noStrike"/>
              <a:t>, refers to a class of systems that facilitate and manage transaction-oriented applications, typically for data entry and retrieval.</a:t>
            </a:r>
            <a:endParaRPr/>
          </a:p>
          <a:p>
            <a:pPr indent="0" lvl="0" marL="0" marR="0" rtl="0" algn="l">
              <a:spcBef>
                <a:spcPts val="0"/>
              </a:spcBef>
              <a:spcAft>
                <a:spcPts val="0"/>
              </a:spcAft>
              <a:buFont typeface="Arial"/>
              <a:buNone/>
            </a:pPr>
            <a:r>
              <a:rPr b="0" i="0" lang="en-US" sz="1800" u="none" cap="none" strike="noStrike"/>
              <a:t>OLTP systems are designed so processing of day-to-day transactions is performed efficiently and the integrity of the transactional data is preserved.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Replicated OLTP Reporting</a:t>
            </a:r>
            <a:r>
              <a:rPr b="0" i="0" lang="en-US" sz="1800" u="none" cap="none" strike="noStrike"/>
              <a:t>: as the name suggests, can be regarded as the duplicate copy of the OLTP that operated offline for reporting purposes.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Data Mart Reporting: </a:t>
            </a:r>
            <a:r>
              <a:rPr b="0" i="0" lang="en-US" sz="1800" u="none" cap="none" strike="noStrike"/>
              <a:t>Data mart Reporting is done using the analytical data stores designed to focus on specific business functions for a specific community within an organization.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Enterprise Data Warehouse Reporting</a:t>
            </a:r>
            <a:r>
              <a:rPr b="0" i="0" lang="en-US" sz="1800" u="none" cap="none" strike="noStrike"/>
              <a:t>: A reporting system designed to support decision making in an organization. </a:t>
            </a:r>
            <a:endParaRPr/>
          </a:p>
          <a:p>
            <a:pPr indent="0" lvl="0" marL="0" marR="0" rtl="0" algn="l">
              <a:spcBef>
                <a:spcPts val="0"/>
              </a:spcBef>
              <a:spcAft>
                <a:spcPts val="0"/>
              </a:spcAft>
              <a:buFont typeface="Arial"/>
              <a:buNone/>
            </a:pPr>
            <a:r>
              <a:rPr b="0" i="0" lang="en-US" sz="1800" u="none" cap="none" strike="noStrike"/>
              <a:t>Data warehouses are generally batch updated at the end of the day, week or some period. Its contents are typically historical and static and may also contain numerous summaries.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90" name="Google Shape;590;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1" name="Google Shape;591;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Reports directly access the transactional system for reporting purposes. Reports more likely contain the transition details of a customer for a Bank, transactional data of selling a product in a day etc. This report needs more real time data to support.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Advantage:</a:t>
            </a:r>
            <a:endParaRPr/>
          </a:p>
          <a:p>
            <a:pPr indent="0" lvl="0" marL="0" marR="0" rtl="0" algn="l">
              <a:spcBef>
                <a:spcPts val="0"/>
              </a:spcBef>
              <a:spcAft>
                <a:spcPts val="0"/>
              </a:spcAft>
              <a:buFont typeface="Arial"/>
              <a:buNone/>
            </a:pPr>
            <a:r>
              <a:rPr b="0" i="0" lang="en-US" sz="1800" u="none" cap="none" strike="noStrike"/>
              <a:t>The primary advantage to reporting from OLTP is speed to information (Latest data)</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Disadvantages:</a:t>
            </a:r>
            <a:endParaRPr/>
          </a:p>
          <a:p>
            <a:pPr indent="0" lvl="0" marL="0" marR="0" rtl="0" algn="l">
              <a:spcBef>
                <a:spcPts val="0"/>
              </a:spcBef>
              <a:spcAft>
                <a:spcPts val="0"/>
              </a:spcAft>
              <a:buFont typeface="Arial"/>
              <a:buNone/>
            </a:pPr>
            <a:r>
              <a:rPr b="0" i="0" lang="en-US" sz="1800" u="none" cap="none" strike="noStrike"/>
              <a:t>The data accessed in the OLTP system is the ‘raw’ transaction data and is often ‘dirty’</a:t>
            </a:r>
            <a:endParaRPr/>
          </a:p>
          <a:p>
            <a:pPr indent="0" lvl="0" marL="0" marR="0" rtl="0" algn="l">
              <a:spcBef>
                <a:spcPts val="0"/>
              </a:spcBef>
              <a:spcAft>
                <a:spcPts val="0"/>
              </a:spcAft>
              <a:buFont typeface="Arial"/>
              <a:buNone/>
            </a:pPr>
            <a:r>
              <a:rPr b="0" i="0" lang="en-US" sz="1800" u="none" cap="none" strike="noStrike"/>
              <a:t>Organization of the data is not intuitive to a business user</a:t>
            </a:r>
            <a:endParaRPr/>
          </a:p>
          <a:p>
            <a:pPr indent="0" lvl="0" marL="0" marR="0" rtl="0" algn="l">
              <a:spcBef>
                <a:spcPts val="0"/>
              </a:spcBef>
              <a:spcAft>
                <a:spcPts val="0"/>
              </a:spcAft>
              <a:buFont typeface="Arial"/>
              <a:buNone/>
            </a:pPr>
            <a:r>
              <a:rPr b="0" i="0" lang="en-US" sz="1800" u="none" cap="none" strike="noStrike"/>
              <a:t>Historical data is not available</a:t>
            </a:r>
            <a:endParaRPr/>
          </a:p>
          <a:p>
            <a:pPr indent="0" lvl="0" marL="0" marR="0" rtl="0" algn="l">
              <a:spcBef>
                <a:spcPts val="0"/>
              </a:spcBef>
              <a:spcAft>
                <a:spcPts val="0"/>
              </a:spcAft>
              <a:buFont typeface="Arial"/>
              <a:buNone/>
            </a:pPr>
            <a:r>
              <a:rPr b="0" i="0" lang="en-US" sz="1800" u="none" cap="none" strike="noStrike"/>
              <a:t>When used for Reporting, the transaction system performance is affected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Source of the Figure: Prepared Manually, Individual items taken from various sources</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98" name="Google Shape;59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9" name="Google Shape;599;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This form of reporting is an alternative to Transaction System Reporting.</a:t>
            </a:r>
            <a:endParaRPr/>
          </a:p>
          <a:p>
            <a:pPr indent="0" lvl="0" marL="0" marR="0" rtl="0" algn="l">
              <a:spcBef>
                <a:spcPts val="0"/>
              </a:spcBef>
              <a:spcAft>
                <a:spcPts val="0"/>
              </a:spcAft>
              <a:buFont typeface="Arial"/>
              <a:buNone/>
            </a:pPr>
            <a:r>
              <a:rPr b="0" i="0" lang="en-US" sz="1800" u="none" cap="none" strike="noStrike"/>
              <a:t>Here an offline data store is created that is a replica of the production data store. This data store services the reporting needs of the end user. Purpose of having this replicated environment is not to disturb transactional system more frequently while you need operational reporting for your data warehouse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Advantages:</a:t>
            </a:r>
            <a:endParaRPr/>
          </a:p>
          <a:p>
            <a:pPr indent="0" lvl="0" marL="0" marR="0" rtl="0" algn="l">
              <a:spcBef>
                <a:spcPts val="0"/>
              </a:spcBef>
              <a:spcAft>
                <a:spcPts val="0"/>
              </a:spcAft>
              <a:buFont typeface="Arial"/>
              <a:buNone/>
            </a:pPr>
            <a:r>
              <a:rPr b="0" i="0" lang="en-US" sz="1800" u="none" cap="none" strike="noStrike"/>
              <a:t>This reduces the load on the OLTP,</a:t>
            </a:r>
            <a:endParaRPr/>
          </a:p>
          <a:p>
            <a:pPr indent="0" lvl="0" marL="0" marR="0" rtl="0" algn="l">
              <a:spcBef>
                <a:spcPts val="0"/>
              </a:spcBef>
              <a:spcAft>
                <a:spcPts val="0"/>
              </a:spcAft>
              <a:buFont typeface="Arial"/>
              <a:buNone/>
            </a:pPr>
            <a:r>
              <a:rPr b="0" i="0" lang="en-US" sz="1800" u="none" cap="none" strike="noStrike"/>
              <a:t>Gives better Fault-tolerance, Scalability and Local Access. </a:t>
            </a:r>
            <a:endParaRPr/>
          </a:p>
          <a:p>
            <a:pPr indent="0" lvl="0" marL="0" marR="0" rtl="0" algn="l">
              <a:spcBef>
                <a:spcPts val="0"/>
              </a:spcBef>
              <a:spcAft>
                <a:spcPts val="0"/>
              </a:spcAft>
              <a:buFont typeface="Arial"/>
              <a:buNone/>
            </a:pPr>
            <a:r>
              <a:rPr b="0" i="0" lang="en-US" sz="1800" u="none" cap="none" strike="noStrike"/>
              <a:t>This reporting will be done in a pseudo real time environment.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Disadvantages:</a:t>
            </a:r>
            <a:endParaRPr/>
          </a:p>
          <a:p>
            <a:pPr indent="0" lvl="0" marL="0" marR="0" rtl="0" algn="l">
              <a:spcBef>
                <a:spcPts val="0"/>
              </a:spcBef>
              <a:spcAft>
                <a:spcPts val="0"/>
              </a:spcAft>
              <a:buFont typeface="Arial"/>
              <a:buNone/>
            </a:pPr>
            <a:r>
              <a:rPr b="0" i="0" lang="en-US" sz="1800" u="none" cap="none" strike="noStrike"/>
              <a:t>Duplication of data.</a:t>
            </a:r>
            <a:endParaRPr/>
          </a:p>
          <a:p>
            <a:pPr indent="0" lvl="0" marL="0" marR="0" rtl="0" algn="l">
              <a:spcBef>
                <a:spcPts val="0"/>
              </a:spcBef>
              <a:spcAft>
                <a:spcPts val="0"/>
              </a:spcAft>
              <a:buFont typeface="Arial"/>
              <a:buNone/>
            </a:pPr>
            <a:r>
              <a:rPr b="0" i="0" lang="en-US" sz="1800" u="none" cap="none" strike="noStrike"/>
              <a:t>Needs more space to create additional data store.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Source of the Figure: Prepared Manually, Individual items taken from various sources</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606" name="Google Shape;60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7" name="Google Shape;607;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marR="0" rtl="0" algn="l">
              <a:spcBef>
                <a:spcPts val="0"/>
              </a:spcBef>
              <a:spcAft>
                <a:spcPts val="0"/>
              </a:spcAft>
              <a:buFont typeface="Arial"/>
              <a:buNone/>
            </a:pPr>
            <a:r>
              <a:rPr b="0" i="0" lang="en-US" sz="1800" u="none" cap="none" strike="noStrike"/>
              <a:t>Caters to a single department or function, usually oriented to a specific purpose that may be distributed to support business needs. For this reason it can also be called as a subset of data warehouse. </a:t>
            </a:r>
            <a:endParaRPr/>
          </a:p>
          <a:p>
            <a:pPr indent="0" lvl="0" marL="228600" marR="0" rtl="0" algn="l">
              <a:spcBef>
                <a:spcPts val="0"/>
              </a:spcBef>
              <a:spcAft>
                <a:spcPts val="0"/>
              </a:spcAft>
              <a:buFont typeface="Arial"/>
              <a:buNone/>
            </a:pPr>
            <a:r>
              <a:rPr b="0" i="0" lang="en-US" sz="1800" u="none" cap="none" strike="noStrike"/>
              <a:t>Data marts are modeled in a structured way and integrated with quality assured from business / transactional rule embedded.</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Data mart is also created for the following reasons:</a:t>
            </a:r>
            <a:endParaRPr/>
          </a:p>
          <a:p>
            <a:pPr indent="0" lvl="0" marL="228600" marR="0" rtl="0" algn="l">
              <a:spcBef>
                <a:spcPts val="0"/>
              </a:spcBef>
              <a:spcAft>
                <a:spcPts val="0"/>
              </a:spcAft>
              <a:buSzPts val="1800"/>
              <a:buFont typeface="Arial"/>
              <a:buAutoNum type="arabicPeriod"/>
            </a:pPr>
            <a:r>
              <a:rPr b="0" i="0" lang="en-US" sz="1800" u="none" cap="none" strike="noStrike"/>
              <a:t>Easy creation and access to frequently needed data. </a:t>
            </a:r>
            <a:endParaRPr/>
          </a:p>
          <a:p>
            <a:pPr indent="0" lvl="0" marL="228600" marR="0" rtl="0" algn="l">
              <a:spcBef>
                <a:spcPts val="0"/>
              </a:spcBef>
              <a:spcAft>
                <a:spcPts val="0"/>
              </a:spcAft>
              <a:buFont typeface="Arial"/>
              <a:buNone/>
            </a:pPr>
            <a:r>
              <a:rPr b="0" i="0" lang="en-US" sz="1800" u="none" cap="none" strike="noStrike"/>
              <a:t>2. Creates collective view by a group of users </a:t>
            </a:r>
            <a:endParaRPr/>
          </a:p>
          <a:p>
            <a:pPr indent="0" lvl="0" marL="228600" marR="0" rtl="0" algn="l">
              <a:spcBef>
                <a:spcPts val="0"/>
              </a:spcBef>
              <a:spcAft>
                <a:spcPts val="0"/>
              </a:spcAft>
              <a:buFont typeface="Arial"/>
              <a:buNone/>
            </a:pPr>
            <a:r>
              <a:rPr b="0" i="0" lang="en-US" sz="1800" u="none" cap="none" strike="noStrike"/>
              <a:t>3. Improves end-user response time and lower implementation cost then a full data warehouse </a:t>
            </a:r>
            <a:endParaRPr/>
          </a:p>
          <a:p>
            <a:pPr indent="0" lvl="0" marL="228600" marR="0" rtl="0" algn="l">
              <a:spcBef>
                <a:spcPts val="0"/>
              </a:spcBef>
              <a:spcAft>
                <a:spcPts val="0"/>
              </a:spcAft>
              <a:buFont typeface="Arial"/>
              <a:buNone/>
            </a:pPr>
            <a:r>
              <a:rPr b="0" i="0" lang="en-US" sz="1800" u="none" cap="none" strike="noStrike"/>
              <a:t>6. Potential users are more clearly defined in Marts than in DWH. </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Advantages:</a:t>
            </a:r>
            <a:endParaRPr/>
          </a:p>
          <a:p>
            <a:pPr indent="0" lvl="0" marL="228600" marR="0" rtl="0" algn="l">
              <a:spcBef>
                <a:spcPts val="0"/>
              </a:spcBef>
              <a:spcAft>
                <a:spcPts val="0"/>
              </a:spcAft>
              <a:buFont typeface="Arial"/>
              <a:buNone/>
            </a:pPr>
            <a:r>
              <a:rPr b="0" i="0" lang="en-US" sz="1800" u="none" cap="none" strike="noStrike"/>
              <a:t>Data marts are optimized for efficient reporting</a:t>
            </a:r>
            <a:endParaRPr/>
          </a:p>
          <a:p>
            <a:pPr indent="0" lvl="0" marL="228600" marR="0" rtl="0" algn="l">
              <a:spcBef>
                <a:spcPts val="0"/>
              </a:spcBef>
              <a:spcAft>
                <a:spcPts val="0"/>
              </a:spcAft>
              <a:buFont typeface="Arial"/>
              <a:buNone/>
            </a:pPr>
            <a:r>
              <a:rPr b="0" i="0" lang="en-US" sz="1800" u="none" cap="none" strike="noStrike"/>
              <a:t>The data organization is intuitive so  the business user will be able to browse the data with little or no training</a:t>
            </a:r>
            <a:endParaRPr/>
          </a:p>
          <a:p>
            <a:pPr indent="0" lvl="0" marL="228600" marR="0" rtl="0" algn="l">
              <a:spcBef>
                <a:spcPts val="0"/>
              </a:spcBef>
              <a:spcAft>
                <a:spcPts val="0"/>
              </a:spcAft>
              <a:buFont typeface="Arial"/>
              <a:buNone/>
            </a:pPr>
            <a:r>
              <a:rPr b="0" i="0" lang="en-US" sz="1800" u="none" cap="none" strike="noStrike"/>
              <a:t>Historical information will be stored</a:t>
            </a:r>
            <a:endParaRPr/>
          </a:p>
          <a:p>
            <a:pPr indent="0" lvl="0" marL="228600" marR="0" rtl="0" algn="l">
              <a:spcBef>
                <a:spcPts val="0"/>
              </a:spcBef>
              <a:spcAft>
                <a:spcPts val="0"/>
              </a:spcAft>
              <a:buFont typeface="Arial"/>
              <a:buNone/>
            </a:pPr>
            <a:r>
              <a:rPr b="0" i="0" lang="en-US" sz="1800" u="none" cap="none" strike="noStrike"/>
              <a:t>Use of data cleansing tools can ensure data quality</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Disadvantages:</a:t>
            </a:r>
            <a:endParaRPr/>
          </a:p>
          <a:p>
            <a:pPr indent="0" lvl="0" marL="228600" marR="0" rtl="0" algn="l">
              <a:spcBef>
                <a:spcPts val="0"/>
              </a:spcBef>
              <a:spcAft>
                <a:spcPts val="0"/>
              </a:spcAft>
              <a:buFont typeface="Arial"/>
              <a:buNone/>
            </a:pPr>
            <a:r>
              <a:rPr b="0" i="0" lang="en-US" sz="1800" u="none" cap="none" strike="noStrike"/>
              <a:t>The primary limitation of a data mart approach is scalability.</a:t>
            </a:r>
            <a:endParaRPr/>
          </a:p>
          <a:p>
            <a:pPr indent="0" lvl="0" marL="228600" marR="0" rtl="0" algn="l">
              <a:spcBef>
                <a:spcPts val="0"/>
              </a:spcBef>
              <a:spcAft>
                <a:spcPts val="0"/>
              </a:spcAft>
              <a:buFont typeface="Arial"/>
              <a:buNone/>
            </a:pPr>
            <a:r>
              <a:rPr b="0" i="0" lang="en-US" sz="1800" u="none" cap="none" strike="noStrike"/>
              <a:t>Data marts focus on a single department such as sales, inventory, financial analysis or production.</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1" lang="en-US" sz="1800" u="none" cap="none" strike="noStrike"/>
              <a:t>Source of the Figure: Prepared Manually, Individual items taken from various sources</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04" name="Google Shape;30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Online Analytical Processing  is an approach to quickly answer multi-dimensional analytical queries. </a:t>
            </a:r>
            <a:endParaRPr/>
          </a:p>
          <a:p>
            <a:pPr indent="0" lvl="0" marL="0" marR="0" rtl="0" algn="l">
              <a:spcBef>
                <a:spcPts val="0"/>
              </a:spcBef>
              <a:spcAft>
                <a:spcPts val="0"/>
              </a:spcAft>
              <a:buFont typeface="Arial"/>
              <a:buNone/>
            </a:pPr>
            <a:r>
              <a:rPr b="0" i="0" lang="en-US" sz="1800" u="none" cap="none" strike="noStrike"/>
              <a:t>The typical applications of OLAP are in  for sales, </a:t>
            </a:r>
            <a:r>
              <a:rPr b="0" i="0" lang="en-US" sz="1800" u="sng" cap="none" strike="noStrike">
                <a:solidFill>
                  <a:srgbClr val="000000"/>
                </a:solidFill>
                <a:hlinkClick r:id="rId2">
                  <a:extLst>
                    <a:ext uri="{A12FA001-AC4F-418D-AE19-62706E023703}">
                      <ahyp:hlinkClr val="tx"/>
                    </a:ext>
                  </a:extLst>
                </a:hlinkClick>
              </a:rPr>
              <a:t>marketing</a:t>
            </a:r>
            <a:r>
              <a:rPr b="0" i="0" lang="en-US" sz="1800" u="none" cap="none" strike="noStrike"/>
              <a:t>The typical applications of OLAP are in  for sales, marketing,  </a:t>
            </a:r>
            <a:r>
              <a:rPr b="0" i="0" lang="en-US" sz="1800" u="sng" cap="none" strike="noStrike">
                <a:solidFill>
                  <a:srgbClr val="000000"/>
                </a:solidFill>
                <a:hlinkClick r:id="rId3">
                  <a:extLst>
                    <a:ext uri="{A12FA001-AC4F-418D-AE19-62706E023703}">
                      <ahyp:hlinkClr val="tx"/>
                    </a:ext>
                  </a:extLst>
                </a:hlinkClick>
              </a:rPr>
              <a:t>business process management</a:t>
            </a:r>
            <a:r>
              <a:rPr b="0" i="0" lang="en-US" sz="1800" u="none" cap="none" strike="noStrike"/>
              <a:t>The typical applications of OLAP are in  for sales, marketing,  business process management (BPM), </a:t>
            </a:r>
            <a:r>
              <a:rPr b="0" i="0" lang="en-US" sz="1800" u="sng" cap="none" strike="noStrike">
                <a:solidFill>
                  <a:srgbClr val="000000"/>
                </a:solidFill>
                <a:hlinkClick r:id="rId4">
                  <a:extLst>
                    <a:ext uri="{A12FA001-AC4F-418D-AE19-62706E023703}">
                      <ahyp:hlinkClr val="tx"/>
                    </a:ext>
                  </a:extLst>
                </a:hlinkClick>
              </a:rPr>
              <a:t>budgeting</a:t>
            </a:r>
            <a:r>
              <a:rPr b="0" i="0" lang="en-US" sz="1800" u="none" cap="none" strike="noStrike"/>
              <a:t>The typical applications of OLAP are in  for sales, marketing,  business process management (BPM), budgeting and </a:t>
            </a:r>
            <a:r>
              <a:rPr b="0" i="0" lang="en-US" sz="1800" u="sng" cap="none" strike="noStrike">
                <a:solidFill>
                  <a:srgbClr val="000000"/>
                </a:solidFill>
                <a:hlinkClick r:id="rId5">
                  <a:extLst>
                    <a:ext uri="{A12FA001-AC4F-418D-AE19-62706E023703}">
                      <ahyp:hlinkClr val="tx"/>
                    </a:ext>
                  </a:extLst>
                </a:hlinkClick>
              </a:rPr>
              <a:t>forecasting</a:t>
            </a:r>
            <a:r>
              <a:rPr b="0" i="0" lang="en-US" sz="1800" u="none" cap="none" strike="noStrike"/>
              <a:t>The typical applications of OLAP are in  for sales, marketing,  business process management (BPM), budgeting and forecasting, </a:t>
            </a:r>
            <a:r>
              <a:rPr b="0" i="0" lang="en-US" sz="1800" u="sng" cap="none" strike="noStrike">
                <a:solidFill>
                  <a:srgbClr val="000000"/>
                </a:solidFill>
                <a:hlinkClick r:id="rId6">
                  <a:extLst>
                    <a:ext uri="{A12FA001-AC4F-418D-AE19-62706E023703}">
                      <ahyp:hlinkClr val="tx"/>
                    </a:ext>
                  </a:extLst>
                </a:hlinkClick>
              </a:rPr>
              <a:t>financial reporting</a:t>
            </a:r>
            <a:r>
              <a:rPr b="0" i="0" lang="en-US" sz="1800" u="none" cap="none" strike="noStrike"/>
              <a:t> and similar areas.</a:t>
            </a:r>
            <a:endParaRPr/>
          </a:p>
          <a:p>
            <a:pPr indent="0" lvl="0" marL="0" marR="0" rtl="0" algn="l">
              <a:spcBef>
                <a:spcPts val="0"/>
              </a:spcBef>
              <a:spcAft>
                <a:spcPts val="0"/>
              </a:spcAft>
              <a:buFont typeface="Arial"/>
              <a:buNone/>
            </a:pPr>
            <a:r>
              <a:rPr b="0" i="0" lang="en-US" sz="1800" u="none" cap="none" strike="noStrike"/>
              <a:t> The term </a:t>
            </a:r>
            <a:r>
              <a:rPr b="0" i="1" lang="en-US" sz="1800" u="none" cap="none" strike="noStrike"/>
              <a:t>OLAP</a:t>
            </a:r>
            <a:r>
              <a:rPr b="0" i="0" lang="en-US" sz="1800" u="none" cap="none" strike="noStrike"/>
              <a:t> was created as a slight modification of the traditional database term </a:t>
            </a:r>
            <a:r>
              <a:rPr b="0" i="0" lang="en-US" sz="1800" u="sng" cap="none" strike="noStrike">
                <a:solidFill>
                  <a:srgbClr val="000000"/>
                </a:solidFill>
                <a:hlinkClick r:id="rId7">
                  <a:extLst>
                    <a:ext uri="{A12FA001-AC4F-418D-AE19-62706E023703}">
                      <ahyp:hlinkClr val="tx"/>
                    </a:ext>
                  </a:extLst>
                </a:hlinkClick>
              </a:rPr>
              <a:t>OLTP</a:t>
            </a:r>
            <a:r>
              <a:rPr b="0" i="0" lang="en-US" sz="1800" u="none" cap="none" strike="noStrike"/>
              <a:t> (Online Transaction Processing).</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OLAP Concepts are categorized as:</a:t>
            </a:r>
            <a:endParaRPr/>
          </a:p>
          <a:p>
            <a:pPr indent="0" lvl="0" marL="0" marR="0" rtl="0" algn="l">
              <a:spcBef>
                <a:spcPts val="0"/>
              </a:spcBef>
              <a:spcAft>
                <a:spcPts val="0"/>
              </a:spcAft>
              <a:buFont typeface="Arial"/>
              <a:buNone/>
            </a:pPr>
            <a:r>
              <a:rPr b="1" i="0" lang="en-US" sz="1800" u="none" cap="none" strike="noStrike"/>
              <a:t>.</a:t>
            </a:r>
            <a:r>
              <a:rPr b="0" i="0" lang="en-US" sz="1800" u="none" cap="none" strike="noStrike"/>
              <a:t>Understanding the need for data-warehouse, typical architecture and different ways of business reporting </a:t>
            </a:r>
            <a:endParaRPr/>
          </a:p>
          <a:p>
            <a:pPr indent="0" lvl="0" marL="0" marR="0" rtl="0" algn="l">
              <a:spcBef>
                <a:spcPts val="0"/>
              </a:spcBef>
              <a:spcAft>
                <a:spcPts val="0"/>
              </a:spcAft>
              <a:buFont typeface="Arial"/>
              <a:buNone/>
            </a:pPr>
            <a:r>
              <a:rPr b="1" i="0" lang="en-US" sz="1800" u="none" cap="none" strike="noStrike"/>
              <a:t>.</a:t>
            </a:r>
            <a:r>
              <a:rPr b="0" i="0" lang="en-US" sz="1800" u="none" cap="none" strike="noStrike"/>
              <a:t>Understanding the data access and analysis</a:t>
            </a:r>
            <a:endParaRPr/>
          </a:p>
          <a:p>
            <a:pPr indent="0" lvl="0" marL="0" marR="0" rtl="0" algn="l">
              <a:spcBef>
                <a:spcPts val="0"/>
              </a:spcBef>
              <a:spcAft>
                <a:spcPts val="0"/>
              </a:spcAft>
              <a:buFont typeface="Arial"/>
              <a:buNone/>
            </a:pPr>
            <a:r>
              <a:rPr b="1" i="0" lang="en-US" sz="1800" u="none" cap="none" strike="noStrike"/>
              <a:t>.</a:t>
            </a:r>
            <a:r>
              <a:rPr b="0" i="0" lang="en-US" sz="1800" u="none" cap="none" strike="noStrike"/>
              <a:t>Understanding the OLAP types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These details are covered in two parts. This presentation is part 1 of the series.</a:t>
            </a:r>
            <a:endParaRPr/>
          </a:p>
          <a:p>
            <a:pPr indent="0" lvl="0" marL="0" marR="0" rtl="0" algn="l">
              <a:spcBef>
                <a:spcPts val="0"/>
              </a:spcBef>
              <a:spcAft>
                <a:spcPts val="0"/>
              </a:spcAft>
              <a:buFont typeface="Arial"/>
              <a:buNone/>
            </a:pPr>
            <a:r>
              <a:rPr b="0" i="0" lang="en-US" sz="1800" u="none" cap="none" strike="noStrike"/>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614" name="Google Shape;614;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5" name="Google Shape;615;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Data from the various production databases are copied to the data warehouse so that queries can be performed without disturbing the performance or the stability of the production systems.</a:t>
            </a:r>
            <a:endParaRPr/>
          </a:p>
          <a:p>
            <a:pPr indent="0" lvl="0" marL="0" marR="0" rtl="0" algn="l">
              <a:spcBef>
                <a:spcPts val="0"/>
              </a:spcBef>
              <a:spcAft>
                <a:spcPts val="0"/>
              </a:spcAft>
              <a:buFont typeface="Arial"/>
              <a:buNone/>
            </a:pPr>
            <a:r>
              <a:rPr b="0" i="0" lang="en-US" sz="1800" u="none" cap="none" strike="noStrike"/>
              <a:t>The data in the Data Warehouse is:</a:t>
            </a:r>
            <a:endParaRPr/>
          </a:p>
          <a:p>
            <a:pPr indent="0" lvl="0" marL="0" marR="0" rtl="0" algn="l">
              <a:spcBef>
                <a:spcPts val="0"/>
              </a:spcBef>
              <a:spcAft>
                <a:spcPts val="0"/>
              </a:spcAft>
              <a:buFont typeface="Arial"/>
              <a:buNone/>
            </a:pPr>
            <a:r>
              <a:rPr b="0" i="0" lang="en-US" sz="1800" u="none" cap="none" strike="noStrike"/>
              <a:t>1. Subject-oriented  </a:t>
            </a:r>
            <a:endParaRPr/>
          </a:p>
          <a:p>
            <a:pPr indent="0" lvl="1" marL="0" marR="0" rtl="0" algn="l">
              <a:spcBef>
                <a:spcPts val="0"/>
              </a:spcBef>
              <a:spcAft>
                <a:spcPts val="0"/>
              </a:spcAft>
              <a:buFont typeface="Arial"/>
              <a:buNone/>
            </a:pPr>
            <a:r>
              <a:rPr b="0" i="0" lang="en-US" sz="1800" u="none" cap="none" strike="noStrike"/>
              <a:t>The data in the data warehouse is organized so that all the data elements relating to the same real-world event or object are linked together. </a:t>
            </a:r>
            <a:endParaRPr/>
          </a:p>
          <a:p>
            <a:pPr indent="0" lvl="0" marL="0" marR="0" rtl="0" algn="l">
              <a:spcBef>
                <a:spcPts val="0"/>
              </a:spcBef>
              <a:spcAft>
                <a:spcPts val="0"/>
              </a:spcAft>
              <a:buFont typeface="Arial"/>
              <a:buNone/>
            </a:pPr>
            <a:r>
              <a:rPr b="0" i="0" lang="en-US" sz="1800" u="none" cap="none" strike="noStrike"/>
              <a:t>2. Non-volatile  </a:t>
            </a:r>
            <a:endParaRPr/>
          </a:p>
          <a:p>
            <a:pPr indent="0" lvl="1" marL="0" marR="0" rtl="0" algn="l">
              <a:spcBef>
                <a:spcPts val="0"/>
              </a:spcBef>
              <a:spcAft>
                <a:spcPts val="0"/>
              </a:spcAft>
              <a:buFont typeface="Arial"/>
              <a:buNone/>
            </a:pPr>
            <a:r>
              <a:rPr b="0" i="0" lang="en-US" sz="1800" u="none" cap="none" strike="noStrike"/>
              <a:t>Data in the data warehouse is never over-written or deleted - once committed, the data is static, read-only, and retained for future reporting. </a:t>
            </a:r>
            <a:endParaRPr/>
          </a:p>
          <a:p>
            <a:pPr indent="0" lvl="0" marL="0" marR="0" rtl="0" algn="l">
              <a:spcBef>
                <a:spcPts val="0"/>
              </a:spcBef>
              <a:spcAft>
                <a:spcPts val="0"/>
              </a:spcAft>
              <a:buFont typeface="Arial"/>
              <a:buNone/>
            </a:pPr>
            <a:r>
              <a:rPr b="0" i="0" lang="en-US" sz="1800" u="none" cap="none" strike="noStrike"/>
              <a:t>3. Integrated  </a:t>
            </a:r>
            <a:endParaRPr/>
          </a:p>
          <a:p>
            <a:pPr indent="0" lvl="1" marL="0" marR="0" rtl="0" algn="l">
              <a:spcBef>
                <a:spcPts val="0"/>
              </a:spcBef>
              <a:spcAft>
                <a:spcPts val="0"/>
              </a:spcAft>
              <a:buFont typeface="Arial"/>
              <a:buNone/>
            </a:pPr>
            <a:r>
              <a:rPr b="0" i="0" lang="en-US" sz="1800" u="none" cap="none" strike="noStrike"/>
              <a:t>The data warehouse contains data from most or all of an organization's operational systems and this data is made consistent.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Source of the Figure: Prepared Manually, Individual items taken from various sources</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622" name="Google Shape;622;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3" name="Google Shape;623;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Query and Reporting tools are a type of application software designed to report, analyze and present data. </a:t>
            </a:r>
            <a:endParaRPr/>
          </a:p>
          <a:p>
            <a:pPr indent="0" lvl="0" marL="0" marR="0" rtl="0" algn="l">
              <a:spcBef>
                <a:spcPts val="0"/>
              </a:spcBef>
              <a:spcAft>
                <a:spcPts val="0"/>
              </a:spcAft>
              <a:buFont typeface="Arial"/>
              <a:buNone/>
            </a:pPr>
            <a:r>
              <a:rPr b="0" i="0" lang="en-US" sz="1800" u="none" cap="none" strike="noStrike"/>
              <a:t>These tools can extract, sort and summarize the selected data before presenting.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6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629" name="Google Shape;629;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0" name="Google Shape;630;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Ad hoc queries are one time or "spur of the moment" query not meant to be repeated time and time again. </a:t>
            </a:r>
            <a:endParaRPr/>
          </a:p>
          <a:p>
            <a:pPr indent="0" lvl="0" marL="0" marR="0" rtl="0" algn="l">
              <a:spcBef>
                <a:spcPts val="0"/>
              </a:spcBef>
              <a:spcAft>
                <a:spcPts val="0"/>
              </a:spcAft>
              <a:buFont typeface="Arial"/>
              <a:buNone/>
            </a:pPr>
            <a:r>
              <a:rPr b="0" i="0" lang="en-US" sz="1800" u="none" cap="none" strike="noStrike"/>
              <a:t>They are good "What if", proof of concept and investigation queries to either answer a one time question or see if more investigation needs to be done.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Managed Queries are created once by specified group of users and re-used again and again by business users to get the up-to-date information from the database.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Transaction/OLTP Reporting - </a:t>
            </a:r>
            <a:r>
              <a:rPr b="0" i="0" lang="en-US" sz="1800" u="none" cap="none" strike="noStrike"/>
              <a:t>Proprietary reporting tools e.g., Oracle Reports, Ad hoc Query tools</a:t>
            </a:r>
            <a:endParaRPr/>
          </a:p>
          <a:p>
            <a:pPr indent="0" lvl="0" marL="0" marR="0" rtl="0" algn="l">
              <a:spcBef>
                <a:spcPts val="0"/>
              </a:spcBef>
              <a:spcAft>
                <a:spcPts val="0"/>
              </a:spcAft>
              <a:buFont typeface="Arial"/>
              <a:buNone/>
            </a:pPr>
            <a:r>
              <a:rPr b="1" i="0" lang="en-US" sz="1800" u="none" cap="none" strike="noStrike"/>
              <a:t>Replicated OLTP Reporting - </a:t>
            </a:r>
            <a:r>
              <a:rPr b="0" i="0" lang="en-US" sz="1800" u="none" cap="none" strike="noStrike"/>
              <a:t>Proprietary reporting tools e.g., Oracle Reports, Ad hoc Query tools</a:t>
            </a:r>
            <a:endParaRPr/>
          </a:p>
          <a:p>
            <a:pPr indent="0" lvl="0" marL="0" marR="0" rtl="0" algn="l">
              <a:spcBef>
                <a:spcPts val="0"/>
              </a:spcBef>
              <a:spcAft>
                <a:spcPts val="0"/>
              </a:spcAft>
              <a:buFont typeface="Arial"/>
              <a:buNone/>
            </a:pPr>
            <a:r>
              <a:rPr b="1" i="0" lang="en-US" sz="1800" u="none" cap="none" strike="noStrike"/>
              <a:t>Data Mart Reporting - </a:t>
            </a:r>
            <a:r>
              <a:rPr b="0" i="0" lang="en-US" sz="1800" u="none" cap="none" strike="noStrike"/>
              <a:t>Ad hoc Query tools, Managed Query tools</a:t>
            </a:r>
            <a:endParaRPr/>
          </a:p>
          <a:p>
            <a:pPr indent="0" lvl="0" marL="0" marR="0" rtl="0" algn="l">
              <a:spcBef>
                <a:spcPts val="0"/>
              </a:spcBef>
              <a:spcAft>
                <a:spcPts val="0"/>
              </a:spcAft>
              <a:buFont typeface="Arial"/>
              <a:buNone/>
            </a:pPr>
            <a:r>
              <a:rPr b="1" i="0" lang="en-US" sz="1800" u="none" cap="none" strike="noStrike"/>
              <a:t>Enterprise Data Warehouse Reporting - </a:t>
            </a:r>
            <a:r>
              <a:rPr b="0" i="0" lang="en-US" sz="1800" u="none" cap="none" strike="noStrike"/>
              <a:t>Ad hoc Query tools, Managed Query tools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636" name="Google Shape;636;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7" name="Google Shape;637;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6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39" name="Google Shape;639;p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644" name="Google Shape;644;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5" name="Google Shape;645;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6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47" name="Google Shape;647;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653" name="Google Shape;653;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4" name="Google Shape;654;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p7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56" name="Google Shape;656;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7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662" name="Google Shape;662;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3" name="Google Shape;663;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7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65" name="Google Shape;665;p7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671" name="Google Shape;671;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2" name="Google Shape;672;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7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74" name="Google Shape;674;p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7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680" name="Google Shape;680;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1" name="Google Shape;681;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7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83" name="Google Shape;683;p7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7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689" name="Google Shape;689;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0" name="Google Shape;690;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79: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92" name="Google Shape;692;p7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11" name="Google Shape;31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Before we begin with understanding OLAP concepts, it is important to understand the meaning of BI and a data warehouse.</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Data warehouse is a </a:t>
            </a:r>
            <a:r>
              <a:rPr b="1" i="0" lang="en-US" sz="1800" u="sng" cap="none" strike="noStrike">
                <a:solidFill>
                  <a:srgbClr val="000000"/>
                </a:solidFill>
                <a:hlinkClick r:id="rId2">
                  <a:extLst>
                    <a:ext uri="{A12FA001-AC4F-418D-AE19-62706E023703}">
                      <ahyp:hlinkClr val="tx"/>
                    </a:ext>
                  </a:extLst>
                </a:hlinkClick>
              </a:rPr>
              <a:t>repository</a:t>
            </a:r>
            <a:r>
              <a:rPr b="1" i="0" lang="en-US" sz="1800" u="none" cap="none" strike="noStrike"/>
              <a:t> of an organization's electronically stored data. Data warehouses are designed to facilitate reporting and analysis</a:t>
            </a:r>
            <a:r>
              <a:rPr b="0" i="0" lang="en-US" sz="1800" u="none" cap="none" strike="noStrike"/>
              <a:t>.</a:t>
            </a:r>
            <a:endParaRPr/>
          </a:p>
          <a:p>
            <a:pPr indent="0" lvl="0" marL="0" marR="0" rtl="0" algn="l">
              <a:spcBef>
                <a:spcPts val="0"/>
              </a:spcBef>
              <a:spcAft>
                <a:spcPts val="0"/>
              </a:spcAft>
              <a:buFont typeface="Arial"/>
              <a:buNone/>
            </a:pPr>
            <a:r>
              <a:rPr b="0" i="0" lang="en-US" sz="1800" u="none" cap="none" strike="noStrike"/>
              <a:t>A data warehouse houses a standardized, consistent, clean and integrated form of data sourced from various operational systems in use in the organization, structured in a way to specifically address the reporting and analytic requirements.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The concept of data warehousing dates back to the late 1980s. In essence, the data warehousing concept was intended to provide an architectural model for the flow of data from operational systems to </a:t>
            </a:r>
            <a:r>
              <a:rPr b="0" i="0" lang="en-US" sz="1800" u="sng" cap="none" strike="noStrike">
                <a:solidFill>
                  <a:srgbClr val="000000"/>
                </a:solidFill>
                <a:hlinkClick r:id="rId3">
                  <a:extLst>
                    <a:ext uri="{A12FA001-AC4F-418D-AE19-62706E023703}">
                      <ahyp:hlinkClr val="tx"/>
                    </a:ext>
                  </a:extLst>
                </a:hlinkClick>
              </a:rPr>
              <a:t>decision support</a:t>
            </a:r>
            <a:r>
              <a:rPr b="0" i="0" lang="en-US" sz="1800" u="none" cap="none" strike="noStrike"/>
              <a:t> environments.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Upon completion of this module you will be able to:</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Appreciate the importance of Business Intelligence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Know the basic Data warehouse Architecture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Understand Different types of reporting.</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8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8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18" name="Google Shape;31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This module has 3 Lessons.</a:t>
            </a:r>
            <a:endParaRPr/>
          </a:p>
          <a:p>
            <a:pPr indent="0" lvl="0" marL="0" marR="0" rtl="0" algn="l">
              <a:spcBef>
                <a:spcPts val="0"/>
              </a:spcBef>
              <a:spcAft>
                <a:spcPts val="0"/>
              </a:spcAft>
              <a:buFont typeface="Arial"/>
              <a:buNone/>
            </a:pPr>
            <a:r>
              <a:rPr b="0" i="0" lang="en-US" sz="1800" u="none" cap="none" strike="noStrike"/>
              <a:t>The first one is Importance of Business Intelligence.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Business Intelligence often aims to support better business decision-making. The term business intelligence is often used as a synonym for </a:t>
            </a:r>
            <a:r>
              <a:rPr b="0" i="0" lang="en-US" sz="1800" u="sng" cap="none" strike="noStrike">
                <a:solidFill>
                  <a:srgbClr val="000000"/>
                </a:solidFill>
                <a:hlinkClick r:id="rId2">
                  <a:extLst>
                    <a:ext uri="{A12FA001-AC4F-418D-AE19-62706E023703}">
                      <ahyp:hlinkClr val="tx"/>
                    </a:ext>
                  </a:extLst>
                </a:hlinkClick>
              </a:rPr>
              <a:t>competitive intelligence</a:t>
            </a:r>
            <a:r>
              <a:rPr b="0" i="0" lang="en-US" sz="1800" u="none" cap="none" strike="noStrike"/>
              <a: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second one is Data warehouse Architecture.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means to retrieve and analyze data, to extract, transform and load data, and to manage the </a:t>
            </a:r>
            <a:r>
              <a:rPr b="0" i="0" lang="en-US" sz="1800" u="sng" cap="none" strike="noStrike">
                <a:solidFill>
                  <a:srgbClr val="000000"/>
                </a:solidFill>
                <a:hlinkClick r:id="rId3">
                  <a:extLst>
                    <a:ext uri="{A12FA001-AC4F-418D-AE19-62706E023703}">
                      <ahyp:hlinkClr val="tx"/>
                    </a:ext>
                  </a:extLst>
                </a:hlinkClick>
              </a:rPr>
              <a:t>data dictionary</a:t>
            </a:r>
            <a:r>
              <a:rPr b="0" i="0" lang="en-US" sz="1800" u="none" cap="none" strike="noStrike"/>
              <a:t> are considered some of the essential components of a data warehousing system.</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third one is Reporting Types.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sng" cap="none" strike="noStrike">
                <a:solidFill>
                  <a:srgbClr val="000000"/>
                </a:solidFill>
                <a:hlinkClick r:id="rId4">
                  <a:extLst>
                    <a:ext uri="{A12FA001-AC4F-418D-AE19-62706E023703}">
                      <ahyp:hlinkClr val="tx"/>
                    </a:ext>
                  </a:extLst>
                </a:hlinkClick>
              </a:rPr>
              <a:t>Business intelligence</a:t>
            </a:r>
            <a:r>
              <a:rPr b="1" i="0" lang="en-US" sz="1800" u="none" cap="none" strike="noStrike"/>
              <a:t> tools</a:t>
            </a:r>
            <a:r>
              <a:rPr b="0" i="0" lang="en-US" sz="1800" u="none" cap="none" strike="noStrike"/>
              <a:t> are a type of </a:t>
            </a:r>
            <a:r>
              <a:rPr b="0" i="0" lang="en-US" sz="1800" u="sng" cap="none" strike="noStrike">
                <a:solidFill>
                  <a:srgbClr val="000000"/>
                </a:solidFill>
                <a:hlinkClick r:id="rId5">
                  <a:extLst>
                    <a:ext uri="{A12FA001-AC4F-418D-AE19-62706E023703}">
                      <ahyp:hlinkClr val="tx"/>
                    </a:ext>
                  </a:extLst>
                </a:hlinkClick>
              </a:rPr>
              <a:t>application software</a:t>
            </a:r>
            <a:r>
              <a:rPr b="0" i="0" lang="en-US" sz="1800" u="none" cap="none" strike="noStrike"/>
              <a:t> are a type of application software designed to report, analyze and present data. The tools generally read data that have been previously stored, often, though not necessarily, in a </a:t>
            </a:r>
            <a:r>
              <a:rPr b="0" i="0" lang="en-US" sz="1800" u="sng" cap="none" strike="noStrike">
                <a:solidFill>
                  <a:srgbClr val="000000"/>
                </a:solidFill>
                <a:hlinkClick r:id="rId6">
                  <a:extLst>
                    <a:ext uri="{A12FA001-AC4F-418D-AE19-62706E023703}">
                      <ahyp:hlinkClr val="tx"/>
                    </a:ext>
                  </a:extLst>
                </a:hlinkClick>
              </a:rPr>
              <a:t>data warehouse</a:t>
            </a:r>
            <a:r>
              <a:rPr b="0" i="0" lang="en-US" sz="1800" u="none" cap="none" strike="noStrike"/>
              <a:t> are a type of application software designed to report, analyze and present data. The tools generally read data that have been previously stored, often, though not necessarily, in a data warehouse or </a:t>
            </a:r>
            <a:r>
              <a:rPr b="0" i="0" lang="en-US" sz="1800" u="sng" cap="none" strike="noStrike">
                <a:solidFill>
                  <a:srgbClr val="000000"/>
                </a:solidFill>
                <a:hlinkClick r:id="rId7">
                  <a:extLst>
                    <a:ext uri="{A12FA001-AC4F-418D-AE19-62706E023703}">
                      <ahyp:hlinkClr val="tx"/>
                    </a:ext>
                  </a:extLst>
                </a:hlinkClick>
              </a:rPr>
              <a:t>data mart</a:t>
            </a:r>
            <a:r>
              <a:rPr b="0" i="0" lang="en-US" sz="1800" u="none" cap="none" strike="noStrike"/>
              <a: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key general categories of business intelligence tools are:</a:t>
            </a:r>
            <a:endParaRPr/>
          </a:p>
          <a:p>
            <a:pPr indent="0" lvl="0" marL="0" marR="0" rtl="0" algn="l">
              <a:spcBef>
                <a:spcPts val="0"/>
              </a:spcBef>
              <a:spcAft>
                <a:spcPts val="0"/>
              </a:spcAft>
              <a:buFont typeface="Arial"/>
              <a:buNone/>
            </a:pPr>
            <a:r>
              <a:rPr b="0" i="0" lang="en-US" sz="1800" u="sng" cap="none" strike="noStrike">
                <a:solidFill>
                  <a:srgbClr val="000000"/>
                </a:solidFill>
                <a:hlinkClick r:id="rId8">
                  <a:extLst>
                    <a:ext uri="{A12FA001-AC4F-418D-AE19-62706E023703}">
                      <ahyp:hlinkClr val="tx"/>
                    </a:ext>
                  </a:extLst>
                </a:hlinkClick>
              </a:rPr>
              <a:t>Spreadsheets</a:t>
            </a:r>
            <a:r>
              <a:rPr b="0" i="0" lang="en-US" sz="1800" u="none" cap="none" strike="noStrike"/>
              <a:t>Spreadsheets, </a:t>
            </a:r>
            <a:r>
              <a:rPr b="0" i="0" lang="en-US" sz="1800" u="sng" cap="none" strike="noStrike">
                <a:solidFill>
                  <a:srgbClr val="000000"/>
                </a:solidFill>
                <a:hlinkClick r:id="rId9">
                  <a:extLst>
                    <a:ext uri="{A12FA001-AC4F-418D-AE19-62706E023703}">
                      <ahyp:hlinkClr val="tx"/>
                    </a:ext>
                  </a:extLst>
                </a:hlinkClick>
              </a:rPr>
              <a:t>Reporting and querying software</a:t>
            </a:r>
            <a:r>
              <a:rPr b="0" i="0" lang="en-US" sz="1800" u="none" cap="none" strike="noStrike"/>
              <a:t>Spreadsheets, Reporting and querying software - are tools that extract, sort, summarize, and present selected data ,</a:t>
            </a:r>
            <a:r>
              <a:rPr b="0" i="0" lang="en-US" sz="1800" u="sng" cap="none" strike="noStrike">
                <a:solidFill>
                  <a:srgbClr val="000000"/>
                </a:solidFill>
                <a:hlinkClick r:id="rId10">
                  <a:extLst>
                    <a:ext uri="{A12FA001-AC4F-418D-AE19-62706E023703}">
                      <ahyp:hlinkClr val="tx"/>
                    </a:ext>
                  </a:extLst>
                </a:hlinkClick>
              </a:rPr>
              <a:t>OLAP</a:t>
            </a:r>
            <a:r>
              <a:rPr b="0" i="0" lang="en-US" sz="1800" u="none" cap="none" strike="noStrike"/>
              <a:t>Spreadsheets, Reporting and querying software - are tools that extract, sort, summarize, and present selected data ,OLAP Tools ,</a:t>
            </a:r>
            <a:r>
              <a:rPr b="0" i="0" lang="en-US" sz="1800" u="sng" cap="none" strike="noStrike">
                <a:solidFill>
                  <a:srgbClr val="000000"/>
                </a:solidFill>
                <a:hlinkClick r:id="rId11">
                  <a:extLst>
                    <a:ext uri="{A12FA001-AC4F-418D-AE19-62706E023703}">
                      <ahyp:hlinkClr val="tx"/>
                    </a:ext>
                  </a:extLst>
                </a:hlinkClick>
              </a:rPr>
              <a:t>Digital Dashboards</a:t>
            </a:r>
            <a:r>
              <a:rPr b="0" i="0" lang="en-US" sz="1800" u="none" cap="none" strike="noStrike"/>
              <a:t> etc.</a:t>
            </a:r>
            <a:endParaRPr/>
          </a:p>
          <a:p>
            <a:pPr indent="0" lvl="0" marL="0" marR="0" rtl="0" algn="l">
              <a:spcBef>
                <a:spcPts val="0"/>
              </a:spcBef>
              <a:spcAft>
                <a:spcPts val="0"/>
              </a:spcAft>
              <a:buFont typeface="Arial"/>
              <a:buNone/>
            </a:pPr>
            <a:r>
              <a:rPr b="0" i="0" lang="en-US" sz="1800" u="none" cap="none" strike="noStrike"/>
              <a:t>The different OLAP tools are : Cognos, Business Objects, Hyperion etc.</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1" name="Google Shape;35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Let us start with the Importance of Business Intelligence</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In simple terms, refers to skills, technologies, applications and practices used to help a </a:t>
            </a:r>
            <a:r>
              <a:rPr b="0" i="0" lang="en-US" sz="1800" u="sng" cap="none" strike="noStrike">
                <a:solidFill>
                  <a:srgbClr val="000000"/>
                </a:solidFill>
                <a:hlinkClick r:id="rId2">
                  <a:extLst>
                    <a:ext uri="{A12FA001-AC4F-418D-AE19-62706E023703}">
                      <ahyp:hlinkClr val="tx"/>
                    </a:ext>
                  </a:extLst>
                </a:hlinkClick>
              </a:rPr>
              <a:t>business</a:t>
            </a:r>
            <a:r>
              <a:rPr b="0" i="0" lang="en-US" sz="1800" u="none" cap="none" strike="noStrike"/>
              <a:t> acquire a better understanding of its commercial context.</a:t>
            </a:r>
            <a:endParaRPr/>
          </a:p>
          <a:p>
            <a:pPr indent="0" lvl="0" marL="0" marR="0" rtl="0" algn="l">
              <a:spcBef>
                <a:spcPts val="0"/>
              </a:spcBef>
              <a:spcAft>
                <a:spcPts val="0"/>
              </a:spcAft>
              <a:buFont typeface="Arial"/>
              <a:buNone/>
            </a:pPr>
            <a:r>
              <a:rPr b="0" i="0" lang="en-US" sz="1800" u="none" cap="none" strike="noStrike"/>
              <a:t>Business Intelligence often aims to support better business decision-making. Thus a BI system can be called a </a:t>
            </a:r>
            <a:r>
              <a:rPr b="0" i="0" lang="en-US" sz="1800" u="sng" cap="none" strike="noStrike">
                <a:solidFill>
                  <a:srgbClr val="000000"/>
                </a:solidFill>
                <a:hlinkClick r:id="rId3">
                  <a:extLst>
                    <a:ext uri="{A12FA001-AC4F-418D-AE19-62706E023703}">
                      <ahyp:hlinkClr val="tx"/>
                    </a:ext>
                  </a:extLst>
                </a:hlinkClick>
              </a:rPr>
              <a:t>decision support system</a:t>
            </a:r>
            <a:r>
              <a:rPr b="0" i="0" lang="en-US" sz="1800" u="none" cap="none" strike="noStrike"/>
              <a:t> (DSS).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marR="0" rtl="0" algn="l">
              <a:spcBef>
                <a:spcPts val="0"/>
              </a:spcBef>
              <a:spcAft>
                <a:spcPts val="0"/>
              </a:spcAft>
              <a:buFont typeface="Arial"/>
              <a:buNone/>
            </a:pPr>
            <a:r>
              <a:rPr b="0" i="0" lang="en-US" sz="800" u="none" cap="none" strike="noStrike"/>
              <a:t>Traditional DSS Limitations</a:t>
            </a:r>
            <a:endParaRPr/>
          </a:p>
          <a:p>
            <a:pPr indent="0" lvl="0" marL="228600" marR="0" rtl="0" algn="l">
              <a:spcBef>
                <a:spcPts val="0"/>
              </a:spcBef>
              <a:spcAft>
                <a:spcPts val="0"/>
              </a:spcAft>
              <a:buFont typeface="Arial"/>
              <a:buNone/>
            </a:pPr>
            <a:r>
              <a:rPr b="0" i="0" lang="en-US" sz="800" u="none" cap="none" strike="noStrike"/>
              <a:t>	Integrated, Timely and Accurate view of business data</a:t>
            </a:r>
            <a:endParaRPr/>
          </a:p>
          <a:p>
            <a:pPr indent="0" lvl="0" marL="228600" marR="0" rtl="0" algn="l">
              <a:spcBef>
                <a:spcPts val="0"/>
              </a:spcBef>
              <a:spcAft>
                <a:spcPts val="0"/>
              </a:spcAft>
              <a:buFont typeface="Arial"/>
              <a:buNone/>
            </a:pPr>
            <a:r>
              <a:t/>
            </a:r>
            <a:endParaRPr b="0" i="0" sz="800" u="none" cap="none" strike="noStrike"/>
          </a:p>
          <a:p>
            <a:pPr indent="0" lvl="0" marL="228600" marR="0" rtl="0" algn="l">
              <a:spcBef>
                <a:spcPts val="0"/>
              </a:spcBef>
              <a:spcAft>
                <a:spcPts val="0"/>
              </a:spcAft>
              <a:buFont typeface="Arial"/>
              <a:buNone/>
            </a:pPr>
            <a:r>
              <a:rPr b="0" i="0" lang="en-US" sz="800" u="none" cap="none" strike="noStrike"/>
              <a:t>DWH &amp; BI supports the features like:</a:t>
            </a:r>
            <a:endParaRPr/>
          </a:p>
          <a:p>
            <a:pPr indent="0" lvl="0" marL="228600" marR="0" rtl="0" algn="l">
              <a:spcBef>
                <a:spcPts val="0"/>
              </a:spcBef>
              <a:spcAft>
                <a:spcPts val="0"/>
              </a:spcAft>
              <a:buSzPts val="800"/>
              <a:buFont typeface="Arial"/>
              <a:buAutoNum type="arabicPeriod"/>
            </a:pPr>
            <a:r>
              <a:rPr b="0" i="0" lang="en-US" sz="800" u="none" cap="none" strike="noStrike"/>
              <a:t> Easy access to frequently needed data that is already tailor made for the purpose of decision making.</a:t>
            </a:r>
            <a:endParaRPr/>
          </a:p>
          <a:p>
            <a:pPr indent="0" lvl="0" marL="228600" marR="0" rtl="0" algn="l">
              <a:spcBef>
                <a:spcPts val="0"/>
              </a:spcBef>
              <a:spcAft>
                <a:spcPts val="0"/>
              </a:spcAft>
              <a:buSzPts val="800"/>
              <a:buFont typeface="Arial"/>
              <a:buAutoNum type="arabicPeriod"/>
            </a:pPr>
            <a:r>
              <a:rPr b="0" i="0" lang="en-US" sz="800" u="none" cap="none" strike="noStrike"/>
              <a:t> Each cell within a multidimensional structure contains aggregated data related to elements along each of its dimensions.</a:t>
            </a:r>
            <a:endParaRPr/>
          </a:p>
          <a:p>
            <a:pPr indent="0" lvl="0" marL="228600" marR="0" rtl="0" algn="l">
              <a:spcBef>
                <a:spcPts val="0"/>
              </a:spcBef>
              <a:spcAft>
                <a:spcPts val="0"/>
              </a:spcAft>
              <a:buSzPts val="800"/>
              <a:buFont typeface="Arial"/>
              <a:buAutoNum type="arabicPeriod"/>
            </a:pPr>
            <a:r>
              <a:rPr b="0" i="0" lang="en-US" sz="800" u="none" cap="none" strike="noStrike"/>
              <a:t> Aggregations are easily defined with pre-build hierarchies, that are ready to use with just drag-n-drop ease.</a:t>
            </a:r>
            <a:endParaRPr/>
          </a:p>
          <a:p>
            <a:pPr indent="0" lvl="0" marL="228600" marR="0" rtl="0" algn="l">
              <a:spcBef>
                <a:spcPts val="0"/>
              </a:spcBef>
              <a:spcAft>
                <a:spcPts val="0"/>
              </a:spcAft>
              <a:buFont typeface="Arial"/>
              <a:buNone/>
            </a:pPr>
            <a:r>
              <a:rPr b="0" i="0" lang="en-US" sz="800" u="none" cap="none" strike="noStrike"/>
              <a:t>4.   Queries are fast because the consolidation has already been done.</a:t>
            </a:r>
            <a:endParaRPr/>
          </a:p>
          <a:p>
            <a:pPr indent="0" lvl="0" marL="0" rtl="0" algn="l">
              <a:spcBef>
                <a:spcPts val="0"/>
              </a:spcBef>
              <a:spcAft>
                <a:spcPts val="0"/>
              </a:spcAft>
              <a:buNone/>
            </a:pPr>
            <a:r>
              <a:t/>
            </a:r>
            <a:endParaRPr b="0" i="0" sz="800" u="none" cap="none" strike="noStrike"/>
          </a:p>
        </p:txBody>
      </p:sp>
      <p:sp>
        <p:nvSpPr>
          <p:cNvPr id="357" name="Google Shape;357;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5" name="Google Shape;36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In the 1970s and 1980s, computer hardware was expensive and computer processing power was limited.  A medium-sized business typically operated a handful of large mainframe-based application systems that were designed for operational, data entry purposes.  Information needs were addressed through paper reports.  Report programs, however, were expensive to write and generally inflexible.  A computer programmer was required to write the report programs.  Fortunately, salaries for programmers were relatively low during this period.</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In the 1980s, relational databases became the rage.  Data was stored in tables with rows and columns, not unlike Excel Spreadsheets of today.  Although relational databases were much more intuitive for end users, complex logic was often needed to join multiple tables to obtain the information that was needed.  Although it was possible for end users to write simple reports, the queries were often inefficient and had to be run after normal business hours, in order not to impact online transactions.  </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In the late 1980s, many businesses migrated from mainframe computers to client servers.  Business people were assigned a personal computer. Office applications such as MicroSoft World, Excel and Access became popular.  The personal computer empowered end users and allowed them to develop their own applications and present data in a manner that was meaningful to them, such as in grid or graph format. Excel spreadsheets could easily be tweaked as business needs changed, without the assistance from the IT department.  Unfortunately, corporate data remained centralized and was generally not directly accessible to end users.</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The need for improved business intelligence and data warehousing accelerated in the 1990s.  During this period, huge technological changes occurred and competition increased as a result of free trade agreements, globalization, computerization and networking.</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By the end of the millennium, businesses discovered that the number of application systems and databases had multiplied, that their systems were poorly integrated and that their data was inconsistent across the systems.  More importantly, businesses discovered that they had lots of fragmented </a:t>
            </a:r>
            <a:r>
              <a:rPr b="0" i="1" lang="en-US" sz="800" u="none" cap="none" strike="noStrike"/>
              <a:t>data</a:t>
            </a:r>
            <a:r>
              <a:rPr b="0" i="0" lang="en-US" sz="800" u="none" cap="none" strike="noStrike"/>
              <a:t>, but not the integrated </a:t>
            </a:r>
            <a:r>
              <a:rPr b="0" i="1" lang="en-US" sz="800" u="none" cap="none" strike="noStrike"/>
              <a:t>information</a:t>
            </a:r>
            <a:r>
              <a:rPr b="0" i="0" lang="en-US" sz="800" u="none" cap="none" strike="noStrike"/>
              <a:t> that was required for critical decision making in a rapidly changing, competitive, global economy.</a:t>
            </a:r>
            <a:endParaRPr/>
          </a:p>
          <a:p>
            <a:pPr indent="0" lvl="0" marL="0" marR="0" rtl="0" algn="l">
              <a:lnSpc>
                <a:spcPct val="80000"/>
              </a:lnSpc>
              <a:spcBef>
                <a:spcPts val="0"/>
              </a:spcBef>
              <a:spcAft>
                <a:spcPts val="0"/>
              </a:spcAft>
              <a:buFont typeface="Arial"/>
              <a:buNone/>
            </a:pPr>
            <a:r>
              <a:rPr b="0" i="0" lang="en-US" sz="800" u="none" cap="none" strike="noStrike"/>
              <a:t>Companies began building Data Warehouses to consolidate data from disparate databases and to better support their strategic and tactical decision making needs.</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There are many business drivers in play today that are motivating companies to establish data warehouses. Some of them are :</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None/>
            </a:pPr>
            <a:r>
              <a:rPr b="1" i="0" lang="en-US" sz="800" u="none" cap="none" strike="noStrike"/>
              <a:t>Current and Accurate Information</a:t>
            </a:r>
            <a:r>
              <a:rPr b="0" i="0" lang="en-US" sz="800" u="none" cap="none" strike="noStrike"/>
              <a:t>  </a:t>
            </a:r>
            <a:endParaRPr/>
          </a:p>
          <a:p>
            <a:pPr indent="0" lvl="0" marL="0" marR="0" rtl="0" algn="l">
              <a:lnSpc>
                <a:spcPct val="80000"/>
              </a:lnSpc>
              <a:spcBef>
                <a:spcPts val="0"/>
              </a:spcBef>
              <a:spcAft>
                <a:spcPts val="0"/>
              </a:spcAft>
              <a:buNone/>
            </a:pPr>
            <a:r>
              <a:rPr b="1" i="0" lang="en-US" sz="800" u="none" cap="none" strike="noStrike"/>
              <a:t>Rapidly Changing Information Needs</a:t>
            </a:r>
            <a:r>
              <a:rPr b="0" i="0" lang="en-US" sz="800" u="none" cap="none" strike="noStrike"/>
              <a:t> </a:t>
            </a:r>
            <a:endParaRPr/>
          </a:p>
          <a:p>
            <a:pPr indent="0" lvl="0" marL="0" marR="0" rtl="0" algn="l">
              <a:lnSpc>
                <a:spcPct val="80000"/>
              </a:lnSpc>
              <a:spcBef>
                <a:spcPts val="0"/>
              </a:spcBef>
              <a:spcAft>
                <a:spcPts val="0"/>
              </a:spcAft>
              <a:buNone/>
            </a:pPr>
            <a:r>
              <a:rPr b="1" i="0" lang="en-US" sz="800" u="none" cap="none" strike="noStrike"/>
              <a:t>Customer Service Excellence</a:t>
            </a:r>
            <a:r>
              <a:rPr b="0" i="0" lang="en-US" sz="800" u="none" cap="none" strike="noStrike"/>
              <a:t> </a:t>
            </a:r>
            <a:endParaRPr/>
          </a:p>
          <a:p>
            <a:pPr indent="0" lvl="0" marL="0" marR="0" rtl="0" algn="l">
              <a:lnSpc>
                <a:spcPct val="80000"/>
              </a:lnSpc>
              <a:spcBef>
                <a:spcPts val="0"/>
              </a:spcBef>
              <a:spcAft>
                <a:spcPts val="0"/>
              </a:spcAft>
              <a:buNone/>
            </a:pPr>
            <a:r>
              <a:rPr b="1" i="0" lang="en-US" sz="800" u="none" cap="none" strike="noStrike"/>
              <a:t>New Service Delivery Channels</a:t>
            </a:r>
            <a:r>
              <a:rPr b="0" i="0" lang="en-US" sz="800" u="none" cap="none" strike="noStrike"/>
              <a:t> </a:t>
            </a:r>
            <a:endParaRPr/>
          </a:p>
          <a:p>
            <a:pPr indent="0" lvl="0" marL="0" marR="0" rtl="0" algn="l">
              <a:lnSpc>
                <a:spcPct val="80000"/>
              </a:lnSpc>
              <a:spcBef>
                <a:spcPts val="0"/>
              </a:spcBef>
              <a:spcAft>
                <a:spcPts val="0"/>
              </a:spcAft>
              <a:buNone/>
            </a:pPr>
            <a:r>
              <a:rPr b="1" i="0" lang="en-US" sz="800" u="none" cap="none" strike="noStrike"/>
              <a:t>Single Version of the Truth</a:t>
            </a:r>
            <a:r>
              <a:rPr b="0" i="0" lang="en-US" sz="800" u="none" cap="none" strike="noStrike"/>
              <a:t> </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rtl="0" algn="l">
              <a:spcBef>
                <a:spcPts val="0"/>
              </a:spcBef>
              <a:spcAft>
                <a:spcPts val="0"/>
              </a:spcAft>
              <a:buNone/>
            </a:pPr>
            <a:r>
              <a:t/>
            </a:r>
            <a:endParaRPr b="0" i="0" sz="800" u="none" cap="none" strike="noStrike"/>
          </a:p>
        </p:txBody>
      </p:sp>
      <p:sp>
        <p:nvSpPr>
          <p:cNvPr id="366" name="Google Shape;366;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75000"/>
              </a:lnSpc>
              <a:spcBef>
                <a:spcPts val="0"/>
              </a:spcBef>
              <a:spcAft>
                <a:spcPts val="0"/>
              </a:spcAft>
              <a:buFont typeface="Arial"/>
              <a:buNone/>
            </a:pPr>
            <a:r>
              <a:rPr b="0" i="0" lang="en-US" sz="2000" u="none" cap="none" strike="noStrike"/>
              <a:t>A 2009 Gartner paper predicted these developments in business intelligence market .</a:t>
            </a:r>
            <a:endParaRPr/>
          </a:p>
          <a:p>
            <a:pPr indent="0" lvl="0" marL="0" marR="0" rtl="0" algn="l">
              <a:lnSpc>
                <a:spcPct val="75000"/>
              </a:lnSpc>
              <a:spcBef>
                <a:spcPts val="0"/>
              </a:spcBef>
              <a:spcAft>
                <a:spcPts val="0"/>
              </a:spcAft>
              <a:buNone/>
            </a:pPr>
            <a:r>
              <a:rPr b="0" i="0" lang="en-US" sz="1500" u="none" cap="none" strike="noStrike"/>
              <a:t>In 2009, collaborative decision making will emerge as a new product category that combines social software with business intelligence platform capabilities.</a:t>
            </a:r>
            <a:endParaRPr/>
          </a:p>
          <a:p>
            <a:pPr indent="0" lvl="0" marL="0" marR="0" rtl="0" algn="l">
              <a:lnSpc>
                <a:spcPct val="75000"/>
              </a:lnSpc>
              <a:spcBef>
                <a:spcPts val="0"/>
              </a:spcBef>
              <a:spcAft>
                <a:spcPts val="0"/>
              </a:spcAft>
              <a:buNone/>
            </a:pPr>
            <a:r>
              <a:rPr b="0" i="0" lang="en-US" sz="1500" u="none" cap="none" strike="noStrike"/>
              <a:t>By 2010, 20 per cent of organizations will have an industry-specific analytic application delivered via software as a service as a standard component of their business intelligence portfolio.</a:t>
            </a:r>
            <a:endParaRPr/>
          </a:p>
          <a:p>
            <a:pPr indent="0" lvl="0" marL="0" marR="0" rtl="0" algn="l">
              <a:lnSpc>
                <a:spcPct val="75000"/>
              </a:lnSpc>
              <a:spcBef>
                <a:spcPts val="0"/>
              </a:spcBef>
              <a:spcAft>
                <a:spcPts val="0"/>
              </a:spcAft>
              <a:buNone/>
            </a:pPr>
            <a:r>
              <a:rPr b="0" i="0" lang="en-US" sz="1500" u="none" cap="none" strike="noStrike"/>
              <a:t>Because of lack of information, processes, and tools, through 2012, more than 35 per cent of the top 5,000 global companies will regularly fail to make insightful decisions about significant changes in their business and markets. </a:t>
            </a:r>
            <a:endParaRPr/>
          </a:p>
        </p:txBody>
      </p:sp>
      <p:sp>
        <p:nvSpPr>
          <p:cNvPr id="373" name="Google Shape;373;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Now we come to the second part of the module – Data Warehouse Architecture.</a:t>
            </a:r>
            <a:endParaRPr/>
          </a:p>
          <a:p>
            <a:pPr indent="0" lvl="0" marL="0" rtl="0" algn="l">
              <a:spcBef>
                <a:spcPts val="0"/>
              </a:spcBef>
              <a:spcAft>
                <a:spcPts val="0"/>
              </a:spcAft>
              <a:buNone/>
            </a:pPr>
            <a:r>
              <a:t/>
            </a:r>
            <a:endParaRPr b="0" i="0" sz="1800" u="none" cap="none" strike="noStrike"/>
          </a:p>
        </p:txBody>
      </p:sp>
      <p:sp>
        <p:nvSpPr>
          <p:cNvPr id="380" name="Google Shape;380;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1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8" name="Google Shape;48;p1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p1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51" name="Google Shape;51;p1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3" name="Shape 63"/>
        <p:cNvGrpSpPr/>
        <p:nvPr/>
      </p:nvGrpSpPr>
      <p:grpSpPr>
        <a:xfrm>
          <a:off x="0" y="0"/>
          <a:ext cx="0" cy="0"/>
          <a:chOff x="0" y="0"/>
          <a:chExt cx="0" cy="0"/>
        </a:xfrm>
      </p:grpSpPr>
      <p:sp>
        <p:nvSpPr>
          <p:cNvPr id="64" name="Google Shape;64;p15"/>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5" name="Google Shape;65;p15"/>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1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8" name="Google Shape;68;p16"/>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1" name="Google Shape;71;p17"/>
          <p:cNvSpPr/>
          <p:nvPr>
            <p:ph idx="2" type="pic"/>
          </p:nvPr>
        </p:nvSpPr>
        <p:spPr>
          <a:xfrm>
            <a:off x="1792288" y="612775"/>
            <a:ext cx="5486400" cy="4114800"/>
          </a:xfrm>
          <a:prstGeom prst="rect">
            <a:avLst/>
          </a:prstGeom>
          <a:noFill/>
          <a:ln>
            <a:noFill/>
          </a:ln>
        </p:spPr>
      </p:sp>
      <p:sp>
        <p:nvSpPr>
          <p:cNvPr id="72" name="Google Shape;72;p1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18"/>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76" name="Google Shape;76;p18"/>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2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1" name="Google Shape;81;p2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82" name="Google Shape;82;p2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83" name="Google Shape;83;p2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84" name="Google Shape;84;p2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2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87" name="Google Shape;87;p21"/>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88" name="Google Shape;88;p21"/>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3"/>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9" name="Google Shape;19;p3"/>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2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1" name="Google Shape;91;p2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p2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94" name="Google Shape;94;p2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24"/>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97" name="Google Shape;97;p2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5" name="Shape 105"/>
        <p:cNvGrpSpPr/>
        <p:nvPr/>
      </p:nvGrpSpPr>
      <p:grpSpPr>
        <a:xfrm>
          <a:off x="0" y="0"/>
          <a:ext cx="0" cy="0"/>
          <a:chOff x="0" y="0"/>
          <a:chExt cx="0" cy="0"/>
        </a:xfrm>
      </p:grpSpPr>
      <p:sp>
        <p:nvSpPr>
          <p:cNvPr id="106" name="Google Shape;106;p2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07" name="Google Shape;107;p2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8" name="Shape 108"/>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9" name="Shape 109"/>
        <p:cNvGrpSpPr/>
        <p:nvPr/>
      </p:nvGrpSpPr>
      <p:grpSpPr>
        <a:xfrm>
          <a:off x="0" y="0"/>
          <a:ext cx="0" cy="0"/>
          <a:chOff x="0" y="0"/>
          <a:chExt cx="0" cy="0"/>
        </a:xfrm>
      </p:grpSpPr>
      <p:sp>
        <p:nvSpPr>
          <p:cNvPr id="110" name="Google Shape;110;p28"/>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11" name="Google Shape;111;p28"/>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2" name="Shape 112"/>
        <p:cNvGrpSpPr/>
        <p:nvPr/>
      </p:nvGrpSpPr>
      <p:grpSpPr>
        <a:xfrm>
          <a:off x="0" y="0"/>
          <a:ext cx="0" cy="0"/>
          <a:chOff x="0" y="0"/>
          <a:chExt cx="0" cy="0"/>
        </a:xfrm>
      </p:grpSpPr>
      <p:sp>
        <p:nvSpPr>
          <p:cNvPr id="113" name="Google Shape;113;p2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14" name="Google Shape;114;p29"/>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3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7" name="Google Shape;117;p30"/>
          <p:cNvSpPr/>
          <p:nvPr>
            <p:ph idx="2" type="pic"/>
          </p:nvPr>
        </p:nvSpPr>
        <p:spPr>
          <a:xfrm>
            <a:off x="1792288" y="612775"/>
            <a:ext cx="5486400" cy="4114800"/>
          </a:xfrm>
          <a:prstGeom prst="rect">
            <a:avLst/>
          </a:prstGeom>
          <a:noFill/>
          <a:ln>
            <a:noFill/>
          </a:ln>
        </p:spPr>
      </p:sp>
      <p:sp>
        <p:nvSpPr>
          <p:cNvPr id="118" name="Google Shape;118;p3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9" name="Shape 119"/>
        <p:cNvGrpSpPr/>
        <p:nvPr/>
      </p:nvGrpSpPr>
      <p:grpSpPr>
        <a:xfrm>
          <a:off x="0" y="0"/>
          <a:ext cx="0" cy="0"/>
          <a:chOff x="0" y="0"/>
          <a:chExt cx="0" cy="0"/>
        </a:xfrm>
      </p:grpSpPr>
      <p:sp>
        <p:nvSpPr>
          <p:cNvPr id="120" name="Google Shape;120;p31"/>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1" name="Google Shape;121;p31"/>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22" name="Google Shape;122;p31"/>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3" name="Shape 123"/>
        <p:cNvGrpSpPr/>
        <p:nvPr/>
      </p:nvGrpSpPr>
      <p:grpSpPr>
        <a:xfrm>
          <a:off x="0" y="0"/>
          <a:ext cx="0" cy="0"/>
          <a:chOff x="0" y="0"/>
          <a:chExt cx="0" cy="0"/>
        </a:xfrm>
      </p:grpSpPr>
      <p:sp>
        <p:nvSpPr>
          <p:cNvPr id="124" name="Google Shape;124;p3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 name="Shape 20"/>
        <p:cNvGrpSpPr/>
        <p:nvPr/>
      </p:nvGrpSpPr>
      <p:grpSpPr>
        <a:xfrm>
          <a:off x="0" y="0"/>
          <a:ext cx="0" cy="0"/>
          <a:chOff x="0" y="0"/>
          <a:chExt cx="0" cy="0"/>
        </a:xfrm>
      </p:grpSpPr>
      <p:sp>
        <p:nvSpPr>
          <p:cNvPr id="21" name="Google Shape;21;p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2" name="Google Shape;22;p4"/>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5" name="Shape 125"/>
        <p:cNvGrpSpPr/>
        <p:nvPr/>
      </p:nvGrpSpPr>
      <p:grpSpPr>
        <a:xfrm>
          <a:off x="0" y="0"/>
          <a:ext cx="0" cy="0"/>
          <a:chOff x="0" y="0"/>
          <a:chExt cx="0" cy="0"/>
        </a:xfrm>
      </p:grpSpPr>
      <p:sp>
        <p:nvSpPr>
          <p:cNvPr id="126" name="Google Shape;126;p3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7" name="Google Shape;127;p33"/>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28" name="Google Shape;128;p3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29" name="Google Shape;129;p33"/>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30" name="Google Shape;130;p33"/>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1" name="Shape 131"/>
        <p:cNvGrpSpPr/>
        <p:nvPr/>
      </p:nvGrpSpPr>
      <p:grpSpPr>
        <a:xfrm>
          <a:off x="0" y="0"/>
          <a:ext cx="0" cy="0"/>
          <a:chOff x="0" y="0"/>
          <a:chExt cx="0" cy="0"/>
        </a:xfrm>
      </p:grpSpPr>
      <p:sp>
        <p:nvSpPr>
          <p:cNvPr id="132" name="Google Shape;132;p3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33" name="Google Shape;133;p34"/>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34" name="Google Shape;134;p34"/>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5" name="Shape 135"/>
        <p:cNvGrpSpPr/>
        <p:nvPr/>
      </p:nvGrpSpPr>
      <p:grpSpPr>
        <a:xfrm>
          <a:off x="0" y="0"/>
          <a:ext cx="0" cy="0"/>
          <a:chOff x="0" y="0"/>
          <a:chExt cx="0" cy="0"/>
        </a:xfrm>
      </p:grpSpPr>
      <p:sp>
        <p:nvSpPr>
          <p:cNvPr id="136" name="Google Shape;136;p35"/>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7" name="Google Shape;137;p3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8" name="Shape 138"/>
        <p:cNvGrpSpPr/>
        <p:nvPr/>
      </p:nvGrpSpPr>
      <p:grpSpPr>
        <a:xfrm>
          <a:off x="0" y="0"/>
          <a:ext cx="0" cy="0"/>
          <a:chOff x="0" y="0"/>
          <a:chExt cx="0" cy="0"/>
        </a:xfrm>
      </p:grpSpPr>
      <p:sp>
        <p:nvSpPr>
          <p:cNvPr id="139" name="Google Shape;139;p3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40" name="Google Shape;140;p3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1" name="Shape 151"/>
        <p:cNvGrpSpPr/>
        <p:nvPr/>
      </p:nvGrpSpPr>
      <p:grpSpPr>
        <a:xfrm>
          <a:off x="0" y="0"/>
          <a:ext cx="0" cy="0"/>
          <a:chOff x="0" y="0"/>
          <a:chExt cx="0" cy="0"/>
        </a:xfrm>
      </p:grpSpPr>
      <p:sp>
        <p:nvSpPr>
          <p:cNvPr id="152" name="Google Shape;152;p3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53" name="Google Shape;153;p3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560"/>
              </a:spcBef>
              <a:spcAft>
                <a:spcPts val="0"/>
              </a:spcAft>
              <a:buClr>
                <a:schemeClr val="dk1"/>
              </a:buClr>
              <a:buSzPts val="1400"/>
              <a:buFont typeface="Arial"/>
              <a:buChar char="•"/>
              <a:defRPr/>
            </a:lvl1pPr>
            <a:lvl2pPr indent="-317500" lvl="1" marL="914400" rtl="0" algn="l">
              <a:spcBef>
                <a:spcPts val="480"/>
              </a:spcBef>
              <a:spcAft>
                <a:spcPts val="0"/>
              </a:spcAft>
              <a:buClr>
                <a:schemeClr val="dk1"/>
              </a:buClr>
              <a:buSzPts val="1400"/>
              <a:buFont typeface="Arial"/>
              <a:buChar char="–"/>
              <a:defRPr/>
            </a:lvl2pPr>
            <a:lvl3pPr indent="-317500" lvl="2" marL="1371600" rtl="0" algn="l">
              <a:spcBef>
                <a:spcPts val="40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5" name="Shape 155"/>
        <p:cNvGrpSpPr/>
        <p:nvPr/>
      </p:nvGrpSpPr>
      <p:grpSpPr>
        <a:xfrm>
          <a:off x="0" y="0"/>
          <a:ext cx="0" cy="0"/>
          <a:chOff x="0" y="0"/>
          <a:chExt cx="0" cy="0"/>
        </a:xfrm>
      </p:grpSpPr>
      <p:sp>
        <p:nvSpPr>
          <p:cNvPr id="156" name="Google Shape;156;p40"/>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57" name="Google Shape;157;p40"/>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560"/>
              </a:spcBef>
              <a:spcAft>
                <a:spcPts val="0"/>
              </a:spcAft>
              <a:buClr>
                <a:schemeClr val="dk1"/>
              </a:buClr>
              <a:buSzPts val="1400"/>
              <a:buFont typeface="Arial"/>
              <a:buChar char="•"/>
              <a:defRPr/>
            </a:lvl1pPr>
            <a:lvl2pPr indent="-317500" lvl="1" marL="914400" rtl="0" algn="l">
              <a:spcBef>
                <a:spcPts val="480"/>
              </a:spcBef>
              <a:spcAft>
                <a:spcPts val="0"/>
              </a:spcAft>
              <a:buClr>
                <a:schemeClr val="dk1"/>
              </a:buClr>
              <a:buSzPts val="1400"/>
              <a:buFont typeface="Arial"/>
              <a:buChar char="–"/>
              <a:defRPr/>
            </a:lvl2pPr>
            <a:lvl3pPr indent="-317500" lvl="2" marL="1371600" rtl="0" algn="l">
              <a:spcBef>
                <a:spcPts val="40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8" name="Shape 158"/>
        <p:cNvGrpSpPr/>
        <p:nvPr/>
      </p:nvGrpSpPr>
      <p:grpSpPr>
        <a:xfrm>
          <a:off x="0" y="0"/>
          <a:ext cx="0" cy="0"/>
          <a:chOff x="0" y="0"/>
          <a:chExt cx="0" cy="0"/>
        </a:xfrm>
      </p:grpSpPr>
      <p:sp>
        <p:nvSpPr>
          <p:cNvPr id="159" name="Google Shape;159;p4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60" name="Google Shape;160;p41"/>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560"/>
              </a:spcBef>
              <a:spcAft>
                <a:spcPts val="0"/>
              </a:spcAft>
              <a:buClr>
                <a:schemeClr val="dk1"/>
              </a:buClr>
              <a:buSzPts val="1400"/>
              <a:buFont typeface="Arial"/>
              <a:buChar char="•"/>
              <a:defRPr/>
            </a:lvl1pPr>
            <a:lvl2pPr indent="-317500" lvl="1" marL="914400" rtl="0" algn="l">
              <a:spcBef>
                <a:spcPts val="480"/>
              </a:spcBef>
              <a:spcAft>
                <a:spcPts val="0"/>
              </a:spcAft>
              <a:buClr>
                <a:schemeClr val="dk1"/>
              </a:buClr>
              <a:buSzPts val="1400"/>
              <a:buFont typeface="Arial"/>
              <a:buChar char="–"/>
              <a:defRPr/>
            </a:lvl2pPr>
            <a:lvl3pPr indent="-317500" lvl="2" marL="1371600" rtl="0" algn="l">
              <a:spcBef>
                <a:spcPts val="40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1" name="Shape 161"/>
        <p:cNvGrpSpPr/>
        <p:nvPr/>
      </p:nvGrpSpPr>
      <p:grpSpPr>
        <a:xfrm>
          <a:off x="0" y="0"/>
          <a:ext cx="0" cy="0"/>
          <a:chOff x="0" y="0"/>
          <a:chExt cx="0" cy="0"/>
        </a:xfrm>
      </p:grpSpPr>
      <p:sp>
        <p:nvSpPr>
          <p:cNvPr id="162" name="Google Shape;162;p42"/>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3" name="Google Shape;163;p42"/>
          <p:cNvSpPr/>
          <p:nvPr>
            <p:ph idx="2" type="pic"/>
          </p:nvPr>
        </p:nvSpPr>
        <p:spPr>
          <a:xfrm>
            <a:off x="1792288" y="612775"/>
            <a:ext cx="5486400" cy="4114800"/>
          </a:xfrm>
          <a:prstGeom prst="rect">
            <a:avLst/>
          </a:prstGeom>
          <a:noFill/>
          <a:ln>
            <a:noFill/>
          </a:ln>
        </p:spPr>
      </p:sp>
      <p:sp>
        <p:nvSpPr>
          <p:cNvPr id="164" name="Google Shape;164;p4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5" name="Shape 165"/>
        <p:cNvGrpSpPr/>
        <p:nvPr/>
      </p:nvGrpSpPr>
      <p:grpSpPr>
        <a:xfrm>
          <a:off x="0" y="0"/>
          <a:ext cx="0" cy="0"/>
          <a:chOff x="0" y="0"/>
          <a:chExt cx="0" cy="0"/>
        </a:xfrm>
      </p:grpSpPr>
      <p:sp>
        <p:nvSpPr>
          <p:cNvPr id="166" name="Google Shape;166;p43"/>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7" name="Google Shape;167;p43"/>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68" name="Google Shape;168;p43"/>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 name="Shape 23"/>
        <p:cNvGrpSpPr/>
        <p:nvPr/>
      </p:nvGrpSpPr>
      <p:grpSpPr>
        <a:xfrm>
          <a:off x="0" y="0"/>
          <a:ext cx="0" cy="0"/>
          <a:chOff x="0" y="0"/>
          <a:chExt cx="0" cy="0"/>
        </a:xfrm>
      </p:grpSpPr>
      <p:sp>
        <p:nvSpPr>
          <p:cNvPr id="24" name="Google Shape;24;p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Google Shape;25;p5"/>
          <p:cNvSpPr/>
          <p:nvPr>
            <p:ph idx="2" type="pic"/>
          </p:nvPr>
        </p:nvSpPr>
        <p:spPr>
          <a:xfrm>
            <a:off x="1792288" y="612775"/>
            <a:ext cx="5486400" cy="4114800"/>
          </a:xfrm>
          <a:prstGeom prst="rect">
            <a:avLst/>
          </a:prstGeom>
          <a:noFill/>
          <a:ln>
            <a:noFill/>
          </a:ln>
        </p:spPr>
      </p:sp>
      <p:sp>
        <p:nvSpPr>
          <p:cNvPr id="26" name="Google Shape;26;p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sp>
        <p:nvSpPr>
          <p:cNvPr id="170" name="Google Shape;170;p4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1" name="Shape 171"/>
        <p:cNvGrpSpPr/>
        <p:nvPr/>
      </p:nvGrpSpPr>
      <p:grpSpPr>
        <a:xfrm>
          <a:off x="0" y="0"/>
          <a:ext cx="0" cy="0"/>
          <a:chOff x="0" y="0"/>
          <a:chExt cx="0" cy="0"/>
        </a:xfrm>
      </p:grpSpPr>
      <p:sp>
        <p:nvSpPr>
          <p:cNvPr id="172" name="Google Shape;172;p4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3" name="Google Shape;173;p45"/>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74" name="Google Shape;174;p45"/>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75" name="Google Shape;175;p45"/>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76" name="Google Shape;176;p4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7" name="Shape 177"/>
        <p:cNvGrpSpPr/>
        <p:nvPr/>
      </p:nvGrpSpPr>
      <p:grpSpPr>
        <a:xfrm>
          <a:off x="0" y="0"/>
          <a:ext cx="0" cy="0"/>
          <a:chOff x="0" y="0"/>
          <a:chExt cx="0" cy="0"/>
        </a:xfrm>
      </p:grpSpPr>
      <p:sp>
        <p:nvSpPr>
          <p:cNvPr id="178" name="Google Shape;178;p4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79" name="Google Shape;179;p46"/>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80" name="Google Shape;180;p46"/>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1" name="Shape 181"/>
        <p:cNvGrpSpPr/>
        <p:nvPr/>
      </p:nvGrpSpPr>
      <p:grpSpPr>
        <a:xfrm>
          <a:off x="0" y="0"/>
          <a:ext cx="0" cy="0"/>
          <a:chOff x="0" y="0"/>
          <a:chExt cx="0" cy="0"/>
        </a:xfrm>
      </p:grpSpPr>
      <p:sp>
        <p:nvSpPr>
          <p:cNvPr id="182" name="Google Shape;182;p4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83" name="Google Shape;183;p4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4" name="Shape 184"/>
        <p:cNvGrpSpPr/>
        <p:nvPr/>
      </p:nvGrpSpPr>
      <p:grpSpPr>
        <a:xfrm>
          <a:off x="0" y="0"/>
          <a:ext cx="0" cy="0"/>
          <a:chOff x="0" y="0"/>
          <a:chExt cx="0" cy="0"/>
        </a:xfrm>
      </p:grpSpPr>
      <p:sp>
        <p:nvSpPr>
          <p:cNvPr id="185" name="Google Shape;185;p48"/>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86" name="Google Shape;186;p48"/>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560"/>
              </a:spcBef>
              <a:spcAft>
                <a:spcPts val="0"/>
              </a:spcAft>
              <a:buClr>
                <a:schemeClr val="dk1"/>
              </a:buClr>
              <a:buSzPts val="1400"/>
              <a:buFont typeface="Arial"/>
              <a:buNone/>
              <a:defRPr/>
            </a:lvl1pPr>
            <a:lvl2pPr indent="0" lvl="1" marL="457200" marR="0" rtl="0" algn="ctr">
              <a:spcBef>
                <a:spcPts val="480"/>
              </a:spcBef>
              <a:spcAft>
                <a:spcPts val="0"/>
              </a:spcAft>
              <a:buClr>
                <a:schemeClr val="dk1"/>
              </a:buClr>
              <a:buSzPts val="1400"/>
              <a:buFont typeface="Arial"/>
              <a:buNone/>
              <a:defRPr/>
            </a:lvl2pPr>
            <a:lvl3pPr indent="0" lvl="2" marL="914400" marR="0" rtl="0" algn="ctr">
              <a:spcBef>
                <a:spcPts val="40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Green">
  <p:cSld name="Breaker Slide Green">
    <p:spTree>
      <p:nvGrpSpPr>
        <p:cNvPr id="194" name="Shape 194"/>
        <p:cNvGrpSpPr/>
        <p:nvPr/>
      </p:nvGrpSpPr>
      <p:grpSpPr>
        <a:xfrm>
          <a:off x="0" y="0"/>
          <a:ext cx="0" cy="0"/>
          <a:chOff x="0" y="0"/>
          <a:chExt cx="0" cy="0"/>
        </a:xfrm>
      </p:grpSpPr>
      <p:sp>
        <p:nvSpPr>
          <p:cNvPr id="195" name="Google Shape;195;p50"/>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96" name="Google Shape;196;p50"/>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Green">
  <p:cSld name="Content Green">
    <p:spTree>
      <p:nvGrpSpPr>
        <p:cNvPr id="210" name="Shape 210"/>
        <p:cNvGrpSpPr/>
        <p:nvPr/>
      </p:nvGrpSpPr>
      <p:grpSpPr>
        <a:xfrm>
          <a:off x="0" y="0"/>
          <a:ext cx="0" cy="0"/>
          <a:chOff x="0" y="0"/>
          <a:chExt cx="0" cy="0"/>
        </a:xfrm>
      </p:grpSpPr>
      <p:sp>
        <p:nvSpPr>
          <p:cNvPr id="211" name="Google Shape;211;p52"/>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12" name="Google Shape;212;p52"/>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0" name="Shape 220"/>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1" name="Shape 221"/>
        <p:cNvGrpSpPr/>
        <p:nvPr/>
      </p:nvGrpSpPr>
      <p:grpSpPr>
        <a:xfrm>
          <a:off x="0" y="0"/>
          <a:ext cx="0" cy="0"/>
          <a:chOff x="0" y="0"/>
          <a:chExt cx="0" cy="0"/>
        </a:xfrm>
      </p:grpSpPr>
      <p:sp>
        <p:nvSpPr>
          <p:cNvPr id="222" name="Google Shape;222;p55"/>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23" name="Google Shape;223;p55"/>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4" name="Shape 224"/>
        <p:cNvGrpSpPr/>
        <p:nvPr/>
      </p:nvGrpSpPr>
      <p:grpSpPr>
        <a:xfrm>
          <a:off x="0" y="0"/>
          <a:ext cx="0" cy="0"/>
          <a:chOff x="0" y="0"/>
          <a:chExt cx="0" cy="0"/>
        </a:xfrm>
      </p:grpSpPr>
      <p:sp>
        <p:nvSpPr>
          <p:cNvPr id="225" name="Google Shape;225;p5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26" name="Google Shape;226;p56"/>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9" name="Google Shape;29;p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30" name="Google Shape;30;p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7" name="Shape 227"/>
        <p:cNvGrpSpPr/>
        <p:nvPr/>
      </p:nvGrpSpPr>
      <p:grpSpPr>
        <a:xfrm>
          <a:off x="0" y="0"/>
          <a:ext cx="0" cy="0"/>
          <a:chOff x="0" y="0"/>
          <a:chExt cx="0" cy="0"/>
        </a:xfrm>
      </p:grpSpPr>
      <p:sp>
        <p:nvSpPr>
          <p:cNvPr id="228" name="Google Shape;228;p5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29" name="Google Shape;229;p57"/>
          <p:cNvSpPr/>
          <p:nvPr>
            <p:ph idx="2" type="pic"/>
          </p:nvPr>
        </p:nvSpPr>
        <p:spPr>
          <a:xfrm>
            <a:off x="1792288" y="612775"/>
            <a:ext cx="5486400" cy="4114800"/>
          </a:xfrm>
          <a:prstGeom prst="rect">
            <a:avLst/>
          </a:prstGeom>
          <a:noFill/>
          <a:ln>
            <a:noFill/>
          </a:ln>
        </p:spPr>
      </p:sp>
      <p:sp>
        <p:nvSpPr>
          <p:cNvPr id="230" name="Google Shape;230;p5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1" name="Shape 231"/>
        <p:cNvGrpSpPr/>
        <p:nvPr/>
      </p:nvGrpSpPr>
      <p:grpSpPr>
        <a:xfrm>
          <a:off x="0" y="0"/>
          <a:ext cx="0" cy="0"/>
          <a:chOff x="0" y="0"/>
          <a:chExt cx="0" cy="0"/>
        </a:xfrm>
      </p:grpSpPr>
      <p:sp>
        <p:nvSpPr>
          <p:cNvPr id="232" name="Google Shape;232;p58"/>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3" name="Google Shape;233;p5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34" name="Google Shape;234;p58"/>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5" name="Shape 235"/>
        <p:cNvGrpSpPr/>
        <p:nvPr/>
      </p:nvGrpSpPr>
      <p:grpSpPr>
        <a:xfrm>
          <a:off x="0" y="0"/>
          <a:ext cx="0" cy="0"/>
          <a:chOff x="0" y="0"/>
          <a:chExt cx="0" cy="0"/>
        </a:xfrm>
      </p:grpSpPr>
      <p:sp>
        <p:nvSpPr>
          <p:cNvPr id="236" name="Google Shape;236;p5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7" name="Shape 237"/>
        <p:cNvGrpSpPr/>
        <p:nvPr/>
      </p:nvGrpSpPr>
      <p:grpSpPr>
        <a:xfrm>
          <a:off x="0" y="0"/>
          <a:ext cx="0" cy="0"/>
          <a:chOff x="0" y="0"/>
          <a:chExt cx="0" cy="0"/>
        </a:xfrm>
      </p:grpSpPr>
      <p:sp>
        <p:nvSpPr>
          <p:cNvPr id="238" name="Google Shape;238;p6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9" name="Google Shape;239;p6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240" name="Google Shape;240;p6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41" name="Google Shape;241;p6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242" name="Google Shape;242;p6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3" name="Shape 243"/>
        <p:cNvGrpSpPr/>
        <p:nvPr/>
      </p:nvGrpSpPr>
      <p:grpSpPr>
        <a:xfrm>
          <a:off x="0" y="0"/>
          <a:ext cx="0" cy="0"/>
          <a:chOff x="0" y="0"/>
          <a:chExt cx="0" cy="0"/>
        </a:xfrm>
      </p:grpSpPr>
      <p:sp>
        <p:nvSpPr>
          <p:cNvPr id="244" name="Google Shape;244;p6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45" name="Google Shape;245;p61"/>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46" name="Google Shape;246;p61"/>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7" name="Shape 247"/>
        <p:cNvGrpSpPr/>
        <p:nvPr/>
      </p:nvGrpSpPr>
      <p:grpSpPr>
        <a:xfrm>
          <a:off x="0" y="0"/>
          <a:ext cx="0" cy="0"/>
          <a:chOff x="0" y="0"/>
          <a:chExt cx="0" cy="0"/>
        </a:xfrm>
      </p:grpSpPr>
      <p:sp>
        <p:nvSpPr>
          <p:cNvPr id="248" name="Google Shape;248;p6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49" name="Google Shape;249;p6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0" name="Shape 250"/>
        <p:cNvGrpSpPr/>
        <p:nvPr/>
      </p:nvGrpSpPr>
      <p:grpSpPr>
        <a:xfrm>
          <a:off x="0" y="0"/>
          <a:ext cx="0" cy="0"/>
          <a:chOff x="0" y="0"/>
          <a:chExt cx="0" cy="0"/>
        </a:xfrm>
      </p:grpSpPr>
      <p:sp>
        <p:nvSpPr>
          <p:cNvPr id="251" name="Google Shape;251;p6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52" name="Google Shape;252;p6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3" name="Shape 253"/>
        <p:cNvGrpSpPr/>
        <p:nvPr/>
      </p:nvGrpSpPr>
      <p:grpSpPr>
        <a:xfrm>
          <a:off x="0" y="0"/>
          <a:ext cx="0" cy="0"/>
          <a:chOff x="0" y="0"/>
          <a:chExt cx="0" cy="0"/>
        </a:xfrm>
      </p:grpSpPr>
      <p:sp>
        <p:nvSpPr>
          <p:cNvPr id="254" name="Google Shape;254;p64"/>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55" name="Google Shape;255;p6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9" name="Shape 269"/>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0" name="Shape 270"/>
        <p:cNvGrpSpPr/>
        <p:nvPr/>
      </p:nvGrpSpPr>
      <p:grpSpPr>
        <a:xfrm>
          <a:off x="0" y="0"/>
          <a:ext cx="0" cy="0"/>
          <a:chOff x="0" y="0"/>
          <a:chExt cx="0" cy="0"/>
        </a:xfrm>
      </p:grpSpPr>
      <p:sp>
        <p:nvSpPr>
          <p:cNvPr id="271" name="Google Shape;271;p67"/>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72" name="Google Shape;272;p67"/>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3" name="Shape 273"/>
        <p:cNvGrpSpPr/>
        <p:nvPr/>
      </p:nvGrpSpPr>
      <p:grpSpPr>
        <a:xfrm>
          <a:off x="0" y="0"/>
          <a:ext cx="0" cy="0"/>
          <a:chOff x="0" y="0"/>
          <a:chExt cx="0" cy="0"/>
        </a:xfrm>
      </p:grpSpPr>
      <p:sp>
        <p:nvSpPr>
          <p:cNvPr id="274" name="Google Shape;274;p6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75" name="Google Shape;275;p68"/>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3" name="Shape 283"/>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4" name="Shape 29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5" name="Google Shape;35;p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36" name="Google Shape;36;p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37" name="Google Shape;37;p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38" name="Google Shape;38;p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1" name="Google Shape;41;p9"/>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42" name="Google Shape;42;p9"/>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0"/>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5" name="Google Shape;45;p1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7.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4.png"/><Relationship Id="rId3" Type="http://schemas.openxmlformats.org/officeDocument/2006/relationships/slideLayout" Target="../slideLayouts/slideLayout62.xml"/><Relationship Id="rId4"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3.jp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6.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5.jpg"/><Relationship Id="rId2" Type="http://schemas.openxmlformats.org/officeDocument/2006/relationships/image" Target="../media/image4.jpg"/><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10.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2.xml"/><Relationship Id="rId10" Type="http://schemas.openxmlformats.org/officeDocument/2006/relationships/slideLayout" Target="../slideLayouts/slideLayout4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 Type="http://schemas.openxmlformats.org/officeDocument/2006/relationships/image" Target="../media/image3.jpg"/><Relationship Id="rId2" Type="http://schemas.openxmlformats.org/officeDocument/2006/relationships/image" Target="../media/image8.png"/><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theme" Target="../theme/theme4.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4.jpg"/><Relationship Id="rId3" Type="http://schemas.openxmlformats.org/officeDocument/2006/relationships/slideLayout" Target="../slideLayouts/slideLayout45.xml"/><Relationship Id="rId4" Type="http://schemas.openxmlformats.org/officeDocument/2006/relationships/theme" Target="../theme/theme9.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slideLayout" Target="../slideLayouts/slideLayout46.xml"/><Relationship Id="rId5" Type="http://schemas.openxmlformats.org/officeDocument/2006/relationships/theme" Target="../theme/theme7.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55.xml"/><Relationship Id="rId10" Type="http://schemas.openxmlformats.org/officeDocument/2006/relationships/slideLayout" Target="../slideLayouts/slideLayout54.xml"/><Relationship Id="rId13" Type="http://schemas.openxmlformats.org/officeDocument/2006/relationships/slideLayout" Target="../slideLayouts/slideLayout57.xml"/><Relationship Id="rId12" Type="http://schemas.openxmlformats.org/officeDocument/2006/relationships/slideLayout" Target="../slideLayouts/slideLayout56.xml"/><Relationship Id="rId1" Type="http://schemas.openxmlformats.org/officeDocument/2006/relationships/image" Target="../media/image9.jpg"/><Relationship Id="rId2" Type="http://schemas.openxmlformats.org/officeDocument/2006/relationships/image" Target="../media/image4.jpg"/><Relationship Id="rId3" Type="http://schemas.openxmlformats.org/officeDocument/2006/relationships/slideLayout" Target="../slideLayouts/slideLayout47.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heme" Target="../theme/theme2.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slideLayout" Target="../slideLayouts/slideLayout58.xml"/><Relationship Id="rId5" Type="http://schemas.openxmlformats.org/officeDocument/2006/relationships/slideLayout" Target="../slideLayouts/slideLayout59.xml"/><Relationship Id="rId6" Type="http://schemas.openxmlformats.org/officeDocument/2006/relationships/slideLayout" Target="../slideLayouts/slideLayout60.xml"/><Relationship Id="rId7" Type="http://schemas.openxmlformats.org/officeDocument/2006/relationships/theme" Target="../theme/theme3.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17.jpg"/><Relationship Id="rId2" Type="http://schemas.openxmlformats.org/officeDocument/2006/relationships/image" Target="../media/image4.jpg"/><Relationship Id="rId3" Type="http://schemas.openxmlformats.org/officeDocument/2006/relationships/slideLayout" Target="../slideLayouts/slideLayout61.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191000"/>
            <a:ext cx="9144000" cy="26670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cxnSp>
        <p:nvCxnSpPr>
          <p:cNvPr id="285" name="Google Shape;285;p7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86" name="Google Shape;286;p7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87" name="Google Shape;287;p7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88" name="Google Shape;288;p7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289" name="Google Shape;289;p7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90" name="Google Shape;290;p7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91" name="Google Shape;291;p7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92" name="Google Shape;292;p7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93" name="Google Shape;293;p7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60"/>
              </a:spcBef>
              <a:spcAft>
                <a:spcPts val="0"/>
              </a:spcAft>
              <a:buClr>
                <a:schemeClr val="dk1"/>
              </a:buClr>
              <a:buSzPts val="1400"/>
              <a:buFont typeface="Arial"/>
              <a:buChar char="•"/>
              <a:defRPr/>
            </a:lvl1pPr>
            <a:lvl2pPr indent="-317500" lvl="1" marL="914400" marR="0" rtl="0" algn="l">
              <a:spcBef>
                <a:spcPts val="480"/>
              </a:spcBef>
              <a:spcAft>
                <a:spcPts val="0"/>
              </a:spcAft>
              <a:buClr>
                <a:schemeClr val="dk1"/>
              </a:buClr>
              <a:buSzPts val="1400"/>
              <a:buFont typeface="Arial"/>
              <a:buChar char="–"/>
              <a:defRPr/>
            </a:lvl2pPr>
            <a:lvl3pPr indent="-317500" lvl="2" marL="1371600" marR="0" rtl="0" algn="l">
              <a:spcBef>
                <a:spcPts val="40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0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cxnSp>
        <p:nvCxnSpPr>
          <p:cNvPr id="53" name="Google Shape;53;p1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54" name="Google Shape;54;p1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55" name="Google Shape;55;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56" name="Google Shape;56;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57" name="Google Shape;57;p1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58" name="Google Shape;58;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59" name="Google Shape;59;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60" name="Google Shape;60;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61" name="Google Shape;61;p1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pic>
        <p:nvPicPr>
          <p:cNvPr descr="e:\My Documents\1 Temple\1 Wipro\1 On-going Jobs\Corporate ppt\Abstract\corp ppt_4.jpg" id="99" name="Google Shape;99;p25"/>
          <p:cNvPicPr preferRelativeResize="0"/>
          <p:nvPr/>
        </p:nvPicPr>
        <p:blipFill rotWithShape="1">
          <a:blip r:embed="rId1">
            <a:alphaModFix/>
          </a:blip>
          <a:srcRect b="0" l="0" r="0" t="0"/>
          <a:stretch/>
        </p:blipFill>
        <p:spPr>
          <a:xfrm>
            <a:off x="0" y="4953000"/>
            <a:ext cx="9144000" cy="1908175"/>
          </a:xfrm>
          <a:prstGeom prst="rect">
            <a:avLst/>
          </a:prstGeom>
          <a:noFill/>
          <a:ln>
            <a:noFill/>
          </a:ln>
        </p:spPr>
      </p:pic>
      <p:pic>
        <p:nvPicPr>
          <p:cNvPr descr="D:\Ashish\Corporate Brand Mgmt\Brand Identity Logo\Wipro Logo JPEG Image - White Background.jpg" id="100" name="Google Shape;100;p2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01" name="Google Shape;101;p2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02" name="Google Shape;102;p2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03" name="Google Shape;103;p2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04" name="Google Shape;104;p2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cxnSp>
        <p:nvCxnSpPr>
          <p:cNvPr id="142" name="Google Shape;142;p3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43" name="Google Shape;143;p3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44" name="Google Shape;144;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5" name="Google Shape;145;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146" name="Google Shape;146;p3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47" name="Google Shape;147;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8" name="Google Shape;148;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49" name="Google Shape;149;p3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50" name="Google Shape;150;p3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60"/>
              </a:spcBef>
              <a:spcAft>
                <a:spcPts val="0"/>
              </a:spcAft>
              <a:buClr>
                <a:schemeClr val="dk1"/>
              </a:buClr>
              <a:buSzPts val="1400"/>
              <a:buFont typeface="Arial"/>
              <a:buChar char="•"/>
              <a:defRPr/>
            </a:lvl1pPr>
            <a:lvl2pPr indent="-317500" lvl="1" marL="914400" marR="0" rtl="0" algn="l">
              <a:spcBef>
                <a:spcPts val="480"/>
              </a:spcBef>
              <a:spcAft>
                <a:spcPts val="0"/>
              </a:spcAft>
              <a:buClr>
                <a:schemeClr val="dk1"/>
              </a:buClr>
              <a:buSzPts val="1400"/>
              <a:buFont typeface="Arial"/>
              <a:buChar char="–"/>
              <a:defRPr/>
            </a:lvl2pPr>
            <a:lvl3pPr indent="-317500" lvl="2" marL="1371600" marR="0" rtl="0" algn="l">
              <a:spcBef>
                <a:spcPts val="40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pic>
        <p:nvPicPr>
          <p:cNvPr descr="e:\My Documents\1 Temple\1 Wipro\1 On-going Jobs\Corporate ppt\Abstract\corp ppt_8.jpg" id="188" name="Google Shape;188;p49"/>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189" name="Google Shape;189;p4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90" name="Google Shape;190;p4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91" name="Google Shape;191;p4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92" name="Google Shape;192;p4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93" name="Google Shape;193;p4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9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cxnSp>
        <p:nvCxnSpPr>
          <p:cNvPr id="198" name="Google Shape;198;p5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99" name="Google Shape;199;p5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00" name="Google Shape;200;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01" name="Google Shape;201;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202" name="Google Shape;202;p5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03" name="Google Shape;203;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04" name="Google Shape;204;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205" name="Google Shape;205;p51"/>
          <p:cNvPicPr preferRelativeResize="0"/>
          <p:nvPr/>
        </p:nvPicPr>
        <p:blipFill rotWithShape="1">
          <a:blip r:embed="rId3">
            <a:alphaModFix/>
          </a:blip>
          <a:srcRect b="0" l="0" r="0" t="0"/>
          <a:stretch/>
        </p:blipFill>
        <p:spPr>
          <a:xfrm>
            <a:off x="0" y="6324600"/>
            <a:ext cx="9144000" cy="533400"/>
          </a:xfrm>
          <a:prstGeom prst="rect">
            <a:avLst/>
          </a:prstGeom>
          <a:noFill/>
          <a:ln>
            <a:noFill/>
          </a:ln>
        </p:spPr>
      </p:pic>
      <p:sp>
        <p:nvSpPr>
          <p:cNvPr id="206" name="Google Shape;206;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07" name="Google Shape;207;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08" name="Google Shape;208;p5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09" name="Google Shape;209;p5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9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pic>
        <p:nvPicPr>
          <p:cNvPr descr="e:\My Documents\1 Temple\1 Wipro\1 On-going Jobs\Corporate ppt\Abstract\corp ppt_8.jpg" id="214" name="Google Shape;214;p53"/>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215" name="Google Shape;215;p53"/>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216" name="Google Shape;216;p5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17" name="Google Shape;217;p5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18" name="Google Shape;218;p5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19" name="Google Shape;219;p5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 name="Shape 256"/>
        <p:cNvGrpSpPr/>
        <p:nvPr/>
      </p:nvGrpSpPr>
      <p:grpSpPr>
        <a:xfrm>
          <a:off x="0" y="0"/>
          <a:ext cx="0" cy="0"/>
          <a:chOff x="0" y="0"/>
          <a:chExt cx="0" cy="0"/>
        </a:xfrm>
      </p:grpSpPr>
      <p:cxnSp>
        <p:nvCxnSpPr>
          <p:cNvPr id="257" name="Google Shape;257;p6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58" name="Google Shape;258;p6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59" name="Google Shape;259;p6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60" name="Google Shape;260;p6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261" name="Google Shape;261;p6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62" name="Google Shape;262;p6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63" name="Google Shape;263;p6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264" name="Google Shape;264;p65"/>
          <p:cNvPicPr preferRelativeResize="0"/>
          <p:nvPr/>
        </p:nvPicPr>
        <p:blipFill rotWithShape="1">
          <a:blip r:embed="rId3">
            <a:alphaModFix/>
          </a:blip>
          <a:srcRect b="0" l="0" r="0" t="0"/>
          <a:stretch/>
        </p:blipFill>
        <p:spPr>
          <a:xfrm>
            <a:off x="0" y="6324600"/>
            <a:ext cx="9144000" cy="533400"/>
          </a:xfrm>
          <a:prstGeom prst="rect">
            <a:avLst/>
          </a:prstGeom>
          <a:noFill/>
          <a:ln>
            <a:noFill/>
          </a:ln>
        </p:spPr>
      </p:pic>
      <p:sp>
        <p:nvSpPr>
          <p:cNvPr id="265" name="Google Shape;265;p6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66" name="Google Shape;266;p6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67" name="Google Shape;267;p6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68" name="Google Shape;268;p6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05" r:id="rId4"/>
    <p:sldLayoutId id="2147483706" r:id="rId5"/>
    <p:sldLayoutId id="2147483707"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pic>
        <p:nvPicPr>
          <p:cNvPr descr="e:\My Documents\1 Temple\1 Wipro\1 On-going Jobs\Corporate ppt\Abstract\corp ppt_5.jpg" id="277" name="Google Shape;277;p69"/>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278" name="Google Shape;278;p6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279" name="Google Shape;279;p6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80" name="Google Shape;280;p6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81" name="Google Shape;281;p6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82" name="Google Shape;282;p6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0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29.png"/><Relationship Id="rId12" Type="http://schemas.openxmlformats.org/officeDocument/2006/relationships/image" Target="../media/image19.png"/><Relationship Id="rId1" Type="http://schemas.openxmlformats.org/officeDocument/2006/relationships/slideLayout" Target="../slideLayouts/slideLayout46.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1.png"/><Relationship Id="rId9"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18.png"/><Relationship Id="rId7" Type="http://schemas.openxmlformats.org/officeDocument/2006/relationships/image" Target="../media/image23.png"/><Relationship Id="rId8" Type="http://schemas.openxmlformats.org/officeDocument/2006/relationships/image" Target="../media/image20.png"/></Relationships>
</file>

<file path=ppt/slides/_rels/slide13.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29.png"/><Relationship Id="rId12" Type="http://schemas.openxmlformats.org/officeDocument/2006/relationships/image" Target="../media/image15.png"/><Relationship Id="rId1" Type="http://schemas.openxmlformats.org/officeDocument/2006/relationships/slideLayout" Target="../slideLayouts/slideLayout46.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21.png"/><Relationship Id="rId9" Type="http://schemas.openxmlformats.org/officeDocument/2006/relationships/image" Target="../media/image19.png"/><Relationship Id="rId5" Type="http://schemas.openxmlformats.org/officeDocument/2006/relationships/image" Target="../media/image12.png"/><Relationship Id="rId6" Type="http://schemas.openxmlformats.org/officeDocument/2006/relationships/image" Target="../media/image18.png"/><Relationship Id="rId7" Type="http://schemas.openxmlformats.org/officeDocument/2006/relationships/image" Target="../media/image20.png"/><Relationship Id="rId8" Type="http://schemas.openxmlformats.org/officeDocument/2006/relationships/image" Target="../media/image23.png"/></Relationships>
</file>

<file path=ppt/slides/_rels/slide14.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29.png"/><Relationship Id="rId12" Type="http://schemas.openxmlformats.org/officeDocument/2006/relationships/image" Target="../media/image19.png"/><Relationship Id="rId1" Type="http://schemas.openxmlformats.org/officeDocument/2006/relationships/slideLayout" Target="../slideLayouts/slideLayout46.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21.png"/><Relationship Id="rId9"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22.png"/><Relationship Id="rId7" Type="http://schemas.openxmlformats.org/officeDocument/2006/relationships/image" Target="../media/image28.png"/><Relationship Id="rId8"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0.xml"/><Relationship Id="rId3" Type="http://schemas.openxmlformats.org/officeDocument/2006/relationships/hyperlink" Target="http://www.tek-tips.com/gthreadminder.cfm/lev2/4/lev3/100" TargetMode="External"/><Relationship Id="rId4" Type="http://schemas.openxmlformats.org/officeDocument/2006/relationships/hyperlink" Target="http://www.dmreview.com/" TargetMode="External"/><Relationship Id="rId5" Type="http://schemas.openxmlformats.org/officeDocument/2006/relationships/hyperlink" Target="http://www.dwinfocenter.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sp>
        <p:nvSpPr>
          <p:cNvPr id="299" name="Google Shape;299;p73"/>
          <p:cNvSpPr txBox="1"/>
          <p:nvPr/>
        </p:nvSpPr>
        <p:spPr>
          <a:xfrm>
            <a:off x="3200400" y="2133600"/>
            <a:ext cx="5791200" cy="7620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OLAP Concepts</a:t>
            </a:r>
            <a:endParaRPr/>
          </a:p>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Part 1</a:t>
            </a:r>
            <a:endParaRPr/>
          </a:p>
        </p:txBody>
      </p:sp>
      <p:sp>
        <p:nvSpPr>
          <p:cNvPr id="300" name="Google Shape;300;p73"/>
          <p:cNvSpPr txBox="1"/>
          <p:nvPr/>
        </p:nvSpPr>
        <p:spPr>
          <a:xfrm>
            <a:off x="4038600" y="31242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cap="none" strike="noStrike">
                <a:solidFill>
                  <a:srgbClr val="0000FF"/>
                </a:solidFill>
                <a:latin typeface="Cabin"/>
                <a:ea typeface="Cabin"/>
                <a:cs typeface="Cabin"/>
                <a:sym typeface="Cabin"/>
              </a:rPr>
              <a:t>&lt;OLAP Concepts 101 Series&gt;</a:t>
            </a:r>
            <a:endParaRPr/>
          </a:p>
        </p:txBody>
      </p:sp>
      <p:sp>
        <p:nvSpPr>
          <p:cNvPr id="301" name="Google Shape;301;p73"/>
          <p:cNvSpPr txBox="1"/>
          <p:nvPr/>
        </p:nvSpPr>
        <p:spPr>
          <a:xfrm>
            <a:off x="4038600" y="3276600"/>
            <a:ext cx="5105400" cy="12954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Anupama Putcha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6" name="Shape 386"/>
        <p:cNvGrpSpPr/>
        <p:nvPr/>
      </p:nvGrpSpPr>
      <p:grpSpPr>
        <a:xfrm>
          <a:off x="0" y="0"/>
          <a:ext cx="0" cy="0"/>
          <a:chOff x="0" y="0"/>
          <a:chExt cx="0" cy="0"/>
        </a:xfrm>
      </p:grpSpPr>
      <p:sp>
        <p:nvSpPr>
          <p:cNvPr id="387" name="Google Shape;387;p82"/>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warehouse Architecture</a:t>
            </a:r>
            <a:endParaRPr/>
          </a:p>
        </p:txBody>
      </p:sp>
      <p:sp>
        <p:nvSpPr>
          <p:cNvPr id="388" name="Google Shape;388;p82"/>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Cabin"/>
                <a:ea typeface="Cabin"/>
                <a:cs typeface="Cabin"/>
                <a:sym typeface="Cabin"/>
              </a:rPr>
              <a:t>Architecture</a:t>
            </a:r>
            <a:r>
              <a:rPr b="0" i="0" lang="en-US" sz="2400" u="none" cap="none" strike="noStrike">
                <a:solidFill>
                  <a:schemeClr val="dk1"/>
                </a:solidFill>
                <a:latin typeface="Cabin"/>
                <a:ea typeface="Cabin"/>
                <a:cs typeface="Cabin"/>
                <a:sym typeface="Cabin"/>
              </a:rPr>
              <a:t>, in the context of an organization's data warehousing efforts, </a:t>
            </a:r>
            <a:r>
              <a:rPr b="1" i="0" lang="en-US" sz="2400" u="none" cap="none" strike="noStrike">
                <a:solidFill>
                  <a:schemeClr val="dk1"/>
                </a:solidFill>
                <a:latin typeface="Cabin"/>
                <a:ea typeface="Cabin"/>
                <a:cs typeface="Cabin"/>
                <a:sym typeface="Cabin"/>
              </a:rPr>
              <a:t>is a</a:t>
            </a:r>
            <a:r>
              <a:rPr b="0" i="0" lang="en-US" sz="2400" u="none" cap="none" strike="noStrike">
                <a:solidFill>
                  <a:schemeClr val="dk1"/>
                </a:solidFill>
                <a:latin typeface="Cabin"/>
                <a:ea typeface="Cabin"/>
                <a:cs typeface="Cabin"/>
                <a:sym typeface="Cabin"/>
              </a:rPr>
              <a:t> </a:t>
            </a:r>
            <a:r>
              <a:rPr b="1" i="0" lang="en-US" sz="2400" u="none" cap="none" strike="noStrike">
                <a:solidFill>
                  <a:schemeClr val="dk1"/>
                </a:solidFill>
                <a:latin typeface="Cabin"/>
                <a:ea typeface="Cabin"/>
                <a:cs typeface="Cabin"/>
                <a:sym typeface="Cabin"/>
              </a:rPr>
              <a:t>conceptualization of how the data warehouse is built</a:t>
            </a:r>
            <a:r>
              <a:rPr b="0" i="0" lang="en-US" sz="2400" u="none" cap="none" strike="noStrike">
                <a:solidFill>
                  <a:schemeClr val="dk1"/>
                </a:solidFill>
                <a:latin typeface="Cabin"/>
                <a:ea typeface="Cabin"/>
                <a:cs typeface="Cabin"/>
                <a:sym typeface="Cabin"/>
              </a:rPr>
              <a:t>.</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Data warehouses are </a:t>
            </a:r>
            <a:r>
              <a:rPr b="1" i="0" lang="en-US" sz="2400" u="none" cap="none" strike="noStrike">
                <a:solidFill>
                  <a:schemeClr val="dk1"/>
                </a:solidFill>
                <a:latin typeface="Cabin"/>
                <a:ea typeface="Cabin"/>
                <a:cs typeface="Cabin"/>
                <a:sym typeface="Cabin"/>
              </a:rPr>
              <a:t>generally batch updated</a:t>
            </a:r>
            <a:r>
              <a:rPr b="0" i="0" lang="en-US" sz="2400" u="none" cap="none" strike="noStrike">
                <a:solidFill>
                  <a:schemeClr val="dk1"/>
                </a:solidFill>
                <a:latin typeface="Cabin"/>
                <a:ea typeface="Cabin"/>
                <a:cs typeface="Cabin"/>
                <a:sym typeface="Cabin"/>
              </a:rPr>
              <a:t> at the end of the day, week or some period. Its contents are </a:t>
            </a:r>
            <a:r>
              <a:rPr b="1" i="0" lang="en-US" sz="2400" u="none" cap="none" strike="noStrike">
                <a:solidFill>
                  <a:schemeClr val="dk1"/>
                </a:solidFill>
                <a:latin typeface="Cabin"/>
                <a:ea typeface="Cabin"/>
                <a:cs typeface="Cabin"/>
                <a:sym typeface="Cabin"/>
              </a:rPr>
              <a:t>typically historical and static</a:t>
            </a:r>
            <a:r>
              <a:rPr b="0" i="0" lang="en-US" sz="2400" u="none" cap="none" strike="noStrike">
                <a:solidFill>
                  <a:schemeClr val="dk1"/>
                </a:solidFill>
                <a:latin typeface="Cabin"/>
                <a:ea typeface="Cabin"/>
                <a:cs typeface="Cabin"/>
                <a:sym typeface="Cabin"/>
              </a:rPr>
              <a:t> and may also contain numerous summaries.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3" name="Shape 393"/>
        <p:cNvGrpSpPr/>
        <p:nvPr/>
      </p:nvGrpSpPr>
      <p:grpSpPr>
        <a:xfrm>
          <a:off x="0" y="0"/>
          <a:ext cx="0" cy="0"/>
          <a:chOff x="0" y="0"/>
          <a:chExt cx="0" cy="0"/>
        </a:xfrm>
      </p:grpSpPr>
      <p:sp>
        <p:nvSpPr>
          <p:cNvPr id="394" name="Google Shape;394;p83"/>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 typical data warehouse consists of …</a:t>
            </a:r>
            <a:endParaRPr/>
          </a:p>
          <a:p>
            <a:pPr indent="-342900" lvl="0" marL="3429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Source data</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Staging area</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Warehouse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Marts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Reports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Analytical environment</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395" name="Google Shape;395;p83"/>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A typical data warehouse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9" name="Shape 399"/>
        <p:cNvGrpSpPr/>
        <p:nvPr/>
      </p:nvGrpSpPr>
      <p:grpSpPr>
        <a:xfrm>
          <a:off x="0" y="0"/>
          <a:ext cx="0" cy="0"/>
          <a:chOff x="0" y="0"/>
          <a:chExt cx="0" cy="0"/>
        </a:xfrm>
      </p:grpSpPr>
      <p:sp>
        <p:nvSpPr>
          <p:cNvPr id="400" name="Google Shape;400;p84"/>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Warehouse Architecture - A</a:t>
            </a:r>
            <a:endParaRPr/>
          </a:p>
        </p:txBody>
      </p:sp>
      <p:sp>
        <p:nvSpPr>
          <p:cNvPr id="401" name="Google Shape;401;p84"/>
          <p:cNvSpPr txBox="1"/>
          <p:nvPr/>
        </p:nvSpPr>
        <p:spPr>
          <a:xfrm>
            <a:off x="585787" y="1260475"/>
            <a:ext cx="1654175" cy="4572000"/>
          </a:xfrm>
          <a:prstGeom prst="rect">
            <a:avLst/>
          </a:prstGeom>
          <a:solidFill>
            <a:srgbClr val="FF99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402" name="Google Shape;402;p84"/>
          <p:cNvPicPr preferRelativeResize="0"/>
          <p:nvPr/>
        </p:nvPicPr>
        <p:blipFill rotWithShape="1">
          <a:blip r:embed="rId3">
            <a:alphaModFix/>
          </a:blip>
          <a:srcRect b="0" l="0" r="0" t="0"/>
          <a:stretch/>
        </p:blipFill>
        <p:spPr>
          <a:xfrm>
            <a:off x="768350" y="1633537"/>
            <a:ext cx="1314450" cy="676275"/>
          </a:xfrm>
          <a:prstGeom prst="rect">
            <a:avLst/>
          </a:prstGeom>
          <a:noFill/>
          <a:ln>
            <a:noFill/>
          </a:ln>
        </p:spPr>
      </p:pic>
      <p:pic>
        <p:nvPicPr>
          <p:cNvPr id="403" name="Google Shape;403;p84"/>
          <p:cNvPicPr preferRelativeResize="0"/>
          <p:nvPr/>
        </p:nvPicPr>
        <p:blipFill rotWithShape="1">
          <a:blip r:embed="rId4">
            <a:alphaModFix/>
          </a:blip>
          <a:srcRect b="0" l="0" r="0" t="0"/>
          <a:stretch/>
        </p:blipFill>
        <p:spPr>
          <a:xfrm>
            <a:off x="930275" y="2892425"/>
            <a:ext cx="849312" cy="962025"/>
          </a:xfrm>
          <a:prstGeom prst="rect">
            <a:avLst/>
          </a:prstGeom>
          <a:noFill/>
          <a:ln>
            <a:noFill/>
          </a:ln>
        </p:spPr>
      </p:pic>
      <p:pic>
        <p:nvPicPr>
          <p:cNvPr id="404" name="Google Shape;404;p84"/>
          <p:cNvPicPr preferRelativeResize="0"/>
          <p:nvPr/>
        </p:nvPicPr>
        <p:blipFill rotWithShape="1">
          <a:blip r:embed="rId5">
            <a:alphaModFix/>
          </a:blip>
          <a:srcRect b="0" l="0" r="0" t="0"/>
          <a:stretch/>
        </p:blipFill>
        <p:spPr>
          <a:xfrm>
            <a:off x="1127125" y="4340225"/>
            <a:ext cx="504825" cy="457200"/>
          </a:xfrm>
          <a:prstGeom prst="rect">
            <a:avLst/>
          </a:prstGeom>
          <a:noFill/>
          <a:ln>
            <a:noFill/>
          </a:ln>
        </p:spPr>
      </p:pic>
      <p:pic>
        <p:nvPicPr>
          <p:cNvPr id="405" name="Google Shape;405;p84"/>
          <p:cNvPicPr preferRelativeResize="0"/>
          <p:nvPr/>
        </p:nvPicPr>
        <p:blipFill rotWithShape="1">
          <a:blip r:embed="rId6">
            <a:alphaModFix/>
          </a:blip>
          <a:srcRect b="0" l="0" r="0" t="0"/>
          <a:stretch/>
        </p:blipFill>
        <p:spPr>
          <a:xfrm>
            <a:off x="2478087" y="2081212"/>
            <a:ext cx="1433512" cy="3646487"/>
          </a:xfrm>
          <a:prstGeom prst="rect">
            <a:avLst/>
          </a:prstGeom>
          <a:noFill/>
          <a:ln>
            <a:noFill/>
          </a:ln>
        </p:spPr>
      </p:pic>
      <p:pic>
        <p:nvPicPr>
          <p:cNvPr id="406" name="Google Shape;406;p84"/>
          <p:cNvPicPr preferRelativeResize="0"/>
          <p:nvPr/>
        </p:nvPicPr>
        <p:blipFill rotWithShape="1">
          <a:blip r:embed="rId7">
            <a:alphaModFix/>
          </a:blip>
          <a:srcRect b="0" l="0" r="0" t="0"/>
          <a:stretch/>
        </p:blipFill>
        <p:spPr>
          <a:xfrm>
            <a:off x="5986462" y="1592262"/>
            <a:ext cx="384175" cy="3776662"/>
          </a:xfrm>
          <a:prstGeom prst="rect">
            <a:avLst/>
          </a:prstGeom>
          <a:noFill/>
          <a:ln>
            <a:noFill/>
          </a:ln>
        </p:spPr>
      </p:pic>
      <p:pic>
        <p:nvPicPr>
          <p:cNvPr id="407" name="Google Shape;407;p84"/>
          <p:cNvPicPr preferRelativeResize="0"/>
          <p:nvPr/>
        </p:nvPicPr>
        <p:blipFill rotWithShape="1">
          <a:blip r:embed="rId8">
            <a:alphaModFix/>
          </a:blip>
          <a:srcRect b="0" l="0" r="0" t="0"/>
          <a:stretch/>
        </p:blipFill>
        <p:spPr>
          <a:xfrm>
            <a:off x="7096125" y="1409700"/>
            <a:ext cx="915987" cy="631825"/>
          </a:xfrm>
          <a:prstGeom prst="rect">
            <a:avLst/>
          </a:prstGeom>
          <a:noFill/>
          <a:ln>
            <a:noFill/>
          </a:ln>
        </p:spPr>
      </p:pic>
      <p:sp>
        <p:nvSpPr>
          <p:cNvPr id="408" name="Google Shape;408;p84"/>
          <p:cNvSpPr txBox="1"/>
          <p:nvPr/>
        </p:nvSpPr>
        <p:spPr>
          <a:xfrm>
            <a:off x="606425" y="5103812"/>
            <a:ext cx="144938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Operational</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Systems/Data</a:t>
            </a:r>
            <a:endParaRPr/>
          </a:p>
        </p:txBody>
      </p:sp>
      <p:sp>
        <p:nvSpPr>
          <p:cNvPr id="409" name="Google Shape;409;p84"/>
          <p:cNvSpPr txBox="1"/>
          <p:nvPr/>
        </p:nvSpPr>
        <p:spPr>
          <a:xfrm>
            <a:off x="2525712" y="3124200"/>
            <a:ext cx="1144587" cy="15811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Select</a:t>
            </a:r>
            <a:endParaRPr/>
          </a:p>
          <a:p>
            <a:pPr indent="0" lvl="0" marL="0" marR="0" rtl="0" algn="l">
              <a:lnSpc>
                <a:spcPct val="100000"/>
              </a:lnSpc>
              <a:spcBef>
                <a:spcPts val="70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Extract</a:t>
            </a:r>
            <a:endParaRPr/>
          </a:p>
          <a:p>
            <a:pPr indent="0" lvl="0" marL="0" marR="0" rtl="0" algn="l">
              <a:lnSpc>
                <a:spcPct val="100000"/>
              </a:lnSpc>
              <a:spcBef>
                <a:spcPts val="70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Transform</a:t>
            </a:r>
            <a:endParaRPr/>
          </a:p>
          <a:p>
            <a:pPr indent="0" lvl="0" marL="0" marR="0" rtl="0" algn="l">
              <a:lnSpc>
                <a:spcPct val="100000"/>
              </a:lnSpc>
              <a:spcBef>
                <a:spcPts val="70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Integrate</a:t>
            </a:r>
            <a:endParaRPr/>
          </a:p>
          <a:p>
            <a:pPr indent="0" lvl="0" marL="0" marR="0" rtl="0" algn="l">
              <a:lnSpc>
                <a:spcPct val="100000"/>
              </a:lnSpc>
              <a:spcBef>
                <a:spcPts val="70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Maintain</a:t>
            </a:r>
            <a:endParaRPr/>
          </a:p>
        </p:txBody>
      </p:sp>
      <p:sp>
        <p:nvSpPr>
          <p:cNvPr id="410" name="Google Shape;410;p84"/>
          <p:cNvSpPr txBox="1"/>
          <p:nvPr/>
        </p:nvSpPr>
        <p:spPr>
          <a:xfrm>
            <a:off x="2509837" y="5637212"/>
            <a:ext cx="123348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Preparation</a:t>
            </a:r>
            <a:endParaRPr/>
          </a:p>
        </p:txBody>
      </p:sp>
      <p:sp>
        <p:nvSpPr>
          <p:cNvPr id="411" name="Google Shape;411;p84"/>
          <p:cNvSpPr txBox="1"/>
          <p:nvPr/>
        </p:nvSpPr>
        <p:spPr>
          <a:xfrm>
            <a:off x="5495925" y="5273675"/>
            <a:ext cx="127793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Middleware/</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API</a:t>
            </a:r>
            <a:endParaRPr/>
          </a:p>
        </p:txBody>
      </p:sp>
      <p:sp>
        <p:nvSpPr>
          <p:cNvPr id="412" name="Google Shape;412;p84"/>
          <p:cNvSpPr/>
          <p:nvPr/>
        </p:nvSpPr>
        <p:spPr>
          <a:xfrm>
            <a:off x="4238625" y="3311525"/>
            <a:ext cx="1512887" cy="41116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3" name="Google Shape;413;p84"/>
          <p:cNvSpPr/>
          <p:nvPr/>
        </p:nvSpPr>
        <p:spPr>
          <a:xfrm>
            <a:off x="4240212" y="4344987"/>
            <a:ext cx="1516062" cy="41116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414" name="Google Shape;414;p84"/>
          <p:cNvCxnSpPr/>
          <p:nvPr/>
        </p:nvCxnSpPr>
        <p:spPr>
          <a:xfrm>
            <a:off x="4217987" y="3544887"/>
            <a:ext cx="0" cy="973137"/>
          </a:xfrm>
          <a:prstGeom prst="straightConnector1">
            <a:avLst/>
          </a:prstGeom>
          <a:noFill/>
          <a:ln cap="flat" cmpd="sng" w="12700">
            <a:solidFill>
              <a:schemeClr val="dk1"/>
            </a:solidFill>
            <a:prstDash val="solid"/>
            <a:miter lim="8000"/>
            <a:headEnd len="sm" w="sm" type="none"/>
            <a:tailEnd len="sm" w="sm" type="none"/>
          </a:ln>
        </p:spPr>
      </p:cxnSp>
      <p:cxnSp>
        <p:nvCxnSpPr>
          <p:cNvPr id="415" name="Google Shape;415;p84"/>
          <p:cNvCxnSpPr/>
          <p:nvPr/>
        </p:nvCxnSpPr>
        <p:spPr>
          <a:xfrm>
            <a:off x="5772150" y="3548062"/>
            <a:ext cx="0" cy="973137"/>
          </a:xfrm>
          <a:prstGeom prst="straightConnector1">
            <a:avLst/>
          </a:prstGeom>
          <a:noFill/>
          <a:ln cap="flat" cmpd="sng" w="12700">
            <a:solidFill>
              <a:schemeClr val="dk1"/>
            </a:solidFill>
            <a:prstDash val="solid"/>
            <a:miter lim="8000"/>
            <a:headEnd len="sm" w="sm" type="none"/>
            <a:tailEnd len="sm" w="sm" type="none"/>
          </a:ln>
        </p:spPr>
      </p:cxnSp>
      <p:sp>
        <p:nvSpPr>
          <p:cNvPr id="416" name="Google Shape;416;p84"/>
          <p:cNvSpPr/>
          <p:nvPr/>
        </p:nvSpPr>
        <p:spPr>
          <a:xfrm>
            <a:off x="4595812" y="2965450"/>
            <a:ext cx="800100" cy="206375"/>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7" name="Google Shape;417;p84"/>
          <p:cNvSpPr/>
          <p:nvPr/>
        </p:nvSpPr>
        <p:spPr>
          <a:xfrm>
            <a:off x="4589462" y="3392487"/>
            <a:ext cx="800100" cy="206375"/>
          </a:xfrm>
          <a:prstGeom prst="ellipse">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418" name="Google Shape;418;p84"/>
          <p:cNvCxnSpPr/>
          <p:nvPr/>
        </p:nvCxnSpPr>
        <p:spPr>
          <a:xfrm>
            <a:off x="4597400" y="3109912"/>
            <a:ext cx="0" cy="400050"/>
          </a:xfrm>
          <a:prstGeom prst="straightConnector1">
            <a:avLst/>
          </a:prstGeom>
          <a:noFill/>
          <a:ln cap="flat" cmpd="sng" w="12700">
            <a:solidFill>
              <a:schemeClr val="dk1"/>
            </a:solidFill>
            <a:prstDash val="solid"/>
            <a:miter lim="8000"/>
            <a:headEnd len="sm" w="sm" type="none"/>
            <a:tailEnd len="sm" w="sm" type="none"/>
          </a:ln>
        </p:spPr>
      </p:cxnSp>
      <p:cxnSp>
        <p:nvCxnSpPr>
          <p:cNvPr id="419" name="Google Shape;419;p84"/>
          <p:cNvCxnSpPr/>
          <p:nvPr/>
        </p:nvCxnSpPr>
        <p:spPr>
          <a:xfrm>
            <a:off x="5392737" y="3101975"/>
            <a:ext cx="0" cy="400050"/>
          </a:xfrm>
          <a:prstGeom prst="straightConnector1">
            <a:avLst/>
          </a:prstGeom>
          <a:noFill/>
          <a:ln cap="flat" cmpd="sng" w="12700">
            <a:solidFill>
              <a:schemeClr val="dk1"/>
            </a:solidFill>
            <a:prstDash val="solid"/>
            <a:miter lim="8000"/>
            <a:headEnd len="sm" w="sm" type="none"/>
            <a:tailEnd len="sm" w="sm" type="none"/>
          </a:ln>
        </p:spPr>
      </p:cxnSp>
      <p:pic>
        <p:nvPicPr>
          <p:cNvPr id="420" name="Google Shape;420;p84"/>
          <p:cNvPicPr preferRelativeResize="0"/>
          <p:nvPr/>
        </p:nvPicPr>
        <p:blipFill rotWithShape="1">
          <a:blip r:embed="rId9">
            <a:alphaModFix/>
          </a:blip>
          <a:srcRect b="0" l="0" r="0" t="0"/>
          <a:stretch/>
        </p:blipFill>
        <p:spPr>
          <a:xfrm>
            <a:off x="6994525" y="4946650"/>
            <a:ext cx="915987" cy="631825"/>
          </a:xfrm>
          <a:prstGeom prst="rect">
            <a:avLst/>
          </a:prstGeom>
          <a:noFill/>
          <a:ln>
            <a:noFill/>
          </a:ln>
        </p:spPr>
      </p:pic>
      <p:pic>
        <p:nvPicPr>
          <p:cNvPr id="421" name="Google Shape;421;p84"/>
          <p:cNvPicPr preferRelativeResize="0"/>
          <p:nvPr/>
        </p:nvPicPr>
        <p:blipFill rotWithShape="1">
          <a:blip r:embed="rId10">
            <a:alphaModFix/>
          </a:blip>
          <a:srcRect b="0" l="0" r="0" t="0"/>
          <a:stretch/>
        </p:blipFill>
        <p:spPr>
          <a:xfrm>
            <a:off x="7029450" y="3305175"/>
            <a:ext cx="915987" cy="631825"/>
          </a:xfrm>
          <a:prstGeom prst="rect">
            <a:avLst/>
          </a:prstGeom>
          <a:noFill/>
          <a:ln>
            <a:noFill/>
          </a:ln>
        </p:spPr>
      </p:pic>
      <p:pic>
        <p:nvPicPr>
          <p:cNvPr id="422" name="Google Shape;422;p84"/>
          <p:cNvPicPr preferRelativeResize="0"/>
          <p:nvPr/>
        </p:nvPicPr>
        <p:blipFill rotWithShape="1">
          <a:blip r:embed="rId11">
            <a:alphaModFix/>
          </a:blip>
          <a:srcRect b="0" l="0" r="0" t="0"/>
          <a:stretch/>
        </p:blipFill>
        <p:spPr>
          <a:xfrm>
            <a:off x="7934325" y="4257675"/>
            <a:ext cx="915987" cy="631825"/>
          </a:xfrm>
          <a:prstGeom prst="rect">
            <a:avLst/>
          </a:prstGeom>
          <a:noFill/>
          <a:ln>
            <a:noFill/>
          </a:ln>
        </p:spPr>
      </p:pic>
      <p:pic>
        <p:nvPicPr>
          <p:cNvPr id="423" name="Google Shape;423;p84"/>
          <p:cNvPicPr preferRelativeResize="0"/>
          <p:nvPr/>
        </p:nvPicPr>
        <p:blipFill rotWithShape="1">
          <a:blip r:embed="rId12">
            <a:alphaModFix/>
          </a:blip>
          <a:srcRect b="0" l="0" r="0" t="0"/>
          <a:stretch/>
        </p:blipFill>
        <p:spPr>
          <a:xfrm>
            <a:off x="7991475" y="2349500"/>
            <a:ext cx="915987" cy="631825"/>
          </a:xfrm>
          <a:prstGeom prst="rect">
            <a:avLst/>
          </a:prstGeom>
          <a:noFill/>
          <a:ln>
            <a:noFill/>
          </a:ln>
        </p:spPr>
      </p:pic>
      <p:sp>
        <p:nvSpPr>
          <p:cNvPr id="424" name="Google Shape;424;p84"/>
          <p:cNvSpPr txBox="1"/>
          <p:nvPr/>
        </p:nvSpPr>
        <p:spPr>
          <a:xfrm>
            <a:off x="4354512" y="3806825"/>
            <a:ext cx="1222375" cy="581025"/>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Warehouse</a:t>
            </a:r>
            <a:endParaRPr/>
          </a:p>
        </p:txBody>
      </p:sp>
      <p:sp>
        <p:nvSpPr>
          <p:cNvPr id="425" name="Google Shape;425;p84"/>
          <p:cNvSpPr txBox="1"/>
          <p:nvPr/>
        </p:nvSpPr>
        <p:spPr>
          <a:xfrm>
            <a:off x="4437062" y="2474912"/>
            <a:ext cx="11366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Metadata</a:t>
            </a:r>
            <a:endParaRPr/>
          </a:p>
        </p:txBody>
      </p:sp>
      <p:sp>
        <p:nvSpPr>
          <p:cNvPr id="426" name="Google Shape;426;p84"/>
          <p:cNvSpPr txBox="1"/>
          <p:nvPr/>
        </p:nvSpPr>
        <p:spPr>
          <a:xfrm>
            <a:off x="6918325" y="2039937"/>
            <a:ext cx="104140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EIS /DSS</a:t>
            </a:r>
            <a:endParaRPr/>
          </a:p>
        </p:txBody>
      </p:sp>
      <p:sp>
        <p:nvSpPr>
          <p:cNvPr id="427" name="Google Shape;427;p84"/>
          <p:cNvSpPr txBox="1"/>
          <p:nvPr/>
        </p:nvSpPr>
        <p:spPr>
          <a:xfrm>
            <a:off x="7780337" y="3111500"/>
            <a:ext cx="1290637"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Query Tools</a:t>
            </a:r>
            <a:endParaRPr/>
          </a:p>
        </p:txBody>
      </p:sp>
      <p:sp>
        <p:nvSpPr>
          <p:cNvPr id="428" name="Google Shape;428;p84"/>
          <p:cNvSpPr txBox="1"/>
          <p:nvPr/>
        </p:nvSpPr>
        <p:spPr>
          <a:xfrm>
            <a:off x="6683375" y="4089400"/>
            <a:ext cx="1470025"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OLAP/ROLAP</a:t>
            </a:r>
            <a:endParaRPr/>
          </a:p>
        </p:txBody>
      </p:sp>
      <p:sp>
        <p:nvSpPr>
          <p:cNvPr id="429" name="Google Shape;429;p84"/>
          <p:cNvSpPr txBox="1"/>
          <p:nvPr/>
        </p:nvSpPr>
        <p:spPr>
          <a:xfrm>
            <a:off x="7637462" y="4999037"/>
            <a:ext cx="15049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Web Browsers</a:t>
            </a:r>
            <a:endParaRPr/>
          </a:p>
        </p:txBody>
      </p:sp>
      <p:sp>
        <p:nvSpPr>
          <p:cNvPr id="430" name="Google Shape;430;p84"/>
          <p:cNvSpPr txBox="1"/>
          <p:nvPr/>
        </p:nvSpPr>
        <p:spPr>
          <a:xfrm>
            <a:off x="6723062" y="5588000"/>
            <a:ext cx="1266825"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Mining</a:t>
            </a:r>
            <a:endParaRPr/>
          </a:p>
        </p:txBody>
      </p:sp>
      <p:cxnSp>
        <p:nvCxnSpPr>
          <p:cNvPr id="431" name="Google Shape;431;p84"/>
          <p:cNvCxnSpPr/>
          <p:nvPr/>
        </p:nvCxnSpPr>
        <p:spPr>
          <a:xfrm>
            <a:off x="6264275" y="1811337"/>
            <a:ext cx="938212" cy="0"/>
          </a:xfrm>
          <a:prstGeom prst="straightConnector1">
            <a:avLst/>
          </a:prstGeom>
          <a:noFill/>
          <a:ln cap="flat" cmpd="sng" w="25400">
            <a:solidFill>
              <a:schemeClr val="dk1"/>
            </a:solidFill>
            <a:prstDash val="solid"/>
            <a:miter lim="8000"/>
            <a:headEnd len="sm" w="sm" type="none"/>
            <a:tailEnd len="sm" w="sm" type="none"/>
          </a:ln>
        </p:spPr>
      </p:cxnSp>
      <p:cxnSp>
        <p:nvCxnSpPr>
          <p:cNvPr id="432" name="Google Shape;432;p84"/>
          <p:cNvCxnSpPr/>
          <p:nvPr/>
        </p:nvCxnSpPr>
        <p:spPr>
          <a:xfrm flipH="1" rot="10800000">
            <a:off x="6324600" y="2681287"/>
            <a:ext cx="1747837" cy="3175"/>
          </a:xfrm>
          <a:prstGeom prst="straightConnector1">
            <a:avLst/>
          </a:prstGeom>
          <a:noFill/>
          <a:ln cap="flat" cmpd="sng" w="25400">
            <a:solidFill>
              <a:schemeClr val="dk1"/>
            </a:solidFill>
            <a:prstDash val="solid"/>
            <a:miter lim="8000"/>
            <a:headEnd len="sm" w="sm" type="none"/>
            <a:tailEnd len="sm" w="sm" type="none"/>
          </a:ln>
        </p:spPr>
      </p:cxnSp>
      <p:cxnSp>
        <p:nvCxnSpPr>
          <p:cNvPr id="433" name="Google Shape;433;p84"/>
          <p:cNvCxnSpPr/>
          <p:nvPr/>
        </p:nvCxnSpPr>
        <p:spPr>
          <a:xfrm flipH="1" rot="10800000">
            <a:off x="6283325" y="3602037"/>
            <a:ext cx="827087" cy="4762"/>
          </a:xfrm>
          <a:prstGeom prst="straightConnector1">
            <a:avLst/>
          </a:prstGeom>
          <a:noFill/>
          <a:ln cap="flat" cmpd="sng" w="25400">
            <a:solidFill>
              <a:schemeClr val="dk1"/>
            </a:solidFill>
            <a:prstDash val="solid"/>
            <a:miter lim="8000"/>
            <a:headEnd len="sm" w="sm" type="none"/>
            <a:tailEnd len="sm" w="sm" type="none"/>
          </a:ln>
        </p:spPr>
      </p:cxnSp>
      <p:cxnSp>
        <p:nvCxnSpPr>
          <p:cNvPr id="434" name="Google Shape;434;p84"/>
          <p:cNvCxnSpPr/>
          <p:nvPr/>
        </p:nvCxnSpPr>
        <p:spPr>
          <a:xfrm>
            <a:off x="6353175" y="4597400"/>
            <a:ext cx="1662112" cy="12700"/>
          </a:xfrm>
          <a:prstGeom prst="straightConnector1">
            <a:avLst/>
          </a:prstGeom>
          <a:noFill/>
          <a:ln cap="flat" cmpd="sng" w="25400">
            <a:solidFill>
              <a:schemeClr val="dk1"/>
            </a:solidFill>
            <a:prstDash val="solid"/>
            <a:miter lim="8000"/>
            <a:headEnd len="sm" w="sm" type="none"/>
            <a:tailEnd len="sm" w="sm" type="none"/>
          </a:ln>
        </p:spPr>
      </p:cxnSp>
      <p:cxnSp>
        <p:nvCxnSpPr>
          <p:cNvPr id="435" name="Google Shape;435;p84"/>
          <p:cNvCxnSpPr/>
          <p:nvPr/>
        </p:nvCxnSpPr>
        <p:spPr>
          <a:xfrm>
            <a:off x="6232525" y="5184775"/>
            <a:ext cx="855662" cy="0"/>
          </a:xfrm>
          <a:prstGeom prst="straightConnector1">
            <a:avLst/>
          </a:prstGeom>
          <a:noFill/>
          <a:ln cap="flat" cmpd="sng" w="25400">
            <a:solidFill>
              <a:schemeClr val="dk1"/>
            </a:solidFill>
            <a:prstDash val="solid"/>
            <a:miter lim="8000"/>
            <a:headEnd len="sm" w="sm" type="none"/>
            <a:tailEnd len="sm" w="sm" type="none"/>
          </a:ln>
        </p:spPr>
      </p:cxnSp>
      <p:sp>
        <p:nvSpPr>
          <p:cNvPr id="436" name="Google Shape;436;p84"/>
          <p:cNvSpPr txBox="1"/>
          <p:nvPr/>
        </p:nvSpPr>
        <p:spPr>
          <a:xfrm>
            <a:off x="0" y="6521450"/>
            <a:ext cx="9144000" cy="33655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Narrow"/>
              <a:buNone/>
            </a:pPr>
            <a:r>
              <a:rPr b="1" i="0" lang="en-US" sz="1600" u="none" cap="none" strike="noStrike">
                <a:solidFill>
                  <a:schemeClr val="lt1"/>
                </a:solidFill>
                <a:latin typeface="Arial Narrow"/>
                <a:ea typeface="Arial Narrow"/>
                <a:cs typeface="Arial Narrow"/>
                <a:sym typeface="Arial Narrow"/>
              </a:rPr>
              <a:t>Enterprise Data Warehouse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0" name="Shape 440"/>
        <p:cNvGrpSpPr/>
        <p:nvPr/>
      </p:nvGrpSpPr>
      <p:grpSpPr>
        <a:xfrm>
          <a:off x="0" y="0"/>
          <a:ext cx="0" cy="0"/>
          <a:chOff x="0" y="0"/>
          <a:chExt cx="0" cy="0"/>
        </a:xfrm>
      </p:grpSpPr>
      <p:sp>
        <p:nvSpPr>
          <p:cNvPr id="441" name="Google Shape;441;p85"/>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Warehouse Architecture - B</a:t>
            </a:r>
            <a:endParaRPr/>
          </a:p>
        </p:txBody>
      </p:sp>
      <p:grpSp>
        <p:nvGrpSpPr>
          <p:cNvPr id="442" name="Google Shape;442;p85"/>
          <p:cNvGrpSpPr/>
          <p:nvPr/>
        </p:nvGrpSpPr>
        <p:grpSpPr>
          <a:xfrm>
            <a:off x="585787" y="1260475"/>
            <a:ext cx="1654175" cy="4572000"/>
            <a:chOff x="801687" y="1260475"/>
            <a:chExt cx="1654175" cy="4572000"/>
          </a:xfrm>
        </p:grpSpPr>
        <p:sp>
          <p:nvSpPr>
            <p:cNvPr id="443" name="Google Shape;443;p85"/>
            <p:cNvSpPr txBox="1"/>
            <p:nvPr/>
          </p:nvSpPr>
          <p:spPr>
            <a:xfrm>
              <a:off x="801687" y="1260475"/>
              <a:ext cx="1654175" cy="4572000"/>
            </a:xfrm>
            <a:prstGeom prst="rect">
              <a:avLst/>
            </a:prstGeom>
            <a:solidFill>
              <a:srgbClr val="FF99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444" name="Google Shape;444;p85"/>
            <p:cNvPicPr preferRelativeResize="0"/>
            <p:nvPr/>
          </p:nvPicPr>
          <p:blipFill rotWithShape="1">
            <a:blip r:embed="rId3">
              <a:alphaModFix/>
            </a:blip>
            <a:srcRect b="0" l="0" r="0" t="0"/>
            <a:stretch/>
          </p:blipFill>
          <p:spPr>
            <a:xfrm>
              <a:off x="984250" y="1633537"/>
              <a:ext cx="1314450" cy="676275"/>
            </a:xfrm>
            <a:prstGeom prst="rect">
              <a:avLst/>
            </a:prstGeom>
            <a:noFill/>
            <a:ln>
              <a:noFill/>
            </a:ln>
          </p:spPr>
        </p:pic>
        <p:pic>
          <p:nvPicPr>
            <p:cNvPr id="445" name="Google Shape;445;p85"/>
            <p:cNvPicPr preferRelativeResize="0"/>
            <p:nvPr/>
          </p:nvPicPr>
          <p:blipFill rotWithShape="1">
            <a:blip r:embed="rId4">
              <a:alphaModFix/>
            </a:blip>
            <a:srcRect b="0" l="0" r="0" t="0"/>
            <a:stretch/>
          </p:blipFill>
          <p:spPr>
            <a:xfrm>
              <a:off x="1146175" y="2892425"/>
              <a:ext cx="849312" cy="962025"/>
            </a:xfrm>
            <a:prstGeom prst="rect">
              <a:avLst/>
            </a:prstGeom>
            <a:noFill/>
            <a:ln>
              <a:noFill/>
            </a:ln>
          </p:spPr>
        </p:pic>
        <p:pic>
          <p:nvPicPr>
            <p:cNvPr id="446" name="Google Shape;446;p85"/>
            <p:cNvPicPr preferRelativeResize="0"/>
            <p:nvPr/>
          </p:nvPicPr>
          <p:blipFill rotWithShape="1">
            <a:blip r:embed="rId5">
              <a:alphaModFix/>
            </a:blip>
            <a:srcRect b="0" l="0" r="0" t="0"/>
            <a:stretch/>
          </p:blipFill>
          <p:spPr>
            <a:xfrm>
              <a:off x="1343025" y="4340225"/>
              <a:ext cx="504825" cy="457200"/>
            </a:xfrm>
            <a:prstGeom prst="rect">
              <a:avLst/>
            </a:prstGeom>
            <a:noFill/>
            <a:ln>
              <a:noFill/>
            </a:ln>
          </p:spPr>
        </p:pic>
        <p:sp>
          <p:nvSpPr>
            <p:cNvPr id="447" name="Google Shape;447;p85"/>
            <p:cNvSpPr txBox="1"/>
            <p:nvPr/>
          </p:nvSpPr>
          <p:spPr>
            <a:xfrm>
              <a:off x="822325" y="5103812"/>
              <a:ext cx="144938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Operational</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Systems/Data</a:t>
              </a:r>
              <a:endParaRPr/>
            </a:p>
          </p:txBody>
        </p:sp>
      </p:grpSp>
      <p:grpSp>
        <p:nvGrpSpPr>
          <p:cNvPr id="448" name="Google Shape;448;p85"/>
          <p:cNvGrpSpPr/>
          <p:nvPr/>
        </p:nvGrpSpPr>
        <p:grpSpPr>
          <a:xfrm>
            <a:off x="2451100" y="2057400"/>
            <a:ext cx="1433512" cy="4137025"/>
            <a:chOff x="2693987" y="2081212"/>
            <a:chExt cx="1433512" cy="4137025"/>
          </a:xfrm>
        </p:grpSpPr>
        <p:pic>
          <p:nvPicPr>
            <p:cNvPr id="449" name="Google Shape;449;p85"/>
            <p:cNvPicPr preferRelativeResize="0"/>
            <p:nvPr/>
          </p:nvPicPr>
          <p:blipFill rotWithShape="1">
            <a:blip r:embed="rId6">
              <a:alphaModFix/>
            </a:blip>
            <a:srcRect b="0" l="0" r="0" t="0"/>
            <a:stretch/>
          </p:blipFill>
          <p:spPr>
            <a:xfrm>
              <a:off x="2693987" y="2081212"/>
              <a:ext cx="1433512" cy="3646487"/>
            </a:xfrm>
            <a:prstGeom prst="rect">
              <a:avLst/>
            </a:prstGeom>
            <a:noFill/>
            <a:ln>
              <a:noFill/>
            </a:ln>
          </p:spPr>
        </p:pic>
        <p:sp>
          <p:nvSpPr>
            <p:cNvPr id="450" name="Google Shape;450;p85"/>
            <p:cNvSpPr txBox="1"/>
            <p:nvPr/>
          </p:nvSpPr>
          <p:spPr>
            <a:xfrm>
              <a:off x="2741612" y="3124200"/>
              <a:ext cx="1144587" cy="15811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Select</a:t>
              </a:r>
              <a:endParaRPr/>
            </a:p>
            <a:p>
              <a:pPr indent="0" lvl="0" marL="0" marR="0" rtl="0" algn="l">
                <a:lnSpc>
                  <a:spcPct val="100000"/>
                </a:lnSpc>
                <a:spcBef>
                  <a:spcPts val="70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Extract</a:t>
              </a:r>
              <a:endParaRPr/>
            </a:p>
            <a:p>
              <a:pPr indent="0" lvl="0" marL="0" marR="0" rtl="0" algn="l">
                <a:lnSpc>
                  <a:spcPct val="100000"/>
                </a:lnSpc>
                <a:spcBef>
                  <a:spcPts val="70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Transform</a:t>
              </a:r>
              <a:endParaRPr/>
            </a:p>
            <a:p>
              <a:pPr indent="0" lvl="0" marL="0" marR="0" rtl="0" algn="l">
                <a:lnSpc>
                  <a:spcPct val="100000"/>
                </a:lnSpc>
                <a:spcBef>
                  <a:spcPts val="70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Integrate</a:t>
              </a:r>
              <a:endParaRPr/>
            </a:p>
            <a:p>
              <a:pPr indent="0" lvl="0" marL="0" marR="0" rtl="0" algn="l">
                <a:lnSpc>
                  <a:spcPct val="100000"/>
                </a:lnSpc>
                <a:spcBef>
                  <a:spcPts val="70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Maintain</a:t>
              </a:r>
              <a:endParaRPr/>
            </a:p>
          </p:txBody>
        </p:sp>
        <p:sp>
          <p:nvSpPr>
            <p:cNvPr id="451" name="Google Shape;451;p85"/>
            <p:cNvSpPr txBox="1"/>
            <p:nvPr/>
          </p:nvSpPr>
          <p:spPr>
            <a:xfrm>
              <a:off x="2725737" y="5637212"/>
              <a:ext cx="123348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Preparation</a:t>
              </a:r>
              <a:endParaRPr/>
            </a:p>
          </p:txBody>
        </p:sp>
      </p:grpSp>
      <p:grpSp>
        <p:nvGrpSpPr>
          <p:cNvPr id="452" name="Google Shape;452;p85"/>
          <p:cNvGrpSpPr/>
          <p:nvPr/>
        </p:nvGrpSpPr>
        <p:grpSpPr>
          <a:xfrm>
            <a:off x="6264275" y="1409700"/>
            <a:ext cx="1747837" cy="966787"/>
            <a:chOff x="6480175" y="1409700"/>
            <a:chExt cx="1747837" cy="966787"/>
          </a:xfrm>
        </p:grpSpPr>
        <p:pic>
          <p:nvPicPr>
            <p:cNvPr id="453" name="Google Shape;453;p85"/>
            <p:cNvPicPr preferRelativeResize="0"/>
            <p:nvPr/>
          </p:nvPicPr>
          <p:blipFill rotWithShape="1">
            <a:blip r:embed="rId7">
              <a:alphaModFix/>
            </a:blip>
            <a:srcRect b="0" l="0" r="0" t="0"/>
            <a:stretch/>
          </p:blipFill>
          <p:spPr>
            <a:xfrm>
              <a:off x="7312025" y="1409700"/>
              <a:ext cx="915987" cy="631825"/>
            </a:xfrm>
            <a:prstGeom prst="rect">
              <a:avLst/>
            </a:prstGeom>
            <a:noFill/>
            <a:ln>
              <a:noFill/>
            </a:ln>
          </p:spPr>
        </p:pic>
        <p:sp>
          <p:nvSpPr>
            <p:cNvPr id="454" name="Google Shape;454;p85"/>
            <p:cNvSpPr txBox="1"/>
            <p:nvPr/>
          </p:nvSpPr>
          <p:spPr>
            <a:xfrm>
              <a:off x="7134225" y="2039937"/>
              <a:ext cx="104140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EIS /DSS</a:t>
              </a:r>
              <a:endParaRPr/>
            </a:p>
          </p:txBody>
        </p:sp>
        <p:cxnSp>
          <p:nvCxnSpPr>
            <p:cNvPr id="455" name="Google Shape;455;p85"/>
            <p:cNvCxnSpPr/>
            <p:nvPr/>
          </p:nvCxnSpPr>
          <p:spPr>
            <a:xfrm>
              <a:off x="6480175" y="1811337"/>
              <a:ext cx="938212" cy="0"/>
            </a:xfrm>
            <a:prstGeom prst="straightConnector1">
              <a:avLst/>
            </a:prstGeom>
            <a:noFill/>
            <a:ln cap="flat" cmpd="sng" w="25400">
              <a:solidFill>
                <a:schemeClr val="dk1"/>
              </a:solidFill>
              <a:prstDash val="solid"/>
              <a:miter lim="8000"/>
              <a:headEnd len="sm" w="sm" type="none"/>
              <a:tailEnd len="sm" w="sm" type="none"/>
            </a:ln>
          </p:spPr>
        </p:cxnSp>
      </p:grpSp>
      <p:grpSp>
        <p:nvGrpSpPr>
          <p:cNvPr id="456" name="Google Shape;456;p85"/>
          <p:cNvGrpSpPr/>
          <p:nvPr/>
        </p:nvGrpSpPr>
        <p:grpSpPr>
          <a:xfrm>
            <a:off x="5495925" y="1592262"/>
            <a:ext cx="3575049" cy="4262438"/>
            <a:chOff x="5711825" y="1592262"/>
            <a:chExt cx="3575049" cy="4262438"/>
          </a:xfrm>
        </p:grpSpPr>
        <p:sp>
          <p:nvSpPr>
            <p:cNvPr id="457" name="Google Shape;457;p85"/>
            <p:cNvSpPr txBox="1"/>
            <p:nvPr/>
          </p:nvSpPr>
          <p:spPr>
            <a:xfrm>
              <a:off x="7996237" y="3111500"/>
              <a:ext cx="1290637"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Query Tools</a:t>
              </a:r>
              <a:endParaRPr/>
            </a:p>
          </p:txBody>
        </p:sp>
        <p:grpSp>
          <p:nvGrpSpPr>
            <p:cNvPr id="458" name="Google Shape;458;p85"/>
            <p:cNvGrpSpPr/>
            <p:nvPr/>
          </p:nvGrpSpPr>
          <p:grpSpPr>
            <a:xfrm>
              <a:off x="5711825" y="1592262"/>
              <a:ext cx="3411537" cy="4262438"/>
              <a:chOff x="5711825" y="1592262"/>
              <a:chExt cx="3411537" cy="4262438"/>
            </a:xfrm>
          </p:grpSpPr>
          <p:pic>
            <p:nvPicPr>
              <p:cNvPr id="459" name="Google Shape;459;p85"/>
              <p:cNvPicPr preferRelativeResize="0"/>
              <p:nvPr/>
            </p:nvPicPr>
            <p:blipFill rotWithShape="1">
              <a:blip r:embed="rId8">
                <a:alphaModFix/>
              </a:blip>
              <a:srcRect b="0" l="0" r="0" t="0"/>
              <a:stretch/>
            </p:blipFill>
            <p:spPr>
              <a:xfrm>
                <a:off x="6202362" y="1592262"/>
                <a:ext cx="384175" cy="3776662"/>
              </a:xfrm>
              <a:prstGeom prst="rect">
                <a:avLst/>
              </a:prstGeom>
              <a:noFill/>
              <a:ln>
                <a:noFill/>
              </a:ln>
            </p:spPr>
          </p:pic>
          <p:sp>
            <p:nvSpPr>
              <p:cNvPr id="460" name="Google Shape;460;p85"/>
              <p:cNvSpPr txBox="1"/>
              <p:nvPr/>
            </p:nvSpPr>
            <p:spPr>
              <a:xfrm>
                <a:off x="5711825" y="5273675"/>
                <a:ext cx="127793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Middleware/</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API</a:t>
                </a:r>
                <a:endParaRPr/>
              </a:p>
            </p:txBody>
          </p:sp>
          <p:pic>
            <p:nvPicPr>
              <p:cNvPr id="461" name="Google Shape;461;p85"/>
              <p:cNvPicPr preferRelativeResize="0"/>
              <p:nvPr/>
            </p:nvPicPr>
            <p:blipFill rotWithShape="1">
              <a:blip r:embed="rId9">
                <a:alphaModFix/>
              </a:blip>
              <a:srcRect b="0" l="0" r="0" t="0"/>
              <a:stretch/>
            </p:blipFill>
            <p:spPr>
              <a:xfrm>
                <a:off x="8207375" y="2349500"/>
                <a:ext cx="915987" cy="631825"/>
              </a:xfrm>
              <a:prstGeom prst="rect">
                <a:avLst/>
              </a:prstGeom>
              <a:noFill/>
              <a:ln>
                <a:noFill/>
              </a:ln>
            </p:spPr>
          </p:pic>
          <p:cxnSp>
            <p:nvCxnSpPr>
              <p:cNvPr id="462" name="Google Shape;462;p85"/>
              <p:cNvCxnSpPr/>
              <p:nvPr/>
            </p:nvCxnSpPr>
            <p:spPr>
              <a:xfrm flipH="1" rot="10800000">
                <a:off x="6540500" y="2681287"/>
                <a:ext cx="1747837" cy="3175"/>
              </a:xfrm>
              <a:prstGeom prst="straightConnector1">
                <a:avLst/>
              </a:prstGeom>
              <a:noFill/>
              <a:ln cap="flat" cmpd="sng" w="25400">
                <a:solidFill>
                  <a:schemeClr val="dk1"/>
                </a:solidFill>
                <a:prstDash val="solid"/>
                <a:miter lim="8000"/>
                <a:headEnd len="sm" w="sm" type="none"/>
                <a:tailEnd len="sm" w="sm" type="none"/>
              </a:ln>
            </p:spPr>
          </p:cxnSp>
        </p:grpSp>
      </p:grpSp>
      <p:grpSp>
        <p:nvGrpSpPr>
          <p:cNvPr id="463" name="Google Shape;463;p85"/>
          <p:cNvGrpSpPr/>
          <p:nvPr/>
        </p:nvGrpSpPr>
        <p:grpSpPr>
          <a:xfrm>
            <a:off x="6283325" y="3305175"/>
            <a:ext cx="1870075" cy="1120775"/>
            <a:chOff x="6499225" y="3305175"/>
            <a:chExt cx="1870075" cy="1120775"/>
          </a:xfrm>
        </p:grpSpPr>
        <p:pic>
          <p:nvPicPr>
            <p:cNvPr id="464" name="Google Shape;464;p85"/>
            <p:cNvPicPr preferRelativeResize="0"/>
            <p:nvPr/>
          </p:nvPicPr>
          <p:blipFill rotWithShape="1">
            <a:blip r:embed="rId10">
              <a:alphaModFix/>
            </a:blip>
            <a:srcRect b="0" l="0" r="0" t="0"/>
            <a:stretch/>
          </p:blipFill>
          <p:spPr>
            <a:xfrm>
              <a:off x="7245350" y="3305175"/>
              <a:ext cx="915987" cy="631825"/>
            </a:xfrm>
            <a:prstGeom prst="rect">
              <a:avLst/>
            </a:prstGeom>
            <a:noFill/>
            <a:ln>
              <a:noFill/>
            </a:ln>
          </p:spPr>
        </p:pic>
        <p:sp>
          <p:nvSpPr>
            <p:cNvPr id="465" name="Google Shape;465;p85"/>
            <p:cNvSpPr txBox="1"/>
            <p:nvPr/>
          </p:nvSpPr>
          <p:spPr>
            <a:xfrm>
              <a:off x="6899275" y="4089400"/>
              <a:ext cx="1470025"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OLAP/ROLAP</a:t>
              </a:r>
              <a:endParaRPr/>
            </a:p>
          </p:txBody>
        </p:sp>
        <p:cxnSp>
          <p:nvCxnSpPr>
            <p:cNvPr id="466" name="Google Shape;466;p85"/>
            <p:cNvCxnSpPr/>
            <p:nvPr/>
          </p:nvCxnSpPr>
          <p:spPr>
            <a:xfrm flipH="1" rot="10800000">
              <a:off x="6499225" y="3602037"/>
              <a:ext cx="827087" cy="4762"/>
            </a:xfrm>
            <a:prstGeom prst="straightConnector1">
              <a:avLst/>
            </a:prstGeom>
            <a:noFill/>
            <a:ln cap="flat" cmpd="sng" w="25400">
              <a:solidFill>
                <a:schemeClr val="dk1"/>
              </a:solidFill>
              <a:prstDash val="solid"/>
              <a:miter lim="8000"/>
              <a:headEnd len="sm" w="sm" type="none"/>
              <a:tailEnd len="sm" w="sm" type="none"/>
            </a:ln>
          </p:spPr>
        </p:cxnSp>
      </p:grpSp>
      <p:grpSp>
        <p:nvGrpSpPr>
          <p:cNvPr id="467" name="Google Shape;467;p85"/>
          <p:cNvGrpSpPr/>
          <p:nvPr/>
        </p:nvGrpSpPr>
        <p:grpSpPr>
          <a:xfrm>
            <a:off x="6353175" y="4257675"/>
            <a:ext cx="2789237" cy="1077912"/>
            <a:chOff x="6569075" y="4257675"/>
            <a:chExt cx="2789237" cy="1077912"/>
          </a:xfrm>
        </p:grpSpPr>
        <p:pic>
          <p:nvPicPr>
            <p:cNvPr id="468" name="Google Shape;468;p85"/>
            <p:cNvPicPr preferRelativeResize="0"/>
            <p:nvPr/>
          </p:nvPicPr>
          <p:blipFill rotWithShape="1">
            <a:blip r:embed="rId11">
              <a:alphaModFix/>
            </a:blip>
            <a:srcRect b="0" l="0" r="0" t="0"/>
            <a:stretch/>
          </p:blipFill>
          <p:spPr>
            <a:xfrm>
              <a:off x="8150225" y="4257675"/>
              <a:ext cx="915987" cy="631825"/>
            </a:xfrm>
            <a:prstGeom prst="rect">
              <a:avLst/>
            </a:prstGeom>
            <a:noFill/>
            <a:ln>
              <a:noFill/>
            </a:ln>
          </p:spPr>
        </p:pic>
        <p:sp>
          <p:nvSpPr>
            <p:cNvPr id="469" name="Google Shape;469;p85"/>
            <p:cNvSpPr txBox="1"/>
            <p:nvPr/>
          </p:nvSpPr>
          <p:spPr>
            <a:xfrm>
              <a:off x="7853362" y="4999037"/>
              <a:ext cx="15049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Web Browsers</a:t>
              </a:r>
              <a:endParaRPr/>
            </a:p>
          </p:txBody>
        </p:sp>
        <p:cxnSp>
          <p:nvCxnSpPr>
            <p:cNvPr id="470" name="Google Shape;470;p85"/>
            <p:cNvCxnSpPr/>
            <p:nvPr/>
          </p:nvCxnSpPr>
          <p:spPr>
            <a:xfrm>
              <a:off x="6569075" y="4597400"/>
              <a:ext cx="1662112" cy="12700"/>
            </a:xfrm>
            <a:prstGeom prst="straightConnector1">
              <a:avLst/>
            </a:prstGeom>
            <a:noFill/>
            <a:ln cap="flat" cmpd="sng" w="25400">
              <a:solidFill>
                <a:schemeClr val="dk1"/>
              </a:solidFill>
              <a:prstDash val="solid"/>
              <a:miter lim="8000"/>
              <a:headEnd len="sm" w="sm" type="none"/>
              <a:tailEnd len="sm" w="sm" type="none"/>
            </a:ln>
          </p:spPr>
        </p:cxnSp>
      </p:grpSp>
      <p:grpSp>
        <p:nvGrpSpPr>
          <p:cNvPr id="471" name="Google Shape;471;p85"/>
          <p:cNvGrpSpPr/>
          <p:nvPr/>
        </p:nvGrpSpPr>
        <p:grpSpPr>
          <a:xfrm>
            <a:off x="6232525" y="4946650"/>
            <a:ext cx="1757362" cy="977900"/>
            <a:chOff x="6448425" y="4946650"/>
            <a:chExt cx="1757362" cy="977900"/>
          </a:xfrm>
        </p:grpSpPr>
        <p:pic>
          <p:nvPicPr>
            <p:cNvPr id="472" name="Google Shape;472;p85"/>
            <p:cNvPicPr preferRelativeResize="0"/>
            <p:nvPr/>
          </p:nvPicPr>
          <p:blipFill rotWithShape="1">
            <a:blip r:embed="rId12">
              <a:alphaModFix/>
            </a:blip>
            <a:srcRect b="0" l="0" r="0" t="0"/>
            <a:stretch/>
          </p:blipFill>
          <p:spPr>
            <a:xfrm>
              <a:off x="7210425" y="4946650"/>
              <a:ext cx="915987" cy="631825"/>
            </a:xfrm>
            <a:prstGeom prst="rect">
              <a:avLst/>
            </a:prstGeom>
            <a:noFill/>
            <a:ln>
              <a:noFill/>
            </a:ln>
          </p:spPr>
        </p:pic>
        <p:sp>
          <p:nvSpPr>
            <p:cNvPr id="473" name="Google Shape;473;p85"/>
            <p:cNvSpPr txBox="1"/>
            <p:nvPr/>
          </p:nvSpPr>
          <p:spPr>
            <a:xfrm>
              <a:off x="6938962" y="5588000"/>
              <a:ext cx="1266825"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Mining</a:t>
              </a:r>
              <a:endParaRPr/>
            </a:p>
          </p:txBody>
        </p:sp>
        <p:cxnSp>
          <p:nvCxnSpPr>
            <p:cNvPr id="474" name="Google Shape;474;p85"/>
            <p:cNvCxnSpPr/>
            <p:nvPr/>
          </p:nvCxnSpPr>
          <p:spPr>
            <a:xfrm>
              <a:off x="6448425" y="5184775"/>
              <a:ext cx="855662" cy="0"/>
            </a:xfrm>
            <a:prstGeom prst="straightConnector1">
              <a:avLst/>
            </a:prstGeom>
            <a:noFill/>
            <a:ln cap="flat" cmpd="sng" w="25400">
              <a:solidFill>
                <a:schemeClr val="dk1"/>
              </a:solidFill>
              <a:prstDash val="solid"/>
              <a:miter lim="8000"/>
              <a:headEnd len="sm" w="sm" type="none"/>
              <a:tailEnd len="sm" w="sm" type="none"/>
            </a:ln>
          </p:spPr>
        </p:cxnSp>
      </p:grpSp>
      <p:grpSp>
        <p:nvGrpSpPr>
          <p:cNvPr id="475" name="Google Shape;475;p85"/>
          <p:cNvGrpSpPr/>
          <p:nvPr/>
        </p:nvGrpSpPr>
        <p:grpSpPr>
          <a:xfrm>
            <a:off x="4356100" y="4419600"/>
            <a:ext cx="1143000" cy="1295399"/>
            <a:chOff x="4495800" y="1447800"/>
            <a:chExt cx="1143000" cy="1295399"/>
          </a:xfrm>
        </p:grpSpPr>
        <p:sp>
          <p:nvSpPr>
            <p:cNvPr id="476" name="Google Shape;476;p85"/>
            <p:cNvSpPr/>
            <p:nvPr/>
          </p:nvSpPr>
          <p:spPr>
            <a:xfrm>
              <a:off x="4495800" y="1922462"/>
              <a:ext cx="1127125" cy="23336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77" name="Google Shape;477;p85"/>
            <p:cNvSpPr/>
            <p:nvPr/>
          </p:nvSpPr>
          <p:spPr>
            <a:xfrm>
              <a:off x="4497387" y="2509837"/>
              <a:ext cx="1130300" cy="23336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478" name="Google Shape;478;p85"/>
            <p:cNvCxnSpPr/>
            <p:nvPr/>
          </p:nvCxnSpPr>
          <p:spPr>
            <a:xfrm>
              <a:off x="5638800" y="2057400"/>
              <a:ext cx="0" cy="552450"/>
            </a:xfrm>
            <a:prstGeom prst="straightConnector1">
              <a:avLst/>
            </a:prstGeom>
            <a:noFill/>
            <a:ln cap="flat" cmpd="sng" w="12700">
              <a:solidFill>
                <a:schemeClr val="dk1"/>
              </a:solidFill>
              <a:prstDash val="solid"/>
              <a:miter lim="8000"/>
              <a:headEnd len="sm" w="sm" type="none"/>
              <a:tailEnd len="sm" w="sm" type="none"/>
            </a:ln>
          </p:spPr>
        </p:cxnSp>
        <p:sp>
          <p:nvSpPr>
            <p:cNvPr id="479" name="Google Shape;479;p85"/>
            <p:cNvSpPr/>
            <p:nvPr/>
          </p:nvSpPr>
          <p:spPr>
            <a:xfrm>
              <a:off x="4762500" y="1725612"/>
              <a:ext cx="595312" cy="117475"/>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80" name="Google Shape;480;p85"/>
            <p:cNvSpPr/>
            <p:nvPr/>
          </p:nvSpPr>
          <p:spPr>
            <a:xfrm>
              <a:off x="4757737" y="1968500"/>
              <a:ext cx="595312" cy="117475"/>
            </a:xfrm>
            <a:prstGeom prst="ellipse">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481" name="Google Shape;481;p85"/>
            <p:cNvCxnSpPr/>
            <p:nvPr/>
          </p:nvCxnSpPr>
          <p:spPr>
            <a:xfrm>
              <a:off x="4762500" y="1808162"/>
              <a:ext cx="0" cy="227012"/>
            </a:xfrm>
            <a:prstGeom prst="straightConnector1">
              <a:avLst/>
            </a:prstGeom>
            <a:noFill/>
            <a:ln cap="flat" cmpd="sng" w="12700">
              <a:solidFill>
                <a:schemeClr val="dk1"/>
              </a:solidFill>
              <a:prstDash val="solid"/>
              <a:miter lim="8000"/>
              <a:headEnd len="sm" w="sm" type="none"/>
              <a:tailEnd len="sm" w="sm" type="none"/>
            </a:ln>
          </p:spPr>
        </p:cxnSp>
        <p:cxnSp>
          <p:nvCxnSpPr>
            <p:cNvPr id="482" name="Google Shape;482;p85"/>
            <p:cNvCxnSpPr/>
            <p:nvPr/>
          </p:nvCxnSpPr>
          <p:spPr>
            <a:xfrm>
              <a:off x="5356225" y="1803400"/>
              <a:ext cx="0" cy="227012"/>
            </a:xfrm>
            <a:prstGeom prst="straightConnector1">
              <a:avLst/>
            </a:prstGeom>
            <a:noFill/>
            <a:ln cap="flat" cmpd="sng" w="12700">
              <a:solidFill>
                <a:schemeClr val="dk1"/>
              </a:solidFill>
              <a:prstDash val="solid"/>
              <a:miter lim="8000"/>
              <a:headEnd len="sm" w="sm" type="none"/>
              <a:tailEnd len="sm" w="sm" type="none"/>
            </a:ln>
          </p:spPr>
        </p:cxnSp>
        <p:sp>
          <p:nvSpPr>
            <p:cNvPr id="483" name="Google Shape;483;p85"/>
            <p:cNvSpPr txBox="1"/>
            <p:nvPr/>
          </p:nvSpPr>
          <p:spPr>
            <a:xfrm>
              <a:off x="4502150" y="2224087"/>
              <a:ext cx="1077912"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Mart</a:t>
              </a:r>
              <a:endParaRPr/>
            </a:p>
          </p:txBody>
        </p:sp>
        <p:sp>
          <p:nvSpPr>
            <p:cNvPr id="484" name="Google Shape;484;p85"/>
            <p:cNvSpPr txBox="1"/>
            <p:nvPr/>
          </p:nvSpPr>
          <p:spPr>
            <a:xfrm>
              <a:off x="4643437" y="1447800"/>
              <a:ext cx="995362" cy="3048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400" u="none" cap="none" strike="noStrike">
                  <a:solidFill>
                    <a:schemeClr val="dk1"/>
                  </a:solidFill>
                  <a:latin typeface="Arial"/>
                  <a:ea typeface="Arial"/>
                  <a:cs typeface="Arial"/>
                  <a:sym typeface="Arial"/>
                </a:rPr>
                <a:t>Metadata</a:t>
              </a:r>
              <a:endParaRPr/>
            </a:p>
          </p:txBody>
        </p:sp>
        <p:cxnSp>
          <p:nvCxnSpPr>
            <p:cNvPr id="485" name="Google Shape;485;p85"/>
            <p:cNvCxnSpPr/>
            <p:nvPr/>
          </p:nvCxnSpPr>
          <p:spPr>
            <a:xfrm>
              <a:off x="4495800" y="2054225"/>
              <a:ext cx="0" cy="552450"/>
            </a:xfrm>
            <a:prstGeom prst="straightConnector1">
              <a:avLst/>
            </a:prstGeom>
            <a:noFill/>
            <a:ln cap="flat" cmpd="sng" w="12700">
              <a:solidFill>
                <a:schemeClr val="dk1"/>
              </a:solidFill>
              <a:prstDash val="solid"/>
              <a:miter lim="8000"/>
              <a:headEnd len="sm" w="sm" type="none"/>
              <a:tailEnd len="sm" w="sm" type="none"/>
            </a:ln>
          </p:spPr>
        </p:cxnSp>
      </p:grpSp>
      <p:grpSp>
        <p:nvGrpSpPr>
          <p:cNvPr id="486" name="Google Shape;486;p85"/>
          <p:cNvGrpSpPr/>
          <p:nvPr/>
        </p:nvGrpSpPr>
        <p:grpSpPr>
          <a:xfrm>
            <a:off x="4356100" y="2971800"/>
            <a:ext cx="1143000" cy="1295399"/>
            <a:chOff x="4495800" y="1447800"/>
            <a:chExt cx="1143000" cy="1295399"/>
          </a:xfrm>
        </p:grpSpPr>
        <p:sp>
          <p:nvSpPr>
            <p:cNvPr id="487" name="Google Shape;487;p85"/>
            <p:cNvSpPr/>
            <p:nvPr/>
          </p:nvSpPr>
          <p:spPr>
            <a:xfrm>
              <a:off x="4495800" y="1922462"/>
              <a:ext cx="1127125" cy="23336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88" name="Google Shape;488;p85"/>
            <p:cNvSpPr/>
            <p:nvPr/>
          </p:nvSpPr>
          <p:spPr>
            <a:xfrm>
              <a:off x="4497387" y="2509837"/>
              <a:ext cx="1130300" cy="23336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489" name="Google Shape;489;p85"/>
            <p:cNvCxnSpPr/>
            <p:nvPr/>
          </p:nvCxnSpPr>
          <p:spPr>
            <a:xfrm>
              <a:off x="5638800" y="2057400"/>
              <a:ext cx="0" cy="552450"/>
            </a:xfrm>
            <a:prstGeom prst="straightConnector1">
              <a:avLst/>
            </a:prstGeom>
            <a:noFill/>
            <a:ln cap="flat" cmpd="sng" w="12700">
              <a:solidFill>
                <a:schemeClr val="dk1"/>
              </a:solidFill>
              <a:prstDash val="solid"/>
              <a:miter lim="8000"/>
              <a:headEnd len="sm" w="sm" type="none"/>
              <a:tailEnd len="sm" w="sm" type="none"/>
            </a:ln>
          </p:spPr>
        </p:cxnSp>
        <p:sp>
          <p:nvSpPr>
            <p:cNvPr id="490" name="Google Shape;490;p85"/>
            <p:cNvSpPr/>
            <p:nvPr/>
          </p:nvSpPr>
          <p:spPr>
            <a:xfrm>
              <a:off x="4762500" y="1725612"/>
              <a:ext cx="595312" cy="117475"/>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91" name="Google Shape;491;p85"/>
            <p:cNvSpPr/>
            <p:nvPr/>
          </p:nvSpPr>
          <p:spPr>
            <a:xfrm>
              <a:off x="4757737" y="1968500"/>
              <a:ext cx="595312" cy="117475"/>
            </a:xfrm>
            <a:prstGeom prst="ellipse">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492" name="Google Shape;492;p85"/>
            <p:cNvCxnSpPr/>
            <p:nvPr/>
          </p:nvCxnSpPr>
          <p:spPr>
            <a:xfrm>
              <a:off x="4762500" y="1808162"/>
              <a:ext cx="0" cy="227012"/>
            </a:xfrm>
            <a:prstGeom prst="straightConnector1">
              <a:avLst/>
            </a:prstGeom>
            <a:noFill/>
            <a:ln cap="flat" cmpd="sng" w="12700">
              <a:solidFill>
                <a:schemeClr val="dk1"/>
              </a:solidFill>
              <a:prstDash val="solid"/>
              <a:miter lim="8000"/>
              <a:headEnd len="sm" w="sm" type="none"/>
              <a:tailEnd len="sm" w="sm" type="none"/>
            </a:ln>
          </p:spPr>
        </p:cxnSp>
        <p:cxnSp>
          <p:nvCxnSpPr>
            <p:cNvPr id="493" name="Google Shape;493;p85"/>
            <p:cNvCxnSpPr/>
            <p:nvPr/>
          </p:nvCxnSpPr>
          <p:spPr>
            <a:xfrm>
              <a:off x="5356225" y="1803400"/>
              <a:ext cx="0" cy="227012"/>
            </a:xfrm>
            <a:prstGeom prst="straightConnector1">
              <a:avLst/>
            </a:prstGeom>
            <a:noFill/>
            <a:ln cap="flat" cmpd="sng" w="12700">
              <a:solidFill>
                <a:schemeClr val="dk1"/>
              </a:solidFill>
              <a:prstDash val="solid"/>
              <a:miter lim="8000"/>
              <a:headEnd len="sm" w="sm" type="none"/>
              <a:tailEnd len="sm" w="sm" type="none"/>
            </a:ln>
          </p:spPr>
        </p:cxnSp>
        <p:sp>
          <p:nvSpPr>
            <p:cNvPr id="494" name="Google Shape;494;p85"/>
            <p:cNvSpPr txBox="1"/>
            <p:nvPr/>
          </p:nvSpPr>
          <p:spPr>
            <a:xfrm>
              <a:off x="4502150" y="2224087"/>
              <a:ext cx="1077912"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Mart</a:t>
              </a:r>
              <a:endParaRPr/>
            </a:p>
          </p:txBody>
        </p:sp>
        <p:sp>
          <p:nvSpPr>
            <p:cNvPr id="495" name="Google Shape;495;p85"/>
            <p:cNvSpPr txBox="1"/>
            <p:nvPr/>
          </p:nvSpPr>
          <p:spPr>
            <a:xfrm>
              <a:off x="4643437" y="1447800"/>
              <a:ext cx="995362" cy="3048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400" u="none" cap="none" strike="noStrike">
                  <a:solidFill>
                    <a:schemeClr val="dk1"/>
                  </a:solidFill>
                  <a:latin typeface="Arial"/>
                  <a:ea typeface="Arial"/>
                  <a:cs typeface="Arial"/>
                  <a:sym typeface="Arial"/>
                </a:rPr>
                <a:t>Metadata</a:t>
              </a:r>
              <a:endParaRPr/>
            </a:p>
          </p:txBody>
        </p:sp>
        <p:cxnSp>
          <p:nvCxnSpPr>
            <p:cNvPr id="496" name="Google Shape;496;p85"/>
            <p:cNvCxnSpPr/>
            <p:nvPr/>
          </p:nvCxnSpPr>
          <p:spPr>
            <a:xfrm>
              <a:off x="4495800" y="2054225"/>
              <a:ext cx="0" cy="552450"/>
            </a:xfrm>
            <a:prstGeom prst="straightConnector1">
              <a:avLst/>
            </a:prstGeom>
            <a:noFill/>
            <a:ln cap="flat" cmpd="sng" w="12700">
              <a:solidFill>
                <a:schemeClr val="dk1"/>
              </a:solidFill>
              <a:prstDash val="solid"/>
              <a:miter lim="8000"/>
              <a:headEnd len="sm" w="sm" type="none"/>
              <a:tailEnd len="sm" w="sm" type="none"/>
            </a:ln>
          </p:spPr>
        </p:cxnSp>
      </p:grpSp>
      <p:grpSp>
        <p:nvGrpSpPr>
          <p:cNvPr id="497" name="Google Shape;497;p85"/>
          <p:cNvGrpSpPr/>
          <p:nvPr/>
        </p:nvGrpSpPr>
        <p:grpSpPr>
          <a:xfrm>
            <a:off x="4356100" y="1524000"/>
            <a:ext cx="1143000" cy="1295399"/>
            <a:chOff x="4495800" y="1447800"/>
            <a:chExt cx="1143000" cy="1295399"/>
          </a:xfrm>
        </p:grpSpPr>
        <p:sp>
          <p:nvSpPr>
            <p:cNvPr id="498" name="Google Shape;498;p85"/>
            <p:cNvSpPr/>
            <p:nvPr/>
          </p:nvSpPr>
          <p:spPr>
            <a:xfrm>
              <a:off x="4495800" y="1922462"/>
              <a:ext cx="1127125" cy="23336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99" name="Google Shape;499;p85"/>
            <p:cNvSpPr/>
            <p:nvPr/>
          </p:nvSpPr>
          <p:spPr>
            <a:xfrm>
              <a:off x="4497387" y="2509837"/>
              <a:ext cx="1130300" cy="23336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500" name="Google Shape;500;p85"/>
            <p:cNvCxnSpPr/>
            <p:nvPr/>
          </p:nvCxnSpPr>
          <p:spPr>
            <a:xfrm>
              <a:off x="5638800" y="2057400"/>
              <a:ext cx="0" cy="552450"/>
            </a:xfrm>
            <a:prstGeom prst="straightConnector1">
              <a:avLst/>
            </a:prstGeom>
            <a:noFill/>
            <a:ln cap="flat" cmpd="sng" w="12700">
              <a:solidFill>
                <a:schemeClr val="dk1"/>
              </a:solidFill>
              <a:prstDash val="solid"/>
              <a:miter lim="8000"/>
              <a:headEnd len="sm" w="sm" type="none"/>
              <a:tailEnd len="sm" w="sm" type="none"/>
            </a:ln>
          </p:spPr>
        </p:cxnSp>
        <p:sp>
          <p:nvSpPr>
            <p:cNvPr id="501" name="Google Shape;501;p85"/>
            <p:cNvSpPr/>
            <p:nvPr/>
          </p:nvSpPr>
          <p:spPr>
            <a:xfrm>
              <a:off x="4762500" y="1725612"/>
              <a:ext cx="595312" cy="117475"/>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02" name="Google Shape;502;p85"/>
            <p:cNvSpPr/>
            <p:nvPr/>
          </p:nvSpPr>
          <p:spPr>
            <a:xfrm>
              <a:off x="4757737" y="1968500"/>
              <a:ext cx="595312" cy="117475"/>
            </a:xfrm>
            <a:prstGeom prst="ellipse">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503" name="Google Shape;503;p85"/>
            <p:cNvCxnSpPr/>
            <p:nvPr/>
          </p:nvCxnSpPr>
          <p:spPr>
            <a:xfrm>
              <a:off x="4762500" y="1808162"/>
              <a:ext cx="0" cy="227012"/>
            </a:xfrm>
            <a:prstGeom prst="straightConnector1">
              <a:avLst/>
            </a:prstGeom>
            <a:noFill/>
            <a:ln cap="flat" cmpd="sng" w="12700">
              <a:solidFill>
                <a:schemeClr val="dk1"/>
              </a:solidFill>
              <a:prstDash val="solid"/>
              <a:miter lim="8000"/>
              <a:headEnd len="sm" w="sm" type="none"/>
              <a:tailEnd len="sm" w="sm" type="none"/>
            </a:ln>
          </p:spPr>
        </p:cxnSp>
        <p:cxnSp>
          <p:nvCxnSpPr>
            <p:cNvPr id="504" name="Google Shape;504;p85"/>
            <p:cNvCxnSpPr/>
            <p:nvPr/>
          </p:nvCxnSpPr>
          <p:spPr>
            <a:xfrm>
              <a:off x="5356225" y="1803400"/>
              <a:ext cx="0" cy="227012"/>
            </a:xfrm>
            <a:prstGeom prst="straightConnector1">
              <a:avLst/>
            </a:prstGeom>
            <a:noFill/>
            <a:ln cap="flat" cmpd="sng" w="12700">
              <a:solidFill>
                <a:schemeClr val="dk1"/>
              </a:solidFill>
              <a:prstDash val="solid"/>
              <a:miter lim="8000"/>
              <a:headEnd len="sm" w="sm" type="none"/>
              <a:tailEnd len="sm" w="sm" type="none"/>
            </a:ln>
          </p:spPr>
        </p:cxnSp>
        <p:sp>
          <p:nvSpPr>
            <p:cNvPr id="505" name="Google Shape;505;p85"/>
            <p:cNvSpPr txBox="1"/>
            <p:nvPr/>
          </p:nvSpPr>
          <p:spPr>
            <a:xfrm>
              <a:off x="4502150" y="2224087"/>
              <a:ext cx="1077912"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Mart</a:t>
              </a:r>
              <a:endParaRPr/>
            </a:p>
          </p:txBody>
        </p:sp>
        <p:sp>
          <p:nvSpPr>
            <p:cNvPr id="506" name="Google Shape;506;p85"/>
            <p:cNvSpPr txBox="1"/>
            <p:nvPr/>
          </p:nvSpPr>
          <p:spPr>
            <a:xfrm>
              <a:off x="4643437" y="1447800"/>
              <a:ext cx="995362" cy="3048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400" u="none" cap="none" strike="noStrike">
                  <a:solidFill>
                    <a:schemeClr val="dk1"/>
                  </a:solidFill>
                  <a:latin typeface="Arial"/>
                  <a:ea typeface="Arial"/>
                  <a:cs typeface="Arial"/>
                  <a:sym typeface="Arial"/>
                </a:rPr>
                <a:t>Metadata</a:t>
              </a:r>
              <a:endParaRPr/>
            </a:p>
          </p:txBody>
        </p:sp>
        <p:cxnSp>
          <p:nvCxnSpPr>
            <p:cNvPr id="507" name="Google Shape;507;p85"/>
            <p:cNvCxnSpPr/>
            <p:nvPr/>
          </p:nvCxnSpPr>
          <p:spPr>
            <a:xfrm>
              <a:off x="4495800" y="2054225"/>
              <a:ext cx="0" cy="552450"/>
            </a:xfrm>
            <a:prstGeom prst="straightConnector1">
              <a:avLst/>
            </a:prstGeom>
            <a:noFill/>
            <a:ln cap="flat" cmpd="sng" w="12700">
              <a:solidFill>
                <a:schemeClr val="dk1"/>
              </a:solidFill>
              <a:prstDash val="solid"/>
              <a:miter lim="8000"/>
              <a:headEnd len="sm" w="sm" type="none"/>
              <a:tailEnd len="sm" w="sm" type="none"/>
            </a:ln>
          </p:spPr>
        </p:cxnSp>
      </p:grpSp>
      <p:sp>
        <p:nvSpPr>
          <p:cNvPr id="508" name="Google Shape;508;p85"/>
          <p:cNvSpPr txBox="1"/>
          <p:nvPr/>
        </p:nvSpPr>
        <p:spPr>
          <a:xfrm>
            <a:off x="0" y="6521450"/>
            <a:ext cx="9144000" cy="33655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Narrow"/>
              <a:buNone/>
            </a:pPr>
            <a:r>
              <a:rPr b="1" i="0" lang="en-US" sz="1600" u="none" cap="none" strike="noStrike">
                <a:solidFill>
                  <a:schemeClr val="lt1"/>
                </a:solidFill>
                <a:latin typeface="Arial Narrow"/>
                <a:ea typeface="Arial Narrow"/>
                <a:cs typeface="Arial Narrow"/>
                <a:sym typeface="Arial Narrow"/>
              </a:rPr>
              <a:t>Single Department Data Mart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2" name="Shape 512"/>
        <p:cNvGrpSpPr/>
        <p:nvPr/>
      </p:nvGrpSpPr>
      <p:grpSpPr>
        <a:xfrm>
          <a:off x="0" y="0"/>
          <a:ext cx="0" cy="0"/>
          <a:chOff x="0" y="0"/>
          <a:chExt cx="0" cy="0"/>
        </a:xfrm>
      </p:grpSpPr>
      <p:sp>
        <p:nvSpPr>
          <p:cNvPr id="513" name="Google Shape;513;p86"/>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Warehouse Architecture - C</a:t>
            </a:r>
            <a:endParaRPr/>
          </a:p>
        </p:txBody>
      </p:sp>
      <p:sp>
        <p:nvSpPr>
          <p:cNvPr id="514" name="Google Shape;514;p86"/>
          <p:cNvSpPr txBox="1"/>
          <p:nvPr/>
        </p:nvSpPr>
        <p:spPr>
          <a:xfrm>
            <a:off x="658812" y="1414462"/>
            <a:ext cx="1654175" cy="4572000"/>
          </a:xfrm>
          <a:prstGeom prst="rect">
            <a:avLst/>
          </a:prstGeom>
          <a:solidFill>
            <a:srgbClr val="FF99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515" name="Google Shape;515;p86"/>
          <p:cNvPicPr preferRelativeResize="0"/>
          <p:nvPr/>
        </p:nvPicPr>
        <p:blipFill rotWithShape="1">
          <a:blip r:embed="rId3">
            <a:alphaModFix/>
          </a:blip>
          <a:srcRect b="0" l="0" r="0" t="0"/>
          <a:stretch/>
        </p:blipFill>
        <p:spPr>
          <a:xfrm>
            <a:off x="841375" y="1787525"/>
            <a:ext cx="1314450" cy="676275"/>
          </a:xfrm>
          <a:prstGeom prst="rect">
            <a:avLst/>
          </a:prstGeom>
          <a:noFill/>
          <a:ln>
            <a:noFill/>
          </a:ln>
        </p:spPr>
      </p:pic>
      <p:pic>
        <p:nvPicPr>
          <p:cNvPr id="516" name="Google Shape;516;p86"/>
          <p:cNvPicPr preferRelativeResize="0"/>
          <p:nvPr/>
        </p:nvPicPr>
        <p:blipFill rotWithShape="1">
          <a:blip r:embed="rId4">
            <a:alphaModFix/>
          </a:blip>
          <a:srcRect b="0" l="0" r="0" t="0"/>
          <a:stretch/>
        </p:blipFill>
        <p:spPr>
          <a:xfrm>
            <a:off x="1003300" y="3046412"/>
            <a:ext cx="849312" cy="962025"/>
          </a:xfrm>
          <a:prstGeom prst="rect">
            <a:avLst/>
          </a:prstGeom>
          <a:noFill/>
          <a:ln>
            <a:noFill/>
          </a:ln>
        </p:spPr>
      </p:pic>
      <p:pic>
        <p:nvPicPr>
          <p:cNvPr id="517" name="Google Shape;517;p86"/>
          <p:cNvPicPr preferRelativeResize="0"/>
          <p:nvPr/>
        </p:nvPicPr>
        <p:blipFill rotWithShape="1">
          <a:blip r:embed="rId5">
            <a:alphaModFix/>
          </a:blip>
          <a:srcRect b="0" l="0" r="0" t="0"/>
          <a:stretch/>
        </p:blipFill>
        <p:spPr>
          <a:xfrm>
            <a:off x="1200150" y="4494212"/>
            <a:ext cx="504825" cy="457200"/>
          </a:xfrm>
          <a:prstGeom prst="rect">
            <a:avLst/>
          </a:prstGeom>
          <a:noFill/>
          <a:ln>
            <a:noFill/>
          </a:ln>
        </p:spPr>
      </p:pic>
      <p:pic>
        <p:nvPicPr>
          <p:cNvPr id="518" name="Google Shape;518;p86"/>
          <p:cNvPicPr preferRelativeResize="0"/>
          <p:nvPr/>
        </p:nvPicPr>
        <p:blipFill rotWithShape="1">
          <a:blip r:embed="rId6">
            <a:alphaModFix/>
          </a:blip>
          <a:srcRect b="0" l="0" r="0" t="0"/>
          <a:stretch/>
        </p:blipFill>
        <p:spPr>
          <a:xfrm>
            <a:off x="2514600" y="2057400"/>
            <a:ext cx="1433512" cy="3646487"/>
          </a:xfrm>
          <a:prstGeom prst="rect">
            <a:avLst/>
          </a:prstGeom>
          <a:noFill/>
          <a:ln>
            <a:noFill/>
          </a:ln>
        </p:spPr>
      </p:pic>
      <p:pic>
        <p:nvPicPr>
          <p:cNvPr id="519" name="Google Shape;519;p86"/>
          <p:cNvPicPr preferRelativeResize="0"/>
          <p:nvPr/>
        </p:nvPicPr>
        <p:blipFill rotWithShape="1">
          <a:blip r:embed="rId7">
            <a:alphaModFix/>
          </a:blip>
          <a:srcRect b="0" l="0" r="0" t="0"/>
          <a:stretch/>
        </p:blipFill>
        <p:spPr>
          <a:xfrm>
            <a:off x="6267450" y="1735137"/>
            <a:ext cx="384175" cy="3776662"/>
          </a:xfrm>
          <a:prstGeom prst="rect">
            <a:avLst/>
          </a:prstGeom>
          <a:noFill/>
          <a:ln>
            <a:noFill/>
          </a:ln>
        </p:spPr>
      </p:pic>
      <p:pic>
        <p:nvPicPr>
          <p:cNvPr id="520" name="Google Shape;520;p86"/>
          <p:cNvPicPr preferRelativeResize="0"/>
          <p:nvPr/>
        </p:nvPicPr>
        <p:blipFill rotWithShape="1">
          <a:blip r:embed="rId8">
            <a:alphaModFix/>
          </a:blip>
          <a:srcRect b="0" l="0" r="0" t="0"/>
          <a:stretch/>
        </p:blipFill>
        <p:spPr>
          <a:xfrm>
            <a:off x="7169150" y="1563687"/>
            <a:ext cx="915987" cy="631825"/>
          </a:xfrm>
          <a:prstGeom prst="rect">
            <a:avLst/>
          </a:prstGeom>
          <a:noFill/>
          <a:ln>
            <a:noFill/>
          </a:ln>
        </p:spPr>
      </p:pic>
      <p:sp>
        <p:nvSpPr>
          <p:cNvPr id="521" name="Google Shape;521;p86"/>
          <p:cNvSpPr txBox="1"/>
          <p:nvPr/>
        </p:nvSpPr>
        <p:spPr>
          <a:xfrm>
            <a:off x="679450" y="5257800"/>
            <a:ext cx="144938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Operational</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Systems/Data</a:t>
            </a:r>
            <a:endParaRPr/>
          </a:p>
        </p:txBody>
      </p:sp>
      <p:sp>
        <p:nvSpPr>
          <p:cNvPr id="522" name="Google Shape;522;p86"/>
          <p:cNvSpPr txBox="1"/>
          <p:nvPr/>
        </p:nvSpPr>
        <p:spPr>
          <a:xfrm>
            <a:off x="2598737" y="3278187"/>
            <a:ext cx="1144587" cy="15811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Select</a:t>
            </a:r>
            <a:endParaRPr/>
          </a:p>
          <a:p>
            <a:pPr indent="0" lvl="0" marL="0" marR="0" rtl="0" algn="l">
              <a:lnSpc>
                <a:spcPct val="100000"/>
              </a:lnSpc>
              <a:spcBef>
                <a:spcPts val="70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Extract</a:t>
            </a:r>
            <a:endParaRPr/>
          </a:p>
          <a:p>
            <a:pPr indent="0" lvl="0" marL="0" marR="0" rtl="0" algn="l">
              <a:lnSpc>
                <a:spcPct val="100000"/>
              </a:lnSpc>
              <a:spcBef>
                <a:spcPts val="70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Transform</a:t>
            </a:r>
            <a:endParaRPr/>
          </a:p>
          <a:p>
            <a:pPr indent="0" lvl="0" marL="0" marR="0" rtl="0" algn="l">
              <a:lnSpc>
                <a:spcPct val="100000"/>
              </a:lnSpc>
              <a:spcBef>
                <a:spcPts val="70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Integrate</a:t>
            </a:r>
            <a:endParaRPr/>
          </a:p>
          <a:p>
            <a:pPr indent="0" lvl="0" marL="0" marR="0" rtl="0" algn="l">
              <a:lnSpc>
                <a:spcPct val="100000"/>
              </a:lnSpc>
              <a:spcBef>
                <a:spcPts val="70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Maintain</a:t>
            </a:r>
            <a:endParaRPr/>
          </a:p>
        </p:txBody>
      </p:sp>
      <p:sp>
        <p:nvSpPr>
          <p:cNvPr id="523" name="Google Shape;523;p86"/>
          <p:cNvSpPr txBox="1"/>
          <p:nvPr/>
        </p:nvSpPr>
        <p:spPr>
          <a:xfrm>
            <a:off x="2582862" y="5791200"/>
            <a:ext cx="123348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Preparation</a:t>
            </a:r>
            <a:endParaRPr/>
          </a:p>
        </p:txBody>
      </p:sp>
      <p:sp>
        <p:nvSpPr>
          <p:cNvPr id="524" name="Google Shape;524;p86"/>
          <p:cNvSpPr txBox="1"/>
          <p:nvPr/>
        </p:nvSpPr>
        <p:spPr>
          <a:xfrm>
            <a:off x="5708650" y="5438775"/>
            <a:ext cx="127793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Middleware/</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API</a:t>
            </a:r>
            <a:endParaRPr/>
          </a:p>
        </p:txBody>
      </p:sp>
      <p:pic>
        <p:nvPicPr>
          <p:cNvPr id="525" name="Google Shape;525;p86"/>
          <p:cNvPicPr preferRelativeResize="0"/>
          <p:nvPr/>
        </p:nvPicPr>
        <p:blipFill rotWithShape="1">
          <a:blip r:embed="rId9">
            <a:alphaModFix/>
          </a:blip>
          <a:srcRect b="0" l="0" r="0" t="0"/>
          <a:stretch/>
        </p:blipFill>
        <p:spPr>
          <a:xfrm>
            <a:off x="7067550" y="5100637"/>
            <a:ext cx="915987" cy="631825"/>
          </a:xfrm>
          <a:prstGeom prst="rect">
            <a:avLst/>
          </a:prstGeom>
          <a:noFill/>
          <a:ln>
            <a:noFill/>
          </a:ln>
        </p:spPr>
      </p:pic>
      <p:pic>
        <p:nvPicPr>
          <p:cNvPr id="526" name="Google Shape;526;p86"/>
          <p:cNvPicPr preferRelativeResize="0"/>
          <p:nvPr/>
        </p:nvPicPr>
        <p:blipFill rotWithShape="1">
          <a:blip r:embed="rId10">
            <a:alphaModFix/>
          </a:blip>
          <a:srcRect b="0" l="0" r="0" t="0"/>
          <a:stretch/>
        </p:blipFill>
        <p:spPr>
          <a:xfrm>
            <a:off x="7102475" y="3459162"/>
            <a:ext cx="915987" cy="631825"/>
          </a:xfrm>
          <a:prstGeom prst="rect">
            <a:avLst/>
          </a:prstGeom>
          <a:noFill/>
          <a:ln>
            <a:noFill/>
          </a:ln>
        </p:spPr>
      </p:pic>
      <p:pic>
        <p:nvPicPr>
          <p:cNvPr id="527" name="Google Shape;527;p86"/>
          <p:cNvPicPr preferRelativeResize="0"/>
          <p:nvPr/>
        </p:nvPicPr>
        <p:blipFill rotWithShape="1">
          <a:blip r:embed="rId11">
            <a:alphaModFix/>
          </a:blip>
          <a:srcRect b="0" l="0" r="0" t="0"/>
          <a:stretch/>
        </p:blipFill>
        <p:spPr>
          <a:xfrm>
            <a:off x="8007350" y="4411662"/>
            <a:ext cx="915987" cy="631825"/>
          </a:xfrm>
          <a:prstGeom prst="rect">
            <a:avLst/>
          </a:prstGeom>
          <a:noFill/>
          <a:ln>
            <a:noFill/>
          </a:ln>
        </p:spPr>
      </p:pic>
      <p:pic>
        <p:nvPicPr>
          <p:cNvPr id="528" name="Google Shape;528;p86"/>
          <p:cNvPicPr preferRelativeResize="0"/>
          <p:nvPr/>
        </p:nvPicPr>
        <p:blipFill rotWithShape="1">
          <a:blip r:embed="rId12">
            <a:alphaModFix/>
          </a:blip>
          <a:srcRect b="0" l="0" r="0" t="0"/>
          <a:stretch/>
        </p:blipFill>
        <p:spPr>
          <a:xfrm>
            <a:off x="8064500" y="2503487"/>
            <a:ext cx="915987" cy="631825"/>
          </a:xfrm>
          <a:prstGeom prst="rect">
            <a:avLst/>
          </a:prstGeom>
          <a:noFill/>
          <a:ln>
            <a:noFill/>
          </a:ln>
        </p:spPr>
      </p:pic>
      <p:sp>
        <p:nvSpPr>
          <p:cNvPr id="529" name="Google Shape;529;p86"/>
          <p:cNvSpPr/>
          <p:nvPr/>
        </p:nvSpPr>
        <p:spPr>
          <a:xfrm>
            <a:off x="4078287" y="3192462"/>
            <a:ext cx="1093787" cy="330200"/>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30" name="Google Shape;530;p86"/>
          <p:cNvSpPr/>
          <p:nvPr/>
        </p:nvSpPr>
        <p:spPr>
          <a:xfrm>
            <a:off x="4081462" y="4027487"/>
            <a:ext cx="1093787" cy="330200"/>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531" name="Google Shape;531;p86"/>
          <p:cNvCxnSpPr/>
          <p:nvPr/>
        </p:nvCxnSpPr>
        <p:spPr>
          <a:xfrm>
            <a:off x="4065587" y="3379787"/>
            <a:ext cx="0" cy="785812"/>
          </a:xfrm>
          <a:prstGeom prst="straightConnector1">
            <a:avLst/>
          </a:prstGeom>
          <a:noFill/>
          <a:ln cap="flat" cmpd="sng" w="12700">
            <a:solidFill>
              <a:schemeClr val="dk1"/>
            </a:solidFill>
            <a:prstDash val="solid"/>
            <a:miter lim="8000"/>
            <a:headEnd len="sm" w="sm" type="none"/>
            <a:tailEnd len="sm" w="sm" type="none"/>
          </a:ln>
        </p:spPr>
      </p:cxnSp>
      <p:cxnSp>
        <p:nvCxnSpPr>
          <p:cNvPr id="532" name="Google Shape;532;p86"/>
          <p:cNvCxnSpPr/>
          <p:nvPr/>
        </p:nvCxnSpPr>
        <p:spPr>
          <a:xfrm>
            <a:off x="5178425" y="3371850"/>
            <a:ext cx="0" cy="785812"/>
          </a:xfrm>
          <a:prstGeom prst="straightConnector1">
            <a:avLst/>
          </a:prstGeom>
          <a:noFill/>
          <a:ln cap="flat" cmpd="sng" w="12700">
            <a:solidFill>
              <a:schemeClr val="dk1"/>
            </a:solidFill>
            <a:prstDash val="solid"/>
            <a:miter lim="8000"/>
            <a:headEnd len="sm" w="sm" type="none"/>
            <a:tailEnd len="sm" w="sm" type="none"/>
          </a:ln>
        </p:spPr>
      </p:cxnSp>
      <p:sp>
        <p:nvSpPr>
          <p:cNvPr id="533" name="Google Shape;533;p86"/>
          <p:cNvSpPr/>
          <p:nvPr/>
        </p:nvSpPr>
        <p:spPr>
          <a:xfrm>
            <a:off x="4329112" y="2913062"/>
            <a:ext cx="577850" cy="16351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34" name="Google Shape;534;p86"/>
          <p:cNvSpPr/>
          <p:nvPr/>
        </p:nvSpPr>
        <p:spPr>
          <a:xfrm>
            <a:off x="4321175" y="3257550"/>
            <a:ext cx="577850" cy="165100"/>
          </a:xfrm>
          <a:prstGeom prst="ellipse">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535" name="Google Shape;535;p86"/>
          <p:cNvCxnSpPr/>
          <p:nvPr/>
        </p:nvCxnSpPr>
        <p:spPr>
          <a:xfrm>
            <a:off x="4325937" y="3028950"/>
            <a:ext cx="0" cy="322262"/>
          </a:xfrm>
          <a:prstGeom prst="straightConnector1">
            <a:avLst/>
          </a:prstGeom>
          <a:noFill/>
          <a:ln cap="flat" cmpd="sng" w="12700">
            <a:solidFill>
              <a:schemeClr val="dk1"/>
            </a:solidFill>
            <a:prstDash val="solid"/>
            <a:miter lim="8000"/>
            <a:headEnd len="sm" w="sm" type="none"/>
            <a:tailEnd len="sm" w="sm" type="none"/>
          </a:ln>
        </p:spPr>
      </p:cxnSp>
      <p:cxnSp>
        <p:nvCxnSpPr>
          <p:cNvPr id="536" name="Google Shape;536;p86"/>
          <p:cNvCxnSpPr/>
          <p:nvPr/>
        </p:nvCxnSpPr>
        <p:spPr>
          <a:xfrm>
            <a:off x="4914900" y="3033712"/>
            <a:ext cx="0" cy="322262"/>
          </a:xfrm>
          <a:prstGeom prst="straightConnector1">
            <a:avLst/>
          </a:prstGeom>
          <a:noFill/>
          <a:ln cap="flat" cmpd="sng" w="12700">
            <a:solidFill>
              <a:schemeClr val="dk1"/>
            </a:solidFill>
            <a:prstDash val="solid"/>
            <a:miter lim="8000"/>
            <a:headEnd len="sm" w="sm" type="none"/>
            <a:tailEnd len="sm" w="sm" type="none"/>
          </a:ln>
        </p:spPr>
      </p:cxnSp>
      <p:sp>
        <p:nvSpPr>
          <p:cNvPr id="537" name="Google Shape;537;p86"/>
          <p:cNvSpPr txBox="1"/>
          <p:nvPr/>
        </p:nvSpPr>
        <p:spPr>
          <a:xfrm>
            <a:off x="4014787" y="3579812"/>
            <a:ext cx="1230312" cy="581025"/>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Warehouse</a:t>
            </a:r>
            <a:endParaRPr/>
          </a:p>
        </p:txBody>
      </p:sp>
      <p:sp>
        <p:nvSpPr>
          <p:cNvPr id="538" name="Google Shape;538;p86"/>
          <p:cNvSpPr txBox="1"/>
          <p:nvPr/>
        </p:nvSpPr>
        <p:spPr>
          <a:xfrm>
            <a:off x="4114800" y="2514600"/>
            <a:ext cx="1108075"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Metadata</a:t>
            </a:r>
            <a:endParaRPr/>
          </a:p>
        </p:txBody>
      </p:sp>
      <p:sp>
        <p:nvSpPr>
          <p:cNvPr id="539" name="Google Shape;539;p86"/>
          <p:cNvSpPr txBox="1"/>
          <p:nvPr/>
        </p:nvSpPr>
        <p:spPr>
          <a:xfrm>
            <a:off x="6991350" y="2193925"/>
            <a:ext cx="104140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EIS /DSS</a:t>
            </a:r>
            <a:endParaRPr/>
          </a:p>
        </p:txBody>
      </p:sp>
      <p:sp>
        <p:nvSpPr>
          <p:cNvPr id="540" name="Google Shape;540;p86"/>
          <p:cNvSpPr txBox="1"/>
          <p:nvPr/>
        </p:nvSpPr>
        <p:spPr>
          <a:xfrm>
            <a:off x="7853362" y="3265487"/>
            <a:ext cx="1290637"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Query Tools</a:t>
            </a:r>
            <a:endParaRPr/>
          </a:p>
        </p:txBody>
      </p:sp>
      <p:sp>
        <p:nvSpPr>
          <p:cNvPr id="541" name="Google Shape;541;p86"/>
          <p:cNvSpPr txBox="1"/>
          <p:nvPr/>
        </p:nvSpPr>
        <p:spPr>
          <a:xfrm>
            <a:off x="6756400" y="4243387"/>
            <a:ext cx="1470025"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OLAP/ROLAP</a:t>
            </a:r>
            <a:endParaRPr/>
          </a:p>
        </p:txBody>
      </p:sp>
      <p:sp>
        <p:nvSpPr>
          <p:cNvPr id="542" name="Google Shape;542;p86"/>
          <p:cNvSpPr txBox="1"/>
          <p:nvPr/>
        </p:nvSpPr>
        <p:spPr>
          <a:xfrm>
            <a:off x="7637462" y="4999037"/>
            <a:ext cx="15049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Web Browsers</a:t>
            </a:r>
            <a:endParaRPr/>
          </a:p>
        </p:txBody>
      </p:sp>
      <p:sp>
        <p:nvSpPr>
          <p:cNvPr id="543" name="Google Shape;543;p86"/>
          <p:cNvSpPr txBox="1"/>
          <p:nvPr/>
        </p:nvSpPr>
        <p:spPr>
          <a:xfrm>
            <a:off x="7037387" y="5730875"/>
            <a:ext cx="1266825"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Mining</a:t>
            </a:r>
            <a:endParaRPr/>
          </a:p>
        </p:txBody>
      </p:sp>
      <p:cxnSp>
        <p:nvCxnSpPr>
          <p:cNvPr id="544" name="Google Shape;544;p86"/>
          <p:cNvCxnSpPr/>
          <p:nvPr/>
        </p:nvCxnSpPr>
        <p:spPr>
          <a:xfrm>
            <a:off x="6646862" y="1965325"/>
            <a:ext cx="628650" cy="0"/>
          </a:xfrm>
          <a:prstGeom prst="straightConnector1">
            <a:avLst/>
          </a:prstGeom>
          <a:noFill/>
          <a:ln cap="flat" cmpd="sng" w="25400">
            <a:solidFill>
              <a:schemeClr val="dk1"/>
            </a:solidFill>
            <a:prstDash val="solid"/>
            <a:miter lim="8000"/>
            <a:headEnd len="sm" w="sm" type="none"/>
            <a:tailEnd len="sm" w="sm" type="none"/>
          </a:ln>
        </p:spPr>
      </p:cxnSp>
      <p:cxnSp>
        <p:nvCxnSpPr>
          <p:cNvPr id="545" name="Google Shape;545;p86"/>
          <p:cNvCxnSpPr/>
          <p:nvPr/>
        </p:nvCxnSpPr>
        <p:spPr>
          <a:xfrm>
            <a:off x="6759575" y="2835275"/>
            <a:ext cx="1385887" cy="0"/>
          </a:xfrm>
          <a:prstGeom prst="straightConnector1">
            <a:avLst/>
          </a:prstGeom>
          <a:noFill/>
          <a:ln cap="flat" cmpd="sng" w="25400">
            <a:solidFill>
              <a:schemeClr val="dk1"/>
            </a:solidFill>
            <a:prstDash val="solid"/>
            <a:miter lim="8000"/>
            <a:headEnd len="sm" w="sm" type="none"/>
            <a:tailEnd len="sm" w="sm" type="none"/>
          </a:ln>
        </p:spPr>
      </p:cxnSp>
      <p:cxnSp>
        <p:nvCxnSpPr>
          <p:cNvPr id="546" name="Google Shape;546;p86"/>
          <p:cNvCxnSpPr/>
          <p:nvPr/>
        </p:nvCxnSpPr>
        <p:spPr>
          <a:xfrm>
            <a:off x="6818312" y="3754437"/>
            <a:ext cx="366712" cy="0"/>
          </a:xfrm>
          <a:prstGeom prst="straightConnector1">
            <a:avLst/>
          </a:prstGeom>
          <a:noFill/>
          <a:ln cap="flat" cmpd="sng" w="25400">
            <a:solidFill>
              <a:schemeClr val="dk1"/>
            </a:solidFill>
            <a:prstDash val="solid"/>
            <a:miter lim="8000"/>
            <a:headEnd len="sm" w="sm" type="none"/>
            <a:tailEnd len="sm" w="sm" type="none"/>
          </a:ln>
        </p:spPr>
      </p:cxnSp>
      <p:cxnSp>
        <p:nvCxnSpPr>
          <p:cNvPr id="547" name="Google Shape;547;p86"/>
          <p:cNvCxnSpPr/>
          <p:nvPr/>
        </p:nvCxnSpPr>
        <p:spPr>
          <a:xfrm flipH="1" rot="10800000">
            <a:off x="6831012" y="4765675"/>
            <a:ext cx="1257300" cy="11112"/>
          </a:xfrm>
          <a:prstGeom prst="straightConnector1">
            <a:avLst/>
          </a:prstGeom>
          <a:noFill/>
          <a:ln cap="flat" cmpd="sng" w="25400">
            <a:solidFill>
              <a:schemeClr val="dk1"/>
            </a:solidFill>
            <a:prstDash val="solid"/>
            <a:miter lim="8000"/>
            <a:headEnd len="sm" w="sm" type="none"/>
            <a:tailEnd len="sm" w="sm" type="none"/>
          </a:ln>
        </p:spPr>
      </p:cxnSp>
      <p:cxnSp>
        <p:nvCxnSpPr>
          <p:cNvPr id="548" name="Google Shape;548;p86"/>
          <p:cNvCxnSpPr/>
          <p:nvPr/>
        </p:nvCxnSpPr>
        <p:spPr>
          <a:xfrm>
            <a:off x="6589712" y="5338762"/>
            <a:ext cx="571500" cy="0"/>
          </a:xfrm>
          <a:prstGeom prst="straightConnector1">
            <a:avLst/>
          </a:prstGeom>
          <a:noFill/>
          <a:ln cap="flat" cmpd="sng" w="25400">
            <a:solidFill>
              <a:schemeClr val="dk1"/>
            </a:solidFill>
            <a:prstDash val="solid"/>
            <a:miter lim="8000"/>
            <a:headEnd len="sm" w="sm" type="none"/>
            <a:tailEnd len="sm" w="sm" type="none"/>
          </a:ln>
        </p:spPr>
      </p:cxnSp>
      <p:grpSp>
        <p:nvGrpSpPr>
          <p:cNvPr id="549" name="Google Shape;549;p86"/>
          <p:cNvGrpSpPr/>
          <p:nvPr/>
        </p:nvGrpSpPr>
        <p:grpSpPr>
          <a:xfrm>
            <a:off x="5567362" y="1803400"/>
            <a:ext cx="590550" cy="509587"/>
            <a:chOff x="5708650" y="2222500"/>
            <a:chExt cx="592137" cy="509587"/>
          </a:xfrm>
        </p:grpSpPr>
        <p:sp>
          <p:nvSpPr>
            <p:cNvPr id="550" name="Google Shape;550;p86"/>
            <p:cNvSpPr/>
            <p:nvPr/>
          </p:nvSpPr>
          <p:spPr>
            <a:xfrm>
              <a:off x="5715000" y="2222500"/>
              <a:ext cx="576262" cy="16351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51" name="Google Shape;551;p86"/>
            <p:cNvSpPr/>
            <p:nvPr/>
          </p:nvSpPr>
          <p:spPr>
            <a:xfrm>
              <a:off x="5708650" y="2566987"/>
              <a:ext cx="576262" cy="165100"/>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552" name="Google Shape;552;p86"/>
            <p:cNvCxnSpPr/>
            <p:nvPr/>
          </p:nvCxnSpPr>
          <p:spPr>
            <a:xfrm>
              <a:off x="5713412" y="2338387"/>
              <a:ext cx="0" cy="322262"/>
            </a:xfrm>
            <a:prstGeom prst="straightConnector1">
              <a:avLst/>
            </a:prstGeom>
            <a:noFill/>
            <a:ln cap="flat" cmpd="sng" w="12700">
              <a:solidFill>
                <a:schemeClr val="dk1"/>
              </a:solidFill>
              <a:prstDash val="solid"/>
              <a:miter lim="8000"/>
              <a:headEnd len="sm" w="sm" type="none"/>
              <a:tailEnd len="sm" w="sm" type="none"/>
            </a:ln>
          </p:spPr>
        </p:cxnSp>
        <p:cxnSp>
          <p:nvCxnSpPr>
            <p:cNvPr id="553" name="Google Shape;553;p86"/>
            <p:cNvCxnSpPr/>
            <p:nvPr/>
          </p:nvCxnSpPr>
          <p:spPr>
            <a:xfrm>
              <a:off x="6300787" y="2343150"/>
              <a:ext cx="0" cy="322262"/>
            </a:xfrm>
            <a:prstGeom prst="straightConnector1">
              <a:avLst/>
            </a:prstGeom>
            <a:noFill/>
            <a:ln cap="flat" cmpd="sng" w="12700">
              <a:solidFill>
                <a:schemeClr val="dk1"/>
              </a:solidFill>
              <a:prstDash val="solid"/>
              <a:miter lim="8000"/>
              <a:headEnd len="sm" w="sm" type="none"/>
              <a:tailEnd len="sm" w="sm" type="none"/>
            </a:ln>
          </p:spPr>
        </p:cxnSp>
      </p:grpSp>
      <p:grpSp>
        <p:nvGrpSpPr>
          <p:cNvPr id="554" name="Google Shape;554;p86"/>
          <p:cNvGrpSpPr/>
          <p:nvPr/>
        </p:nvGrpSpPr>
        <p:grpSpPr>
          <a:xfrm>
            <a:off x="5624512" y="2976562"/>
            <a:ext cx="593726" cy="509588"/>
            <a:chOff x="5767387" y="3395662"/>
            <a:chExt cx="592138" cy="509588"/>
          </a:xfrm>
        </p:grpSpPr>
        <p:sp>
          <p:nvSpPr>
            <p:cNvPr id="555" name="Google Shape;555;p86"/>
            <p:cNvSpPr/>
            <p:nvPr/>
          </p:nvSpPr>
          <p:spPr>
            <a:xfrm>
              <a:off x="5773737" y="3395662"/>
              <a:ext cx="576262" cy="16351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56" name="Google Shape;556;p86"/>
            <p:cNvSpPr/>
            <p:nvPr/>
          </p:nvSpPr>
          <p:spPr>
            <a:xfrm>
              <a:off x="5767387" y="3740150"/>
              <a:ext cx="576262" cy="165100"/>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557" name="Google Shape;557;p86"/>
            <p:cNvCxnSpPr/>
            <p:nvPr/>
          </p:nvCxnSpPr>
          <p:spPr>
            <a:xfrm>
              <a:off x="5772150" y="3511550"/>
              <a:ext cx="0" cy="322262"/>
            </a:xfrm>
            <a:prstGeom prst="straightConnector1">
              <a:avLst/>
            </a:prstGeom>
            <a:noFill/>
            <a:ln cap="flat" cmpd="sng" w="12700">
              <a:solidFill>
                <a:schemeClr val="dk1"/>
              </a:solidFill>
              <a:prstDash val="solid"/>
              <a:miter lim="8000"/>
              <a:headEnd len="sm" w="sm" type="none"/>
              <a:tailEnd len="sm" w="sm" type="none"/>
            </a:ln>
          </p:spPr>
        </p:cxnSp>
        <p:cxnSp>
          <p:nvCxnSpPr>
            <p:cNvPr id="558" name="Google Shape;558;p86"/>
            <p:cNvCxnSpPr/>
            <p:nvPr/>
          </p:nvCxnSpPr>
          <p:spPr>
            <a:xfrm>
              <a:off x="6359525" y="3516312"/>
              <a:ext cx="0" cy="322262"/>
            </a:xfrm>
            <a:prstGeom prst="straightConnector1">
              <a:avLst/>
            </a:prstGeom>
            <a:noFill/>
            <a:ln cap="flat" cmpd="sng" w="12700">
              <a:solidFill>
                <a:schemeClr val="dk1"/>
              </a:solidFill>
              <a:prstDash val="solid"/>
              <a:miter lim="8000"/>
              <a:headEnd len="sm" w="sm" type="none"/>
              <a:tailEnd len="sm" w="sm" type="none"/>
            </a:ln>
          </p:spPr>
        </p:cxnSp>
      </p:grpSp>
      <p:grpSp>
        <p:nvGrpSpPr>
          <p:cNvPr id="559" name="Google Shape;559;p86"/>
          <p:cNvGrpSpPr/>
          <p:nvPr/>
        </p:nvGrpSpPr>
        <p:grpSpPr>
          <a:xfrm>
            <a:off x="5578475" y="4192587"/>
            <a:ext cx="590550" cy="509588"/>
            <a:chOff x="5721350" y="4611687"/>
            <a:chExt cx="592137" cy="509588"/>
          </a:xfrm>
        </p:grpSpPr>
        <p:sp>
          <p:nvSpPr>
            <p:cNvPr id="560" name="Google Shape;560;p86"/>
            <p:cNvSpPr/>
            <p:nvPr/>
          </p:nvSpPr>
          <p:spPr>
            <a:xfrm>
              <a:off x="5727700" y="4611687"/>
              <a:ext cx="576262" cy="16351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61" name="Google Shape;561;p86"/>
            <p:cNvSpPr/>
            <p:nvPr/>
          </p:nvSpPr>
          <p:spPr>
            <a:xfrm>
              <a:off x="5721350" y="4956175"/>
              <a:ext cx="576262" cy="165100"/>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562" name="Google Shape;562;p86"/>
            <p:cNvCxnSpPr/>
            <p:nvPr/>
          </p:nvCxnSpPr>
          <p:spPr>
            <a:xfrm>
              <a:off x="5726112" y="4727575"/>
              <a:ext cx="0" cy="322262"/>
            </a:xfrm>
            <a:prstGeom prst="straightConnector1">
              <a:avLst/>
            </a:prstGeom>
            <a:noFill/>
            <a:ln cap="flat" cmpd="sng" w="12700">
              <a:solidFill>
                <a:schemeClr val="dk1"/>
              </a:solidFill>
              <a:prstDash val="solid"/>
              <a:miter lim="8000"/>
              <a:headEnd len="sm" w="sm" type="none"/>
              <a:tailEnd len="sm" w="sm" type="none"/>
            </a:ln>
          </p:spPr>
        </p:cxnSp>
        <p:cxnSp>
          <p:nvCxnSpPr>
            <p:cNvPr id="563" name="Google Shape;563;p86"/>
            <p:cNvCxnSpPr/>
            <p:nvPr/>
          </p:nvCxnSpPr>
          <p:spPr>
            <a:xfrm>
              <a:off x="6313487" y="4732337"/>
              <a:ext cx="0" cy="322262"/>
            </a:xfrm>
            <a:prstGeom prst="straightConnector1">
              <a:avLst/>
            </a:prstGeom>
            <a:noFill/>
            <a:ln cap="flat" cmpd="sng" w="12700">
              <a:solidFill>
                <a:schemeClr val="dk1"/>
              </a:solidFill>
              <a:prstDash val="solid"/>
              <a:miter lim="8000"/>
              <a:headEnd len="sm" w="sm" type="none"/>
              <a:tailEnd len="sm" w="sm" type="none"/>
            </a:ln>
          </p:spPr>
        </p:cxnSp>
      </p:grpSp>
      <p:sp>
        <p:nvSpPr>
          <p:cNvPr id="564" name="Google Shape;564;p86"/>
          <p:cNvSpPr/>
          <p:nvPr/>
        </p:nvSpPr>
        <p:spPr>
          <a:xfrm rot="-1980000">
            <a:off x="5203825" y="2359025"/>
            <a:ext cx="412750" cy="320675"/>
          </a:xfrm>
          <a:prstGeom prst="rightArrow">
            <a:avLst>
              <a:gd fmla="val 10797" name="adj1"/>
              <a:gd fmla="val 50000" name="adj2"/>
            </a:avLst>
          </a:prstGeom>
          <a:solidFill>
            <a:srgbClr val="CCCCFF"/>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65" name="Google Shape;565;p86"/>
          <p:cNvSpPr/>
          <p:nvPr/>
        </p:nvSpPr>
        <p:spPr>
          <a:xfrm>
            <a:off x="5275262" y="3257550"/>
            <a:ext cx="250825" cy="307975"/>
          </a:xfrm>
          <a:prstGeom prst="rightArrow">
            <a:avLst>
              <a:gd fmla="val 10797" name="adj1"/>
              <a:gd fmla="val 50000" name="adj2"/>
            </a:avLst>
          </a:prstGeom>
          <a:solidFill>
            <a:srgbClr val="CCCCFF"/>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66" name="Google Shape;566;p86"/>
          <p:cNvSpPr/>
          <p:nvPr/>
        </p:nvSpPr>
        <p:spPr>
          <a:xfrm rot="1620000">
            <a:off x="5219700" y="4167187"/>
            <a:ext cx="252412" cy="307975"/>
          </a:xfrm>
          <a:prstGeom prst="rightArrow">
            <a:avLst>
              <a:gd fmla="val 10797" name="adj1"/>
              <a:gd fmla="val 50000" name="adj2"/>
            </a:avLst>
          </a:prstGeom>
          <a:solidFill>
            <a:srgbClr val="CCCCFF"/>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67" name="Google Shape;567;p86"/>
          <p:cNvSpPr txBox="1"/>
          <p:nvPr/>
        </p:nvSpPr>
        <p:spPr>
          <a:xfrm>
            <a:off x="5475287" y="1184275"/>
            <a:ext cx="727075"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1" i="0" lang="en-US" sz="1600" u="none" cap="none" strike="noStrike">
                <a:solidFill>
                  <a:schemeClr val="dk1"/>
                </a:solidFill>
                <a:latin typeface="Arial"/>
                <a:ea typeface="Arial"/>
                <a:cs typeface="Arial"/>
                <a:sym typeface="Arial"/>
              </a:rPr>
              <a:t>Data</a:t>
            </a:r>
            <a:endParaRPr/>
          </a:p>
          <a:p>
            <a:pPr indent="0" lvl="0" marL="0" marR="0" rtl="0" algn="l">
              <a:lnSpc>
                <a:spcPct val="100000"/>
              </a:lnSpc>
              <a:spcBef>
                <a:spcPts val="0"/>
              </a:spcBef>
              <a:spcAft>
                <a:spcPts val="0"/>
              </a:spcAft>
              <a:buClr>
                <a:schemeClr val="dk1"/>
              </a:buClr>
              <a:buFont typeface="Arial"/>
              <a:buNone/>
            </a:pPr>
            <a:r>
              <a:rPr b="1" i="0" lang="en-US" sz="1600" u="none" cap="none" strike="noStrike">
                <a:solidFill>
                  <a:schemeClr val="dk1"/>
                </a:solidFill>
                <a:latin typeface="Arial"/>
                <a:ea typeface="Arial"/>
                <a:cs typeface="Arial"/>
                <a:sym typeface="Arial"/>
              </a:rPr>
              <a:t>Marts</a:t>
            </a:r>
            <a:endParaRPr/>
          </a:p>
        </p:txBody>
      </p:sp>
      <p:sp>
        <p:nvSpPr>
          <p:cNvPr id="568" name="Google Shape;568;p86"/>
          <p:cNvSpPr/>
          <p:nvPr/>
        </p:nvSpPr>
        <p:spPr>
          <a:xfrm>
            <a:off x="4343400" y="4953000"/>
            <a:ext cx="577850" cy="16351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69" name="Google Shape;569;p86"/>
          <p:cNvSpPr/>
          <p:nvPr/>
        </p:nvSpPr>
        <p:spPr>
          <a:xfrm>
            <a:off x="4335462" y="5297487"/>
            <a:ext cx="577850" cy="165100"/>
          </a:xfrm>
          <a:prstGeom prst="ellipse">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570" name="Google Shape;570;p86"/>
          <p:cNvCxnSpPr/>
          <p:nvPr/>
        </p:nvCxnSpPr>
        <p:spPr>
          <a:xfrm>
            <a:off x="4340225" y="5068887"/>
            <a:ext cx="0" cy="322262"/>
          </a:xfrm>
          <a:prstGeom prst="straightConnector1">
            <a:avLst/>
          </a:prstGeom>
          <a:noFill/>
          <a:ln cap="flat" cmpd="sng" w="12700">
            <a:solidFill>
              <a:schemeClr val="dk1"/>
            </a:solidFill>
            <a:prstDash val="solid"/>
            <a:miter lim="8000"/>
            <a:headEnd len="sm" w="sm" type="none"/>
            <a:tailEnd len="sm" w="sm" type="none"/>
          </a:ln>
        </p:spPr>
      </p:cxnSp>
      <p:cxnSp>
        <p:nvCxnSpPr>
          <p:cNvPr id="571" name="Google Shape;571;p86"/>
          <p:cNvCxnSpPr/>
          <p:nvPr/>
        </p:nvCxnSpPr>
        <p:spPr>
          <a:xfrm>
            <a:off x="4929187" y="5073650"/>
            <a:ext cx="0" cy="322262"/>
          </a:xfrm>
          <a:prstGeom prst="straightConnector1">
            <a:avLst/>
          </a:prstGeom>
          <a:noFill/>
          <a:ln cap="flat" cmpd="sng" w="12700">
            <a:solidFill>
              <a:schemeClr val="dk1"/>
            </a:solidFill>
            <a:prstDash val="solid"/>
            <a:miter lim="8000"/>
            <a:headEnd len="sm" w="sm" type="none"/>
            <a:tailEnd len="sm" w="sm" type="none"/>
          </a:ln>
        </p:spPr>
      </p:cxnSp>
      <p:sp>
        <p:nvSpPr>
          <p:cNvPr id="572" name="Google Shape;572;p86"/>
          <p:cNvSpPr txBox="1"/>
          <p:nvPr/>
        </p:nvSpPr>
        <p:spPr>
          <a:xfrm>
            <a:off x="4191000" y="5562600"/>
            <a:ext cx="1524000"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Operational Data Store</a:t>
            </a:r>
            <a:endParaRPr/>
          </a:p>
        </p:txBody>
      </p:sp>
      <p:sp>
        <p:nvSpPr>
          <p:cNvPr id="573" name="Google Shape;573;p86"/>
          <p:cNvSpPr/>
          <p:nvPr/>
        </p:nvSpPr>
        <p:spPr>
          <a:xfrm>
            <a:off x="4495800" y="4495800"/>
            <a:ext cx="304800" cy="304800"/>
          </a:xfrm>
          <a:prstGeom prst="upArrow">
            <a:avLst>
              <a:gd fmla="val 50000" name="adj1"/>
              <a:gd fmla="val 50000" name="adj2"/>
            </a:avLst>
          </a:prstGeom>
          <a:solidFill>
            <a:srgbClr val="CCCCFF"/>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74" name="Google Shape;574;p86"/>
          <p:cNvSpPr txBox="1"/>
          <p:nvPr/>
        </p:nvSpPr>
        <p:spPr>
          <a:xfrm>
            <a:off x="0" y="6521450"/>
            <a:ext cx="9144000" cy="33655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Narrow"/>
              <a:buNone/>
            </a:pPr>
            <a:r>
              <a:rPr b="1" i="0" lang="en-US" sz="1600" u="none" cap="none" strike="noStrike">
                <a:solidFill>
                  <a:schemeClr val="lt1"/>
                </a:solidFill>
                <a:latin typeface="Arial Narrow"/>
                <a:ea typeface="Arial Narrow"/>
                <a:cs typeface="Arial Narrow"/>
                <a:sym typeface="Arial Narrow"/>
              </a:rPr>
              <a:t>Multi-tiered Data Warehouse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9" name="Shape 579"/>
        <p:cNvGrpSpPr/>
        <p:nvPr/>
      </p:nvGrpSpPr>
      <p:grpSpPr>
        <a:xfrm>
          <a:off x="0" y="0"/>
          <a:ext cx="0" cy="0"/>
          <a:chOff x="0" y="0"/>
          <a:chExt cx="0" cy="0"/>
        </a:xfrm>
      </p:grpSpPr>
      <p:sp>
        <p:nvSpPr>
          <p:cNvPr id="580" name="Google Shape;580;p87"/>
          <p:cNvSpPr txBox="1"/>
          <p:nvPr>
            <p:ph idx="4294967295" type="title"/>
          </p:nvPr>
        </p:nvSpPr>
        <p:spPr>
          <a:xfrm>
            <a:off x="3200400" y="4649787"/>
            <a:ext cx="3160712"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Reporting Types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5" name="Shape 585"/>
        <p:cNvGrpSpPr/>
        <p:nvPr/>
      </p:nvGrpSpPr>
      <p:grpSpPr>
        <a:xfrm>
          <a:off x="0" y="0"/>
          <a:ext cx="0" cy="0"/>
          <a:chOff x="0" y="0"/>
          <a:chExt cx="0" cy="0"/>
        </a:xfrm>
      </p:grpSpPr>
      <p:sp>
        <p:nvSpPr>
          <p:cNvPr id="586" name="Google Shape;586;p88"/>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Transaction Systems Reporting</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Replicated OLTP Reporting</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Mart Reporting</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Enterprise Data Warehouse Reporting</a:t>
            </a:r>
            <a:endParaRPr/>
          </a:p>
        </p:txBody>
      </p:sp>
      <p:sp>
        <p:nvSpPr>
          <p:cNvPr id="587" name="Google Shape;587;p88"/>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Type of Reporting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2" name="Shape 592"/>
        <p:cNvGrpSpPr/>
        <p:nvPr/>
      </p:nvGrpSpPr>
      <p:grpSpPr>
        <a:xfrm>
          <a:off x="0" y="0"/>
          <a:ext cx="0" cy="0"/>
          <a:chOff x="0" y="0"/>
          <a:chExt cx="0" cy="0"/>
        </a:xfrm>
      </p:grpSpPr>
      <p:sp>
        <p:nvSpPr>
          <p:cNvPr id="593" name="Google Shape;593;p89"/>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Reports are created from the transaction systems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Reporting Tool has a native connectivity to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OLTP database or</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generic data access protocol such as ODBC, JDBC or OLE DB is made use of</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This type of reporting is needed for time-sensitive reporting</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E.g. those reports which need to be up to date with the transactions occurring within the last 24 hours</a:t>
            </a:r>
            <a:endParaRPr/>
          </a:p>
        </p:txBody>
      </p:sp>
      <p:sp>
        <p:nvSpPr>
          <p:cNvPr id="594" name="Google Shape;594;p89"/>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Transaction Systems Reporting</a:t>
            </a:r>
            <a:endParaRPr/>
          </a:p>
        </p:txBody>
      </p:sp>
      <p:pic>
        <p:nvPicPr>
          <p:cNvPr descr="031502_grohe_1" id="595" name="Google Shape;595;p89"/>
          <p:cNvPicPr preferRelativeResize="0"/>
          <p:nvPr/>
        </p:nvPicPr>
        <p:blipFill rotWithShape="1">
          <a:blip r:embed="rId3">
            <a:alphaModFix/>
          </a:blip>
          <a:srcRect b="0" l="0" r="0" t="0"/>
          <a:stretch/>
        </p:blipFill>
        <p:spPr>
          <a:xfrm>
            <a:off x="533400" y="4191000"/>
            <a:ext cx="8001000" cy="2295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0" name="Shape 600"/>
        <p:cNvGrpSpPr/>
        <p:nvPr/>
      </p:nvGrpSpPr>
      <p:grpSpPr>
        <a:xfrm>
          <a:off x="0" y="0"/>
          <a:ext cx="0" cy="0"/>
          <a:chOff x="0" y="0"/>
          <a:chExt cx="0" cy="0"/>
        </a:xfrm>
      </p:grpSpPr>
      <p:sp>
        <p:nvSpPr>
          <p:cNvPr id="601" name="Google Shape;601;p90"/>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Replication to the offline data store is done by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Transaction logs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Database replication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Batch files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602" name="Google Shape;602;p90"/>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Replicated OLTP Reporting</a:t>
            </a:r>
            <a:endParaRPr/>
          </a:p>
        </p:txBody>
      </p:sp>
      <p:pic>
        <p:nvPicPr>
          <p:cNvPr descr="031502_grohe_2" id="603" name="Google Shape;603;p90"/>
          <p:cNvPicPr preferRelativeResize="0"/>
          <p:nvPr/>
        </p:nvPicPr>
        <p:blipFill rotWithShape="1">
          <a:blip r:embed="rId3">
            <a:alphaModFix/>
          </a:blip>
          <a:srcRect b="0" l="0" r="0" t="0"/>
          <a:stretch/>
        </p:blipFill>
        <p:spPr>
          <a:xfrm>
            <a:off x="457200" y="3429000"/>
            <a:ext cx="8001000" cy="25828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8" name="Shape 608"/>
        <p:cNvGrpSpPr/>
        <p:nvPr/>
      </p:nvGrpSpPr>
      <p:grpSpPr>
        <a:xfrm>
          <a:off x="0" y="0"/>
          <a:ext cx="0" cy="0"/>
          <a:chOff x="0" y="0"/>
          <a:chExt cx="0" cy="0"/>
        </a:xfrm>
      </p:grpSpPr>
      <p:sp>
        <p:nvSpPr>
          <p:cNvPr id="609" name="Google Shape;609;p91"/>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Another method is to feed transaction data to a system optimized for reporting (data mart)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610" name="Google Shape;610;p91"/>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Mart Reporting</a:t>
            </a:r>
            <a:endParaRPr/>
          </a:p>
        </p:txBody>
      </p:sp>
      <p:pic>
        <p:nvPicPr>
          <p:cNvPr descr="031502_grohe_3" id="611" name="Google Shape;611;p91"/>
          <p:cNvPicPr preferRelativeResize="0"/>
          <p:nvPr/>
        </p:nvPicPr>
        <p:blipFill rotWithShape="1">
          <a:blip r:embed="rId3">
            <a:alphaModFix/>
          </a:blip>
          <a:srcRect b="0" l="0" r="0" t="0"/>
          <a:stretch/>
        </p:blipFill>
        <p:spPr>
          <a:xfrm>
            <a:off x="533400" y="2895600"/>
            <a:ext cx="8001000" cy="3178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p74"/>
          <p:cNvSpPr txBox="1"/>
          <p:nvPr>
            <p:ph idx="4294967295" type="title"/>
          </p:nvPr>
        </p:nvSpPr>
        <p:spPr>
          <a:xfrm>
            <a:off x="133350" y="152400"/>
            <a:ext cx="741045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Overview</a:t>
            </a:r>
            <a:endParaRPr/>
          </a:p>
        </p:txBody>
      </p:sp>
      <p:sp>
        <p:nvSpPr>
          <p:cNvPr id="308" name="Google Shape;308;p74"/>
          <p:cNvSpPr txBox="1"/>
          <p:nvPr/>
        </p:nvSpPr>
        <p:spPr>
          <a:xfrm>
            <a:off x="76200" y="990600"/>
            <a:ext cx="8229600" cy="586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bin"/>
                <a:ea typeface="Cabin"/>
                <a:cs typeface="Cabin"/>
                <a:sym typeface="Cabin"/>
              </a:rPr>
              <a:t>O</a:t>
            </a:r>
            <a:r>
              <a:rPr b="0" i="0" lang="en-US" sz="2000" u="none" cap="none" strike="noStrike">
                <a:solidFill>
                  <a:schemeClr val="dk1"/>
                </a:solidFill>
                <a:latin typeface="Cabin"/>
                <a:ea typeface="Cabin"/>
                <a:cs typeface="Cabin"/>
                <a:sym typeface="Cabin"/>
              </a:rPr>
              <a:t>n-</a:t>
            </a:r>
            <a:r>
              <a:rPr b="1" i="0" lang="en-US" sz="2000" u="none" cap="none" strike="noStrike">
                <a:solidFill>
                  <a:schemeClr val="dk1"/>
                </a:solidFill>
                <a:latin typeface="Cabin"/>
                <a:ea typeface="Cabin"/>
                <a:cs typeface="Cabin"/>
                <a:sym typeface="Cabin"/>
              </a:rPr>
              <a:t>L</a:t>
            </a:r>
            <a:r>
              <a:rPr b="0" i="0" lang="en-US" sz="2000" u="none" cap="none" strike="noStrike">
                <a:solidFill>
                  <a:schemeClr val="dk1"/>
                </a:solidFill>
                <a:latin typeface="Cabin"/>
                <a:ea typeface="Cabin"/>
                <a:cs typeface="Cabin"/>
                <a:sym typeface="Cabin"/>
              </a:rPr>
              <a:t>ine </a:t>
            </a:r>
            <a:r>
              <a:rPr b="1" i="0" lang="en-US" sz="2000" u="none" cap="none" strike="noStrike">
                <a:solidFill>
                  <a:schemeClr val="dk1"/>
                </a:solidFill>
                <a:latin typeface="Cabin"/>
                <a:ea typeface="Cabin"/>
                <a:cs typeface="Cabin"/>
                <a:sym typeface="Cabin"/>
              </a:rPr>
              <a:t>A</a:t>
            </a:r>
            <a:r>
              <a:rPr b="0" i="0" lang="en-US" sz="2000" u="none" cap="none" strike="noStrike">
                <a:solidFill>
                  <a:schemeClr val="dk1"/>
                </a:solidFill>
                <a:latin typeface="Cabin"/>
                <a:ea typeface="Cabin"/>
                <a:cs typeface="Cabin"/>
                <a:sym typeface="Cabin"/>
              </a:rPr>
              <a:t>nalytical </a:t>
            </a:r>
            <a:r>
              <a:rPr b="1" i="0" lang="en-US" sz="2000" u="none" cap="none" strike="noStrike">
                <a:solidFill>
                  <a:schemeClr val="dk1"/>
                </a:solidFill>
                <a:latin typeface="Cabin"/>
                <a:ea typeface="Cabin"/>
                <a:cs typeface="Cabin"/>
                <a:sym typeface="Cabin"/>
              </a:rPr>
              <a:t>P</a:t>
            </a:r>
            <a:r>
              <a:rPr b="0" i="0" lang="en-US" sz="2000" u="none" cap="none" strike="noStrike">
                <a:solidFill>
                  <a:schemeClr val="dk1"/>
                </a:solidFill>
                <a:latin typeface="Cabin"/>
                <a:ea typeface="Cabin"/>
                <a:cs typeface="Cabin"/>
                <a:sym typeface="Cabin"/>
              </a:rPr>
              <a:t>rocessing is a decision support software that allows the user to quickly analyze information that has been summarized into multidimensional views and hierarchies.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There are three main features of OLAP system :</a:t>
            </a:r>
            <a:endParaRPr/>
          </a:p>
          <a:p>
            <a:pPr indent="-285750" lvl="1" marL="742950" marR="0" rtl="0" algn="l">
              <a:lnSpc>
                <a:spcPct val="100000"/>
              </a:lnSpc>
              <a:spcBef>
                <a:spcPts val="6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Multidimensional Viewing – OLAP supports multidimensional model which consists of facts and dimensions also called as Star Schema.</a:t>
            </a:r>
            <a:endParaRPr/>
          </a:p>
          <a:p>
            <a:pPr indent="-285750" lvl="1" marL="742950" marR="0" rtl="0" algn="l">
              <a:lnSpc>
                <a:spcPct val="100000"/>
              </a:lnSpc>
              <a:spcBef>
                <a:spcPts val="6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Calculation Intensive Capabilities – Due to data is stored in facts and dimensions tables, it enables users to analyze data without much calculations.</a:t>
            </a:r>
            <a:endParaRPr/>
          </a:p>
          <a:p>
            <a:pPr indent="-285750" lvl="1" marL="742950" marR="0" rtl="0" algn="l">
              <a:lnSpc>
                <a:spcPct val="100000"/>
              </a:lnSpc>
              <a:spcBef>
                <a:spcPts val="6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Time Series analysis – Enables users to analyze data across time.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This Module will cover the details in three parts: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 1 – Importance of BI, DWH Architecture and different reporting types.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 2 </a:t>
            </a: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Data Access and Analysis, OLAP Introduction and Types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6" name="Shape 616"/>
        <p:cNvGrpSpPr/>
        <p:nvPr/>
      </p:nvGrpSpPr>
      <p:grpSpPr>
        <a:xfrm>
          <a:off x="0" y="0"/>
          <a:ext cx="0" cy="0"/>
          <a:chOff x="0" y="0"/>
          <a:chExt cx="0" cy="0"/>
        </a:xfrm>
      </p:grpSpPr>
      <p:sp>
        <p:nvSpPr>
          <p:cNvPr id="617" name="Google Shape;617;p92"/>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An enterprise data warehouse (EDW) is designed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To combine data from multiple OLTP systems </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To provide consolidated and cleansed data to an array of data marts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618" name="Google Shape;618;p92"/>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Enterprise Data Warehouse Reporting</a:t>
            </a:r>
            <a:endParaRPr/>
          </a:p>
        </p:txBody>
      </p:sp>
      <p:pic>
        <p:nvPicPr>
          <p:cNvPr descr="031502_grohe_4" id="619" name="Google Shape;619;p92"/>
          <p:cNvPicPr preferRelativeResize="0"/>
          <p:nvPr/>
        </p:nvPicPr>
        <p:blipFill rotWithShape="1">
          <a:blip r:embed="rId3">
            <a:alphaModFix/>
          </a:blip>
          <a:srcRect b="0" l="0" r="0" t="0"/>
          <a:stretch/>
        </p:blipFill>
        <p:spPr>
          <a:xfrm>
            <a:off x="533400" y="3352800"/>
            <a:ext cx="7772400" cy="26971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4" name="Shape 624"/>
        <p:cNvGrpSpPr/>
        <p:nvPr/>
      </p:nvGrpSpPr>
      <p:grpSpPr>
        <a:xfrm>
          <a:off x="0" y="0"/>
          <a:ext cx="0" cy="0"/>
          <a:chOff x="0" y="0"/>
          <a:chExt cx="0" cy="0"/>
        </a:xfrm>
      </p:grpSpPr>
      <p:sp>
        <p:nvSpPr>
          <p:cNvPr id="625" name="Google Shape;625;p93"/>
          <p:cNvSpPr txBox="1"/>
          <p:nvPr>
            <p:ph idx="4294967295" type="body"/>
          </p:nvPr>
        </p:nvSpPr>
        <p:spPr>
          <a:xfrm>
            <a:off x="457200" y="1295400"/>
            <a:ext cx="8229600" cy="160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Query and reporting tools are used for providing Reporting Solutions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One type of classification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Ad hoc Query Tool</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Managed Query Tool</a:t>
            </a:r>
            <a:endParaRPr/>
          </a:p>
        </p:txBody>
      </p:sp>
      <p:sp>
        <p:nvSpPr>
          <p:cNvPr id="626" name="Google Shape;626;p93"/>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Query and Reporting tools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1" name="Shape 631"/>
        <p:cNvGrpSpPr/>
        <p:nvPr/>
      </p:nvGrpSpPr>
      <p:grpSpPr>
        <a:xfrm>
          <a:off x="0" y="0"/>
          <a:ext cx="0" cy="0"/>
          <a:chOff x="0" y="0"/>
          <a:chExt cx="0" cy="0"/>
        </a:xfrm>
      </p:grpSpPr>
      <p:sp>
        <p:nvSpPr>
          <p:cNvPr id="632" name="Google Shape;632;p94"/>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Ad hoc Query Tool</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Lets the user create a SQL query in a graphical environment</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Supports limited complex analysis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Connects to external data sources through ODBC</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Examples :</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Microsoft Access</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MS Query</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Managed Query Tool</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Has a semantic layer to hide database complexity from the user</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Presents the user with a semantic layer in the business terms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Has security management, usage limits, report sharing</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Examples :</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Oracle Discoverer</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Business Objects</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Cognos Impromptu</a:t>
            </a:r>
            <a:endParaRPr/>
          </a:p>
          <a:p>
            <a:pPr indent="-127000" lvl="2" marL="11430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1600" u="none" cap="none" strike="noStrike">
              <a:solidFill>
                <a:schemeClr val="dk1"/>
              </a:solidFill>
              <a:latin typeface="Cabin"/>
              <a:ea typeface="Cabin"/>
              <a:cs typeface="Cabin"/>
              <a:sym typeface="Cabin"/>
            </a:endParaRPr>
          </a:p>
        </p:txBody>
      </p:sp>
      <p:sp>
        <p:nvSpPr>
          <p:cNvPr id="633" name="Google Shape;633;p94"/>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Query and Reporting tools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0" name="Shape 640"/>
        <p:cNvGrpSpPr/>
        <p:nvPr/>
      </p:nvGrpSpPr>
      <p:grpSpPr>
        <a:xfrm>
          <a:off x="0" y="0"/>
          <a:ext cx="0" cy="0"/>
          <a:chOff x="0" y="0"/>
          <a:chExt cx="0" cy="0"/>
        </a:xfrm>
      </p:grpSpPr>
      <p:sp>
        <p:nvSpPr>
          <p:cNvPr id="641" name="Google Shape;641;p95"/>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8" name="Shape 648"/>
        <p:cNvGrpSpPr/>
        <p:nvPr/>
      </p:nvGrpSpPr>
      <p:grpSpPr>
        <a:xfrm>
          <a:off x="0" y="0"/>
          <a:ext cx="0" cy="0"/>
          <a:chOff x="0" y="0"/>
          <a:chExt cx="0" cy="0"/>
        </a:xfrm>
      </p:grpSpPr>
      <p:sp>
        <p:nvSpPr>
          <p:cNvPr id="649" name="Google Shape;649;p96"/>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SzPts val="2800"/>
              <a:buFont typeface="Arial"/>
              <a:buAutoNum type="arabicPeriod"/>
            </a:pPr>
            <a:r>
              <a:rPr b="0" i="0" lang="en-US" sz="2800" u="none" cap="none" strike="noStrike">
                <a:solidFill>
                  <a:schemeClr val="dk1"/>
                </a:solidFill>
                <a:latin typeface="Cabin"/>
                <a:ea typeface="Cabin"/>
                <a:cs typeface="Cabin"/>
                <a:sym typeface="Cabin"/>
              </a:rPr>
              <a:t>Data warehouse is a &lt;Fill in the blanks&gt; collection of data, specifically structured for information access and reporting. Mark the incorrect answer:</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Subject Oriented</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Time Variant</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Non-Volatile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Segregated</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D</a:t>
            </a:r>
            <a:endParaRPr/>
          </a:p>
        </p:txBody>
      </p:sp>
      <p:sp>
        <p:nvSpPr>
          <p:cNvPr id="650" name="Google Shape;650;p96"/>
          <p:cNvSpPr txBox="1"/>
          <p:nvPr>
            <p:ph idx="4294967295" type="title"/>
          </p:nvPr>
        </p:nvSpPr>
        <p:spPr>
          <a:xfrm>
            <a:off x="13335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7" name="Shape 657"/>
        <p:cNvGrpSpPr/>
        <p:nvPr/>
      </p:nvGrpSpPr>
      <p:grpSpPr>
        <a:xfrm>
          <a:off x="0" y="0"/>
          <a:ext cx="0" cy="0"/>
          <a:chOff x="0" y="0"/>
          <a:chExt cx="0" cy="0"/>
        </a:xfrm>
      </p:grpSpPr>
      <p:sp>
        <p:nvSpPr>
          <p:cNvPr id="658" name="Google Shape;658;p97"/>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2. Traditional Decision Making tools include:</a:t>
            </a:r>
            <a:endParaRPr/>
          </a:p>
          <a:p>
            <a:pPr indent="-533400" lvl="0" marL="533400" marR="0" rtl="0" algn="l">
              <a:lnSpc>
                <a:spcPct val="100000"/>
              </a:lnSpc>
              <a:spcBef>
                <a:spcPts val="560"/>
              </a:spcBef>
              <a:spcAft>
                <a:spcPts val="0"/>
              </a:spcAft>
              <a:buClr>
                <a:schemeClr val="dk1"/>
              </a:buClr>
              <a:buFont typeface="Cabin"/>
              <a:buNone/>
            </a:pPr>
            <a:r>
              <a:t/>
            </a:r>
            <a:endParaRPr b="0" i="0" sz="28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BI 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Excel</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Analytical 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SQL</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B and D</a:t>
            </a:r>
            <a:endParaRPr/>
          </a:p>
          <a:p>
            <a:pPr indent="0" lvl="0" marL="0" marR="0" rtl="0" algn="l">
              <a:spcBef>
                <a:spcPts val="560"/>
              </a:spcBef>
              <a:spcAft>
                <a:spcPts val="0"/>
              </a:spcAft>
              <a:buNone/>
            </a:pPr>
            <a:r>
              <a:t/>
            </a:r>
            <a:endParaRPr b="0" i="0" sz="2800" u="none" cap="none" strike="noStrike">
              <a:solidFill>
                <a:schemeClr val="dk1"/>
              </a:solidFill>
              <a:latin typeface="Cabin"/>
              <a:ea typeface="Cabin"/>
              <a:cs typeface="Cabin"/>
              <a:sym typeface="Cabin"/>
            </a:endParaRPr>
          </a:p>
        </p:txBody>
      </p:sp>
      <p:sp>
        <p:nvSpPr>
          <p:cNvPr id="659" name="Google Shape;659;p97"/>
          <p:cNvSpPr txBox="1"/>
          <p:nvPr>
            <p:ph idx="4294967295" type="title"/>
          </p:nvPr>
        </p:nvSpPr>
        <p:spPr>
          <a:xfrm>
            <a:off x="13335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6" name="Shape 666"/>
        <p:cNvGrpSpPr/>
        <p:nvPr/>
      </p:nvGrpSpPr>
      <p:grpSpPr>
        <a:xfrm>
          <a:off x="0" y="0"/>
          <a:ext cx="0" cy="0"/>
          <a:chOff x="0" y="0"/>
          <a:chExt cx="0" cy="0"/>
        </a:xfrm>
      </p:grpSpPr>
      <p:sp>
        <p:nvSpPr>
          <p:cNvPr id="667" name="Google Shape;667;p98"/>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3. In a typical data warehouse architecture the Data Marts are expected to be created after:</a:t>
            </a:r>
            <a:endParaRPr/>
          </a:p>
          <a:p>
            <a:pPr indent="-304800" lvl="1" marL="9144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Source data</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Staging </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Data warehouse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reports and analytics</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C</a:t>
            </a:r>
            <a:endParaRPr/>
          </a:p>
          <a:p>
            <a:pPr indent="0" lvl="0" marL="0" marR="0" rtl="0" algn="l">
              <a:spcBef>
                <a:spcPts val="560"/>
              </a:spcBef>
              <a:spcAft>
                <a:spcPts val="0"/>
              </a:spcAft>
              <a:buNone/>
            </a:pPr>
            <a:r>
              <a:t/>
            </a:r>
            <a:endParaRPr b="0" i="0" sz="2800" u="none" cap="none" strike="noStrike">
              <a:solidFill>
                <a:schemeClr val="dk1"/>
              </a:solidFill>
              <a:latin typeface="Cabin"/>
              <a:ea typeface="Cabin"/>
              <a:cs typeface="Cabin"/>
              <a:sym typeface="Cabin"/>
            </a:endParaRPr>
          </a:p>
        </p:txBody>
      </p:sp>
      <p:sp>
        <p:nvSpPr>
          <p:cNvPr id="668" name="Google Shape;668;p98"/>
          <p:cNvSpPr txBox="1"/>
          <p:nvPr>
            <p:ph idx="4294967295" type="title"/>
          </p:nvPr>
        </p:nvSpPr>
        <p:spPr>
          <a:xfrm>
            <a:off x="13335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5" name="Shape 675"/>
        <p:cNvGrpSpPr/>
        <p:nvPr/>
      </p:nvGrpSpPr>
      <p:grpSpPr>
        <a:xfrm>
          <a:off x="0" y="0"/>
          <a:ext cx="0" cy="0"/>
          <a:chOff x="0" y="0"/>
          <a:chExt cx="0" cy="0"/>
        </a:xfrm>
      </p:grpSpPr>
      <p:sp>
        <p:nvSpPr>
          <p:cNvPr id="676" name="Google Shape;676;p99"/>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4. Historical data is not available with which of the following options.</a:t>
            </a:r>
            <a:endParaRPr/>
          </a:p>
          <a:p>
            <a:pPr indent="-533400" lvl="0" marL="533400" marR="0" rtl="0" algn="l">
              <a:lnSpc>
                <a:spcPct val="100000"/>
              </a:lnSpc>
              <a:spcBef>
                <a:spcPts val="560"/>
              </a:spcBef>
              <a:spcAft>
                <a:spcPts val="0"/>
              </a:spcAft>
              <a:buClr>
                <a:schemeClr val="dk1"/>
              </a:buClr>
              <a:buFont typeface="Cabin"/>
              <a:buNone/>
            </a:pPr>
            <a:r>
              <a:t/>
            </a:r>
            <a:endParaRPr b="0" i="0" sz="28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Data Mart 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Transaction Systems 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Replicated OLTP 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Enterprise Data Warehouse Reporting</a:t>
            </a:r>
            <a:endParaRPr/>
          </a:p>
          <a:p>
            <a:pPr indent="-533400" lvl="0" marL="533400" marR="0" rtl="0" algn="l">
              <a:lnSpc>
                <a:spcPct val="100000"/>
              </a:lnSpc>
              <a:spcBef>
                <a:spcPts val="560"/>
              </a:spcBef>
              <a:spcAft>
                <a:spcPts val="0"/>
              </a:spcAft>
              <a:buClr>
                <a:schemeClr val="dk1"/>
              </a:buClr>
              <a:buFont typeface="Cabin"/>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B and C</a:t>
            </a:r>
            <a:endParaRPr/>
          </a:p>
          <a:p>
            <a:pPr indent="0" lvl="0" marL="0" marR="0" rtl="0" algn="l">
              <a:spcBef>
                <a:spcPts val="560"/>
              </a:spcBef>
              <a:spcAft>
                <a:spcPts val="0"/>
              </a:spcAft>
              <a:buNone/>
            </a:pPr>
            <a:r>
              <a:t/>
            </a:r>
            <a:endParaRPr b="0" i="0" sz="2800" u="none" cap="none" strike="noStrike">
              <a:solidFill>
                <a:schemeClr val="dk1"/>
              </a:solidFill>
              <a:latin typeface="Cabin"/>
              <a:ea typeface="Cabin"/>
              <a:cs typeface="Cabin"/>
              <a:sym typeface="Cabin"/>
            </a:endParaRPr>
          </a:p>
        </p:txBody>
      </p:sp>
      <p:sp>
        <p:nvSpPr>
          <p:cNvPr id="677" name="Google Shape;677;p99"/>
          <p:cNvSpPr txBox="1"/>
          <p:nvPr>
            <p:ph idx="4294967295" type="title"/>
          </p:nvPr>
        </p:nvSpPr>
        <p:spPr>
          <a:xfrm>
            <a:off x="13335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4" name="Shape 684"/>
        <p:cNvGrpSpPr/>
        <p:nvPr/>
      </p:nvGrpSpPr>
      <p:grpSpPr>
        <a:xfrm>
          <a:off x="0" y="0"/>
          <a:ext cx="0" cy="0"/>
          <a:chOff x="0" y="0"/>
          <a:chExt cx="0" cy="0"/>
        </a:xfrm>
      </p:grpSpPr>
      <p:sp>
        <p:nvSpPr>
          <p:cNvPr id="685" name="Google Shape;685;p100"/>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5.  Managed Query tools can be used on.</a:t>
            </a:r>
            <a:endParaRPr/>
          </a:p>
          <a:p>
            <a:pPr indent="-533400" lvl="0" marL="533400" marR="0" rtl="0" algn="l">
              <a:lnSpc>
                <a:spcPct val="100000"/>
              </a:lnSpc>
              <a:spcBef>
                <a:spcPts val="480"/>
              </a:spcBef>
              <a:spcAft>
                <a:spcPts val="0"/>
              </a:spcAft>
              <a:buClr>
                <a:schemeClr val="dk1"/>
              </a:buClr>
              <a:buFont typeface="Cabin"/>
              <a:buNone/>
            </a:pPr>
            <a:r>
              <a:rPr b="1" i="0" lang="en-US" sz="2400" u="none" cap="none" strike="noStrike">
                <a:solidFill>
                  <a:schemeClr val="dk1"/>
                </a:solidFill>
                <a:latin typeface="Cabin"/>
                <a:ea typeface="Cabin"/>
                <a:cs typeface="Cabin"/>
                <a:sym typeface="Cabin"/>
              </a:rPr>
              <a:t>	</a:t>
            </a:r>
            <a:endParaRPr b="0" i="0" sz="28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Transaction/OLTP 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Data Mart 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Replicated OLTP 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Enterprise Data Warehouse Reporting</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B and C</a:t>
            </a:r>
            <a:endParaRPr/>
          </a:p>
          <a:p>
            <a:pPr indent="0" lvl="0" marL="0" marR="0" rtl="0" algn="l">
              <a:spcBef>
                <a:spcPts val="560"/>
              </a:spcBef>
              <a:spcAft>
                <a:spcPts val="0"/>
              </a:spcAft>
              <a:buNone/>
            </a:pPr>
            <a:r>
              <a:t/>
            </a:r>
            <a:endParaRPr b="0" i="0" sz="2800" u="none" cap="none" strike="noStrike">
              <a:solidFill>
                <a:schemeClr val="dk1"/>
              </a:solidFill>
              <a:latin typeface="Cabin"/>
              <a:ea typeface="Cabin"/>
              <a:cs typeface="Cabin"/>
              <a:sym typeface="Cabin"/>
            </a:endParaRPr>
          </a:p>
        </p:txBody>
      </p:sp>
      <p:sp>
        <p:nvSpPr>
          <p:cNvPr id="686" name="Google Shape;686;p100"/>
          <p:cNvSpPr txBox="1"/>
          <p:nvPr>
            <p:ph idx="4294967295" type="title"/>
          </p:nvPr>
        </p:nvSpPr>
        <p:spPr>
          <a:xfrm>
            <a:off x="13335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3" name="Shape 693"/>
        <p:cNvGrpSpPr/>
        <p:nvPr/>
      </p:nvGrpSpPr>
      <p:grpSpPr>
        <a:xfrm>
          <a:off x="0" y="0"/>
          <a:ext cx="0" cy="0"/>
          <a:chOff x="0" y="0"/>
          <a:chExt cx="0" cy="0"/>
        </a:xfrm>
      </p:grpSpPr>
      <p:sp>
        <p:nvSpPr>
          <p:cNvPr id="694" name="Google Shape;694;p101"/>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3" name="Shape 313"/>
        <p:cNvGrpSpPr/>
        <p:nvPr/>
      </p:nvGrpSpPr>
      <p:grpSpPr>
        <a:xfrm>
          <a:off x="0" y="0"/>
          <a:ext cx="0" cy="0"/>
          <a:chOff x="0" y="0"/>
          <a:chExt cx="0" cy="0"/>
        </a:xfrm>
      </p:grpSpPr>
      <p:sp>
        <p:nvSpPr>
          <p:cNvPr id="314" name="Google Shape;314;p75"/>
          <p:cNvSpPr txBox="1"/>
          <p:nvPr>
            <p:ph idx="4294967295" type="title"/>
          </p:nvPr>
        </p:nvSpPr>
        <p:spPr>
          <a:xfrm>
            <a:off x="133350" y="152400"/>
            <a:ext cx="741045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OLAP Objectives – Part Overview</a:t>
            </a:r>
            <a:endParaRPr/>
          </a:p>
        </p:txBody>
      </p:sp>
      <p:sp>
        <p:nvSpPr>
          <p:cNvPr id="315" name="Google Shape;315;p75"/>
          <p:cNvSpPr txBox="1"/>
          <p:nvPr/>
        </p:nvSpPr>
        <p:spPr>
          <a:xfrm>
            <a:off x="2286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Upon completion of this Part module you will be able to:</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Appreciate the importance of Business Intelligence</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Know the basic Data warehouse Architecture</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Understand Different types of reporting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8" name="Shape 698"/>
        <p:cNvGrpSpPr/>
        <p:nvPr/>
      </p:nvGrpSpPr>
      <p:grpSpPr>
        <a:xfrm>
          <a:off x="0" y="0"/>
          <a:ext cx="0" cy="0"/>
          <a:chOff x="0" y="0"/>
          <a:chExt cx="0" cy="0"/>
        </a:xfrm>
      </p:grpSpPr>
      <p:sp>
        <p:nvSpPr>
          <p:cNvPr id="699" name="Google Shape;699;p102"/>
          <p:cNvSpPr txBox="1"/>
          <p:nvPr>
            <p:ph idx="4294967295" type="title"/>
          </p:nvPr>
        </p:nvSpPr>
        <p:spPr>
          <a:xfrm>
            <a:off x="13335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700" name="Google Shape;700;p102"/>
          <p:cNvSpPr txBox="1"/>
          <p:nvPr/>
        </p:nvSpPr>
        <p:spPr>
          <a:xfrm>
            <a:off x="381000" y="2133600"/>
            <a:ext cx="3581400" cy="1081087"/>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Font typeface="Cabin"/>
              <a:buNone/>
            </a:pPr>
            <a:r>
              <a:rPr b="0" i="0" lang="en-US" sz="1200" u="none" cap="none" strike="noStrike">
                <a:solidFill>
                  <a:schemeClr val="dk1"/>
                </a:solidFill>
                <a:latin typeface="Cabin"/>
                <a:ea typeface="Cabin"/>
                <a:cs typeface="Cabin"/>
                <a:sym typeface="Cabin"/>
              </a:rPr>
              <a:t>	The OLAP Solutions – Building Multidimensional Information Systems Second Edition by Erik Thomsen, Wiley dream tech India Pvt. Ltd. 2002 ISBN 81-265-0275-4</a:t>
            </a:r>
            <a:endParaRPr/>
          </a:p>
        </p:txBody>
      </p:sp>
      <p:sp>
        <p:nvSpPr>
          <p:cNvPr id="701" name="Google Shape;701;p102"/>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Publications</a:t>
            </a:r>
            <a:endParaRPr/>
          </a:p>
        </p:txBody>
      </p:sp>
      <p:sp>
        <p:nvSpPr>
          <p:cNvPr id="702" name="Google Shape;702;p102"/>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Courses</a:t>
            </a:r>
            <a:endParaRPr/>
          </a:p>
        </p:txBody>
      </p:sp>
      <p:sp>
        <p:nvSpPr>
          <p:cNvPr id="703" name="Google Shape;703;p102"/>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Training Programs</a:t>
            </a:r>
            <a:endParaRPr/>
          </a:p>
        </p:txBody>
      </p:sp>
      <p:sp>
        <p:nvSpPr>
          <p:cNvPr id="704" name="Google Shape;704;p102"/>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URL’s</a:t>
            </a:r>
            <a:endParaRPr/>
          </a:p>
        </p:txBody>
      </p:sp>
      <p:sp>
        <p:nvSpPr>
          <p:cNvPr id="705" name="Google Shape;705;p102"/>
          <p:cNvSpPr txBox="1"/>
          <p:nvPr/>
        </p:nvSpPr>
        <p:spPr>
          <a:xfrm>
            <a:off x="381000" y="4343400"/>
            <a:ext cx="3240087" cy="1100137"/>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1200"/>
              <a:buFont typeface="Arial"/>
              <a:buChar char="•"/>
            </a:pPr>
            <a:r>
              <a:rPr b="0" i="0" lang="en-US" sz="1200" u="sng" cap="none" strike="noStrike">
                <a:solidFill>
                  <a:schemeClr val="hlink"/>
                </a:solidFill>
                <a:latin typeface="Arial"/>
                <a:ea typeface="Arial"/>
                <a:cs typeface="Arial"/>
                <a:sym typeface="Arial"/>
                <a:hlinkClick r:id="rId3"/>
              </a:rPr>
              <a:t>Tek-tips reporting solutions forum</a:t>
            </a:r>
            <a:endParaRPr/>
          </a:p>
          <a:p>
            <a:pPr indent="-285750" lvl="1" marL="742950" marR="0" rtl="0" algn="l">
              <a:lnSpc>
                <a:spcPct val="100000"/>
              </a:lnSpc>
              <a:spcBef>
                <a:spcPts val="240"/>
              </a:spcBef>
              <a:spcAft>
                <a:spcPts val="0"/>
              </a:spcAft>
              <a:buClr>
                <a:schemeClr val="dk1"/>
              </a:buClr>
              <a:buSzPts val="1200"/>
              <a:buFont typeface="Arial"/>
              <a:buChar char="•"/>
            </a:pPr>
            <a:r>
              <a:rPr b="0" i="0" lang="en-US" sz="1200" u="sng" cap="none" strike="noStrike">
                <a:solidFill>
                  <a:schemeClr val="hlink"/>
                </a:solidFill>
                <a:latin typeface="Arial"/>
                <a:ea typeface="Arial"/>
                <a:cs typeface="Arial"/>
                <a:sym typeface="Arial"/>
                <a:hlinkClick r:id="rId4"/>
              </a:rPr>
              <a:t>http://www.dmreview.com/</a:t>
            </a:r>
            <a:endParaRPr/>
          </a:p>
          <a:p>
            <a:pPr indent="-285750" lvl="1" marL="742950" marR="0" rtl="0" algn="l">
              <a:lnSpc>
                <a:spcPct val="100000"/>
              </a:lnSpc>
              <a:spcBef>
                <a:spcPts val="240"/>
              </a:spcBef>
              <a:spcAft>
                <a:spcPts val="0"/>
              </a:spcAft>
              <a:buClr>
                <a:schemeClr val="dk1"/>
              </a:buClr>
              <a:buSzPts val="1200"/>
              <a:buFont typeface="Arial"/>
              <a:buChar char="•"/>
            </a:pPr>
            <a:r>
              <a:rPr b="0" i="0" lang="en-US" sz="1200" u="sng" cap="none" strike="noStrike">
                <a:solidFill>
                  <a:schemeClr val="hlink"/>
                </a:solidFill>
                <a:latin typeface="Arial"/>
                <a:ea typeface="Arial"/>
                <a:cs typeface="Arial"/>
                <a:sym typeface="Arial"/>
                <a:hlinkClick r:id="rId5"/>
              </a:rPr>
              <a:t>http://www.dwinfocenter.org</a:t>
            </a:r>
            <a:endParaRPr b="0" i="0" sz="1200" u="none" cap="none" strike="noStrike">
              <a:solidFill>
                <a:srgbClr val="FF3300"/>
              </a:solidFill>
              <a:latin typeface="Cabin"/>
              <a:ea typeface="Cabin"/>
              <a:cs typeface="Cabin"/>
              <a:sym typeface="Cabin"/>
            </a:endParaRPr>
          </a:p>
          <a:p>
            <a:pPr indent="-209550" lvl="1" marL="742950" marR="0" rtl="0" algn="l">
              <a:lnSpc>
                <a:spcPct val="100000"/>
              </a:lnSpc>
              <a:spcBef>
                <a:spcPts val="240"/>
              </a:spcBef>
              <a:spcAft>
                <a:spcPts val="0"/>
              </a:spcAft>
              <a:buClr>
                <a:schemeClr val="dk1"/>
              </a:buClr>
              <a:buSzPts val="1200"/>
              <a:buFont typeface="Arial"/>
              <a:buNone/>
            </a:pPr>
            <a:r>
              <a:t/>
            </a:r>
            <a:endParaRPr b="0" i="0" sz="12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Cabin"/>
              <a:ea typeface="Cabin"/>
              <a:cs typeface="Cabin"/>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9" name="Shape 709"/>
        <p:cNvGrpSpPr/>
        <p:nvPr/>
      </p:nvGrpSpPr>
      <p:grpSpPr>
        <a:xfrm>
          <a:off x="0" y="0"/>
          <a:ext cx="0" cy="0"/>
          <a:chOff x="0" y="0"/>
          <a:chExt cx="0" cy="0"/>
        </a:xfrm>
      </p:grpSpPr>
      <p:sp>
        <p:nvSpPr>
          <p:cNvPr id="710" name="Google Shape;710;p103"/>
          <p:cNvSpPr txBox="1"/>
          <p:nvPr>
            <p:ph idx="4294967295" type="subTitle"/>
          </p:nvPr>
        </p:nvSpPr>
        <p:spPr>
          <a:xfrm>
            <a:off x="6400800" y="3352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Anupama Putcha</a:t>
            </a:r>
            <a:endParaRPr/>
          </a:p>
        </p:txBody>
      </p:sp>
      <p:sp>
        <p:nvSpPr>
          <p:cNvPr id="711" name="Google Shape;711;p103"/>
          <p:cNvSpPr txBox="1"/>
          <p:nvPr/>
        </p:nvSpPr>
        <p:spPr>
          <a:xfrm>
            <a:off x="6400800" y="3860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Senior Software Engineer</a:t>
            </a:r>
            <a:endParaRPr/>
          </a:p>
        </p:txBody>
      </p:sp>
      <p:sp>
        <p:nvSpPr>
          <p:cNvPr id="712" name="Google Shape;712;p103"/>
          <p:cNvSpPr txBox="1"/>
          <p:nvPr/>
        </p:nvSpPr>
        <p:spPr>
          <a:xfrm>
            <a:off x="5257800" y="4343400"/>
            <a:ext cx="3886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anupama.putcha@wipro.com</a:t>
            </a:r>
            <a:endParaRPr/>
          </a:p>
        </p:txBody>
      </p:sp>
      <p:sp>
        <p:nvSpPr>
          <p:cNvPr id="713" name="Google Shape;713;p103"/>
          <p:cNvSpPr txBox="1"/>
          <p:nvPr>
            <p:ph idx="4294967295"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sp>
        <p:nvSpPr>
          <p:cNvPr id="321" name="Google Shape;321;p76"/>
          <p:cNvSpPr txBox="1"/>
          <p:nvPr>
            <p:ph idx="4294967295" type="title"/>
          </p:nvPr>
        </p:nvSpPr>
        <p:spPr>
          <a:xfrm>
            <a:off x="133350" y="152400"/>
            <a:ext cx="741045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OLAP Outline</a:t>
            </a:r>
            <a:endParaRPr/>
          </a:p>
        </p:txBody>
      </p:sp>
      <p:grpSp>
        <p:nvGrpSpPr>
          <p:cNvPr id="322" name="Google Shape;322;p76"/>
          <p:cNvGrpSpPr/>
          <p:nvPr/>
        </p:nvGrpSpPr>
        <p:grpSpPr>
          <a:xfrm>
            <a:off x="7888287" y="1844675"/>
            <a:ext cx="266700" cy="157162"/>
            <a:chOff x="6629400" y="5257800"/>
            <a:chExt cx="304800" cy="457200"/>
          </a:xfrm>
        </p:grpSpPr>
        <p:sp>
          <p:nvSpPr>
            <p:cNvPr id="323" name="Google Shape;323;p76"/>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4" name="Google Shape;324;p76"/>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5" name="Google Shape;325;p76"/>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26" name="Google Shape;326;p76"/>
          <p:cNvGrpSpPr/>
          <p:nvPr/>
        </p:nvGrpSpPr>
        <p:grpSpPr>
          <a:xfrm>
            <a:off x="762000" y="1524000"/>
            <a:ext cx="7848600" cy="565150"/>
            <a:chOff x="1481137" y="1892300"/>
            <a:chExt cx="6845300" cy="681037"/>
          </a:xfrm>
        </p:grpSpPr>
        <p:sp>
          <p:nvSpPr>
            <p:cNvPr id="327" name="Google Shape;327;p76"/>
            <p:cNvSpPr txBox="1"/>
            <p:nvPr/>
          </p:nvSpPr>
          <p:spPr>
            <a:xfrm>
              <a:off x="1481137" y="1892300"/>
              <a:ext cx="6845300" cy="681037"/>
            </a:xfrm>
            <a:prstGeom prst="rect">
              <a:avLst/>
            </a:prstGeom>
            <a:solidFill>
              <a:srgbClr val="33CC33">
                <a:alpha val="39607"/>
              </a:srgb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2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1		Importance of Business Intelligence</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grpSp>
          <p:nvGrpSpPr>
            <p:cNvPr id="328" name="Google Shape;328;p76"/>
            <p:cNvGrpSpPr/>
            <p:nvPr/>
          </p:nvGrpSpPr>
          <p:grpSpPr>
            <a:xfrm>
              <a:off x="7888287" y="2132012"/>
              <a:ext cx="266700" cy="190500"/>
              <a:chOff x="6629400" y="5257800"/>
              <a:chExt cx="304800" cy="457200"/>
            </a:xfrm>
          </p:grpSpPr>
          <p:sp>
            <p:nvSpPr>
              <p:cNvPr id="329" name="Google Shape;329;p76"/>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0" name="Google Shape;330;p76"/>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1" name="Google Shape;331;p76"/>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grpSp>
        <p:nvGrpSpPr>
          <p:cNvPr id="332" name="Google Shape;332;p76"/>
          <p:cNvGrpSpPr/>
          <p:nvPr/>
        </p:nvGrpSpPr>
        <p:grpSpPr>
          <a:xfrm>
            <a:off x="7888287" y="2681287"/>
            <a:ext cx="266700" cy="157162"/>
            <a:chOff x="6629400" y="5257800"/>
            <a:chExt cx="304800" cy="457200"/>
          </a:xfrm>
        </p:grpSpPr>
        <p:sp>
          <p:nvSpPr>
            <p:cNvPr id="333" name="Google Shape;333;p76"/>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4" name="Google Shape;334;p76"/>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5" name="Google Shape;335;p76"/>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36" name="Google Shape;336;p76"/>
          <p:cNvGrpSpPr/>
          <p:nvPr/>
        </p:nvGrpSpPr>
        <p:grpSpPr>
          <a:xfrm>
            <a:off x="762000" y="2362200"/>
            <a:ext cx="7848600" cy="565150"/>
            <a:chOff x="1482725" y="2728912"/>
            <a:chExt cx="6845300" cy="681037"/>
          </a:xfrm>
        </p:grpSpPr>
        <p:sp>
          <p:nvSpPr>
            <p:cNvPr id="337" name="Google Shape;337;p76"/>
            <p:cNvSpPr txBox="1"/>
            <p:nvPr/>
          </p:nvSpPr>
          <p:spPr>
            <a:xfrm>
              <a:off x="1482725" y="2728912"/>
              <a:ext cx="6845300" cy="681037"/>
            </a:xfrm>
            <a:prstGeom prst="rect">
              <a:avLst/>
            </a:prstGeom>
            <a:solidFill>
              <a:srgbClr val="FF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nvGrpSpPr>
            <p:cNvPr id="338" name="Google Shape;338;p76"/>
            <p:cNvGrpSpPr/>
            <p:nvPr/>
          </p:nvGrpSpPr>
          <p:grpSpPr>
            <a:xfrm>
              <a:off x="7888287" y="2968625"/>
              <a:ext cx="266700" cy="190500"/>
              <a:chOff x="6629400" y="5257800"/>
              <a:chExt cx="304800" cy="457200"/>
            </a:xfrm>
          </p:grpSpPr>
          <p:sp>
            <p:nvSpPr>
              <p:cNvPr id="339" name="Google Shape;339;p76"/>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0" name="Google Shape;340;p76"/>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1" name="Google Shape;341;p76"/>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
        <p:nvSpPr>
          <p:cNvPr id="342" name="Google Shape;342;p76"/>
          <p:cNvSpPr txBox="1"/>
          <p:nvPr/>
        </p:nvSpPr>
        <p:spPr>
          <a:xfrm>
            <a:off x="762000" y="2438400"/>
            <a:ext cx="7772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2		</a:t>
            </a:r>
            <a:r>
              <a:rPr b="0" i="0" lang="en-US" sz="1800" u="none" cap="none" strike="noStrike">
                <a:solidFill>
                  <a:schemeClr val="dk1"/>
                </a:solidFill>
                <a:latin typeface="Arial"/>
                <a:ea typeface="Arial"/>
                <a:cs typeface="Arial"/>
                <a:sym typeface="Arial"/>
              </a:rPr>
              <a:t>Data warehouse Architecture</a:t>
            </a:r>
            <a:endParaRPr/>
          </a:p>
        </p:txBody>
      </p:sp>
      <p:grpSp>
        <p:nvGrpSpPr>
          <p:cNvPr id="343" name="Google Shape;343;p76"/>
          <p:cNvGrpSpPr/>
          <p:nvPr/>
        </p:nvGrpSpPr>
        <p:grpSpPr>
          <a:xfrm>
            <a:off x="762000" y="3168650"/>
            <a:ext cx="7848600" cy="565150"/>
            <a:chOff x="1481137" y="1892300"/>
            <a:chExt cx="6845300" cy="681037"/>
          </a:xfrm>
        </p:grpSpPr>
        <p:sp>
          <p:nvSpPr>
            <p:cNvPr id="344" name="Google Shape;344;p76"/>
            <p:cNvSpPr txBox="1"/>
            <p:nvPr/>
          </p:nvSpPr>
          <p:spPr>
            <a:xfrm>
              <a:off x="1481137" y="1892300"/>
              <a:ext cx="6845300" cy="681037"/>
            </a:xfrm>
            <a:prstGeom prst="rect">
              <a:avLst/>
            </a:prstGeom>
            <a:solidFill>
              <a:srgbClr val="FFCC99">
                <a:alpha val="39607"/>
              </a:srgb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2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3		Reporting Types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grpSp>
          <p:nvGrpSpPr>
            <p:cNvPr id="345" name="Google Shape;345;p76"/>
            <p:cNvGrpSpPr/>
            <p:nvPr/>
          </p:nvGrpSpPr>
          <p:grpSpPr>
            <a:xfrm>
              <a:off x="7888287" y="2132012"/>
              <a:ext cx="266700" cy="190500"/>
              <a:chOff x="6629400" y="5257800"/>
              <a:chExt cx="304800" cy="457200"/>
            </a:xfrm>
          </p:grpSpPr>
          <p:sp>
            <p:nvSpPr>
              <p:cNvPr id="346" name="Google Shape;346;p76"/>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7" name="Google Shape;347;p76"/>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8" name="Google Shape;348;p76"/>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2" name="Shape 352"/>
        <p:cNvGrpSpPr/>
        <p:nvPr/>
      </p:nvGrpSpPr>
      <p:grpSpPr>
        <a:xfrm>
          <a:off x="0" y="0"/>
          <a:ext cx="0" cy="0"/>
          <a:chOff x="0" y="0"/>
          <a:chExt cx="0" cy="0"/>
        </a:xfrm>
      </p:grpSpPr>
      <p:sp>
        <p:nvSpPr>
          <p:cNvPr id="353" name="Google Shape;353;p77"/>
          <p:cNvSpPr txBox="1"/>
          <p:nvPr/>
        </p:nvSpPr>
        <p:spPr>
          <a:xfrm>
            <a:off x="1371600" y="4344987"/>
            <a:ext cx="6589712"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Importance of Business Intelligence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8" name="Shape 358"/>
        <p:cNvGrpSpPr/>
        <p:nvPr/>
      </p:nvGrpSpPr>
      <p:grpSpPr>
        <a:xfrm>
          <a:off x="0" y="0"/>
          <a:ext cx="0" cy="0"/>
          <a:chOff x="0" y="0"/>
          <a:chExt cx="0" cy="0"/>
        </a:xfrm>
      </p:grpSpPr>
      <p:sp>
        <p:nvSpPr>
          <p:cNvPr id="359" name="Google Shape;359;p78"/>
          <p:cNvSpPr txBox="1"/>
          <p:nvPr>
            <p:ph type="title"/>
          </p:nvPr>
        </p:nvSpPr>
        <p:spPr>
          <a:xfrm>
            <a:off x="0" y="215900"/>
            <a:ext cx="8458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Traditional DSS - Limitations</a:t>
            </a:r>
            <a:endParaRPr/>
          </a:p>
        </p:txBody>
      </p:sp>
      <p:sp>
        <p:nvSpPr>
          <p:cNvPr id="360" name="Google Shape;360;p78"/>
          <p:cNvSpPr txBox="1"/>
          <p:nvPr>
            <p:ph idx="1" type="body"/>
          </p:nvPr>
        </p:nvSpPr>
        <p:spPr>
          <a:xfrm>
            <a:off x="457200" y="12192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Spreadsheets and SQL are traditionally used as tool for analysis and decision making</a:t>
            </a:r>
            <a:endParaRPr/>
          </a:p>
          <a:p>
            <a:pPr indent="-342900" lvl="0" marL="342900" marR="0" rtl="0" algn="l">
              <a:lnSpc>
                <a:spcPct val="100000"/>
              </a:lnSpc>
              <a:spcBef>
                <a:spcPts val="560"/>
              </a:spcBef>
              <a:spcAft>
                <a:spcPts val="0"/>
              </a:spcAft>
              <a:buClr>
                <a:schemeClr val="dk1"/>
              </a:buClr>
              <a:buFont typeface="Cabin"/>
              <a:buNone/>
            </a:pPr>
            <a:r>
              <a:t/>
            </a:r>
            <a:endParaRPr b="0" i="0" sz="2800" u="none" cap="none" strike="noStrike">
              <a:solidFill>
                <a:schemeClr val="dk1"/>
              </a:solidFill>
              <a:latin typeface="Cabin"/>
              <a:ea typeface="Cabin"/>
              <a:cs typeface="Cabin"/>
              <a:sym typeface="Cabin"/>
            </a:endParaRPr>
          </a:p>
          <a:p>
            <a:pPr indent="-342900" lvl="0" marL="342900" marR="0" rtl="0" algn="l">
              <a:lnSpc>
                <a:spcPct val="100000"/>
              </a:lnSpc>
              <a:spcBef>
                <a:spcPts val="560"/>
              </a:spcBef>
              <a:spcAft>
                <a:spcPts val="0"/>
              </a:spcAft>
              <a:buClr>
                <a:schemeClr val="dk1"/>
              </a:buClr>
              <a:buFont typeface="Cabin"/>
              <a:buNone/>
            </a:pPr>
            <a:r>
              <a:t/>
            </a:r>
            <a:endParaRPr b="0" i="0" sz="2800" u="none" cap="none" strike="noStrike">
              <a:solidFill>
                <a:schemeClr val="dk1"/>
              </a:solidFill>
              <a:latin typeface="Cabin"/>
              <a:ea typeface="Cabin"/>
              <a:cs typeface="Cabin"/>
              <a:sym typeface="Cabin"/>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Limitations of Traditional techniques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It is very difficult to define the aggregation levels, views in spreadsheets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SQL does not have a natural way of providing flexible view reorganizations that will transpose the data</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Common analytic functions such as cumulative average and total are not supported in SQL</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Extensive programming</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Redundant reporting</a:t>
            </a:r>
            <a:endParaRPr/>
          </a:p>
        </p:txBody>
      </p:sp>
      <p:pic>
        <p:nvPicPr>
          <p:cNvPr descr="MCj04109450000[1]" id="361" name="Google Shape;361;p78"/>
          <p:cNvPicPr preferRelativeResize="0"/>
          <p:nvPr/>
        </p:nvPicPr>
        <p:blipFill rotWithShape="1">
          <a:blip r:embed="rId3">
            <a:alphaModFix/>
          </a:blip>
          <a:srcRect b="0" l="0" r="0" t="0"/>
          <a:stretch/>
        </p:blipFill>
        <p:spPr>
          <a:xfrm>
            <a:off x="2057400" y="2239962"/>
            <a:ext cx="1457325" cy="1036637"/>
          </a:xfrm>
          <a:prstGeom prst="rect">
            <a:avLst/>
          </a:prstGeom>
          <a:noFill/>
          <a:ln>
            <a:noFill/>
          </a:ln>
        </p:spPr>
      </p:pic>
      <p:pic>
        <p:nvPicPr>
          <p:cNvPr descr="MCj03795810000[1]" id="362" name="Google Shape;362;p78"/>
          <p:cNvPicPr preferRelativeResize="0"/>
          <p:nvPr/>
        </p:nvPicPr>
        <p:blipFill rotWithShape="1">
          <a:blip r:embed="rId4">
            <a:alphaModFix/>
          </a:blip>
          <a:srcRect b="0" l="0" r="0" t="0"/>
          <a:stretch/>
        </p:blipFill>
        <p:spPr>
          <a:xfrm>
            <a:off x="5486400" y="2168525"/>
            <a:ext cx="1371600" cy="118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 name="Shape 367"/>
        <p:cNvGrpSpPr/>
        <p:nvPr/>
      </p:nvGrpSpPr>
      <p:grpSpPr>
        <a:xfrm>
          <a:off x="0" y="0"/>
          <a:ext cx="0" cy="0"/>
          <a:chOff x="0" y="0"/>
          <a:chExt cx="0" cy="0"/>
        </a:xfrm>
      </p:grpSpPr>
      <p:sp>
        <p:nvSpPr>
          <p:cNvPr id="368" name="Google Shape;368;p79"/>
          <p:cNvSpPr txBox="1"/>
          <p:nvPr>
            <p:ph type="title"/>
          </p:nvPr>
        </p:nvSpPr>
        <p:spPr>
          <a:xfrm>
            <a:off x="0" y="215900"/>
            <a:ext cx="8458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Business Intelligence - Significance</a:t>
            </a:r>
            <a:endParaRPr/>
          </a:p>
        </p:txBody>
      </p:sp>
      <p:sp>
        <p:nvSpPr>
          <p:cNvPr id="369" name="Google Shape;369;p79"/>
          <p:cNvSpPr txBox="1"/>
          <p:nvPr>
            <p:ph idx="1" type="body"/>
          </p:nvPr>
        </p:nvSpPr>
        <p:spPr>
          <a:xfrm>
            <a:off x="457200" y="11430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Often Business Intelligent applications use data gathered from a data warehouse or a data mart. </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A DWH houses a standardized, consistent, clean and integrated form of data sourced from various operational systems in use in the organization, structured in a way to specifically address the reporting and analytic requirements.</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bin"/>
                <a:ea typeface="Cabin"/>
                <a:cs typeface="Cabin"/>
                <a:sym typeface="Cabin"/>
              </a:rPr>
              <a:t>Data warehouses can become enormous with hundreds of gigabytes of transactions. As a result, subsets, known as "data marts," are often created for just one department or product 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4" name="Shape 374"/>
        <p:cNvGrpSpPr/>
        <p:nvPr/>
      </p:nvGrpSpPr>
      <p:grpSpPr>
        <a:xfrm>
          <a:off x="0" y="0"/>
          <a:ext cx="0" cy="0"/>
          <a:chOff x="0" y="0"/>
          <a:chExt cx="0" cy="0"/>
        </a:xfrm>
      </p:grpSpPr>
      <p:sp>
        <p:nvSpPr>
          <p:cNvPr id="375" name="Google Shape;375;p80"/>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Business Intelligence - Future</a:t>
            </a:r>
            <a:endParaRPr/>
          </a:p>
        </p:txBody>
      </p:sp>
      <p:sp>
        <p:nvSpPr>
          <p:cNvPr id="376" name="Google Shape;376;p80"/>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000"/>
              <a:buFont typeface="Arial"/>
              <a:buChar char="•"/>
            </a:pPr>
            <a:r>
              <a:rPr b="0" i="0" lang="en-US" sz="2000" u="none" cap="none" strike="noStrike">
                <a:solidFill>
                  <a:srgbClr val="000000"/>
                </a:solidFill>
                <a:latin typeface="Cabin"/>
                <a:ea typeface="Cabin"/>
                <a:cs typeface="Cabin"/>
                <a:sym typeface="Cabin"/>
              </a:rPr>
              <a:t>In a 1958 article,</a:t>
            </a:r>
            <a:r>
              <a:rPr b="0" i="0" lang="en-US" sz="2000" u="none" cap="none" strike="noStrike">
                <a:solidFill>
                  <a:schemeClr val="dk1"/>
                </a:solidFill>
                <a:latin typeface="Cabin"/>
                <a:ea typeface="Cabin"/>
                <a:cs typeface="Cabin"/>
                <a:sym typeface="Cabin"/>
              </a:rPr>
              <a:t> IBM researcher Hans Peter Luhn used the term business intelligence. He defined intelligence as: The ability to apprehend the inter-relationships of presented facts in such a way as to guide action towards a desired goal.</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Cabin"/>
                <a:ea typeface="Cabin"/>
                <a:cs typeface="Cabin"/>
                <a:sym typeface="Cabin"/>
              </a:rPr>
              <a:t>Business Intelligence uses concepts and methods to improve business decision making by using fact-based support systems</a:t>
            </a:r>
            <a:r>
              <a:rPr b="0" i="0" lang="en-US" sz="2000" u="none" cap="none" strike="noStrike">
                <a:solidFill>
                  <a:schemeClr val="dk1"/>
                </a:solidFill>
                <a:latin typeface="Cabin"/>
                <a:ea typeface="Cabin"/>
                <a:cs typeface="Cabin"/>
                <a:sym typeface="Cabin"/>
              </a:rPr>
              <a:t> </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BI technologies provide historical, current, and predictive views of business operations. Common functions of Business Intelligence technologies are reporting, OLAP, analytics, data mining, business performance management and predictive analytics.</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Business Intelligence often aims to support better business decision-making. Thus a BI system can also be referred as a decision support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1" name="Shape 381"/>
        <p:cNvGrpSpPr/>
        <p:nvPr/>
      </p:nvGrpSpPr>
      <p:grpSpPr>
        <a:xfrm>
          <a:off x="0" y="0"/>
          <a:ext cx="0" cy="0"/>
          <a:chOff x="0" y="0"/>
          <a:chExt cx="0" cy="0"/>
        </a:xfrm>
      </p:grpSpPr>
      <p:sp>
        <p:nvSpPr>
          <p:cNvPr id="382" name="Google Shape;382;p81"/>
          <p:cNvSpPr txBox="1"/>
          <p:nvPr>
            <p:ph type="title"/>
          </p:nvPr>
        </p:nvSpPr>
        <p:spPr>
          <a:xfrm>
            <a:off x="3124200" y="4343400"/>
            <a:ext cx="3535362" cy="584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BIDW Architecture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6_Wipro Presentation Template">
  <a:themeElements>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3_Wipro Presentation Template">
  <a:themeElements>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0_Wipro Presentation Template">
  <a:themeElements>
    <a:clrScheme name="1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1_Wipro Presentation Template">
  <a:themeElements>
    <a:clrScheme name="1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5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7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Wipro Presentation Template">
  <a:themeElements>
    <a:clrScheme name="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4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