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9" r:id="rId4"/>
    <p:sldMasterId id="2147483710" r:id="rId5"/>
    <p:sldMasterId id="2147483711" r:id="rId6"/>
    <p:sldMasterId id="2147483712" r:id="rId7"/>
    <p:sldMasterId id="2147483713" r:id="rId8"/>
    <p:sldMasterId id="2147483714" r:id="rId9"/>
    <p:sldMasterId id="2147483715" r:id="rId10"/>
    <p:sldMasterId id="2147483716" r:id="rId11"/>
    <p:sldMasterId id="2147483717" r:id="rId12"/>
    <p:sldMasterId id="2147483718" r:id="rId13"/>
    <p:sldMasterId id="2147483719"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Lst>
  <p:sldSz cy="6858000" cx="9144000"/>
  <p:notesSz cx="6858000" cy="9144000"/>
  <p:embeddedFontLst>
    <p:embeddedFont>
      <p:font typeface="Cabin"/>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E4B45A-544D-4BD5-A03C-D14E1BBB2BF7}">
  <a:tblStyle styleId="{D7E4B45A-544D-4BD5-A03C-D14E1BBB2BF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5.xml"/><Relationship Id="rId42" Type="http://schemas.openxmlformats.org/officeDocument/2006/relationships/slide" Target="slides/slide27.xml"/><Relationship Id="rId41" Type="http://schemas.openxmlformats.org/officeDocument/2006/relationships/slide" Target="slides/slide26.xml"/><Relationship Id="rId44" Type="http://schemas.openxmlformats.org/officeDocument/2006/relationships/slide" Target="slides/slide29.xml"/><Relationship Id="rId43" Type="http://schemas.openxmlformats.org/officeDocument/2006/relationships/slide" Target="slides/slide28.xml"/><Relationship Id="rId46" Type="http://schemas.openxmlformats.org/officeDocument/2006/relationships/slide" Target="slides/slide31.xml"/><Relationship Id="rId45" Type="http://schemas.openxmlformats.org/officeDocument/2006/relationships/slide" Target="slides/slide30.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Cabin-regular.fntdata"/><Relationship Id="rId47" Type="http://schemas.openxmlformats.org/officeDocument/2006/relationships/slide" Target="slides/slide32.xml"/><Relationship Id="rId49" Type="http://schemas.openxmlformats.org/officeDocument/2006/relationships/font" Target="fonts/Cabin-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6.xml"/><Relationship Id="rId30" Type="http://schemas.openxmlformats.org/officeDocument/2006/relationships/slide" Target="slides/slide15.xml"/><Relationship Id="rId33" Type="http://schemas.openxmlformats.org/officeDocument/2006/relationships/slide" Target="slides/slide18.xml"/><Relationship Id="rId32" Type="http://schemas.openxmlformats.org/officeDocument/2006/relationships/slide" Target="slides/slide17.xml"/><Relationship Id="rId35" Type="http://schemas.openxmlformats.org/officeDocument/2006/relationships/slide" Target="slides/slide20.xml"/><Relationship Id="rId34" Type="http://schemas.openxmlformats.org/officeDocument/2006/relationships/slide" Target="slides/slide19.xml"/><Relationship Id="rId37" Type="http://schemas.openxmlformats.org/officeDocument/2006/relationships/slide" Target="slides/slide22.xml"/><Relationship Id="rId36" Type="http://schemas.openxmlformats.org/officeDocument/2006/relationships/slide" Target="slides/slide21.xml"/><Relationship Id="rId39" Type="http://schemas.openxmlformats.org/officeDocument/2006/relationships/slide" Target="slides/slide24.xml"/><Relationship Id="rId38" Type="http://schemas.openxmlformats.org/officeDocument/2006/relationships/slide" Target="slides/slide23.xml"/><Relationship Id="rId20" Type="http://schemas.openxmlformats.org/officeDocument/2006/relationships/slide" Target="slides/slide5.xml"/><Relationship Id="rId22" Type="http://schemas.openxmlformats.org/officeDocument/2006/relationships/slide" Target="slides/slide7.xml"/><Relationship Id="rId21" Type="http://schemas.openxmlformats.org/officeDocument/2006/relationships/slide" Target="slides/slide6.xml"/><Relationship Id="rId24" Type="http://schemas.openxmlformats.org/officeDocument/2006/relationships/slide" Target="slides/slide9.xml"/><Relationship Id="rId23" Type="http://schemas.openxmlformats.org/officeDocument/2006/relationships/slide" Target="slides/slide8.xml"/><Relationship Id="rId26" Type="http://schemas.openxmlformats.org/officeDocument/2006/relationships/slide" Target="slides/slide11.xml"/><Relationship Id="rId25" Type="http://schemas.openxmlformats.org/officeDocument/2006/relationships/slide" Target="slides/slide10.xml"/><Relationship Id="rId28" Type="http://schemas.openxmlformats.org/officeDocument/2006/relationships/slide" Target="slides/slide13.xml"/><Relationship Id="rId27" Type="http://schemas.openxmlformats.org/officeDocument/2006/relationships/slide" Target="slides/slide12.xml"/><Relationship Id="rId29" Type="http://schemas.openxmlformats.org/officeDocument/2006/relationships/slide" Target="slides/slide14.xml"/><Relationship Id="rId51" Type="http://schemas.openxmlformats.org/officeDocument/2006/relationships/font" Target="fonts/Cabin-boldItalic.fntdata"/><Relationship Id="rId50" Type="http://schemas.openxmlformats.org/officeDocument/2006/relationships/font" Target="fonts/Cabin-italic.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notesMaster" Target="notesMasters/notesMaster1.xml"/><Relationship Id="rId14" Type="http://schemas.openxmlformats.org/officeDocument/2006/relationships/slideMaster" Target="slideMasters/slideMaster11.xml"/><Relationship Id="rId17" Type="http://schemas.openxmlformats.org/officeDocument/2006/relationships/slide" Target="slides/slide2.xml"/><Relationship Id="rId16" Type="http://schemas.openxmlformats.org/officeDocument/2006/relationships/slide" Target="slides/slide1.xml"/><Relationship Id="rId19" Type="http://schemas.openxmlformats.org/officeDocument/2006/relationships/slide" Target="slides/slide4.xml"/><Relationship Id="rId1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Database" TargetMode="External"/><Relationship Id="rId3" Type="http://schemas.openxmlformats.org/officeDocument/2006/relationships/hyperlink" Target="http://en.wikipedia.org/wiki/Navigational_database" TargetMode="External"/><Relationship Id="rId4" Type="http://schemas.openxmlformats.org/officeDocument/2006/relationships/hyperlink" Target="http://en.wikipedia.org/wiki/Hierarchical_database" TargetMode="External"/><Relationship Id="rId5" Type="http://schemas.openxmlformats.org/officeDocument/2006/relationships/hyperlink" Target="http://en.wikipedia.org/wiki/Relational_database" TargetMode="External"/><Relationship Id="rId6" Type="http://schemas.openxmlformats.org/officeDocument/2006/relationships/hyperlink" Target="http://slide.xml" TargetMode="External"/><Relationship Id="rId7" Type="http://schemas.openxmlformats.org/officeDocument/2006/relationships/hyperlink" Target="http://en.wikipedia.org/wiki/Pivot_tabl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03" name="Google Shape;3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Hi, I am Anupama, and Today I will take you through the OLAP concepts Part II module.</a:t>
            </a:r>
            <a:endParaRPr/>
          </a:p>
          <a:p>
            <a:pPr indent="0" lvl="0" marL="0" marR="0" rtl="0" algn="l">
              <a:spcBef>
                <a:spcPts val="0"/>
              </a:spcBef>
              <a:spcAft>
                <a:spcPts val="0"/>
              </a:spcAft>
              <a:buFont typeface="Arial"/>
              <a:buNone/>
            </a:pPr>
            <a:r>
              <a:rPr b="1" i="0" lang="en-US" sz="1800" u="none" cap="none" strike="noStrike"/>
              <a:t>The module covers the basics of Data Access and tools used for Data Access .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So let us begin our session with an overview of the same.</a:t>
            </a:r>
            <a:endParaRPr/>
          </a:p>
          <a:p>
            <a:pPr indent="0" lvl="0" marL="0" marR="0" rtl="0" algn="l">
              <a:spcBef>
                <a:spcPts val="0"/>
              </a:spcBef>
              <a:spcAft>
                <a:spcPts val="0"/>
              </a:spcAft>
              <a:buFont typeface="Arial"/>
              <a:buNone/>
            </a:pPr>
            <a:r>
              <a:rPr b="0" i="1" lang="en-US" sz="1800" u="none" cap="none" strike="noStrike"/>
              <a:t>The Target Audience is:</a:t>
            </a:r>
            <a:endParaRPr/>
          </a:p>
          <a:p>
            <a:pPr indent="0" lvl="0" marL="0" marR="0" rtl="0" algn="l">
              <a:spcBef>
                <a:spcPts val="0"/>
              </a:spcBef>
              <a:spcAft>
                <a:spcPts val="0"/>
              </a:spcAft>
              <a:buFont typeface="Arial"/>
              <a:buNone/>
            </a:pPr>
            <a:r>
              <a:rPr b="0" i="1" lang="en-US" sz="1800" u="none" cap="none" strike="noStrike"/>
              <a:t>Team Rainbow (TRB) associates  assigned to DW-BI practice after completion of  Induction training </a:t>
            </a:r>
            <a:endParaRPr/>
          </a:p>
          <a:p>
            <a:pPr indent="0" lvl="0" marL="0" marR="0" rtl="0" algn="l">
              <a:spcBef>
                <a:spcPts val="0"/>
              </a:spcBef>
              <a:spcAft>
                <a:spcPts val="0"/>
              </a:spcAft>
              <a:buFont typeface="Arial"/>
              <a:buNone/>
            </a:pPr>
            <a:r>
              <a:rPr b="0" i="1" lang="en-US" sz="1800" u="none" cap="none" strike="noStrike"/>
              <a:t>Associates newly joined to DW-BI practice with out prior DWH implementation experience</a:t>
            </a:r>
            <a:endParaRPr/>
          </a:p>
          <a:p>
            <a:pPr indent="0" lvl="0" marL="0" marR="0" rtl="0" algn="l">
              <a:spcBef>
                <a:spcPts val="0"/>
              </a:spcBef>
              <a:spcAft>
                <a:spcPts val="0"/>
              </a:spcAft>
              <a:buFont typeface="Arial"/>
              <a:buNone/>
            </a:pPr>
            <a:r>
              <a:t/>
            </a:r>
            <a:endParaRPr b="0" i="1" sz="1800" u="none" cap="none" strike="noStrike"/>
          </a:p>
          <a:p>
            <a:pPr indent="0" lvl="0" marL="0" rtl="0" algn="l">
              <a:spcBef>
                <a:spcPts val="0"/>
              </a:spcBef>
              <a:spcAft>
                <a:spcPts val="0"/>
              </a:spcAft>
              <a:buNone/>
            </a:pPr>
            <a:r>
              <a:t/>
            </a:r>
            <a:endParaRPr b="0" i="1" sz="1800" u="none" cap="none" strike="noStrike"/>
          </a:p>
        </p:txBody>
      </p:sp>
      <p:sp>
        <p:nvSpPr>
          <p:cNvPr id="305" name="Google Shape;305;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06" name="Google Shape;306;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09" name="Google Shape;4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table provides the information about the various categories of BI users and the kind of data access and analytical tools they 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Reporting is done for both the purposes – operational requirements and as well as business reporting. So different group of users are associated to this area, not necessarily always the senior business executives.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contrary OLAP analytics and Data mining are required by the analyst and decision makes, who need to dig in to the operational data and identify the meaningful trend and truth of the business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Data Access &amp; Analysis Tools </a:t>
            </a:r>
            <a:endParaRPr/>
          </a:p>
          <a:p>
            <a:pPr indent="0" lvl="1" marL="0" marR="0" rtl="0" algn="l">
              <a:spcBef>
                <a:spcPts val="0"/>
              </a:spcBef>
              <a:spcAft>
                <a:spcPts val="0"/>
              </a:spcAft>
              <a:buFont typeface="Arial"/>
              <a:buNone/>
            </a:pPr>
            <a:r>
              <a:rPr b="0" i="0" lang="en-US" sz="2000" u="none" cap="none" strike="noStrike"/>
              <a:t>High Performance – Enterprise’s today carry voluminous data, however data access tools are expected to provide instant desired results </a:t>
            </a:r>
            <a:endParaRPr/>
          </a:p>
          <a:p>
            <a:pPr indent="0" lvl="1" marL="0" marR="0" rtl="0" algn="l">
              <a:spcBef>
                <a:spcPts val="0"/>
              </a:spcBef>
              <a:spcAft>
                <a:spcPts val="0"/>
              </a:spcAft>
              <a:buFont typeface="Arial"/>
              <a:buNone/>
            </a:pPr>
            <a:r>
              <a:rPr b="0" i="0" lang="en-US" sz="2000" u="none" cap="none" strike="noStrike"/>
              <a:t>Scalable – Business users are spread cross departments, business units that may be geographically distant apart and quite possibly speaking different languages, today’s data access &amp; analysis tools are expected to be scalable enough to cover geo’s, languages, currency etc.</a:t>
            </a:r>
            <a:endParaRPr/>
          </a:p>
          <a:p>
            <a:pPr indent="0" lvl="1" marL="0" marR="0" rtl="0" algn="l">
              <a:spcBef>
                <a:spcPts val="0"/>
              </a:spcBef>
              <a:spcAft>
                <a:spcPts val="0"/>
              </a:spcAft>
              <a:buFont typeface="Arial"/>
              <a:buNone/>
            </a:pPr>
            <a:r>
              <a:rPr b="0" i="0" lang="en-US" sz="2000" u="none" cap="none" strike="noStrike"/>
              <a:t>Ease of Use – intuitive, consistent interface to all functions of tool</a:t>
            </a:r>
            <a:endParaRPr/>
          </a:p>
          <a:p>
            <a:pPr indent="0" lvl="1" marL="0" marR="0" rtl="0" algn="l">
              <a:spcBef>
                <a:spcPts val="0"/>
              </a:spcBef>
              <a:spcAft>
                <a:spcPts val="0"/>
              </a:spcAft>
              <a:buFont typeface="Arial"/>
              <a:buNone/>
            </a:pPr>
            <a:r>
              <a:rPr b="0" i="0" lang="en-US" sz="2000" u="none" cap="none" strike="noStrike"/>
              <a:t>Rich Reporting Features – Slicing and Dicing of Information, Drill-down’s, roll-up’s, drill-through</a:t>
            </a:r>
            <a:endParaRPr/>
          </a:p>
          <a:p>
            <a:pPr indent="0" lvl="1" marL="0" marR="0" rtl="0" algn="l">
              <a:spcBef>
                <a:spcPts val="0"/>
              </a:spcBef>
              <a:spcAft>
                <a:spcPts val="0"/>
              </a:spcAft>
              <a:buFont typeface="Arial"/>
              <a:buNone/>
            </a:pPr>
            <a:r>
              <a:t/>
            </a:r>
            <a:endParaRPr b="0" i="0" sz="2000" u="none" cap="none" strike="noStrike"/>
          </a:p>
          <a:p>
            <a:pPr indent="0" lvl="1" marL="0" marR="0" rtl="0" algn="l">
              <a:spcBef>
                <a:spcPts val="0"/>
              </a:spcBef>
              <a:spcAft>
                <a:spcPts val="0"/>
              </a:spcAft>
              <a:buFont typeface="Arial"/>
              <a:buNone/>
            </a:pPr>
            <a:r>
              <a:rPr b="1" i="0" lang="en-US" sz="2000" u="none" cap="none" strike="noStrike"/>
              <a:t>And the list is never ending</a:t>
            </a:r>
            <a:endParaRPr/>
          </a:p>
          <a:p>
            <a:pPr indent="0" lvl="1" marL="0" marR="0" rtl="0" algn="l">
              <a:spcBef>
                <a:spcPts val="0"/>
              </a:spcBef>
              <a:spcAft>
                <a:spcPts val="0"/>
              </a:spcAft>
              <a:buFont typeface="Arial"/>
              <a:buNone/>
            </a:pPr>
            <a:r>
              <a:rPr b="0" i="0" lang="en-US" sz="2000" u="none" cap="none" strike="noStrike"/>
              <a:t>Like for instance </a:t>
            </a:r>
            <a:endParaRPr/>
          </a:p>
          <a:p>
            <a:pPr indent="0" lvl="1" marL="0" marR="0" rtl="0" algn="l">
              <a:spcBef>
                <a:spcPts val="0"/>
              </a:spcBef>
              <a:spcAft>
                <a:spcPts val="0"/>
              </a:spcAft>
              <a:buFont typeface="Arial"/>
              <a:buNone/>
            </a:pPr>
            <a:r>
              <a:rPr b="0" i="0" lang="en-US" sz="2000" u="none" cap="none" strike="noStrike"/>
              <a:t>Short learning curve</a:t>
            </a:r>
            <a:endParaRPr/>
          </a:p>
          <a:p>
            <a:pPr indent="0" lvl="1" marL="0" marR="0" rtl="0" algn="l">
              <a:spcBef>
                <a:spcPts val="0"/>
              </a:spcBef>
              <a:spcAft>
                <a:spcPts val="0"/>
              </a:spcAft>
              <a:buFont typeface="Arial"/>
              <a:buNone/>
            </a:pPr>
            <a:r>
              <a:rPr b="0" i="0" lang="en-US" sz="2000" u="none" cap="none" strike="noStrike"/>
              <a:t>Tight integration with central metadata repository</a:t>
            </a:r>
            <a:endParaRPr/>
          </a:p>
          <a:p>
            <a:pPr indent="0" lvl="1" marL="0" marR="0" rtl="0" algn="l">
              <a:spcBef>
                <a:spcPts val="0"/>
              </a:spcBef>
              <a:spcAft>
                <a:spcPts val="0"/>
              </a:spcAft>
              <a:buFont typeface="Arial"/>
              <a:buNone/>
            </a:pPr>
            <a:r>
              <a:rPr b="0" i="0" lang="en-US" sz="2000" u="none" cap="none" strike="noStrike"/>
              <a:t>Scheduling of reports should be possible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3" name="Google Shape;42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t>OLAP is defined as ‘Online Analytical Processing’ which is a part of the broader category of Business Intelligence. </a:t>
            </a:r>
            <a:endParaRPr/>
          </a:p>
          <a:p>
            <a:pPr indent="0" lvl="0" marL="0" marR="0" rtl="0" algn="l">
              <a:spcBef>
                <a:spcPts val="0"/>
              </a:spcBef>
              <a:spcAft>
                <a:spcPts val="0"/>
              </a:spcAft>
              <a:buNone/>
            </a:pPr>
            <a:r>
              <a:rPr b="0" i="0" lang="en-US" sz="1800" u="none" cap="none" strike="noStrike"/>
              <a:t>There are three main features of OLAP system :</a:t>
            </a:r>
            <a:endParaRPr/>
          </a:p>
          <a:p>
            <a:pPr indent="0" lvl="3" marL="0" marR="0" rtl="0" algn="l">
              <a:spcBef>
                <a:spcPts val="0"/>
              </a:spcBef>
              <a:spcAft>
                <a:spcPts val="0"/>
              </a:spcAft>
              <a:buSzPts val="1800"/>
              <a:buFont typeface="Arial"/>
              <a:buAutoNum type="arabicPeriod"/>
            </a:pPr>
            <a:r>
              <a:rPr b="0" i="0" lang="en-US" sz="1800" u="none" cap="none" strike="noStrike"/>
              <a:t> Multidimensional Viewing – OLAP supports multidimensional model which consists of facts and dimensions also called as Star Schema.</a:t>
            </a:r>
            <a:endParaRPr/>
          </a:p>
          <a:p>
            <a:pPr indent="0" lvl="3" marL="0" marR="0" rtl="0" algn="l">
              <a:spcBef>
                <a:spcPts val="0"/>
              </a:spcBef>
              <a:spcAft>
                <a:spcPts val="0"/>
              </a:spcAft>
              <a:buSzPts val="1800"/>
              <a:buFont typeface="Arial"/>
              <a:buAutoNum type="arabicPeriod"/>
            </a:pPr>
            <a:r>
              <a:rPr b="0" i="0" lang="en-US" sz="1800" u="none" cap="none" strike="noStrike"/>
              <a:t> Calculation Intensive Capabilities – Since data is stored in facts and dimensions tables ,it enables users to analyze data without much calculations.</a:t>
            </a:r>
            <a:endParaRPr/>
          </a:p>
          <a:p>
            <a:pPr indent="0" lvl="3" marL="0" marR="0" rtl="0" algn="l">
              <a:spcBef>
                <a:spcPts val="0"/>
              </a:spcBef>
              <a:spcAft>
                <a:spcPts val="0"/>
              </a:spcAft>
              <a:buSzPts val="1800"/>
              <a:buFont typeface="Arial"/>
              <a:buAutoNum type="arabicPeriod"/>
            </a:pPr>
            <a:r>
              <a:rPr b="0" i="0" lang="en-US" sz="1800" u="none" cap="none" strike="noStrike"/>
              <a:t> Time Series analysis – Enables users to analyze data across time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8" name="Google Shape;42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90500" marR="0" rtl="0" algn="l">
              <a:spcBef>
                <a:spcPts val="0"/>
              </a:spcBef>
              <a:spcAft>
                <a:spcPts val="0"/>
              </a:spcAft>
              <a:buFont typeface="Arial"/>
              <a:buNone/>
            </a:pPr>
            <a:r>
              <a:t/>
            </a:r>
            <a:endParaRPr b="0" i="0" sz="1800" u="none" cap="none" strike="noStrike"/>
          </a:p>
          <a:p>
            <a:pPr indent="0" lvl="0" marL="190500" marR="0" rtl="0" algn="l">
              <a:spcBef>
                <a:spcPts val="0"/>
              </a:spcBef>
              <a:spcAft>
                <a:spcPts val="0"/>
              </a:spcAft>
              <a:buFont typeface="Arial"/>
              <a:buNone/>
            </a:pPr>
            <a:r>
              <a:rPr b="0" i="0" lang="en-US" sz="1800" u="none" cap="none" strike="noStrike"/>
              <a:t>Business is a multidimensional activity and businesses are run on decisions based on multiple dimensions. Businesses track their activities by considering many variables. </a:t>
            </a:r>
            <a:endParaRPr/>
          </a:p>
          <a:p>
            <a:pPr indent="0" lvl="0" marL="190500" marR="0" rtl="0" algn="l">
              <a:spcBef>
                <a:spcPts val="0"/>
              </a:spcBef>
              <a:spcAft>
                <a:spcPts val="0"/>
              </a:spcAft>
              <a:buFont typeface="Arial"/>
              <a:buNone/>
            </a:pPr>
            <a:r>
              <a:rPr b="0" i="0" lang="en-US" sz="1800" u="none" cap="none" strike="noStrike"/>
              <a:t>To analyze and report on the health of a business and plan future activity, many variable groups or parameters must be tracked on a continuous basis—which is beyond the scope of any number of linked spreadsheets. These variable groups or parameters are called Dimensions in the On-Line Analytical Processing (OLAP) environment. </a:t>
            </a:r>
            <a:endParaRPr/>
          </a:p>
          <a:p>
            <a:pPr indent="0" lvl="0" marL="190500" marR="0" rtl="0" algn="l">
              <a:spcBef>
                <a:spcPts val="0"/>
              </a:spcBef>
              <a:spcAft>
                <a:spcPts val="0"/>
              </a:spcAft>
              <a:buFont typeface="Arial"/>
              <a:buNone/>
            </a:pPr>
            <a:r>
              <a:t/>
            </a:r>
            <a:endParaRPr b="0" i="0" sz="1800" u="none" cap="none" strike="noStrike"/>
          </a:p>
          <a:p>
            <a:pPr indent="0" lvl="0" marL="190500" marR="0" rtl="0" algn="l">
              <a:spcBef>
                <a:spcPts val="0"/>
              </a:spcBef>
              <a:spcAft>
                <a:spcPts val="0"/>
              </a:spcAft>
              <a:buFont typeface="Arial"/>
              <a:buNone/>
            </a:pPr>
            <a:r>
              <a:rPr b="0" i="0" lang="en-US" sz="1800" u="sng" cap="none" strike="noStrike">
                <a:solidFill>
                  <a:srgbClr val="000000"/>
                </a:solidFill>
                <a:hlinkClick r:id="rId2">
                  <a:extLst>
                    <a:ext uri="{A12FA001-AC4F-418D-AE19-62706E023703}">
                      <ahyp:hlinkClr val="tx"/>
                    </a:ext>
                  </a:extLst>
                </a:hlinkClick>
              </a:rPr>
              <a:t>Databases</a:t>
            </a:r>
            <a:r>
              <a:rPr b="0" i="0" lang="en-US" sz="1800" u="none" cap="none" strike="noStrike"/>
              <a:t>Databases configured for OLAP use a multidimensional data model, allowing for complex analytical and ad-hoc queries with a rapid execution time. They borrow aspects of </a:t>
            </a:r>
            <a:r>
              <a:rPr b="0" i="0" lang="en-US" sz="1800" u="sng" cap="none" strike="noStrike">
                <a:solidFill>
                  <a:srgbClr val="000000"/>
                </a:solidFill>
                <a:hlinkClick r:id="rId3">
                  <a:extLst>
                    <a:ext uri="{A12FA001-AC4F-418D-AE19-62706E023703}">
                      <ahyp:hlinkClr val="tx"/>
                    </a:ext>
                  </a:extLst>
                </a:hlinkClick>
              </a:rPr>
              <a:t>navigational databases</a:t>
            </a:r>
            <a:r>
              <a:rPr b="0" i="0" lang="en-US" sz="1800" u="none" cap="none" strike="noStrike"/>
              <a:t>Databases configured for OLAP use a multidimensional data model, allowing for complex analytical and ad-hoc queries with a rapid execution time. They borrow aspects of navigational databases and </a:t>
            </a:r>
            <a:r>
              <a:rPr b="0" i="0" lang="en-US" sz="1800" u="sng" cap="none" strike="noStrike">
                <a:solidFill>
                  <a:srgbClr val="000000"/>
                </a:solidFill>
                <a:hlinkClick r:id="rId4">
                  <a:extLst>
                    <a:ext uri="{A12FA001-AC4F-418D-AE19-62706E023703}">
                      <ahyp:hlinkClr val="tx"/>
                    </a:ext>
                  </a:extLst>
                </a:hlinkClick>
              </a:rPr>
              <a:t>hierarchical databases</a:t>
            </a:r>
            <a:r>
              <a:rPr b="0" i="0" lang="en-US" sz="1800" u="none" cap="none" strike="noStrike"/>
              <a:t>Databases configured for OLAP use a multidimensional data model, allowing for complex analytical and ad-hoc queries with a rapid execution time. They borrow aspects of navigational databases and hierarchical databases that are faster than </a:t>
            </a:r>
            <a:r>
              <a:rPr b="0" i="0" lang="en-US" sz="1800" u="sng" cap="none" strike="noStrike">
                <a:solidFill>
                  <a:srgbClr val="000000"/>
                </a:solidFill>
                <a:hlinkClick r:id="rId5">
                  <a:extLst>
                    <a:ext uri="{A12FA001-AC4F-418D-AE19-62706E023703}">
                      <ahyp:hlinkClr val="tx"/>
                    </a:ext>
                  </a:extLst>
                </a:hlinkClick>
              </a:rPr>
              <a:t>relational databases</a:t>
            </a:r>
            <a:r>
              <a:rPr b="0" i="0" lang="en-US" sz="1800" u="none" cap="none" strike="noStrike"/>
              <a:t>Databases configured for OLAP use a multidimensional data model, allowing for complex analytical and ad-hoc queries with a rapid execution time. They borrow aspects of navigational databases and hierarchical databases that are faster than relational databases.</a:t>
            </a:r>
            <a:r>
              <a:rPr b="0" i="0" lang="en-US" sz="1800" u="sng" cap="none" strike="noStrike">
                <a:solidFill>
                  <a:srgbClr val="000000"/>
                </a:solidFill>
                <a:hlinkClick r:id="rId6">
                  <a:extLst>
                    <a:ext uri="{A12FA001-AC4F-418D-AE19-62706E023703}">
                      <ahyp:hlinkClr val="tx"/>
                    </a:ext>
                  </a:extLst>
                </a:hlinkClick>
              </a:rPr>
              <a:t>[4]</a:t>
            </a:r>
            <a:endParaRPr/>
          </a:p>
          <a:p>
            <a:pPr indent="0" lvl="0" marL="190500" marR="0" rtl="0" algn="l">
              <a:spcBef>
                <a:spcPts val="0"/>
              </a:spcBef>
              <a:spcAft>
                <a:spcPts val="0"/>
              </a:spcAft>
              <a:buFont typeface="Arial"/>
              <a:buNone/>
            </a:pPr>
            <a:r>
              <a:rPr b="0" i="0" lang="en-US" sz="1800" u="none" cap="none" strike="noStrike"/>
              <a:t>The output of an OLAP query is typically displayed in a matrix (or </a:t>
            </a:r>
            <a:r>
              <a:rPr b="0" i="0" lang="en-US" sz="1800" u="sng" cap="none" strike="noStrike">
                <a:solidFill>
                  <a:srgbClr val="000000"/>
                </a:solidFill>
                <a:hlinkClick r:id="rId7">
                  <a:extLst>
                    <a:ext uri="{A12FA001-AC4F-418D-AE19-62706E023703}">
                      <ahyp:hlinkClr val="tx"/>
                    </a:ext>
                  </a:extLst>
                </a:hlinkClick>
              </a:rPr>
              <a:t>pivot</a:t>
            </a:r>
            <a:r>
              <a:rPr b="0" i="0" lang="en-US" sz="1800" u="none" cap="none" strike="noStrike"/>
              <a:t>) format. The dimensions form the rows and columns of the matrix; the measures form the values.</a:t>
            </a:r>
            <a:endParaRPr/>
          </a:p>
          <a:p>
            <a:pPr indent="0" lvl="0" marL="190500" marR="0" rtl="0" algn="l">
              <a:spcBef>
                <a:spcPts val="0"/>
              </a:spcBef>
              <a:spcAft>
                <a:spcPts val="0"/>
              </a:spcAft>
              <a:buFont typeface="Arial"/>
              <a:buNone/>
            </a:pPr>
            <a:r>
              <a:t/>
            </a:r>
            <a:endParaRPr b="0" i="0" sz="1800" u="none" cap="none" strike="noStrike"/>
          </a:p>
          <a:p>
            <a:pPr indent="0" lvl="0" marL="190500" marR="0" rtl="0" algn="l">
              <a:spcBef>
                <a:spcPts val="0"/>
              </a:spcBef>
              <a:spcAft>
                <a:spcPts val="0"/>
              </a:spcAft>
              <a:buFont typeface="Arial"/>
              <a:buNone/>
            </a:pPr>
            <a:r>
              <a:rPr b="0" i="0" lang="en-US" sz="1800" u="none" cap="none" strike="noStrike"/>
              <a:t>At the core of any OLAP system is the concept of an OLAP cube (also called a </a:t>
            </a:r>
            <a:r>
              <a:rPr b="0" i="1" lang="en-US" sz="1800" u="none" cap="none" strike="noStrike"/>
              <a:t>multidimensional cube</a:t>
            </a:r>
            <a:r>
              <a:rPr b="0" i="0" lang="en-US" sz="1800" u="none" cap="none" strike="noStrike"/>
              <a:t> or a </a:t>
            </a:r>
            <a:r>
              <a:rPr b="0" i="1" lang="en-US" sz="1800" u="none" cap="none" strike="noStrike"/>
              <a:t>hypercube</a:t>
            </a:r>
            <a:r>
              <a:rPr b="0" i="0" lang="en-US" sz="1800" u="none" cap="none" strike="noStrike"/>
              <a:t>). It consists of numeric facts called </a:t>
            </a:r>
            <a:r>
              <a:rPr b="0" i="1" lang="en-US" sz="1800" u="none" cap="none" strike="noStrike"/>
              <a:t>measures</a:t>
            </a:r>
            <a:r>
              <a:rPr b="0" i="0" lang="en-US" sz="1800" u="none" cap="none" strike="noStrike"/>
              <a:t> which are categorized by </a:t>
            </a:r>
            <a:r>
              <a:rPr b="0" i="1" lang="en-US" sz="1800" u="none" cap="none" strike="noStrike"/>
              <a:t>dimensions</a:t>
            </a:r>
            <a:r>
              <a:rPr b="0" i="0" lang="en-US" sz="1800" u="none" cap="none" strike="noStrike"/>
              <a:t>. </a:t>
            </a:r>
            <a:endParaRPr/>
          </a:p>
        </p:txBody>
      </p:sp>
      <p:sp>
        <p:nvSpPr>
          <p:cNvPr id="429" name="Google Shape;429;p3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30" name="Google Shape;430;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6" name="Google Shape;43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There are two key objects in OLAP as explained in previous slide i.e. Measures and Dimensions.</a:t>
            </a:r>
            <a:endParaRPr/>
          </a:p>
          <a:p>
            <a:pPr indent="0" lvl="0"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None/>
            </a:pPr>
            <a:r>
              <a:rPr b="0" i="0" lang="en-US" sz="1800" u="none" cap="none" strike="noStrike"/>
              <a:t>Measures are usually numeric which are stored in Fact Tables. Facts are always surrounded by mostly textual context that's true at the moment the fact is recorded. </a:t>
            </a:r>
            <a:endParaRPr/>
          </a:p>
          <a:p>
            <a:pPr indent="0" lvl="1"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None/>
            </a:pPr>
            <a:r>
              <a:rPr b="0" i="0" lang="en-US" sz="1800" u="none" cap="none" strike="noStrike"/>
              <a:t>Dimensions are the business entities stored in Dimension Tables.  There are three key components of a dimension i.e. Hierarchies , Levels and attributes. With the help of  Dimension tables user can access hierarchical information of a business entity which helps in Drill down/up.</a:t>
            </a:r>
            <a:endParaRPr/>
          </a:p>
          <a:p>
            <a:pPr indent="0" lvl="1" marL="0" marR="0" rtl="0" algn="l">
              <a:spcBef>
                <a:spcPts val="0"/>
              </a:spcBef>
              <a:spcAft>
                <a:spcPts val="0"/>
              </a:spcAft>
              <a:buNone/>
            </a:pPr>
            <a:r>
              <a:t/>
            </a:r>
            <a:endParaRPr b="0" i="0" sz="1800" u="none" cap="none" strike="noStrike"/>
          </a:p>
          <a:p>
            <a:pPr indent="0" lvl="0" marL="0" marR="0" rtl="0" algn="l">
              <a:spcBef>
                <a:spcPts val="0"/>
              </a:spcBef>
              <a:spcAft>
                <a:spcPts val="0"/>
              </a:spcAft>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2" name="Google Shape;44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t>OLTP systems are application oriented, serve the clerical community, can be updated repeatedly and run repetitively .</a:t>
            </a:r>
            <a:endParaRPr/>
          </a:p>
          <a:p>
            <a:pPr indent="0" lvl="0" marL="0" marR="0" rtl="0" algn="l">
              <a:spcBef>
                <a:spcPts val="0"/>
              </a:spcBef>
              <a:spcAft>
                <a:spcPts val="0"/>
              </a:spcAft>
              <a:buNone/>
            </a:pPr>
            <a:r>
              <a:rPr b="0" i="0" lang="en-US" sz="1800" u="none" cap="none" strike="noStrike"/>
              <a:t>These systems are performance sensitive (i.e immediate response is required while performing a  transaction),</a:t>
            </a:r>
            <a:endParaRPr/>
          </a:p>
          <a:p>
            <a:pPr indent="0" lvl="0" marL="0" marR="0" rtl="0" algn="l">
              <a:spcBef>
                <a:spcPts val="0"/>
              </a:spcBef>
              <a:spcAft>
                <a:spcPts val="0"/>
              </a:spcAft>
              <a:buNone/>
            </a:pPr>
            <a:r>
              <a:rPr b="0" i="0" lang="en-US" sz="1800" u="none" cap="none" strike="noStrike"/>
              <a:t> Accessed a unit at a time (limited number of data elements for a single record)</a:t>
            </a:r>
            <a:endParaRPr/>
          </a:p>
          <a:p>
            <a:pPr indent="0" lvl="0" marL="0" marR="0" rtl="0" algn="l">
              <a:spcBef>
                <a:spcPts val="0"/>
              </a:spcBef>
              <a:spcAft>
                <a:spcPts val="0"/>
              </a:spcAft>
              <a:buNone/>
            </a:pPr>
            <a:r>
              <a:rPr b="0" i="0" lang="en-US" sz="1800" u="none" cap="none" strike="noStrike"/>
              <a:t>Transaction driven, while OLAP systems are analysis driven, </a:t>
            </a:r>
            <a:endParaRPr/>
          </a:p>
          <a:p>
            <a:pPr indent="0" lvl="0" marL="0" marR="0" rtl="0" algn="l">
              <a:spcBef>
                <a:spcPts val="0"/>
              </a:spcBef>
              <a:spcAft>
                <a:spcPts val="0"/>
              </a:spcAft>
              <a:buNone/>
            </a:pPr>
            <a:r>
              <a:rPr b="0" i="0" lang="en-US" sz="1800" u="none" cap="none" strike="noStrike"/>
              <a:t> Small amount of data is used in a single process in an OLTP system, large amount of data is used in OLAP systems.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8" name="Google Shape;448;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t>OLAP helps in building Ad-hoc Queries, enables users to do Trend Analysis, Drill-up ,Drill Down , Slicing and Dicing.</a:t>
            </a:r>
            <a:endParaRPr/>
          </a:p>
          <a:p>
            <a:pPr indent="0" lvl="0" marL="0" marR="0" rtl="0" algn="l">
              <a:spcBef>
                <a:spcPts val="0"/>
              </a:spcBef>
              <a:spcAft>
                <a:spcPts val="0"/>
              </a:spcAft>
              <a:buNone/>
            </a:pPr>
            <a:r>
              <a:rPr b="0" i="0" lang="en-US" sz="1800" u="none" cap="none" strike="noStrike"/>
              <a:t>It  enables analysts, managers and executives to gain insight into data through fast, consistent, interactive access to a wide variety of possible views of information that has been transformed from raw data to reflect the real dimensionality of the enterprise as understood by the user. </a:t>
            </a:r>
            <a:endParaRPr/>
          </a:p>
          <a:p>
            <a:pPr indent="0" lvl="0" marL="0" marR="0" rtl="0" algn="l">
              <a:spcBef>
                <a:spcPts val="0"/>
              </a:spcBef>
              <a:spcAft>
                <a:spcPts val="0"/>
              </a:spcAft>
              <a:buNone/>
            </a:pPr>
            <a:r>
              <a:rPr b="0" i="0" lang="en-US" sz="1800" u="none" cap="none" strike="noStrike"/>
              <a:t>OLAP is implemented in a multi-user client/server mode and offers consistently rapid response to queries, regardless of database size and complexity. </a:t>
            </a:r>
            <a:endParaRPr/>
          </a:p>
          <a:p>
            <a:pPr indent="0" lvl="0" marL="0" marR="0" rtl="0" algn="l">
              <a:spcBef>
                <a:spcPts val="0"/>
              </a:spcBef>
              <a:spcAft>
                <a:spcPts val="0"/>
              </a:spcAft>
              <a:buNone/>
            </a:pPr>
            <a:r>
              <a:rPr b="0" i="0" lang="en-US" sz="1800" u="none" cap="none" strike="noStrike"/>
              <a:t>OLAP helps the user synthesize enterprise information through comparative, personalized viewing, as well as through analysis of historical and projected data in various "what-if" data model scenarios.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MOLAP</a:t>
            </a:r>
            <a:r>
              <a:rPr b="0" i="0" lang="en-US" sz="1800" u="none" cap="none" strike="noStrike">
                <a:latin typeface="Arial"/>
                <a:ea typeface="Arial"/>
                <a:cs typeface="Arial"/>
                <a:sym typeface="Arial"/>
              </a:rPr>
              <a:t> architecture</a:t>
            </a:r>
            <a:r>
              <a:rPr b="1" i="0" lang="en-US" sz="1800" u="none" cap="none" strike="noStrike">
                <a:latin typeface="Arial"/>
                <a:ea typeface="Arial"/>
                <a:cs typeface="Arial"/>
                <a:sym typeface="Arial"/>
              </a:rPr>
              <a:t>, </a:t>
            </a:r>
            <a:r>
              <a:rPr b="0" i="0" lang="en-US" sz="1800" u="none" cap="none" strike="noStrike">
                <a:latin typeface="Arial"/>
                <a:ea typeface="Arial"/>
                <a:cs typeface="Arial"/>
                <a:sym typeface="Arial"/>
              </a:rPr>
              <a:t>is the traditional way of OLAP analysis also called as</a:t>
            </a:r>
            <a:r>
              <a:rPr b="1" i="0" lang="en-US" sz="1800" u="none" cap="none" strike="noStrike">
                <a:latin typeface="Arial"/>
                <a:ea typeface="Arial"/>
                <a:cs typeface="Arial"/>
                <a:sym typeface="Arial"/>
              </a:rPr>
              <a:t> Multidimensional OLAP</a:t>
            </a:r>
            <a:r>
              <a:rPr b="0" i="0" lang="en-US" sz="1800" u="none" cap="none" strike="noStrike">
                <a:latin typeface="Arial"/>
                <a:ea typeface="Arial"/>
                <a:cs typeface="Arial"/>
                <a:sym typeface="Arial"/>
              </a:rPr>
              <a:t>. In MOLAP, data is stored in a multidimensional cube. The storage is not in the relational database, but in proprietary formats.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ROLAP </a:t>
            </a:r>
            <a:r>
              <a:rPr b="0" i="0" lang="en-US" sz="1800" u="none" cap="none" strike="noStrike">
                <a:latin typeface="Arial"/>
                <a:ea typeface="Arial"/>
                <a:cs typeface="Arial"/>
                <a:sym typeface="Arial"/>
              </a:rPr>
              <a:t>architecture provides a multi-dimensional view of the data to the user, but stores the data in the relational database format. </a:t>
            </a:r>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This architecture goes with the logic that relational storage of data can give much higher level of scalability, can absorb as many dimensions etc. as needed, and can provide faster response time due to indexing and other features.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As already told </a:t>
            </a:r>
            <a:r>
              <a:rPr b="1" i="0" lang="en-US" sz="1800" u="none" cap="none" strike="noStrike">
                <a:latin typeface="Arial"/>
                <a:ea typeface="Arial"/>
                <a:cs typeface="Arial"/>
                <a:sym typeface="Arial"/>
              </a:rPr>
              <a:t>HOLAP</a:t>
            </a:r>
            <a:r>
              <a:rPr b="0" i="0" lang="en-US" sz="1800" u="none" cap="none" strike="noStrike">
                <a:latin typeface="Arial"/>
                <a:ea typeface="Arial"/>
                <a:cs typeface="Arial"/>
                <a:sym typeface="Arial"/>
              </a:rPr>
              <a:t> technologies attempt to combine the advantages of MOLAP and ROLAP. For summary-type information, HOLAP leverages cube technology for faster performance. </a:t>
            </a:r>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When detail information is needed, HOLAP can "drill through" from the cube into the underlying relational data.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DOLAP</a:t>
            </a:r>
            <a:r>
              <a:rPr b="0" i="0" lang="en-US" sz="1800" u="none" cap="none" strike="noStrike">
                <a:latin typeface="Arial"/>
                <a:ea typeface="Arial"/>
                <a:cs typeface="Arial"/>
                <a:sym typeface="Arial"/>
              </a:rPr>
              <a:t> is a term used to denote single-tier, desktop-based business intelligence software. </a:t>
            </a:r>
            <a:endParaRPr/>
          </a:p>
          <a:p>
            <a:pPr indent="0" lvl="0" marL="0" marR="0" rtl="0" algn="l">
              <a:spcBef>
                <a:spcPts val="0"/>
              </a:spcBef>
              <a:spcAft>
                <a:spcPts val="0"/>
              </a:spcAft>
              <a:buFont typeface="Arial"/>
              <a:buNone/>
            </a:pPr>
            <a:r>
              <a:rPr b="0" i="0" lang="en-US" sz="1800" u="sng" cap="none" strike="noStrike">
                <a:latin typeface="Arial"/>
                <a:ea typeface="Arial"/>
                <a:cs typeface="Arial"/>
                <a:sym typeface="Arial"/>
              </a:rPr>
              <a:t>DOLAP is often contrasted with MOLAP and ROLAP business intelligence tools. </a:t>
            </a:r>
            <a:endParaRPr/>
          </a:p>
          <a:p>
            <a:pPr indent="0" lvl="0" marL="0" marR="0" rtl="0" algn="l">
              <a:spcBef>
                <a:spcPts val="0"/>
              </a:spcBef>
              <a:spcAft>
                <a:spcPts val="0"/>
              </a:spcAft>
              <a:buFont typeface="Arial"/>
              <a:buNone/>
            </a:pPr>
            <a:r>
              <a:t/>
            </a:r>
            <a:endParaRPr b="0" i="0" sz="1800" u="sng"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Web OLAP </a:t>
            </a:r>
            <a:r>
              <a:rPr b="0" i="0" lang="en-US" sz="1800" u="none" cap="none" strike="noStrike"/>
              <a:t>is the operation of an OLAP tool from a Web browser; a solution that provides a merging of two very dynamic technologies: the World Wide Web and OLAP tools. </a:t>
            </a:r>
            <a:endParaRPr/>
          </a:p>
        </p:txBody>
      </p:sp>
      <p:sp>
        <p:nvSpPr>
          <p:cNvPr id="455" name="Google Shape;455;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60" name="Google Shape;46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As you already know that </a:t>
            </a:r>
            <a:r>
              <a:rPr b="0" i="0" lang="en-US" sz="1800" u="sng" cap="none" strike="noStrike">
                <a:latin typeface="Arial"/>
                <a:ea typeface="Arial"/>
                <a:cs typeface="Arial"/>
                <a:sym typeface="Arial"/>
              </a:rPr>
              <a:t>MOLAP is the traditional mode</a:t>
            </a:r>
            <a:r>
              <a:rPr b="0" i="0" lang="en-US" sz="1800" u="none" cap="none" strike="noStrike">
                <a:latin typeface="Arial"/>
                <a:ea typeface="Arial"/>
                <a:cs typeface="Arial"/>
                <a:sym typeface="Arial"/>
              </a:rPr>
              <a:t> of OLAP analysis in which data is stored in form of multidimensional cubes. </a:t>
            </a:r>
            <a:r>
              <a:rPr b="0" i="0" lang="en-US" sz="1800" u="none" cap="none" strike="noStrike"/>
              <a:t>Users see their data organized in Cubes with Dimensions and Facts.</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A multidimensional database, or MDDB</a:t>
            </a:r>
            <a:r>
              <a:rPr b="0" i="0" lang="en-US" sz="1800" u="none" cap="none" strike="noStrike">
                <a:latin typeface="Arial"/>
                <a:ea typeface="Arial"/>
                <a:cs typeface="Arial"/>
                <a:sym typeface="Arial"/>
              </a:rPr>
              <a:t>, is a form of database where data is stored in cells and position of each cell is defined by number of dimensions. Each cell represents the Business Event and value of dimension shows when and where this event happened.</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You can also understand this as a specialized storage facility that allows data to be pulled from a data warehouse or other data sources in a matrix-like format. The way the storage happens, it reduces the need for database space for small to medium number of dimensions, and can store data more efficiently compared to a relational database The MDDB enables users to quickly retrieve multiple levels of presummarized data through a multidimensional view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There are MOLAP tools like </a:t>
            </a:r>
            <a:r>
              <a:rPr b="1" i="0" lang="en-US" sz="1800" u="none" cap="none" strike="noStrike">
                <a:latin typeface="Arial"/>
                <a:ea typeface="Arial"/>
                <a:cs typeface="Arial"/>
                <a:sym typeface="Arial"/>
              </a:rPr>
              <a:t>Hyperion Essbase, Cognos, Oracle OLAP</a:t>
            </a:r>
            <a:r>
              <a:rPr b="0" i="0" lang="en-US" sz="1800" u="none" cap="none" strike="noStrike">
                <a:latin typeface="Arial"/>
                <a:ea typeface="Arial"/>
                <a:cs typeface="Arial"/>
                <a:sym typeface="Arial"/>
              </a:rPr>
              <a:t>, etc available in Market.</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t>Advantages</a:t>
            </a:r>
            <a:endParaRPr/>
          </a:p>
          <a:p>
            <a:pPr indent="0" lvl="1" marL="0" marR="0" rtl="0" algn="l">
              <a:spcBef>
                <a:spcPts val="0"/>
              </a:spcBef>
              <a:spcAft>
                <a:spcPts val="0"/>
              </a:spcAft>
              <a:buNone/>
            </a:pPr>
            <a:r>
              <a:rPr b="0" i="0" lang="en-US" sz="2000" u="none" cap="none" strike="noStrike"/>
              <a:t>Intuitive</a:t>
            </a:r>
            <a:endParaRPr/>
          </a:p>
          <a:p>
            <a:pPr indent="0" lvl="1" marL="0" marR="0" rtl="0" algn="l">
              <a:spcBef>
                <a:spcPts val="0"/>
              </a:spcBef>
              <a:spcAft>
                <a:spcPts val="0"/>
              </a:spcAft>
              <a:buNone/>
            </a:pPr>
            <a:r>
              <a:rPr b="0" i="0" lang="en-US" sz="2000" u="none" cap="none" strike="noStrike"/>
              <a:t>Performance advantages</a:t>
            </a:r>
            <a:endParaRPr/>
          </a:p>
          <a:p>
            <a:pPr indent="0" lvl="1" marL="0" marR="0" rtl="0" algn="l">
              <a:spcBef>
                <a:spcPts val="0"/>
              </a:spcBef>
              <a:spcAft>
                <a:spcPts val="0"/>
              </a:spcAft>
              <a:buNone/>
            </a:pPr>
            <a:r>
              <a:rPr b="0" i="0" lang="en-US" sz="2000" u="none" cap="none" strike="noStrike"/>
              <a:t>Ease of navigation</a:t>
            </a:r>
            <a:endParaRPr/>
          </a:p>
          <a:p>
            <a:pPr indent="0" lvl="1" marL="0" marR="0" rtl="0" algn="l">
              <a:spcBef>
                <a:spcPts val="0"/>
              </a:spcBef>
              <a:spcAft>
                <a:spcPts val="0"/>
              </a:spcAft>
              <a:buNone/>
            </a:pPr>
            <a:r>
              <a:rPr b="0" i="0" lang="en-US" sz="2000" u="none" cap="none" strike="noStrike"/>
              <a:t>Little Performance Tuning required</a:t>
            </a:r>
            <a:endParaRPr/>
          </a:p>
          <a:p>
            <a:pPr indent="0" lvl="0" marL="0" marR="0" rtl="0" algn="l">
              <a:spcBef>
                <a:spcPts val="0"/>
              </a:spcBef>
              <a:spcAft>
                <a:spcPts val="0"/>
              </a:spcAft>
              <a:buSzPts val="1800"/>
              <a:buFont typeface="Noto Symbol"/>
              <a:buChar char="▪"/>
            </a:pPr>
            <a:r>
              <a:rPr b="1" i="0" lang="en-US" sz="1800" u="none" cap="none" strike="noStrike"/>
              <a:t>Disadvantages</a:t>
            </a:r>
            <a:endParaRPr/>
          </a:p>
          <a:p>
            <a:pPr indent="0" lvl="1" marL="0" marR="0" rtl="0" algn="l">
              <a:spcBef>
                <a:spcPts val="0"/>
              </a:spcBef>
              <a:spcAft>
                <a:spcPts val="0"/>
              </a:spcAft>
              <a:buNone/>
            </a:pPr>
            <a:r>
              <a:rPr b="0" i="0" lang="en-US" sz="2000" u="none" cap="none" strike="noStrike"/>
              <a:t>Proprietary</a:t>
            </a:r>
            <a:endParaRPr/>
          </a:p>
          <a:p>
            <a:pPr indent="0" lvl="1" marL="0" marR="0" rtl="0" algn="l">
              <a:spcBef>
                <a:spcPts val="0"/>
              </a:spcBef>
              <a:spcAft>
                <a:spcPts val="0"/>
              </a:spcAft>
              <a:buNone/>
            </a:pPr>
            <a:r>
              <a:rPr b="0" i="0" lang="en-US" sz="2000" u="none" cap="none" strike="noStrike"/>
              <a:t>No standard storage techniques</a:t>
            </a:r>
            <a:endParaRPr/>
          </a:p>
          <a:p>
            <a:pPr indent="0" lvl="1" marL="0" marR="0" rtl="0" algn="l">
              <a:spcBef>
                <a:spcPts val="0"/>
              </a:spcBef>
              <a:spcAft>
                <a:spcPts val="0"/>
              </a:spcAft>
              <a:buNone/>
            </a:pPr>
            <a:r>
              <a:rPr b="0" i="0" lang="en-US" sz="2000" u="none" cap="none" strike="noStrike"/>
              <a:t>Aggregate explosion problem</a:t>
            </a:r>
            <a:endParaRPr/>
          </a:p>
          <a:p>
            <a:pPr indent="0" lvl="1" marL="0" marR="0" rtl="0" algn="l">
              <a:spcBef>
                <a:spcPts val="0"/>
              </a:spcBef>
              <a:spcAft>
                <a:spcPts val="0"/>
              </a:spcAft>
              <a:buNone/>
            </a:pPr>
            <a:r>
              <a:rPr b="0" i="0" lang="en-US" sz="2000" u="none" cap="none" strike="noStrike"/>
              <a:t>Limited to 50-100 GB of calculated data</a:t>
            </a:r>
            <a:endParaRPr/>
          </a:p>
          <a:p>
            <a:pPr indent="0" lvl="0" marL="0" rtl="0" algn="l">
              <a:spcBef>
                <a:spcPts val="0"/>
              </a:spcBef>
              <a:spcAft>
                <a:spcPts val="0"/>
              </a:spcAft>
              <a:buNone/>
            </a:pPr>
            <a:r>
              <a:t/>
            </a:r>
            <a:endParaRPr b="0" i="0" sz="20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84" name="Google Shape;48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As you already know, </a:t>
            </a:r>
            <a:r>
              <a:rPr b="0" i="0" lang="en-US" sz="1800" u="sng" cap="none" strike="noStrike"/>
              <a:t>ROLAP stands for Relational OLAP</a:t>
            </a:r>
            <a:r>
              <a:rPr b="0" i="0" lang="en-US" sz="1800" u="none" cap="none" strike="noStrike"/>
              <a:t>, Where users see their data organized in cubes with dimensions.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Since the data is stored in relational databases, this model gives the appearance of traditional OLAP’ s slicing and dicing functionality.</a:t>
            </a:r>
            <a:endParaRPr/>
          </a:p>
          <a:p>
            <a:pPr indent="0" lvl="0" marL="0" marR="0" rtl="0" algn="l">
              <a:spcBef>
                <a:spcPts val="0"/>
              </a:spcBef>
              <a:spcAft>
                <a:spcPts val="0"/>
              </a:spcAft>
              <a:buFont typeface="Arial"/>
              <a:buNone/>
            </a:pPr>
            <a:r>
              <a:rPr b="0" i="0" lang="en-US" sz="1800" u="none" cap="none" strike="noStrike"/>
              <a:t>This is achieved by thorough use of any SQL reporting tool to extract or ‘query’ data directly from the data warehouse.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Advantages of this model is, that i</a:t>
            </a:r>
            <a:r>
              <a:rPr b="0" i="0" lang="en-US" sz="1800" u="none" cap="none" strike="noStrike"/>
              <a:t>t can handle a large amount of data and can leverage all the functionalities of the Relational Database. </a:t>
            </a:r>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Further we will be seeing more Advantages and Disadvantages of ROLAP</a:t>
            </a:r>
            <a:endParaRPr/>
          </a:p>
          <a:p>
            <a:pPr indent="0" lvl="0" marL="0" marR="0" rtl="0" algn="l">
              <a:spcBef>
                <a:spcPts val="0"/>
              </a:spcBef>
              <a:spcAft>
                <a:spcPts val="0"/>
              </a:spcAft>
              <a:buFont typeface="Arial"/>
              <a:buNone/>
            </a:pPr>
            <a:r>
              <a:t/>
            </a:r>
            <a:endParaRPr b="1" i="0" sz="1800" u="none" cap="none" strike="noStrike">
              <a:latin typeface="Arial"/>
              <a:ea typeface="Arial"/>
              <a:cs typeface="Arial"/>
              <a:sym typeface="Arial"/>
            </a:endParaRPr>
          </a:p>
          <a:p>
            <a:pPr indent="0" lvl="0" marL="0" marR="0" rtl="0" algn="l">
              <a:spcBef>
                <a:spcPts val="0"/>
              </a:spcBef>
              <a:spcAft>
                <a:spcPts val="0"/>
              </a:spcAft>
              <a:buSzPts val="1800"/>
              <a:buFont typeface="Noto Symbol"/>
              <a:buChar char="▪"/>
            </a:pPr>
            <a:r>
              <a:rPr b="1" i="0" lang="en-US" sz="1800" u="none" cap="none" strike="noStrike"/>
              <a:t>Advantages </a:t>
            </a:r>
            <a:endParaRPr/>
          </a:p>
          <a:p>
            <a:pPr indent="0" lvl="1" marL="0" marR="0" rtl="0" algn="l">
              <a:spcBef>
                <a:spcPts val="0"/>
              </a:spcBef>
              <a:spcAft>
                <a:spcPts val="0"/>
              </a:spcAft>
              <a:buNone/>
            </a:pPr>
            <a:r>
              <a:rPr b="0" i="0" lang="en-US" sz="1600" u="none" cap="none" strike="noStrike"/>
              <a:t>Robust security </a:t>
            </a:r>
            <a:endParaRPr/>
          </a:p>
          <a:p>
            <a:pPr indent="0" lvl="1" marL="0" marR="0" rtl="0" algn="l">
              <a:spcBef>
                <a:spcPts val="0"/>
              </a:spcBef>
              <a:spcAft>
                <a:spcPts val="0"/>
              </a:spcAft>
              <a:buNone/>
            </a:pPr>
            <a:r>
              <a:rPr b="0" i="0" lang="en-US" sz="1600" u="none" cap="none" strike="noStrike"/>
              <a:t>Multi-user concurrent access (e.g. read-write with locking) </a:t>
            </a:r>
            <a:endParaRPr/>
          </a:p>
          <a:p>
            <a:pPr indent="0" lvl="1" marL="0" marR="0" rtl="0" algn="l">
              <a:spcBef>
                <a:spcPts val="0"/>
              </a:spcBef>
              <a:spcAft>
                <a:spcPts val="0"/>
              </a:spcAft>
              <a:buNone/>
            </a:pPr>
            <a:r>
              <a:rPr b="0" i="0" lang="en-US" sz="1600" u="none" cap="none" strike="noStrike"/>
              <a:t>Widely recognized standards </a:t>
            </a:r>
            <a:endParaRPr/>
          </a:p>
          <a:p>
            <a:pPr indent="0" lvl="1" marL="0" marR="0" rtl="0" algn="l">
              <a:spcBef>
                <a:spcPts val="0"/>
              </a:spcBef>
              <a:spcAft>
                <a:spcPts val="0"/>
              </a:spcAft>
              <a:buNone/>
            </a:pPr>
            <a:r>
              <a:rPr b="0" i="0" lang="en-US" sz="1600" u="none" cap="none" strike="noStrike"/>
              <a:t>Openness to multiple tools </a:t>
            </a:r>
            <a:endParaRPr/>
          </a:p>
          <a:p>
            <a:pPr indent="0" lvl="1" marL="0" marR="0" rtl="0" algn="l">
              <a:spcBef>
                <a:spcPts val="0"/>
              </a:spcBef>
              <a:spcAft>
                <a:spcPts val="0"/>
              </a:spcAft>
              <a:buNone/>
            </a:pPr>
            <a:r>
              <a:rPr b="0" i="0" lang="en-US" sz="1600" u="none" cap="none" strike="noStrike"/>
              <a:t>Based on familiar, proven and scalable technology</a:t>
            </a:r>
            <a:endParaRPr/>
          </a:p>
          <a:p>
            <a:pPr indent="0" lvl="2" marL="0" marR="0" rtl="0" algn="l">
              <a:spcBef>
                <a:spcPts val="0"/>
              </a:spcBef>
              <a:spcAft>
                <a:spcPts val="0"/>
              </a:spcAft>
              <a:buSzPts val="1400"/>
              <a:buFont typeface="Noto Symbol"/>
              <a:buChar char="➢"/>
            </a:pPr>
            <a:r>
              <a:rPr b="0" i="0" lang="en-US" sz="1400" u="none" cap="none" strike="noStrike"/>
              <a:t>Extraction &amp; Replication</a:t>
            </a:r>
            <a:endParaRPr/>
          </a:p>
          <a:p>
            <a:pPr indent="0" lvl="2" marL="0" marR="0" rtl="0" algn="l">
              <a:spcBef>
                <a:spcPts val="0"/>
              </a:spcBef>
              <a:spcAft>
                <a:spcPts val="0"/>
              </a:spcAft>
              <a:buSzPts val="1400"/>
              <a:buFont typeface="Noto Symbol"/>
              <a:buChar char="➢"/>
            </a:pPr>
            <a:r>
              <a:rPr b="0" i="0" lang="en-US" sz="1400" u="none" cap="none" strike="noStrike"/>
              <a:t>Parallelization</a:t>
            </a:r>
            <a:endParaRPr/>
          </a:p>
          <a:p>
            <a:pPr indent="0" lvl="2" marL="0" marR="0" rtl="0" algn="l">
              <a:spcBef>
                <a:spcPts val="0"/>
              </a:spcBef>
              <a:spcAft>
                <a:spcPts val="0"/>
              </a:spcAft>
              <a:buSzPts val="1400"/>
              <a:buFont typeface="Noto Symbol"/>
              <a:buChar char="➢"/>
            </a:pPr>
            <a:r>
              <a:rPr b="0" i="0" lang="en-US" sz="1400" u="none" cap="none" strike="noStrike"/>
              <a:t>Query Optimization</a:t>
            </a:r>
            <a:endParaRPr/>
          </a:p>
          <a:p>
            <a:pPr indent="0" lvl="2" marL="0" marR="0" rtl="0" algn="l">
              <a:spcBef>
                <a:spcPts val="0"/>
              </a:spcBef>
              <a:spcAft>
                <a:spcPts val="0"/>
              </a:spcAft>
              <a:buSzPts val="1400"/>
              <a:buFont typeface="Noto Symbol"/>
              <a:buChar char="➢"/>
            </a:pPr>
            <a:r>
              <a:rPr b="0" i="0" lang="en-US" sz="1400" u="none" cap="none" strike="noStrike"/>
              <a:t>Advanced Indexing techniques</a:t>
            </a:r>
            <a:endParaRPr/>
          </a:p>
          <a:p>
            <a:pPr indent="0" lvl="0" marL="0" marR="0" rtl="0" algn="l">
              <a:spcBef>
                <a:spcPts val="0"/>
              </a:spcBef>
              <a:spcAft>
                <a:spcPts val="0"/>
              </a:spcAft>
              <a:buSzPts val="1800"/>
              <a:buFont typeface="Noto Symbol"/>
              <a:buChar char="▪"/>
            </a:pPr>
            <a:r>
              <a:rPr b="1" i="0" lang="en-US" sz="1800" u="none" cap="none" strike="noStrike"/>
              <a:t>Disadvantages</a:t>
            </a:r>
            <a:endParaRPr/>
          </a:p>
          <a:p>
            <a:pPr indent="0" lvl="1" marL="0" marR="0" rtl="0" algn="l">
              <a:spcBef>
                <a:spcPts val="0"/>
              </a:spcBef>
              <a:spcAft>
                <a:spcPts val="0"/>
              </a:spcAft>
              <a:buNone/>
            </a:pPr>
            <a:r>
              <a:rPr b="0" i="0" lang="en-US" sz="1600" u="none" cap="none" strike="noStrike"/>
              <a:t>Computation Intensive queries are slow.</a:t>
            </a:r>
            <a:endParaRPr/>
          </a:p>
          <a:p>
            <a:pPr indent="0" lvl="1" marL="0" marR="0" rtl="0" algn="l">
              <a:spcBef>
                <a:spcPts val="0"/>
              </a:spcBef>
              <a:spcAft>
                <a:spcPts val="0"/>
              </a:spcAft>
              <a:buNone/>
            </a:pPr>
            <a:r>
              <a:rPr b="0" i="0" lang="en-US" sz="1600" u="none" cap="none" strike="noStrike"/>
              <a:t>Additional layer of OLAP engine</a:t>
            </a:r>
            <a:endParaRPr/>
          </a:p>
          <a:p>
            <a:pPr indent="0" lvl="1" marL="0" marR="0" rtl="0" algn="l">
              <a:spcBef>
                <a:spcPts val="0"/>
              </a:spcBef>
              <a:spcAft>
                <a:spcPts val="0"/>
              </a:spcAft>
              <a:buNone/>
            </a:pPr>
            <a:r>
              <a:rPr b="0" i="0" lang="en-US" sz="1600" u="none" cap="none" strike="noStrike"/>
              <a:t>Non intuitive</a:t>
            </a:r>
            <a:endParaRPr/>
          </a:p>
          <a:p>
            <a:pPr indent="0" lvl="0" marL="0" marR="0" rtl="0" algn="l">
              <a:spcBef>
                <a:spcPts val="0"/>
              </a:spcBef>
              <a:spcAft>
                <a:spcPts val="0"/>
              </a:spcAft>
              <a:buFont typeface="Arial"/>
              <a:buNone/>
            </a:pPr>
            <a:r>
              <a:t/>
            </a:r>
            <a:endParaRPr b="1"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t>As you can see here, </a:t>
            </a:r>
            <a:r>
              <a:rPr b="1" i="0" lang="en-US" sz="1800" u="none" cap="none" strike="noStrike"/>
              <a:t>ROLAP</a:t>
            </a:r>
            <a:r>
              <a:rPr b="0" i="0" lang="en-US" sz="1800" u="none" cap="none" strike="noStrike"/>
              <a:t> is depicted as three-tier architecture in which the Database Layer and the Application Logic Layer are separated and the data is stored in relational databases rather than in the multidimensional databases of MOLAP. However, the model presents data to the users, in the form of Multidimensional Cubes.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13" name="Google Shape;3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Online Analytical Processing  is an approach to quickly answer multi-dimensional analytical queries. </a:t>
            </a:r>
            <a:endParaRPr/>
          </a:p>
          <a:p>
            <a:pPr indent="0" lvl="0" marL="0" marR="0" rtl="0" algn="l">
              <a:spcBef>
                <a:spcPts val="0"/>
              </a:spcBef>
              <a:spcAft>
                <a:spcPts val="0"/>
              </a:spcAft>
              <a:buFont typeface="Arial"/>
              <a:buNone/>
            </a:pPr>
            <a:r>
              <a:rPr b="0" i="0" lang="en-US" sz="1800" u="none" cap="none" strike="noStrike"/>
              <a:t>The typical applications of OLAP are in  for sales, marketing,  business process management (BPM), budgeting and forecasting, financial reporting and similar areas.</a:t>
            </a:r>
            <a:endParaRPr/>
          </a:p>
          <a:p>
            <a:pPr indent="0" lvl="0" marL="0" marR="0" rtl="0" algn="l">
              <a:spcBef>
                <a:spcPts val="0"/>
              </a:spcBef>
              <a:spcAft>
                <a:spcPts val="0"/>
              </a:spcAft>
              <a:buFont typeface="Arial"/>
              <a:buNone/>
            </a:pPr>
            <a:r>
              <a:rPr b="0" i="0" lang="en-US" sz="1800" u="none" cap="none" strike="noStrike"/>
              <a:t> The term </a:t>
            </a:r>
            <a:r>
              <a:rPr b="0" i="1" lang="en-US" sz="1800" u="none" cap="none" strike="noStrike"/>
              <a:t>OLAP</a:t>
            </a:r>
            <a:r>
              <a:rPr b="0" i="0" lang="en-US" sz="1800" u="none" cap="none" strike="noStrike"/>
              <a:t> was created as a slight modification of the traditional database term OLTP (Online Transaction Processing).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OLAP Concepts are categorized as:</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need for data-warehouse, typical architecture and different ways of business reporting </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data access and analysis</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OLAP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These details are covered in two parts. This presentation is part II of the series.</a:t>
            </a:r>
            <a:endParaRPr/>
          </a:p>
          <a:p>
            <a:pPr indent="0" lvl="0" marL="0" marR="0" rtl="0" algn="l">
              <a:spcBef>
                <a:spcPts val="0"/>
              </a:spcBef>
              <a:spcAft>
                <a:spcPts val="0"/>
              </a:spcAft>
              <a:buFont typeface="Arial"/>
              <a:buNone/>
            </a:pPr>
            <a:r>
              <a:rPr b="0" i="0" lang="en-US" sz="1800" u="none" cap="none" strike="noStrike"/>
              <a:t>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15" name="Google Shape;51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6" name="Google Shape;516;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As you know HOLAP stands for Hybrid OLAP, it is a combination of both MOLAP and ROLAP.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HOLAP technology tries to combine the strengths of the above two models. For summary type information HOLAP leverages cube technology and for drilling down into details it uses the ROLAP model.  </a:t>
            </a:r>
            <a:br>
              <a:rPr b="1" i="0" lang="en-US" sz="1800" u="none" cap="none" strike="noStrike">
                <a:latin typeface="Arial"/>
                <a:ea typeface="Arial"/>
                <a:cs typeface="Arial"/>
                <a:sym typeface="Arial"/>
              </a:rPr>
            </a:br>
            <a:endParaRPr b="1" i="0" sz="1800" u="none" cap="none" strike="noStrike"/>
          </a:p>
          <a:p>
            <a:pPr indent="0" lvl="0" marL="0" marR="0" rtl="0" algn="l">
              <a:spcBef>
                <a:spcPts val="0"/>
              </a:spcBef>
              <a:spcAft>
                <a:spcPts val="0"/>
              </a:spcAft>
              <a:buFont typeface="Arial"/>
              <a:buNone/>
            </a:pPr>
            <a:r>
              <a:rPr b="0" i="0" lang="en-US" sz="1800" u="none" cap="none" strike="noStrike"/>
              <a:t>HOLAP systems stores larger quantities of detailed data in the relational tables while the aggregations are stored in the pre-calculated cubes.</a:t>
            </a:r>
            <a:endParaRPr/>
          </a:p>
          <a:p>
            <a:pPr indent="0" lvl="0" marL="0" marR="0" rtl="0" algn="l">
              <a:spcBef>
                <a:spcPts val="0"/>
              </a:spcBef>
              <a:spcAft>
                <a:spcPts val="0"/>
              </a:spcAft>
              <a:buFont typeface="Arial"/>
              <a:buNone/>
            </a:pPr>
            <a:br>
              <a:rPr b="0" i="0" lang="en-US" sz="1800" u="none" cap="none" strike="noStrike">
                <a:latin typeface="Arial"/>
                <a:ea typeface="Arial"/>
                <a:cs typeface="Arial"/>
                <a:sym typeface="Arial"/>
              </a:rPr>
            </a:br>
            <a:r>
              <a:rPr b="0" i="0" lang="en-US" sz="1800" u="none" cap="none" strike="noStrike">
                <a:latin typeface="Arial"/>
                <a:ea typeface="Arial"/>
                <a:cs typeface="Arial"/>
                <a:sym typeface="Arial"/>
              </a:rPr>
              <a:t>HOLAP users can choose to store the results of queries to the MDDB to save the effort of looking for the same data over and over which saves time. Although this technique - called "materializing cells" - improves performance, it takes a toll on storage. The user has to strike a balance between performance and storage demand to get the most out of HOLAP. Nevertheless, because it offers the best features of both OLAP and ROLAP, HOLAP is increasingly preferred.</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Let us see some of the advantages and disadvantages.</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t>Hybrid OLAP Advantages are</a:t>
            </a:r>
            <a:endParaRPr/>
          </a:p>
          <a:p>
            <a:pPr indent="0" lvl="1" marL="0" marR="0" rtl="0" algn="l">
              <a:spcBef>
                <a:spcPts val="0"/>
              </a:spcBef>
              <a:spcAft>
                <a:spcPts val="0"/>
              </a:spcAft>
              <a:buFont typeface="Arial"/>
              <a:buNone/>
            </a:pPr>
            <a:r>
              <a:rPr b="0" i="0" lang="en-US" sz="700" u="none" cap="none" strike="noStrike"/>
              <a:t>High Performance due to MDDB structures</a:t>
            </a:r>
            <a:endParaRPr/>
          </a:p>
          <a:p>
            <a:pPr indent="0" lvl="1" marL="0" marR="0" rtl="0" algn="l">
              <a:spcBef>
                <a:spcPts val="0"/>
              </a:spcBef>
              <a:spcAft>
                <a:spcPts val="0"/>
              </a:spcAft>
              <a:buFont typeface="Arial"/>
              <a:buNone/>
            </a:pPr>
            <a:r>
              <a:rPr b="0" i="0" lang="en-US" sz="700" u="none" cap="none" strike="noStrike"/>
              <a:t>Integration with data maintained in RDBMS</a:t>
            </a:r>
            <a:endParaRPr/>
          </a:p>
          <a:p>
            <a:pPr indent="0" lvl="1" marL="0" marR="0" rtl="0" algn="l">
              <a:spcBef>
                <a:spcPts val="0"/>
              </a:spcBef>
              <a:spcAft>
                <a:spcPts val="0"/>
              </a:spcAft>
              <a:buFont typeface="Arial"/>
              <a:buNone/>
            </a:pPr>
            <a:r>
              <a:rPr b="0" i="0" lang="en-US" sz="700" u="none" cap="none" strike="noStrike"/>
              <a:t>Leverages RDBMS engine and administration skills</a:t>
            </a:r>
            <a:endParaRPr/>
          </a:p>
          <a:p>
            <a:pPr indent="0" lvl="1" marL="0" marR="0" rtl="0" algn="l">
              <a:spcBef>
                <a:spcPts val="0"/>
              </a:spcBef>
              <a:spcAft>
                <a:spcPts val="0"/>
              </a:spcAft>
              <a:buFont typeface="Arial"/>
              <a:buNone/>
            </a:pPr>
            <a:r>
              <a:rPr b="0" i="0" lang="en-US" sz="700" u="none" cap="none" strike="noStrike"/>
              <a:t>Support for large volumes of data by Relational Mappings</a:t>
            </a:r>
            <a:endParaRPr b="1" i="0" sz="1800" u="none" cap="none" strike="noStrike"/>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There are few disadvantages also, which are associated with Hybrid Model </a:t>
            </a:r>
            <a:endParaRPr/>
          </a:p>
          <a:p>
            <a:pPr indent="0" lvl="1" marL="0" marR="0" rtl="0" algn="l">
              <a:spcBef>
                <a:spcPts val="0"/>
              </a:spcBef>
              <a:spcAft>
                <a:spcPts val="0"/>
              </a:spcAft>
              <a:buFont typeface="Arial"/>
              <a:buNone/>
            </a:pPr>
            <a:r>
              <a:rPr b="0" i="0" lang="en-US" sz="1000" u="none" cap="none" strike="noStrike"/>
              <a:t>Managing large number of data structures</a:t>
            </a:r>
            <a:endParaRPr/>
          </a:p>
          <a:p>
            <a:pPr indent="0" lvl="1" marL="0" marR="0" rtl="0" algn="l">
              <a:spcBef>
                <a:spcPts val="0"/>
              </a:spcBef>
              <a:spcAft>
                <a:spcPts val="0"/>
              </a:spcAft>
              <a:buFont typeface="Arial"/>
              <a:buNone/>
            </a:pPr>
            <a:r>
              <a:rPr b="0" i="0" lang="en-US" sz="1000" u="none" cap="none" strike="noStrike"/>
              <a:t>Complex Architecture</a:t>
            </a:r>
            <a:endParaRPr/>
          </a:p>
          <a:p>
            <a:pPr indent="0" lvl="1" marL="0" marR="0" rtl="0" algn="l">
              <a:spcBef>
                <a:spcPts val="0"/>
              </a:spcBef>
              <a:spcAft>
                <a:spcPts val="0"/>
              </a:spcAft>
              <a:buFont typeface="Arial"/>
              <a:buNone/>
            </a:pPr>
            <a:r>
              <a:rPr b="0" i="0" lang="en-US" sz="1000" u="none" cap="none" strike="noStrike"/>
              <a:t>Expensive</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rtl="0" algn="l">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23" name="Google Shape;52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1" i="0" lang="en-US" sz="1800" u="none" cap="none" strike="noStrike"/>
              <a:t>DOLAP are Desktop tools,</a:t>
            </a:r>
            <a:r>
              <a:rPr b="0" i="0" lang="en-US" sz="1800" u="none" cap="none" strike="noStrike"/>
              <a:t> dynamically create a micro cube on either the client PC or, in a web deployment, on a midtier application server.   </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To create the micro cube, users launch a SQL query using a business view of the data warehouse. The DOLAP tool then sends results back to the desktop and formats it into a cube.</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The micro cube format allows users to perform certain functions such as drill-down that historically were only available with MOLAP cubes.  It also allows users to issue complex SQL statements, combining data from different fact tables or even spreadsheets, yet presenting the users with one seamless document.</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The main benefit of this approach over MOLAP is flexibility; users do not have to define their information requirements ahead of time in a precise way as with MOLAP. </a:t>
            </a:r>
            <a:endParaRPr/>
          </a:p>
          <a:p>
            <a:pPr indent="0" lvl="0" marL="228600" marR="0" rtl="0" algn="l">
              <a:spcBef>
                <a:spcPts val="0"/>
              </a:spcBef>
              <a:spcAft>
                <a:spcPts val="0"/>
              </a:spcAft>
              <a:buFont typeface="Arial"/>
              <a:buNone/>
            </a:pPr>
            <a:r>
              <a:rPr b="0" i="0" lang="en-US" sz="1800" u="none" cap="none" strike="noStrike"/>
              <a:t>Also, a relational database can store more data than MOLAP cubes, giving users freedom to analyze larger data sets. The downside is slower response times and limited multidimensional calculations.  </a:t>
            </a:r>
            <a:r>
              <a:rPr b="1" i="0" lang="en-US" sz="1800" u="none" cap="none" strike="noStrike"/>
              <a:t>Examples of DOLAP tools are Business Objects and Brio</a:t>
            </a:r>
            <a:r>
              <a:rPr b="0" i="0" lang="en-US" sz="1800" u="none" cap="none" strike="noStrike"/>
              <a:t>.</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1" i="0" lang="en-US" sz="1800" u="none" cap="none" strike="noStrike"/>
              <a:t>Lets have a feel of, how the DOLAP Architecture looks like</a:t>
            </a:r>
            <a:endParaRPr/>
          </a:p>
          <a:p>
            <a:pPr indent="0" lvl="0" marL="228600" marR="0" rtl="0" algn="l">
              <a:spcBef>
                <a:spcPts val="0"/>
              </a:spcBef>
              <a:spcAft>
                <a:spcPts val="0"/>
              </a:spcAft>
              <a:buFont typeface="Arial"/>
              <a:buNone/>
            </a:pPr>
            <a:r>
              <a:t/>
            </a:r>
            <a:endParaRPr b="1" i="0" sz="1800" u="none" cap="none" strike="noStrike"/>
          </a:p>
          <a:p>
            <a:pPr indent="0" lvl="0" marL="228600" marR="0" rtl="0" algn="l">
              <a:spcBef>
                <a:spcPts val="0"/>
              </a:spcBef>
              <a:spcAft>
                <a:spcPts val="0"/>
              </a:spcAft>
              <a:buFont typeface="Arial"/>
              <a:buNone/>
            </a:pPr>
            <a:r>
              <a:rPr b="1" i="0" lang="en-US" sz="1800" u="none" cap="none" strike="noStrike"/>
              <a:t>As you can see here DOLAP is quite similar to what we have seen in case of ROLAP.</a:t>
            </a:r>
            <a:endParaRPr/>
          </a:p>
          <a:p>
            <a:pPr indent="0" lvl="0" marL="228600" marR="0" rtl="0" algn="l">
              <a:spcBef>
                <a:spcPts val="0"/>
              </a:spcBef>
              <a:spcAft>
                <a:spcPts val="0"/>
              </a:spcAft>
              <a:buFont typeface="Arial"/>
              <a:buNone/>
            </a:pPr>
            <a:r>
              <a:rPr b="0" i="0" lang="en-US" sz="1800" u="none" cap="none" strike="noStrike"/>
              <a:t>Here we three tier Architecture as Database Layer, Metadata Layer and Presentation Layer.</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At Database Layer, the data is stored in relational databases. When data moves from Database Layer to Metadata Layer, the data is presented in form of Micro Cube, which is generated dynamically when User issues any query from front-end with the help of Meta-data. Meta-data is also stored in relational database.</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At Presentation Layer users gets a feeling that they are accessing the data from a Cube. Users can issue many complex queries  and perform various OLAP functions like Drill, Slice and Dice, Graphical representation of data etc.</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31" name="Google Shape;53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2" name="Google Shape;53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Web OLAP (WOLAP)</a:t>
            </a:r>
            <a:r>
              <a:rPr b="0" i="0" lang="en-US" sz="1800" u="none" cap="none" strike="noStrike"/>
              <a:t> is the operation of an OLAP tool from a Web browser; a solution that provides a merging of two very dynamic technologies: the World Wide Web and OLAP tools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great deal of the growth and interest in data warehousing is due in part to the increased richness, power and flexibility of the current set of OLAP tools. And the explosion of the World Wide Web is due partly to the ease-of-use, fast development and zero deployment effort provided by the Hyper Text Markup Language (HTML) Web browsers. It is just natural that these two technologies would merge.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Lets see how WOLAP Looks Like</a:t>
            </a:r>
            <a:endParaRPr/>
          </a:p>
          <a:p>
            <a:pPr indent="0" lvl="0" marL="0" marR="0" rtl="0" algn="l">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0" i="0" lang="en-US" sz="1800" u="none" cap="none" strike="noStrike"/>
              <a:t>Web OLAP architecture is also referred to as a </a:t>
            </a:r>
            <a:r>
              <a:rPr b="1" i="1" lang="en-US" sz="1800" u="none" cap="none" strike="noStrike"/>
              <a:t>three-tiered</a:t>
            </a:r>
            <a:r>
              <a:rPr b="1" i="0" lang="en-US" sz="1800" u="none" cap="none" strike="noStrike"/>
              <a:t> architecture</a:t>
            </a:r>
            <a:r>
              <a:rPr b="0" i="0" lang="en-US" sz="1800" u="none" cap="none" strike="noStrike"/>
              <a:t>. </a:t>
            </a:r>
            <a:endParaRPr/>
          </a:p>
          <a:p>
            <a:pPr indent="0" lvl="0" marL="0" marR="0" rtl="0" algn="l">
              <a:lnSpc>
                <a:spcPct val="90000"/>
              </a:lnSpc>
              <a:spcBef>
                <a:spcPts val="0"/>
              </a:spcBef>
              <a:spcAft>
                <a:spcPts val="0"/>
              </a:spcAft>
              <a:buFont typeface="Arial"/>
              <a:buNone/>
            </a:pPr>
            <a:r>
              <a:rPr b="1" i="0" lang="en-US" sz="1800" u="none" cap="none" strike="noStrike"/>
              <a:t>The Web architecture contains three components: </a:t>
            </a:r>
            <a:endParaRPr/>
          </a:p>
          <a:p>
            <a:pPr indent="0" lvl="0" marL="0" marR="0" rtl="0" algn="l">
              <a:lnSpc>
                <a:spcPct val="90000"/>
              </a:lnSpc>
              <a:spcBef>
                <a:spcPts val="0"/>
              </a:spcBef>
              <a:spcAft>
                <a:spcPts val="0"/>
              </a:spcAft>
              <a:buFont typeface="Arial"/>
              <a:buNone/>
            </a:pPr>
            <a:r>
              <a:rPr b="0" i="0" lang="en-US" sz="1800" u="none" cap="none" strike="noStrike"/>
              <a:t>		the client ( Web browser), </a:t>
            </a:r>
            <a:endParaRPr/>
          </a:p>
          <a:p>
            <a:pPr indent="0" lvl="0" marL="0" marR="0" rtl="0" algn="l">
              <a:lnSpc>
                <a:spcPct val="90000"/>
              </a:lnSpc>
              <a:spcBef>
                <a:spcPts val="0"/>
              </a:spcBef>
              <a:spcAft>
                <a:spcPts val="0"/>
              </a:spcAft>
              <a:buFont typeface="Arial"/>
              <a:buNone/>
            </a:pPr>
            <a:r>
              <a:rPr b="0" i="0" lang="en-US" sz="1800" u="none" cap="none" strike="noStrike"/>
              <a:t>		the middleware</a:t>
            </a:r>
            <a:endParaRPr/>
          </a:p>
          <a:p>
            <a:pPr indent="0" lvl="0" marL="0" marR="0" rtl="0" algn="l">
              <a:lnSpc>
                <a:spcPct val="90000"/>
              </a:lnSpc>
              <a:spcBef>
                <a:spcPts val="0"/>
              </a:spcBef>
              <a:spcAft>
                <a:spcPts val="0"/>
              </a:spcAft>
              <a:buFont typeface="Arial"/>
              <a:buNone/>
            </a:pPr>
            <a:r>
              <a:rPr b="0" i="0" lang="en-US" sz="1800" u="none" cap="none" strike="noStrike"/>
              <a:t>		and the database server.</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39" name="Google Shape;53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6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42" name="Google Shape;542;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47" name="Google Shape;54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50" name="Google Shape;550;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56" name="Google Shape;55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7" name="Google Shape;557;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59" name="Google Shape;559;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65" name="Google Shape;565;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68" name="Google Shape;568;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74" name="Google Shape;57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77" name="Google Shape;577;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83" name="Google Shape;583;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85" name="Google Shape;585;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91" name="Google Shape;591;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7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93" name="Google Shape;593;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20" name="Google Shape;32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Upon completion of this Part module you will be able to:</a:t>
            </a:r>
            <a:endParaRPr/>
          </a:p>
          <a:p>
            <a:pPr indent="0" lvl="0" marL="0" marR="0" rtl="0" algn="l">
              <a:spcBef>
                <a:spcPts val="0"/>
              </a:spcBef>
              <a:spcAft>
                <a:spcPts val="0"/>
              </a:spcAft>
              <a:buFont typeface="Arial"/>
              <a:buNone/>
            </a:pPr>
            <a:r>
              <a:rPr b="0" i="0" lang="en-US" sz="1800" u="none" cap="none" strike="noStrike"/>
              <a:t>Understand What is Data Access and Analysis</a:t>
            </a:r>
            <a:endParaRPr/>
          </a:p>
          <a:p>
            <a:pPr indent="0" lvl="0" marL="0" marR="0" rtl="0" algn="l">
              <a:spcBef>
                <a:spcPts val="0"/>
              </a:spcBef>
              <a:spcAft>
                <a:spcPts val="0"/>
              </a:spcAft>
              <a:buFont typeface="Arial"/>
              <a:buNone/>
            </a:pPr>
            <a:r>
              <a:rPr b="0" i="0" lang="en-US" sz="1800" u="none" cap="none" strike="noStrike"/>
              <a:t>Ascertain the limitation of traditional decision making tools.</a:t>
            </a:r>
            <a:endParaRPr/>
          </a:p>
          <a:p>
            <a:pPr indent="0" lvl="0" marL="0" marR="0" rtl="0" algn="l">
              <a:spcBef>
                <a:spcPts val="0"/>
              </a:spcBef>
              <a:spcAft>
                <a:spcPts val="0"/>
              </a:spcAft>
              <a:buFont typeface="Arial"/>
              <a:buNone/>
            </a:pPr>
            <a:r>
              <a:rPr b="0" i="0" lang="en-US" sz="1800" u="none" cap="none" strike="noStrike"/>
              <a:t>Understand the requirements of Data access tools.</a:t>
            </a:r>
            <a:endParaRPr/>
          </a:p>
          <a:p>
            <a:pPr indent="0" lvl="0" marL="0" marR="0" rtl="0" algn="l">
              <a:spcBef>
                <a:spcPts val="0"/>
              </a:spcBef>
              <a:spcAft>
                <a:spcPts val="0"/>
              </a:spcAft>
              <a:buFont typeface="Arial"/>
              <a:buNone/>
            </a:pPr>
            <a:r>
              <a:rPr b="0" i="0" lang="en-US" sz="1800" u="none" cap="none" strike="noStrike"/>
              <a:t>Understand the various category of Data Access and Analysis.</a:t>
            </a:r>
            <a:endParaRPr/>
          </a:p>
          <a:p>
            <a:pPr indent="0" lvl="0" marL="0" marR="0" rtl="0" algn="l">
              <a:spcBef>
                <a:spcPts val="0"/>
              </a:spcBef>
              <a:spcAft>
                <a:spcPts val="0"/>
              </a:spcAft>
              <a:buFont typeface="Arial"/>
              <a:buNone/>
            </a:pPr>
            <a:r>
              <a:rPr b="0" i="0" lang="en-US" sz="1800" u="none" cap="none" strike="noStrike"/>
              <a:t>Appreciate the importance of Data Access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99" name="Google Shape;599;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 name="Google Shape;600;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8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02" name="Google Shape;602;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8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8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27" name="Google Shape;32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 Lesson 1 deals with the need and importance of Data Access and Analysis</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Data Analysis is a huge part of Business Intelligence. Business Intelligence programs are designed to collect the past as well as the present data of an organization, whether it is financial, productivity data, customer data, trend data ,or any other data company related data that needs to be modified in order to be clear and easy to follow. </a:t>
            </a:r>
            <a:endParaRPr/>
          </a:p>
          <a:p>
            <a:pPr indent="0" lvl="0" marL="0" marR="0" rtl="0" algn="l">
              <a:lnSpc>
                <a:spcPct val="80000"/>
              </a:lnSpc>
              <a:spcBef>
                <a:spcPts val="0"/>
              </a:spcBef>
              <a:spcAft>
                <a:spcPts val="0"/>
              </a:spcAft>
              <a:buFont typeface="Arial"/>
              <a:buNone/>
            </a:pPr>
            <a:br>
              <a:rPr b="0" i="0" lang="en-US" sz="800" u="none" cap="none" strike="noStrike"/>
            </a:br>
            <a:r>
              <a:rPr b="0" i="0" lang="en-US" sz="800" u="none" cap="none" strike="noStrike"/>
              <a:t>The next step is to thoroughly analyze the data that has been collected. Some companies prefer to use charts and graphs others may use tables. No matter the means in which the data is analyzed it is done in a precise and detail oriented manner. Figuratively speaking, no stone is left unturned. </a:t>
            </a:r>
            <a:endParaRPr/>
          </a:p>
          <a:p>
            <a:pPr indent="0" lvl="0" marL="0" marR="0" rtl="0" algn="l">
              <a:lnSpc>
                <a:spcPct val="80000"/>
              </a:lnSpc>
              <a:spcBef>
                <a:spcPts val="0"/>
              </a:spcBef>
              <a:spcAft>
                <a:spcPts val="0"/>
              </a:spcAft>
              <a:buFont typeface="Arial"/>
              <a:buNone/>
            </a:pPr>
            <a:br>
              <a:rPr b="0" i="0" lang="en-US" sz="800" u="none" cap="none" strike="noStrike"/>
            </a:br>
            <a:r>
              <a:rPr b="0" i="0" lang="en-US" sz="800" u="none" cap="none" strike="noStrike"/>
              <a:t>Modern Business Intelligence systems are designed to analyze and cross analyze large amounts of unstructured data. This can range from production metrics to customer attrition figures. These systems provide historical, current, and predictive views of business operations. The systems house data analysis tools that can be applied to virtually any area of an organization, and present the data in a clear, concise manner.</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Lesson 2 talks about Introduction to OLAP</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1" i="0" lang="en-US" sz="800" u="none" cap="none" strike="noStrike"/>
              <a:t>OLAP History </a:t>
            </a:r>
            <a:endParaRPr/>
          </a:p>
          <a:p>
            <a:pPr indent="0" lvl="0" marL="0" marR="0" rtl="0" algn="l">
              <a:lnSpc>
                <a:spcPct val="80000"/>
              </a:lnSpc>
              <a:spcBef>
                <a:spcPts val="0"/>
              </a:spcBef>
              <a:spcAft>
                <a:spcPts val="0"/>
              </a:spcAft>
              <a:buFont typeface="Arial"/>
              <a:buNone/>
            </a:pPr>
            <a:r>
              <a:t/>
            </a:r>
            <a:endParaRPr b="1" i="0" sz="800" u="none" cap="none" strike="noStrike"/>
          </a:p>
          <a:p>
            <a:pPr indent="0" lvl="0" marL="0" marR="0" rtl="0" algn="l">
              <a:lnSpc>
                <a:spcPct val="80000"/>
              </a:lnSpc>
              <a:spcBef>
                <a:spcPts val="0"/>
              </a:spcBef>
              <a:spcAft>
                <a:spcPts val="0"/>
              </a:spcAft>
              <a:buFont typeface="Arial"/>
              <a:buNone/>
            </a:pPr>
            <a:r>
              <a:rPr b="0" i="0" lang="en-US" sz="800" u="none" cap="none" strike="noStrike"/>
              <a:t>OLAP is not a new concept and has persisted through the decades. As a matter of fact, the origin of OLAP technology can be traced way back in 1962. It was not until 1993 that the term OLAP was coined. It has undergone several stages of evolution whose patterns of progress are relatively intricate to follow through. </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It was Kenneth Iverson who first introduced the base foundation of OLAP through his book “A Programming Language”, which defined a mathematical language with processing operators and multidimensional variables. </a:t>
            </a:r>
            <a:endParaRPr/>
          </a:p>
          <a:p>
            <a:pPr indent="0" lvl="0" marL="0" marR="0" rtl="0" algn="l">
              <a:lnSpc>
                <a:spcPct val="80000"/>
              </a:lnSpc>
              <a:spcBef>
                <a:spcPts val="0"/>
              </a:spcBef>
              <a:spcAft>
                <a:spcPts val="0"/>
              </a:spcAft>
              <a:buFont typeface="Arial"/>
              <a:buNone/>
            </a:pPr>
            <a:r>
              <a:rPr b="0" i="0" lang="en-US" sz="800" u="none" cap="none" strike="noStrike"/>
              <a:t>A new multidimensional product emerged during the year 1970’s, which became a popular OLAP offering, in the form of Express. This was the first multidimensional tool directed to support marketing related demands or application needs. It later on evolved into a hybrid OLAP after its acquisition by Oracle and has thrived for more than 3 decades </a:t>
            </a:r>
            <a:endParaRPr/>
          </a:p>
          <a:p>
            <a:pPr indent="0" lvl="0" marL="0" marR="0" rtl="0" algn="l">
              <a:lnSpc>
                <a:spcPct val="80000"/>
              </a:lnSpc>
              <a:spcBef>
                <a:spcPts val="0"/>
              </a:spcBef>
              <a:spcAft>
                <a:spcPts val="0"/>
              </a:spcAft>
              <a:buFont typeface="Arial"/>
              <a:buNone/>
            </a:pPr>
            <a:r>
              <a:rPr b="1" i="0" lang="en-US" sz="800" u="none" cap="none" strike="noStrike"/>
              <a:t>The 1980’s period played a significant role in the advancement of the OLAP industry as this triggered the rise of many multidimensional products.</a:t>
            </a:r>
            <a:r>
              <a:rPr b="0" i="0" lang="en-US" sz="800" u="none" cap="none" strike="noStrike"/>
              <a:t> </a:t>
            </a:r>
            <a:endParaRPr/>
          </a:p>
          <a:p>
            <a:pPr indent="0" lvl="0" marL="0" marR="0" rtl="0" algn="l">
              <a:lnSpc>
                <a:spcPct val="80000"/>
              </a:lnSpc>
              <a:spcBef>
                <a:spcPts val="0"/>
              </a:spcBef>
              <a:spcAft>
                <a:spcPts val="0"/>
              </a:spcAft>
              <a:buFont typeface="Arial"/>
              <a:buNone/>
            </a:pPr>
            <a:r>
              <a:rPr b="0" i="0" lang="en-US" sz="800" u="none" cap="none" strike="noStrike"/>
              <a:t>A new end-user analysis tool was becoming a favorite during the latter period of 1980. The spreadsheet market was fast prevailing which compelled some of the vendors to create multidimensional applications that could reside on a spreadsheet environment. </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Lesson 3 explains the different types of OLAP and also talks about the benefits of each type. </a:t>
            </a:r>
            <a:endParaRPr/>
          </a:p>
          <a:p>
            <a:pPr indent="0" lvl="0" marL="0" rtl="0" algn="l">
              <a:spcBef>
                <a:spcPts val="0"/>
              </a:spcBef>
              <a:spcAft>
                <a:spcPts val="0"/>
              </a:spcAft>
              <a:buNone/>
            </a:pPr>
            <a:r>
              <a:t/>
            </a:r>
            <a:endParaRPr b="0" i="0" sz="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In Part I of OLAP Concepts we have understood limitations in traditional decision support system, significance and future of business intelligence, and hence let us understand one of the key aspects of DWH &amp; BI Application i.e. Data Access and Analysis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900" u="none" cap="none" strike="noStrike"/>
              <a:t>Data Access </a:t>
            </a:r>
            <a:r>
              <a:rPr b="0" i="0" lang="en-US" sz="900" u="none" cap="none" strike="noStrike"/>
              <a:t>typically refers to software and activities related to storing, retrieving, or acting on data housed in a database or other repository</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Data Analysis </a:t>
            </a:r>
            <a:r>
              <a:rPr b="0" i="0" lang="en-US" sz="1800" u="none" cap="none" strike="noStrike"/>
              <a:t>has multiple facets and approaches, encompassing diverse techniques under a variety of names, in different business, science, and social science domains. In short </a:t>
            </a:r>
            <a:r>
              <a:rPr b="1" i="0" lang="en-US" sz="1800" u="none" cap="none" strike="noStrike"/>
              <a:t>data analysis</a:t>
            </a:r>
            <a:r>
              <a:rPr b="0" i="0" lang="en-US" sz="1800" u="none" cap="none" strike="noStrike"/>
              <a:t> is a process of gathering, modeling, and transforming data with the goal of highlighting useful information, suggesting conclusions, and supporting decision making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In this section we will explain</a:t>
            </a:r>
            <a:endParaRPr/>
          </a:p>
          <a:p>
            <a:pPr indent="0" lvl="0" marL="0" marR="0" rtl="0" algn="l">
              <a:spcBef>
                <a:spcPts val="0"/>
              </a:spcBef>
              <a:spcAft>
                <a:spcPts val="0"/>
              </a:spcAft>
              <a:buNone/>
            </a:pPr>
            <a:r>
              <a:rPr b="0" i="0" lang="en-US" sz="1800" u="none" cap="none" strike="noStrike"/>
              <a:t>Importance of Data Access &amp; Analysis</a:t>
            </a:r>
            <a:endParaRPr/>
          </a:p>
          <a:p>
            <a:pPr indent="0" lvl="0" marL="0" marR="0" rtl="0" algn="l">
              <a:spcBef>
                <a:spcPts val="0"/>
              </a:spcBef>
              <a:spcAft>
                <a:spcPts val="0"/>
              </a:spcAft>
              <a:buNone/>
            </a:pPr>
            <a:r>
              <a:rPr b="0" i="0" lang="en-US" sz="1800" u="none" cap="none" strike="noStrike"/>
              <a:t>Various Categories of Data Access &amp; Analysis</a:t>
            </a:r>
            <a:endParaRPr/>
          </a:p>
          <a:p>
            <a:pPr indent="0" lvl="0" marL="0" marR="0" rtl="0" algn="l">
              <a:spcBef>
                <a:spcPts val="0"/>
              </a:spcBef>
              <a:spcAft>
                <a:spcPts val="0"/>
              </a:spcAft>
              <a:buNone/>
            </a:pPr>
            <a:r>
              <a:rPr b="0" i="0" lang="en-US" sz="1800" u="none" cap="none" strike="noStrike"/>
              <a:t>Information Consumers i.e. Users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Font typeface="Arial"/>
              <a:buNone/>
            </a:pPr>
            <a:r>
              <a:t/>
            </a:r>
            <a:endParaRPr b="0" i="0" sz="1000" u="none" cap="none" strike="noStrike"/>
          </a:p>
          <a:p>
            <a:pPr indent="0" lvl="0" marL="342900" marR="0" rtl="0" algn="l">
              <a:lnSpc>
                <a:spcPct val="90000"/>
              </a:lnSpc>
              <a:spcBef>
                <a:spcPts val="0"/>
              </a:spcBef>
              <a:spcAft>
                <a:spcPts val="0"/>
              </a:spcAft>
              <a:buFont typeface="Arial"/>
              <a:buNone/>
            </a:pPr>
            <a:r>
              <a:rPr b="0" i="0" lang="en-US" sz="1800" u="none" cap="none" strike="noStrike"/>
              <a:t>Businesses today face challenges like</a:t>
            </a:r>
            <a:endParaRPr/>
          </a:p>
          <a:p>
            <a:pPr indent="0" lvl="1" marL="0" marR="0" rtl="0" algn="l">
              <a:lnSpc>
                <a:spcPct val="90000"/>
              </a:lnSpc>
              <a:spcBef>
                <a:spcPts val="0"/>
              </a:spcBef>
              <a:spcAft>
                <a:spcPts val="0"/>
              </a:spcAft>
              <a:buFont typeface="Arial"/>
              <a:buNone/>
            </a:pPr>
            <a:r>
              <a:rPr b="0" i="0" lang="en-US" sz="800" u="none" cap="none" strike="noStrike"/>
              <a:t>Large volume of data</a:t>
            </a:r>
            <a:endParaRPr/>
          </a:p>
          <a:p>
            <a:pPr indent="0" lvl="1" marL="0" marR="0" rtl="0" algn="l">
              <a:lnSpc>
                <a:spcPct val="90000"/>
              </a:lnSpc>
              <a:spcBef>
                <a:spcPts val="0"/>
              </a:spcBef>
              <a:spcAft>
                <a:spcPts val="0"/>
              </a:spcAft>
              <a:buFont typeface="Arial"/>
              <a:buNone/>
            </a:pPr>
            <a:r>
              <a:rPr b="0" i="0" lang="en-US" sz="800" u="none" cap="none" strike="noStrike"/>
              <a:t>User demands of flexible and timely access to information</a:t>
            </a:r>
            <a:endParaRPr/>
          </a:p>
          <a:p>
            <a:pPr indent="0" lvl="1" marL="0" marR="0" rtl="0" algn="l">
              <a:lnSpc>
                <a:spcPct val="90000"/>
              </a:lnSpc>
              <a:spcBef>
                <a:spcPts val="0"/>
              </a:spcBef>
              <a:spcAft>
                <a:spcPts val="0"/>
              </a:spcAft>
              <a:buFont typeface="Arial"/>
              <a:buNone/>
            </a:pPr>
            <a:r>
              <a:rPr b="0" i="0" lang="en-US" sz="800" u="none" cap="none" strike="noStrike"/>
              <a:t>Extracting value from key business data</a:t>
            </a:r>
            <a:endParaRPr/>
          </a:p>
          <a:p>
            <a:pPr indent="0" lvl="1" marL="0" marR="0" rtl="0" algn="l">
              <a:lnSpc>
                <a:spcPct val="90000"/>
              </a:lnSpc>
              <a:spcBef>
                <a:spcPts val="0"/>
              </a:spcBef>
              <a:spcAft>
                <a:spcPts val="0"/>
              </a:spcAft>
              <a:buFont typeface="Arial"/>
              <a:buNone/>
            </a:pPr>
            <a:r>
              <a:t/>
            </a:r>
            <a:endParaRPr b="0" i="0" sz="800" u="none" cap="none" strike="noStrike"/>
          </a:p>
          <a:p>
            <a:pPr indent="0" lvl="0" marL="342900" marR="0" rtl="0" algn="l">
              <a:lnSpc>
                <a:spcPct val="90000"/>
              </a:lnSpc>
              <a:spcBef>
                <a:spcPts val="0"/>
              </a:spcBef>
              <a:spcAft>
                <a:spcPts val="0"/>
              </a:spcAft>
              <a:buFont typeface="Arial"/>
              <a:buNone/>
            </a:pPr>
            <a:r>
              <a:rPr b="0" i="0" lang="en-US" sz="1800" u="none" cap="none" strike="noStrike"/>
              <a:t>Data Access is the ‘last mile’ that enables decision makers to</a:t>
            </a:r>
            <a:endParaRPr/>
          </a:p>
          <a:p>
            <a:pPr indent="0" lvl="1" marL="0" marR="0" rtl="0" algn="l">
              <a:lnSpc>
                <a:spcPct val="90000"/>
              </a:lnSpc>
              <a:spcBef>
                <a:spcPts val="0"/>
              </a:spcBef>
              <a:spcAft>
                <a:spcPts val="0"/>
              </a:spcAft>
              <a:buFont typeface="Arial"/>
              <a:buNone/>
            </a:pPr>
            <a:r>
              <a:rPr b="0" i="0" lang="en-US" sz="800" u="none" cap="none" strike="noStrike"/>
              <a:t>Reach the database infrastructure</a:t>
            </a:r>
            <a:endParaRPr/>
          </a:p>
          <a:p>
            <a:pPr indent="0" lvl="1" marL="0" marR="0" rtl="0" algn="l">
              <a:lnSpc>
                <a:spcPct val="90000"/>
              </a:lnSpc>
              <a:spcBef>
                <a:spcPts val="0"/>
              </a:spcBef>
              <a:spcAft>
                <a:spcPts val="0"/>
              </a:spcAft>
              <a:buFont typeface="Arial"/>
              <a:buNone/>
            </a:pPr>
            <a:r>
              <a:t/>
            </a:r>
            <a:endParaRPr b="0" i="0" sz="800" u="none" cap="none" strike="noStrike"/>
          </a:p>
          <a:p>
            <a:pPr indent="0" lvl="0" marL="342900" marR="0" rtl="0" algn="l">
              <a:lnSpc>
                <a:spcPct val="90000"/>
              </a:lnSpc>
              <a:spcBef>
                <a:spcPts val="0"/>
              </a:spcBef>
              <a:spcAft>
                <a:spcPts val="0"/>
              </a:spcAft>
              <a:buFont typeface="Arial"/>
              <a:buNone/>
            </a:pPr>
            <a:r>
              <a:rPr b="0" i="0" lang="en-US" sz="1800" u="none" cap="none" strike="noStrike"/>
              <a:t>Prompt, reliable data access </a:t>
            </a:r>
            <a:endParaRPr/>
          </a:p>
          <a:p>
            <a:pPr indent="0" lvl="1" marL="0" marR="0" rtl="0" algn="l">
              <a:lnSpc>
                <a:spcPct val="90000"/>
              </a:lnSpc>
              <a:spcBef>
                <a:spcPts val="0"/>
              </a:spcBef>
              <a:spcAft>
                <a:spcPts val="0"/>
              </a:spcAft>
              <a:buFont typeface="Arial"/>
              <a:buNone/>
            </a:pPr>
            <a:r>
              <a:rPr b="0" i="0" lang="en-US" sz="800" u="none" cap="none" strike="noStrike"/>
              <a:t>Lowers operating costs</a:t>
            </a:r>
            <a:endParaRPr/>
          </a:p>
          <a:p>
            <a:pPr indent="0" lvl="1" marL="0" marR="0" rtl="0" algn="l">
              <a:lnSpc>
                <a:spcPct val="90000"/>
              </a:lnSpc>
              <a:spcBef>
                <a:spcPts val="0"/>
              </a:spcBef>
              <a:spcAft>
                <a:spcPts val="0"/>
              </a:spcAft>
              <a:buFont typeface="Arial"/>
              <a:buNone/>
            </a:pPr>
            <a:r>
              <a:rPr b="0" i="0" lang="en-US" sz="800" u="none" cap="none" strike="noStrike"/>
              <a:t>Reduces error</a:t>
            </a:r>
            <a:endParaRPr/>
          </a:p>
          <a:p>
            <a:pPr indent="0" lvl="1" marL="0" marR="0" rtl="0" algn="l">
              <a:lnSpc>
                <a:spcPct val="90000"/>
              </a:lnSpc>
              <a:spcBef>
                <a:spcPts val="0"/>
              </a:spcBef>
              <a:spcAft>
                <a:spcPts val="0"/>
              </a:spcAft>
              <a:buFont typeface="Arial"/>
              <a:buNone/>
            </a:pPr>
            <a:r>
              <a:rPr b="0" i="0" lang="en-US" sz="800" u="none" cap="none" strike="noStrike"/>
              <a:t>Increases productivity.</a:t>
            </a:r>
            <a:endParaRPr/>
          </a:p>
          <a:p>
            <a:pPr indent="0" lvl="0" marL="0" rtl="0" algn="l">
              <a:spcBef>
                <a:spcPts val="0"/>
              </a:spcBef>
              <a:spcAft>
                <a:spcPts val="0"/>
              </a:spcAft>
              <a:buNone/>
            </a:pPr>
            <a:r>
              <a:t/>
            </a:r>
            <a:endParaRPr b="0" i="0" sz="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75" name="Google Shape;37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0" i="0" lang="en-US" sz="1800" u="none" cap="none" strike="noStrike"/>
              <a:t>Data access layer categorized in various ways of accessing data resides in data warehouse. </a:t>
            </a:r>
            <a:endParaRPr/>
          </a:p>
          <a:p>
            <a:pPr indent="0" lvl="0" marL="228600" marR="0" rtl="0" algn="l">
              <a:spcBef>
                <a:spcPts val="0"/>
              </a:spcBef>
              <a:spcAft>
                <a:spcPts val="0"/>
              </a:spcAft>
              <a:buSzPts val="1800"/>
              <a:buFont typeface="Arial"/>
              <a:buAutoNum type="arabicParenR"/>
            </a:pPr>
            <a:r>
              <a:rPr b="0" i="0" lang="en-US" sz="1800" u="none" cap="none" strike="noStrike"/>
              <a:t> Reporting can be done over the Web or in desktop based environment and may or may not be for business intelligence. Regular operational reporting can be happened just to do a end of the balance check of customer account and a reconciliation with prior day balance and the day’s transaction. This type of report may not provide any business intelligent to help in growth of organization</a:t>
            </a:r>
            <a:endParaRPr/>
          </a:p>
          <a:p>
            <a:pPr indent="0" lvl="0" marL="228600" marR="0" rtl="0" algn="l">
              <a:spcBef>
                <a:spcPts val="0"/>
              </a:spcBef>
              <a:spcAft>
                <a:spcPts val="0"/>
              </a:spcAft>
              <a:buSzPts val="1800"/>
              <a:buFont typeface="Arial"/>
              <a:buAutoNum type="arabicParenR"/>
            </a:pPr>
            <a:r>
              <a:rPr b="0" i="0" lang="en-US" sz="1800" u="none" cap="none" strike="noStrike"/>
              <a:t> All OLAP analysis happens over the web because it needs multiple access in more flexible environment to analysis the performance of business. This type of analysis requires ad-hoc intelligences in the report to support. For an example, one Sales senior manager wants to understand the zone wise. Agent wise, insurance policy in last quarter against the sell of policy in the prior quarter. This type of analysis requires more flexibility to check the values against selected dimensions to understand the business</a:t>
            </a:r>
            <a:endParaRPr/>
          </a:p>
          <a:p>
            <a:pPr indent="0" lvl="0" marL="228600" marR="0" rtl="0" algn="l">
              <a:spcBef>
                <a:spcPts val="0"/>
              </a:spcBef>
              <a:spcAft>
                <a:spcPts val="0"/>
              </a:spcAft>
              <a:buSzPts val="1800"/>
              <a:buFont typeface="Arial"/>
              <a:buAutoNum type="arabicParenR"/>
            </a:pPr>
            <a:r>
              <a:rPr b="0" i="0" lang="en-US" sz="1800" u="none" cap="none" strike="noStrike"/>
              <a:t> Data mining is a specialty analytical system where we finds for hidden trend or truth of data.</a:t>
            </a:r>
            <a:endParaRPr/>
          </a:p>
          <a:p>
            <a:pPr indent="0" lvl="0" marL="228600" marR="0" rtl="0" algn="l">
              <a:spcBef>
                <a:spcPts val="0"/>
              </a:spcBef>
              <a:spcAft>
                <a:spcPts val="0"/>
              </a:spcAft>
              <a:buSzPts val="1800"/>
              <a:buFont typeface="Arial"/>
              <a:buAutoNum type="arabicParenR"/>
            </a:pPr>
            <a:r>
              <a:rPr b="0" i="0" lang="en-US" sz="1800" u="none" cap="none" strike="noStrike"/>
              <a:t> Web access – a common feature of business intelligence tool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95" name="Google Shape;39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Online Analytical processing allows the user to quickly analyze information that has been summarized into multidimensional views and hierarchies. Data are organized into a cube structure that can be rotated by the user. The output of an OLAP query is typically displayed in a matrix (or pivot) format. The dimensions form the rows and columns of the matrix; the measures form the values.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02" name="Google Shape;40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 simple words, data mining can be defined the automatic extraction of useful, often previously unknown information from large databases or data sets. </a:t>
            </a:r>
            <a:endParaRPr/>
          </a:p>
          <a:p>
            <a:pPr indent="0" lvl="0" marL="0" marR="0" rtl="0" algn="l">
              <a:spcBef>
                <a:spcPts val="0"/>
              </a:spcBef>
              <a:spcAft>
                <a:spcPts val="0"/>
              </a:spcAft>
              <a:buFont typeface="Arial"/>
              <a:buNone/>
            </a:pPr>
            <a:r>
              <a:rPr b="0" i="0" lang="en-US" sz="1800" u="none" cap="none" strike="noStrike"/>
              <a:t>This technique focuses on modeling and knowledge discovery for predictive purposes.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8" name="Google Shape;48;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51" name="Google Shape;51;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15"/>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5" name="Google Shape;65;p15"/>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8" name="Google Shape;68;p1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17"/>
          <p:cNvSpPr/>
          <p:nvPr>
            <p:ph idx="2" type="pic"/>
          </p:nvPr>
        </p:nvSpPr>
        <p:spPr>
          <a:xfrm>
            <a:off x="1792288" y="612775"/>
            <a:ext cx="5486400" cy="4114800"/>
          </a:xfrm>
          <a:prstGeom prst="rect">
            <a:avLst/>
          </a:prstGeom>
          <a:noFill/>
          <a:ln>
            <a:noFill/>
          </a:ln>
        </p:spPr>
      </p:sp>
      <p:sp>
        <p:nvSpPr>
          <p:cNvPr id="72" name="Google Shape;72;p1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1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76" name="Google Shape;76;p1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2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1" name="Google Shape;81;p2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2" name="Google Shape;82;p2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3" name="Google Shape;83;p2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4" name="Google Shape;84;p2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87" name="Google Shape;87;p21"/>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8" name="Google Shape;88;p21"/>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9" name="Google Shape;19;p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2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1" name="Google Shape;91;p2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4" name="Google Shape;94;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2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08" name="Google Shape;108;p2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1" name="Google Shape;111;p2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4" name="Google Shape;114;p29"/>
          <p:cNvSpPr/>
          <p:nvPr>
            <p:ph idx="2" type="pic"/>
          </p:nvPr>
        </p:nvSpPr>
        <p:spPr>
          <a:xfrm>
            <a:off x="1792288" y="612775"/>
            <a:ext cx="5486400" cy="4114800"/>
          </a:xfrm>
          <a:prstGeom prst="rect">
            <a:avLst/>
          </a:prstGeom>
          <a:noFill/>
          <a:ln>
            <a:noFill/>
          </a:ln>
        </p:spPr>
      </p:sp>
      <p:sp>
        <p:nvSpPr>
          <p:cNvPr id="115" name="Google Shape;115;p2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8" name="Google Shape;118;p3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19" name="Google Shape;119;p3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4" name="Google Shape;124;p3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5" name="Google Shape;125;p3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6" name="Google Shape;126;p3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7" name="Google Shape;127;p3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 name="Google Shape;22;p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3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0" name="Google Shape;130;p3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31" name="Google Shape;131;p3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3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3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3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7" name="Google Shape;137;p3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3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0" name="Google Shape;140;p3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2" name="Shape 152"/>
        <p:cNvGrpSpPr/>
        <p:nvPr/>
      </p:nvGrpSpPr>
      <p:grpSpPr>
        <a:xfrm>
          <a:off x="0" y="0"/>
          <a:ext cx="0" cy="0"/>
          <a:chOff x="0" y="0"/>
          <a:chExt cx="0" cy="0"/>
        </a:xfrm>
      </p:grpSpPr>
      <p:sp>
        <p:nvSpPr>
          <p:cNvPr id="153" name="Google Shape;153;p39"/>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4" name="Google Shape;154;p39"/>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7" name="Google Shape;157;p40"/>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4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0" name="Google Shape;160;p41"/>
          <p:cNvSpPr/>
          <p:nvPr>
            <p:ph idx="2" type="pic"/>
          </p:nvPr>
        </p:nvSpPr>
        <p:spPr>
          <a:xfrm>
            <a:off x="1792288" y="612775"/>
            <a:ext cx="5486400" cy="4114800"/>
          </a:xfrm>
          <a:prstGeom prst="rect">
            <a:avLst/>
          </a:prstGeom>
          <a:noFill/>
          <a:ln>
            <a:noFill/>
          </a:ln>
        </p:spPr>
      </p:sp>
      <p:sp>
        <p:nvSpPr>
          <p:cNvPr id="161" name="Google Shape;161;p4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p4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4" name="Google Shape;164;p4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5" name="Google Shape;165;p4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6" name="Shape 166"/>
        <p:cNvGrpSpPr/>
        <p:nvPr/>
      </p:nvGrpSpPr>
      <p:grpSpPr>
        <a:xfrm>
          <a:off x="0" y="0"/>
          <a:ext cx="0" cy="0"/>
          <a:chOff x="0" y="0"/>
          <a:chExt cx="0" cy="0"/>
        </a:xfrm>
      </p:grpSpPr>
      <p:sp>
        <p:nvSpPr>
          <p:cNvPr id="167" name="Google Shape;167;p4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5"/>
          <p:cNvSpPr/>
          <p:nvPr>
            <p:ph idx="2" type="pic"/>
          </p:nvPr>
        </p:nvSpPr>
        <p:spPr>
          <a:xfrm>
            <a:off x="1792288" y="612775"/>
            <a:ext cx="5486400" cy="4114800"/>
          </a:xfrm>
          <a:prstGeom prst="rect">
            <a:avLst/>
          </a:prstGeom>
          <a:noFill/>
          <a:ln>
            <a:noFill/>
          </a:ln>
        </p:spPr>
      </p:sp>
      <p:sp>
        <p:nvSpPr>
          <p:cNvPr id="26" name="Google Shape;2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8" name="Shape 168"/>
        <p:cNvGrpSpPr/>
        <p:nvPr/>
      </p:nvGrpSpPr>
      <p:grpSpPr>
        <a:xfrm>
          <a:off x="0" y="0"/>
          <a:ext cx="0" cy="0"/>
          <a:chOff x="0" y="0"/>
          <a:chExt cx="0" cy="0"/>
        </a:xfrm>
      </p:grpSpPr>
      <p:sp>
        <p:nvSpPr>
          <p:cNvPr id="169" name="Google Shape;169;p4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0" name="Google Shape;170;p4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1" name="Google Shape;171;p4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72" name="Google Shape;172;p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3" name="Google Shape;173;p4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4" name="Shape 174"/>
        <p:cNvGrpSpPr/>
        <p:nvPr/>
      </p:nvGrpSpPr>
      <p:grpSpPr>
        <a:xfrm>
          <a:off x="0" y="0"/>
          <a:ext cx="0" cy="0"/>
          <a:chOff x="0" y="0"/>
          <a:chExt cx="0" cy="0"/>
        </a:xfrm>
      </p:grpSpPr>
      <p:sp>
        <p:nvSpPr>
          <p:cNvPr id="175" name="Google Shape;175;p4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6" name="Google Shape;176;p45"/>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77" name="Google Shape;177;p45"/>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8" name="Shape 178"/>
        <p:cNvGrpSpPr/>
        <p:nvPr/>
      </p:nvGrpSpPr>
      <p:grpSpPr>
        <a:xfrm>
          <a:off x="0" y="0"/>
          <a:ext cx="0" cy="0"/>
          <a:chOff x="0" y="0"/>
          <a:chExt cx="0" cy="0"/>
        </a:xfrm>
      </p:grpSpPr>
      <p:sp>
        <p:nvSpPr>
          <p:cNvPr id="179" name="Google Shape;179;p4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0" name="Google Shape;180;p4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1" name="Shape 181"/>
        <p:cNvGrpSpPr/>
        <p:nvPr/>
      </p:nvGrpSpPr>
      <p:grpSpPr>
        <a:xfrm>
          <a:off x="0" y="0"/>
          <a:ext cx="0" cy="0"/>
          <a:chOff x="0" y="0"/>
          <a:chExt cx="0" cy="0"/>
        </a:xfrm>
      </p:grpSpPr>
      <p:sp>
        <p:nvSpPr>
          <p:cNvPr id="182" name="Google Shape;182;p4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83" name="Google Shape;183;p4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86" name="Google Shape;186;p4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560"/>
              </a:spcBef>
              <a:spcAft>
                <a:spcPts val="0"/>
              </a:spcAft>
              <a:buClr>
                <a:schemeClr val="dk1"/>
              </a:buClr>
              <a:buSzPts val="1400"/>
              <a:buFont typeface="Arial"/>
              <a:buNone/>
              <a:defRPr/>
            </a:lvl1pPr>
            <a:lvl2pPr indent="0" lvl="1" marL="457200" marR="0" rtl="0" algn="ctr">
              <a:spcBef>
                <a:spcPts val="480"/>
              </a:spcBef>
              <a:spcAft>
                <a:spcPts val="0"/>
              </a:spcAft>
              <a:buClr>
                <a:schemeClr val="dk1"/>
              </a:buClr>
              <a:buSzPts val="1400"/>
              <a:buFont typeface="Arial"/>
              <a:buNone/>
              <a:defRPr/>
            </a:lvl2pPr>
            <a:lvl3pPr indent="0" lvl="2" marL="914400" marR="0" rtl="0" algn="ctr">
              <a:spcBef>
                <a:spcPts val="40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194" name="Shape 194"/>
        <p:cNvGrpSpPr/>
        <p:nvPr/>
      </p:nvGrpSpPr>
      <p:grpSpPr>
        <a:xfrm>
          <a:off x="0" y="0"/>
          <a:ext cx="0" cy="0"/>
          <a:chOff x="0" y="0"/>
          <a:chExt cx="0" cy="0"/>
        </a:xfrm>
      </p:grpSpPr>
      <p:sp>
        <p:nvSpPr>
          <p:cNvPr id="195" name="Google Shape;195;p5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6" name="Google Shape;196;p5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210" name="Shape 210"/>
        <p:cNvGrpSpPr/>
        <p:nvPr/>
      </p:nvGrpSpPr>
      <p:grpSpPr>
        <a:xfrm>
          <a:off x="0" y="0"/>
          <a:ext cx="0" cy="0"/>
          <a:chOff x="0" y="0"/>
          <a:chExt cx="0" cy="0"/>
        </a:xfrm>
      </p:grpSpPr>
      <p:sp>
        <p:nvSpPr>
          <p:cNvPr id="211" name="Google Shape;211;p5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12" name="Google Shape;212;p5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Blue">
  <p:cSld name="Breaker Slide- Blue">
    <p:spTree>
      <p:nvGrpSpPr>
        <p:cNvPr id="220" name="Shape 220"/>
        <p:cNvGrpSpPr/>
        <p:nvPr/>
      </p:nvGrpSpPr>
      <p:grpSpPr>
        <a:xfrm>
          <a:off x="0" y="0"/>
          <a:ext cx="0" cy="0"/>
          <a:chOff x="0" y="0"/>
          <a:chExt cx="0" cy="0"/>
        </a:xfrm>
      </p:grpSpPr>
      <p:sp>
        <p:nvSpPr>
          <p:cNvPr id="221" name="Google Shape;221;p5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2" name="Google Shape;222;p5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p:cSld name="Content Blue">
    <p:spTree>
      <p:nvGrpSpPr>
        <p:cNvPr id="236" name="Shape 236"/>
        <p:cNvGrpSpPr/>
        <p:nvPr/>
      </p:nvGrpSpPr>
      <p:grpSpPr>
        <a:xfrm>
          <a:off x="0" y="0"/>
          <a:ext cx="0" cy="0"/>
          <a:chOff x="0" y="0"/>
          <a:chExt cx="0" cy="0"/>
        </a:xfrm>
      </p:grpSpPr>
      <p:sp>
        <p:nvSpPr>
          <p:cNvPr id="237" name="Google Shape;237;p56"/>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38" name="Google Shape;238;p56"/>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6" name="Shape 24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7" name="Shape 247"/>
        <p:cNvGrpSpPr/>
        <p:nvPr/>
      </p:nvGrpSpPr>
      <p:grpSpPr>
        <a:xfrm>
          <a:off x="0" y="0"/>
          <a:ext cx="0" cy="0"/>
          <a:chOff x="0" y="0"/>
          <a:chExt cx="0" cy="0"/>
        </a:xfrm>
      </p:grpSpPr>
      <p:sp>
        <p:nvSpPr>
          <p:cNvPr id="248" name="Google Shape;248;p59"/>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49" name="Google Shape;249;p59"/>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0" name="Shape 250"/>
        <p:cNvGrpSpPr/>
        <p:nvPr/>
      </p:nvGrpSpPr>
      <p:grpSpPr>
        <a:xfrm>
          <a:off x="0" y="0"/>
          <a:ext cx="0" cy="0"/>
          <a:chOff x="0" y="0"/>
          <a:chExt cx="0" cy="0"/>
        </a:xfrm>
      </p:grpSpPr>
      <p:sp>
        <p:nvSpPr>
          <p:cNvPr id="251" name="Google Shape;251;p6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52" name="Google Shape;252;p60"/>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3" name="Shape 253"/>
        <p:cNvGrpSpPr/>
        <p:nvPr/>
      </p:nvGrpSpPr>
      <p:grpSpPr>
        <a:xfrm>
          <a:off x="0" y="0"/>
          <a:ext cx="0" cy="0"/>
          <a:chOff x="0" y="0"/>
          <a:chExt cx="0" cy="0"/>
        </a:xfrm>
      </p:grpSpPr>
      <p:sp>
        <p:nvSpPr>
          <p:cNvPr id="254" name="Google Shape;254;p6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5" name="Google Shape;255;p61"/>
          <p:cNvSpPr/>
          <p:nvPr>
            <p:ph idx="2" type="pic"/>
          </p:nvPr>
        </p:nvSpPr>
        <p:spPr>
          <a:xfrm>
            <a:off x="1792288" y="612775"/>
            <a:ext cx="5486400" cy="4114800"/>
          </a:xfrm>
          <a:prstGeom prst="rect">
            <a:avLst/>
          </a:prstGeom>
          <a:noFill/>
          <a:ln>
            <a:noFill/>
          </a:ln>
        </p:spPr>
      </p:sp>
      <p:sp>
        <p:nvSpPr>
          <p:cNvPr id="256" name="Google Shape;256;p6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7" name="Shape 257"/>
        <p:cNvGrpSpPr/>
        <p:nvPr/>
      </p:nvGrpSpPr>
      <p:grpSpPr>
        <a:xfrm>
          <a:off x="0" y="0"/>
          <a:ext cx="0" cy="0"/>
          <a:chOff x="0" y="0"/>
          <a:chExt cx="0" cy="0"/>
        </a:xfrm>
      </p:grpSpPr>
      <p:sp>
        <p:nvSpPr>
          <p:cNvPr id="258" name="Google Shape;258;p6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9" name="Google Shape;259;p6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60" name="Google Shape;260;p6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1" name="Shape 261"/>
        <p:cNvGrpSpPr/>
        <p:nvPr/>
      </p:nvGrpSpPr>
      <p:grpSpPr>
        <a:xfrm>
          <a:off x="0" y="0"/>
          <a:ext cx="0" cy="0"/>
          <a:chOff x="0" y="0"/>
          <a:chExt cx="0" cy="0"/>
        </a:xfrm>
      </p:grpSpPr>
      <p:sp>
        <p:nvSpPr>
          <p:cNvPr id="262" name="Google Shape;262;p6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3" name="Shape 263"/>
        <p:cNvGrpSpPr/>
        <p:nvPr/>
      </p:nvGrpSpPr>
      <p:grpSpPr>
        <a:xfrm>
          <a:off x="0" y="0"/>
          <a:ext cx="0" cy="0"/>
          <a:chOff x="0" y="0"/>
          <a:chExt cx="0" cy="0"/>
        </a:xfrm>
      </p:grpSpPr>
      <p:sp>
        <p:nvSpPr>
          <p:cNvPr id="264" name="Google Shape;264;p6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5" name="Google Shape;265;p6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66" name="Google Shape;266;p6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67" name="Google Shape;267;p6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68" name="Google Shape;268;p6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9" name="Shape 269"/>
        <p:cNvGrpSpPr/>
        <p:nvPr/>
      </p:nvGrpSpPr>
      <p:grpSpPr>
        <a:xfrm>
          <a:off x="0" y="0"/>
          <a:ext cx="0" cy="0"/>
          <a:chOff x="0" y="0"/>
          <a:chExt cx="0" cy="0"/>
        </a:xfrm>
      </p:grpSpPr>
      <p:sp>
        <p:nvSpPr>
          <p:cNvPr id="270" name="Google Shape;270;p6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1" name="Google Shape;271;p65"/>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72" name="Google Shape;272;p65"/>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3" name="Shape 273"/>
        <p:cNvGrpSpPr/>
        <p:nvPr/>
      </p:nvGrpSpPr>
      <p:grpSpPr>
        <a:xfrm>
          <a:off x="0" y="0"/>
          <a:ext cx="0" cy="0"/>
          <a:chOff x="0" y="0"/>
          <a:chExt cx="0" cy="0"/>
        </a:xfrm>
      </p:grpSpPr>
      <p:sp>
        <p:nvSpPr>
          <p:cNvPr id="274" name="Google Shape;274;p6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5" name="Google Shape;275;p6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6" name="Shape 276"/>
        <p:cNvGrpSpPr/>
        <p:nvPr/>
      </p:nvGrpSpPr>
      <p:grpSpPr>
        <a:xfrm>
          <a:off x="0" y="0"/>
          <a:ext cx="0" cy="0"/>
          <a:chOff x="0" y="0"/>
          <a:chExt cx="0" cy="0"/>
        </a:xfrm>
      </p:grpSpPr>
      <p:sp>
        <p:nvSpPr>
          <p:cNvPr id="277" name="Google Shape;277;p6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8" name="Google Shape;278;p6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9" name="Shape 279"/>
        <p:cNvGrpSpPr/>
        <p:nvPr/>
      </p:nvGrpSpPr>
      <p:grpSpPr>
        <a:xfrm>
          <a:off x="0" y="0"/>
          <a:ext cx="0" cy="0"/>
          <a:chOff x="0" y="0"/>
          <a:chExt cx="0" cy="0"/>
        </a:xfrm>
      </p:grpSpPr>
      <p:sp>
        <p:nvSpPr>
          <p:cNvPr id="280" name="Google Shape;280;p6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81" name="Google Shape;281;p6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2" name="Shape 292"/>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0" name="Shape 30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6" name="Google Shape;36;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7" name="Google Shape;37;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8" name="Google Shape;38;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1" name="Google Shape;41;p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42" name="Google Shape;42;p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 name="Google Shape;45;p1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jpg"/><Relationship Id="rId2" Type="http://schemas.openxmlformats.org/officeDocument/2006/relationships/image" Target="../media/image10.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6.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12.png"/><Relationship Id="rId3" Type="http://schemas.openxmlformats.org/officeDocument/2006/relationships/slideLayout" Target="../slideLayouts/slideLayout60.xml"/><Relationship Id="rId4" Type="http://schemas.openxmlformats.org/officeDocument/2006/relationships/theme" Target="../theme/theme8.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5.jpg"/><Relationship Id="rId2" Type="http://schemas.openxmlformats.org/officeDocument/2006/relationships/image" Target="../media/image10.jpg"/><Relationship Id="rId3" Type="http://schemas.openxmlformats.org/officeDocument/2006/relationships/slideLayout" Target="../slideLayouts/slideLayout6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1.jpg"/><Relationship Id="rId2" Type="http://schemas.openxmlformats.org/officeDocument/2006/relationships/image" Target="../media/image3.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9.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14.jpg"/><Relationship Id="rId2" Type="http://schemas.openxmlformats.org/officeDocument/2006/relationships/image" Target="../media/image5.jp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10.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11.jpg"/><Relationship Id="rId2" Type="http://schemas.openxmlformats.org/officeDocument/2006/relationships/image" Target="../media/image9.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3.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5.jpg"/><Relationship Id="rId3" Type="http://schemas.openxmlformats.org/officeDocument/2006/relationships/slideLayout" Target="../slideLayouts/slideLayout45.xml"/><Relationship Id="rId4" Type="http://schemas.openxmlformats.org/officeDocument/2006/relationships/theme" Target="../theme/theme12.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slideLayout" Target="../slideLayouts/slideLayout46.xml"/><Relationship Id="rId5"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5.jpg"/><Relationship Id="rId3" Type="http://schemas.openxmlformats.org/officeDocument/2006/relationships/slideLayout" Target="../slideLayouts/slideLayout47.xml"/><Relationship Id="rId4" Type="http://schemas.openxmlformats.org/officeDocument/2006/relationships/theme" Target="../theme/theme5.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slideLayout" Target="../slideLayouts/slideLayout48.xml"/><Relationship Id="rId5" Type="http://schemas.openxmlformats.org/officeDocument/2006/relationships/theme" Target="../theme/theme2.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57.xml"/><Relationship Id="rId10" Type="http://schemas.openxmlformats.org/officeDocument/2006/relationships/slideLayout" Target="../slideLayouts/slideLayout56.xml"/><Relationship Id="rId13" Type="http://schemas.openxmlformats.org/officeDocument/2006/relationships/slideLayout" Target="../slideLayouts/slideLayout59.xml"/><Relationship Id="rId12" Type="http://schemas.openxmlformats.org/officeDocument/2006/relationships/slideLayout" Target="../slideLayouts/slideLayout58.xml"/><Relationship Id="rId1" Type="http://schemas.openxmlformats.org/officeDocument/2006/relationships/image" Target="../media/image8.jpg"/><Relationship Id="rId2" Type="http://schemas.openxmlformats.org/officeDocument/2006/relationships/image" Target="../media/image5.jpg"/><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4.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cxnSp>
        <p:nvCxnSpPr>
          <p:cNvPr id="283" name="Google Shape;283;p6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84" name="Google Shape;284;p6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85" name="Google Shape;285;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6" name="Google Shape;286;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87" name="Google Shape;287;p6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88" name="Google Shape;288;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9" name="Google Shape;289;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90" name="Google Shape;290;p6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91" name="Google Shape;291;p6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pic>
        <p:nvPicPr>
          <p:cNvPr descr="e:\My Documents\1 Temple\1 Wipro\1 On-going Jobs\Corporate ppt\Abstract\corp ppt_Intro.jpg" id="294" name="Google Shape;294;p71"/>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295" name="Google Shape;295;p7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296" name="Google Shape;296;p7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297" name="Google Shape;297;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98" name="Google Shape;298;p7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99" name="Google Shape;299;p7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4" name="Google Shape;54;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5" name="Google Shape;55;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6" name="Google Shape;56;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57" name="Google Shape;57;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8" name="Google Shape;5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9" name="Google Shape;5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0" name="Google Shape;6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61" name="Google Shape;6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e:\My Documents\1 Temple\1 Wipro\1 On-going Jobs\Corporate ppt\Abstract\corp ppt_4.jpg" id="99" name="Google Shape;99;p2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100" name="Google Shape;100;p2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1" name="Google Shape;10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2" name="Google Shape;10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3" name="Google Shape;10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04" name="Google Shape;10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p3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3" name="Google Shape;143;p3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4" name="Google Shape;144;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5" name="Google Shape;145;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146" name="Google Shape;146;p3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7" name="Google Shape;147;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8" name="Google Shape;148;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49" name="Google Shape;149;p3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0" name="Google Shape;150;p3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e:\My Documents\1 Temple\1 Wipro\1 On-going Jobs\Corporate ppt\Abstract\corp ppt_8.jpg" id="188" name="Google Shape;188;p49"/>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89" name="Google Shape;189;p4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0" name="Google Shape;190;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91" name="Google Shape;191;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2" name="Google Shape;192;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93" name="Google Shape;193;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cxnSp>
        <p:nvCxnSpPr>
          <p:cNvPr id="198" name="Google Shape;198;p5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9" name="Google Shape;199;p5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0" name="Google Shape;200;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1" name="Google Shape;201;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02" name="Google Shape;202;p5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3" name="Google Shape;203;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4" name="Google Shape;204;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05" name="Google Shape;205;p51"/>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06" name="Google Shape;206;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07" name="Google Shape;207;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08" name="Google Shape;208;p5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09" name="Google Shape;209;p5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pic>
        <p:nvPicPr>
          <p:cNvPr descr="e:\My Documents\1 Temple\1 Wipro\1 On-going Jobs\Corporate ppt\Abstract\corp ppt_3.jpg" id="214" name="Google Shape;214;p53"/>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215" name="Google Shape;215;p5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16" name="Google Shape;216;p5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17" name="Google Shape;217;p5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18" name="Google Shape;218;p5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19" name="Google Shape;219;p5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cxnSp>
        <p:nvCxnSpPr>
          <p:cNvPr id="224" name="Google Shape;224;p5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25" name="Google Shape;225;p5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26" name="Google Shape;226;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7" name="Google Shape;227;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28" name="Google Shape;228;p5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29" name="Google Shape;229;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30" name="Google Shape;230;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231" name="Google Shape;231;p55"/>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32" name="Google Shape;232;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33" name="Google Shape;233;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34" name="Google Shape;234;p5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35" name="Google Shape;235;p5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pic>
        <p:nvPicPr>
          <p:cNvPr descr="e:\My Documents\1 Temple\1 Wipro\1 On-going Jobs\Corporate ppt\Abstract\corp ppt_5.jpg" id="240" name="Google Shape;240;p57"/>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241" name="Google Shape;241;p57"/>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42" name="Google Shape;242;p5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43" name="Google Shape;243;p5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44" name="Google Shape;244;p5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45" name="Google Shape;245;p5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27.png"/><Relationship Id="rId6" Type="http://schemas.openxmlformats.org/officeDocument/2006/relationships/image" Target="../media/image17.png"/><Relationship Id="rId7"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6.png"/><Relationship Id="rId5" Type="http://schemas.openxmlformats.org/officeDocument/2006/relationships/image" Target="../media/image20.png"/><Relationship Id="rId6" Type="http://schemas.openxmlformats.org/officeDocument/2006/relationships/image" Target="../media/image18.png"/><Relationship Id="rId7"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73"/>
          <p:cNvSpPr txBox="1"/>
          <p:nvPr>
            <p:ph idx="4294967295" type="ctrTitle"/>
          </p:nvPr>
        </p:nvSpPr>
        <p:spPr>
          <a:xfrm>
            <a:off x="3352800" y="1752600"/>
            <a:ext cx="57150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OLAP Concepts</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2</a:t>
            </a:r>
            <a:endParaRPr/>
          </a:p>
        </p:txBody>
      </p:sp>
      <p:sp>
        <p:nvSpPr>
          <p:cNvPr id="309" name="Google Shape;309;p73"/>
          <p:cNvSpPr txBox="1"/>
          <p:nvPr/>
        </p:nvSpPr>
        <p:spPr>
          <a:xfrm>
            <a:off x="4038600" y="32766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&lt;OLAP Concepts 101 Series&gt;</a:t>
            </a:r>
            <a:endParaRPr/>
          </a:p>
        </p:txBody>
      </p:sp>
      <p:sp>
        <p:nvSpPr>
          <p:cNvPr id="310" name="Google Shape;310;p73"/>
          <p:cNvSpPr txBox="1"/>
          <p:nvPr/>
        </p:nvSpPr>
        <p:spPr>
          <a:xfrm>
            <a:off x="4038600" y="35052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 Putcha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graphicFrame>
        <p:nvGraphicFramePr>
          <p:cNvPr id="412" name="Google Shape;412;p82"/>
          <p:cNvGraphicFramePr/>
          <p:nvPr/>
        </p:nvGraphicFramePr>
        <p:xfrm>
          <a:off x="457200" y="1295400"/>
          <a:ext cx="3000000" cy="3000000"/>
        </p:xfrm>
        <a:graphic>
          <a:graphicData uri="http://schemas.openxmlformats.org/drawingml/2006/table">
            <a:tbl>
              <a:tblPr>
                <a:noFill/>
                <a:tableStyleId>{D7E4B45A-544D-4BD5-A03C-D14E1BBB2BF7}</a:tableStyleId>
              </a:tblPr>
              <a:tblGrid>
                <a:gridCol w="2057400"/>
                <a:gridCol w="2057400"/>
                <a:gridCol w="2057400"/>
                <a:gridCol w="2057400"/>
              </a:tblGrid>
              <a:tr h="1249350">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Reporting Solution</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OLAP Solution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Data Mining Solution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Web Services Solution</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3625">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Operating personnel, Standard fixed format reports for power users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Analysts, Decision makers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Decision makers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Operating personnel, Analysts, Decision makers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13" name="Google Shape;413;p82"/>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Users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7" name="Shape 417"/>
        <p:cNvGrpSpPr/>
        <p:nvPr/>
      </p:nvGrpSpPr>
      <p:grpSpPr>
        <a:xfrm>
          <a:off x="0" y="0"/>
          <a:ext cx="0" cy="0"/>
          <a:chOff x="0" y="0"/>
          <a:chExt cx="0" cy="0"/>
        </a:xfrm>
      </p:grpSpPr>
      <p:sp>
        <p:nvSpPr>
          <p:cNvPr id="418" name="Google Shape;418;p83"/>
          <p:cNvSpPr txBox="1"/>
          <p:nvPr>
            <p:ph idx="4294967295" type="body"/>
          </p:nvPr>
        </p:nvSpPr>
        <p:spPr>
          <a:xfrm>
            <a:off x="457200" y="1676400"/>
            <a:ext cx="8229600" cy="1905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High Performance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Scalable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Ease of Use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Rich Reporting Features</a:t>
            </a:r>
            <a:endParaRPr/>
          </a:p>
        </p:txBody>
      </p:sp>
      <p:sp>
        <p:nvSpPr>
          <p:cNvPr id="419" name="Google Shape;419;p83"/>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Access &amp; Analysis Tools</a:t>
            </a:r>
            <a:endParaRPr/>
          </a:p>
        </p:txBody>
      </p:sp>
      <p:sp>
        <p:nvSpPr>
          <p:cNvPr id="420" name="Google Shape;420;p83"/>
          <p:cNvSpPr txBox="1"/>
          <p:nvPr/>
        </p:nvSpPr>
        <p:spPr>
          <a:xfrm>
            <a:off x="457200" y="3886200"/>
            <a:ext cx="8229600" cy="2286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Encapsulates technical complexity like physical structure of the database from the users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Facilitates easy and controlled access to authorized users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helpful metadata to the users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a variety of features for analyzing the data</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sp>
        <p:nvSpPr>
          <p:cNvPr id="425" name="Google Shape;425;p84"/>
          <p:cNvSpPr txBox="1"/>
          <p:nvPr>
            <p:ph type="title"/>
          </p:nvPr>
        </p:nvSpPr>
        <p:spPr>
          <a:xfrm>
            <a:off x="3429000" y="4649787"/>
            <a:ext cx="3951287"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Introduction to OLAP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sp>
        <p:nvSpPr>
          <p:cNvPr id="432" name="Google Shape;432;p8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OLAP – On Line Analytical Processing</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 Line – Emphasizes live access to data, not static reporting</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Analytical Processing – Ad-hoc quires, drill-down, roll-up, reporting across various dimension</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Category of technology that enables users to gain insight into their data in a fast, interactive and easy to use manner</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OLAP provides the following 3 features</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Multidimensional viewing Capabilities -Browsing and Navigation (Slice and dice)</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Calculation Intensive Capabilities</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Time Intelligence -  Time Series analysis</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33" name="Google Shape;433;p85"/>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 An Introduction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8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Key Objects within OLAP</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Measures – represents factual data</a:t>
            </a:r>
            <a:endParaRPr/>
          </a:p>
          <a:p>
            <a:pPr indent="-285750" lvl="1" marL="74295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	</a:t>
            </a:r>
            <a:r>
              <a:rPr b="0" i="1" lang="en-US" sz="2400" u="none" cap="none" strike="noStrike">
                <a:solidFill>
                  <a:schemeClr val="dk1"/>
                </a:solidFill>
                <a:latin typeface="Cabin"/>
                <a:ea typeface="Cabin"/>
                <a:cs typeface="Cabin"/>
                <a:sym typeface="Cabin"/>
              </a:rPr>
              <a:t>Example: sales, cost, profit</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Types of measures</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Stored measures </a:t>
            </a:r>
            <a:r>
              <a:rPr b="0" i="1" lang="en-US" sz="1400" u="none" cap="none" strike="noStrike">
                <a:solidFill>
                  <a:schemeClr val="dk1"/>
                </a:solidFill>
                <a:latin typeface="Cabin"/>
                <a:ea typeface="Cabin"/>
                <a:cs typeface="Cabin"/>
                <a:sym typeface="Cabin"/>
              </a:rPr>
              <a:t>(Example: revenue, expense)</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Calculated measures </a:t>
            </a:r>
            <a:r>
              <a:rPr b="0" i="1" lang="en-US" sz="1400" u="none" cap="none" strike="noStrike">
                <a:solidFill>
                  <a:schemeClr val="dk1"/>
                </a:solidFill>
                <a:latin typeface="Cabin"/>
                <a:ea typeface="Cabin"/>
                <a:cs typeface="Cabin"/>
                <a:sym typeface="Cabin"/>
              </a:rPr>
              <a:t>(Example: ratio, averages, profit)</a:t>
            </a:r>
            <a:endParaRPr/>
          </a:p>
          <a:p>
            <a:pPr indent="-228600" lvl="3" marL="1600200" marR="0" rtl="0" algn="l">
              <a:lnSpc>
                <a:spcPct val="100000"/>
              </a:lnSpc>
              <a:spcBef>
                <a:spcPts val="280"/>
              </a:spcBef>
              <a:spcAft>
                <a:spcPts val="0"/>
              </a:spcAft>
              <a:buClr>
                <a:schemeClr val="dk1"/>
              </a:buClr>
              <a:buFont typeface="Cabin"/>
              <a:buNone/>
            </a:pPr>
            <a:r>
              <a:t/>
            </a:r>
            <a:endParaRPr b="0" i="0" sz="1400" u="none" cap="none" strike="noStrike">
              <a:solidFill>
                <a:schemeClr val="dk1"/>
              </a:solidFill>
              <a:latin typeface="Cabin"/>
              <a:ea typeface="Cabin"/>
              <a:cs typeface="Cabin"/>
              <a:sym typeface="Cabin"/>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Dimensions – identify and categorize data</a:t>
            </a:r>
            <a:endParaRPr/>
          </a:p>
          <a:p>
            <a:pPr indent="-285750" lvl="1" marL="74295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	</a:t>
            </a:r>
            <a:r>
              <a:rPr b="0" i="1" lang="en-US" sz="2400" u="none" cap="none" strike="noStrike">
                <a:solidFill>
                  <a:schemeClr val="dk1"/>
                </a:solidFill>
                <a:latin typeface="Cabin"/>
                <a:ea typeface="Cabin"/>
                <a:cs typeface="Cabin"/>
                <a:sym typeface="Cabin"/>
              </a:rPr>
              <a:t>Example: product, time, geography, customer</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Key Components</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Hierarchies </a:t>
            </a:r>
            <a:r>
              <a:rPr b="0" i="1" lang="en-US" sz="1400" u="none" cap="none" strike="noStrike">
                <a:solidFill>
                  <a:schemeClr val="dk1"/>
                </a:solidFill>
                <a:latin typeface="Cabin"/>
                <a:ea typeface="Cabin"/>
                <a:cs typeface="Cabin"/>
                <a:sym typeface="Cabin"/>
              </a:rPr>
              <a:t>– </a:t>
            </a:r>
            <a:r>
              <a:rPr b="0" i="0" lang="en-US" sz="1400" u="none" cap="none" strike="noStrike">
                <a:solidFill>
                  <a:schemeClr val="dk1"/>
                </a:solidFill>
                <a:latin typeface="Cabin"/>
                <a:ea typeface="Cabin"/>
                <a:cs typeface="Cabin"/>
                <a:sym typeface="Cabin"/>
              </a:rPr>
              <a:t>a logical grouping of data</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Levels – position in hierarchy</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Attributes – descriptive information about dimension</a:t>
            </a:r>
            <a:endParaRPr/>
          </a:p>
          <a:p>
            <a:pPr indent="-139700" lvl="3" marL="1600200" marR="0" rtl="0" algn="l">
              <a:lnSpc>
                <a:spcPct val="100000"/>
              </a:lnSpc>
              <a:spcBef>
                <a:spcPts val="280"/>
              </a:spcBef>
              <a:spcAft>
                <a:spcPts val="0"/>
              </a:spcAft>
              <a:buClr>
                <a:schemeClr val="dk1"/>
              </a:buClr>
              <a:buSzPts val="1400"/>
              <a:buFont typeface="Arial"/>
              <a:buNone/>
            </a:pPr>
            <a:r>
              <a:t/>
            </a:r>
            <a:endParaRPr b="0" i="0" sz="1400" u="none" cap="none" strike="noStrike">
              <a:solidFill>
                <a:schemeClr val="dk1"/>
              </a:solidFill>
              <a:latin typeface="Cabin"/>
              <a:ea typeface="Cabin"/>
              <a:cs typeface="Cabin"/>
              <a:sym typeface="Cabin"/>
            </a:endParaRPr>
          </a:p>
          <a:p>
            <a:pPr indent="0" lvl="0" marL="0" marR="0" rtl="0" algn="l">
              <a:spcBef>
                <a:spcPts val="560"/>
              </a:spcBef>
              <a:spcAft>
                <a:spcPts val="0"/>
              </a:spcAft>
              <a:buNone/>
            </a:pPr>
            <a:r>
              <a:t/>
            </a:r>
            <a:endParaRPr b="0" i="0" sz="1400" u="none" cap="none" strike="noStrike">
              <a:solidFill>
                <a:schemeClr val="dk1"/>
              </a:solidFill>
              <a:latin typeface="Cabin"/>
              <a:ea typeface="Cabin"/>
              <a:cs typeface="Cabin"/>
              <a:sym typeface="Cabin"/>
            </a:endParaRPr>
          </a:p>
        </p:txBody>
      </p:sp>
      <p:sp>
        <p:nvSpPr>
          <p:cNvPr id="439" name="Google Shape;439;p86"/>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Key Objects within OLAP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graphicFrame>
        <p:nvGraphicFramePr>
          <p:cNvPr id="444" name="Google Shape;444;p87"/>
          <p:cNvGraphicFramePr/>
          <p:nvPr/>
        </p:nvGraphicFramePr>
        <p:xfrm>
          <a:off x="457200" y="1295400"/>
          <a:ext cx="3000000" cy="3000000"/>
        </p:xfrm>
        <a:graphic>
          <a:graphicData uri="http://schemas.openxmlformats.org/drawingml/2006/table">
            <a:tbl>
              <a:tblPr>
                <a:noFill/>
                <a:tableStyleId>{D7E4B45A-544D-4BD5-A03C-D14E1BBB2BF7}</a:tableStyleId>
              </a:tblPr>
              <a:tblGrid>
                <a:gridCol w="2181225"/>
                <a:gridCol w="3094025"/>
                <a:gridCol w="2954325"/>
              </a:tblGrid>
              <a:tr h="438150">
                <a:tc>
                  <a:txBody>
                    <a:bodyPr/>
                    <a:lstStyle/>
                    <a:p>
                      <a:pPr indent="0" lvl="0" marL="0" marR="0" rtl="0" algn="l">
                        <a:spcBef>
                          <a:spcPts val="0"/>
                        </a:spcBef>
                        <a:spcAft>
                          <a:spcPts val="0"/>
                        </a:spcAft>
                        <a:buNone/>
                      </a:pPr>
                      <a:r>
                        <a:t/>
                      </a:r>
                      <a:endParaRPr sz="1800" u="none" cap="none" strike="noStrike">
                        <a:solidFill>
                          <a:schemeClr val="dk1"/>
                        </a:solidFill>
                        <a:latin typeface="Cabin"/>
                        <a:ea typeface="Cabin"/>
                        <a:cs typeface="Cabin"/>
                        <a:sym typeface="Cabin"/>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OLTP System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OLAP System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5375">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Source of data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Operational data; OLTPs are the original source of the data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Consolidation data; OLAP data comes from the various OLTP databases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6750">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Purpose of data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To control and run fundamental business tasks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Decision support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5375">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What the data reveals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A snapshot of ongoing business processes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Multi-dimensional views of various kinds of business activities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22300">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Inserts and Updates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Short and fast inserts and updates initiated by end users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Periodic long-running batch jobs refresh the data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1875">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Queries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Relatively standardized and simple queries returning relatively few records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Often complex queries involving aggregations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45" name="Google Shape;445;p87"/>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Distinction between OLTP and OLAP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9" name="Shape 449"/>
        <p:cNvGrpSpPr/>
        <p:nvPr/>
      </p:nvGrpSpPr>
      <p:grpSpPr>
        <a:xfrm>
          <a:off x="0" y="0"/>
          <a:ext cx="0" cy="0"/>
          <a:chOff x="0" y="0"/>
          <a:chExt cx="0" cy="0"/>
        </a:xfrm>
      </p:grpSpPr>
      <p:sp>
        <p:nvSpPr>
          <p:cNvPr id="450" name="Google Shape;450;p8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Rich dimensional structuring with hierarchical referencing</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Efficient specification of dimensions and dimensional calculations</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Separation of structures and representation</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Flexibility</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Sufficient speed to support ad hoc analysis</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Multi-user support</a:t>
            </a:r>
            <a:endParaRPr/>
          </a:p>
        </p:txBody>
      </p:sp>
      <p:sp>
        <p:nvSpPr>
          <p:cNvPr id="451" name="Google Shape;451;p88"/>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Functional Requirements of OLAP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6" name="Shape 456"/>
        <p:cNvGrpSpPr/>
        <p:nvPr/>
      </p:nvGrpSpPr>
      <p:grpSpPr>
        <a:xfrm>
          <a:off x="0" y="0"/>
          <a:ext cx="0" cy="0"/>
          <a:chOff x="0" y="0"/>
          <a:chExt cx="0" cy="0"/>
        </a:xfrm>
      </p:grpSpPr>
      <p:sp>
        <p:nvSpPr>
          <p:cNvPr id="457" name="Google Shape;457;p89"/>
          <p:cNvSpPr txBox="1"/>
          <p:nvPr>
            <p:ph type="title"/>
          </p:nvPr>
        </p:nvSpPr>
        <p:spPr>
          <a:xfrm>
            <a:off x="2286000" y="4749800"/>
            <a:ext cx="2471737"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OLAP Types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2" name="Shape 462"/>
        <p:cNvGrpSpPr/>
        <p:nvPr/>
      </p:nvGrpSpPr>
      <p:grpSpPr>
        <a:xfrm>
          <a:off x="0" y="0"/>
          <a:ext cx="0" cy="0"/>
          <a:chOff x="0" y="0"/>
          <a:chExt cx="0" cy="0"/>
        </a:xfrm>
      </p:grpSpPr>
      <p:sp>
        <p:nvSpPr>
          <p:cNvPr id="463" name="Google Shape;463;p9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Data is stored in multidimensional cubes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MDDB technology is proprietary.</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Compilation intensive architecture.</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Load involves series of aggregations across orthogonal dimensions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Good to access pre-aggregated data</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64" name="Google Shape;464;p90"/>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MOLAP – Multidimensional OLAP</a:t>
            </a:r>
            <a:endParaRPr/>
          </a:p>
        </p:txBody>
      </p:sp>
      <p:grpSp>
        <p:nvGrpSpPr>
          <p:cNvPr id="465" name="Google Shape;465;p90"/>
          <p:cNvGrpSpPr/>
          <p:nvPr/>
        </p:nvGrpSpPr>
        <p:grpSpPr>
          <a:xfrm>
            <a:off x="635000" y="4073525"/>
            <a:ext cx="7600950" cy="2174874"/>
            <a:chOff x="687387" y="1711325"/>
            <a:chExt cx="8235950" cy="2174874"/>
          </a:xfrm>
        </p:grpSpPr>
        <p:sp>
          <p:nvSpPr>
            <p:cNvPr id="466" name="Google Shape;466;p90"/>
            <p:cNvSpPr txBox="1"/>
            <p:nvPr/>
          </p:nvSpPr>
          <p:spPr>
            <a:xfrm>
              <a:off x="6442075" y="2917825"/>
              <a:ext cx="2411412"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467" name="Google Shape;467;p90"/>
            <p:cNvPicPr preferRelativeResize="0"/>
            <p:nvPr/>
          </p:nvPicPr>
          <p:blipFill rotWithShape="1">
            <a:blip r:embed="rId3">
              <a:alphaModFix/>
            </a:blip>
            <a:srcRect b="0" l="0" r="0" t="0"/>
            <a:stretch/>
          </p:blipFill>
          <p:spPr>
            <a:xfrm>
              <a:off x="919162" y="2130425"/>
              <a:ext cx="1017587" cy="1039812"/>
            </a:xfrm>
            <a:prstGeom prst="rect">
              <a:avLst/>
            </a:prstGeom>
            <a:noFill/>
            <a:ln>
              <a:noFill/>
            </a:ln>
          </p:spPr>
        </p:pic>
        <p:pic>
          <p:nvPicPr>
            <p:cNvPr id="468" name="Google Shape;468;p90"/>
            <p:cNvPicPr preferRelativeResize="0"/>
            <p:nvPr/>
          </p:nvPicPr>
          <p:blipFill rotWithShape="1">
            <a:blip r:embed="rId4">
              <a:alphaModFix/>
            </a:blip>
            <a:srcRect b="0" l="0" r="0" t="0"/>
            <a:stretch/>
          </p:blipFill>
          <p:spPr>
            <a:xfrm>
              <a:off x="5945187" y="1992312"/>
              <a:ext cx="293687" cy="1150937"/>
            </a:xfrm>
            <a:prstGeom prst="rect">
              <a:avLst/>
            </a:prstGeom>
            <a:noFill/>
            <a:ln>
              <a:noFill/>
            </a:ln>
          </p:spPr>
        </p:pic>
        <p:pic>
          <p:nvPicPr>
            <p:cNvPr id="469" name="Google Shape;469;p90"/>
            <p:cNvPicPr preferRelativeResize="0"/>
            <p:nvPr/>
          </p:nvPicPr>
          <p:blipFill rotWithShape="1">
            <a:blip r:embed="rId5">
              <a:alphaModFix/>
            </a:blip>
            <a:srcRect b="0" l="0" r="0" t="0"/>
            <a:stretch/>
          </p:blipFill>
          <p:spPr>
            <a:xfrm>
              <a:off x="6877050" y="2105025"/>
              <a:ext cx="1631950" cy="1174750"/>
            </a:xfrm>
            <a:prstGeom prst="rect">
              <a:avLst/>
            </a:prstGeom>
            <a:noFill/>
            <a:ln>
              <a:noFill/>
            </a:ln>
          </p:spPr>
        </p:pic>
        <p:sp>
          <p:nvSpPr>
            <p:cNvPr id="470" name="Google Shape;470;p90"/>
            <p:cNvSpPr txBox="1"/>
            <p:nvPr/>
          </p:nvSpPr>
          <p:spPr>
            <a:xfrm>
              <a:off x="776287" y="1711325"/>
              <a:ext cx="1762125"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MDDB Engine</a:t>
              </a:r>
              <a:endParaRPr/>
            </a:p>
          </p:txBody>
        </p:sp>
        <p:sp>
          <p:nvSpPr>
            <p:cNvPr id="471" name="Google Shape;471;p90"/>
            <p:cNvSpPr txBox="1"/>
            <p:nvPr/>
          </p:nvSpPr>
          <p:spPr>
            <a:xfrm>
              <a:off x="3716337" y="1711325"/>
              <a:ext cx="1762125"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MDDB Engine</a:t>
              </a:r>
              <a:endParaRPr/>
            </a:p>
          </p:txBody>
        </p:sp>
        <p:sp>
          <p:nvSpPr>
            <p:cNvPr id="472" name="Google Shape;472;p90"/>
            <p:cNvSpPr txBox="1"/>
            <p:nvPr/>
          </p:nvSpPr>
          <p:spPr>
            <a:xfrm>
              <a:off x="6191250" y="1711325"/>
              <a:ext cx="2732087"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Decision Support Client</a:t>
              </a:r>
              <a:endParaRPr/>
            </a:p>
          </p:txBody>
        </p:sp>
        <p:cxnSp>
          <p:nvCxnSpPr>
            <p:cNvPr id="473" name="Google Shape;473;p90"/>
            <p:cNvCxnSpPr/>
            <p:nvPr/>
          </p:nvCxnSpPr>
          <p:spPr>
            <a:xfrm>
              <a:off x="2116137" y="2762250"/>
              <a:ext cx="608012" cy="0"/>
            </a:xfrm>
            <a:prstGeom prst="straightConnector1">
              <a:avLst/>
            </a:prstGeom>
            <a:noFill/>
            <a:ln cap="flat" cmpd="sng" w="50800">
              <a:solidFill>
                <a:schemeClr val="dk1"/>
              </a:solidFill>
              <a:prstDash val="solid"/>
              <a:miter lim="8000"/>
              <a:headEnd len="sm" w="sm" type="none"/>
              <a:tailEnd len="sm" w="sm" type="stealth"/>
            </a:ln>
          </p:spPr>
        </p:cxnSp>
        <p:cxnSp>
          <p:nvCxnSpPr>
            <p:cNvPr id="474" name="Google Shape;474;p90"/>
            <p:cNvCxnSpPr/>
            <p:nvPr/>
          </p:nvCxnSpPr>
          <p:spPr>
            <a:xfrm>
              <a:off x="3354387" y="2762250"/>
              <a:ext cx="608012" cy="0"/>
            </a:xfrm>
            <a:prstGeom prst="straightConnector1">
              <a:avLst/>
            </a:prstGeom>
            <a:noFill/>
            <a:ln cap="flat" cmpd="sng" w="50800">
              <a:solidFill>
                <a:schemeClr val="dk1"/>
              </a:solidFill>
              <a:prstDash val="solid"/>
              <a:miter lim="8000"/>
              <a:headEnd len="sm" w="sm" type="none"/>
              <a:tailEnd len="sm" w="sm" type="stealth"/>
            </a:ln>
          </p:spPr>
        </p:cxnSp>
        <p:cxnSp>
          <p:nvCxnSpPr>
            <p:cNvPr id="475" name="Google Shape;475;p90"/>
            <p:cNvCxnSpPr/>
            <p:nvPr/>
          </p:nvCxnSpPr>
          <p:spPr>
            <a:xfrm>
              <a:off x="5335587" y="2762250"/>
              <a:ext cx="608012" cy="0"/>
            </a:xfrm>
            <a:prstGeom prst="straightConnector1">
              <a:avLst/>
            </a:prstGeom>
            <a:noFill/>
            <a:ln cap="flat" cmpd="sng" w="50800">
              <a:solidFill>
                <a:schemeClr val="dk1"/>
              </a:solidFill>
              <a:prstDash val="solid"/>
              <a:miter lim="8000"/>
              <a:headEnd len="sm" w="sm" type="none"/>
              <a:tailEnd len="sm" w="sm" type="stealth"/>
            </a:ln>
          </p:spPr>
        </p:cxnSp>
        <p:cxnSp>
          <p:nvCxnSpPr>
            <p:cNvPr id="476" name="Google Shape;476;p90"/>
            <p:cNvCxnSpPr/>
            <p:nvPr/>
          </p:nvCxnSpPr>
          <p:spPr>
            <a:xfrm>
              <a:off x="6192837" y="2762250"/>
              <a:ext cx="608012" cy="0"/>
            </a:xfrm>
            <a:prstGeom prst="straightConnector1">
              <a:avLst/>
            </a:prstGeom>
            <a:noFill/>
            <a:ln cap="flat" cmpd="sng" w="50800">
              <a:solidFill>
                <a:schemeClr val="dk1"/>
              </a:solidFill>
              <a:prstDash val="solid"/>
              <a:miter lim="8000"/>
              <a:headEnd len="sm" w="sm" type="none"/>
              <a:tailEnd len="sm" w="sm" type="stealth"/>
            </a:ln>
          </p:spPr>
        </p:cxnSp>
        <p:pic>
          <p:nvPicPr>
            <p:cNvPr id="477" name="Google Shape;477;p90"/>
            <p:cNvPicPr preferRelativeResize="0"/>
            <p:nvPr/>
          </p:nvPicPr>
          <p:blipFill rotWithShape="1">
            <a:blip r:embed="rId6">
              <a:alphaModFix/>
            </a:blip>
            <a:srcRect b="0" l="0" r="0" t="0"/>
            <a:stretch/>
          </p:blipFill>
          <p:spPr>
            <a:xfrm>
              <a:off x="4138612" y="2206625"/>
              <a:ext cx="1017587" cy="1039812"/>
            </a:xfrm>
            <a:prstGeom prst="rect">
              <a:avLst/>
            </a:prstGeom>
            <a:noFill/>
            <a:ln>
              <a:noFill/>
            </a:ln>
          </p:spPr>
        </p:pic>
        <p:pic>
          <p:nvPicPr>
            <p:cNvPr id="478" name="Google Shape;478;p90"/>
            <p:cNvPicPr preferRelativeResize="0"/>
            <p:nvPr/>
          </p:nvPicPr>
          <p:blipFill rotWithShape="1">
            <a:blip r:embed="rId7">
              <a:alphaModFix/>
            </a:blip>
            <a:srcRect b="0" l="0" r="0" t="0"/>
            <a:stretch/>
          </p:blipFill>
          <p:spPr>
            <a:xfrm>
              <a:off x="2781300" y="2133600"/>
              <a:ext cx="622300" cy="1098550"/>
            </a:xfrm>
            <a:prstGeom prst="rect">
              <a:avLst/>
            </a:prstGeom>
            <a:noFill/>
            <a:ln>
              <a:noFill/>
            </a:ln>
          </p:spPr>
        </p:pic>
        <p:sp>
          <p:nvSpPr>
            <p:cNvPr id="479" name="Google Shape;479;p90"/>
            <p:cNvSpPr txBox="1"/>
            <p:nvPr/>
          </p:nvSpPr>
          <p:spPr>
            <a:xfrm>
              <a:off x="687387" y="3519487"/>
              <a:ext cx="1871662"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Database Layer</a:t>
              </a:r>
              <a:endParaRPr/>
            </a:p>
          </p:txBody>
        </p:sp>
        <p:sp>
          <p:nvSpPr>
            <p:cNvPr id="480" name="Google Shape;480;p90"/>
            <p:cNvSpPr txBox="1"/>
            <p:nvPr/>
          </p:nvSpPr>
          <p:spPr>
            <a:xfrm>
              <a:off x="3259137" y="3519487"/>
              <a:ext cx="2786062"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Application Logic Layer</a:t>
              </a:r>
              <a:endParaRPr/>
            </a:p>
          </p:txBody>
        </p:sp>
        <p:sp>
          <p:nvSpPr>
            <p:cNvPr id="481" name="Google Shape;481;p90"/>
            <p:cNvSpPr txBox="1"/>
            <p:nvPr/>
          </p:nvSpPr>
          <p:spPr>
            <a:xfrm>
              <a:off x="6438900" y="3519487"/>
              <a:ext cx="2230437"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Presentation Layer</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6" name="Shape 486"/>
        <p:cNvGrpSpPr/>
        <p:nvPr/>
      </p:nvGrpSpPr>
      <p:grpSpPr>
        <a:xfrm>
          <a:off x="0" y="0"/>
          <a:ext cx="0" cy="0"/>
          <a:chOff x="0" y="0"/>
          <a:chExt cx="0" cy="0"/>
        </a:xfrm>
      </p:grpSpPr>
      <p:sp>
        <p:nvSpPr>
          <p:cNvPr id="487" name="Google Shape;487;p9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Support for large databases with good performance </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Excellent platform portability </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Good exploitation of hardware advances such as parallel processing</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Codd rules however are not concerned about storage, but about functionality only</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88" name="Google Shape;488;p91"/>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ROLAP</a:t>
            </a:r>
            <a:endParaRPr/>
          </a:p>
        </p:txBody>
      </p:sp>
      <p:pic>
        <p:nvPicPr>
          <p:cNvPr id="489" name="Google Shape;489;p91"/>
          <p:cNvPicPr preferRelativeResize="0"/>
          <p:nvPr/>
        </p:nvPicPr>
        <p:blipFill rotWithShape="1">
          <a:blip r:embed="rId3">
            <a:alphaModFix/>
          </a:blip>
          <a:srcRect b="0" l="0" r="0" t="0"/>
          <a:stretch/>
        </p:blipFill>
        <p:spPr>
          <a:xfrm>
            <a:off x="1414462" y="4248150"/>
            <a:ext cx="649287" cy="973137"/>
          </a:xfrm>
          <a:prstGeom prst="rect">
            <a:avLst/>
          </a:prstGeom>
          <a:noFill/>
          <a:ln>
            <a:noFill/>
          </a:ln>
        </p:spPr>
      </p:pic>
      <p:grpSp>
        <p:nvGrpSpPr>
          <p:cNvPr id="490" name="Google Shape;490;p91"/>
          <p:cNvGrpSpPr/>
          <p:nvPr/>
        </p:nvGrpSpPr>
        <p:grpSpPr>
          <a:xfrm>
            <a:off x="3956050" y="4335462"/>
            <a:ext cx="1125537" cy="917575"/>
            <a:chOff x="4286250" y="4335462"/>
            <a:chExt cx="1219200" cy="917575"/>
          </a:xfrm>
        </p:grpSpPr>
        <p:pic>
          <p:nvPicPr>
            <p:cNvPr id="491" name="Google Shape;491;p91"/>
            <p:cNvPicPr preferRelativeResize="0"/>
            <p:nvPr/>
          </p:nvPicPr>
          <p:blipFill rotWithShape="1">
            <a:blip r:embed="rId4">
              <a:alphaModFix/>
            </a:blip>
            <a:srcRect b="0" l="0" r="0" t="0"/>
            <a:stretch/>
          </p:blipFill>
          <p:spPr>
            <a:xfrm>
              <a:off x="4286250" y="4335462"/>
              <a:ext cx="1219200" cy="917575"/>
            </a:xfrm>
            <a:prstGeom prst="rect">
              <a:avLst/>
            </a:prstGeom>
            <a:noFill/>
            <a:ln>
              <a:noFill/>
            </a:ln>
          </p:spPr>
        </p:pic>
        <p:sp>
          <p:nvSpPr>
            <p:cNvPr id="492" name="Google Shape;492;p91"/>
            <p:cNvSpPr/>
            <p:nvPr/>
          </p:nvSpPr>
          <p:spPr>
            <a:xfrm>
              <a:off x="4959350" y="4926012"/>
              <a:ext cx="96837" cy="95250"/>
            </a:xfrm>
            <a:prstGeom prst="ellipse">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3" name="Google Shape;493;p91"/>
            <p:cNvSpPr/>
            <p:nvPr/>
          </p:nvSpPr>
          <p:spPr>
            <a:xfrm>
              <a:off x="4519612" y="4568825"/>
              <a:ext cx="127000" cy="127000"/>
            </a:xfrm>
            <a:prstGeom prst="ellipse">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4" name="Google Shape;494;p91"/>
            <p:cNvSpPr/>
            <p:nvPr/>
          </p:nvSpPr>
          <p:spPr>
            <a:xfrm>
              <a:off x="5262562" y="4584700"/>
              <a:ext cx="63500" cy="63500"/>
            </a:xfrm>
            <a:prstGeom prst="ellipse">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495" name="Google Shape;495;p91"/>
          <p:cNvPicPr preferRelativeResize="0"/>
          <p:nvPr/>
        </p:nvPicPr>
        <p:blipFill rotWithShape="1">
          <a:blip r:embed="rId5">
            <a:alphaModFix/>
          </a:blip>
          <a:srcRect b="0" l="0" r="0" t="0"/>
          <a:stretch/>
        </p:blipFill>
        <p:spPr>
          <a:xfrm>
            <a:off x="6705600" y="4157662"/>
            <a:ext cx="1508125" cy="1174750"/>
          </a:xfrm>
          <a:prstGeom prst="rect">
            <a:avLst/>
          </a:prstGeom>
          <a:noFill/>
          <a:ln>
            <a:noFill/>
          </a:ln>
        </p:spPr>
      </p:pic>
      <p:sp>
        <p:nvSpPr>
          <p:cNvPr id="496" name="Google Shape;496;p91"/>
          <p:cNvSpPr txBox="1"/>
          <p:nvPr/>
        </p:nvSpPr>
        <p:spPr>
          <a:xfrm>
            <a:off x="533400" y="3505200"/>
            <a:ext cx="2133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Data Warehouse</a:t>
            </a:r>
            <a:endParaRPr/>
          </a:p>
        </p:txBody>
      </p:sp>
      <p:sp>
        <p:nvSpPr>
          <p:cNvPr id="497" name="Google Shape;497;p91"/>
          <p:cNvSpPr txBox="1"/>
          <p:nvPr/>
        </p:nvSpPr>
        <p:spPr>
          <a:xfrm>
            <a:off x="3581400" y="3505200"/>
            <a:ext cx="2362200" cy="779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    ROLAP Engine</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498" name="Google Shape;498;p91"/>
          <p:cNvSpPr txBox="1"/>
          <p:nvPr/>
        </p:nvSpPr>
        <p:spPr>
          <a:xfrm>
            <a:off x="5943600" y="3505200"/>
            <a:ext cx="2819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Decision Support Client</a:t>
            </a:r>
            <a:endParaRPr/>
          </a:p>
        </p:txBody>
      </p:sp>
      <p:sp>
        <p:nvSpPr>
          <p:cNvPr id="499" name="Google Shape;499;p91"/>
          <p:cNvSpPr txBox="1"/>
          <p:nvPr/>
        </p:nvSpPr>
        <p:spPr>
          <a:xfrm>
            <a:off x="533400" y="5638800"/>
            <a:ext cx="2438400" cy="779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Database Layer</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500" name="Google Shape;500;p91"/>
          <p:cNvSpPr txBox="1"/>
          <p:nvPr/>
        </p:nvSpPr>
        <p:spPr>
          <a:xfrm>
            <a:off x="3276600" y="5638800"/>
            <a:ext cx="3048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Application Logic Layer</a:t>
            </a:r>
            <a:endParaRPr/>
          </a:p>
        </p:txBody>
      </p:sp>
      <p:sp>
        <p:nvSpPr>
          <p:cNvPr id="501" name="Google Shape;501;p91"/>
          <p:cNvSpPr txBox="1"/>
          <p:nvPr/>
        </p:nvSpPr>
        <p:spPr>
          <a:xfrm>
            <a:off x="6400800" y="5638800"/>
            <a:ext cx="2438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Presentation Layer</a:t>
            </a:r>
            <a:endParaRPr/>
          </a:p>
        </p:txBody>
      </p:sp>
      <p:cxnSp>
        <p:nvCxnSpPr>
          <p:cNvPr id="502" name="Google Shape;502;p91"/>
          <p:cNvCxnSpPr/>
          <p:nvPr/>
        </p:nvCxnSpPr>
        <p:spPr>
          <a:xfrm>
            <a:off x="2308225" y="4814887"/>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03" name="Google Shape;503;p91"/>
          <p:cNvCxnSpPr/>
          <p:nvPr/>
        </p:nvCxnSpPr>
        <p:spPr>
          <a:xfrm>
            <a:off x="3200400" y="4800600"/>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04" name="Google Shape;504;p91"/>
          <p:cNvCxnSpPr/>
          <p:nvPr/>
        </p:nvCxnSpPr>
        <p:spPr>
          <a:xfrm>
            <a:off x="6019800" y="4800600"/>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05" name="Google Shape;505;p91"/>
          <p:cNvCxnSpPr/>
          <p:nvPr/>
        </p:nvCxnSpPr>
        <p:spPr>
          <a:xfrm>
            <a:off x="5181600" y="4800600"/>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06" name="Google Shape;506;p91"/>
          <p:cNvCxnSpPr/>
          <p:nvPr/>
        </p:nvCxnSpPr>
        <p:spPr>
          <a:xfrm>
            <a:off x="2971800" y="3657600"/>
            <a:ext cx="0" cy="2227262"/>
          </a:xfrm>
          <a:prstGeom prst="straightConnector1">
            <a:avLst/>
          </a:prstGeom>
          <a:noFill/>
          <a:ln cap="flat" cmpd="sng" w="12700">
            <a:solidFill>
              <a:schemeClr val="dk1"/>
            </a:solidFill>
            <a:prstDash val="solid"/>
            <a:miter lim="8000"/>
            <a:headEnd len="sm" w="sm" type="none"/>
            <a:tailEnd len="sm" w="sm" type="none"/>
          </a:ln>
        </p:spPr>
      </p:cxnSp>
      <p:cxnSp>
        <p:nvCxnSpPr>
          <p:cNvPr id="507" name="Google Shape;507;p91"/>
          <p:cNvCxnSpPr/>
          <p:nvPr/>
        </p:nvCxnSpPr>
        <p:spPr>
          <a:xfrm flipH="1">
            <a:off x="5867400" y="3581400"/>
            <a:ext cx="15875" cy="2265362"/>
          </a:xfrm>
          <a:prstGeom prst="straightConnector1">
            <a:avLst/>
          </a:prstGeom>
          <a:noFill/>
          <a:ln cap="flat" cmpd="sng" w="12700">
            <a:solidFill>
              <a:schemeClr val="dk1"/>
            </a:solidFill>
            <a:prstDash val="solid"/>
            <a:miter lim="8000"/>
            <a:headEnd len="sm" w="sm" type="none"/>
            <a:tailEnd len="sm" w="sm" type="none"/>
          </a:ln>
        </p:spPr>
      </p:cxnSp>
      <p:pic>
        <p:nvPicPr>
          <p:cNvPr id="508" name="Google Shape;508;p91"/>
          <p:cNvPicPr preferRelativeResize="0"/>
          <p:nvPr/>
        </p:nvPicPr>
        <p:blipFill rotWithShape="1">
          <a:blip r:embed="rId6">
            <a:alphaModFix/>
          </a:blip>
          <a:srcRect b="0" l="0" r="0" t="0"/>
          <a:stretch/>
        </p:blipFill>
        <p:spPr>
          <a:xfrm>
            <a:off x="2819400" y="4114800"/>
            <a:ext cx="271462" cy="1150937"/>
          </a:xfrm>
          <a:prstGeom prst="rect">
            <a:avLst/>
          </a:prstGeom>
          <a:noFill/>
          <a:ln>
            <a:noFill/>
          </a:ln>
        </p:spPr>
      </p:pic>
      <p:pic>
        <p:nvPicPr>
          <p:cNvPr id="509" name="Google Shape;509;p91"/>
          <p:cNvPicPr preferRelativeResize="0"/>
          <p:nvPr/>
        </p:nvPicPr>
        <p:blipFill rotWithShape="1">
          <a:blip r:embed="rId6">
            <a:alphaModFix/>
          </a:blip>
          <a:srcRect b="0" l="0" r="0" t="0"/>
          <a:stretch/>
        </p:blipFill>
        <p:spPr>
          <a:xfrm>
            <a:off x="5715000" y="4114800"/>
            <a:ext cx="271462" cy="1150937"/>
          </a:xfrm>
          <a:prstGeom prst="rect">
            <a:avLst/>
          </a:prstGeom>
          <a:noFill/>
          <a:ln>
            <a:noFill/>
          </a:ln>
        </p:spPr>
      </p:pic>
      <p:pic>
        <p:nvPicPr>
          <p:cNvPr id="510" name="Google Shape;510;p91"/>
          <p:cNvPicPr preferRelativeResize="0"/>
          <p:nvPr/>
        </p:nvPicPr>
        <p:blipFill rotWithShape="1">
          <a:blip r:embed="rId7">
            <a:alphaModFix/>
          </a:blip>
          <a:srcRect b="0" l="0" r="0" t="0"/>
          <a:stretch/>
        </p:blipFill>
        <p:spPr>
          <a:xfrm>
            <a:off x="5319712" y="4111625"/>
            <a:ext cx="280987" cy="311150"/>
          </a:xfrm>
          <a:prstGeom prst="rect">
            <a:avLst/>
          </a:prstGeom>
          <a:noFill/>
          <a:ln>
            <a:noFill/>
          </a:ln>
        </p:spPr>
      </p:pic>
      <p:pic>
        <p:nvPicPr>
          <p:cNvPr id="511" name="Google Shape;511;p91"/>
          <p:cNvPicPr preferRelativeResize="0"/>
          <p:nvPr/>
        </p:nvPicPr>
        <p:blipFill rotWithShape="1">
          <a:blip r:embed="rId7">
            <a:alphaModFix/>
          </a:blip>
          <a:srcRect b="0" l="0" r="0" t="0"/>
          <a:stretch/>
        </p:blipFill>
        <p:spPr>
          <a:xfrm>
            <a:off x="4953000" y="3962400"/>
            <a:ext cx="280987" cy="311150"/>
          </a:xfrm>
          <a:prstGeom prst="rect">
            <a:avLst/>
          </a:prstGeom>
          <a:noFill/>
          <a:ln>
            <a:noFill/>
          </a:ln>
        </p:spPr>
      </p:pic>
      <p:pic>
        <p:nvPicPr>
          <p:cNvPr id="512" name="Google Shape;512;p91"/>
          <p:cNvPicPr preferRelativeResize="0"/>
          <p:nvPr/>
        </p:nvPicPr>
        <p:blipFill rotWithShape="1">
          <a:blip r:embed="rId7">
            <a:alphaModFix/>
          </a:blip>
          <a:srcRect b="0" l="0" r="0" t="0"/>
          <a:stretch/>
        </p:blipFill>
        <p:spPr>
          <a:xfrm>
            <a:off x="5334000" y="4953000"/>
            <a:ext cx="280987" cy="31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74"/>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Overview</a:t>
            </a:r>
            <a:endParaRPr/>
          </a:p>
        </p:txBody>
      </p:sp>
      <p:sp>
        <p:nvSpPr>
          <p:cNvPr id="317" name="Google Shape;317;p74"/>
          <p:cNvSpPr txBox="1"/>
          <p:nvPr/>
        </p:nvSpPr>
        <p:spPr>
          <a:xfrm>
            <a:off x="76200" y="990600"/>
            <a:ext cx="82296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bin"/>
                <a:ea typeface="Cabin"/>
                <a:cs typeface="Cabin"/>
                <a:sym typeface="Cabin"/>
              </a:rPr>
              <a:t>O</a:t>
            </a:r>
            <a:r>
              <a:rPr b="0" i="0" lang="en-US" sz="2000" u="none" cap="none" strike="noStrike">
                <a:solidFill>
                  <a:schemeClr val="dk1"/>
                </a:solidFill>
                <a:latin typeface="Cabin"/>
                <a:ea typeface="Cabin"/>
                <a:cs typeface="Cabin"/>
                <a:sym typeface="Cabin"/>
              </a:rPr>
              <a:t>n-</a:t>
            </a:r>
            <a:r>
              <a:rPr b="1" i="0" lang="en-US" sz="2000" u="none" cap="none" strike="noStrike">
                <a:solidFill>
                  <a:schemeClr val="dk1"/>
                </a:solidFill>
                <a:latin typeface="Cabin"/>
                <a:ea typeface="Cabin"/>
                <a:cs typeface="Cabin"/>
                <a:sym typeface="Cabin"/>
              </a:rPr>
              <a:t>L</a:t>
            </a:r>
            <a:r>
              <a:rPr b="0" i="0" lang="en-US" sz="2000" u="none" cap="none" strike="noStrike">
                <a:solidFill>
                  <a:schemeClr val="dk1"/>
                </a:solidFill>
                <a:latin typeface="Cabin"/>
                <a:ea typeface="Cabin"/>
                <a:cs typeface="Cabin"/>
                <a:sym typeface="Cabin"/>
              </a:rPr>
              <a:t>ine </a:t>
            </a:r>
            <a:r>
              <a:rPr b="1" i="0" lang="en-US" sz="2000" u="none" cap="none" strike="noStrike">
                <a:solidFill>
                  <a:schemeClr val="dk1"/>
                </a:solidFill>
                <a:latin typeface="Cabin"/>
                <a:ea typeface="Cabin"/>
                <a:cs typeface="Cabin"/>
                <a:sym typeface="Cabin"/>
              </a:rPr>
              <a:t>A</a:t>
            </a:r>
            <a:r>
              <a:rPr b="0" i="0" lang="en-US" sz="2000" u="none" cap="none" strike="noStrike">
                <a:solidFill>
                  <a:schemeClr val="dk1"/>
                </a:solidFill>
                <a:latin typeface="Cabin"/>
                <a:ea typeface="Cabin"/>
                <a:cs typeface="Cabin"/>
                <a:sym typeface="Cabin"/>
              </a:rPr>
              <a:t>nalytical </a:t>
            </a:r>
            <a:r>
              <a:rPr b="1" i="0" lang="en-US" sz="2000" u="none" cap="none" strike="noStrike">
                <a:solidFill>
                  <a:schemeClr val="dk1"/>
                </a:solidFill>
                <a:latin typeface="Cabin"/>
                <a:ea typeface="Cabin"/>
                <a:cs typeface="Cabin"/>
                <a:sym typeface="Cabin"/>
              </a:rPr>
              <a:t>P</a:t>
            </a:r>
            <a:r>
              <a:rPr b="0" i="0" lang="en-US" sz="2000" u="none" cap="none" strike="noStrike">
                <a:solidFill>
                  <a:schemeClr val="dk1"/>
                </a:solidFill>
                <a:latin typeface="Cabin"/>
                <a:ea typeface="Cabin"/>
                <a:cs typeface="Cabin"/>
                <a:sym typeface="Cabin"/>
              </a:rPr>
              <a:t>rocessing is a decision support software that allows the user to quickly analyze information that has been summarized into multidimensional views and hierarchies.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There are three main features of OLAP system :</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Multidimensional Viewing – OLAP supports multidimensional model which consists of facts and dimensions also called as Star Schema.</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Calculation Intensive Capabilities – Due to data is stored in facts and dimensions tables, it enables users to analyze data without much calculations.</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Time Series analysis – Enables users to analyze data across time.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Module will cover the details in three parts: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1 – Importance of BI, DWH Architecture and different reporting types.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2 </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Data Access and Analysis, OLAP Introduction and Types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7" name="Shape 517"/>
        <p:cNvGrpSpPr/>
        <p:nvPr/>
      </p:nvGrpSpPr>
      <p:grpSpPr>
        <a:xfrm>
          <a:off x="0" y="0"/>
          <a:ext cx="0" cy="0"/>
          <a:chOff x="0" y="0"/>
          <a:chExt cx="0" cy="0"/>
        </a:xfrm>
      </p:grpSpPr>
      <p:sp>
        <p:nvSpPr>
          <p:cNvPr id="518" name="Google Shape;518;p9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Hybrid approach seeks to provide best of both worlds - MOLAP and ROLAP</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Create MDB structures for fast analytical needs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Create mappings to RDBMS for larger data volumes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The engine hides these mappings/ structures from the end user</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19" name="Google Shape;519;p92"/>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HOLAP - Hybrid OLAP</a:t>
            </a:r>
            <a:endParaRPr/>
          </a:p>
        </p:txBody>
      </p:sp>
      <p:pic>
        <p:nvPicPr>
          <p:cNvPr descr="HOLAP" id="520" name="Google Shape;520;p92"/>
          <p:cNvPicPr preferRelativeResize="0"/>
          <p:nvPr/>
        </p:nvPicPr>
        <p:blipFill rotWithShape="1">
          <a:blip r:embed="rId3">
            <a:alphaModFix/>
          </a:blip>
          <a:srcRect b="0" l="0" r="0" t="0"/>
          <a:stretch/>
        </p:blipFill>
        <p:spPr>
          <a:xfrm>
            <a:off x="2197100" y="3305175"/>
            <a:ext cx="4749800" cy="3248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5" name="Shape 525"/>
        <p:cNvGrpSpPr/>
        <p:nvPr/>
      </p:nvGrpSpPr>
      <p:grpSpPr>
        <a:xfrm>
          <a:off x="0" y="0"/>
          <a:ext cx="0" cy="0"/>
          <a:chOff x="0" y="0"/>
          <a:chExt cx="0" cy="0"/>
        </a:xfrm>
      </p:grpSpPr>
      <p:sp>
        <p:nvSpPr>
          <p:cNvPr id="526" name="Google Shape;526;p9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Desktop OLAP tools work by extracting RDBMS data into local (or server) MD cubes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User queries are limited to the predefined dimensions in the hypercube</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Do not provide shared environment</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Do not provide read/write capabilities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Low cost tools</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27" name="Google Shape;527;p93"/>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DOLAP</a:t>
            </a:r>
            <a:endParaRPr/>
          </a:p>
        </p:txBody>
      </p:sp>
      <p:pic>
        <p:nvPicPr>
          <p:cNvPr descr="DOLAP" id="528" name="Google Shape;528;p93"/>
          <p:cNvPicPr preferRelativeResize="0"/>
          <p:nvPr/>
        </p:nvPicPr>
        <p:blipFill rotWithShape="1">
          <a:blip r:embed="rId3">
            <a:alphaModFix/>
          </a:blip>
          <a:srcRect b="0" l="0" r="0" t="0"/>
          <a:stretch/>
        </p:blipFill>
        <p:spPr>
          <a:xfrm>
            <a:off x="601662" y="3733800"/>
            <a:ext cx="7940675" cy="249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3" name="Shape 533"/>
        <p:cNvGrpSpPr/>
        <p:nvPr/>
      </p:nvGrpSpPr>
      <p:grpSpPr>
        <a:xfrm>
          <a:off x="0" y="0"/>
          <a:ext cx="0" cy="0"/>
          <a:chOff x="0" y="0"/>
          <a:chExt cx="0" cy="0"/>
        </a:xfrm>
      </p:grpSpPr>
      <p:sp>
        <p:nvSpPr>
          <p:cNvPr id="534" name="Google Shape;534;p9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Most OLAP products can now be deployed to Web browsers</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Approaches used</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Static Web publishing - The reports are generated in the form of HTML documents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Using a Web OLAP Server - Simple scripts allow users to perform basic manipulations like dimension rotations, drill downs and dimension member selections </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35" name="Google Shape;535;p94"/>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Web OLAP</a:t>
            </a:r>
            <a:endParaRPr/>
          </a:p>
        </p:txBody>
      </p:sp>
      <p:pic>
        <p:nvPicPr>
          <p:cNvPr descr="WebOLAParchitecture" id="536" name="Google Shape;536;p94"/>
          <p:cNvPicPr preferRelativeResize="0"/>
          <p:nvPr/>
        </p:nvPicPr>
        <p:blipFill rotWithShape="1">
          <a:blip r:embed="rId3">
            <a:alphaModFix/>
          </a:blip>
          <a:srcRect b="0" l="0" r="0" t="0"/>
          <a:stretch/>
        </p:blipFill>
        <p:spPr>
          <a:xfrm>
            <a:off x="1219200" y="3810000"/>
            <a:ext cx="7010400" cy="274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3" name="Shape 543"/>
        <p:cNvGrpSpPr/>
        <p:nvPr/>
      </p:nvGrpSpPr>
      <p:grpSpPr>
        <a:xfrm>
          <a:off x="0" y="0"/>
          <a:ext cx="0" cy="0"/>
          <a:chOff x="0" y="0"/>
          <a:chExt cx="0" cy="0"/>
        </a:xfrm>
      </p:grpSpPr>
      <p:sp>
        <p:nvSpPr>
          <p:cNvPr id="544" name="Google Shape;544;p95"/>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1" name="Shape 551"/>
        <p:cNvGrpSpPr/>
        <p:nvPr/>
      </p:nvGrpSpPr>
      <p:grpSpPr>
        <a:xfrm>
          <a:off x="0" y="0"/>
          <a:ext cx="0" cy="0"/>
          <a:chOff x="0" y="0"/>
          <a:chExt cx="0" cy="0"/>
        </a:xfrm>
      </p:grpSpPr>
      <p:sp>
        <p:nvSpPr>
          <p:cNvPr id="552" name="Google Shape;552;p96"/>
          <p:cNvSpPr txBox="1"/>
          <p:nvPr>
            <p:ph idx="4294967295" type="body"/>
          </p:nvPr>
        </p:nvSpPr>
        <p:spPr>
          <a:xfrm>
            <a:off x="0" y="1143000"/>
            <a:ext cx="8534400" cy="57150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1. An Operational Data Store is &lt;fill in the blanks&gt; collection of data in support of an organization's need for up-to-the-second, operational, integrated, collective information.“ Which one is the in-correct option ?</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integrated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non-volatile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current-valued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detailed-only</a:t>
            </a:r>
            <a:endParaRPr/>
          </a:p>
          <a:p>
            <a:pPr indent="-304800" lvl="1" marL="914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B</a:t>
            </a:r>
            <a:endParaRPr/>
          </a:p>
        </p:txBody>
      </p:sp>
      <p:sp>
        <p:nvSpPr>
          <p:cNvPr id="553" name="Google Shape;553;p96"/>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0" name="Shape 560"/>
        <p:cNvGrpSpPr/>
        <p:nvPr/>
      </p:nvGrpSpPr>
      <p:grpSpPr>
        <a:xfrm>
          <a:off x="0" y="0"/>
          <a:ext cx="0" cy="0"/>
          <a:chOff x="0" y="0"/>
          <a:chExt cx="0" cy="0"/>
        </a:xfrm>
      </p:grpSpPr>
      <p:sp>
        <p:nvSpPr>
          <p:cNvPr id="561" name="Google Shape;561;p97"/>
          <p:cNvSpPr txBox="1"/>
          <p:nvPr>
            <p:ph idx="4294967295" type="body"/>
          </p:nvPr>
        </p:nvSpPr>
        <p:spPr>
          <a:xfrm>
            <a:off x="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2. The process of data analysis includes:</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Gathering, modeling, and transforming data.</a:t>
            </a:r>
            <a:endParaRPr b="0" i="0" sz="2400" u="sng"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highlighting useful information.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suggesting conclusions, support decision making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All of the above.</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D</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562" name="Google Shape;562;p97"/>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9" name="Shape 569"/>
        <p:cNvGrpSpPr/>
        <p:nvPr/>
      </p:nvGrpSpPr>
      <p:grpSpPr>
        <a:xfrm>
          <a:off x="0" y="0"/>
          <a:ext cx="0" cy="0"/>
          <a:chOff x="0" y="0"/>
          <a:chExt cx="0" cy="0"/>
        </a:xfrm>
      </p:grpSpPr>
      <p:sp>
        <p:nvSpPr>
          <p:cNvPr id="570" name="Google Shape;570;p98"/>
          <p:cNvSpPr txBox="1"/>
          <p:nvPr>
            <p:ph idx="4294967295" type="body"/>
          </p:nvPr>
        </p:nvSpPr>
        <p:spPr>
          <a:xfrm>
            <a:off x="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3. Which are the different categories of data access techniques that are mainly Analytic Focused?</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Data Mining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 and C</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D</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571" name="Google Shape;571;p98"/>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8" name="Shape 578"/>
        <p:cNvGrpSpPr/>
        <p:nvPr/>
      </p:nvGrpSpPr>
      <p:grpSpPr>
        <a:xfrm>
          <a:off x="0" y="0"/>
          <a:ext cx="0" cy="0"/>
          <a:chOff x="0" y="0"/>
          <a:chExt cx="0" cy="0"/>
        </a:xfrm>
      </p:grpSpPr>
      <p:sp>
        <p:nvSpPr>
          <p:cNvPr id="579" name="Google Shape;579;p99"/>
          <p:cNvSpPr txBox="1"/>
          <p:nvPr>
            <p:ph idx="4294967295" type="body"/>
          </p:nvPr>
        </p:nvSpPr>
        <p:spPr>
          <a:xfrm>
            <a:off x="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4. Data Mining Solution is used mostly by:</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Analysts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Power users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Decision makers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Operating personnel</a:t>
            </a:r>
            <a:endParaRPr/>
          </a:p>
          <a:p>
            <a:pPr indent="-304800" lvl="1" marL="914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C</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580" name="Google Shape;580;p99"/>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6" name="Shape 586"/>
        <p:cNvGrpSpPr/>
        <p:nvPr/>
      </p:nvGrpSpPr>
      <p:grpSpPr>
        <a:xfrm>
          <a:off x="0" y="0"/>
          <a:ext cx="0" cy="0"/>
          <a:chOff x="0" y="0"/>
          <a:chExt cx="0" cy="0"/>
        </a:xfrm>
      </p:grpSpPr>
      <p:sp>
        <p:nvSpPr>
          <p:cNvPr id="587" name="Google Shape;587;p100"/>
          <p:cNvSpPr txBox="1"/>
          <p:nvPr>
            <p:ph idx="4294967295" type="body"/>
          </p:nvPr>
        </p:nvSpPr>
        <p:spPr>
          <a:xfrm>
            <a:off x="381000" y="12192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5. What are the key objects in OLAP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HOLAP and DOLAP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Measures and Dimensions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 and MOLAP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Slice and Dice</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B</a:t>
            </a:r>
            <a:endParaRPr/>
          </a:p>
          <a:p>
            <a:pPr indent="0" lvl="0" marL="0" marR="0" rtl="0" algn="l">
              <a:spcBef>
                <a:spcPts val="560"/>
              </a:spcBef>
              <a:spcAft>
                <a:spcPts val="0"/>
              </a:spcAft>
              <a:buNone/>
            </a:pPr>
            <a:r>
              <a:t/>
            </a:r>
            <a:endParaRPr b="0" i="0" sz="2400" u="none" cap="none" strike="noStrike">
              <a:solidFill>
                <a:schemeClr val="dk1"/>
              </a:solidFill>
              <a:latin typeface="Cabin"/>
              <a:ea typeface="Cabin"/>
              <a:cs typeface="Cabin"/>
              <a:sym typeface="Cabin"/>
            </a:endParaRPr>
          </a:p>
        </p:txBody>
      </p:sp>
      <p:sp>
        <p:nvSpPr>
          <p:cNvPr id="588" name="Google Shape;588;p100"/>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4" name="Shape 594"/>
        <p:cNvGrpSpPr/>
        <p:nvPr/>
      </p:nvGrpSpPr>
      <p:grpSpPr>
        <a:xfrm>
          <a:off x="0" y="0"/>
          <a:ext cx="0" cy="0"/>
          <a:chOff x="0" y="0"/>
          <a:chExt cx="0" cy="0"/>
        </a:xfrm>
      </p:grpSpPr>
      <p:sp>
        <p:nvSpPr>
          <p:cNvPr id="595" name="Google Shape;595;p10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6. What are the different types of 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ROLAP,HOLAP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ROLAP,HOLAP,OLAP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ROLAP,HOLAP,MOLAP and DOLAP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MOLAP,ROLAP</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C</a:t>
            </a:r>
            <a:endParaRPr/>
          </a:p>
          <a:p>
            <a:pPr indent="0" lvl="0" marL="0" marR="0" rtl="0" algn="l">
              <a:spcBef>
                <a:spcPts val="560"/>
              </a:spcBef>
              <a:spcAft>
                <a:spcPts val="0"/>
              </a:spcAft>
              <a:buNone/>
            </a:pPr>
            <a:r>
              <a:t/>
            </a:r>
            <a:endParaRPr b="0" i="0" sz="2400" u="none" cap="none" strike="noStrike">
              <a:solidFill>
                <a:schemeClr val="dk1"/>
              </a:solidFill>
              <a:latin typeface="Cabin"/>
              <a:ea typeface="Cabin"/>
              <a:cs typeface="Cabin"/>
              <a:sym typeface="Cabin"/>
            </a:endParaRPr>
          </a:p>
        </p:txBody>
      </p:sp>
      <p:sp>
        <p:nvSpPr>
          <p:cNvPr id="596" name="Google Shape;596;p101"/>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sp>
        <p:nvSpPr>
          <p:cNvPr id="323" name="Google Shape;323;p75"/>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Objectives – Part Overview</a:t>
            </a:r>
            <a:endParaRPr/>
          </a:p>
        </p:txBody>
      </p:sp>
      <p:sp>
        <p:nvSpPr>
          <p:cNvPr id="324" name="Google Shape;324;p75"/>
          <p:cNvSpPr txBox="1"/>
          <p:nvPr/>
        </p:nvSpPr>
        <p:spPr>
          <a:xfrm>
            <a:off x="2286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What is Data Access and Analysis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See the limitation of traditional decision making tools.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Know the requirements of Data access tools.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See the various category of Data Access and Analysis.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Appreciate the importance of Data Access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3" name="Shape 603"/>
        <p:cNvGrpSpPr/>
        <p:nvPr/>
      </p:nvGrpSpPr>
      <p:grpSpPr>
        <a:xfrm>
          <a:off x="0" y="0"/>
          <a:ext cx="0" cy="0"/>
          <a:chOff x="0" y="0"/>
          <a:chExt cx="0" cy="0"/>
        </a:xfrm>
      </p:grpSpPr>
      <p:sp>
        <p:nvSpPr>
          <p:cNvPr id="604" name="Google Shape;604;p102"/>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8" name="Shape 608"/>
        <p:cNvGrpSpPr/>
        <p:nvPr/>
      </p:nvGrpSpPr>
      <p:grpSpPr>
        <a:xfrm>
          <a:off x="0" y="0"/>
          <a:ext cx="0" cy="0"/>
          <a:chOff x="0" y="0"/>
          <a:chExt cx="0" cy="0"/>
        </a:xfrm>
      </p:grpSpPr>
      <p:sp>
        <p:nvSpPr>
          <p:cNvPr id="609" name="Google Shape;609;p103"/>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610" name="Google Shape;610;p103"/>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For further reading, you can visit SAP</a:t>
            </a:r>
            <a:endParaRPr/>
          </a:p>
          <a:p>
            <a:pPr indent="-342900" lvl="0" marL="342900" marR="0" rtl="0" algn="l">
              <a:lnSpc>
                <a:spcPct val="10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Library:</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sng" cap="none" strike="noStrike">
                <a:solidFill>
                  <a:schemeClr val="dk1"/>
                </a:solidFill>
                <a:latin typeface="Cabin"/>
                <a:ea typeface="Cabin"/>
                <a:cs typeface="Cabin"/>
                <a:sym typeface="Cabin"/>
              </a:rPr>
              <a:t>http://help.sap.com/saphelp_46c/helpdata/en/77/bff8ab4a2911d182b80000e829fbfe/frameset.htm&gt;</a:t>
            </a:r>
            <a:endParaRPr/>
          </a:p>
        </p:txBody>
      </p:sp>
      <p:sp>
        <p:nvSpPr>
          <p:cNvPr id="611" name="Google Shape;611;p103"/>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612" name="Google Shape;612;p103"/>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613" name="Google Shape;613;p103"/>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614" name="Google Shape;614;p103"/>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8" name="Shape 618"/>
        <p:cNvGrpSpPr/>
        <p:nvPr/>
      </p:nvGrpSpPr>
      <p:grpSpPr>
        <a:xfrm>
          <a:off x="0" y="0"/>
          <a:ext cx="0" cy="0"/>
          <a:chOff x="0" y="0"/>
          <a:chExt cx="0" cy="0"/>
        </a:xfrm>
      </p:grpSpPr>
      <p:sp>
        <p:nvSpPr>
          <p:cNvPr id="619" name="Google Shape;619;p104"/>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Anupama Putcha</a:t>
            </a:r>
            <a:endParaRPr/>
          </a:p>
        </p:txBody>
      </p:sp>
      <p:sp>
        <p:nvSpPr>
          <p:cNvPr id="620" name="Google Shape;620;p104"/>
          <p:cNvSpPr txBox="1"/>
          <p:nvPr/>
        </p:nvSpPr>
        <p:spPr>
          <a:xfrm>
            <a:off x="6400800" y="3860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Senior Software Engineer</a:t>
            </a:r>
            <a:endParaRPr/>
          </a:p>
        </p:txBody>
      </p:sp>
      <p:sp>
        <p:nvSpPr>
          <p:cNvPr id="621" name="Google Shape;621;p104"/>
          <p:cNvSpPr txBox="1"/>
          <p:nvPr/>
        </p:nvSpPr>
        <p:spPr>
          <a:xfrm>
            <a:off x="5257800" y="4343400"/>
            <a:ext cx="3886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anupama.putcha@wipro.com</a:t>
            </a:r>
            <a:endParaRPr/>
          </a:p>
        </p:txBody>
      </p:sp>
      <p:sp>
        <p:nvSpPr>
          <p:cNvPr id="622" name="Google Shape;622;p104"/>
          <p:cNvSpPr txBox="1"/>
          <p:nvPr>
            <p:ph idx="4294967295"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76"/>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Outline</a:t>
            </a:r>
            <a:endParaRPr/>
          </a:p>
        </p:txBody>
      </p:sp>
      <p:grpSp>
        <p:nvGrpSpPr>
          <p:cNvPr id="331" name="Google Shape;331;p76"/>
          <p:cNvGrpSpPr/>
          <p:nvPr/>
        </p:nvGrpSpPr>
        <p:grpSpPr>
          <a:xfrm>
            <a:off x="7888287" y="1844675"/>
            <a:ext cx="266700" cy="157162"/>
            <a:chOff x="6629400" y="5257800"/>
            <a:chExt cx="304800" cy="457200"/>
          </a:xfrm>
        </p:grpSpPr>
        <p:sp>
          <p:nvSpPr>
            <p:cNvPr id="332" name="Google Shape;332;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3" name="Google Shape;333;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4" name="Google Shape;334;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35" name="Google Shape;335;p76"/>
          <p:cNvGrpSpPr/>
          <p:nvPr/>
        </p:nvGrpSpPr>
        <p:grpSpPr>
          <a:xfrm>
            <a:off x="762000" y="1524000"/>
            <a:ext cx="7848600" cy="565150"/>
            <a:chOff x="1481137" y="1892300"/>
            <a:chExt cx="6845300" cy="681037"/>
          </a:xfrm>
        </p:grpSpPr>
        <p:sp>
          <p:nvSpPr>
            <p:cNvPr id="336" name="Google Shape;336;p76"/>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Data Access &amp; Analysis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337" name="Google Shape;337;p76"/>
            <p:cNvGrpSpPr/>
            <p:nvPr/>
          </p:nvGrpSpPr>
          <p:grpSpPr>
            <a:xfrm>
              <a:off x="7888287" y="2132012"/>
              <a:ext cx="266700" cy="190500"/>
              <a:chOff x="6629400" y="5257800"/>
              <a:chExt cx="304800" cy="457200"/>
            </a:xfrm>
          </p:grpSpPr>
          <p:sp>
            <p:nvSpPr>
              <p:cNvPr id="338" name="Google Shape;338;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9" name="Google Shape;339;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0" name="Google Shape;340;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341" name="Google Shape;341;p76"/>
          <p:cNvGrpSpPr/>
          <p:nvPr/>
        </p:nvGrpSpPr>
        <p:grpSpPr>
          <a:xfrm>
            <a:off x="7888287" y="2681287"/>
            <a:ext cx="266700" cy="157162"/>
            <a:chOff x="6629400" y="5257800"/>
            <a:chExt cx="304800" cy="457200"/>
          </a:xfrm>
        </p:grpSpPr>
        <p:sp>
          <p:nvSpPr>
            <p:cNvPr id="342" name="Google Shape;342;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3" name="Google Shape;343;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4" name="Google Shape;344;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45" name="Google Shape;345;p76"/>
          <p:cNvGrpSpPr/>
          <p:nvPr/>
        </p:nvGrpSpPr>
        <p:grpSpPr>
          <a:xfrm>
            <a:off x="762000" y="2362200"/>
            <a:ext cx="7848600" cy="565150"/>
            <a:chOff x="1482725" y="2728912"/>
            <a:chExt cx="6845300" cy="681037"/>
          </a:xfrm>
        </p:grpSpPr>
        <p:sp>
          <p:nvSpPr>
            <p:cNvPr id="346" name="Google Shape;346;p76"/>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347" name="Google Shape;347;p76"/>
            <p:cNvGrpSpPr/>
            <p:nvPr/>
          </p:nvGrpSpPr>
          <p:grpSpPr>
            <a:xfrm>
              <a:off x="7888287" y="2968625"/>
              <a:ext cx="266700" cy="190500"/>
              <a:chOff x="6629400" y="5257800"/>
              <a:chExt cx="304800" cy="457200"/>
            </a:xfrm>
          </p:grpSpPr>
          <p:sp>
            <p:nvSpPr>
              <p:cNvPr id="348" name="Google Shape;348;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9" name="Google Shape;349;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0" name="Google Shape;350;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351" name="Google Shape;351;p76"/>
          <p:cNvSpPr txBox="1"/>
          <p:nvPr/>
        </p:nvSpPr>
        <p:spPr>
          <a:xfrm>
            <a:off x="762000" y="2438400"/>
            <a:ext cx="67818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a:t>
            </a:r>
            <a:r>
              <a:rPr b="1" i="0" lang="en-US" sz="1800" u="none" cap="none" strike="noStrike">
                <a:solidFill>
                  <a:schemeClr val="dk1"/>
                </a:solidFill>
                <a:latin typeface="Arial"/>
                <a:ea typeface="Arial"/>
                <a:cs typeface="Arial"/>
                <a:sym typeface="Arial"/>
              </a:rPr>
              <a:t>OLAP Introduction</a:t>
            </a:r>
            <a:endParaRPr/>
          </a:p>
        </p:txBody>
      </p:sp>
      <p:grpSp>
        <p:nvGrpSpPr>
          <p:cNvPr id="352" name="Google Shape;352;p76"/>
          <p:cNvGrpSpPr/>
          <p:nvPr/>
        </p:nvGrpSpPr>
        <p:grpSpPr>
          <a:xfrm>
            <a:off x="7888287" y="3565525"/>
            <a:ext cx="266700" cy="157162"/>
            <a:chOff x="6629400" y="5257800"/>
            <a:chExt cx="304800" cy="457200"/>
          </a:xfrm>
        </p:grpSpPr>
        <p:sp>
          <p:nvSpPr>
            <p:cNvPr id="353" name="Google Shape;353;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4" name="Google Shape;354;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5" name="Google Shape;355;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56" name="Google Shape;356;p76"/>
          <p:cNvGrpSpPr/>
          <p:nvPr/>
        </p:nvGrpSpPr>
        <p:grpSpPr>
          <a:xfrm>
            <a:off x="762000" y="3244850"/>
            <a:ext cx="7848600" cy="565150"/>
            <a:chOff x="1481137" y="1892300"/>
            <a:chExt cx="6845300" cy="681037"/>
          </a:xfrm>
        </p:grpSpPr>
        <p:sp>
          <p:nvSpPr>
            <p:cNvPr id="357" name="Google Shape;357;p76"/>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3		OLAP Types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358" name="Google Shape;358;p76"/>
            <p:cNvGrpSpPr/>
            <p:nvPr/>
          </p:nvGrpSpPr>
          <p:grpSpPr>
            <a:xfrm>
              <a:off x="7888287" y="2132012"/>
              <a:ext cx="266700" cy="190500"/>
              <a:chOff x="6629400" y="5257800"/>
              <a:chExt cx="304800" cy="457200"/>
            </a:xfrm>
          </p:grpSpPr>
          <p:sp>
            <p:nvSpPr>
              <p:cNvPr id="359" name="Google Shape;359;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0" name="Google Shape;360;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1" name="Google Shape;361;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77"/>
          <p:cNvSpPr txBox="1"/>
          <p:nvPr>
            <p:ph idx="4294967295" type="title"/>
          </p:nvPr>
        </p:nvSpPr>
        <p:spPr>
          <a:xfrm>
            <a:off x="2286000" y="4751387"/>
            <a:ext cx="4878387"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Data Access and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7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133350" lvl="1" marL="74295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Facilitates easy and controlled access to authorized users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Provides helpful metadata to the users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Lowers operating costs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Encapsulates technical complexity like physical structure of the database from the users</a:t>
            </a:r>
            <a:endParaRPr/>
          </a:p>
          <a:p>
            <a:pPr indent="-285750" lvl="1" marL="74295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0" lvl="0" marL="0" marR="0" rtl="0" algn="l">
              <a:spcBef>
                <a:spcPts val="560"/>
              </a:spcBef>
              <a:spcAft>
                <a:spcPts val="0"/>
              </a:spcAft>
              <a:buNone/>
            </a:pPr>
            <a:r>
              <a:t/>
            </a:r>
            <a:endParaRPr b="0" i="0" sz="2400" u="none" cap="none" strike="noStrike">
              <a:solidFill>
                <a:schemeClr val="dk1"/>
              </a:solidFill>
              <a:latin typeface="Cabin"/>
              <a:ea typeface="Cabin"/>
              <a:cs typeface="Cabin"/>
              <a:sym typeface="Cabin"/>
            </a:endParaRPr>
          </a:p>
        </p:txBody>
      </p:sp>
      <p:sp>
        <p:nvSpPr>
          <p:cNvPr id="372" name="Google Shape;372;p78"/>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Importance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7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Different categories of Data Access ..</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Reporting</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On-Line Analytical Processing (OLAP)</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Data Mining </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Web Access</a:t>
            </a:r>
            <a:endParaRPr/>
          </a:p>
        </p:txBody>
      </p:sp>
      <p:sp>
        <p:nvSpPr>
          <p:cNvPr id="379" name="Google Shape;379;p79"/>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Categories - 1</a:t>
            </a:r>
            <a:endParaRPr/>
          </a:p>
        </p:txBody>
      </p:sp>
      <p:sp>
        <p:nvSpPr>
          <p:cNvPr id="380" name="Google Shape;380;p79"/>
          <p:cNvSpPr/>
          <p:nvPr/>
        </p:nvSpPr>
        <p:spPr>
          <a:xfrm>
            <a:off x="3048000" y="3352800"/>
            <a:ext cx="3124200" cy="3124200"/>
          </a:xfrm>
          <a:prstGeom prst="ellipse">
            <a:avLst/>
          </a:prstGeom>
          <a:solidFill>
            <a:srgbClr val="CCFF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1" name="Google Shape;381;p79"/>
          <p:cNvSpPr txBox="1"/>
          <p:nvPr/>
        </p:nvSpPr>
        <p:spPr>
          <a:xfrm>
            <a:off x="2438400" y="4267200"/>
            <a:ext cx="2667000" cy="1828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382" name="Google Shape;382;p79"/>
          <p:cNvCxnSpPr/>
          <p:nvPr/>
        </p:nvCxnSpPr>
        <p:spPr>
          <a:xfrm>
            <a:off x="4267200" y="3048000"/>
            <a:ext cx="381000" cy="762000"/>
          </a:xfrm>
          <a:prstGeom prst="straightConnector1">
            <a:avLst/>
          </a:prstGeom>
          <a:noFill/>
          <a:ln cap="flat" cmpd="sng" w="9525">
            <a:solidFill>
              <a:schemeClr val="dk1"/>
            </a:solidFill>
            <a:prstDash val="solid"/>
            <a:miter lim="8000"/>
            <a:headEnd len="sm" w="sm" type="none"/>
            <a:tailEnd len="med" w="med" type="triangle"/>
          </a:ln>
        </p:spPr>
      </p:cxnSp>
      <p:sp>
        <p:nvSpPr>
          <p:cNvPr id="383" name="Google Shape;383;p79"/>
          <p:cNvSpPr txBox="1"/>
          <p:nvPr/>
        </p:nvSpPr>
        <p:spPr>
          <a:xfrm>
            <a:off x="3962400" y="2743200"/>
            <a:ext cx="4572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800" u="none" cap="none" strike="noStrike">
                <a:solidFill>
                  <a:srgbClr val="996633"/>
                </a:solidFill>
                <a:latin typeface="Arial"/>
                <a:ea typeface="Arial"/>
                <a:cs typeface="Arial"/>
                <a:sym typeface="Arial"/>
              </a:rPr>
              <a:t>BI</a:t>
            </a:r>
            <a:endParaRPr/>
          </a:p>
          <a:p>
            <a:pPr indent="0" lvl="0" marL="0" marR="0" rtl="0" algn="l">
              <a:lnSpc>
                <a:spcPct val="100000"/>
              </a:lnSpc>
              <a:spcBef>
                <a:spcPts val="0"/>
              </a:spcBef>
              <a:spcAft>
                <a:spcPts val="0"/>
              </a:spcAft>
              <a:buNone/>
            </a:pPr>
            <a:r>
              <a:t/>
            </a:r>
            <a:endParaRPr b="1" i="0" sz="1800" u="none" cap="none" strike="noStrike">
              <a:solidFill>
                <a:srgbClr val="996633"/>
              </a:solidFill>
              <a:latin typeface="Arial"/>
              <a:ea typeface="Arial"/>
              <a:cs typeface="Arial"/>
              <a:sym typeface="Arial"/>
            </a:endParaRPr>
          </a:p>
        </p:txBody>
      </p:sp>
      <p:sp>
        <p:nvSpPr>
          <p:cNvPr id="384" name="Google Shape;384;p79"/>
          <p:cNvSpPr txBox="1"/>
          <p:nvPr/>
        </p:nvSpPr>
        <p:spPr>
          <a:xfrm>
            <a:off x="1447800" y="4648200"/>
            <a:ext cx="1246187" cy="1100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“Heavy </a:t>
            </a:r>
            <a:endParaRPr/>
          </a:p>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Analytics “</a:t>
            </a:r>
            <a:endParaRPr/>
          </a:p>
          <a:p>
            <a:pPr indent="0" lvl="0" marL="0" marR="0" rtl="0" algn="l">
              <a:lnSpc>
                <a:spcPct val="100000"/>
              </a:lnSpc>
              <a:spcBef>
                <a:spcPts val="0"/>
              </a:spcBef>
              <a:spcAft>
                <a:spcPts val="0"/>
              </a:spcAft>
              <a:buClr>
                <a:schemeClr val="dk1"/>
              </a:buClr>
              <a:buFont typeface="Arial"/>
              <a:buNone/>
            </a:pPr>
            <a:r>
              <a:t/>
            </a:r>
            <a:endParaRPr b="1" i="0" sz="1600" u="none" cap="none" strike="noStrike">
              <a:solidFill>
                <a:srgbClr val="996633"/>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996633"/>
              </a:solidFill>
              <a:latin typeface="Arial"/>
              <a:ea typeface="Arial"/>
              <a:cs typeface="Arial"/>
              <a:sym typeface="Arial"/>
            </a:endParaRPr>
          </a:p>
        </p:txBody>
      </p:sp>
      <p:cxnSp>
        <p:nvCxnSpPr>
          <p:cNvPr id="385" name="Google Shape;385;p79"/>
          <p:cNvCxnSpPr/>
          <p:nvPr/>
        </p:nvCxnSpPr>
        <p:spPr>
          <a:xfrm>
            <a:off x="6781800" y="2971800"/>
            <a:ext cx="0" cy="1447800"/>
          </a:xfrm>
          <a:prstGeom prst="straightConnector1">
            <a:avLst/>
          </a:prstGeom>
          <a:noFill/>
          <a:ln cap="flat" cmpd="sng" w="38100">
            <a:solidFill>
              <a:srgbClr val="339966"/>
            </a:solidFill>
            <a:prstDash val="solid"/>
            <a:miter lim="8000"/>
            <a:headEnd len="med" w="med" type="triangle"/>
            <a:tailEnd len="med" w="med" type="triangle"/>
          </a:ln>
        </p:spPr>
      </p:cxnSp>
      <p:cxnSp>
        <p:nvCxnSpPr>
          <p:cNvPr id="386" name="Google Shape;386;p79"/>
          <p:cNvCxnSpPr/>
          <p:nvPr/>
        </p:nvCxnSpPr>
        <p:spPr>
          <a:xfrm>
            <a:off x="6781800" y="4724400"/>
            <a:ext cx="0" cy="1447800"/>
          </a:xfrm>
          <a:prstGeom prst="straightConnector1">
            <a:avLst/>
          </a:prstGeom>
          <a:noFill/>
          <a:ln cap="flat" cmpd="sng" w="38100">
            <a:solidFill>
              <a:srgbClr val="339966"/>
            </a:solidFill>
            <a:prstDash val="solid"/>
            <a:miter lim="8000"/>
            <a:headEnd len="med" w="med" type="triangle"/>
            <a:tailEnd len="med" w="med" type="triangle"/>
          </a:ln>
        </p:spPr>
      </p:cxnSp>
      <p:sp>
        <p:nvSpPr>
          <p:cNvPr id="387" name="Google Shape;387;p79"/>
          <p:cNvSpPr txBox="1"/>
          <p:nvPr/>
        </p:nvSpPr>
        <p:spPr>
          <a:xfrm>
            <a:off x="6858000" y="3429000"/>
            <a:ext cx="1865312" cy="611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Delivery Focused</a:t>
            </a:r>
            <a:endParaRPr/>
          </a:p>
          <a:p>
            <a:pPr indent="0" lvl="0" marL="0" marR="0" rtl="0" algn="l">
              <a:lnSpc>
                <a:spcPct val="100000"/>
              </a:lnSpc>
              <a:spcBef>
                <a:spcPts val="0"/>
              </a:spcBef>
              <a:spcAft>
                <a:spcPts val="0"/>
              </a:spcAft>
              <a:buNone/>
            </a:pPr>
            <a:r>
              <a:t/>
            </a:r>
            <a:endParaRPr b="1" i="0" sz="1600" u="none" cap="none" strike="noStrike">
              <a:solidFill>
                <a:srgbClr val="996633"/>
              </a:solidFill>
              <a:latin typeface="Arial"/>
              <a:ea typeface="Arial"/>
              <a:cs typeface="Arial"/>
              <a:sym typeface="Arial"/>
            </a:endParaRPr>
          </a:p>
        </p:txBody>
      </p:sp>
      <p:sp>
        <p:nvSpPr>
          <p:cNvPr id="388" name="Google Shape;388;p79"/>
          <p:cNvSpPr txBox="1"/>
          <p:nvPr/>
        </p:nvSpPr>
        <p:spPr>
          <a:xfrm>
            <a:off x="6858000" y="5486400"/>
            <a:ext cx="1865312" cy="611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Analytic Focused</a:t>
            </a:r>
            <a:endParaRPr/>
          </a:p>
          <a:p>
            <a:pPr indent="0" lvl="0" marL="0" marR="0" rtl="0" algn="l">
              <a:lnSpc>
                <a:spcPct val="100000"/>
              </a:lnSpc>
              <a:spcBef>
                <a:spcPts val="0"/>
              </a:spcBef>
              <a:spcAft>
                <a:spcPts val="0"/>
              </a:spcAft>
              <a:buNone/>
            </a:pPr>
            <a:r>
              <a:t/>
            </a:r>
            <a:endParaRPr b="1" i="0" sz="1600" u="none" cap="none" strike="noStrike">
              <a:solidFill>
                <a:srgbClr val="996633"/>
              </a:solidFill>
              <a:latin typeface="Arial"/>
              <a:ea typeface="Arial"/>
              <a:cs typeface="Arial"/>
              <a:sym typeface="Arial"/>
            </a:endParaRPr>
          </a:p>
        </p:txBody>
      </p:sp>
      <p:sp>
        <p:nvSpPr>
          <p:cNvPr id="389" name="Google Shape;389;p79"/>
          <p:cNvSpPr txBox="1"/>
          <p:nvPr/>
        </p:nvSpPr>
        <p:spPr>
          <a:xfrm>
            <a:off x="4419600" y="4114800"/>
            <a:ext cx="2057400" cy="1066800"/>
          </a:xfrm>
          <a:prstGeom prst="rect">
            <a:avLst/>
          </a:prstGeom>
          <a:solidFill>
            <a:srgbClr val="FF99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WEB ACCESS</a:t>
            </a:r>
            <a:endParaRPr/>
          </a:p>
        </p:txBody>
      </p:sp>
      <p:sp>
        <p:nvSpPr>
          <p:cNvPr id="390" name="Google Shape;390;p79"/>
          <p:cNvSpPr/>
          <p:nvPr/>
        </p:nvSpPr>
        <p:spPr>
          <a:xfrm>
            <a:off x="3352800" y="4495800"/>
            <a:ext cx="1447800" cy="1447800"/>
          </a:xfrm>
          <a:prstGeom prst="ellipse">
            <a:avLst/>
          </a:pr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OLAP</a:t>
            </a:r>
            <a:endParaRPr/>
          </a:p>
        </p:txBody>
      </p:sp>
      <p:sp>
        <p:nvSpPr>
          <p:cNvPr id="391" name="Google Shape;391;p79"/>
          <p:cNvSpPr/>
          <p:nvPr/>
        </p:nvSpPr>
        <p:spPr>
          <a:xfrm>
            <a:off x="4953000" y="2743200"/>
            <a:ext cx="1524000" cy="1676400"/>
          </a:xfrm>
          <a:prstGeom prst="ellipse">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Reporting</a:t>
            </a:r>
            <a:endParaRPr/>
          </a:p>
        </p:txBody>
      </p:sp>
      <p:sp>
        <p:nvSpPr>
          <p:cNvPr id="392" name="Google Shape;392;p79"/>
          <p:cNvSpPr txBox="1"/>
          <p:nvPr/>
        </p:nvSpPr>
        <p:spPr>
          <a:xfrm>
            <a:off x="2473325" y="5715000"/>
            <a:ext cx="1336675"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Data Mining</a:t>
            </a:r>
            <a:endParaRPr/>
          </a:p>
          <a:p>
            <a:pPr indent="0" lvl="0" marL="0" marR="0" rtl="0" algn="l">
              <a:lnSpc>
                <a:spcPct val="100000"/>
              </a:lnSpc>
              <a:spcBef>
                <a:spcPts val="0"/>
              </a:spcBef>
              <a:spcAft>
                <a:spcPts val="0"/>
              </a:spcAft>
              <a:buNone/>
            </a:pPr>
            <a:r>
              <a:t/>
            </a:r>
            <a:endParaRPr b="1" i="0" sz="1600" u="none" cap="none" strike="noStrike">
              <a:solidFill>
                <a:srgbClr val="99663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8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Reporting</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category of data access solution in which the information is presented in the form of reports</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Reporting tools are also referred as Query and reporting tools</a:t>
            </a:r>
            <a:endParaRPr/>
          </a:p>
          <a:p>
            <a:pPr indent="-285750" lvl="1" marL="742950" marR="0" rtl="0" algn="l">
              <a:lnSpc>
                <a:spcPct val="90000"/>
              </a:lnSpc>
              <a:spcBef>
                <a:spcPts val="360"/>
              </a:spcBef>
              <a:spcAft>
                <a:spcPts val="0"/>
              </a:spcAft>
              <a:buClr>
                <a:schemeClr val="dk1"/>
              </a:buClr>
              <a:buFont typeface="Cabin"/>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OLAP</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Defined as “Fast Analysis of Multidimensional Information” by the OLAP council</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Used interchangeably with ‘Business Intelligence (BI)’</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OLAP tools are synonymous with Multidimensional tools or applications</a:t>
            </a:r>
            <a:endParaRPr/>
          </a:p>
          <a:p>
            <a:pPr indent="0" lvl="0" marL="0" marR="0" rtl="0" algn="l">
              <a:spcBef>
                <a:spcPts val="560"/>
              </a:spcBef>
              <a:spcAft>
                <a:spcPts val="0"/>
              </a:spcAft>
              <a:buNone/>
            </a:pPr>
            <a:r>
              <a:t/>
            </a:r>
            <a:endParaRPr b="0" i="0" sz="1800" u="none" cap="none" strike="noStrike">
              <a:solidFill>
                <a:schemeClr val="dk1"/>
              </a:solidFill>
              <a:latin typeface="Cabin"/>
              <a:ea typeface="Cabin"/>
              <a:cs typeface="Cabin"/>
              <a:sym typeface="Cabin"/>
            </a:endParaRPr>
          </a:p>
        </p:txBody>
      </p:sp>
      <p:sp>
        <p:nvSpPr>
          <p:cNvPr id="399" name="Google Shape;399;p80"/>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Categories - 2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8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Data Mining</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process that uses a variety of statistical and artificial intelligence frameworks to discover patterns and relationships in data </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Used to make valid predictions in data analysis problems where the exact sequence and nature of queries/questions to be written/asked against the data to make the prediction is not known and the number of variables involved in the analysis is too large to be intuitively handled by structured querying or OLAP tools</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Web Access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category of data access solutions in which information is viewed through a web browser</a:t>
            </a:r>
            <a:endParaRPr/>
          </a:p>
          <a:p>
            <a:pPr indent="0" lvl="0" marL="0" marR="0" rtl="0" algn="l">
              <a:spcBef>
                <a:spcPts val="560"/>
              </a:spcBef>
              <a:spcAft>
                <a:spcPts val="0"/>
              </a:spcAft>
              <a:buNone/>
            </a:pPr>
            <a:r>
              <a:t/>
            </a:r>
            <a:endParaRPr b="0" i="0" sz="1800" u="none" cap="none" strike="noStrike">
              <a:solidFill>
                <a:schemeClr val="dk1"/>
              </a:solidFill>
              <a:latin typeface="Cabin"/>
              <a:ea typeface="Cabin"/>
              <a:cs typeface="Cabin"/>
              <a:sym typeface="Cabin"/>
            </a:endParaRPr>
          </a:p>
        </p:txBody>
      </p:sp>
      <p:sp>
        <p:nvSpPr>
          <p:cNvPr id="406" name="Google Shape;406;p81"/>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Access and Analysis - Categories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0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9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8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1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