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9144000"/>
  <p:notesSz cx="6669075" cy="99282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889250" cy="496887"/>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778250" y="0"/>
            <a:ext cx="2889250" cy="496887"/>
          </a:xfrm>
          <a:prstGeom prst="rect">
            <a:avLst/>
          </a:prstGeom>
          <a:noFill/>
          <a:ln>
            <a:noFill/>
          </a:ln>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66750" y="4716462"/>
            <a:ext cx="5335587" cy="4467225"/>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9429750"/>
            <a:ext cx="2889250" cy="496887"/>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778250"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4:notes"/>
          <p:cNvSpPr/>
          <p:nvPr>
            <p:ph idx="2" type="sldImg"/>
          </p:nvPr>
        </p:nvSpPr>
        <p:spPr>
          <a:xfrm>
            <a:off x="852487" y="455612"/>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 name="Google Shape;26;p4: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0" name="Google Shape;80;p20: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2: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3" name="Google Shape;93;p23: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5: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6: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7: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8: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9: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0: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1: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 name="Google Shape;31;p7: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2: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3: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4: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5: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6: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7: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8: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9: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9: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 name="Google Shape;43;p10: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 name="Google Shape;50;p12: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Refer to Workshop 1 Instructions.doc &amp; Workshop 2 Instructions.doc For case study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4: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5: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8" name="Google Shape;68;p16: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4" name="Google Shape;74;p18: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B2B2B2"/>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2438400" y="2743200"/>
            <a:ext cx="6019800" cy="5334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0" marR="0" rtl="0" algn="l">
              <a:lnSpc>
                <a:spcPct val="100000"/>
              </a:lnSpc>
              <a:spcBef>
                <a:spcPts val="0"/>
              </a:spcBef>
              <a:spcAft>
                <a:spcPts val="0"/>
              </a:spcAft>
              <a:buSzPts val="1400"/>
              <a:buChar char="○"/>
              <a:defRPr/>
            </a:lvl2pPr>
            <a:lvl3pPr indent="-88900" lvl="2" marL="0" marR="0" rtl="0" algn="l">
              <a:lnSpc>
                <a:spcPct val="100000"/>
              </a:lnSpc>
              <a:spcBef>
                <a:spcPts val="0"/>
              </a:spcBef>
              <a:spcAft>
                <a:spcPts val="0"/>
              </a:spcAft>
              <a:buSzPts val="1400"/>
              <a:buChar char="■"/>
              <a:defRPr/>
            </a:lvl3pPr>
            <a:lvl4pPr indent="-88900" lvl="3" marL="0" marR="0" rtl="0" algn="l">
              <a:lnSpc>
                <a:spcPct val="100000"/>
              </a:lnSpc>
              <a:spcBef>
                <a:spcPts val="0"/>
              </a:spcBef>
              <a:spcAft>
                <a:spcPts val="0"/>
              </a:spcAft>
              <a:buSzPts val="1400"/>
              <a:buChar char="●"/>
              <a:defRPr/>
            </a:lvl4pPr>
            <a:lvl5pPr indent="-88900" lvl="4" marL="0" marR="0" rtl="0" algn="l">
              <a:lnSpc>
                <a:spcPct val="100000"/>
              </a:lnSpc>
              <a:spcBef>
                <a:spcPts val="0"/>
              </a:spcBef>
              <a:spcAft>
                <a:spcPts val="0"/>
              </a:spcAft>
              <a:buSzPts val="1400"/>
              <a:buChar char="○"/>
              <a:defRPr/>
            </a:lvl5pPr>
            <a:lvl6pPr indent="-88900" lvl="5" marL="0" marR="0" rtl="0" algn="l">
              <a:lnSpc>
                <a:spcPct val="100000"/>
              </a:lnSpc>
              <a:spcBef>
                <a:spcPts val="0"/>
              </a:spcBef>
              <a:spcAft>
                <a:spcPts val="0"/>
              </a:spcAft>
              <a:buSzPts val="1400"/>
              <a:buChar char="■"/>
              <a:defRPr/>
            </a:lvl6pPr>
            <a:lvl7pPr indent="-88900" lvl="6" marL="0" marR="0" rtl="0" algn="l">
              <a:lnSpc>
                <a:spcPct val="100000"/>
              </a:lnSpc>
              <a:spcBef>
                <a:spcPts val="0"/>
              </a:spcBef>
              <a:spcAft>
                <a:spcPts val="0"/>
              </a:spcAft>
              <a:buSzPts val="1400"/>
              <a:buChar char="●"/>
              <a:defRPr/>
            </a:lvl7pPr>
            <a:lvl8pPr indent="-88900" lvl="7" marL="0" marR="0" rtl="0" algn="l">
              <a:lnSpc>
                <a:spcPct val="100000"/>
              </a:lnSpc>
              <a:spcBef>
                <a:spcPts val="0"/>
              </a:spcBef>
              <a:spcAft>
                <a:spcPts val="0"/>
              </a:spcAft>
              <a:buSzPts val="1400"/>
              <a:buChar char="○"/>
              <a:defRPr/>
            </a:lvl8pPr>
            <a:lvl9pPr indent="-88900" lvl="8" marL="0" marR="0" rtl="0" algn="l">
              <a:lnSpc>
                <a:spcPct val="100000"/>
              </a:lnSpc>
              <a:spcBef>
                <a:spcPts val="0"/>
              </a:spcBef>
              <a:spcAft>
                <a:spcPts val="0"/>
              </a:spcAft>
              <a:buSzPts val="1400"/>
              <a:buChar char="■"/>
              <a:defRPr/>
            </a:lvl9pPr>
          </a:lstStyle>
          <a:p/>
        </p:txBody>
      </p:sp>
      <p:sp>
        <p:nvSpPr>
          <p:cNvPr id="17" name="Google Shape;17;p2"/>
          <p:cNvSpPr txBox="1"/>
          <p:nvPr>
            <p:ph idx="1" type="subTitle"/>
          </p:nvPr>
        </p:nvSpPr>
        <p:spPr>
          <a:xfrm>
            <a:off x="2438400" y="3276600"/>
            <a:ext cx="6019800" cy="457200"/>
          </a:xfrm>
          <a:prstGeom prst="rect">
            <a:avLst/>
          </a:prstGeom>
          <a:noFill/>
          <a:ln>
            <a:noFill/>
          </a:ln>
        </p:spPr>
        <p:txBody>
          <a:bodyPr anchorCtr="0" anchor="t" bIns="91425" lIns="91425" spcFirstLastPara="1" rIns="91425" wrap="square" tIns="91425">
            <a:noAutofit/>
          </a:bodyPr>
          <a:lstStyle>
            <a:lvl1pPr indent="-332740" lvl="0" marL="342900" marR="0" rtl="0" algn="l">
              <a:lnSpc>
                <a:spcPct val="100000"/>
              </a:lnSpc>
              <a:spcBef>
                <a:spcPts val="480"/>
              </a:spcBef>
              <a:spcAft>
                <a:spcPts val="0"/>
              </a:spcAft>
              <a:buClr>
                <a:srgbClr val="5B5B5B"/>
              </a:buClr>
              <a:buSzPts val="1400"/>
              <a:buFont typeface="Arial"/>
              <a:buChar char="►"/>
              <a:defRPr/>
            </a:lvl1pPr>
            <a:lvl2pPr indent="-247650" lvl="1" marL="742950" marR="0" rtl="0" algn="l">
              <a:lnSpc>
                <a:spcPct val="100000"/>
              </a:lnSpc>
              <a:spcBef>
                <a:spcPts val="400"/>
              </a:spcBef>
              <a:spcAft>
                <a:spcPts val="0"/>
              </a:spcAft>
              <a:buClr>
                <a:srgbClr val="5B5B5B"/>
              </a:buClr>
              <a:buSzPts val="1400"/>
              <a:buFont typeface="Arial"/>
              <a:buChar char="–"/>
              <a:defRPr/>
            </a:lvl2pPr>
            <a:lvl3pPr indent="-203200" lvl="2" marL="1143000" marR="0" rtl="0" algn="l">
              <a:lnSpc>
                <a:spcPct val="100000"/>
              </a:lnSpc>
              <a:spcBef>
                <a:spcPts val="360"/>
              </a:spcBef>
              <a:spcAft>
                <a:spcPts val="0"/>
              </a:spcAft>
              <a:buClr>
                <a:srgbClr val="5B5B5B"/>
              </a:buClr>
              <a:buSzPts val="1400"/>
              <a:buFont typeface="Arial"/>
              <a:buChar char="–"/>
              <a:defRPr/>
            </a:lvl3pPr>
            <a:lvl4pPr indent="-215900" lvl="3" marL="1600200" marR="0" rtl="0" algn="l">
              <a:lnSpc>
                <a:spcPct val="100000"/>
              </a:lnSpc>
              <a:spcBef>
                <a:spcPts val="320"/>
              </a:spcBef>
              <a:spcAft>
                <a:spcPts val="0"/>
              </a:spcAft>
              <a:buClr>
                <a:srgbClr val="5B5B5B"/>
              </a:buClr>
              <a:buSzPts val="1400"/>
              <a:buFont typeface="Arial"/>
              <a:buChar char="–"/>
              <a:defRPr/>
            </a:lvl4pPr>
            <a:lvl5pPr indent="-228600" lvl="4" marL="2057400" marR="0" rtl="0" algn="l">
              <a:lnSpc>
                <a:spcPct val="100000"/>
              </a:lnSpc>
              <a:spcBef>
                <a:spcPts val="280"/>
              </a:spcBef>
              <a:spcAft>
                <a:spcPts val="0"/>
              </a:spcAft>
              <a:buClr>
                <a:srgbClr val="5B5B5B"/>
              </a:buClr>
              <a:buSzPts val="1400"/>
              <a:buFont typeface="Arial"/>
              <a:buChar char="–"/>
              <a:defRPr/>
            </a:lvl5pPr>
            <a:lvl6pPr indent="-228600" lvl="5" marL="2514600" marR="0" rtl="0" algn="l">
              <a:lnSpc>
                <a:spcPct val="100000"/>
              </a:lnSpc>
              <a:spcBef>
                <a:spcPts val="280"/>
              </a:spcBef>
              <a:spcAft>
                <a:spcPts val="0"/>
              </a:spcAft>
              <a:buClr>
                <a:srgbClr val="5B5B5B"/>
              </a:buClr>
              <a:buSzPts val="1400"/>
              <a:buFont typeface="Arial"/>
              <a:buChar char="–"/>
              <a:defRPr/>
            </a:lvl6pPr>
            <a:lvl7pPr indent="-228600" lvl="6" marL="3429000" marR="0" rtl="0" algn="l">
              <a:lnSpc>
                <a:spcPct val="100000"/>
              </a:lnSpc>
              <a:spcBef>
                <a:spcPts val="280"/>
              </a:spcBef>
              <a:spcAft>
                <a:spcPts val="0"/>
              </a:spcAft>
              <a:buClr>
                <a:srgbClr val="5B5B5B"/>
              </a:buClr>
              <a:buSzPts val="1400"/>
              <a:buFont typeface="Arial"/>
              <a:buChar char="–"/>
              <a:defRPr/>
            </a:lvl7pPr>
            <a:lvl8pPr indent="-228600" lvl="7" marL="4800600" marR="0" rtl="0" algn="l">
              <a:lnSpc>
                <a:spcPct val="100000"/>
              </a:lnSpc>
              <a:spcBef>
                <a:spcPts val="280"/>
              </a:spcBef>
              <a:spcAft>
                <a:spcPts val="0"/>
              </a:spcAft>
              <a:buClr>
                <a:srgbClr val="5B5B5B"/>
              </a:buClr>
              <a:buSzPts val="1400"/>
              <a:buFont typeface="Arial"/>
              <a:buChar char="–"/>
              <a:defRPr/>
            </a:lvl8pPr>
            <a:lvl9pPr indent="-228600" lvl="8" marL="6629400" marR="0" rtl="0" algn="l">
              <a:lnSpc>
                <a:spcPct val="100000"/>
              </a:lnSpc>
              <a:spcBef>
                <a:spcPts val="280"/>
              </a:spcBef>
              <a:spcAft>
                <a:spcPts val="0"/>
              </a:spcAft>
              <a:buClr>
                <a:srgbClr val="5B5B5B"/>
              </a:buClr>
              <a:buSzPts val="1400"/>
              <a:buFont typeface="Arial"/>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8" name="Shape 18"/>
        <p:cNvGrpSpPr/>
        <p:nvPr/>
      </p:nvGrpSpPr>
      <p:grpSpPr>
        <a:xfrm>
          <a:off x="0" y="0"/>
          <a:ext cx="0" cy="0"/>
          <a:chOff x="0" y="0"/>
          <a:chExt cx="0" cy="0"/>
        </a:xfrm>
      </p:grpSpPr>
      <p:sp>
        <p:nvSpPr>
          <p:cNvPr id="19" name="Google Shape;19;p3"/>
          <p:cNvSpPr txBox="1"/>
          <p:nvPr>
            <p:ph type="title"/>
          </p:nvPr>
        </p:nvSpPr>
        <p:spPr>
          <a:xfrm>
            <a:off x="457200" y="274637"/>
            <a:ext cx="8229600" cy="519112"/>
          </a:xfrm>
          <a:prstGeom prst="rect">
            <a:avLst/>
          </a:prstGeom>
          <a:noFill/>
          <a:ln>
            <a:noFill/>
          </a:ln>
        </p:spPr>
        <p:txBody>
          <a:bodyPr anchorCtr="0" anchor="ctr" bIns="91425" lIns="91425" spcFirstLastPara="1" rIns="91425" wrap="square" tIns="91425">
            <a:noAutofit/>
          </a:bodyPr>
          <a:lstStyle>
            <a:lvl1pPr indent="-88900" lvl="0" marL="0" rtl="0" algn="l">
              <a:lnSpc>
                <a:spcPct val="100000"/>
              </a:lnSpc>
              <a:spcBef>
                <a:spcPts val="0"/>
              </a:spcBef>
              <a:spcAft>
                <a:spcPts val="0"/>
              </a:spcAft>
              <a:buSzPts val="1400"/>
              <a:buChar char="●"/>
              <a:defRPr/>
            </a:lvl1pPr>
            <a:lvl2pPr indent="-88900" lvl="1" marL="0" rtl="0" algn="l">
              <a:lnSpc>
                <a:spcPct val="100000"/>
              </a:lnSpc>
              <a:spcBef>
                <a:spcPts val="0"/>
              </a:spcBef>
              <a:spcAft>
                <a:spcPts val="0"/>
              </a:spcAft>
              <a:buSzPts val="1400"/>
              <a:buChar char="○"/>
              <a:defRPr/>
            </a:lvl2pPr>
            <a:lvl3pPr indent="-88900" lvl="2" marL="0" rtl="0" algn="l">
              <a:lnSpc>
                <a:spcPct val="100000"/>
              </a:lnSpc>
              <a:spcBef>
                <a:spcPts val="0"/>
              </a:spcBef>
              <a:spcAft>
                <a:spcPts val="0"/>
              </a:spcAft>
              <a:buSzPts val="1400"/>
              <a:buChar char="■"/>
              <a:defRPr/>
            </a:lvl3pPr>
            <a:lvl4pPr indent="-88900" lvl="3" marL="0" rtl="0" algn="l">
              <a:lnSpc>
                <a:spcPct val="100000"/>
              </a:lnSpc>
              <a:spcBef>
                <a:spcPts val="0"/>
              </a:spcBef>
              <a:spcAft>
                <a:spcPts val="0"/>
              </a:spcAft>
              <a:buSzPts val="1400"/>
              <a:buChar char="●"/>
              <a:defRPr/>
            </a:lvl4pPr>
            <a:lvl5pPr indent="-88900" lvl="4" marL="0" rtl="0" algn="l">
              <a:lnSpc>
                <a:spcPct val="100000"/>
              </a:lnSpc>
              <a:spcBef>
                <a:spcPts val="0"/>
              </a:spcBef>
              <a:spcAft>
                <a:spcPts val="0"/>
              </a:spcAft>
              <a:buSzPts val="1400"/>
              <a:buChar char="○"/>
              <a:defRPr/>
            </a:lvl5pPr>
            <a:lvl6pPr indent="-88900" lvl="5" marL="0" rtl="0" algn="l">
              <a:lnSpc>
                <a:spcPct val="100000"/>
              </a:lnSpc>
              <a:spcBef>
                <a:spcPts val="0"/>
              </a:spcBef>
              <a:spcAft>
                <a:spcPts val="0"/>
              </a:spcAft>
              <a:buSzPts val="1400"/>
              <a:buChar char="■"/>
              <a:defRPr/>
            </a:lvl6pPr>
            <a:lvl7pPr indent="-88900" lvl="6" marL="0" rtl="0" algn="l">
              <a:lnSpc>
                <a:spcPct val="100000"/>
              </a:lnSpc>
              <a:spcBef>
                <a:spcPts val="0"/>
              </a:spcBef>
              <a:spcAft>
                <a:spcPts val="0"/>
              </a:spcAft>
              <a:buSzPts val="1400"/>
              <a:buChar char="●"/>
              <a:defRPr/>
            </a:lvl7pPr>
            <a:lvl8pPr indent="-88900" lvl="7" marL="0" rtl="0" algn="l">
              <a:lnSpc>
                <a:spcPct val="100000"/>
              </a:lnSpc>
              <a:spcBef>
                <a:spcPts val="0"/>
              </a:spcBef>
              <a:spcAft>
                <a:spcPts val="0"/>
              </a:spcAft>
              <a:buSzPts val="1400"/>
              <a:buChar char="○"/>
              <a:defRPr/>
            </a:lvl8pPr>
            <a:lvl9pPr indent="-88900" lvl="8" marL="0" rtl="0" algn="l">
              <a:lnSpc>
                <a:spcPct val="100000"/>
              </a:lnSpc>
              <a:spcBef>
                <a:spcPts val="0"/>
              </a:spcBef>
              <a:spcAft>
                <a:spcPts val="0"/>
              </a:spcAft>
              <a:buSzPts val="1400"/>
              <a:buChar char="■"/>
              <a:defRPr/>
            </a:lvl9pPr>
          </a:lstStyle>
          <a:p/>
        </p:txBody>
      </p:sp>
      <p:sp>
        <p:nvSpPr>
          <p:cNvPr id="20" name="Google Shape;20;p3"/>
          <p:cNvSpPr txBox="1"/>
          <p:nvPr>
            <p:ph idx="1" type="body"/>
          </p:nvPr>
        </p:nvSpPr>
        <p:spPr>
          <a:xfrm>
            <a:off x="457200" y="990600"/>
            <a:ext cx="8229600" cy="5135562"/>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480"/>
              </a:spcBef>
              <a:spcAft>
                <a:spcPts val="0"/>
              </a:spcAft>
              <a:buClr>
                <a:srgbClr val="5B5B5B"/>
              </a:buClr>
              <a:buSzPts val="1400"/>
              <a:buFont typeface="Arial"/>
              <a:buChar char="►"/>
              <a:defRPr/>
            </a:lvl1pPr>
            <a:lvl2pPr indent="-317500" lvl="1" marL="914400" rtl="0" algn="l">
              <a:lnSpc>
                <a:spcPct val="100000"/>
              </a:lnSpc>
              <a:spcBef>
                <a:spcPts val="400"/>
              </a:spcBef>
              <a:spcAft>
                <a:spcPts val="0"/>
              </a:spcAft>
              <a:buClr>
                <a:srgbClr val="5B5B5B"/>
              </a:buClr>
              <a:buSzPts val="1400"/>
              <a:buFont typeface="Arial"/>
              <a:buChar char="–"/>
              <a:defRPr/>
            </a:lvl2pPr>
            <a:lvl3pPr indent="-317500" lvl="2" marL="1371600" rtl="0" algn="l">
              <a:lnSpc>
                <a:spcPct val="100000"/>
              </a:lnSpc>
              <a:spcBef>
                <a:spcPts val="360"/>
              </a:spcBef>
              <a:spcAft>
                <a:spcPts val="0"/>
              </a:spcAft>
              <a:buClr>
                <a:srgbClr val="5B5B5B"/>
              </a:buClr>
              <a:buSzPts val="1400"/>
              <a:buFont typeface="Arial"/>
              <a:buChar char="–"/>
              <a:defRPr/>
            </a:lvl3pPr>
            <a:lvl4pPr indent="-317500" lvl="3" marL="1828800" rtl="0" algn="l">
              <a:lnSpc>
                <a:spcPct val="100000"/>
              </a:lnSpc>
              <a:spcBef>
                <a:spcPts val="320"/>
              </a:spcBef>
              <a:spcAft>
                <a:spcPts val="0"/>
              </a:spcAft>
              <a:buClr>
                <a:srgbClr val="5B5B5B"/>
              </a:buClr>
              <a:buSzPts val="1400"/>
              <a:buFont typeface="Arial"/>
              <a:buChar char="–"/>
              <a:defRPr/>
            </a:lvl4pPr>
            <a:lvl5pPr indent="-317500" lvl="4" marL="2286000" rtl="0" algn="l">
              <a:lnSpc>
                <a:spcPct val="100000"/>
              </a:lnSpc>
              <a:spcBef>
                <a:spcPts val="280"/>
              </a:spcBef>
              <a:spcAft>
                <a:spcPts val="0"/>
              </a:spcAft>
              <a:buClr>
                <a:srgbClr val="5B5B5B"/>
              </a:buClr>
              <a:buSzPts val="1400"/>
              <a:buFont typeface="Arial"/>
              <a:buChar char="–"/>
              <a:defRPr/>
            </a:lvl5pPr>
            <a:lvl6pPr indent="-317500" lvl="5" marL="2743200" rtl="0" algn="l">
              <a:lnSpc>
                <a:spcPct val="100000"/>
              </a:lnSpc>
              <a:spcBef>
                <a:spcPts val="280"/>
              </a:spcBef>
              <a:spcAft>
                <a:spcPts val="0"/>
              </a:spcAft>
              <a:buClr>
                <a:srgbClr val="5B5B5B"/>
              </a:buClr>
              <a:buSzPts val="1400"/>
              <a:buFont typeface="Arial"/>
              <a:buChar char="–"/>
              <a:defRPr/>
            </a:lvl6pPr>
            <a:lvl7pPr indent="-317500" lvl="6" marL="3200400" rtl="0" algn="l">
              <a:lnSpc>
                <a:spcPct val="100000"/>
              </a:lnSpc>
              <a:spcBef>
                <a:spcPts val="280"/>
              </a:spcBef>
              <a:spcAft>
                <a:spcPts val="0"/>
              </a:spcAft>
              <a:buClr>
                <a:srgbClr val="5B5B5B"/>
              </a:buClr>
              <a:buSzPts val="1400"/>
              <a:buFont typeface="Arial"/>
              <a:buChar char="–"/>
              <a:defRPr/>
            </a:lvl7pPr>
            <a:lvl8pPr indent="-317500" lvl="7" marL="3657600" rtl="0" algn="l">
              <a:lnSpc>
                <a:spcPct val="100000"/>
              </a:lnSpc>
              <a:spcBef>
                <a:spcPts val="280"/>
              </a:spcBef>
              <a:spcAft>
                <a:spcPts val="0"/>
              </a:spcAft>
              <a:buClr>
                <a:srgbClr val="5B5B5B"/>
              </a:buClr>
              <a:buSzPts val="1400"/>
              <a:buFont typeface="Arial"/>
              <a:buChar char="–"/>
              <a:defRPr/>
            </a:lvl8pPr>
            <a:lvl9pPr indent="-317500" lvl="8" marL="4114800" rtl="0" algn="l">
              <a:lnSpc>
                <a:spcPct val="100000"/>
              </a:lnSpc>
              <a:spcBef>
                <a:spcPts val="280"/>
              </a:spcBef>
              <a:spcAft>
                <a:spcPts val="0"/>
              </a:spcAft>
              <a:buClr>
                <a:srgbClr val="5B5B5B"/>
              </a:buClr>
              <a:buSzPts val="1400"/>
              <a:buFont typeface="Arial"/>
              <a:buChar char="–"/>
              <a:defRPr/>
            </a:lvl9pPr>
          </a:lstStyle>
          <a:p/>
        </p:txBody>
      </p:sp>
      <p:sp>
        <p:nvSpPr>
          <p:cNvPr id="21" name="Google Shape;21;p3"/>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22" name="Google Shape;22;p3"/>
          <p:cNvSpPr txBox="1"/>
          <p:nvPr>
            <p:ph idx="11" type="ftr"/>
          </p:nvPr>
        </p:nvSpPr>
        <p:spPr>
          <a:xfrm>
            <a:off x="457200" y="6553200"/>
            <a:ext cx="7559675" cy="168275"/>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23" name="Google Shape;23;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519112"/>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0" marR="0" rtl="0" algn="l">
              <a:lnSpc>
                <a:spcPct val="100000"/>
              </a:lnSpc>
              <a:spcBef>
                <a:spcPts val="0"/>
              </a:spcBef>
              <a:spcAft>
                <a:spcPts val="0"/>
              </a:spcAft>
              <a:buSzPts val="1400"/>
              <a:buChar char="○"/>
              <a:defRPr/>
            </a:lvl2pPr>
            <a:lvl3pPr indent="-88900" lvl="2" marL="0" marR="0" rtl="0" algn="l">
              <a:lnSpc>
                <a:spcPct val="100000"/>
              </a:lnSpc>
              <a:spcBef>
                <a:spcPts val="0"/>
              </a:spcBef>
              <a:spcAft>
                <a:spcPts val="0"/>
              </a:spcAft>
              <a:buSzPts val="1400"/>
              <a:buChar char="■"/>
              <a:defRPr/>
            </a:lvl3pPr>
            <a:lvl4pPr indent="-88900" lvl="3" marL="0" marR="0" rtl="0" algn="l">
              <a:lnSpc>
                <a:spcPct val="100000"/>
              </a:lnSpc>
              <a:spcBef>
                <a:spcPts val="0"/>
              </a:spcBef>
              <a:spcAft>
                <a:spcPts val="0"/>
              </a:spcAft>
              <a:buSzPts val="1400"/>
              <a:buChar char="●"/>
              <a:defRPr/>
            </a:lvl4pPr>
            <a:lvl5pPr indent="-88900" lvl="4" marL="0" marR="0" rtl="0" algn="l">
              <a:lnSpc>
                <a:spcPct val="100000"/>
              </a:lnSpc>
              <a:spcBef>
                <a:spcPts val="0"/>
              </a:spcBef>
              <a:spcAft>
                <a:spcPts val="0"/>
              </a:spcAft>
              <a:buSzPts val="1400"/>
              <a:buChar char="○"/>
              <a:defRPr/>
            </a:lvl5pPr>
            <a:lvl6pPr indent="-88900" lvl="5" marL="0" marR="0" rtl="0" algn="l">
              <a:lnSpc>
                <a:spcPct val="100000"/>
              </a:lnSpc>
              <a:spcBef>
                <a:spcPts val="0"/>
              </a:spcBef>
              <a:spcAft>
                <a:spcPts val="0"/>
              </a:spcAft>
              <a:buSzPts val="1400"/>
              <a:buChar char="■"/>
              <a:defRPr/>
            </a:lvl6pPr>
            <a:lvl7pPr indent="-88900" lvl="6" marL="0" marR="0" rtl="0" algn="l">
              <a:lnSpc>
                <a:spcPct val="100000"/>
              </a:lnSpc>
              <a:spcBef>
                <a:spcPts val="0"/>
              </a:spcBef>
              <a:spcAft>
                <a:spcPts val="0"/>
              </a:spcAft>
              <a:buSzPts val="1400"/>
              <a:buChar char="●"/>
              <a:defRPr/>
            </a:lvl7pPr>
            <a:lvl8pPr indent="-88900" lvl="7" marL="0" marR="0" rtl="0" algn="l">
              <a:lnSpc>
                <a:spcPct val="100000"/>
              </a:lnSpc>
              <a:spcBef>
                <a:spcPts val="0"/>
              </a:spcBef>
              <a:spcAft>
                <a:spcPts val="0"/>
              </a:spcAft>
              <a:buSzPts val="1400"/>
              <a:buChar char="○"/>
              <a:defRPr/>
            </a:lvl8pPr>
            <a:lvl9pPr indent="-88900" lvl="8" marL="0" marR="0" rtl="0" algn="l">
              <a:lnSpc>
                <a:spcPct val="100000"/>
              </a:lnSpc>
              <a:spcBef>
                <a:spcPts val="0"/>
              </a:spcBef>
              <a:spcAft>
                <a:spcPts val="0"/>
              </a:spcAft>
              <a:buSzPts val="1400"/>
              <a:buChar char="■"/>
              <a:defRPr/>
            </a:lvl9pPr>
          </a:lstStyle>
          <a:p/>
        </p:txBody>
      </p:sp>
      <p:sp>
        <p:nvSpPr>
          <p:cNvPr id="11" name="Google Shape;11;p1"/>
          <p:cNvSpPr txBox="1"/>
          <p:nvPr>
            <p:ph idx="1" type="body"/>
          </p:nvPr>
        </p:nvSpPr>
        <p:spPr>
          <a:xfrm>
            <a:off x="457200" y="990600"/>
            <a:ext cx="8229600" cy="5135562"/>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480"/>
              </a:spcBef>
              <a:spcAft>
                <a:spcPts val="0"/>
              </a:spcAft>
              <a:buClr>
                <a:srgbClr val="5B5B5B"/>
              </a:buClr>
              <a:buSzPts val="1400"/>
              <a:buFont typeface="Arial"/>
              <a:buChar char="►"/>
              <a:defRPr/>
            </a:lvl1pPr>
            <a:lvl2pPr indent="-317500" lvl="1" marL="914400" marR="0" rtl="0" algn="l">
              <a:lnSpc>
                <a:spcPct val="100000"/>
              </a:lnSpc>
              <a:spcBef>
                <a:spcPts val="400"/>
              </a:spcBef>
              <a:spcAft>
                <a:spcPts val="0"/>
              </a:spcAft>
              <a:buClr>
                <a:srgbClr val="5B5B5B"/>
              </a:buClr>
              <a:buSzPts val="1400"/>
              <a:buFont typeface="Arial"/>
              <a:buChar char="–"/>
              <a:defRPr/>
            </a:lvl2pPr>
            <a:lvl3pPr indent="-317500" lvl="2" marL="1371600" marR="0" rtl="0" algn="l">
              <a:lnSpc>
                <a:spcPct val="100000"/>
              </a:lnSpc>
              <a:spcBef>
                <a:spcPts val="360"/>
              </a:spcBef>
              <a:spcAft>
                <a:spcPts val="0"/>
              </a:spcAft>
              <a:buClr>
                <a:srgbClr val="5B5B5B"/>
              </a:buClr>
              <a:buSzPts val="1400"/>
              <a:buFont typeface="Arial"/>
              <a:buChar char="–"/>
              <a:defRPr/>
            </a:lvl3pPr>
            <a:lvl4pPr indent="-317500" lvl="3" marL="1828800" marR="0" rtl="0" algn="l">
              <a:lnSpc>
                <a:spcPct val="100000"/>
              </a:lnSpc>
              <a:spcBef>
                <a:spcPts val="320"/>
              </a:spcBef>
              <a:spcAft>
                <a:spcPts val="0"/>
              </a:spcAft>
              <a:buClr>
                <a:srgbClr val="5B5B5B"/>
              </a:buClr>
              <a:buSzPts val="1400"/>
              <a:buFont typeface="Arial"/>
              <a:buChar char="–"/>
              <a:defRPr/>
            </a:lvl4pPr>
            <a:lvl5pPr indent="-317500" lvl="4" marL="2286000" marR="0" rtl="0" algn="l">
              <a:lnSpc>
                <a:spcPct val="100000"/>
              </a:lnSpc>
              <a:spcBef>
                <a:spcPts val="280"/>
              </a:spcBef>
              <a:spcAft>
                <a:spcPts val="0"/>
              </a:spcAft>
              <a:buClr>
                <a:srgbClr val="5B5B5B"/>
              </a:buClr>
              <a:buSzPts val="1400"/>
              <a:buFont typeface="Arial"/>
              <a:buChar char="–"/>
              <a:defRPr/>
            </a:lvl5pPr>
            <a:lvl6pPr indent="-317500" lvl="5" marL="2743200" marR="0" rtl="0" algn="l">
              <a:lnSpc>
                <a:spcPct val="100000"/>
              </a:lnSpc>
              <a:spcBef>
                <a:spcPts val="280"/>
              </a:spcBef>
              <a:spcAft>
                <a:spcPts val="0"/>
              </a:spcAft>
              <a:buClr>
                <a:srgbClr val="5B5B5B"/>
              </a:buClr>
              <a:buSzPts val="1400"/>
              <a:buFont typeface="Arial"/>
              <a:buChar char="–"/>
              <a:defRPr/>
            </a:lvl6pPr>
            <a:lvl7pPr indent="-317500" lvl="6" marL="3200400" marR="0" rtl="0" algn="l">
              <a:lnSpc>
                <a:spcPct val="100000"/>
              </a:lnSpc>
              <a:spcBef>
                <a:spcPts val="280"/>
              </a:spcBef>
              <a:spcAft>
                <a:spcPts val="0"/>
              </a:spcAft>
              <a:buClr>
                <a:srgbClr val="5B5B5B"/>
              </a:buClr>
              <a:buSzPts val="1400"/>
              <a:buFont typeface="Arial"/>
              <a:buChar char="–"/>
              <a:defRPr/>
            </a:lvl7pPr>
            <a:lvl8pPr indent="-317500" lvl="7" marL="3657600" marR="0" rtl="0" algn="l">
              <a:lnSpc>
                <a:spcPct val="100000"/>
              </a:lnSpc>
              <a:spcBef>
                <a:spcPts val="280"/>
              </a:spcBef>
              <a:spcAft>
                <a:spcPts val="0"/>
              </a:spcAft>
              <a:buClr>
                <a:srgbClr val="5B5B5B"/>
              </a:buClr>
              <a:buSzPts val="1400"/>
              <a:buFont typeface="Arial"/>
              <a:buChar char="–"/>
              <a:defRPr/>
            </a:lvl8pPr>
            <a:lvl9pPr indent="-317500" lvl="8" marL="4114800" marR="0" rtl="0" algn="l">
              <a:lnSpc>
                <a:spcPct val="100000"/>
              </a:lnSpc>
              <a:spcBef>
                <a:spcPts val="280"/>
              </a:spcBef>
              <a:spcAft>
                <a:spcPts val="0"/>
              </a:spcAft>
              <a:buClr>
                <a:srgbClr val="5B5B5B"/>
              </a:buClr>
              <a:buSzPts val="1400"/>
              <a:buFont typeface="Arial"/>
              <a:buChar char="–"/>
              <a:defRPr/>
            </a:lvl9pPr>
          </a:lstStyle>
          <a:p/>
        </p:txBody>
      </p:sp>
      <p:sp>
        <p:nvSpPr>
          <p:cNvPr id="12" name="Google Shape;12;p1"/>
          <p:cNvSpPr txBox="1"/>
          <p:nvPr>
            <p:ph idx="11" type="ftr"/>
          </p:nvPr>
        </p:nvSpPr>
        <p:spPr>
          <a:xfrm>
            <a:off x="457200" y="6553200"/>
            <a:ext cx="7559675" cy="168275"/>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3" name="Google Shape;13;p1"/>
          <p:cNvSpPr txBox="1"/>
          <p:nvPr/>
        </p:nvSpPr>
        <p:spPr>
          <a:xfrm>
            <a:off x="457200" y="6172200"/>
            <a:ext cx="2895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 name="Google Shape;14;p1"/>
          <p:cNvSpPr txBox="1"/>
          <p:nvPr/>
        </p:nvSpPr>
        <p:spPr>
          <a:xfrm>
            <a:off x="150812" y="6550025"/>
            <a:ext cx="403225" cy="2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fld id="{00000000-1234-1234-1234-123412341234}" type="slidenum">
              <a:rPr b="0" i="0" lang="en-US" sz="900" u="none" cap="none" strike="noStrike">
                <a:solidFill>
                  <a:srgbClr val="5B5B5B"/>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27" name="Shape 27"/>
        <p:cNvGrpSpPr/>
        <p:nvPr/>
      </p:nvGrpSpPr>
      <p:grpSpPr>
        <a:xfrm>
          <a:off x="0" y="0"/>
          <a:ext cx="0" cy="0"/>
          <a:chOff x="0" y="0"/>
          <a:chExt cx="0" cy="0"/>
        </a:xfrm>
      </p:grpSpPr>
      <p:sp>
        <p:nvSpPr>
          <p:cNvPr id="28" name="Google Shape;28;p4"/>
          <p:cNvSpPr txBox="1"/>
          <p:nvPr>
            <p:ph type="ctrTitle"/>
          </p:nvPr>
        </p:nvSpPr>
        <p:spPr>
          <a:xfrm>
            <a:off x="2489200" y="2886075"/>
            <a:ext cx="6337300" cy="9048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5C00"/>
              </a:buClr>
              <a:buFont typeface="Arial"/>
              <a:buNone/>
            </a:pPr>
            <a:r>
              <a:rPr b="0" i="0" lang="en-US" sz="3200" u="none" cap="none" strike="noStrike">
                <a:solidFill>
                  <a:srgbClr val="FF5C00"/>
                </a:solidFill>
                <a:latin typeface="Arial"/>
                <a:ea typeface="Arial"/>
                <a:cs typeface="Arial"/>
                <a:sym typeface="Arial"/>
              </a:rPr>
              <a:t>SQL Server 2005 Analysis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0" i="0" lang="en-US" sz="2800" u="none" cap="none" strike="noStrike">
                <a:solidFill>
                  <a:srgbClr val="5B5B5B"/>
                </a:solidFill>
                <a:latin typeface="Arial"/>
                <a:ea typeface="Arial"/>
                <a:cs typeface="Arial"/>
                <a:sym typeface="Arial"/>
              </a:rPr>
              <a:t> </a:t>
            </a:r>
            <a:endParaRPr/>
          </a:p>
        </p:txBody>
      </p:sp>
      <p:sp>
        <p:nvSpPr>
          <p:cNvPr id="83" name="Google Shape;83;p13"/>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5B5B5B"/>
              </a:buClr>
              <a:buSzPts val="1300"/>
              <a:buFont typeface="Arial"/>
              <a:buChar char="►"/>
            </a:pPr>
            <a:r>
              <a:rPr b="0" i="0" lang="en-US" sz="2000" u="none" cap="none" strike="noStrike">
                <a:solidFill>
                  <a:srgbClr val="5B5B5B"/>
                </a:solidFill>
                <a:latin typeface="Arial"/>
                <a:ea typeface="Arial"/>
                <a:cs typeface="Arial"/>
                <a:sym typeface="Arial"/>
              </a:rPr>
              <a:t>A measure represents a column that contains quantifiable data, usually numeric, that can be aggregated. A measure is generally mapped to a column in a fact table. </a:t>
            </a:r>
            <a:endParaRPr/>
          </a:p>
          <a:p>
            <a:pPr indent="-342900" lvl="0" marL="342900" marR="0" rtl="0" algn="l">
              <a:lnSpc>
                <a:spcPct val="80000"/>
              </a:lnSpc>
              <a:spcBef>
                <a:spcPts val="400"/>
              </a:spcBef>
              <a:spcAft>
                <a:spcPts val="0"/>
              </a:spcAft>
              <a:buClr>
                <a:srgbClr val="5B5B5B"/>
              </a:buClr>
              <a:buFont typeface="Arial"/>
              <a:buNone/>
            </a:pPr>
            <a:r>
              <a:t/>
            </a:r>
            <a:endParaRPr b="0" i="0" sz="2000" u="none" cap="none" strike="noStrike">
              <a:solidFill>
                <a:srgbClr val="5B5B5B"/>
              </a:solidFill>
              <a:latin typeface="Arial"/>
              <a:ea typeface="Arial"/>
              <a:cs typeface="Arial"/>
              <a:sym typeface="Arial"/>
            </a:endParaRPr>
          </a:p>
          <a:p>
            <a:pPr indent="-342900" lvl="0" marL="342900" marR="0" rtl="0" algn="l">
              <a:lnSpc>
                <a:spcPct val="80000"/>
              </a:lnSpc>
              <a:spcBef>
                <a:spcPts val="400"/>
              </a:spcBef>
              <a:spcAft>
                <a:spcPts val="0"/>
              </a:spcAft>
              <a:buClr>
                <a:srgbClr val="5B5B5B"/>
              </a:buClr>
              <a:buSzPts val="1300"/>
              <a:buFont typeface="Arial"/>
              <a:buChar char="►"/>
            </a:pPr>
            <a:r>
              <a:rPr b="0" i="0" lang="en-US" sz="2000" u="none" cap="none" strike="noStrike">
                <a:solidFill>
                  <a:srgbClr val="5B5B5B"/>
                </a:solidFill>
                <a:latin typeface="Arial"/>
                <a:ea typeface="Arial"/>
                <a:cs typeface="Arial"/>
                <a:sym typeface="Arial"/>
              </a:rPr>
              <a:t>You can also use a measure expression to define the value of a measure, based on a column in a fact table as modified by a Multidimensional Expression.</a:t>
            </a:r>
            <a:endParaRPr/>
          </a:p>
          <a:p>
            <a:pPr indent="-342900" lvl="0" marL="342900" marR="0" rtl="0" algn="l">
              <a:lnSpc>
                <a:spcPct val="80000"/>
              </a:lnSpc>
              <a:spcBef>
                <a:spcPts val="400"/>
              </a:spcBef>
              <a:spcAft>
                <a:spcPts val="0"/>
              </a:spcAft>
              <a:buClr>
                <a:srgbClr val="5B5B5B"/>
              </a:buClr>
              <a:buFont typeface="Arial"/>
              <a:buNone/>
            </a:pPr>
            <a:r>
              <a:t/>
            </a:r>
            <a:endParaRPr b="0" i="0" sz="2000" u="none" cap="none" strike="noStrike">
              <a:solidFill>
                <a:srgbClr val="5B5B5B"/>
              </a:solidFill>
              <a:latin typeface="Arial"/>
              <a:ea typeface="Arial"/>
              <a:cs typeface="Arial"/>
              <a:sym typeface="Arial"/>
            </a:endParaRPr>
          </a:p>
          <a:p>
            <a:pPr indent="-342900" lvl="0" marL="342900" marR="0" rtl="0" algn="l">
              <a:lnSpc>
                <a:spcPct val="80000"/>
              </a:lnSpc>
              <a:spcBef>
                <a:spcPts val="400"/>
              </a:spcBef>
              <a:spcAft>
                <a:spcPts val="0"/>
              </a:spcAft>
              <a:buClr>
                <a:srgbClr val="5B5B5B"/>
              </a:buClr>
              <a:buSzPts val="1300"/>
              <a:buFont typeface="Arial"/>
              <a:buChar char="►"/>
            </a:pPr>
            <a:r>
              <a:rPr b="0" i="0" lang="en-US" sz="2000" u="none" cap="none" strike="noStrike">
                <a:solidFill>
                  <a:srgbClr val="5B5B5B"/>
                </a:solidFill>
                <a:latin typeface="Arial"/>
                <a:ea typeface="Arial"/>
                <a:cs typeface="Arial"/>
                <a:sym typeface="Arial"/>
              </a:rPr>
              <a:t>Attribute columns from dimension tables can be used to define measures, but such measures are typically semiadditive or nonadditive in terms of their aggregation behavior. </a:t>
            </a:r>
            <a:endParaRPr/>
          </a:p>
          <a:p>
            <a:pPr indent="-260350" lvl="0" marL="342900" marR="0" rtl="0" algn="l">
              <a:lnSpc>
                <a:spcPct val="80000"/>
              </a:lnSpc>
              <a:spcBef>
                <a:spcPts val="400"/>
              </a:spcBef>
              <a:spcAft>
                <a:spcPts val="0"/>
              </a:spcAft>
              <a:buClr>
                <a:srgbClr val="5B5B5B"/>
              </a:buClr>
              <a:buSzPts val="1300"/>
              <a:buFont typeface="Arial"/>
              <a:buNone/>
            </a:pPr>
            <a:r>
              <a:t/>
            </a:r>
            <a:endParaRPr b="0" i="0" sz="2000" u="none" cap="none" strike="noStrike">
              <a:solidFill>
                <a:srgbClr val="5B5B5B"/>
              </a:solidFill>
              <a:latin typeface="Arial"/>
              <a:ea typeface="Arial"/>
              <a:cs typeface="Arial"/>
              <a:sym typeface="Arial"/>
            </a:endParaRPr>
          </a:p>
          <a:p>
            <a:pPr indent="-342900" lvl="0" marL="342900" marR="0" rtl="0" algn="l">
              <a:lnSpc>
                <a:spcPct val="80000"/>
              </a:lnSpc>
              <a:spcBef>
                <a:spcPts val="400"/>
              </a:spcBef>
              <a:spcAft>
                <a:spcPts val="0"/>
              </a:spcAft>
              <a:buClr>
                <a:srgbClr val="5B5B5B"/>
              </a:buClr>
              <a:buSzPts val="1300"/>
              <a:buFont typeface="Arial"/>
              <a:buChar char="►"/>
            </a:pPr>
            <a:r>
              <a:rPr b="0" i="0" lang="en-US" sz="2000" u="none" cap="none" strike="noStrike">
                <a:solidFill>
                  <a:srgbClr val="5B5B5B"/>
                </a:solidFill>
                <a:latin typeface="Arial"/>
                <a:ea typeface="Arial"/>
                <a:cs typeface="Arial"/>
                <a:sym typeface="Arial"/>
              </a:rPr>
              <a:t>In a cube, measures are grouped by their underlying fact tables into measure groups. Measure groups are used to associate dimensions with measures. Measure groups are also used for measures that have distinct count as their aggregation behavior. Placing each distinct count measure into its own measure group optimizes aggregation processing.</a:t>
            </a:r>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cap="none" strike="noStrike">
              <a:solidFill>
                <a:srgbClr val="5B5B5B"/>
              </a:solidFill>
              <a:latin typeface="Arial"/>
              <a:ea typeface="Arial"/>
              <a:cs typeface="Arial"/>
              <a:sym typeface="Arial"/>
            </a:endParaRPr>
          </a:p>
        </p:txBody>
      </p:sp>
      <p:sp>
        <p:nvSpPr>
          <p:cNvPr id="84" name="Google Shape;84;p13"/>
          <p:cNvSpPr txBox="1"/>
          <p:nvPr/>
        </p:nvSpPr>
        <p:spPr>
          <a:xfrm>
            <a:off x="407987" y="40798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Measures ,Attributes &amp; Hierarchies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88" name="Shape 88"/>
        <p:cNvGrpSpPr/>
        <p:nvPr/>
      </p:nvGrpSpPr>
      <p:grpSpPr>
        <a:xfrm>
          <a:off x="0" y="0"/>
          <a:ext cx="0" cy="0"/>
          <a:chOff x="0" y="0"/>
          <a:chExt cx="0" cy="0"/>
        </a:xfrm>
      </p:grpSpPr>
      <p:sp>
        <p:nvSpPr>
          <p:cNvPr id="89" name="Google Shape;89;p14"/>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Advanced attributes and Dimension Properties</a:t>
            </a:r>
            <a:endParaRPr/>
          </a:p>
        </p:txBody>
      </p:sp>
      <p:sp>
        <p:nvSpPr>
          <p:cNvPr id="90" name="Google Shape;90;p14"/>
          <p:cNvSpPr txBox="1"/>
          <p:nvPr/>
        </p:nvSpPr>
        <p:spPr>
          <a:xfrm>
            <a:off x="407987" y="1060450"/>
            <a:ext cx="8509000" cy="393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Defining Parent Attribute Properties in a Parent-Child Hierarchy </a:t>
            </a:r>
            <a:endParaRPr/>
          </a:p>
          <a:p>
            <a:pPr indent="114300" lvl="0" marL="0" marR="0" rtl="0" algn="l">
              <a:lnSpc>
                <a:spcPct val="100000"/>
              </a:lnSpc>
              <a:spcBef>
                <a:spcPts val="0"/>
              </a:spcBef>
              <a:spcAft>
                <a:spcPts val="0"/>
              </a:spcAft>
              <a:buClr>
                <a:schemeClr val="dk1"/>
              </a:buClr>
              <a:buSzPts val="1800"/>
              <a:buFont typeface="Noto Symbo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A parent-child hierarchy is a hierarchy in a dimension that is based on two table columns that together define the hierarchical relationships among the members of the dimension. One column, called the </a:t>
            </a:r>
            <a:r>
              <a:rPr b="1" i="1" lang="en-US" sz="1800" u="none" cap="none" strike="noStrike">
                <a:solidFill>
                  <a:schemeClr val="dk1"/>
                </a:solidFill>
                <a:latin typeface="Arial"/>
                <a:ea typeface="Arial"/>
                <a:cs typeface="Arial"/>
                <a:sym typeface="Arial"/>
              </a:rPr>
              <a:t>member key column</a:t>
            </a:r>
            <a:r>
              <a:rPr b="0" i="0" lang="en-US" sz="1800" u="none" cap="none" strike="noStrike">
                <a:solidFill>
                  <a:schemeClr val="dk1"/>
                </a:solidFill>
                <a:latin typeface="Arial"/>
                <a:ea typeface="Arial"/>
                <a:cs typeface="Arial"/>
                <a:sym typeface="Arial"/>
              </a:rPr>
              <a:t>, identifies each dimension member; the other column, called the </a:t>
            </a:r>
            <a:r>
              <a:rPr b="1" i="1" lang="en-US" sz="1800" u="none" cap="none" strike="noStrike">
                <a:solidFill>
                  <a:schemeClr val="dk1"/>
                </a:solidFill>
                <a:latin typeface="Arial"/>
                <a:ea typeface="Arial"/>
                <a:cs typeface="Arial"/>
                <a:sym typeface="Arial"/>
              </a:rPr>
              <a:t>parent column</a:t>
            </a:r>
            <a:r>
              <a:rPr b="0" i="0" lang="en-US" sz="1800" u="none" cap="none" strike="noStrike">
                <a:solidFill>
                  <a:schemeClr val="dk1"/>
                </a:solidFill>
                <a:latin typeface="Arial"/>
                <a:ea typeface="Arial"/>
                <a:cs typeface="Arial"/>
                <a:sym typeface="Arial"/>
              </a:rPr>
              <a:t>, identifies the parent of each dimension member. The </a:t>
            </a:r>
            <a:r>
              <a:rPr b="1" i="0" lang="en-US" sz="1800" u="none" cap="none" strike="noStrike">
                <a:solidFill>
                  <a:schemeClr val="dk1"/>
                </a:solidFill>
                <a:latin typeface="Arial"/>
                <a:ea typeface="Arial"/>
                <a:cs typeface="Arial"/>
                <a:sym typeface="Arial"/>
              </a:rPr>
              <a:t>NamingTemplate</a:t>
            </a:r>
            <a:r>
              <a:rPr b="0" i="0" lang="en-US" sz="1800" u="none" cap="none" strike="noStrike">
                <a:solidFill>
                  <a:schemeClr val="dk1"/>
                </a:solidFill>
                <a:latin typeface="Arial"/>
                <a:ea typeface="Arial"/>
                <a:cs typeface="Arial"/>
                <a:sym typeface="Arial"/>
              </a:rPr>
              <a:t> property of a parent attribute determines the name of each level in the parent-child hierarchy, and the </a:t>
            </a:r>
            <a:r>
              <a:rPr b="1" i="0" lang="en-US" sz="1800" u="none" cap="none" strike="noStrike">
                <a:solidFill>
                  <a:schemeClr val="dk1"/>
                </a:solidFill>
                <a:latin typeface="Arial"/>
                <a:ea typeface="Arial"/>
                <a:cs typeface="Arial"/>
                <a:sym typeface="Arial"/>
              </a:rPr>
              <a:t>MembersWithData</a:t>
            </a:r>
            <a:r>
              <a:rPr b="0" i="0" lang="en-US" sz="1800" u="none" cap="none" strike="noStrike">
                <a:solidFill>
                  <a:schemeClr val="dk1"/>
                </a:solidFill>
                <a:latin typeface="Arial"/>
                <a:ea typeface="Arial"/>
                <a:cs typeface="Arial"/>
                <a:sym typeface="Arial"/>
              </a:rPr>
              <a:t> property determines whether data for parent members should be displayed </a:t>
            </a:r>
            <a:endParaRPr/>
          </a:p>
          <a:p>
            <a:pPr indent="114300" lvl="0" marL="0" marR="0" rtl="0" algn="l">
              <a:lnSpc>
                <a:spcPct val="100000"/>
              </a:lnSpc>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Modifying Parent Attribute Properties in a Dimension </a:t>
            </a:r>
            <a:endParaRPr/>
          </a:p>
          <a:p>
            <a:pPr indent="114300" lvl="1" marL="457200" marR="0" rtl="0" algn="l">
              <a:lnSpc>
                <a:spcPct val="100000"/>
              </a:lnSpc>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Browsing the Dimension with the Modified Attributes.</a:t>
            </a:r>
            <a:r>
              <a:rPr b="1" i="0" lang="en-US" sz="1800" u="none" cap="none" strike="noStrike">
                <a:solidFill>
                  <a:schemeClr val="dk1"/>
                </a:solidFill>
                <a:latin typeface="Arial"/>
                <a:ea typeface="Arial"/>
                <a:cs typeface="Arial"/>
                <a:sym typeface="Arial"/>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94" name="Shape 94"/>
        <p:cNvGrpSpPr/>
        <p:nvPr/>
      </p:nvGrpSpPr>
      <p:grpSpPr>
        <a:xfrm>
          <a:off x="0" y="0"/>
          <a:ext cx="0" cy="0"/>
          <a:chOff x="0" y="0"/>
          <a:chExt cx="0" cy="0"/>
        </a:xfrm>
      </p:grpSpPr>
      <p:sp>
        <p:nvSpPr>
          <p:cNvPr id="95" name="Google Shape;95;p15"/>
          <p:cNvSpPr txBox="1"/>
          <p:nvPr>
            <p:ph type="title"/>
          </p:nvPr>
        </p:nvSpPr>
        <p:spPr>
          <a:xfrm>
            <a:off x="473075" y="311150"/>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Advanced attributes and Dimension Properties</a:t>
            </a:r>
            <a:endParaRPr/>
          </a:p>
        </p:txBody>
      </p:sp>
      <p:sp>
        <p:nvSpPr>
          <p:cNvPr id="96" name="Google Shape;96;p15"/>
          <p:cNvSpPr txBox="1"/>
          <p:nvPr/>
        </p:nvSpPr>
        <p:spPr>
          <a:xfrm>
            <a:off x="498475" y="984250"/>
            <a:ext cx="8147050" cy="4803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Automatically Grouping Attribute Members</a:t>
            </a:r>
            <a:endParaRPr/>
          </a:p>
          <a:p>
            <a:pPr indent="11430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a:t>
            </a:r>
            <a:r>
              <a:rPr b="1" i="0" lang="en-US" sz="1800" u="none" cap="none" strike="noStrike">
                <a:solidFill>
                  <a:schemeClr val="dk1"/>
                </a:solidFill>
                <a:latin typeface="Arial"/>
                <a:ea typeface="Arial"/>
                <a:cs typeface="Arial"/>
                <a:sym typeface="Arial"/>
              </a:rPr>
              <a:t>DiscretizationMethod</a:t>
            </a:r>
            <a:r>
              <a:rPr b="0" i="0" lang="en-US" sz="1800" u="none" cap="none" strike="noStrike">
                <a:solidFill>
                  <a:schemeClr val="dk1"/>
                </a:solidFill>
                <a:latin typeface="Arial"/>
                <a:ea typeface="Arial"/>
                <a:cs typeface="Arial"/>
                <a:sym typeface="Arial"/>
              </a:rPr>
              <a:t> property determines whether Analysis Services performs grouping, and determines the type of grouping that is performed. By default, Analysis Services does not perform any groupings. When you enable automatic groupings, you can allow Analysis Services to automatically determine the best grouping method based on the structure of the attribute, or you can choose one of the grouping algorithms in the following list to specify the grouping method:</a:t>
            </a:r>
            <a:endParaRPr/>
          </a:p>
          <a:p>
            <a:pPr indent="11430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EqualAreas</a:t>
            </a:r>
            <a:r>
              <a:rPr b="0" i="0" lang="en-US" sz="18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Analysis Services creates group ranges so that the total population of dimension members is distributed equally across the groups.</a:t>
            </a:r>
            <a:endParaRPr/>
          </a:p>
          <a:p>
            <a:pPr indent="11430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00" name="Shape 100"/>
        <p:cNvGrpSpPr/>
        <p:nvPr/>
      </p:nvGrpSpPr>
      <p:grpSpPr>
        <a:xfrm>
          <a:off x="0" y="0"/>
          <a:ext cx="0" cy="0"/>
          <a:chOff x="0" y="0"/>
          <a:chExt cx="0" cy="0"/>
        </a:xfrm>
      </p:grpSpPr>
      <p:sp>
        <p:nvSpPr>
          <p:cNvPr id="101" name="Google Shape;101;p16"/>
          <p:cNvSpPr txBox="1"/>
          <p:nvPr>
            <p:ph type="title"/>
          </p:nvPr>
        </p:nvSpPr>
        <p:spPr>
          <a:xfrm>
            <a:off x="407987" y="350837"/>
            <a:ext cx="8229600" cy="9461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Relationships between Dimension and Measure Groups</a:t>
            </a:r>
            <a:endParaRPr/>
          </a:p>
        </p:txBody>
      </p:sp>
      <p:sp>
        <p:nvSpPr>
          <p:cNvPr id="102" name="Google Shape;102;p16"/>
          <p:cNvSpPr txBox="1"/>
          <p:nvPr/>
        </p:nvSpPr>
        <p:spPr>
          <a:xfrm>
            <a:off x="407987" y="1255712"/>
            <a:ext cx="8328025" cy="4981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Dimension usage defines the relationships between a cube dimension and the measure groups in a cube.</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A relationship between a dimension and a measure group consists of the dimension and fact tables participating in the relationship and a granularity attribute that specifies the granularity of the dimension in the particular measure group. </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Defining a Referenced Relationship </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A reference dimension relationship between a cube dimension and a measure group exists when the key column for the dimension is joined indirectly to the fact table through a key in another dimension table </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Defining a Fact Relationship </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Fact dimensions, frequently referred to as degenerate dimensions, are standard dimensions that are constructed from attribute columns in fact tables instead of from attribute columns in dimension tables. Useful dimensional data is sometimes stored in a fact table to reduce duplication. </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Defining a Many-to-Many Relationship </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In most dimensions, each fact joins to one and only one dimension member, and a single dimension member can be associated with multiple facts. In relational database terminology, this is referred to as a one-to-many relationship. However, it is frequently useful to join a single fact to multiple dimension members.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06" name="Shape 106"/>
        <p:cNvGrpSpPr/>
        <p:nvPr/>
      </p:nvGrpSpPr>
      <p:grpSpPr>
        <a:xfrm>
          <a:off x="0" y="0"/>
          <a:ext cx="0" cy="0"/>
          <a:chOff x="0" y="0"/>
          <a:chExt cx="0" cy="0"/>
        </a:xfrm>
      </p:grpSpPr>
      <p:sp>
        <p:nvSpPr>
          <p:cNvPr id="107" name="Google Shape;107;p17"/>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SSAS Partitions</a:t>
            </a:r>
            <a:endParaRPr/>
          </a:p>
        </p:txBody>
      </p:sp>
      <p:sp>
        <p:nvSpPr>
          <p:cNvPr id="108" name="Google Shape;108;p17"/>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Partitions are used by Microsoft SQL Server 2005 Analysis Services to manage and store data and aggregations for a measure group in a cube. Every measure group has at least one partition; this partition is created when the measure group is defined. When you create a new partition for a measure group, the new partition is added to the set of partitions that already exist for the measure group. </a:t>
            </a:r>
            <a:endParaRPr/>
          </a:p>
          <a:p>
            <a:pPr indent="-342900" lvl="0" marL="342900" marR="0" rtl="0" algn="l">
              <a:lnSpc>
                <a:spcPct val="80000"/>
              </a:lnSpc>
              <a:spcBef>
                <a:spcPts val="320"/>
              </a:spcBef>
              <a:spcAft>
                <a:spcPts val="0"/>
              </a:spcAft>
              <a:buClr>
                <a:srgbClr val="5B5B5B"/>
              </a:buClr>
              <a:buFont typeface="Arial"/>
              <a:buNone/>
            </a:pPr>
            <a:r>
              <a:t/>
            </a:r>
            <a:endParaRPr b="1" i="0" sz="1600" u="none" cap="none" strike="noStrik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Partitions are a powerful and flexible means of managing cubes, especially large cubes </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Partitions must be created and managed correctly to avoid inconsistent or inaccurate results. This requirement applies to multiple-partition cubes. It also applies when you incrementally update any cube, including a single-partition cube, because an incremental update creates a temporary partition and merges it into an existing partition.</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The integrity of a cube's data relies on the data being distributed among the partitions of the cube such that no data is duplicated among the partitions. When data is summarized from the partitions, any data elements that are present in more than one partition will be summarized as if they were different data elements. This can result in incorrect summaries and erroneous data provided to the end user.</a:t>
            </a:r>
            <a:endParaRPr/>
          </a:p>
          <a:p>
            <a:pPr indent="-276860" lvl="0" marL="342900" marR="0" rtl="0" algn="l">
              <a:lnSpc>
                <a:spcPct val="10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12" name="Shape 112"/>
        <p:cNvGrpSpPr/>
        <p:nvPr/>
      </p:nvGrpSpPr>
      <p:grpSpPr>
        <a:xfrm>
          <a:off x="0" y="0"/>
          <a:ext cx="0" cy="0"/>
          <a:chOff x="0" y="0"/>
          <a:chExt cx="0" cy="0"/>
        </a:xfrm>
      </p:grpSpPr>
      <p:sp>
        <p:nvSpPr>
          <p:cNvPr id="113" name="Google Shape;113;p18"/>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MDX</a:t>
            </a:r>
            <a:endParaRPr/>
          </a:p>
        </p:txBody>
      </p:sp>
      <p:sp>
        <p:nvSpPr>
          <p:cNvPr id="114" name="Google Shape;114;p18"/>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Query language used to retrieve data from multi-dimensional databases</a:t>
            </a:r>
            <a:endParaRPr/>
          </a:p>
          <a:p>
            <a:pPr indent="-342900" lvl="0" marL="342900" marR="0" rtl="0" algn="l">
              <a:lnSpc>
                <a:spcPct val="8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MDX was created to query OLAP databases, and has become widely adopted within the realm of analytical applications </a:t>
            </a:r>
            <a:endParaRPr/>
          </a:p>
          <a:p>
            <a:pPr indent="-342900" lvl="0" marL="342900" marR="0" rtl="0" algn="l">
              <a:lnSpc>
                <a:spcPct val="8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was designed by Microsoft as a standard for issuing queries to, and exchanging data with, multidimensional data sources. </a:t>
            </a:r>
            <a:endParaRPr/>
          </a:p>
          <a:p>
            <a:pPr indent="-342900" lvl="0" marL="342900" marR="0" rtl="0" algn="l">
              <a:lnSpc>
                <a:spcPct val="8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MDX acts in two capacities within Analysis Services: as an expression language that is used to calculate values, and as a query language that is accessed and used by client applications to retrieve data </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18" name="Shape 118"/>
        <p:cNvGrpSpPr/>
        <p:nvPr/>
      </p:nvGrpSpPr>
      <p:grpSpPr>
        <a:xfrm>
          <a:off x="0" y="0"/>
          <a:ext cx="0" cy="0"/>
          <a:chOff x="0" y="0"/>
          <a:chExt cx="0" cy="0"/>
        </a:xfrm>
      </p:grpSpPr>
      <p:sp>
        <p:nvSpPr>
          <p:cNvPr id="119" name="Google Shape;119;p19"/>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MDX Concepts</a:t>
            </a:r>
            <a:endParaRPr/>
          </a:p>
        </p:txBody>
      </p:sp>
      <p:sp>
        <p:nvSpPr>
          <p:cNvPr id="120" name="Google Shape;120;p19"/>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MDX Concepts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Members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A member is an item in a dimension representing one or more occurrences of data.</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The following diagram is shaded to represent the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Time.[2nd half].[3rd quarter] member.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[Time].[2nd half].&amp;[Q4]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The ampersand (&amp;) character is used in MDX to differentiate a member key from a member name </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Cells  </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Tuples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A tuple is used to define a slice of data from a cube;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it is composed of an ordered collection of one member from one or more dimensions.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A tuple is used to identify specific sections of multidimensional data from a cube;</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a tuple composed of one member from each dimension in a cube completely describes a cell value </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Sets 	</a:t>
            </a:r>
            <a:endParaRPr/>
          </a:p>
          <a:p>
            <a:pPr indent="-276860" lvl="0" marL="342900" marR="0" rtl="0" algn="l">
              <a:lnSpc>
                <a:spcPct val="10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MDX</a:t>
            </a:r>
            <a:endParaRPr/>
          </a:p>
        </p:txBody>
      </p:sp>
      <p:sp>
        <p:nvSpPr>
          <p:cNvPr id="126" name="Google Shape;126;p20"/>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MDX Query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MDX Expressions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Operators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Arithmetic Operators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Set Operators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Comparison Operators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Logical Operators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Special MDX Operators  </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30" name="Shape 130"/>
        <p:cNvGrpSpPr/>
        <p:nvPr/>
      </p:nvGrpSpPr>
      <p:grpSpPr>
        <a:xfrm>
          <a:off x="0" y="0"/>
          <a:ext cx="0" cy="0"/>
          <a:chOff x="0" y="0"/>
          <a:chExt cx="0" cy="0"/>
        </a:xfrm>
      </p:grpSpPr>
      <p:sp>
        <p:nvSpPr>
          <p:cNvPr id="131" name="Google Shape;131;p21"/>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MDX</a:t>
            </a:r>
            <a:endParaRPr/>
          </a:p>
        </p:txBody>
      </p:sp>
      <p:sp>
        <p:nvSpPr>
          <p:cNvPr id="132" name="Google Shape;132;p21"/>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MDX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MDX Function Categories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Set Functions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Member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Numeric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Dimension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Level Functions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Hierarchy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String Manipulation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Other Functions</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Calculations</a:t>
            </a:r>
            <a:endParaRPr/>
          </a:p>
        </p:txBody>
      </p:sp>
      <p:sp>
        <p:nvSpPr>
          <p:cNvPr id="138" name="Google Shape;138;p22"/>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Calculated Members </a:t>
            </a:r>
            <a:endParaRPr/>
          </a:p>
          <a:p>
            <a:pPr indent="-342900" lvl="0" marL="342900" marR="0" rtl="0" algn="l">
              <a:lnSpc>
                <a:spcPct val="9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A calculated member is a member whose value is calculated at run time using a Multidimensional Expressions (MDX) expression that you specify when you define the calculated member. A calculated member is available to business intelligence applications just like any other member. Calculated members do not increase the size of the cube because only the definitions are stored in the cube; values are calculated in memory as required to answer a query.</a:t>
            </a:r>
            <a:r>
              <a:rPr b="1" i="0" lang="en-US" sz="2000" u="none" cap="none" strike="noStrike">
                <a:solidFill>
                  <a:schemeClr val="dk1"/>
                </a:solidFill>
                <a:latin typeface="Arial"/>
                <a:ea typeface="Arial"/>
                <a:cs typeface="Arial"/>
                <a:sym typeface="Arial"/>
              </a:rPr>
              <a:t> </a:t>
            </a:r>
            <a:endParaRPr/>
          </a:p>
          <a:p>
            <a:pPr indent="-260350" lvl="0" marL="342900" marR="0" rtl="0" algn="l">
              <a:lnSpc>
                <a:spcPct val="9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Named Sets </a:t>
            </a:r>
            <a:endParaRPr/>
          </a:p>
          <a:p>
            <a:pPr indent="-342900" lvl="0" marL="342900" marR="0" rtl="0" algn="l">
              <a:lnSpc>
                <a:spcPct val="9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A named set is a CREATE SET MDX statement expression that returns a set. The MDX expression is saved as part of the definition of a cube in Microsoft SQL Server 2005 Analysis Services (SSAS). A named set is created for reuse in Multidimensional Expressions (MDX) queries. A named set enables business users to simplify queries, and use a set name instead of a set expression for complex, frequently used set expressions.</a:t>
            </a:r>
            <a:r>
              <a:rPr b="1" i="0" lang="en-US" sz="2000" u="none" cap="none" strike="noStrike">
                <a:solidFill>
                  <a:schemeClr val="dk1"/>
                </a:solidFill>
                <a:latin typeface="Arial"/>
                <a:ea typeface="Arial"/>
                <a:cs typeface="Arial"/>
                <a:sym typeface="Arial"/>
              </a:rPr>
              <a:t> </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32" name="Shape 32"/>
        <p:cNvGrpSpPr/>
        <p:nvPr/>
      </p:nvGrpSpPr>
      <p:grpSpPr>
        <a:xfrm>
          <a:off x="0" y="0"/>
          <a:ext cx="0" cy="0"/>
          <a:chOff x="0" y="0"/>
          <a:chExt cx="0" cy="0"/>
        </a:xfrm>
      </p:grpSpPr>
      <p:sp>
        <p:nvSpPr>
          <p:cNvPr id="33" name="Google Shape;33;p5"/>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Business Intelligence Is Data Analysis</a:t>
            </a:r>
            <a:endParaRPr/>
          </a:p>
        </p:txBody>
      </p:sp>
      <p:sp>
        <p:nvSpPr>
          <p:cNvPr id="34" name="Google Shape;34;p5"/>
          <p:cNvSpPr txBox="1"/>
          <p:nvPr>
            <p:ph idx="1" type="body"/>
          </p:nvPr>
        </p:nvSpPr>
        <p:spPr>
          <a:xfrm>
            <a:off x="473075" y="1165225"/>
            <a:ext cx="8229600" cy="5006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5B5B5B"/>
              </a:buClr>
              <a:buFont typeface="Arial"/>
              <a:buNone/>
            </a:pPr>
            <a:r>
              <a:t/>
            </a:r>
            <a:endParaRPr b="0" i="0" sz="2000" u="none" cap="none" strike="noStrike">
              <a:solidFill>
                <a:srgbClr val="5B5B5B"/>
              </a:solidFill>
              <a:latin typeface="Arial"/>
              <a:ea typeface="Arial"/>
              <a:cs typeface="Arial"/>
              <a:sym typeface="Arial"/>
            </a:endParaRPr>
          </a:p>
          <a:p>
            <a:pPr indent="-342900" lvl="0" marL="342900" marR="0" rtl="0" algn="l">
              <a:lnSpc>
                <a:spcPct val="80000"/>
              </a:lnSpc>
              <a:spcBef>
                <a:spcPts val="480"/>
              </a:spcBef>
              <a:spcAft>
                <a:spcPts val="0"/>
              </a:spcAft>
              <a:buClr>
                <a:schemeClr val="dk1"/>
              </a:buClr>
              <a:buSzPts val="1560"/>
              <a:buFont typeface="Arial"/>
              <a:buChar char="►"/>
            </a:pPr>
            <a:r>
              <a:rPr b="0" i="0" lang="en-US" sz="2400" u="none" cap="none" strike="noStrike">
                <a:solidFill>
                  <a:schemeClr val="dk1"/>
                </a:solidFill>
                <a:latin typeface="Arial"/>
                <a:ea typeface="Arial"/>
                <a:cs typeface="Arial"/>
                <a:sym typeface="Arial"/>
              </a:rPr>
              <a:t>Business-intelligence data allows an organization to grow and exploit future opportunities</a:t>
            </a:r>
            <a:endParaRPr/>
          </a:p>
          <a:p>
            <a:pPr indent="-342900" lvl="0" marL="342900" marR="0" rtl="0" algn="l">
              <a:lnSpc>
                <a:spcPct val="80000"/>
              </a:lnSpc>
              <a:spcBef>
                <a:spcPts val="480"/>
              </a:spcBef>
              <a:spcAft>
                <a:spcPts val="0"/>
              </a:spcAft>
              <a:buClr>
                <a:schemeClr val="dk1"/>
              </a:buClr>
              <a:buSzPts val="1560"/>
              <a:buFont typeface="Arial"/>
              <a:buChar char="►"/>
            </a:pPr>
            <a:r>
              <a:rPr b="0" i="0" lang="en-US" sz="2400" u="none" cap="none" strike="noStrike">
                <a:solidFill>
                  <a:schemeClr val="dk1"/>
                </a:solidFill>
                <a:latin typeface="Arial"/>
                <a:ea typeface="Arial"/>
                <a:cs typeface="Arial"/>
                <a:sym typeface="Arial"/>
              </a:rPr>
              <a:t>Business is war - survival depends on being able to act quickly in a constantly changing environment </a:t>
            </a:r>
            <a:endParaRPr/>
          </a:p>
          <a:p>
            <a:pPr indent="-342900" lvl="0" marL="342900" marR="0" rtl="0" algn="l">
              <a:lnSpc>
                <a:spcPct val="80000"/>
              </a:lnSpc>
              <a:spcBef>
                <a:spcPts val="480"/>
              </a:spcBef>
              <a:spcAft>
                <a:spcPts val="0"/>
              </a:spcAft>
              <a:buClr>
                <a:schemeClr val="dk1"/>
              </a:buClr>
              <a:buSzPts val="1560"/>
              <a:buFont typeface="Arial"/>
              <a:buChar char="►"/>
            </a:pPr>
            <a:r>
              <a:rPr b="0" i="0" lang="en-US" sz="2400" u="none" cap="none" strike="noStrike">
                <a:solidFill>
                  <a:schemeClr val="dk1"/>
                </a:solidFill>
                <a:latin typeface="Arial"/>
                <a:ea typeface="Arial"/>
                <a:cs typeface="Arial"/>
                <a:sym typeface="Arial"/>
              </a:rPr>
              <a:t>Business intelligence is nothing but analyzing your data </a:t>
            </a:r>
            <a:endParaRPr/>
          </a:p>
          <a:p>
            <a:pPr indent="-342900" lvl="0" marL="342900" marR="0" rtl="0" algn="l">
              <a:lnSpc>
                <a:spcPct val="80000"/>
              </a:lnSpc>
              <a:spcBef>
                <a:spcPts val="480"/>
              </a:spcBef>
              <a:spcAft>
                <a:spcPts val="0"/>
              </a:spcAft>
              <a:buClr>
                <a:schemeClr val="dk1"/>
              </a:buClr>
              <a:buSzPts val="1560"/>
              <a:buFont typeface="Arial"/>
              <a:buChar char="►"/>
            </a:pPr>
            <a:r>
              <a:rPr b="0" i="0" lang="en-US" sz="2400" u="none" cap="none" strike="noStrike">
                <a:solidFill>
                  <a:schemeClr val="dk1"/>
                </a:solidFill>
                <a:latin typeface="Arial"/>
                <a:ea typeface="Arial"/>
                <a:cs typeface="Arial"/>
                <a:sym typeface="Arial"/>
              </a:rPr>
              <a:t>Business analytics is shown through the analysis of results from an event (e.g. promotions)</a:t>
            </a:r>
            <a:endParaRPr/>
          </a:p>
          <a:p>
            <a:pPr indent="-342900" lvl="0" marL="342900" marR="0" rtl="0" algn="l">
              <a:lnSpc>
                <a:spcPct val="80000"/>
              </a:lnSpc>
              <a:spcBef>
                <a:spcPts val="480"/>
              </a:spcBef>
              <a:spcAft>
                <a:spcPts val="0"/>
              </a:spcAft>
              <a:buClr>
                <a:srgbClr val="5B5B5B"/>
              </a:buClr>
              <a:buFont typeface="Arial"/>
              <a:buNone/>
            </a:pPr>
            <a:r>
              <a:t/>
            </a:r>
            <a:endParaRPr b="0" i="0" sz="2400" u="none" cap="none" strike="noStrike">
              <a:solidFill>
                <a:schemeClr val="dk1"/>
              </a:solidFill>
              <a:latin typeface="Arial"/>
              <a:ea typeface="Arial"/>
              <a:cs typeface="Arial"/>
              <a:sym typeface="Arial"/>
            </a:endParaRPr>
          </a:p>
          <a:p>
            <a:pPr indent="-243840" lvl="0" marL="342900" marR="0" rtl="0" algn="l">
              <a:lnSpc>
                <a:spcPct val="100000"/>
              </a:lnSpc>
              <a:spcBef>
                <a:spcPts val="480"/>
              </a:spcBef>
              <a:spcAft>
                <a:spcPts val="0"/>
              </a:spcAft>
              <a:buClr>
                <a:srgbClr val="5B5B5B"/>
              </a:buClr>
              <a:buSzPts val="156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42" name="Shape 142"/>
        <p:cNvGrpSpPr/>
        <p:nvPr/>
      </p:nvGrpSpPr>
      <p:grpSpPr>
        <a:xfrm>
          <a:off x="0" y="0"/>
          <a:ext cx="0" cy="0"/>
          <a:chOff x="0" y="0"/>
          <a:chExt cx="0" cy="0"/>
        </a:xfrm>
      </p:grpSpPr>
      <p:sp>
        <p:nvSpPr>
          <p:cNvPr id="143" name="Google Shape;143;p23"/>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Calculations</a:t>
            </a:r>
            <a:endParaRPr/>
          </a:p>
        </p:txBody>
      </p:sp>
      <p:sp>
        <p:nvSpPr>
          <p:cNvPr id="144" name="Google Shape;144;p23"/>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Scoped Assignments Using Script Commands</a:t>
            </a:r>
            <a:endParaRPr/>
          </a:p>
          <a:p>
            <a:pPr indent="-342900" lvl="0" marL="342900" marR="0" rtl="0" algn="l">
              <a:lnSpc>
                <a:spcPct val="100000"/>
              </a:lnSpc>
              <a:spcBef>
                <a:spcPts val="400"/>
              </a:spcBef>
              <a:spcAft>
                <a:spcPts val="0"/>
              </a:spcAft>
              <a:buClr>
                <a:srgbClr val="5B5B5B"/>
              </a:buClr>
              <a:buFont typeface="Arial"/>
              <a:buNone/>
            </a:pPr>
            <a:r>
              <a:t/>
            </a:r>
            <a:endParaRPr b="0" i="0" sz="2000" u="none" cap="none" strike="noStrike">
              <a:solidFill>
                <a:srgbClr val="5B5B5B"/>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A script command is an MDX script, included as part of the definition of the cube. Script commands let you perform almost any action that is supported by MDX on a cube, such as scoping a calculation to apply to only part of the cube.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The default scope is the whole cube, but you can define a more limited scope, known as a subcube, and then apply an MDX script to only that particular cube space. The SCOPE statement defines the scope of all subsequent MDX expressions and statements in the calculation script until the scope is terminated or redefined. </a:t>
            </a:r>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48" name="Shape 148"/>
        <p:cNvGrpSpPr/>
        <p:nvPr/>
      </p:nvGrpSpPr>
      <p:grpSpPr>
        <a:xfrm>
          <a:off x="0" y="0"/>
          <a:ext cx="0" cy="0"/>
          <a:chOff x="0" y="0"/>
          <a:chExt cx="0" cy="0"/>
        </a:xfrm>
      </p:grpSpPr>
      <p:sp>
        <p:nvSpPr>
          <p:cNvPr id="149" name="Google Shape;149;p24"/>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Key Performance Indicators</a:t>
            </a:r>
            <a:endParaRPr/>
          </a:p>
        </p:txBody>
      </p:sp>
      <p:sp>
        <p:nvSpPr>
          <p:cNvPr id="150" name="Google Shape;150;p24"/>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What are KPIs?</a:t>
            </a:r>
            <a:r>
              <a:rPr b="0" i="0" lang="en-US" sz="1600" u="none" cap="none" strike="noStrike">
                <a:solidFill>
                  <a:srgbClr val="5B5B5B"/>
                </a:solidFill>
                <a:latin typeface="Arial"/>
                <a:ea typeface="Arial"/>
                <a:cs typeface="Arial"/>
                <a:sym typeface="Arial"/>
              </a:rPr>
              <a:t> </a:t>
            </a:r>
            <a:endParaRPr/>
          </a:p>
          <a:p>
            <a:pPr indent="-276860" lvl="0" marL="342900" marR="0" rtl="0" algn="l">
              <a:lnSpc>
                <a:spcPct val="80000"/>
              </a:lnSpc>
              <a:spcBef>
                <a:spcPts val="320"/>
              </a:spcBef>
              <a:spcAft>
                <a:spcPts val="0"/>
              </a:spcAft>
              <a:buClr>
                <a:srgbClr val="5B5B5B"/>
              </a:buClr>
              <a:buSzPts val="1040"/>
              <a:buFont typeface="Arial"/>
              <a:buNone/>
            </a:pPr>
            <a:r>
              <a:t/>
            </a:r>
            <a:endParaRPr b="0" i="0" sz="1600" u="none" cap="none" strike="noStrike">
              <a:solidFill>
                <a:srgbClr val="5B5B5B"/>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170"/>
              <a:buFont typeface="Arial"/>
              <a:buChar char="►"/>
            </a:pPr>
            <a:r>
              <a:rPr b="0" i="0" lang="en-US" sz="1800" u="none" cap="none" strike="noStrike">
                <a:solidFill>
                  <a:schemeClr val="dk1"/>
                </a:solidFill>
                <a:latin typeface="Arial"/>
                <a:ea typeface="Arial"/>
                <a:cs typeface="Arial"/>
                <a:sym typeface="Arial"/>
              </a:rPr>
              <a:t>In Microsoft SQL Server 2005 Analysis Services (SSAS), a KPI is a collection of calculations, which are associated with a measure group in a cube, that are used to evaluate business success. Typically, these calculations are a combination of Multidimensional Expressions (MDX) expressions and calculated members. KPIs also have additional metadata that provides information about how client applications should display the results of a KPIs calculation.</a:t>
            </a:r>
            <a:endParaRPr/>
          </a:p>
          <a:p>
            <a:pPr indent="-268605" lvl="0" marL="342900" marR="0" rtl="0" algn="l">
              <a:lnSpc>
                <a:spcPct val="80000"/>
              </a:lnSpc>
              <a:spcBef>
                <a:spcPts val="360"/>
              </a:spcBef>
              <a:spcAft>
                <a:spcPts val="0"/>
              </a:spcAft>
              <a:buClr>
                <a:srgbClr val="5B5B5B"/>
              </a:buClr>
              <a:buSzPts val="1170"/>
              <a:buFont typeface="Arial"/>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170"/>
              <a:buFont typeface="Arial"/>
              <a:buChar char="►"/>
            </a:pPr>
            <a:r>
              <a:rPr b="0" i="0" lang="en-US" sz="1800" u="none" cap="none" strike="noStrike">
                <a:solidFill>
                  <a:schemeClr val="dk1"/>
                </a:solidFill>
                <a:latin typeface="Arial"/>
                <a:ea typeface="Arial"/>
                <a:cs typeface="Arial"/>
                <a:sym typeface="Arial"/>
              </a:rPr>
              <a:t>One key advantage of KPIs in Analysis Services is that they are server-based KPIs that are consumable by different client applications. A server-based KPI presents a single version of the truth, compared to separate versions of the truth from separate client applications. Moreover, performing the sometimes complex calculations on the server instead of on each client computer may have performance benefits.</a:t>
            </a:r>
            <a:endParaRPr/>
          </a:p>
          <a:p>
            <a:pPr indent="-342900" lvl="0" marL="342900" marR="0" rtl="0" algn="l">
              <a:lnSpc>
                <a:spcPct val="80000"/>
              </a:lnSpc>
              <a:spcBef>
                <a:spcPts val="360"/>
              </a:spcBef>
              <a:spcAft>
                <a:spcPts val="0"/>
              </a:spcAft>
              <a:buClr>
                <a:srgbClr val="5B5B5B"/>
              </a:buClr>
              <a:buFont typeface="Arial"/>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and Browsing KPIs </a:t>
            </a:r>
            <a:endParaRPr/>
          </a:p>
          <a:p>
            <a:pPr indent="-285750" lvl="1" marL="742950" marR="0" rtl="0" algn="l">
              <a:lnSpc>
                <a:spcPct val="80000"/>
              </a:lnSpc>
              <a:spcBef>
                <a:spcPts val="240"/>
              </a:spcBef>
              <a:spcAft>
                <a:spcPts val="0"/>
              </a:spcAft>
              <a:buClr>
                <a:srgbClr val="5B5B5B"/>
              </a:buClr>
              <a:buSzPts val="1200"/>
              <a:buFont typeface="Arial"/>
              <a:buChar char="–"/>
            </a:pPr>
            <a:r>
              <a:rPr b="0" i="0" lang="en-US" sz="1200" u="none" cap="none" strike="noStrike">
                <a:solidFill>
                  <a:srgbClr val="5B5B5B"/>
                </a:solidFill>
                <a:latin typeface="Arial"/>
                <a:ea typeface="Arial"/>
                <a:cs typeface="Arial"/>
                <a:sym typeface="Arial"/>
              </a:rPr>
              <a:t>Value expression </a:t>
            </a:r>
            <a:endParaRPr/>
          </a:p>
          <a:p>
            <a:pPr indent="-285750" lvl="1" marL="742950" marR="0" rtl="0" algn="l">
              <a:lnSpc>
                <a:spcPct val="80000"/>
              </a:lnSpc>
              <a:spcBef>
                <a:spcPts val="240"/>
              </a:spcBef>
              <a:spcAft>
                <a:spcPts val="0"/>
              </a:spcAft>
              <a:buClr>
                <a:srgbClr val="5B5B5B"/>
              </a:buClr>
              <a:buSzPts val="1200"/>
              <a:buFont typeface="Arial"/>
              <a:buChar char="–"/>
            </a:pPr>
            <a:r>
              <a:rPr b="0" i="0" lang="en-US" sz="1200" u="none" cap="none" strike="noStrike">
                <a:solidFill>
                  <a:srgbClr val="5B5B5B"/>
                </a:solidFill>
                <a:latin typeface="Arial"/>
                <a:ea typeface="Arial"/>
                <a:cs typeface="Arial"/>
                <a:sym typeface="Arial"/>
              </a:rPr>
              <a:t>Goal expression </a:t>
            </a:r>
            <a:endParaRPr/>
          </a:p>
          <a:p>
            <a:pPr indent="-285750" lvl="1" marL="742950" marR="0" rtl="0" algn="l">
              <a:lnSpc>
                <a:spcPct val="80000"/>
              </a:lnSpc>
              <a:spcBef>
                <a:spcPts val="240"/>
              </a:spcBef>
              <a:spcAft>
                <a:spcPts val="0"/>
              </a:spcAft>
              <a:buClr>
                <a:srgbClr val="5B5B5B"/>
              </a:buClr>
              <a:buSzPts val="1200"/>
              <a:buFont typeface="Arial"/>
              <a:buChar char="–"/>
            </a:pPr>
            <a:r>
              <a:rPr b="0" i="0" lang="en-US" sz="1200" u="none" cap="none" strike="noStrike">
                <a:solidFill>
                  <a:srgbClr val="5B5B5B"/>
                </a:solidFill>
                <a:latin typeface="Arial"/>
                <a:ea typeface="Arial"/>
                <a:cs typeface="Arial"/>
                <a:sym typeface="Arial"/>
              </a:rPr>
              <a:t>Status expression </a:t>
            </a:r>
            <a:endParaRPr/>
          </a:p>
          <a:p>
            <a:pPr indent="-285750" lvl="1" marL="742950" marR="0" rtl="0" algn="l">
              <a:lnSpc>
                <a:spcPct val="80000"/>
              </a:lnSpc>
              <a:spcBef>
                <a:spcPts val="240"/>
              </a:spcBef>
              <a:spcAft>
                <a:spcPts val="0"/>
              </a:spcAft>
              <a:buClr>
                <a:srgbClr val="5B5B5B"/>
              </a:buClr>
              <a:buSzPts val="1200"/>
              <a:buFont typeface="Arial"/>
              <a:buChar char="–"/>
            </a:pPr>
            <a:r>
              <a:rPr b="0" i="0" lang="en-US" sz="1200" u="none" cap="none" strike="noStrike">
                <a:solidFill>
                  <a:srgbClr val="5B5B5B"/>
                </a:solidFill>
                <a:latin typeface="Arial"/>
                <a:ea typeface="Arial"/>
                <a:cs typeface="Arial"/>
                <a:sym typeface="Arial"/>
              </a:rPr>
              <a:t>Trend expression </a:t>
            </a:r>
            <a:endParaRPr/>
          </a:p>
          <a:p>
            <a:pPr indent="-293370" lvl="0" marL="342900" marR="0" rtl="0" algn="l">
              <a:lnSpc>
                <a:spcPct val="100000"/>
              </a:lnSpc>
              <a:spcBef>
                <a:spcPts val="240"/>
              </a:spcBef>
              <a:spcAft>
                <a:spcPts val="0"/>
              </a:spcAft>
              <a:buClr>
                <a:srgbClr val="5B5B5B"/>
              </a:buClr>
              <a:buSzPts val="780"/>
              <a:buFont typeface="Arial"/>
              <a:buNone/>
            </a:pPr>
            <a:r>
              <a:t/>
            </a:r>
            <a:endParaRPr b="0" i="0" sz="1200" u="none" cap="none" strike="noStrike">
              <a:solidFill>
                <a:srgbClr val="5B5B5B"/>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54" name="Shape 154"/>
        <p:cNvGrpSpPr/>
        <p:nvPr/>
      </p:nvGrpSpPr>
      <p:grpSpPr>
        <a:xfrm>
          <a:off x="0" y="0"/>
          <a:ext cx="0" cy="0"/>
          <a:chOff x="0" y="0"/>
          <a:chExt cx="0" cy="0"/>
        </a:xfrm>
      </p:grpSpPr>
      <p:sp>
        <p:nvSpPr>
          <p:cNvPr id="155" name="Google Shape;155;p25"/>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Actions</a:t>
            </a:r>
            <a:endParaRPr/>
          </a:p>
        </p:txBody>
      </p:sp>
      <p:sp>
        <p:nvSpPr>
          <p:cNvPr id="156" name="Google Shape;156;p25"/>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Actions</a:t>
            </a:r>
            <a:endParaRPr/>
          </a:p>
          <a:p>
            <a:pPr indent="-260350" lvl="0" marL="342900" marR="0" rtl="0" algn="l">
              <a:lnSpc>
                <a:spcPct val="9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a:p>
            <a:pPr indent="-342900" lvl="0" marL="342900" marR="0" rtl="0" algn="l">
              <a:lnSpc>
                <a:spcPct val="90000"/>
              </a:lnSpc>
              <a:spcBef>
                <a:spcPts val="360"/>
              </a:spcBef>
              <a:spcAft>
                <a:spcPts val="0"/>
              </a:spcAft>
              <a:buClr>
                <a:schemeClr val="dk1"/>
              </a:buClr>
              <a:buSzPts val="1170"/>
              <a:buFont typeface="Arial"/>
              <a:buChar char="►"/>
            </a:pPr>
            <a:r>
              <a:rPr b="0" i="0" lang="en-US" sz="1800" u="none" cap="none" strike="noStrike">
                <a:solidFill>
                  <a:schemeClr val="dk1"/>
                </a:solidFill>
                <a:latin typeface="Arial"/>
                <a:ea typeface="Arial"/>
                <a:cs typeface="Arial"/>
                <a:sym typeface="Arial"/>
              </a:rPr>
              <a:t>In Microsoft SQL Server 2005 Analysis Services, an action is a stored MDX statement that can be presented to and employed by client applications. In other words, an action is a client command that is defined and stored on the server. An action also contains information that specifies when and how the MDX statement should be displayed and handled by the client application. The operation that is specified by the action can start an application, using the information in the action as a parameter, or can retrieve information based on criteria supplied by the action.</a:t>
            </a:r>
            <a:endParaRPr/>
          </a:p>
          <a:p>
            <a:pPr indent="-268605" lvl="0" marL="342900" marR="0" rtl="0" algn="l">
              <a:lnSpc>
                <a:spcPct val="90000"/>
              </a:lnSpc>
              <a:spcBef>
                <a:spcPts val="360"/>
              </a:spcBef>
              <a:spcAft>
                <a:spcPts val="0"/>
              </a:spcAft>
              <a:buClr>
                <a:srgbClr val="5B5B5B"/>
              </a:buClr>
              <a:buSzPts val="1170"/>
              <a:buFont typeface="Arial"/>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and Using a Drillthrough Action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60" name="Shape 160"/>
        <p:cNvGrpSpPr/>
        <p:nvPr/>
      </p:nvGrpSpPr>
      <p:grpSpPr>
        <a:xfrm>
          <a:off x="0" y="0"/>
          <a:ext cx="0" cy="0"/>
          <a:chOff x="0" y="0"/>
          <a:chExt cx="0" cy="0"/>
        </a:xfrm>
      </p:grpSpPr>
      <p:sp>
        <p:nvSpPr>
          <p:cNvPr id="161" name="Google Shape;161;p26"/>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Perspectives &amp; Translations</a:t>
            </a:r>
            <a:endParaRPr/>
          </a:p>
        </p:txBody>
      </p:sp>
      <p:sp>
        <p:nvSpPr>
          <p:cNvPr id="162" name="Google Shape;162;p26"/>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In Microsoft SQL Server 2005 Analysis Services (SSAS), you can use a perspective to reduce the perceived complexity of a cube in Analysis Services. A perspective defines a viewable subset of a cube that provides focused, business-specific or application-specific viewpoints on the cube. The perspective controls the visibility of objects that are contained by a cube.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and Browsing Perspectives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Browsing the Cube Through Each Perspective</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and Browsing Translations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Browsing the Cube By Using Translations </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rgbClr val="5B5B5B"/>
              </a:buClr>
              <a:buFont typeface="Arial"/>
              <a:buNone/>
            </a:pPr>
            <a:r>
              <a:t/>
            </a:r>
            <a:endParaRPr b="0" i="0" sz="2000" u="none" cap="none" strike="noStrike">
              <a:solidFill>
                <a:srgbClr val="5B5B5B"/>
              </a:solidFill>
              <a:latin typeface="Arial"/>
              <a:ea typeface="Arial"/>
              <a:cs typeface="Arial"/>
              <a:sym typeface="Arial"/>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cap="none" strike="noStrike">
              <a:solidFill>
                <a:srgbClr val="5B5B5B"/>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66" name="Shape 166"/>
        <p:cNvGrpSpPr/>
        <p:nvPr/>
      </p:nvGrpSpPr>
      <p:grpSpPr>
        <a:xfrm>
          <a:off x="0" y="0"/>
          <a:ext cx="0" cy="0"/>
          <a:chOff x="0" y="0"/>
          <a:chExt cx="0" cy="0"/>
        </a:xfrm>
      </p:grpSpPr>
      <p:sp>
        <p:nvSpPr>
          <p:cNvPr id="167" name="Google Shape;167;p27"/>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Query Performance Improvement</a:t>
            </a:r>
            <a:endParaRPr/>
          </a:p>
        </p:txBody>
      </p:sp>
      <p:sp>
        <p:nvSpPr>
          <p:cNvPr id="168" name="Google Shape;168;p27"/>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Creating Aggregations</a:t>
            </a:r>
            <a:r>
              <a:rPr b="0" i="0" lang="en-US" sz="2000" u="none" cap="none" strike="noStrike">
                <a:solidFill>
                  <a:srgbClr val="5B5B5B"/>
                </a:solidFill>
                <a:latin typeface="Arial"/>
                <a:ea typeface="Arial"/>
                <a:cs typeface="Arial"/>
                <a:sym typeface="Arial"/>
              </a:rPr>
              <a:t>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Aggregations are precalculated summaries of data from leaf cells. Aggregations improve query response time by preparing the answers before the questions are asked. For example, when a data warehouse fact table contains hundreds of thousands of rows, a query requesting the weekly sales totals for a particular product line can take a long time to answer if all the rows in the fact table have to be scanned and summed at query time to compute the answer. However, the response can be almost immediate if the summarization data to answer this query has been precalculated. This precalculation of summary data occurs during processing and is the foundation for the rapid response times of OLAP technology.</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Optimizing MDX Queries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72" name="Shape 172"/>
        <p:cNvGrpSpPr/>
        <p:nvPr/>
      </p:nvGrpSpPr>
      <p:grpSpPr>
        <a:xfrm>
          <a:off x="0" y="0"/>
          <a:ext cx="0" cy="0"/>
          <a:chOff x="0" y="0"/>
          <a:chExt cx="0" cy="0"/>
        </a:xfrm>
      </p:grpSpPr>
      <p:sp>
        <p:nvSpPr>
          <p:cNvPr id="173" name="Google Shape;173;p28"/>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Administrative Roles</a:t>
            </a:r>
            <a:endParaRPr/>
          </a:p>
        </p:txBody>
      </p:sp>
      <p:sp>
        <p:nvSpPr>
          <p:cNvPr id="174" name="Google Shape;174;p28"/>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Granting User Access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Granting Permissions to Database Roles</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Granting Administrative Access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Granting Server-Wide Administrative Permissions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Granting Process Database Permissions</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78" name="Shape 178"/>
        <p:cNvGrpSpPr/>
        <p:nvPr/>
      </p:nvGrpSpPr>
      <p:grpSpPr>
        <a:xfrm>
          <a:off x="0" y="0"/>
          <a:ext cx="0" cy="0"/>
          <a:chOff x="0" y="0"/>
          <a:chExt cx="0" cy="0"/>
        </a:xfrm>
      </p:grpSpPr>
      <p:sp>
        <p:nvSpPr>
          <p:cNvPr id="179" name="Google Shape;179;p29"/>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Additional Resources</a:t>
            </a:r>
            <a:endParaRPr/>
          </a:p>
        </p:txBody>
      </p:sp>
      <p:sp>
        <p:nvSpPr>
          <p:cNvPr id="180" name="Google Shape;180;p29"/>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5B5B5B"/>
              </a:buClr>
              <a:buSzPts val="1170"/>
              <a:buFont typeface="Arial"/>
              <a:buChar char="►"/>
            </a:pPr>
            <a:r>
              <a:rPr b="0" i="0" lang="en-US" sz="1800" u="none" cap="none" strike="noStrike">
                <a:solidFill>
                  <a:srgbClr val="5B5B5B"/>
                </a:solidFill>
                <a:latin typeface="Arial"/>
                <a:ea typeface="Arial"/>
                <a:cs typeface="Arial"/>
                <a:sym typeface="Arial"/>
              </a:rPr>
              <a:t>TechNet Webcast: Introduction to SQL Server 2005 Analysis Services (Level 200)</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cap="none" strike="noStrike">
                <a:solidFill>
                  <a:srgbClr val="5B5B5B"/>
                </a:solidFill>
                <a:latin typeface="Arial"/>
                <a:ea typeface="Arial"/>
                <a:cs typeface="Arial"/>
                <a:sym typeface="Arial"/>
              </a:rPr>
              <a:t>TechNet Webcast: Deploying, Managing and Securing Analysis Services (Level 300)</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cap="none" strike="noStrike">
                <a:solidFill>
                  <a:srgbClr val="5B5B5B"/>
                </a:solidFill>
                <a:latin typeface="Arial"/>
                <a:ea typeface="Arial"/>
                <a:cs typeface="Arial"/>
                <a:sym typeface="Arial"/>
              </a:rPr>
              <a:t>MSDN Webcast: Creating Analytical Multidimensional Expression (MDX) Queries (Level 200)</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cap="none" strike="noStrike">
                <a:solidFill>
                  <a:srgbClr val="5B5B5B"/>
                </a:solidFill>
                <a:latin typeface="Arial"/>
                <a:ea typeface="Arial"/>
                <a:cs typeface="Arial"/>
                <a:sym typeface="Arial"/>
              </a:rPr>
              <a:t>Business Intelligence: Service Analysis Virtual Lab  Event ID: 1032323147</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cap="none" strike="noStrike">
                <a:solidFill>
                  <a:srgbClr val="5B5B5B"/>
                </a:solidFill>
                <a:latin typeface="Arial"/>
                <a:ea typeface="Arial"/>
                <a:cs typeface="Arial"/>
                <a:sym typeface="Arial"/>
              </a:rPr>
              <a:t>MOC 2942-New Features of Microsoft SQL Server 2005 Analysis Services</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cap="none" strike="noStrike">
                <a:solidFill>
                  <a:srgbClr val="5B5B5B"/>
                </a:solidFill>
                <a:latin typeface="Arial"/>
                <a:ea typeface="Arial"/>
                <a:cs typeface="Arial"/>
                <a:sym typeface="Arial"/>
              </a:rPr>
              <a:t>SSAS Performance tuning guide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84" name="Shape 184"/>
        <p:cNvGrpSpPr/>
        <p:nvPr/>
      </p:nvGrpSpPr>
      <p:grpSpPr>
        <a:xfrm>
          <a:off x="0" y="0"/>
          <a:ext cx="0" cy="0"/>
          <a:chOff x="0" y="0"/>
          <a:chExt cx="0" cy="0"/>
        </a:xfrm>
      </p:grpSpPr>
      <p:sp>
        <p:nvSpPr>
          <p:cNvPr id="185" name="Google Shape;185;p30"/>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Reference Books</a:t>
            </a:r>
            <a:endParaRPr/>
          </a:p>
        </p:txBody>
      </p:sp>
      <p:sp>
        <p:nvSpPr>
          <p:cNvPr id="186" name="Google Shape;186;p30"/>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5B5B5B"/>
              </a:buClr>
              <a:buSzPts val="1300"/>
              <a:buFont typeface="Arial"/>
              <a:buChar char="►"/>
            </a:pPr>
            <a:r>
              <a:rPr b="1" i="0" lang="en-US" sz="2000" u="none" cap="none" strike="noStrike">
                <a:solidFill>
                  <a:srgbClr val="5B5B5B"/>
                </a:solidFill>
                <a:latin typeface="Arial"/>
                <a:ea typeface="Arial"/>
                <a:cs typeface="Arial"/>
                <a:sym typeface="Arial"/>
              </a:rPr>
              <a:t>Professional SQL Server Analysis Services 2005 with MDX </a:t>
            </a:r>
            <a:endParaRPr/>
          </a:p>
          <a:p>
            <a:pPr indent="-342900" lvl="0" marL="342900" marR="0" rtl="0" algn="l">
              <a:lnSpc>
                <a:spcPct val="100000"/>
              </a:lnSpc>
              <a:spcBef>
                <a:spcPts val="400"/>
              </a:spcBef>
              <a:spcAft>
                <a:spcPts val="0"/>
              </a:spcAft>
              <a:buClr>
                <a:srgbClr val="5B5B5B"/>
              </a:buClr>
              <a:buFont typeface="Arial"/>
              <a:buNone/>
            </a:pPr>
            <a:r>
              <a:rPr b="1" i="0" lang="en-US" sz="2000" u="none" cap="none" strike="noStrike">
                <a:solidFill>
                  <a:srgbClr val="5B5B5B"/>
                </a:solidFill>
                <a:latin typeface="Arial"/>
                <a:ea typeface="Arial"/>
                <a:cs typeface="Arial"/>
                <a:sym typeface="Arial"/>
              </a:rPr>
              <a:t>	by Sivakumar Harinath and Stephen R. Quinn  Wrox Press © 2006</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rgbClr val="5B5B5B"/>
              </a:solidFill>
              <a:latin typeface="Arial"/>
              <a:ea typeface="Arial"/>
              <a:cs typeface="Arial"/>
              <a:sym typeface="Arial"/>
            </a:endParaRPr>
          </a:p>
          <a:p>
            <a:pPr indent="-342900" lvl="0" marL="342900" marR="0" rtl="0" algn="l">
              <a:lnSpc>
                <a:spcPct val="100000"/>
              </a:lnSpc>
              <a:spcBef>
                <a:spcPts val="400"/>
              </a:spcBef>
              <a:spcAft>
                <a:spcPts val="0"/>
              </a:spcAft>
              <a:buClr>
                <a:srgbClr val="5B5B5B"/>
              </a:buClr>
              <a:buSzPts val="1300"/>
              <a:buFont typeface="Arial"/>
              <a:buChar char="►"/>
            </a:pPr>
            <a:r>
              <a:rPr b="1" i="0" lang="en-US" sz="2000" u="none" cap="none" strike="noStrike">
                <a:solidFill>
                  <a:srgbClr val="5B5B5B"/>
                </a:solidFill>
                <a:latin typeface="Arial"/>
                <a:ea typeface="Arial"/>
                <a:cs typeface="Arial"/>
                <a:sym typeface="Arial"/>
              </a:rPr>
              <a:t>Microsoft SQL Server 2005 Analysis Services Step </a:t>
            </a:r>
            <a:endParaRPr/>
          </a:p>
          <a:p>
            <a:pPr indent="-342900" lvl="0" marL="342900" marR="0" rtl="0" algn="l">
              <a:lnSpc>
                <a:spcPct val="100000"/>
              </a:lnSpc>
              <a:spcBef>
                <a:spcPts val="400"/>
              </a:spcBef>
              <a:spcAft>
                <a:spcPts val="0"/>
              </a:spcAft>
              <a:buClr>
                <a:srgbClr val="5B5B5B"/>
              </a:buClr>
              <a:buFont typeface="Arial"/>
              <a:buNone/>
            </a:pPr>
            <a:r>
              <a:rPr b="1" i="0" lang="en-US" sz="2000" u="none" cap="none" strike="noStrike">
                <a:solidFill>
                  <a:srgbClr val="5B5B5B"/>
                </a:solidFill>
                <a:latin typeface="Arial"/>
                <a:ea typeface="Arial"/>
                <a:cs typeface="Arial"/>
                <a:sym typeface="Arial"/>
              </a:rPr>
              <a:t>	by Step by Reed Jacobson and Stacia Misner  Microsoft Press © 2006</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rgbClr val="5B5B5B"/>
              </a:solidFill>
              <a:latin typeface="Arial"/>
              <a:ea typeface="Arial"/>
              <a:cs typeface="Arial"/>
              <a:sym typeface="Arial"/>
            </a:endParaRPr>
          </a:p>
          <a:p>
            <a:pPr indent="-342900" lvl="0" marL="342900" marR="0" rtl="0" algn="l">
              <a:lnSpc>
                <a:spcPct val="100000"/>
              </a:lnSpc>
              <a:spcBef>
                <a:spcPts val="400"/>
              </a:spcBef>
              <a:spcAft>
                <a:spcPts val="0"/>
              </a:spcAft>
              <a:buClr>
                <a:srgbClr val="5B5B5B"/>
              </a:buClr>
              <a:buSzPts val="1300"/>
              <a:buFont typeface="Arial"/>
              <a:buChar char="►"/>
            </a:pPr>
            <a:r>
              <a:rPr b="1" i="0" lang="en-US" sz="2000" u="none" cap="none" strike="noStrike">
                <a:solidFill>
                  <a:srgbClr val="5B5B5B"/>
                </a:solidFill>
                <a:latin typeface="Arial"/>
                <a:ea typeface="Arial"/>
                <a:cs typeface="Arial"/>
                <a:sym typeface="Arial"/>
              </a:rPr>
              <a:t>Delivering Business Intelligence with Microsoft SQL Server 2005 </a:t>
            </a:r>
            <a:endParaRPr/>
          </a:p>
          <a:p>
            <a:pPr indent="-342900" lvl="0" marL="342900" marR="0" rtl="0" algn="l">
              <a:lnSpc>
                <a:spcPct val="100000"/>
              </a:lnSpc>
              <a:spcBef>
                <a:spcPts val="400"/>
              </a:spcBef>
              <a:spcAft>
                <a:spcPts val="0"/>
              </a:spcAft>
              <a:buClr>
                <a:srgbClr val="5B5B5B"/>
              </a:buClr>
              <a:buFont typeface="Arial"/>
              <a:buNone/>
            </a:pPr>
            <a:r>
              <a:rPr b="1" i="0" lang="en-US" sz="2000" u="none" cap="none" strike="noStrike">
                <a:solidFill>
                  <a:srgbClr val="5B5B5B"/>
                </a:solidFill>
                <a:latin typeface="Arial"/>
                <a:ea typeface="Arial"/>
                <a:cs typeface="Arial"/>
                <a:sym typeface="Arial"/>
              </a:rPr>
              <a:t>	by Brian Larson  McGraw-Hill/Osborne © 2006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38" name="Shape 38"/>
        <p:cNvGrpSpPr/>
        <p:nvPr/>
      </p:nvGrpSpPr>
      <p:grpSpPr>
        <a:xfrm>
          <a:off x="0" y="0"/>
          <a:ext cx="0" cy="0"/>
          <a:chOff x="0" y="0"/>
          <a:chExt cx="0" cy="0"/>
        </a:xfrm>
      </p:grpSpPr>
      <p:sp>
        <p:nvSpPr>
          <p:cNvPr id="39" name="Google Shape;39;p6"/>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SSAS 2005</a:t>
            </a:r>
            <a:endParaRPr/>
          </a:p>
        </p:txBody>
      </p:sp>
      <p:sp>
        <p:nvSpPr>
          <p:cNvPr id="40" name="Google Shape;40;p6"/>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560"/>
              <a:buFont typeface="Noto Symbol"/>
              <a:buChar char="➢"/>
            </a:pPr>
            <a:r>
              <a:rPr b="0" i="0" lang="en-US" sz="2400" u="none" cap="none" strike="noStrike">
                <a:solidFill>
                  <a:schemeClr val="dk1"/>
                </a:solidFill>
                <a:latin typeface="Arial"/>
                <a:ea typeface="Arial"/>
                <a:cs typeface="Arial"/>
                <a:sym typeface="Arial"/>
              </a:rPr>
              <a:t>Purpose</a:t>
            </a:r>
            <a:endParaRPr/>
          </a:p>
          <a:p>
            <a:pPr indent="-285750" lvl="1" marL="74295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To surface the data warehouse information. </a:t>
            </a:r>
            <a:endParaRPr/>
          </a:p>
          <a:p>
            <a:pPr indent="-285750" lvl="1" marL="74295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To provide the ability to build dimensions and cubes for data analysis and also support data mining algorithms which can provide business insight into your data that are not intuitive  </a:t>
            </a:r>
            <a:endParaRPr/>
          </a:p>
          <a:p>
            <a:pPr indent="-285750" lvl="1" marL="74295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Several instances of Analysis Services 2005 can be integrated together to provide an efficient scale-out solution</a:t>
            </a:r>
            <a:r>
              <a:rPr b="0" i="0" lang="en-US" sz="1800" u="none" cap="none" strike="noStrike">
                <a:solidFill>
                  <a:schemeClr val="dk1"/>
                </a:solidFill>
                <a:latin typeface="Arial"/>
                <a:ea typeface="Arial"/>
                <a:cs typeface="Arial"/>
                <a:sym typeface="Arial"/>
              </a:rPr>
              <a:t> </a:t>
            </a:r>
            <a:endParaRPr/>
          </a:p>
          <a:p>
            <a:pPr indent="-342900" lvl="0" marL="342900" marR="0" rtl="0" algn="l">
              <a:lnSpc>
                <a:spcPct val="100000"/>
              </a:lnSpc>
              <a:spcBef>
                <a:spcPts val="0"/>
              </a:spcBef>
              <a:spcAft>
                <a:spcPts val="0"/>
              </a:spcAft>
              <a:buClr>
                <a:schemeClr val="dk1"/>
              </a:buClr>
              <a:buSzPts val="1560"/>
              <a:buFont typeface="Noto Symbol"/>
              <a:buChar char="➢"/>
            </a:pPr>
            <a:r>
              <a:rPr b="0" i="0" lang="en-US" sz="2400" u="none" cap="none" strike="noStrike">
                <a:solidFill>
                  <a:schemeClr val="dk1"/>
                </a:solidFill>
                <a:latin typeface="Arial"/>
                <a:ea typeface="Arial"/>
                <a:cs typeface="Arial"/>
                <a:sym typeface="Arial"/>
              </a:rPr>
              <a:t>License- free with SQL Server 2005</a:t>
            </a:r>
            <a:endParaRPr/>
          </a:p>
          <a:p>
            <a:pPr indent="-342900" lvl="0" marL="342900" marR="0" rtl="0" algn="l">
              <a:lnSpc>
                <a:spcPct val="100000"/>
              </a:lnSpc>
              <a:spcBef>
                <a:spcPts val="0"/>
              </a:spcBef>
              <a:spcAft>
                <a:spcPts val="0"/>
              </a:spcAft>
              <a:buClr>
                <a:schemeClr val="dk1"/>
              </a:buClr>
              <a:buSzPts val="1560"/>
              <a:buFont typeface="Noto Symbol"/>
              <a:buChar char="➢"/>
            </a:pPr>
            <a:r>
              <a:rPr b="0" i="0" lang="en-US" sz="2400" u="none" cap="none" strike="noStrike">
                <a:solidFill>
                  <a:schemeClr val="dk1"/>
                </a:solidFill>
                <a:latin typeface="Arial"/>
                <a:ea typeface="Arial"/>
                <a:cs typeface="Arial"/>
                <a:sym typeface="Arial"/>
              </a:rPr>
              <a:t>BIDS- Business Intelligence Development Studio is used for creating and updating cubes, dimensions, and Data Mining models</a:t>
            </a:r>
            <a:r>
              <a:rPr b="0" i="0" lang="en-US" sz="2400" u="none" cap="none" strike="noStrike">
                <a:solidFill>
                  <a:srgbClr val="5B5B5B"/>
                </a:solidFill>
                <a:latin typeface="Arial"/>
                <a:ea typeface="Arial"/>
                <a:cs typeface="Arial"/>
                <a:sym typeface="Arial"/>
              </a:rPr>
              <a:t>. </a:t>
            </a:r>
            <a:endParaRPr/>
          </a:p>
          <a:p>
            <a:pPr indent="-243840" lvl="0" marL="342900" marR="0" rtl="0" algn="l">
              <a:lnSpc>
                <a:spcPct val="100000"/>
              </a:lnSpc>
              <a:spcBef>
                <a:spcPts val="480"/>
              </a:spcBef>
              <a:spcAft>
                <a:spcPts val="0"/>
              </a:spcAft>
              <a:buClr>
                <a:srgbClr val="5B5B5B"/>
              </a:buClr>
              <a:buSzPts val="1560"/>
              <a:buFont typeface="Arial"/>
              <a:buNone/>
            </a:pPr>
            <a:r>
              <a:t/>
            </a:r>
            <a:endParaRPr b="0" i="0" sz="2400" u="none" cap="none" strike="noStrike">
              <a:solidFill>
                <a:srgbClr val="5B5B5B"/>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ANALYSIS SERVICES 2005</a:t>
            </a:r>
            <a:endParaRPr/>
          </a:p>
        </p:txBody>
      </p:sp>
      <p:sp>
        <p:nvSpPr>
          <p:cNvPr id="46" name="Google Shape;46;p7"/>
          <p:cNvSpPr txBox="1"/>
          <p:nvPr>
            <p:ph idx="1" type="body"/>
          </p:nvPr>
        </p:nvSpPr>
        <p:spPr>
          <a:xfrm>
            <a:off x="227012" y="893762"/>
            <a:ext cx="8689975" cy="50704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5B5B5B"/>
              </a:buClr>
              <a:buFont typeface="Arial"/>
              <a:buNone/>
            </a:pPr>
            <a:r>
              <a:rPr b="0" i="0" lang="en-US" sz="1400" u="none" cap="none" strike="noStrike">
                <a:solidFill>
                  <a:srgbClr val="5B5B5B"/>
                </a:solidFill>
                <a:latin typeface="Arial"/>
                <a:ea typeface="Arial"/>
                <a:cs typeface="Arial"/>
                <a:sym typeface="Arial"/>
              </a:rPr>
              <a:t>	</a:t>
            </a:r>
            <a:endParaRPr/>
          </a:p>
        </p:txBody>
      </p:sp>
      <p:sp>
        <p:nvSpPr>
          <p:cNvPr id="47" name="Google Shape;47;p7"/>
          <p:cNvSpPr txBox="1"/>
          <p:nvPr/>
        </p:nvSpPr>
        <p:spPr>
          <a:xfrm>
            <a:off x="407987" y="984250"/>
            <a:ext cx="8418512" cy="4383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WHAT IS ANALYSIS SERVICES 2005</a:t>
            </a:r>
            <a:r>
              <a:rPr b="1" i="0" lang="en-US" sz="1800" u="none" cap="none" strike="noStrike">
                <a:solidFill>
                  <a:schemeClr val="dk1"/>
                </a:solidFill>
                <a:latin typeface="Arial"/>
                <a:ea typeface="Arial"/>
                <a:cs typeface="Arial"/>
                <a:sym typeface="Arial"/>
              </a:rPr>
              <a:t> </a:t>
            </a:r>
            <a:endParaRPr/>
          </a:p>
          <a:p>
            <a:pPr indent="11430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The processes of collecting and analyzing information assets to derive knowledge from data are typically referred to as Business Intelligence, or BI, for short</a:t>
            </a:r>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SSAS can be viewed as a sophisticated software platform for delivering business intelligence by providing rich and efficient ways to "get out" what was "put in". </a:t>
            </a:r>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Microsoft Analysis Services is a server-based platform for on-line analytical processing (OLAP) and data mining.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51" name="Shape 51"/>
        <p:cNvGrpSpPr/>
        <p:nvPr/>
      </p:nvGrpSpPr>
      <p:grpSpPr>
        <a:xfrm>
          <a:off x="0" y="0"/>
          <a:ext cx="0" cy="0"/>
          <a:chOff x="0" y="0"/>
          <a:chExt cx="0" cy="0"/>
        </a:xfrm>
      </p:grpSpPr>
      <p:sp>
        <p:nvSpPr>
          <p:cNvPr id="52" name="Google Shape;52;p8"/>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Case Study</a:t>
            </a:r>
            <a:endParaRPr/>
          </a:p>
        </p:txBody>
      </p:sp>
      <p:sp>
        <p:nvSpPr>
          <p:cNvPr id="53" name="Google Shape;53;p8"/>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Deciding on the Data Required</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Objectives</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Describe a dimensional data model</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Understand how to decide on which entities / dimensions to choose</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Recognize the use of Data Marts</a:t>
            </a:r>
            <a:endParaRPr/>
          </a:p>
          <a:p>
            <a:pPr indent="-243840" lvl="0" marL="342900" marR="0" rtl="0" algn="l">
              <a:lnSpc>
                <a:spcPct val="100000"/>
              </a:lnSpc>
              <a:spcBef>
                <a:spcPts val="480"/>
              </a:spcBef>
              <a:spcAft>
                <a:spcPts val="0"/>
              </a:spcAft>
              <a:buClr>
                <a:srgbClr val="5B5B5B"/>
              </a:buClr>
              <a:buSzPts val="1560"/>
              <a:buFont typeface="Arial"/>
              <a:buNone/>
            </a:pPr>
            <a:r>
              <a:t/>
            </a:r>
            <a:endParaRPr b="1"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Dimensional Data Modeling</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Objectives</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Describe a dimensional data model</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Relate a dimensional data model to the business problem</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Create a solution for a business problem</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Create an extension to the Data Warehouse</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Be aware of the ways of reporting from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Data Sources and Data Source Views</a:t>
            </a:r>
            <a:endParaRPr/>
          </a:p>
        </p:txBody>
      </p:sp>
      <p:sp>
        <p:nvSpPr>
          <p:cNvPr id="59" name="Google Shape;59;p9"/>
          <p:cNvSpPr txBox="1"/>
          <p:nvPr/>
        </p:nvSpPr>
        <p:spPr>
          <a:xfrm>
            <a:off x="407987" y="1074737"/>
            <a:ext cx="8328025" cy="4473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Data Source </a:t>
            </a:r>
            <a:endParaRPr/>
          </a:p>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Data Sources Supported by Analysis Services</a:t>
            </a:r>
            <a:r>
              <a:rPr b="1" i="0" lang="en-US" sz="24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 .NET versus OLE DB Data Providers</a:t>
            </a:r>
            <a:r>
              <a:rPr b="1" i="0" lang="en-US" sz="2400" u="none" cap="none" strike="noStrike">
                <a:solidFill>
                  <a:schemeClr val="dk1"/>
                </a:solidFill>
                <a:latin typeface="Arial"/>
                <a:ea typeface="Arial"/>
                <a:cs typeface="Arial"/>
                <a:sym typeface="Arial"/>
              </a:rPr>
              <a:t> </a:t>
            </a:r>
            <a:endParaRPr/>
          </a:p>
          <a:p>
            <a:pPr indent="0" lvl="1" marL="45720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Data Source Views </a:t>
            </a:r>
            <a:endParaRPr/>
          </a:p>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DSV Designer</a:t>
            </a:r>
            <a:endParaRPr/>
          </a:p>
          <a:p>
            <a:pPr indent="0" lvl="1" marL="45720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Data Source View Properties </a:t>
            </a:r>
            <a:endParaRPr/>
          </a:p>
          <a:p>
            <a:pPr indent="0" lvl="1" marL="45720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Different Layouts in DSVs </a:t>
            </a:r>
            <a:endParaRPr/>
          </a:p>
          <a:p>
            <a:pPr indent="0" lvl="1" marL="45720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Multiple Data Sources within a DSV</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63" name="Shape 63"/>
        <p:cNvGrpSpPr/>
        <p:nvPr/>
      </p:nvGrpSpPr>
      <p:grpSpPr>
        <a:xfrm>
          <a:off x="0" y="0"/>
          <a:ext cx="0" cy="0"/>
          <a:chOff x="0" y="0"/>
          <a:chExt cx="0" cy="0"/>
        </a:xfrm>
      </p:grpSpPr>
      <p:sp>
        <p:nvSpPr>
          <p:cNvPr id="64" name="Google Shape;64;p10"/>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Dimension Design</a:t>
            </a:r>
            <a:endParaRPr/>
          </a:p>
        </p:txBody>
      </p:sp>
      <p:sp>
        <p:nvSpPr>
          <p:cNvPr id="65" name="Google Shape;65;p10"/>
          <p:cNvSpPr txBox="1"/>
          <p:nvPr>
            <p:ph idx="1" type="body"/>
          </p:nvPr>
        </p:nvSpPr>
        <p:spPr>
          <a:xfrm>
            <a:off x="317500" y="1074737"/>
            <a:ext cx="8237537" cy="46180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Working with the Dimension Wizard </a:t>
            </a:r>
            <a:endParaRPr/>
          </a:p>
          <a:p>
            <a:pPr indent="-260350" lvl="0" marL="342900" marR="0" rtl="0" algn="l">
              <a:lnSpc>
                <a:spcPct val="80000"/>
              </a:lnSpc>
              <a:spcBef>
                <a:spcPts val="400"/>
              </a:spcBef>
              <a:spcAft>
                <a:spcPts val="0"/>
              </a:spcAft>
              <a:buClr>
                <a:srgbClr val="5B5B5B"/>
              </a:buClr>
              <a:buSzPts val="13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Working with the Dimension Editor</a:t>
            </a:r>
            <a:endParaRPr/>
          </a:p>
          <a:p>
            <a:pPr indent="-260350" lvl="0" marL="342900" marR="0" rtl="0" algn="l">
              <a:lnSpc>
                <a:spcPct val="80000"/>
              </a:lnSpc>
              <a:spcBef>
                <a:spcPts val="400"/>
              </a:spcBef>
              <a:spcAft>
                <a:spcPts val="0"/>
              </a:spcAft>
              <a:buClr>
                <a:srgbClr val="5B5B5B"/>
              </a:buClr>
              <a:buSzPts val="1300"/>
              <a:buFont typeface="Arial"/>
              <a:buNone/>
            </a:pPr>
            <a:r>
              <a:t/>
            </a:r>
            <a:endParaRPr b="0" i="0" sz="2000" u="none" cap="none" strike="noStrike">
              <a:solidFill>
                <a:schemeClr val="dk1"/>
              </a:solidFill>
              <a:latin typeface="Arial"/>
              <a:ea typeface="Arial"/>
              <a:cs typeface="Arial"/>
              <a:sym typeface="Arial"/>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Attributes </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Hierarchies and Levels </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By default in Microsoft SQL Server 2005 Analysis Services (SSAS), an attribute hierarchy is created for every attribute in a dimension, and each hierarchy is available for dimensioning fact data. This hierarchy consists of an All level and a detail level containing all members of the hierarchy </a:t>
            </a:r>
            <a:endParaRPr/>
          </a:p>
          <a:p>
            <a:pPr indent="-158750" lvl="1" marL="742950" marR="0" rtl="0" algn="l">
              <a:lnSpc>
                <a:spcPct val="80000"/>
              </a:lnSpc>
              <a:spcBef>
                <a:spcPts val="400"/>
              </a:spcBef>
              <a:spcAft>
                <a:spcPts val="0"/>
              </a:spcAft>
              <a:buClr>
                <a:srgbClr val="5B5B5B"/>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Browsing the Dimension </a:t>
            </a:r>
            <a:endParaRPr/>
          </a:p>
          <a:p>
            <a:pPr indent="-342900" lvl="0" marL="342900" marR="0" rtl="0" algn="l">
              <a:lnSpc>
                <a:spcPct val="8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Sorting Members of a Level </a:t>
            </a:r>
            <a:endParaRPr/>
          </a:p>
          <a:p>
            <a:pPr indent="-342900" lvl="0" marL="342900" marR="0" rtl="0" algn="l">
              <a:lnSpc>
                <a:spcPct val="8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Optimizing Attributes </a:t>
            </a:r>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69" name="Shape 69"/>
        <p:cNvGrpSpPr/>
        <p:nvPr/>
      </p:nvGrpSpPr>
      <p:grpSpPr>
        <a:xfrm>
          <a:off x="0" y="0"/>
          <a:ext cx="0" cy="0"/>
          <a:chOff x="0" y="0"/>
          <a:chExt cx="0" cy="0"/>
        </a:xfrm>
      </p:grpSpPr>
      <p:sp>
        <p:nvSpPr>
          <p:cNvPr id="70" name="Google Shape;70;p11"/>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Dimensions</a:t>
            </a:r>
            <a:endParaRPr/>
          </a:p>
        </p:txBody>
      </p:sp>
      <p:sp>
        <p:nvSpPr>
          <p:cNvPr id="71" name="Google Shape;71;p11"/>
          <p:cNvSpPr txBox="1"/>
          <p:nvPr/>
        </p:nvSpPr>
        <p:spPr>
          <a:xfrm>
            <a:off x="407987" y="1074737"/>
            <a:ext cx="8418512" cy="5310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The main goal of the dimensional model is to allow users to slice and dice data using different perspectives called dimensions.</a:t>
            </a:r>
            <a:endParaRPr/>
          </a:p>
          <a:p>
            <a:pPr indent="0" lvl="0" marL="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Dimensions reflect the natural way end users would prefer to view and query data.</a:t>
            </a:r>
            <a:endParaRPr/>
          </a:p>
          <a:p>
            <a:pPr indent="114300" lvl="0" marL="0" marR="0" rtl="0" algn="l">
              <a:lnSpc>
                <a:spcPct val="100000"/>
              </a:lnSpc>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Dimension hierarchies</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To facilitate drilling through data, dimensions may have hierarchies. </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For example, the time dimension hierarchy consists of the following dimension levels: Year, Half Year, and Quarter. The quarters can be further broken down into more granular levels, e.g. Month and Day.  </a:t>
            </a:r>
            <a:endParaRPr/>
          </a:p>
          <a:p>
            <a:pPr indent="114300" lvl="0" marL="0" marR="0" rtl="0" algn="l">
              <a:lnSpc>
                <a:spcPct val="100000"/>
              </a:lnSpc>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Dimension members</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The actual dimension entities that belong to each level are called dimension members. </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The top level of a dimension is depicted as All level, which is how SSAS terminology refers to it. It is a handy way to retrieve the total aggregated value for the whole dimension. The All level usually serves as the default dimension member. The members of the lowest level of a dimension hierarchy are called leaf members</a:t>
            </a:r>
            <a:r>
              <a:rPr b="0" i="0" lang="en-US" sz="1600" u="none" cap="none" strike="noStrike">
                <a:solidFill>
                  <a:schemeClr val="dk1"/>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75" name="Shape 75"/>
        <p:cNvGrpSpPr/>
        <p:nvPr/>
      </p:nvGrpSpPr>
      <p:grpSpPr>
        <a:xfrm>
          <a:off x="0" y="0"/>
          <a:ext cx="0" cy="0"/>
          <a:chOff x="0" y="0"/>
          <a:chExt cx="0" cy="0"/>
        </a:xfrm>
      </p:grpSpPr>
      <p:sp>
        <p:nvSpPr>
          <p:cNvPr id="76" name="Google Shape;76;p12"/>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Cube Design</a:t>
            </a:r>
            <a:endParaRPr/>
          </a:p>
        </p:txBody>
      </p:sp>
      <p:sp>
        <p:nvSpPr>
          <p:cNvPr id="77" name="Google Shape;77;p12"/>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The Unified Dimensional Model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Creating a Cube using Cube Wizard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Browsing Cubes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Cube Dimensions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Dimension Types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Browsing Reference Dimensions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Calculated Members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Calculated Measures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Querying Calculated Measures </a:t>
            </a:r>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VA_PPTtemplate_OrangeVersion_070914final">
  <a:themeElements>
    <a:clrScheme name="AVA_PPTtemplate_OrangeVersion_070914final">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