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 id="2147483696" r:id="rId6"/>
    <p:sldMasterId id="214748369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6858000" cx="9144000"/>
  <p:notesSz cx="6858000" cy="9144000"/>
  <p:embeddedFontLst>
    <p:embeddedFont>
      <p:font typeface="Quattrocento Sans"/>
      <p:regular r:id="rId39"/>
      <p:bold r:id="rId40"/>
      <p:italic r:id="rId41"/>
      <p:boldItalic r:id="rId42"/>
    </p:embeddedFont>
    <p:embeddedFont>
      <p:font typeface="PT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7E1ACB-86DF-4196-A163-A0338A482246}">
  <a:tblStyle styleId="{BF7E1ACB-86DF-4196-A163-A0338A48224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8FCFC"/>
          </a:solidFill>
        </a:fill>
      </a:tcStyle>
    </a:wholeTbl>
    <a:band1H>
      <a:tcTxStyle/>
      <a:tcStyle>
        <a:fill>
          <a:solidFill>
            <a:srgbClr val="F1F8F9"/>
          </a:solidFill>
        </a:fill>
      </a:tcStyle>
    </a:band1H>
    <a:band2H>
      <a:tcTxStyle/>
    </a:band2H>
    <a:band1V>
      <a:tcTxStyle/>
      <a:tcStyle>
        <a:fill>
          <a:solidFill>
            <a:srgbClr val="F1F8F9"/>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64BE7CC-15FE-4A40-BEEA-776EC04A88C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2.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4.xml"/><Relationship Id="rId44" Type="http://schemas.openxmlformats.org/officeDocument/2006/relationships/font" Target="fonts/PTSans-bold.fntdata"/><Relationship Id="rId21" Type="http://schemas.openxmlformats.org/officeDocument/2006/relationships/slide" Target="slides/slide13.xml"/><Relationship Id="rId43" Type="http://schemas.openxmlformats.org/officeDocument/2006/relationships/font" Target="fonts/PTSans-regular.fntdata"/><Relationship Id="rId24" Type="http://schemas.openxmlformats.org/officeDocument/2006/relationships/slide" Target="slides/slide16.xml"/><Relationship Id="rId46" Type="http://schemas.openxmlformats.org/officeDocument/2006/relationships/font" Target="fonts/PTSans-boldItalic.fntdata"/><Relationship Id="rId23" Type="http://schemas.openxmlformats.org/officeDocument/2006/relationships/slide" Target="slides/slide15.xml"/><Relationship Id="rId45" Type="http://schemas.openxmlformats.org/officeDocument/2006/relationships/font" Target="fonts/PTSans-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QuattrocentoSans-regular.fntdata"/><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60"/>
              </a:spcBef>
              <a:spcAft>
                <a:spcPts val="0"/>
              </a:spcAft>
              <a:buSzPts val="1400"/>
              <a:buChar char="●"/>
              <a:defRPr/>
            </a:lvl1pPr>
            <a:lvl2pPr indent="-317500" lvl="1" marL="914400" marR="0" rtl="0" algn="l">
              <a:spcBef>
                <a:spcPts val="360"/>
              </a:spcBef>
              <a:spcAft>
                <a:spcPts val="0"/>
              </a:spcAft>
              <a:buSzPts val="1400"/>
              <a:buChar char="○"/>
              <a:defRPr/>
            </a:lvl2pPr>
            <a:lvl3pPr indent="-317500" lvl="2" marL="1371600" marR="0" rtl="0" algn="l">
              <a:spcBef>
                <a:spcPts val="360"/>
              </a:spcBef>
              <a:spcAft>
                <a:spcPts val="0"/>
              </a:spcAft>
              <a:buSzPts val="1400"/>
              <a:buChar char="■"/>
              <a:defRPr/>
            </a:lvl3pPr>
            <a:lvl4pPr indent="-317500" lvl="3" marL="1828800" marR="0" rtl="0" algn="l">
              <a:spcBef>
                <a:spcPts val="360"/>
              </a:spcBef>
              <a:spcAft>
                <a:spcPts val="0"/>
              </a:spcAft>
              <a:buSzPts val="1400"/>
              <a:buChar char="●"/>
              <a:defRPr/>
            </a:lvl4pPr>
            <a:lvl5pPr indent="-317500" lvl="4" marL="2286000" marR="0" rtl="0" algn="l">
              <a:spcBef>
                <a:spcPts val="36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89" name="Google Shape;28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3" name="Google Shape;48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This slide defines a general methodology for developing a tabular project.</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84" name="Google Shape;48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91" name="Google Shape;49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1" name="Google Shape;50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Once deployed to a SSAS instance in tabular mode, the administrator can work with the listed features.</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02" name="Google Shape;50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10" name="Google Shape;51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DirectQuery</a:t>
            </a:r>
            <a:r>
              <a:rPr b="0" i="0" lang="en-US" sz="1200" u="none" cap="none" strike="noStrike">
                <a:solidFill>
                  <a:schemeClr val="dk1"/>
                </a:solidFill>
                <a:latin typeface="Arial"/>
                <a:ea typeface="Arial"/>
                <a:cs typeface="Arial"/>
                <a:sym typeface="Arial"/>
              </a:rPr>
              <a:t> is explained in this slide.</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11" name="Google Shape;51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19" name="Google Shape;51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26" name="Google Shape;52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33" name="Google Shape;53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40" name="Google Shape;54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47" name="Google Shape;54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53" name="Google Shape;55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54" name="Google Shape;554;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95" name="Google Shape;29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1" name="Google Shape;56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62" name="Google Shape;56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9" name="Google Shape;56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70" name="Google Shape;570;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78" name="Google Shape;578;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06" name="Google Shape;606;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34" name="Google Shape;634;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53" name="Google Shape;65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73" name="Google Shape;67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81" name="Google Shape;681;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8" name="Google Shape;68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89" name="Google Shape;689;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96" name="Google Shape;69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02" name="Google Shape;30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01" name="Google Shape;70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8" name="Google Shape;30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09" name="Google Shape;30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1" name="Google Shape;37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72" name="Google Shape;37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40" name="Google Shape;440;p16: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41" name="Google Shape;4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51" name="Google Shape;45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57" name="Google Shape;45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74" name="Google Shape;47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This slide lists the new features available for developing tabular models. Do not attempt to describe in detail what each feature is designed to achieve, as they will be covered in both the demonstration and hands-on lab.</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75" name="Google Shape;47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jpg"/><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7.jpg"/><Relationship Id="rId4"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 Id="rId3" Type="http://schemas.openxmlformats.org/officeDocument/2006/relationships/image" Target="../media/image1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4.jpg"/><Relationship Id="rId3" Type="http://schemas.openxmlformats.org/officeDocument/2006/relationships/image" Target="../media/image15.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16" name="Shape 16"/>
        <p:cNvGrpSpPr/>
        <p:nvPr/>
      </p:nvGrpSpPr>
      <p:grpSpPr>
        <a:xfrm>
          <a:off x="0" y="0"/>
          <a:ext cx="0" cy="0"/>
          <a:chOff x="0" y="0"/>
          <a:chExt cx="0" cy="0"/>
        </a:xfrm>
      </p:grpSpPr>
      <p:pic>
        <p:nvPicPr>
          <p:cNvPr descr="Guidelines ppt_title slide" id="17" name="Google Shape;17;p2"/>
          <p:cNvPicPr preferRelativeResize="0"/>
          <p:nvPr/>
        </p:nvPicPr>
        <p:blipFill rotWithShape="1">
          <a:blip r:embed="rId2">
            <a:alphaModFix/>
          </a:blip>
          <a:srcRect b="1627" l="0" r="0" t="1221"/>
          <a:stretch/>
        </p:blipFill>
        <p:spPr>
          <a:xfrm>
            <a:off x="0" y="1682750"/>
            <a:ext cx="9144000" cy="2274888"/>
          </a:xfrm>
          <a:prstGeom prst="rect">
            <a:avLst/>
          </a:prstGeom>
          <a:noFill/>
          <a:ln>
            <a:noFill/>
          </a:ln>
        </p:spPr>
      </p:pic>
      <p:pic>
        <p:nvPicPr>
          <p:cNvPr descr="1" id="18" name="Google Shape;18;p2"/>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EC" id="19" name="Google Shape;19;p2"/>
          <p:cNvPicPr preferRelativeResize="0"/>
          <p:nvPr/>
        </p:nvPicPr>
        <p:blipFill rotWithShape="1">
          <a:blip r:embed="rId4">
            <a:alphaModFix/>
          </a:blip>
          <a:srcRect b="3750" l="1355" r="1580" t="5624"/>
          <a:stretch/>
        </p:blipFill>
        <p:spPr>
          <a:xfrm>
            <a:off x="6759575" y="6091238"/>
            <a:ext cx="2046288" cy="460375"/>
          </a:xfrm>
          <a:prstGeom prst="rect">
            <a:avLst/>
          </a:prstGeom>
          <a:noFill/>
          <a:ln>
            <a:noFill/>
          </a:ln>
        </p:spPr>
      </p:pic>
      <p:sp>
        <p:nvSpPr>
          <p:cNvPr id="20" name="Google Shape;20;p2"/>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1" name="Google Shape;21;p2"/>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400"/>
              <a:buFont typeface="PT Sans"/>
              <a:buNone/>
              <a:defRPr/>
            </a:lvl1pPr>
            <a:lvl2pPr indent="-215900" lvl="1" marL="571500" marR="0" rtl="0" algn="l">
              <a:spcBef>
                <a:spcPts val="320"/>
              </a:spcBef>
              <a:spcAft>
                <a:spcPts val="0"/>
              </a:spcAft>
              <a:buClr>
                <a:srgbClr val="4E84C4"/>
              </a:buClr>
              <a:buSzPts val="1400"/>
              <a:buFont typeface="Arial"/>
              <a:buChar char="–"/>
              <a:defRPr/>
            </a:lvl2pPr>
            <a:lvl3pPr indent="-109537" lvl="2" marL="808038" marR="0" rtl="0" algn="l">
              <a:spcBef>
                <a:spcPts val="320"/>
              </a:spcBef>
              <a:spcAft>
                <a:spcPts val="0"/>
              </a:spcAft>
              <a:buClr>
                <a:srgbClr val="4E84C4"/>
              </a:buClr>
              <a:buSzPts val="1400"/>
              <a:buFont typeface="Arial"/>
              <a:buChar char="•"/>
              <a:defRPr/>
            </a:lvl3pPr>
            <a:lvl4pPr indent="-215900" lvl="3" marL="1257300" marR="0" rtl="0" algn="l">
              <a:spcBef>
                <a:spcPts val="320"/>
              </a:spcBef>
              <a:spcAft>
                <a:spcPts val="0"/>
              </a:spcAft>
              <a:buClr>
                <a:srgbClr val="4E84C4"/>
              </a:buClr>
              <a:buSzPts val="1400"/>
              <a:buFont typeface="Arial"/>
              <a:buChar char="–"/>
              <a:defRPr/>
            </a:lvl4pPr>
            <a:lvl5pPr indent="-109537" lvl="4" marL="1493838" marR="0" rtl="0" algn="l">
              <a:spcBef>
                <a:spcPts val="320"/>
              </a:spcBef>
              <a:spcAft>
                <a:spcPts val="0"/>
              </a:spcAft>
              <a:buClr>
                <a:srgbClr val="4E84C4"/>
              </a:buClr>
              <a:buSzPts val="1400"/>
              <a:buFont typeface="Arial"/>
              <a:buChar char="»"/>
              <a:defRPr/>
            </a:lvl5pPr>
            <a:lvl6pPr indent="-109538" lvl="5" marL="1951038" marR="0" rtl="0" algn="l">
              <a:spcBef>
                <a:spcPts val="320"/>
              </a:spcBef>
              <a:spcAft>
                <a:spcPts val="0"/>
              </a:spcAft>
              <a:buClr>
                <a:srgbClr val="4E84C4"/>
              </a:buClr>
              <a:buSzPts val="1400"/>
              <a:buFont typeface="Arial"/>
              <a:buChar char="»"/>
              <a:defRPr/>
            </a:lvl6pPr>
            <a:lvl7pPr indent="-109538" lvl="6" marL="2408238" marR="0" rtl="0" algn="l">
              <a:spcBef>
                <a:spcPts val="320"/>
              </a:spcBef>
              <a:spcAft>
                <a:spcPts val="0"/>
              </a:spcAft>
              <a:buClr>
                <a:srgbClr val="4E84C4"/>
              </a:buClr>
              <a:buSzPts val="1400"/>
              <a:buFont typeface="Arial"/>
              <a:buChar char="»"/>
              <a:defRPr/>
            </a:lvl7pPr>
            <a:lvl8pPr indent="-109538" lvl="7" marL="2865438" marR="0" rtl="0" algn="l">
              <a:spcBef>
                <a:spcPts val="320"/>
              </a:spcBef>
              <a:spcAft>
                <a:spcPts val="0"/>
              </a:spcAft>
              <a:buClr>
                <a:srgbClr val="4E84C4"/>
              </a:buClr>
              <a:buSzPts val="1400"/>
              <a:buFont typeface="Arial"/>
              <a:buChar char="»"/>
              <a:defRPr/>
            </a:lvl8pPr>
            <a:lvl9pPr indent="-109537" lvl="8" marL="3322638" marR="0" rtl="0" algn="l">
              <a:spcBef>
                <a:spcPts val="320"/>
              </a:spcBef>
              <a:spcAft>
                <a:spcPts val="0"/>
              </a:spcAft>
              <a:buClr>
                <a:srgbClr val="4E84C4"/>
              </a:buClr>
              <a:buSzPts val="1400"/>
              <a:buFont typeface="Arial"/>
              <a:buChar char="»"/>
              <a:defRPr/>
            </a:lvl9pPr>
          </a:lstStyle>
          <a:p/>
        </p:txBody>
      </p:sp>
      <p:sp>
        <p:nvSpPr>
          <p:cNvPr id="22" name="Google Shape;22;p2"/>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900" u="none" cap="none" strike="noStrike">
                <a:solidFill>
                  <a:schemeClr val="lt1"/>
                </a:solidFill>
                <a:latin typeface="PT Sans"/>
                <a:ea typeface="PT Sans"/>
                <a:cs typeface="PT Sans"/>
                <a:sym typeface="PT Sans"/>
              </a:defRPr>
            </a:lvl1pPr>
            <a:lvl2pPr indent="0" lvl="1" marL="0" marR="0" rtl="0" algn="l">
              <a:spcBef>
                <a:spcPts val="0"/>
              </a:spcBef>
              <a:buNone/>
              <a:defRPr b="0" i="0" sz="900" u="none" cap="none" strike="noStrike">
                <a:solidFill>
                  <a:schemeClr val="lt1"/>
                </a:solidFill>
                <a:latin typeface="PT Sans"/>
                <a:ea typeface="PT Sans"/>
                <a:cs typeface="PT Sans"/>
                <a:sym typeface="PT Sans"/>
              </a:defRPr>
            </a:lvl2pPr>
            <a:lvl3pPr indent="0" lvl="2" marL="0" marR="0" rtl="0" algn="l">
              <a:spcBef>
                <a:spcPts val="0"/>
              </a:spcBef>
              <a:buNone/>
              <a:defRPr b="0" i="0" sz="900" u="none" cap="none" strike="noStrike">
                <a:solidFill>
                  <a:schemeClr val="lt1"/>
                </a:solidFill>
                <a:latin typeface="PT Sans"/>
                <a:ea typeface="PT Sans"/>
                <a:cs typeface="PT Sans"/>
                <a:sym typeface="PT Sans"/>
              </a:defRPr>
            </a:lvl3pPr>
            <a:lvl4pPr indent="0" lvl="3" marL="0" marR="0" rtl="0" algn="l">
              <a:spcBef>
                <a:spcPts val="0"/>
              </a:spcBef>
              <a:buNone/>
              <a:defRPr b="0" i="0" sz="900" u="none" cap="none" strike="noStrike">
                <a:solidFill>
                  <a:schemeClr val="lt1"/>
                </a:solidFill>
                <a:latin typeface="PT Sans"/>
                <a:ea typeface="PT Sans"/>
                <a:cs typeface="PT Sans"/>
                <a:sym typeface="PT Sans"/>
              </a:defRPr>
            </a:lvl4pPr>
            <a:lvl5pPr indent="0" lvl="4" marL="0" marR="0" rtl="0" algn="l">
              <a:spcBef>
                <a:spcPts val="0"/>
              </a:spcBef>
              <a:buNone/>
              <a:defRPr b="0" i="0" sz="900" u="none" cap="none" strike="noStrike">
                <a:solidFill>
                  <a:schemeClr val="lt1"/>
                </a:solidFill>
                <a:latin typeface="PT Sans"/>
                <a:ea typeface="PT Sans"/>
                <a:cs typeface="PT Sans"/>
                <a:sym typeface="PT Sans"/>
              </a:defRPr>
            </a:lvl5pPr>
            <a:lvl6pPr indent="0" lvl="5" marL="0" marR="0" rtl="0" algn="l">
              <a:spcBef>
                <a:spcPts val="0"/>
              </a:spcBef>
              <a:buNone/>
              <a:defRPr b="0" i="0" sz="900" u="none" cap="none" strike="noStrike">
                <a:solidFill>
                  <a:schemeClr val="lt1"/>
                </a:solidFill>
                <a:latin typeface="PT Sans"/>
                <a:ea typeface="PT Sans"/>
                <a:cs typeface="PT Sans"/>
                <a:sym typeface="PT Sans"/>
              </a:defRPr>
            </a:lvl6pPr>
            <a:lvl7pPr indent="0" lvl="6" marL="0" marR="0" rtl="0" algn="l">
              <a:spcBef>
                <a:spcPts val="0"/>
              </a:spcBef>
              <a:buNone/>
              <a:defRPr b="0" i="0" sz="900" u="none" cap="none" strike="noStrike">
                <a:solidFill>
                  <a:schemeClr val="lt1"/>
                </a:solidFill>
                <a:latin typeface="PT Sans"/>
                <a:ea typeface="PT Sans"/>
                <a:cs typeface="PT Sans"/>
                <a:sym typeface="PT Sans"/>
              </a:defRPr>
            </a:lvl7pPr>
            <a:lvl8pPr indent="0" lvl="7" marL="0" marR="0" rtl="0" algn="l">
              <a:spcBef>
                <a:spcPts val="0"/>
              </a:spcBef>
              <a:buNone/>
              <a:defRPr b="0" i="0" sz="900" u="none" cap="none" strike="noStrike">
                <a:solidFill>
                  <a:schemeClr val="lt1"/>
                </a:solidFill>
                <a:latin typeface="PT Sans"/>
                <a:ea typeface="PT Sans"/>
                <a:cs typeface="PT Sans"/>
                <a:sym typeface="PT Sans"/>
              </a:defRPr>
            </a:lvl8pPr>
            <a:lvl9pPr indent="0" lvl="8" marL="0" marR="0" rtl="0" algn="l">
              <a:spcBef>
                <a:spcPts val="0"/>
              </a:spcBef>
              <a:buNone/>
              <a:defRPr b="0" i="0" sz="900" u="none" cap="none" strike="noStrike">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3 September 2013</a:t>
            </a:r>
            <a:endParaRPr/>
          </a:p>
        </p:txBody>
      </p:sp>
      <p:sp>
        <p:nvSpPr>
          <p:cNvPr id="23" name="Google Shape;23;p2"/>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2" name="Google Shape;62;p11"/>
          <p:cNvSpPr/>
          <p:nvPr>
            <p:ph idx="2" type="pic"/>
          </p:nvPr>
        </p:nvSpPr>
        <p:spPr>
          <a:xfrm>
            <a:off x="1792288" y="612775"/>
            <a:ext cx="5486400" cy="4114800"/>
          </a:xfrm>
          <a:prstGeom prst="rect">
            <a:avLst/>
          </a:prstGeom>
          <a:noFill/>
          <a:ln>
            <a:noFill/>
          </a:ln>
        </p:spPr>
      </p:sp>
      <p:sp>
        <p:nvSpPr>
          <p:cNvPr id="63" name="Google Shape;63;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64" name="Google Shape;64;p1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12"/>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7" name="Google Shape;67;p12"/>
          <p:cNvSpPr txBox="1"/>
          <p:nvPr>
            <p:ph idx="1" type="body"/>
          </p:nvPr>
        </p:nvSpPr>
        <p:spPr>
          <a:xfrm rot="5400000">
            <a:off x="2301081" y="-1002506"/>
            <a:ext cx="4525963"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68" name="Google Shape;68;p12"/>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3"/>
          <p:cNvSpPr txBox="1"/>
          <p:nvPr>
            <p:ph type="title"/>
          </p:nvPr>
        </p:nvSpPr>
        <p:spPr>
          <a:xfrm rot="5400000">
            <a:off x="5126832" y="1823244"/>
            <a:ext cx="5207000"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1" name="Google Shape;71;p13"/>
          <p:cNvSpPr txBox="1"/>
          <p:nvPr>
            <p:ph idx="1" type="body"/>
          </p:nvPr>
        </p:nvSpPr>
        <p:spPr>
          <a:xfrm rot="5400000">
            <a:off x="829469" y="-211931"/>
            <a:ext cx="5207000"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72" name="Google Shape;72;p1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73" name="Shape 73"/>
        <p:cNvGrpSpPr/>
        <p:nvPr/>
      </p:nvGrpSpPr>
      <p:grpSpPr>
        <a:xfrm>
          <a:off x="0" y="0"/>
          <a:ext cx="0" cy="0"/>
          <a:chOff x="0" y="0"/>
          <a:chExt cx="0" cy="0"/>
        </a:xfrm>
      </p:grpSpPr>
      <p:sp>
        <p:nvSpPr>
          <p:cNvPr id="74" name="Google Shape;74;p14"/>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5" name="Google Shape;75;p1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84" name="Shape 84"/>
        <p:cNvGrpSpPr/>
        <p:nvPr/>
      </p:nvGrpSpPr>
      <p:grpSpPr>
        <a:xfrm>
          <a:off x="0" y="0"/>
          <a:ext cx="0" cy="0"/>
          <a:chOff x="0" y="0"/>
          <a:chExt cx="0" cy="0"/>
        </a:xfrm>
      </p:grpSpPr>
      <p:pic>
        <p:nvPicPr>
          <p:cNvPr descr="Guidelines ppt_title slide" id="85" name="Google Shape;85;p16"/>
          <p:cNvPicPr preferRelativeResize="0"/>
          <p:nvPr/>
        </p:nvPicPr>
        <p:blipFill rotWithShape="1">
          <a:blip r:embed="rId2">
            <a:alphaModFix/>
          </a:blip>
          <a:srcRect b="1059" l="52" r="-51" t="565"/>
          <a:stretch/>
        </p:blipFill>
        <p:spPr>
          <a:xfrm>
            <a:off x="4763" y="1682750"/>
            <a:ext cx="9144000" cy="2212975"/>
          </a:xfrm>
          <a:prstGeom prst="rect">
            <a:avLst/>
          </a:prstGeom>
          <a:noFill/>
          <a:ln>
            <a:noFill/>
          </a:ln>
        </p:spPr>
      </p:pic>
      <p:pic>
        <p:nvPicPr>
          <p:cNvPr descr="1" id="86" name="Google Shape;86;p16"/>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3" id="87" name="Google Shape;87;p16"/>
          <p:cNvPicPr preferRelativeResize="0"/>
          <p:nvPr/>
        </p:nvPicPr>
        <p:blipFill rotWithShape="1">
          <a:blip r:embed="rId4">
            <a:alphaModFix/>
          </a:blip>
          <a:srcRect b="24345" l="5882" r="5172" t="6470"/>
          <a:stretch/>
        </p:blipFill>
        <p:spPr>
          <a:xfrm>
            <a:off x="6197600" y="5888038"/>
            <a:ext cx="2784475" cy="712787"/>
          </a:xfrm>
          <a:prstGeom prst="rect">
            <a:avLst/>
          </a:prstGeom>
          <a:noFill/>
          <a:ln>
            <a:noFill/>
          </a:ln>
        </p:spPr>
      </p:pic>
      <p:sp>
        <p:nvSpPr>
          <p:cNvPr id="88" name="Google Shape;88;p16"/>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89" name="Google Shape;89;p16"/>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400"/>
              <a:buFont typeface="PT Sans"/>
              <a:buNone/>
              <a:defRPr/>
            </a:lvl1pPr>
            <a:lvl2pPr indent="-215900" lvl="1" marL="571500" marR="0" rtl="0" algn="l">
              <a:spcBef>
                <a:spcPts val="320"/>
              </a:spcBef>
              <a:spcAft>
                <a:spcPts val="0"/>
              </a:spcAft>
              <a:buClr>
                <a:srgbClr val="4E84C4"/>
              </a:buClr>
              <a:buSzPts val="1400"/>
              <a:buFont typeface="Arial"/>
              <a:buChar char="–"/>
              <a:defRPr/>
            </a:lvl2pPr>
            <a:lvl3pPr indent="-109537" lvl="2" marL="808038" marR="0" rtl="0" algn="l">
              <a:spcBef>
                <a:spcPts val="320"/>
              </a:spcBef>
              <a:spcAft>
                <a:spcPts val="0"/>
              </a:spcAft>
              <a:buClr>
                <a:srgbClr val="4E84C4"/>
              </a:buClr>
              <a:buSzPts val="1400"/>
              <a:buFont typeface="Arial"/>
              <a:buChar char="•"/>
              <a:defRPr/>
            </a:lvl3pPr>
            <a:lvl4pPr indent="-215900" lvl="3" marL="1257300" marR="0" rtl="0" algn="l">
              <a:spcBef>
                <a:spcPts val="320"/>
              </a:spcBef>
              <a:spcAft>
                <a:spcPts val="0"/>
              </a:spcAft>
              <a:buClr>
                <a:srgbClr val="4E84C4"/>
              </a:buClr>
              <a:buSzPts val="1400"/>
              <a:buFont typeface="Arial"/>
              <a:buChar char="–"/>
              <a:defRPr/>
            </a:lvl4pPr>
            <a:lvl5pPr indent="-109537" lvl="4" marL="1493838" marR="0" rtl="0" algn="l">
              <a:spcBef>
                <a:spcPts val="320"/>
              </a:spcBef>
              <a:spcAft>
                <a:spcPts val="0"/>
              </a:spcAft>
              <a:buClr>
                <a:srgbClr val="4E84C4"/>
              </a:buClr>
              <a:buSzPts val="1400"/>
              <a:buFont typeface="Arial"/>
              <a:buChar char="»"/>
              <a:defRPr/>
            </a:lvl5pPr>
            <a:lvl6pPr indent="-109538" lvl="5" marL="1951038" marR="0" rtl="0" algn="l">
              <a:spcBef>
                <a:spcPts val="320"/>
              </a:spcBef>
              <a:spcAft>
                <a:spcPts val="0"/>
              </a:spcAft>
              <a:buClr>
                <a:srgbClr val="4E84C4"/>
              </a:buClr>
              <a:buSzPts val="1400"/>
              <a:buFont typeface="Arial"/>
              <a:buChar char="»"/>
              <a:defRPr/>
            </a:lvl6pPr>
            <a:lvl7pPr indent="-109538" lvl="6" marL="2408238" marR="0" rtl="0" algn="l">
              <a:spcBef>
                <a:spcPts val="320"/>
              </a:spcBef>
              <a:spcAft>
                <a:spcPts val="0"/>
              </a:spcAft>
              <a:buClr>
                <a:srgbClr val="4E84C4"/>
              </a:buClr>
              <a:buSzPts val="1400"/>
              <a:buFont typeface="Arial"/>
              <a:buChar char="»"/>
              <a:defRPr/>
            </a:lvl7pPr>
            <a:lvl8pPr indent="-109538" lvl="7" marL="2865438" marR="0" rtl="0" algn="l">
              <a:spcBef>
                <a:spcPts val="320"/>
              </a:spcBef>
              <a:spcAft>
                <a:spcPts val="0"/>
              </a:spcAft>
              <a:buClr>
                <a:srgbClr val="4E84C4"/>
              </a:buClr>
              <a:buSzPts val="1400"/>
              <a:buFont typeface="Arial"/>
              <a:buChar char="»"/>
              <a:defRPr/>
            </a:lvl8pPr>
            <a:lvl9pPr indent="-109537" lvl="8" marL="3322638" marR="0" rtl="0" algn="l">
              <a:spcBef>
                <a:spcPts val="320"/>
              </a:spcBef>
              <a:spcAft>
                <a:spcPts val="0"/>
              </a:spcAft>
              <a:buClr>
                <a:srgbClr val="4E84C4"/>
              </a:buClr>
              <a:buSzPts val="1400"/>
              <a:buFont typeface="Arial"/>
              <a:buChar char="»"/>
              <a:defRPr/>
            </a:lvl9pPr>
          </a:lstStyle>
          <a:p/>
        </p:txBody>
      </p:sp>
      <p:sp>
        <p:nvSpPr>
          <p:cNvPr id="90" name="Google Shape;90;p16"/>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900" u="none" cap="none" strike="noStrike">
                <a:solidFill>
                  <a:schemeClr val="lt1"/>
                </a:solidFill>
                <a:latin typeface="PT Sans"/>
                <a:ea typeface="PT Sans"/>
                <a:cs typeface="PT Sans"/>
                <a:sym typeface="PT Sans"/>
              </a:defRPr>
            </a:lvl1pPr>
            <a:lvl2pPr indent="0" lvl="1" marL="0" marR="0" rtl="0" algn="l">
              <a:spcBef>
                <a:spcPts val="0"/>
              </a:spcBef>
              <a:buNone/>
              <a:defRPr b="0" i="0" sz="900" u="none" cap="none" strike="noStrike">
                <a:solidFill>
                  <a:schemeClr val="lt1"/>
                </a:solidFill>
                <a:latin typeface="PT Sans"/>
                <a:ea typeface="PT Sans"/>
                <a:cs typeface="PT Sans"/>
                <a:sym typeface="PT Sans"/>
              </a:defRPr>
            </a:lvl2pPr>
            <a:lvl3pPr indent="0" lvl="2" marL="0" marR="0" rtl="0" algn="l">
              <a:spcBef>
                <a:spcPts val="0"/>
              </a:spcBef>
              <a:buNone/>
              <a:defRPr b="0" i="0" sz="900" u="none" cap="none" strike="noStrike">
                <a:solidFill>
                  <a:schemeClr val="lt1"/>
                </a:solidFill>
                <a:latin typeface="PT Sans"/>
                <a:ea typeface="PT Sans"/>
                <a:cs typeface="PT Sans"/>
                <a:sym typeface="PT Sans"/>
              </a:defRPr>
            </a:lvl3pPr>
            <a:lvl4pPr indent="0" lvl="3" marL="0" marR="0" rtl="0" algn="l">
              <a:spcBef>
                <a:spcPts val="0"/>
              </a:spcBef>
              <a:buNone/>
              <a:defRPr b="0" i="0" sz="900" u="none" cap="none" strike="noStrike">
                <a:solidFill>
                  <a:schemeClr val="lt1"/>
                </a:solidFill>
                <a:latin typeface="PT Sans"/>
                <a:ea typeface="PT Sans"/>
                <a:cs typeface="PT Sans"/>
                <a:sym typeface="PT Sans"/>
              </a:defRPr>
            </a:lvl4pPr>
            <a:lvl5pPr indent="0" lvl="4" marL="0" marR="0" rtl="0" algn="l">
              <a:spcBef>
                <a:spcPts val="0"/>
              </a:spcBef>
              <a:buNone/>
              <a:defRPr b="0" i="0" sz="900" u="none" cap="none" strike="noStrike">
                <a:solidFill>
                  <a:schemeClr val="lt1"/>
                </a:solidFill>
                <a:latin typeface="PT Sans"/>
                <a:ea typeface="PT Sans"/>
                <a:cs typeface="PT Sans"/>
                <a:sym typeface="PT Sans"/>
              </a:defRPr>
            </a:lvl5pPr>
            <a:lvl6pPr indent="0" lvl="5" marL="0" marR="0" rtl="0" algn="l">
              <a:spcBef>
                <a:spcPts val="0"/>
              </a:spcBef>
              <a:buNone/>
              <a:defRPr b="0" i="0" sz="900" u="none" cap="none" strike="noStrike">
                <a:solidFill>
                  <a:schemeClr val="lt1"/>
                </a:solidFill>
                <a:latin typeface="PT Sans"/>
                <a:ea typeface="PT Sans"/>
                <a:cs typeface="PT Sans"/>
                <a:sym typeface="PT Sans"/>
              </a:defRPr>
            </a:lvl6pPr>
            <a:lvl7pPr indent="0" lvl="6" marL="0" marR="0" rtl="0" algn="l">
              <a:spcBef>
                <a:spcPts val="0"/>
              </a:spcBef>
              <a:buNone/>
              <a:defRPr b="0" i="0" sz="900" u="none" cap="none" strike="noStrike">
                <a:solidFill>
                  <a:schemeClr val="lt1"/>
                </a:solidFill>
                <a:latin typeface="PT Sans"/>
                <a:ea typeface="PT Sans"/>
                <a:cs typeface="PT Sans"/>
                <a:sym typeface="PT Sans"/>
              </a:defRPr>
            </a:lvl7pPr>
            <a:lvl8pPr indent="0" lvl="7" marL="0" marR="0" rtl="0" algn="l">
              <a:spcBef>
                <a:spcPts val="0"/>
              </a:spcBef>
              <a:buNone/>
              <a:defRPr b="0" i="0" sz="900" u="none" cap="none" strike="noStrike">
                <a:solidFill>
                  <a:schemeClr val="lt1"/>
                </a:solidFill>
                <a:latin typeface="PT Sans"/>
                <a:ea typeface="PT Sans"/>
                <a:cs typeface="PT Sans"/>
                <a:sym typeface="PT Sans"/>
              </a:defRPr>
            </a:lvl8pPr>
            <a:lvl9pPr indent="0" lvl="8" marL="0" marR="0" rtl="0" algn="l">
              <a:spcBef>
                <a:spcPts val="0"/>
              </a:spcBef>
              <a:buNone/>
              <a:defRPr b="0" i="0" sz="900" u="none" cap="none" strike="noStrike">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3 September 2013</a:t>
            </a:r>
            <a:endParaRPr/>
          </a:p>
        </p:txBody>
      </p:sp>
      <p:sp>
        <p:nvSpPr>
          <p:cNvPr id="91" name="Google Shape;91;p16"/>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17"/>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4" name="Google Shape;94;p17"/>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95" name="Google Shape;95;p1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6" name="Google Shape;96;p1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1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9" name="Google Shape;99;p1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00" name="Google Shape;100;p1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01" name="Google Shape;101;p1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2" name="Shape 102"/>
        <p:cNvGrpSpPr/>
        <p:nvPr/>
      </p:nvGrpSpPr>
      <p:grpSpPr>
        <a:xfrm>
          <a:off x="0" y="0"/>
          <a:ext cx="0" cy="0"/>
          <a:chOff x="0" y="0"/>
          <a:chExt cx="0" cy="0"/>
        </a:xfrm>
      </p:grpSpPr>
      <p:sp>
        <p:nvSpPr>
          <p:cNvPr id="103" name="Google Shape;103;p1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4" name="Google Shape;104;p19"/>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05" name="Google Shape;105;p19"/>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06" name="Google Shape;106;p1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07" name="Google Shape;107;p1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0" name="Google Shape;110;p2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11" name="Google Shape;111;p2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12" name="Google Shape;112;p2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13" name="Google Shape;113;p2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14" name="Google Shape;114;p2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15" name="Google Shape;115;p2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1"/>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8" name="Google Shape;118;p2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19" name="Google Shape;119;p2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6" name="Google Shape;26;p3"/>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7" name="Google Shape;27;p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2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22" name="Google Shape;122;p2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3" name="Shape 123"/>
        <p:cNvGrpSpPr/>
        <p:nvPr/>
      </p:nvGrpSpPr>
      <p:grpSpPr>
        <a:xfrm>
          <a:off x="0" y="0"/>
          <a:ext cx="0" cy="0"/>
          <a:chOff x="0" y="0"/>
          <a:chExt cx="0" cy="0"/>
        </a:xfrm>
      </p:grpSpPr>
      <p:sp>
        <p:nvSpPr>
          <p:cNvPr id="124" name="Google Shape;124;p2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26" name="Google Shape;126;p2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27" name="Google Shape;127;p2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28" name="Google Shape;128;p2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p24"/>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1" name="Google Shape;131;p24"/>
          <p:cNvSpPr/>
          <p:nvPr>
            <p:ph idx="2" type="pic"/>
          </p:nvPr>
        </p:nvSpPr>
        <p:spPr>
          <a:xfrm>
            <a:off x="1792288" y="612775"/>
            <a:ext cx="5486400" cy="4114800"/>
          </a:xfrm>
          <a:prstGeom prst="rect">
            <a:avLst/>
          </a:prstGeom>
          <a:noFill/>
          <a:ln>
            <a:noFill/>
          </a:ln>
        </p:spPr>
      </p:sp>
      <p:sp>
        <p:nvSpPr>
          <p:cNvPr id="132" name="Google Shape;132;p24"/>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33" name="Google Shape;133;p2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4" name="Google Shape;134;p2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25"/>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7" name="Google Shape;137;p25"/>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38" name="Google Shape;138;p2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9" name="Google Shape;139;p2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6"/>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2" name="Google Shape;142;p26"/>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43" name="Google Shape;143;p2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4" name="Google Shape;144;p2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BB034"/>
        </a:solidFill>
      </p:bgPr>
    </p:bg>
    <p:spTree>
      <p:nvGrpSpPr>
        <p:cNvPr id="155" name="Shape 155"/>
        <p:cNvGrpSpPr/>
        <p:nvPr/>
      </p:nvGrpSpPr>
      <p:grpSpPr>
        <a:xfrm>
          <a:off x="0" y="0"/>
          <a:ext cx="0" cy="0"/>
          <a:chOff x="0" y="0"/>
          <a:chExt cx="0" cy="0"/>
        </a:xfrm>
      </p:grpSpPr>
      <p:pic>
        <p:nvPicPr>
          <p:cNvPr descr="logo" id="156" name="Google Shape;156;p28"/>
          <p:cNvPicPr preferRelativeResize="0"/>
          <p:nvPr/>
        </p:nvPicPr>
        <p:blipFill rotWithShape="1">
          <a:blip r:embed="rId2">
            <a:alphaModFix/>
          </a:blip>
          <a:srcRect b="27124" l="7153" r="2851" t="16637"/>
          <a:stretch/>
        </p:blipFill>
        <p:spPr>
          <a:xfrm>
            <a:off x="227013" y="6248400"/>
            <a:ext cx="3055937" cy="493713"/>
          </a:xfrm>
          <a:prstGeom prst="rect">
            <a:avLst/>
          </a:prstGeom>
          <a:noFill/>
          <a:ln>
            <a:noFill/>
          </a:ln>
        </p:spPr>
      </p:pic>
      <p:pic>
        <p:nvPicPr>
          <p:cNvPr descr="Guidelines ppt_new inside 1" id="157" name="Google Shape;157;p28"/>
          <p:cNvPicPr preferRelativeResize="0"/>
          <p:nvPr/>
        </p:nvPicPr>
        <p:blipFill rotWithShape="1">
          <a:blip r:embed="rId3">
            <a:alphaModFix/>
          </a:blip>
          <a:srcRect b="663" l="0" r="0" t="589"/>
          <a:stretch/>
        </p:blipFill>
        <p:spPr>
          <a:xfrm>
            <a:off x="0" y="4159250"/>
            <a:ext cx="9144000" cy="2130425"/>
          </a:xfrm>
          <a:prstGeom prst="rect">
            <a:avLst/>
          </a:prstGeom>
          <a:noFill/>
          <a:ln>
            <a:noFill/>
          </a:ln>
        </p:spPr>
      </p:pic>
      <p:sp>
        <p:nvSpPr>
          <p:cNvPr id="158" name="Google Shape;158;p28"/>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Click to edit Section Divider Master title style</a:t>
            </a:r>
            <a:endParaRPr/>
          </a:p>
        </p:txBody>
      </p:sp>
      <p:sp>
        <p:nvSpPr>
          <p:cNvPr id="159" name="Google Shape;159;p28"/>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chemeClr val="lt1"/>
                </a:solidFill>
                <a:latin typeface="PT Sans"/>
                <a:ea typeface="PT Sans"/>
                <a:cs typeface="PT Sans"/>
                <a:sym typeface="PT Sans"/>
              </a:rPr>
              <a:t>3 September 2013</a:t>
            </a:r>
            <a:endParaRPr b="0" i="0" sz="900" u="none" cap="none" strike="noStrike">
              <a:solidFill>
                <a:schemeClr val="lt1"/>
              </a:solidFill>
              <a:latin typeface="PT Sans"/>
              <a:ea typeface="PT Sans"/>
              <a:cs typeface="PT Sans"/>
              <a:sym typeface="PT Sans"/>
            </a:endParaRPr>
          </a:p>
        </p:txBody>
      </p:sp>
      <p:sp>
        <p:nvSpPr>
          <p:cNvPr id="160" name="Google Shape;160;p28"/>
          <p:cNvSpPr txBox="1"/>
          <p:nvPr>
            <p:ph type="ctrTitle"/>
          </p:nvPr>
        </p:nvSpPr>
        <p:spPr>
          <a:xfrm>
            <a:off x="279400" y="3429000"/>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61" name="Google Shape;161;p2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chemeClr val="lt1"/>
                </a:solidFill>
                <a:latin typeface="PT Sans"/>
                <a:ea typeface="PT Sans"/>
                <a:cs typeface="PT Sans"/>
                <a:sym typeface="PT Sans"/>
              </a:defRPr>
            </a:lvl1pPr>
            <a:lvl2pPr indent="0" lvl="1" marL="0" marR="0" rtl="0" algn="r">
              <a:spcBef>
                <a:spcPts val="0"/>
              </a:spcBef>
              <a:buNone/>
              <a:defRPr b="1" i="0" sz="900" u="none" cap="none" strike="noStrike">
                <a:solidFill>
                  <a:schemeClr val="lt1"/>
                </a:solidFill>
                <a:latin typeface="PT Sans"/>
                <a:ea typeface="PT Sans"/>
                <a:cs typeface="PT Sans"/>
                <a:sym typeface="PT Sans"/>
              </a:defRPr>
            </a:lvl2pPr>
            <a:lvl3pPr indent="0" lvl="2" marL="0" marR="0" rtl="0" algn="r">
              <a:spcBef>
                <a:spcPts val="0"/>
              </a:spcBef>
              <a:buNone/>
              <a:defRPr b="1" i="0" sz="900" u="none" cap="none" strike="noStrike">
                <a:solidFill>
                  <a:schemeClr val="lt1"/>
                </a:solidFill>
                <a:latin typeface="PT Sans"/>
                <a:ea typeface="PT Sans"/>
                <a:cs typeface="PT Sans"/>
                <a:sym typeface="PT Sans"/>
              </a:defRPr>
            </a:lvl3pPr>
            <a:lvl4pPr indent="0" lvl="3" marL="0" marR="0" rtl="0" algn="r">
              <a:spcBef>
                <a:spcPts val="0"/>
              </a:spcBef>
              <a:buNone/>
              <a:defRPr b="1" i="0" sz="900" u="none" cap="none" strike="noStrike">
                <a:solidFill>
                  <a:schemeClr val="lt1"/>
                </a:solidFill>
                <a:latin typeface="PT Sans"/>
                <a:ea typeface="PT Sans"/>
                <a:cs typeface="PT Sans"/>
                <a:sym typeface="PT Sans"/>
              </a:defRPr>
            </a:lvl4pPr>
            <a:lvl5pPr indent="0" lvl="4" marL="0" marR="0" rtl="0" algn="r">
              <a:spcBef>
                <a:spcPts val="0"/>
              </a:spcBef>
              <a:buNone/>
              <a:defRPr b="1" i="0" sz="900" u="none" cap="none" strike="noStrike">
                <a:solidFill>
                  <a:schemeClr val="lt1"/>
                </a:solidFill>
                <a:latin typeface="PT Sans"/>
                <a:ea typeface="PT Sans"/>
                <a:cs typeface="PT Sans"/>
                <a:sym typeface="PT Sans"/>
              </a:defRPr>
            </a:lvl5pPr>
            <a:lvl6pPr indent="0" lvl="5" marL="0" marR="0" rtl="0" algn="r">
              <a:spcBef>
                <a:spcPts val="0"/>
              </a:spcBef>
              <a:buNone/>
              <a:defRPr b="1" i="0" sz="900" u="none" cap="none" strike="noStrike">
                <a:solidFill>
                  <a:schemeClr val="lt1"/>
                </a:solidFill>
                <a:latin typeface="PT Sans"/>
                <a:ea typeface="PT Sans"/>
                <a:cs typeface="PT Sans"/>
                <a:sym typeface="PT Sans"/>
              </a:defRPr>
            </a:lvl6pPr>
            <a:lvl7pPr indent="0" lvl="6" marL="0" marR="0" rtl="0" algn="r">
              <a:spcBef>
                <a:spcPts val="0"/>
              </a:spcBef>
              <a:buNone/>
              <a:defRPr b="1" i="0" sz="900" u="none" cap="none" strike="noStrike">
                <a:solidFill>
                  <a:schemeClr val="lt1"/>
                </a:solidFill>
                <a:latin typeface="PT Sans"/>
                <a:ea typeface="PT Sans"/>
                <a:cs typeface="PT Sans"/>
                <a:sym typeface="PT Sans"/>
              </a:defRPr>
            </a:lvl7pPr>
            <a:lvl8pPr indent="0" lvl="7" marL="0" marR="0" rtl="0" algn="r">
              <a:spcBef>
                <a:spcPts val="0"/>
              </a:spcBef>
              <a:buNone/>
              <a:defRPr b="1" i="0" sz="900" u="none" cap="none" strike="noStrike">
                <a:solidFill>
                  <a:schemeClr val="lt1"/>
                </a:solidFill>
                <a:latin typeface="PT Sans"/>
                <a:ea typeface="PT Sans"/>
                <a:cs typeface="PT Sans"/>
                <a:sym typeface="PT Sans"/>
              </a:defRPr>
            </a:lvl8pPr>
            <a:lvl9pPr indent="0" lvl="8" marL="0" marR="0" rtl="0" algn="r">
              <a:spcBef>
                <a:spcPts val="0"/>
              </a:spcBef>
              <a:buNone/>
              <a:defRPr b="1" i="0" sz="900" u="none" cap="none" strike="noStrike">
                <a:solidFill>
                  <a:schemeClr val="lt1"/>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2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3" name="Shape 163"/>
        <p:cNvGrpSpPr/>
        <p:nvPr/>
      </p:nvGrpSpPr>
      <p:grpSpPr>
        <a:xfrm>
          <a:off x="0" y="0"/>
          <a:ext cx="0" cy="0"/>
          <a:chOff x="0" y="0"/>
          <a:chExt cx="0" cy="0"/>
        </a:xfrm>
      </p:grpSpPr>
      <p:sp>
        <p:nvSpPr>
          <p:cNvPr id="164" name="Google Shape;164;p2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65" name="Google Shape;165;p29"/>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66" name="Google Shape;166;p2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2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8" name="Shape 168"/>
        <p:cNvGrpSpPr/>
        <p:nvPr/>
      </p:nvGrpSpPr>
      <p:grpSpPr>
        <a:xfrm>
          <a:off x="0" y="0"/>
          <a:ext cx="0" cy="0"/>
          <a:chOff x="0" y="0"/>
          <a:chExt cx="0" cy="0"/>
        </a:xfrm>
      </p:grpSpPr>
      <p:sp>
        <p:nvSpPr>
          <p:cNvPr id="169" name="Google Shape;169;p3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0" name="Google Shape;170;p3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71" name="Google Shape;171;p3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3" name="Shape 173"/>
        <p:cNvGrpSpPr/>
        <p:nvPr/>
      </p:nvGrpSpPr>
      <p:grpSpPr>
        <a:xfrm>
          <a:off x="0" y="0"/>
          <a:ext cx="0" cy="0"/>
          <a:chOff x="0" y="0"/>
          <a:chExt cx="0" cy="0"/>
        </a:xfrm>
      </p:grpSpPr>
      <p:sp>
        <p:nvSpPr>
          <p:cNvPr id="174" name="Google Shape;174;p31"/>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5" name="Google Shape;175;p31"/>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6" name="Google Shape;176;p31"/>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7" name="Google Shape;177;p3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p3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9" name="Shape 179"/>
        <p:cNvGrpSpPr/>
        <p:nvPr/>
      </p:nvGrpSpPr>
      <p:grpSpPr>
        <a:xfrm>
          <a:off x="0" y="0"/>
          <a:ext cx="0" cy="0"/>
          <a:chOff x="0" y="0"/>
          <a:chExt cx="0" cy="0"/>
        </a:xfrm>
      </p:grpSpPr>
      <p:sp>
        <p:nvSpPr>
          <p:cNvPr id="180" name="Google Shape;180;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1" name="Google Shape;181;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82" name="Google Shape;182;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83" name="Google Shape;183;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84" name="Google Shape;184;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85" name="Google Shape;185;p3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6" name="Google Shape;186;p3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7" name="Shape 187"/>
        <p:cNvGrpSpPr/>
        <p:nvPr/>
      </p:nvGrpSpPr>
      <p:grpSpPr>
        <a:xfrm>
          <a:off x="0" y="0"/>
          <a:ext cx="0" cy="0"/>
          <a:chOff x="0" y="0"/>
          <a:chExt cx="0" cy="0"/>
        </a:xfrm>
      </p:grpSpPr>
      <p:sp>
        <p:nvSpPr>
          <p:cNvPr id="188" name="Google Shape;188;p33"/>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89" name="Google Shape;189;p3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1" name="Shape 191"/>
        <p:cNvGrpSpPr/>
        <p:nvPr/>
      </p:nvGrpSpPr>
      <p:grpSpPr>
        <a:xfrm>
          <a:off x="0" y="0"/>
          <a:ext cx="0" cy="0"/>
          <a:chOff x="0" y="0"/>
          <a:chExt cx="0" cy="0"/>
        </a:xfrm>
      </p:grpSpPr>
      <p:sp>
        <p:nvSpPr>
          <p:cNvPr id="192" name="Google Shape;192;p3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3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4" name="Shape 194"/>
        <p:cNvGrpSpPr/>
        <p:nvPr/>
      </p:nvGrpSpPr>
      <p:grpSpPr>
        <a:xfrm>
          <a:off x="0" y="0"/>
          <a:ext cx="0" cy="0"/>
          <a:chOff x="0" y="0"/>
          <a:chExt cx="0" cy="0"/>
        </a:xfrm>
      </p:grpSpPr>
      <p:sp>
        <p:nvSpPr>
          <p:cNvPr id="195" name="Google Shape;195;p35"/>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6" name="Google Shape;196;p35"/>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97" name="Google Shape;197;p35"/>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98" name="Google Shape;198;p3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3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0" name="Shape 200"/>
        <p:cNvGrpSpPr/>
        <p:nvPr/>
      </p:nvGrpSpPr>
      <p:grpSpPr>
        <a:xfrm>
          <a:off x="0" y="0"/>
          <a:ext cx="0" cy="0"/>
          <a:chOff x="0" y="0"/>
          <a:chExt cx="0" cy="0"/>
        </a:xfrm>
      </p:grpSpPr>
      <p:sp>
        <p:nvSpPr>
          <p:cNvPr id="201" name="Google Shape;201;p3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2" name="Google Shape;202;p36"/>
          <p:cNvSpPr/>
          <p:nvPr>
            <p:ph idx="2" type="pic"/>
          </p:nvPr>
        </p:nvSpPr>
        <p:spPr>
          <a:xfrm>
            <a:off x="1792288" y="612775"/>
            <a:ext cx="5486400" cy="4114800"/>
          </a:xfrm>
          <a:prstGeom prst="rect">
            <a:avLst/>
          </a:prstGeom>
          <a:noFill/>
          <a:ln>
            <a:noFill/>
          </a:ln>
        </p:spPr>
      </p:sp>
      <p:sp>
        <p:nvSpPr>
          <p:cNvPr id="203" name="Google Shape;203;p3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04" name="Google Shape;204;p3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3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6" name="Shape 206"/>
        <p:cNvGrpSpPr/>
        <p:nvPr/>
      </p:nvGrpSpPr>
      <p:grpSpPr>
        <a:xfrm>
          <a:off x="0" y="0"/>
          <a:ext cx="0" cy="0"/>
          <a:chOff x="0" y="0"/>
          <a:chExt cx="0" cy="0"/>
        </a:xfrm>
      </p:grpSpPr>
      <p:sp>
        <p:nvSpPr>
          <p:cNvPr id="207" name="Google Shape;207;p37"/>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08" name="Google Shape;208;p37"/>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09" name="Google Shape;209;p3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10" name="Google Shape;210;p3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1" name="Shape 211"/>
        <p:cNvGrpSpPr/>
        <p:nvPr/>
      </p:nvGrpSpPr>
      <p:grpSpPr>
        <a:xfrm>
          <a:off x="0" y="0"/>
          <a:ext cx="0" cy="0"/>
          <a:chOff x="0" y="0"/>
          <a:chExt cx="0" cy="0"/>
        </a:xfrm>
      </p:grpSpPr>
      <p:sp>
        <p:nvSpPr>
          <p:cNvPr id="212" name="Google Shape;212;p38"/>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13" name="Google Shape;213;p38"/>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14" name="Google Shape;214;p3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15" name="Google Shape;215;p3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6CCFF6"/>
        </a:solidFill>
      </p:bgPr>
    </p:bg>
    <p:spTree>
      <p:nvGrpSpPr>
        <p:cNvPr id="226" name="Shape 226"/>
        <p:cNvGrpSpPr/>
        <p:nvPr/>
      </p:nvGrpSpPr>
      <p:grpSpPr>
        <a:xfrm>
          <a:off x="0" y="0"/>
          <a:ext cx="0" cy="0"/>
          <a:chOff x="0" y="0"/>
          <a:chExt cx="0" cy="0"/>
        </a:xfrm>
      </p:grpSpPr>
      <p:sp>
        <p:nvSpPr>
          <p:cNvPr id="227" name="Google Shape;227;p40"/>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Click to edit Section Divider Master title style</a:t>
            </a:r>
            <a:endParaRPr/>
          </a:p>
        </p:txBody>
      </p:sp>
      <p:pic>
        <p:nvPicPr>
          <p:cNvPr descr="4" id="228" name="Google Shape;228;p40"/>
          <p:cNvPicPr preferRelativeResize="0"/>
          <p:nvPr/>
        </p:nvPicPr>
        <p:blipFill rotWithShape="1">
          <a:blip r:embed="rId2">
            <a:alphaModFix/>
          </a:blip>
          <a:srcRect b="588" l="0" r="0" t="1765"/>
          <a:stretch/>
        </p:blipFill>
        <p:spPr>
          <a:xfrm>
            <a:off x="0" y="4178300"/>
            <a:ext cx="9144000" cy="2106613"/>
          </a:xfrm>
          <a:prstGeom prst="rect">
            <a:avLst/>
          </a:prstGeom>
          <a:noFill/>
          <a:ln>
            <a:noFill/>
          </a:ln>
        </p:spPr>
      </p:pic>
      <p:pic>
        <p:nvPicPr>
          <p:cNvPr descr="logo_white" id="229" name="Google Shape;229;p40"/>
          <p:cNvPicPr preferRelativeResize="0"/>
          <p:nvPr/>
        </p:nvPicPr>
        <p:blipFill rotWithShape="1">
          <a:blip r:embed="rId3">
            <a:alphaModFix/>
          </a:blip>
          <a:srcRect b="11809" l="1759" r="2379" t="9595"/>
          <a:stretch/>
        </p:blipFill>
        <p:spPr>
          <a:xfrm>
            <a:off x="300038" y="6362700"/>
            <a:ext cx="2940050" cy="338138"/>
          </a:xfrm>
          <a:prstGeom prst="rect">
            <a:avLst/>
          </a:prstGeom>
          <a:noFill/>
          <a:ln>
            <a:noFill/>
          </a:ln>
        </p:spPr>
      </p:pic>
      <p:sp>
        <p:nvSpPr>
          <p:cNvPr id="230" name="Google Shape;230;p40"/>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3 September 2013</a:t>
            </a:r>
            <a:endParaRPr b="0" i="0" sz="900" u="none" cap="none" strike="noStrike">
              <a:solidFill>
                <a:srgbClr val="4E84C4"/>
              </a:solidFill>
              <a:latin typeface="PT Sans"/>
              <a:ea typeface="PT Sans"/>
              <a:cs typeface="PT Sans"/>
              <a:sym typeface="PT Sans"/>
            </a:endParaRPr>
          </a:p>
        </p:txBody>
      </p:sp>
      <p:sp>
        <p:nvSpPr>
          <p:cNvPr id="231" name="Google Shape;231;p4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2" name="Google Shape;232;p4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3" name="Shape 233"/>
        <p:cNvGrpSpPr/>
        <p:nvPr/>
      </p:nvGrpSpPr>
      <p:grpSpPr>
        <a:xfrm>
          <a:off x="0" y="0"/>
          <a:ext cx="0" cy="0"/>
          <a:chOff x="0" y="0"/>
          <a:chExt cx="0" cy="0"/>
        </a:xfrm>
      </p:grpSpPr>
      <p:sp>
        <p:nvSpPr>
          <p:cNvPr id="234" name="Google Shape;234;p41"/>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35" name="Google Shape;235;p41"/>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36" name="Google Shape;236;p4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7" name="Google Shape;237;p4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8" name="Shape 238"/>
        <p:cNvGrpSpPr/>
        <p:nvPr/>
      </p:nvGrpSpPr>
      <p:grpSpPr>
        <a:xfrm>
          <a:off x="0" y="0"/>
          <a:ext cx="0" cy="0"/>
          <a:chOff x="0" y="0"/>
          <a:chExt cx="0" cy="0"/>
        </a:xfrm>
      </p:grpSpPr>
      <p:sp>
        <p:nvSpPr>
          <p:cNvPr id="239" name="Google Shape;239;p4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0" name="Google Shape;240;p4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41" name="Google Shape;241;p4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42" name="Google Shape;242;p4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3" name="Shape 243"/>
        <p:cNvGrpSpPr/>
        <p:nvPr/>
      </p:nvGrpSpPr>
      <p:grpSpPr>
        <a:xfrm>
          <a:off x="0" y="0"/>
          <a:ext cx="0" cy="0"/>
          <a:chOff x="0" y="0"/>
          <a:chExt cx="0" cy="0"/>
        </a:xfrm>
      </p:grpSpPr>
      <p:sp>
        <p:nvSpPr>
          <p:cNvPr id="244" name="Google Shape;244;p43"/>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5" name="Google Shape;245;p43"/>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6" name="Google Shape;246;p43"/>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7" name="Google Shape;247;p4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48" name="Google Shape;248;p4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30" name="Shape 30"/>
        <p:cNvGrpSpPr/>
        <p:nvPr/>
      </p:nvGrpSpPr>
      <p:grpSpPr>
        <a:xfrm>
          <a:off x="0" y="0"/>
          <a:ext cx="0" cy="0"/>
          <a:chOff x="0" y="0"/>
          <a:chExt cx="0" cy="0"/>
        </a:xfrm>
      </p:grpSpPr>
      <p:sp>
        <p:nvSpPr>
          <p:cNvPr id="31" name="Google Shape;31;p5"/>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32" name="Google Shape;32;p5"/>
          <p:cNvSpPr txBox="1"/>
          <p:nvPr>
            <p:ph idx="1" type="body"/>
          </p:nvPr>
        </p:nvSpPr>
        <p:spPr>
          <a:xfrm>
            <a:off x="457200" y="1508787"/>
            <a:ext cx="8229600" cy="1781000"/>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33" name="Google Shape;33;p5"/>
          <p:cNvSpPr txBox="1"/>
          <p:nvPr>
            <p:ph idx="2" type="body"/>
          </p:nvPr>
        </p:nvSpPr>
        <p:spPr>
          <a:xfrm>
            <a:off x="467544" y="842421"/>
            <a:ext cx="8208144" cy="384000"/>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Clr>
                <a:srgbClr val="BFBFBF"/>
              </a:buClr>
              <a:buSzPts val="1400"/>
              <a:buFont typeface="Arial"/>
              <a:buNone/>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34" name="Google Shape;34;p5"/>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5"/>
          <p:cNvSpPr/>
          <p:nvPr/>
        </p:nvSpPr>
        <p:spPr>
          <a:xfrm>
            <a:off x="7524328" y="6405332"/>
            <a:ext cx="1512168" cy="4526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9" name="Shape 249"/>
        <p:cNvGrpSpPr/>
        <p:nvPr/>
      </p:nvGrpSpPr>
      <p:grpSpPr>
        <a:xfrm>
          <a:off x="0" y="0"/>
          <a:ext cx="0" cy="0"/>
          <a:chOff x="0" y="0"/>
          <a:chExt cx="0" cy="0"/>
        </a:xfrm>
      </p:grpSpPr>
      <p:sp>
        <p:nvSpPr>
          <p:cNvPr id="250" name="Google Shape;250;p4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1" name="Google Shape;251;p4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52" name="Google Shape;252;p4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53" name="Google Shape;253;p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54" name="Google Shape;254;p4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55" name="Google Shape;255;p4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6" name="Google Shape;256;p4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7" name="Shape 257"/>
        <p:cNvGrpSpPr/>
        <p:nvPr/>
      </p:nvGrpSpPr>
      <p:grpSpPr>
        <a:xfrm>
          <a:off x="0" y="0"/>
          <a:ext cx="0" cy="0"/>
          <a:chOff x="0" y="0"/>
          <a:chExt cx="0" cy="0"/>
        </a:xfrm>
      </p:grpSpPr>
      <p:sp>
        <p:nvSpPr>
          <p:cNvPr id="258" name="Google Shape;258;p45"/>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59" name="Google Shape;259;p4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0" name="Google Shape;260;p4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1" name="Shape 261"/>
        <p:cNvGrpSpPr/>
        <p:nvPr/>
      </p:nvGrpSpPr>
      <p:grpSpPr>
        <a:xfrm>
          <a:off x="0" y="0"/>
          <a:ext cx="0" cy="0"/>
          <a:chOff x="0" y="0"/>
          <a:chExt cx="0" cy="0"/>
        </a:xfrm>
      </p:grpSpPr>
      <p:sp>
        <p:nvSpPr>
          <p:cNvPr id="262" name="Google Shape;262;p4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3" name="Google Shape;263;p4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4" name="Shape 264"/>
        <p:cNvGrpSpPr/>
        <p:nvPr/>
      </p:nvGrpSpPr>
      <p:grpSpPr>
        <a:xfrm>
          <a:off x="0" y="0"/>
          <a:ext cx="0" cy="0"/>
          <a:chOff x="0" y="0"/>
          <a:chExt cx="0" cy="0"/>
        </a:xfrm>
      </p:grpSpPr>
      <p:sp>
        <p:nvSpPr>
          <p:cNvPr id="265" name="Google Shape;265;p4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6" name="Google Shape;266;p4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67" name="Google Shape;267;p4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68" name="Google Shape;268;p4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9" name="Google Shape;269;p4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0" name="Shape 270"/>
        <p:cNvGrpSpPr/>
        <p:nvPr/>
      </p:nvGrpSpPr>
      <p:grpSpPr>
        <a:xfrm>
          <a:off x="0" y="0"/>
          <a:ext cx="0" cy="0"/>
          <a:chOff x="0" y="0"/>
          <a:chExt cx="0" cy="0"/>
        </a:xfrm>
      </p:grpSpPr>
      <p:sp>
        <p:nvSpPr>
          <p:cNvPr id="271" name="Google Shape;271;p4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2" name="Google Shape;272;p48"/>
          <p:cNvSpPr/>
          <p:nvPr>
            <p:ph idx="2" type="pic"/>
          </p:nvPr>
        </p:nvSpPr>
        <p:spPr>
          <a:xfrm>
            <a:off x="1792288" y="612775"/>
            <a:ext cx="5486400" cy="4114800"/>
          </a:xfrm>
          <a:prstGeom prst="rect">
            <a:avLst/>
          </a:prstGeom>
          <a:noFill/>
          <a:ln>
            <a:noFill/>
          </a:ln>
        </p:spPr>
      </p:sp>
      <p:sp>
        <p:nvSpPr>
          <p:cNvPr id="273" name="Google Shape;273;p4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74" name="Google Shape;274;p4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75" name="Google Shape;275;p4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6" name="Shape 276"/>
        <p:cNvGrpSpPr/>
        <p:nvPr/>
      </p:nvGrpSpPr>
      <p:grpSpPr>
        <a:xfrm>
          <a:off x="0" y="0"/>
          <a:ext cx="0" cy="0"/>
          <a:chOff x="0" y="0"/>
          <a:chExt cx="0" cy="0"/>
        </a:xfrm>
      </p:grpSpPr>
      <p:sp>
        <p:nvSpPr>
          <p:cNvPr id="277" name="Google Shape;277;p4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8" name="Google Shape;278;p49"/>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79" name="Google Shape;279;p4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80" name="Google Shape;280;p4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1" name="Shape 281"/>
        <p:cNvGrpSpPr/>
        <p:nvPr/>
      </p:nvGrpSpPr>
      <p:grpSpPr>
        <a:xfrm>
          <a:off x="0" y="0"/>
          <a:ext cx="0" cy="0"/>
          <a:chOff x="0" y="0"/>
          <a:chExt cx="0" cy="0"/>
        </a:xfrm>
      </p:grpSpPr>
      <p:sp>
        <p:nvSpPr>
          <p:cNvPr id="282" name="Google Shape;282;p50"/>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83" name="Google Shape;283;p50"/>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84" name="Google Shape;284;p5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85" name="Google Shape;285;p5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38" name="Google Shape;38;p6"/>
          <p:cNvSpPr txBox="1"/>
          <p:nvPr>
            <p:ph idx="1" type="body"/>
          </p:nvPr>
        </p:nvSpPr>
        <p:spPr>
          <a:xfrm>
            <a:off x="342900" y="955675"/>
            <a:ext cx="4144963" cy="452596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39" name="Google Shape;39;p6"/>
          <p:cNvSpPr txBox="1"/>
          <p:nvPr>
            <p:ph idx="2" type="body"/>
          </p:nvPr>
        </p:nvSpPr>
        <p:spPr>
          <a:xfrm>
            <a:off x="4640263" y="955675"/>
            <a:ext cx="4144962" cy="452596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40" name="Google Shape;40;p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3" name="Google Shape;43;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44" name="Google Shape;44;p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48" name="Google Shape;48;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49" name="Google Shape;49;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50" name="Google Shape;50;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51" name="Google Shape;51;p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9"/>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54" name="Google Shape;54;p9"/>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7" name="Google Shape;57;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58" name="Google Shape;58;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59" name="Google Shape;59;p10"/>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4.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PPT inside_4 lines" id="10" name="Google Shape;10;p1"/>
          <p:cNvPicPr preferRelativeResize="0"/>
          <p:nvPr/>
        </p:nvPicPr>
        <p:blipFill rotWithShape="1">
          <a:blip r:embed="rId1">
            <a:alphaModFix/>
          </a:blip>
          <a:srcRect b="4404" l="0" r="0" t="2831"/>
          <a:stretch/>
        </p:blipFill>
        <p:spPr>
          <a:xfrm>
            <a:off x="0" y="5395913"/>
            <a:ext cx="9144000" cy="936625"/>
          </a:xfrm>
          <a:prstGeom prst="rect">
            <a:avLst/>
          </a:prstGeom>
          <a:noFill/>
          <a:ln>
            <a:noFill/>
          </a:ln>
        </p:spPr>
      </p:pic>
      <p:sp>
        <p:nvSpPr>
          <p:cNvPr id="11" name="Google Shape;11;p1"/>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2" name="Google Shape;12;p1"/>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pic>
        <p:nvPicPr>
          <p:cNvPr descr="6" id="13" name="Google Shape;13;p1"/>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 name="Google Shape;14;p1"/>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3 September 2013</a:t>
            </a:r>
            <a:endParaRPr b="0" i="0" sz="900" u="none" cap="none" strike="noStrike">
              <a:solidFill>
                <a:srgbClr val="4E84C4"/>
              </a:solidFill>
              <a:latin typeface="PT Sans"/>
              <a:ea typeface="PT Sans"/>
              <a:cs typeface="PT Sans"/>
              <a:sym typeface="PT Sans"/>
            </a:endParaRPr>
          </a:p>
        </p:txBody>
      </p:sp>
      <p:sp>
        <p:nvSpPr>
          <p:cNvPr id="15" name="Google Shape;15;p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descr="Guidelines ppt_new inside" id="77" name="Google Shape;77;p15"/>
          <p:cNvPicPr preferRelativeResize="0"/>
          <p:nvPr/>
        </p:nvPicPr>
        <p:blipFill rotWithShape="1">
          <a:blip r:embed="rId1">
            <a:alphaModFix/>
          </a:blip>
          <a:srcRect b="0" l="0" r="0" t="0"/>
          <a:stretch/>
        </p:blipFill>
        <p:spPr>
          <a:xfrm>
            <a:off x="0" y="5540375"/>
            <a:ext cx="9144000" cy="736600"/>
          </a:xfrm>
          <a:prstGeom prst="rect">
            <a:avLst/>
          </a:prstGeom>
          <a:noFill/>
          <a:ln>
            <a:noFill/>
          </a:ln>
        </p:spPr>
      </p:pic>
      <p:sp>
        <p:nvSpPr>
          <p:cNvPr id="78" name="Google Shape;78;p15"/>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79" name="Google Shape;79;p15"/>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sp>
        <p:nvSpPr>
          <p:cNvPr id="80" name="Google Shape;80;p1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1" name="Google Shape;81;p1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pic>
        <p:nvPicPr>
          <p:cNvPr descr="6" id="82" name="Google Shape;82;p15"/>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83" name="Google Shape;83;p15"/>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3 September 2013</a:t>
            </a:r>
            <a:endParaRPr b="0" i="0" sz="900" u="none" cap="none" strike="noStrike">
              <a:solidFill>
                <a:srgbClr val="4E84C4"/>
              </a:solidFill>
              <a:latin typeface="PT Sans"/>
              <a:ea typeface="PT Sans"/>
              <a:cs typeface="PT Sans"/>
              <a:sym typeface="PT Sans"/>
            </a:endParaRPr>
          </a:p>
        </p:txBody>
      </p:sp>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pic>
        <p:nvPicPr>
          <p:cNvPr descr="Guidelines ppt_new inside" id="146" name="Google Shape;146;p27"/>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147" name="Google Shape;147;p27"/>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8" name="Google Shape;148;p2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2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50" name="Google Shape;150;p27"/>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3 September 2013</a:t>
            </a:r>
            <a:endParaRPr b="0" i="0" sz="900" u="none" cap="none" strike="noStrike">
              <a:solidFill>
                <a:srgbClr val="4E84C4"/>
              </a:solidFill>
              <a:latin typeface="PT Sans"/>
              <a:ea typeface="PT Sans"/>
              <a:cs typeface="PT Sans"/>
              <a:sym typeface="PT Sans"/>
            </a:endParaRPr>
          </a:p>
        </p:txBody>
      </p:sp>
      <p:sp>
        <p:nvSpPr>
          <p:cNvPr id="151" name="Google Shape;151;p27"/>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2" name="Google Shape;152;p27"/>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cxnSp>
        <p:nvCxnSpPr>
          <p:cNvPr id="153" name="Google Shape;153;p27"/>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154" name="Google Shape;154;p27"/>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pic>
        <p:nvPicPr>
          <p:cNvPr descr="Guidelines ppt_new inside" id="217" name="Google Shape;217;p39"/>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218" name="Google Shape;218;p39"/>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219" name="Google Shape;219;p3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20" name="Google Shape;220;p3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21" name="Google Shape;221;p39"/>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3 September 2013</a:t>
            </a:r>
            <a:endParaRPr b="0" i="0" sz="900" u="none" cap="none" strike="noStrike">
              <a:solidFill>
                <a:srgbClr val="4E84C4"/>
              </a:solidFill>
              <a:latin typeface="PT Sans"/>
              <a:ea typeface="PT Sans"/>
              <a:cs typeface="PT Sans"/>
              <a:sym typeface="PT Sans"/>
            </a:endParaRPr>
          </a:p>
        </p:txBody>
      </p:sp>
      <p:sp>
        <p:nvSpPr>
          <p:cNvPr id="222" name="Google Shape;222;p3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23" name="Google Shape;223;p39"/>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cxnSp>
        <p:nvCxnSpPr>
          <p:cNvPr id="224" name="Google Shape;224;p39"/>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225" name="Google Shape;225;p39"/>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6.png"/><Relationship Id="rId4" Type="http://schemas.openxmlformats.org/officeDocument/2006/relationships/image" Target="../media/image34.png"/><Relationship Id="rId5" Type="http://schemas.openxmlformats.org/officeDocument/2006/relationships/image" Target="../media/image37.png"/><Relationship Id="rId6" Type="http://schemas.openxmlformats.org/officeDocument/2006/relationships/hyperlink" Target="http://msdn.microsoft.com/en-us/library/hh230969(v=sql.110).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1.png"/><Relationship Id="rId13" Type="http://schemas.openxmlformats.org/officeDocument/2006/relationships/image" Target="../media/image20.png"/><Relationship Id="rId12"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27.png"/><Relationship Id="rId15" Type="http://schemas.openxmlformats.org/officeDocument/2006/relationships/image" Target="../media/image22.png"/><Relationship Id="rId14" Type="http://schemas.openxmlformats.org/officeDocument/2006/relationships/image" Target="../media/image19.png"/><Relationship Id="rId17" Type="http://schemas.openxmlformats.org/officeDocument/2006/relationships/image" Target="../media/image26.png"/><Relationship Id="rId16" Type="http://schemas.openxmlformats.org/officeDocument/2006/relationships/image" Target="../media/image23.png"/><Relationship Id="rId5" Type="http://schemas.openxmlformats.org/officeDocument/2006/relationships/image" Target="../media/image11.png"/><Relationship Id="rId19" Type="http://schemas.openxmlformats.org/officeDocument/2006/relationships/image" Target="../media/image32.png"/><Relationship Id="rId6" Type="http://schemas.openxmlformats.org/officeDocument/2006/relationships/image" Target="../media/image14.png"/><Relationship Id="rId18" Type="http://schemas.openxmlformats.org/officeDocument/2006/relationships/image" Target="../media/image29.png"/><Relationship Id="rId7" Type="http://schemas.openxmlformats.org/officeDocument/2006/relationships/image" Target="../media/image17.png"/><Relationship Id="rId8" Type="http://schemas.openxmlformats.org/officeDocument/2006/relationships/image" Target="../media/image25.png"/></Relationships>
</file>

<file path=ppt/slides/_rels/slide5.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30.png"/><Relationship Id="rId13" Type="http://schemas.openxmlformats.org/officeDocument/2006/relationships/image" Target="../media/image31.png"/><Relationship Id="rId12" Type="http://schemas.openxmlformats.org/officeDocument/2006/relationships/image" Target="../media/image35.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44.png"/><Relationship Id="rId9" Type="http://schemas.openxmlformats.org/officeDocument/2006/relationships/image" Target="../media/image39.png"/><Relationship Id="rId15" Type="http://schemas.openxmlformats.org/officeDocument/2006/relationships/image" Target="../media/image40.png"/><Relationship Id="rId14" Type="http://schemas.openxmlformats.org/officeDocument/2006/relationships/image" Target="../media/image38.png"/><Relationship Id="rId5" Type="http://schemas.openxmlformats.org/officeDocument/2006/relationships/image" Target="../media/image43.png"/><Relationship Id="rId6" Type="http://schemas.openxmlformats.org/officeDocument/2006/relationships/image" Target="../media/image41.png"/><Relationship Id="rId7" Type="http://schemas.openxmlformats.org/officeDocument/2006/relationships/image" Target="../media/image33.png"/><Relationship Id="rId8"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ctrTitle"/>
          </p:nvPr>
        </p:nvSpPr>
        <p:spPr>
          <a:xfrm>
            <a:off x="279400" y="3719847"/>
            <a:ext cx="8759825" cy="14335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SQL Server 2012 Analysis Services (Tabular Model )</a:t>
            </a:r>
            <a:br>
              <a:rPr b="0" i="0" lang="en-US" sz="3600" u="none" cap="none" strike="noStrike">
                <a:solidFill>
                  <a:schemeClr val="lt1"/>
                </a:solidFill>
                <a:latin typeface="PT Sans"/>
                <a:ea typeface="PT Sans"/>
                <a:cs typeface="PT Sans"/>
                <a:sym typeface="PT Sans"/>
              </a:rPr>
            </a:br>
            <a:br>
              <a:rPr b="0" i="0" lang="en-US" sz="3600" u="none" cap="none" strike="noStrike">
                <a:solidFill>
                  <a:schemeClr val="lt1"/>
                </a:solidFill>
                <a:latin typeface="PT Sans"/>
                <a:ea typeface="PT Sans"/>
                <a:cs typeface="PT Sans"/>
                <a:sym typeface="PT Sans"/>
              </a:rPr>
            </a:br>
            <a:r>
              <a:rPr b="0" i="0" lang="en-US" sz="3600" u="none" cap="none" strike="noStrike">
                <a:solidFill>
                  <a:schemeClr val="lt1"/>
                </a:solidFill>
                <a:latin typeface="PT Sans"/>
                <a:ea typeface="PT Sans"/>
                <a:cs typeface="PT Sans"/>
                <a:sym typeface="PT Sans"/>
              </a:rPr>
              <a:t>Sheema.P</a:t>
            </a:r>
            <a:br>
              <a:rPr b="0" i="0" lang="en-US" sz="3600" u="none" cap="none" strike="noStrike">
                <a:solidFill>
                  <a:schemeClr val="lt1"/>
                </a:solidFill>
                <a:latin typeface="PT Sans"/>
                <a:ea typeface="PT Sans"/>
                <a:cs typeface="PT Sans"/>
                <a:sym typeface="PT Sans"/>
              </a:rPr>
            </a:br>
            <a:br>
              <a:rPr b="0" i="0" lang="en-US" sz="3600" u="none" cap="none" strike="noStrike">
                <a:solidFill>
                  <a:schemeClr val="lt1"/>
                </a:solidFill>
                <a:latin typeface="PT Sans"/>
                <a:ea typeface="PT Sans"/>
                <a:cs typeface="PT Sans"/>
                <a:sym typeface="PT Sans"/>
              </a:rPr>
            </a:br>
            <a:endParaRPr b="0" i="0" sz="2000" u="none" cap="none" strike="noStrike">
              <a:solidFill>
                <a:schemeClr val="lt1"/>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487" name="Google Shape;487;p60"/>
          <p:cNvSpPr txBox="1"/>
          <p:nvPr>
            <p:ph idx="1" type="body"/>
          </p:nvPr>
        </p:nvSpPr>
        <p:spPr>
          <a:xfrm>
            <a:off x="467544" y="842421"/>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1800" u="none" cap="none" strike="noStrike">
                <a:solidFill>
                  <a:srgbClr val="BFBFBF"/>
                </a:solidFill>
                <a:latin typeface="Arial"/>
                <a:ea typeface="Arial"/>
                <a:cs typeface="Arial"/>
                <a:sym typeface="Arial"/>
              </a:rPr>
              <a:t>DEVELOPMENT WORKFLOW</a:t>
            </a:r>
            <a:endParaRPr b="0" i="0" sz="1800" u="none" cap="none" strike="noStrike">
              <a:solidFill>
                <a:srgbClr val="BFBFBF"/>
              </a:solidFill>
              <a:latin typeface="Arial"/>
              <a:ea typeface="Arial"/>
              <a:cs typeface="Arial"/>
              <a:sym typeface="Arial"/>
            </a:endParaRPr>
          </a:p>
        </p:txBody>
      </p:sp>
      <p:sp>
        <p:nvSpPr>
          <p:cNvPr id="488" name="Google Shape;488;p60"/>
          <p:cNvSpPr txBox="1"/>
          <p:nvPr/>
        </p:nvSpPr>
        <p:spPr>
          <a:xfrm>
            <a:off x="545690" y="1401097"/>
            <a:ext cx="8155858" cy="3170099"/>
          </a:xfrm>
          <a:prstGeom prst="rect">
            <a:avLst/>
          </a:prstGeom>
          <a:noFill/>
          <a:ln>
            <a:noFill/>
          </a:ln>
        </p:spPr>
        <p:txBody>
          <a:bodyPr anchorCtr="0" anchor="t" bIns="45700" lIns="91425" spcFirstLastPara="1" rIns="91425" wrap="square" tIns="45700">
            <a:noAutofit/>
          </a:bodyPr>
          <a:lstStyle/>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Create a tabular project</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Import data to create tables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Define table relationships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Enhance the model with calculated columns, hierarchies, measures, KPIs and perspectives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Hide tables, columns and measures from the client tools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Define table partitions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Define roles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Deploy the project to SSAS</a:t>
            </a:r>
            <a:endParaRPr/>
          </a:p>
          <a:p>
            <a:pPr indent="-158750" lvl="1" marL="285750" marR="0" rtl="0" algn="just">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61"/>
          <p:cNvPicPr preferRelativeResize="0"/>
          <p:nvPr/>
        </p:nvPicPr>
        <p:blipFill rotWithShape="1">
          <a:blip r:embed="rId3">
            <a:alphaModFix/>
          </a:blip>
          <a:srcRect b="47031" l="0" r="52911" t="39582"/>
          <a:stretch/>
        </p:blipFill>
        <p:spPr>
          <a:xfrm>
            <a:off x="22549" y="4562682"/>
            <a:ext cx="7223617" cy="1219200"/>
          </a:xfrm>
          <a:prstGeom prst="rect">
            <a:avLst/>
          </a:prstGeom>
          <a:noFill/>
          <a:ln>
            <a:noFill/>
          </a:ln>
        </p:spPr>
      </p:pic>
      <p:pic>
        <p:nvPicPr>
          <p:cNvPr id="494" name="Google Shape;494;p61"/>
          <p:cNvPicPr preferRelativeResize="0"/>
          <p:nvPr/>
        </p:nvPicPr>
        <p:blipFill rotWithShape="1">
          <a:blip r:embed="rId4">
            <a:alphaModFix/>
          </a:blip>
          <a:srcRect b="0" l="0" r="0" t="0"/>
          <a:stretch/>
        </p:blipFill>
        <p:spPr>
          <a:xfrm>
            <a:off x="5095875" y="1905000"/>
            <a:ext cx="4048125" cy="1895748"/>
          </a:xfrm>
          <a:prstGeom prst="rect">
            <a:avLst/>
          </a:prstGeom>
          <a:noFill/>
          <a:ln>
            <a:noFill/>
          </a:ln>
        </p:spPr>
      </p:pic>
      <p:sp>
        <p:nvSpPr>
          <p:cNvPr id="495" name="Google Shape;495;p61"/>
          <p:cNvSpPr txBox="1"/>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Workspace Database </a:t>
            </a:r>
            <a:endParaRPr b="0" i="0" sz="2800" u="none" cap="none" strike="noStrike">
              <a:solidFill>
                <a:srgbClr val="4E84C4"/>
              </a:solidFill>
              <a:latin typeface="PT Sans"/>
              <a:ea typeface="PT Sans"/>
              <a:cs typeface="PT Sans"/>
              <a:sym typeface="PT Sans"/>
            </a:endParaRPr>
          </a:p>
        </p:txBody>
      </p:sp>
      <p:sp>
        <p:nvSpPr>
          <p:cNvPr id="496" name="Google Shape;496;p61"/>
          <p:cNvSpPr txBox="1"/>
          <p:nvPr/>
        </p:nvSpPr>
        <p:spPr>
          <a:xfrm>
            <a:off x="164592" y="862584"/>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E84C4"/>
              </a:buClr>
              <a:buFont typeface="Arial"/>
              <a:buNone/>
            </a:pPr>
            <a:r>
              <a:t/>
            </a:r>
            <a:endParaRPr b="0" i="0" sz="2000" u="none" cap="none" strike="noStrike">
              <a:solidFill>
                <a:schemeClr val="dk1"/>
              </a:solidFill>
              <a:latin typeface="Arial"/>
              <a:ea typeface="Arial"/>
              <a:cs typeface="Arial"/>
              <a:sym typeface="Arial"/>
            </a:endParaRPr>
          </a:p>
        </p:txBody>
      </p:sp>
      <p:pic>
        <p:nvPicPr>
          <p:cNvPr id="497" name="Google Shape;497;p61"/>
          <p:cNvPicPr preferRelativeResize="0"/>
          <p:nvPr/>
        </p:nvPicPr>
        <p:blipFill rotWithShape="1">
          <a:blip r:embed="rId5">
            <a:alphaModFix/>
          </a:blip>
          <a:srcRect b="6640" l="71742" r="49" t="51444"/>
          <a:stretch/>
        </p:blipFill>
        <p:spPr>
          <a:xfrm>
            <a:off x="7043382" y="3148651"/>
            <a:ext cx="2100617" cy="1853252"/>
          </a:xfrm>
          <a:prstGeom prst="rect">
            <a:avLst/>
          </a:prstGeom>
          <a:noFill/>
          <a:ln>
            <a:noFill/>
          </a:ln>
        </p:spPr>
      </p:pic>
      <p:sp>
        <p:nvSpPr>
          <p:cNvPr id="498" name="Google Shape;498;p61"/>
          <p:cNvSpPr txBox="1"/>
          <p:nvPr/>
        </p:nvSpPr>
        <p:spPr>
          <a:xfrm>
            <a:off x="109467" y="927277"/>
            <a:ext cx="4831860" cy="2215991"/>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Created during model authoring using SSDT.</a:t>
            </a:r>
            <a:endParaRPr/>
          </a:p>
          <a:p>
            <a:pPr indent="-342900" lvl="0"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Disappeared automatically when closing the project</a:t>
            </a:r>
            <a:endParaRPr/>
          </a:p>
          <a:p>
            <a:pPr indent="-342900" lvl="0"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The workspace database resides in-memory </a:t>
            </a:r>
            <a:r>
              <a:rPr b="0" i="0" lang="en-US" sz="2000" u="sng" cap="none" strike="noStrike">
                <a:solidFill>
                  <a:schemeClr val="hlink"/>
                </a:solidFill>
                <a:latin typeface="Arial"/>
                <a:ea typeface="Arial"/>
                <a:cs typeface="Arial"/>
                <a:sym typeface="Arial"/>
                <a:hlinkClick r:id="rId6"/>
              </a:rPr>
              <a:t>Workspace DB</a:t>
            </a:r>
            <a:endParaRPr b="0" i="0" sz="2000" u="none" cap="none" strike="noStrike">
              <a:solidFill>
                <a:schemeClr val="dk1"/>
              </a:solidFill>
              <a:latin typeface="Arial"/>
              <a:ea typeface="Arial"/>
              <a:cs typeface="Arial"/>
              <a:sym typeface="Arial"/>
            </a:endParaRPr>
          </a:p>
          <a:p>
            <a:pPr indent="-171450" lvl="0" marL="285750" marR="0" rtl="0" algn="just">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2"/>
          <p:cNvSpPr txBox="1"/>
          <p:nvPr>
            <p:ph type="title"/>
          </p:nvPr>
        </p:nvSpPr>
        <p:spPr>
          <a:xfrm>
            <a:off x="291384" y="210243"/>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505" name="Google Shape;505;p62"/>
          <p:cNvSpPr txBox="1"/>
          <p:nvPr>
            <p:ph idx="12" type="sldNum"/>
          </p:nvPr>
        </p:nvSpPr>
        <p:spPr>
          <a:xfrm>
            <a:off x="4240217" y="5661423"/>
            <a:ext cx="663575" cy="27027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
        <p:nvSpPr>
          <p:cNvPr id="506" name="Google Shape;506;p62"/>
          <p:cNvSpPr txBox="1"/>
          <p:nvPr>
            <p:ph idx="1" type="body"/>
          </p:nvPr>
        </p:nvSpPr>
        <p:spPr>
          <a:xfrm>
            <a:off x="351633" y="906816"/>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2000" u="none" cap="none" strike="noStrike">
                <a:solidFill>
                  <a:srgbClr val="BFBFBF"/>
                </a:solidFill>
                <a:latin typeface="Arial"/>
                <a:ea typeface="Arial"/>
                <a:cs typeface="Arial"/>
                <a:sym typeface="Arial"/>
              </a:rPr>
              <a:t>MANAGING TABULAR DATABASES</a:t>
            </a:r>
            <a:endParaRPr b="0" i="0" sz="2000" u="none" cap="none" strike="noStrike">
              <a:solidFill>
                <a:srgbClr val="BFBFBF"/>
              </a:solidFill>
              <a:latin typeface="Arial"/>
              <a:ea typeface="Arial"/>
              <a:cs typeface="Arial"/>
              <a:sym typeface="Arial"/>
            </a:endParaRPr>
          </a:p>
        </p:txBody>
      </p:sp>
      <p:sp>
        <p:nvSpPr>
          <p:cNvPr id="507" name="Google Shape;507;p62"/>
          <p:cNvSpPr txBox="1"/>
          <p:nvPr/>
        </p:nvSpPr>
        <p:spPr>
          <a:xfrm>
            <a:off x="193181" y="1352278"/>
            <a:ext cx="8783394" cy="3816429"/>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Tabular databases can be managed in SQL Server Management Studio (SSMS)</a:t>
            </a:r>
            <a:endParaRPr b="0" i="0" sz="20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Capabilities include:</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Restoring from PowerPivot workbooks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Managing connection strings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Adding and managing table partitions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Adding and managing roles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Processing the database, its tables and table partitions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Scripting the database, specific objects and commands</a:t>
            </a:r>
            <a:endParaRPr/>
          </a:p>
          <a:p>
            <a:pPr indent="-158750" lvl="0" marL="285750" marR="0" rtl="0" algn="just">
              <a:spcBef>
                <a:spcPts val="0"/>
              </a:spcBef>
              <a:spcAft>
                <a:spcPts val="0"/>
              </a:spcAft>
              <a:buClr>
                <a:schemeClr val="dk1"/>
              </a:buClr>
              <a:buSzPts val="2000"/>
              <a:buFont typeface="Noto Symbo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3"/>
          <p:cNvSpPr txBox="1"/>
          <p:nvPr>
            <p:ph type="title"/>
          </p:nvPr>
        </p:nvSpPr>
        <p:spPr>
          <a:xfrm>
            <a:off x="252747" y="184485"/>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514" name="Google Shape;514;p63"/>
          <p:cNvSpPr txBox="1"/>
          <p:nvPr>
            <p:ph idx="12" type="sldNum"/>
          </p:nvPr>
        </p:nvSpPr>
        <p:spPr>
          <a:xfrm>
            <a:off x="4240217" y="5661423"/>
            <a:ext cx="663575" cy="27027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
        <p:nvSpPr>
          <p:cNvPr id="515" name="Google Shape;515;p63"/>
          <p:cNvSpPr txBox="1"/>
          <p:nvPr>
            <p:ph idx="1" type="body"/>
          </p:nvPr>
        </p:nvSpPr>
        <p:spPr>
          <a:xfrm>
            <a:off x="467544" y="842421"/>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2000" u="none" cap="none" strike="noStrike">
                <a:solidFill>
                  <a:srgbClr val="BFBFBF"/>
                </a:solidFill>
                <a:latin typeface="Arial"/>
                <a:ea typeface="Arial"/>
                <a:cs typeface="Arial"/>
                <a:sym typeface="Arial"/>
              </a:rPr>
              <a:t>CONFIGURING DIRECTQUERY</a:t>
            </a:r>
            <a:endParaRPr/>
          </a:p>
        </p:txBody>
      </p:sp>
      <p:sp>
        <p:nvSpPr>
          <p:cNvPr id="516" name="Google Shape;516;p63"/>
          <p:cNvSpPr txBox="1"/>
          <p:nvPr/>
        </p:nvSpPr>
        <p:spPr>
          <a:xfrm>
            <a:off x="180302" y="1249250"/>
            <a:ext cx="8448541" cy="4708981"/>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Similar to multidimensional models, tabular models can cache data or passthrough to the data source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For cached mode use the </a:t>
            </a:r>
            <a:r>
              <a:rPr b="1" i="0" lang="en-US" sz="2000" u="none" cap="none" strike="noStrike">
                <a:solidFill>
                  <a:schemeClr val="dk1"/>
                </a:solidFill>
                <a:latin typeface="Arial"/>
                <a:ea typeface="Arial"/>
                <a:cs typeface="Arial"/>
                <a:sym typeface="Arial"/>
              </a:rPr>
              <a:t>In-Memory </a:t>
            </a:r>
            <a:r>
              <a:rPr b="0" i="0" lang="en-US" sz="2000" u="none" cap="none" strike="noStrike">
                <a:solidFill>
                  <a:schemeClr val="dk1"/>
                </a:solidFill>
                <a:latin typeface="Arial"/>
                <a:ea typeface="Arial"/>
                <a:cs typeface="Arial"/>
                <a:sym typeface="Arial"/>
              </a:rPr>
              <a:t>query mode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For passthrough use the </a:t>
            </a:r>
            <a:r>
              <a:rPr b="1" i="0" lang="en-US" sz="2000" u="none" cap="none" strike="noStrike">
                <a:solidFill>
                  <a:schemeClr val="dk1"/>
                </a:solidFill>
                <a:latin typeface="Arial"/>
                <a:ea typeface="Arial"/>
                <a:cs typeface="Arial"/>
                <a:sym typeface="Arial"/>
              </a:rPr>
              <a:t>DirectQuery</a:t>
            </a:r>
            <a:r>
              <a:rPr b="0" i="0" lang="en-US" sz="2000" u="none" cap="none" strike="noStrike">
                <a:solidFill>
                  <a:schemeClr val="dk1"/>
                </a:solidFill>
                <a:latin typeface="Arial"/>
                <a:ea typeface="Arial"/>
                <a:cs typeface="Arial"/>
                <a:sym typeface="Arial"/>
              </a:rPr>
              <a:t> query mode</a:t>
            </a:r>
            <a:endParaRPr/>
          </a:p>
          <a:p>
            <a:pPr indent="0" lvl="2" marL="914400" marR="0" rtl="0" algn="just">
              <a:lnSpc>
                <a:spcPct val="15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The </a:t>
            </a:r>
            <a:r>
              <a:rPr b="1" i="0" lang="en-US" sz="2000" u="none" cap="none" strike="noStrike">
                <a:solidFill>
                  <a:schemeClr val="dk1"/>
                </a:solidFill>
                <a:latin typeface="Arial"/>
                <a:ea typeface="Arial"/>
                <a:cs typeface="Arial"/>
                <a:sym typeface="Arial"/>
              </a:rPr>
              <a:t>In-Memory </a:t>
            </a:r>
            <a:r>
              <a:rPr b="0" i="0" lang="en-US" sz="2000" u="none" cap="none" strike="noStrike">
                <a:solidFill>
                  <a:schemeClr val="dk1"/>
                </a:solidFill>
                <a:latin typeface="Arial"/>
                <a:ea typeface="Arial"/>
                <a:cs typeface="Arial"/>
                <a:sym typeface="Arial"/>
              </a:rPr>
              <a:t>query mode requires processing to update data</a:t>
            </a:r>
            <a:endParaRPr/>
          </a:p>
          <a:p>
            <a:pPr indent="0" lvl="0" marL="0" marR="0" rtl="0" algn="just">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The </a:t>
            </a:r>
            <a:r>
              <a:rPr b="1" i="0" lang="en-US" sz="2000" u="none" cap="none" strike="noStrike">
                <a:solidFill>
                  <a:schemeClr val="dk1"/>
                </a:solidFill>
                <a:latin typeface="Arial"/>
                <a:ea typeface="Arial"/>
                <a:cs typeface="Arial"/>
                <a:sym typeface="Arial"/>
              </a:rPr>
              <a:t>DirectQuery</a:t>
            </a:r>
            <a:r>
              <a:rPr b="0" i="0" lang="en-US" sz="2000" u="none" cap="none" strike="noStrike">
                <a:solidFill>
                  <a:schemeClr val="dk1"/>
                </a:solidFill>
                <a:latin typeface="Arial"/>
                <a:ea typeface="Arial"/>
                <a:cs typeface="Arial"/>
                <a:sym typeface="Arial"/>
              </a:rPr>
              <a:t> query mode: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Retrieves query results from the data source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Can perform very well when querying data source tables using the new columnstore index</a:t>
            </a:r>
            <a:endParaRPr/>
          </a:p>
          <a:p>
            <a:pPr indent="-158750" lvl="0" marL="285750" marR="0" rtl="0" algn="just">
              <a:spcBef>
                <a:spcPts val="0"/>
              </a:spcBef>
              <a:spcAft>
                <a:spcPts val="0"/>
              </a:spcAft>
              <a:buClr>
                <a:schemeClr val="dk1"/>
              </a:buClr>
              <a:buSzPts val="2000"/>
              <a:buFont typeface="Noto Symbo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4"/>
          <p:cNvSpPr txBox="1"/>
          <p:nvPr/>
        </p:nvSpPr>
        <p:spPr>
          <a:xfrm>
            <a:off x="149225" y="228600"/>
            <a:ext cx="88439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Process Tabular Model Database, Table, Partition</a:t>
            </a:r>
            <a:endParaRPr b="0" i="0" sz="2800" u="none" cap="none" strike="noStrike">
              <a:solidFill>
                <a:srgbClr val="4E84C4"/>
              </a:solidFill>
              <a:latin typeface="PT Sans"/>
              <a:ea typeface="PT Sans"/>
              <a:cs typeface="PT Sans"/>
              <a:sym typeface="PT Sans"/>
            </a:endParaRPr>
          </a:p>
        </p:txBody>
      </p:sp>
      <p:sp>
        <p:nvSpPr>
          <p:cNvPr id="522" name="Google Shape;522;p64"/>
          <p:cNvSpPr txBox="1"/>
          <p:nvPr/>
        </p:nvSpPr>
        <p:spPr>
          <a:xfrm>
            <a:off x="160338" y="722313"/>
            <a:ext cx="8577262" cy="577850"/>
          </a:xfrm>
          <a:prstGeom prst="rect">
            <a:avLst/>
          </a:prstGeom>
          <a:noFill/>
          <a:ln>
            <a:noFill/>
          </a:ln>
        </p:spPr>
        <p:txBody>
          <a:bodyPr anchorCtr="0" anchor="t" bIns="45700" lIns="91425" spcFirstLastPara="1" rIns="91425" wrap="square" tIns="45700">
            <a:noAutofit/>
          </a:bodyPr>
          <a:lstStyle/>
          <a:p>
            <a:pPr indent="-457200" lvl="1" marL="9144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process a database</a:t>
            </a:r>
            <a:endParaRPr/>
          </a:p>
        </p:txBody>
      </p:sp>
      <p:graphicFrame>
        <p:nvGraphicFramePr>
          <p:cNvPr id="523" name="Google Shape;523;p64"/>
          <p:cNvGraphicFramePr/>
          <p:nvPr/>
        </p:nvGraphicFramePr>
        <p:xfrm>
          <a:off x="382333" y="1484931"/>
          <a:ext cx="3000000" cy="3000000"/>
        </p:xfrm>
        <a:graphic>
          <a:graphicData uri="http://schemas.openxmlformats.org/drawingml/2006/table">
            <a:tbl>
              <a:tblPr bandRow="1" firstRow="1">
                <a:noFill/>
                <a:tableStyleId>{BF7E1ACB-86DF-4196-A163-A0338A482246}</a:tableStyleId>
              </a:tblPr>
              <a:tblGrid>
                <a:gridCol w="1707300"/>
                <a:gridCol w="6307975"/>
              </a:tblGrid>
              <a:tr h="442025">
                <a:tc>
                  <a:txBody>
                    <a:bodyPr/>
                    <a:lstStyle/>
                    <a:p>
                      <a:pPr indent="0" lvl="0" marL="0" marR="0" rtl="0" algn="ctr">
                        <a:spcBef>
                          <a:spcPts val="0"/>
                        </a:spcBef>
                        <a:spcAft>
                          <a:spcPts val="0"/>
                        </a:spcAft>
                        <a:buNone/>
                      </a:pPr>
                      <a:r>
                        <a:rPr lang="en-US" sz="1600" u="none" cap="none" strike="noStrike"/>
                        <a:t>Mode</a:t>
                      </a:r>
                      <a:endParaRPr sz="1600" u="none" cap="none" strike="noStrike"/>
                    </a:p>
                  </a:txBody>
                  <a:tcPr marT="45700" marB="45700" marR="91425" marL="91425"/>
                </a:tc>
                <a:tc>
                  <a:txBody>
                    <a:bodyPr/>
                    <a:lstStyle/>
                    <a:p>
                      <a:pPr indent="0" lvl="0" marL="0" marR="0" rtl="0" algn="ctr">
                        <a:spcBef>
                          <a:spcPts val="0"/>
                        </a:spcBef>
                        <a:spcAft>
                          <a:spcPts val="0"/>
                        </a:spcAft>
                        <a:buNone/>
                      </a:pPr>
                      <a:r>
                        <a:rPr lang="en-US" sz="1600" u="none" cap="none" strike="noStrike"/>
                        <a:t>Description</a:t>
                      </a:r>
                      <a:endParaRPr sz="1600" u="none" cap="none" strike="noStrike"/>
                    </a:p>
                  </a:txBody>
                  <a:tcPr marT="45700" marB="45700" marR="91425" marL="91425"/>
                </a:tc>
              </a:tr>
              <a:tr h="1231550">
                <a:tc>
                  <a:txBody>
                    <a:bodyPr/>
                    <a:lstStyle/>
                    <a:p>
                      <a:pPr indent="0" lvl="0" marL="0" marR="0" rtl="0" algn="just">
                        <a:spcBef>
                          <a:spcPts val="0"/>
                        </a:spcBef>
                        <a:spcAft>
                          <a:spcPts val="0"/>
                        </a:spcAft>
                        <a:buNone/>
                      </a:pPr>
                      <a:r>
                        <a:rPr lang="en-US" sz="1400" u="none" cap="none" strike="noStrike"/>
                        <a:t>Process Default</a:t>
                      </a:r>
                      <a:endParaRPr/>
                    </a:p>
                  </a:txBody>
                  <a:tcPr marT="45700" marB="45700" marR="91425" marL="91425" anchor="ctr"/>
                </a:tc>
                <a:tc>
                  <a:txBody>
                    <a:bodyPr/>
                    <a:lstStyle/>
                    <a:p>
                      <a:pPr indent="0" lvl="0" marL="0" marR="0" rtl="0" algn="just">
                        <a:spcBef>
                          <a:spcPts val="0"/>
                        </a:spcBef>
                        <a:spcAft>
                          <a:spcPts val="0"/>
                        </a:spcAft>
                        <a:buNone/>
                      </a:pPr>
                      <a:r>
                        <a:rPr lang="en-US" sz="1400" u="none" cap="none" strike="noStrike"/>
                        <a:t>Detects the process state of database objects, and performs processing necessary to deliver unprocessed or partially processed objects to a fully processed state. Data for empty tables and partitions is loaded; hierarchies, calculated columns, and relationships are built or rebuilt (recalculated). </a:t>
                      </a:r>
                      <a:endParaRPr/>
                    </a:p>
                  </a:txBody>
                  <a:tcPr marT="45700" marB="45700" marR="91425" marL="91425" anchor="ctr"/>
                </a:tc>
              </a:tr>
              <a:tr h="1531375">
                <a:tc>
                  <a:txBody>
                    <a:bodyPr/>
                    <a:lstStyle/>
                    <a:p>
                      <a:pPr indent="0" lvl="0" marL="0" marR="0" rtl="0" algn="just">
                        <a:spcBef>
                          <a:spcPts val="0"/>
                        </a:spcBef>
                        <a:spcAft>
                          <a:spcPts val="0"/>
                        </a:spcAft>
                        <a:buNone/>
                      </a:pPr>
                      <a:r>
                        <a:rPr lang="en-US" sz="1400" u="none" cap="none" strike="noStrike"/>
                        <a:t>Process Full</a:t>
                      </a:r>
                      <a:endParaRPr/>
                    </a:p>
                  </a:txBody>
                  <a:tcPr marT="45700" marB="45700" marR="91425" marL="91425" anchor="ctr"/>
                </a:tc>
                <a:tc>
                  <a:txBody>
                    <a:bodyPr/>
                    <a:lstStyle/>
                    <a:p>
                      <a:pPr indent="0" lvl="0" marL="0" marR="0" rtl="0" algn="just">
                        <a:spcBef>
                          <a:spcPts val="0"/>
                        </a:spcBef>
                        <a:spcAft>
                          <a:spcPts val="0"/>
                        </a:spcAft>
                        <a:buNone/>
                      </a:pPr>
                      <a:r>
                        <a:rPr lang="en-US" sz="1400" u="none" cap="none" strike="noStrike"/>
                        <a:t>Processes a database and all the objects that it contains. When Process Full is run for an object that has already been processed, Analysis Services drops all data in the object, and then processes the object. This kind of processing is required when a structural change has been made to an object. This option requires the most resources.</a:t>
                      </a:r>
                      <a:endParaRPr/>
                    </a:p>
                  </a:txBody>
                  <a:tcPr marT="45700" marB="45700" marR="91425" marL="91425" anchor="ctr"/>
                </a:tc>
              </a:tr>
              <a:tr h="538050">
                <a:tc>
                  <a:txBody>
                    <a:bodyPr/>
                    <a:lstStyle/>
                    <a:p>
                      <a:pPr indent="0" lvl="0" marL="0" marR="0" rtl="0" algn="just">
                        <a:spcBef>
                          <a:spcPts val="0"/>
                        </a:spcBef>
                        <a:spcAft>
                          <a:spcPts val="0"/>
                        </a:spcAft>
                        <a:buNone/>
                      </a:pPr>
                      <a:r>
                        <a:rPr lang="en-US" sz="1400" u="none" cap="none" strike="noStrike"/>
                        <a:t>Process Clear</a:t>
                      </a:r>
                      <a:endParaRPr/>
                    </a:p>
                  </a:txBody>
                  <a:tcPr marT="45700" marB="45700" marR="91425" marL="91425" anchor="ctr"/>
                </a:tc>
                <a:tc>
                  <a:txBody>
                    <a:bodyPr/>
                    <a:lstStyle/>
                    <a:p>
                      <a:pPr indent="0" lvl="0" marL="0" marR="0" rtl="0" algn="just">
                        <a:spcBef>
                          <a:spcPts val="0"/>
                        </a:spcBef>
                        <a:spcAft>
                          <a:spcPts val="0"/>
                        </a:spcAft>
                        <a:buNone/>
                      </a:pPr>
                      <a:r>
                        <a:rPr lang="en-US" sz="1400" u="none" cap="none" strike="noStrike"/>
                        <a:t>Removes all data from database objects.</a:t>
                      </a:r>
                      <a:endParaRPr/>
                    </a:p>
                  </a:txBody>
                  <a:tcPr marT="45700" marB="45700" marR="91425" marL="91425" anchor="ctr"/>
                </a:tc>
              </a:tr>
              <a:tr h="641925">
                <a:tc>
                  <a:txBody>
                    <a:bodyPr/>
                    <a:lstStyle/>
                    <a:p>
                      <a:pPr indent="0" lvl="0" marL="0" marR="0" rtl="0" algn="just">
                        <a:spcBef>
                          <a:spcPts val="0"/>
                        </a:spcBef>
                        <a:spcAft>
                          <a:spcPts val="0"/>
                        </a:spcAft>
                        <a:buNone/>
                      </a:pPr>
                      <a:r>
                        <a:rPr lang="en-US" sz="1400" u="none" cap="none" strike="noStrike"/>
                        <a:t>Process Recalc</a:t>
                      </a:r>
                      <a:endParaRPr sz="1400" u="none" cap="none" strike="noStrike"/>
                    </a:p>
                  </a:txBody>
                  <a:tcPr marT="45700" marB="45700" marR="91425" marL="91425" anchor="ctr"/>
                </a:tc>
                <a:tc>
                  <a:txBody>
                    <a:bodyPr/>
                    <a:lstStyle/>
                    <a:p>
                      <a:pPr indent="0" lvl="0" marL="0" marR="0" rtl="0" algn="just">
                        <a:spcBef>
                          <a:spcPts val="0"/>
                        </a:spcBef>
                        <a:spcAft>
                          <a:spcPts val="0"/>
                        </a:spcAft>
                        <a:buNone/>
                      </a:pPr>
                      <a:r>
                        <a:rPr lang="en-US" sz="1400" u="none" cap="none" strike="noStrike"/>
                        <a:t>Updates and recalculates hierarchies, relationships, and calculated columns</a:t>
                      </a:r>
                      <a:endParaRPr sz="1400" u="none" cap="none" strike="noStrike"/>
                    </a:p>
                  </a:txBody>
                  <a:tcPr marT="45700" marB="45700"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5"/>
          <p:cNvSpPr txBox="1"/>
          <p:nvPr/>
        </p:nvSpPr>
        <p:spPr>
          <a:xfrm>
            <a:off x="149225" y="228600"/>
            <a:ext cx="88439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Process Tabular Model Database, Table, or Partition</a:t>
            </a:r>
            <a:endParaRPr b="0" i="0" sz="2800" u="none" cap="none" strike="noStrike">
              <a:solidFill>
                <a:srgbClr val="4E84C4"/>
              </a:solidFill>
              <a:latin typeface="PT Sans"/>
              <a:ea typeface="PT Sans"/>
              <a:cs typeface="PT Sans"/>
              <a:sym typeface="PT Sans"/>
            </a:endParaRPr>
          </a:p>
        </p:txBody>
      </p:sp>
      <p:sp>
        <p:nvSpPr>
          <p:cNvPr id="529" name="Google Shape;529;p65"/>
          <p:cNvSpPr txBox="1"/>
          <p:nvPr/>
        </p:nvSpPr>
        <p:spPr>
          <a:xfrm>
            <a:off x="160338" y="722313"/>
            <a:ext cx="8577262" cy="577850"/>
          </a:xfrm>
          <a:prstGeom prst="rect">
            <a:avLst/>
          </a:prstGeom>
          <a:noFill/>
          <a:ln>
            <a:noFill/>
          </a:ln>
        </p:spPr>
        <p:txBody>
          <a:bodyPr anchorCtr="0" anchor="t" bIns="45700" lIns="91425" spcFirstLastPara="1" rIns="91425" wrap="square" tIns="45700">
            <a:noAutofit/>
          </a:bodyPr>
          <a:lstStyle/>
          <a:p>
            <a:pPr indent="-457200" lvl="1" marL="9144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process a Table</a:t>
            </a:r>
            <a:endParaRPr/>
          </a:p>
        </p:txBody>
      </p:sp>
      <p:graphicFrame>
        <p:nvGraphicFramePr>
          <p:cNvPr id="530" name="Google Shape;530;p65"/>
          <p:cNvGraphicFramePr/>
          <p:nvPr/>
        </p:nvGraphicFramePr>
        <p:xfrm>
          <a:off x="441943" y="1450260"/>
          <a:ext cx="3000000" cy="3000000"/>
        </p:xfrm>
        <a:graphic>
          <a:graphicData uri="http://schemas.openxmlformats.org/drawingml/2006/table">
            <a:tbl>
              <a:tblPr bandRow="1" firstRow="1">
                <a:noFill/>
                <a:tableStyleId>{BF7E1ACB-86DF-4196-A163-A0338A482246}</a:tableStyleId>
              </a:tblPr>
              <a:tblGrid>
                <a:gridCol w="2066975"/>
                <a:gridCol w="6097550"/>
              </a:tblGrid>
              <a:tr h="412450">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Mode</a:t>
                      </a:r>
                      <a:endParaRPr/>
                    </a:p>
                  </a:txBody>
                  <a:tcPr marT="45725" marB="45725" marR="91450" marL="91450" anchor="ctr"/>
                </a:tc>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Description</a:t>
                      </a:r>
                      <a:endParaRPr/>
                    </a:p>
                  </a:txBody>
                  <a:tcPr marT="45725" marB="45725" marR="91450" marL="91450" anchor="ctr"/>
                </a:tc>
              </a:tr>
              <a:tr h="1288225">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Default</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Detects the process state of a table object, and performs processing necessary to deliver unprocessed or partially processed objects to a fully processed state. Data for empty tables and partitions is loaded; hierarchies, calculated columns, and relationships are built or rebuilt (recalculated). </a:t>
                      </a:r>
                      <a:endParaRPr/>
                    </a:p>
                  </a:txBody>
                  <a:tcPr marT="45725" marB="45725" marR="91450" marL="91450" anchor="ctr"/>
                </a:tc>
              </a:tr>
              <a:tr h="1288225">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Full</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Processes a table object and all the objects that it contains. When Process Full is run for an object that has already been processed, Analysis Services drops all data in the object, and then processes the object. This kind of processing is required when a structural change has been made to an object. This option requires the most resources.</a:t>
                      </a:r>
                      <a:endParaRPr/>
                    </a:p>
                  </a:txBody>
                  <a:tcPr marT="45725" marB="45725" marR="91450" marL="91450" anchor="ctr"/>
                </a:tc>
              </a:tr>
              <a:tr h="57630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Data</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Load data into a table without rebuilding hierarchies or relationships or recalculating calculated columns and measures. </a:t>
                      </a:r>
                      <a:endParaRPr/>
                    </a:p>
                  </a:txBody>
                  <a:tcPr marT="45725" marB="45725" marR="91450" marL="91450" anchor="ctr"/>
                </a:tc>
              </a:tr>
              <a:tr h="41245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Clear</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Removes all data from a table and any table partitions. </a:t>
                      </a:r>
                      <a:endParaRPr/>
                    </a:p>
                  </a:txBody>
                  <a:tcPr marT="45725" marB="45725" marR="91450" marL="91450" anchor="ctr"/>
                </a:tc>
              </a:tr>
              <a:tr h="41245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Defrag</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Defragments the auxiliary table indexes.</a:t>
                      </a:r>
                      <a:endParaRPr/>
                    </a:p>
                  </a:txBody>
                  <a:tcPr marT="45725" marB="45725" marR="91450" marL="9145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6"/>
          <p:cNvSpPr txBox="1"/>
          <p:nvPr/>
        </p:nvSpPr>
        <p:spPr>
          <a:xfrm>
            <a:off x="149225" y="228600"/>
            <a:ext cx="88439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Process Tabular Model Database, Table, or Partition</a:t>
            </a:r>
            <a:endParaRPr b="0" i="0" sz="2800" u="none" cap="none" strike="noStrike">
              <a:solidFill>
                <a:srgbClr val="4E84C4"/>
              </a:solidFill>
              <a:latin typeface="PT Sans"/>
              <a:ea typeface="PT Sans"/>
              <a:cs typeface="PT Sans"/>
              <a:sym typeface="PT Sans"/>
            </a:endParaRPr>
          </a:p>
        </p:txBody>
      </p:sp>
      <p:sp>
        <p:nvSpPr>
          <p:cNvPr id="536" name="Google Shape;536;p66"/>
          <p:cNvSpPr txBox="1"/>
          <p:nvPr/>
        </p:nvSpPr>
        <p:spPr>
          <a:xfrm>
            <a:off x="160338" y="722313"/>
            <a:ext cx="8577262" cy="577850"/>
          </a:xfrm>
          <a:prstGeom prst="rect">
            <a:avLst/>
          </a:prstGeom>
          <a:noFill/>
          <a:ln>
            <a:noFill/>
          </a:ln>
        </p:spPr>
        <p:txBody>
          <a:bodyPr anchorCtr="0" anchor="t" bIns="45700" lIns="91425" spcFirstLastPara="1" rIns="91425" wrap="square" tIns="45700">
            <a:noAutofit/>
          </a:bodyPr>
          <a:lstStyle/>
          <a:p>
            <a:pPr indent="-457200" lvl="1" marL="9144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process one or more partitions</a:t>
            </a:r>
            <a:endParaRPr/>
          </a:p>
        </p:txBody>
      </p:sp>
      <p:graphicFrame>
        <p:nvGraphicFramePr>
          <p:cNvPr id="537" name="Google Shape;537;p66"/>
          <p:cNvGraphicFramePr/>
          <p:nvPr/>
        </p:nvGraphicFramePr>
        <p:xfrm>
          <a:off x="412447" y="1450260"/>
          <a:ext cx="3000000" cy="3000000"/>
        </p:xfrm>
        <a:graphic>
          <a:graphicData uri="http://schemas.openxmlformats.org/drawingml/2006/table">
            <a:tbl>
              <a:tblPr bandRow="1" firstRow="1">
                <a:noFill/>
                <a:tableStyleId>{BF7E1ACB-86DF-4196-A163-A0338A482246}</a:tableStyleId>
              </a:tblPr>
              <a:tblGrid>
                <a:gridCol w="2066975"/>
                <a:gridCol w="6097550"/>
              </a:tblGrid>
              <a:tr h="422150">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Mode</a:t>
                      </a:r>
                      <a:endParaRPr/>
                    </a:p>
                  </a:txBody>
                  <a:tcPr marT="45725" marB="45725" marR="91450" marL="91450" anchor="ctr"/>
                </a:tc>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Description</a:t>
                      </a:r>
                      <a:endParaRPr/>
                    </a:p>
                  </a:txBody>
                  <a:tcPr marT="45725" marB="45725" marR="91450" marL="91450" anchor="ctr"/>
                </a:tc>
              </a:tr>
              <a:tr h="131850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Default</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Detects the process state of a partition object, and performs processing necessary to deliver unprocessed or partially processed partition objects to a fully processed state. Data for empty tables and partitions is loaded; hierarchies, calculated columns, and relationships are built or rebuilt (recalculated). </a:t>
                      </a:r>
                      <a:endParaRPr/>
                    </a:p>
                  </a:txBody>
                  <a:tcPr marT="45725" marB="45725" marR="91450" marL="91450" anchor="ctr"/>
                </a:tc>
              </a:tr>
              <a:tr h="131850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Full</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Processes a partition object and all the objects that it contains. When Process Full is run for an object that has already been processed, Analysis Services drops all data in the object, and then processes the object. This kind of processing is required when a structural change has been made to an object. </a:t>
                      </a:r>
                      <a:endParaRPr/>
                    </a:p>
                  </a:txBody>
                  <a:tcPr marT="45725" marB="45725" marR="91450" marL="91450" anchor="ctr"/>
                </a:tc>
              </a:tr>
              <a:tr h="58985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Data</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Load data into a partition or a table without rebuilding hierarchies or relationships or recalculating calculated columns and measures. </a:t>
                      </a:r>
                      <a:endParaRPr/>
                    </a:p>
                  </a:txBody>
                  <a:tcPr marT="45725" marB="45725" marR="91450" marL="91450" anchor="ctr"/>
                </a:tc>
              </a:tr>
              <a:tr h="42215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Clear</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Removes all data from a partition. </a:t>
                      </a:r>
                      <a:endParaRPr/>
                    </a:p>
                  </a:txBody>
                  <a:tcPr marT="45725" marB="45725" marR="91450" marL="91450" anchor="ctr"/>
                </a:tc>
              </a:tr>
              <a:tr h="42215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Add</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Incrementally update partition with new data. </a:t>
                      </a:r>
                      <a:endParaRPr/>
                    </a:p>
                  </a:txBody>
                  <a:tcPr marT="45725" marB="45725" marR="91450" marL="9145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7"/>
          <p:cNvSpPr txBox="1"/>
          <p:nvPr/>
        </p:nvSpPr>
        <p:spPr>
          <a:xfrm>
            <a:off x="136525" y="238125"/>
            <a:ext cx="841692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Comparing the Design Approaches</a:t>
            </a:r>
            <a:endParaRPr b="0" i="0" sz="2800" u="none" cap="none" strike="noStrike">
              <a:solidFill>
                <a:srgbClr val="4E84C4"/>
              </a:solidFill>
              <a:latin typeface="PT Sans"/>
              <a:ea typeface="PT Sans"/>
              <a:cs typeface="PT Sans"/>
              <a:sym typeface="PT Sans"/>
            </a:endParaRPr>
          </a:p>
        </p:txBody>
      </p:sp>
      <p:sp>
        <p:nvSpPr>
          <p:cNvPr id="543" name="Google Shape;543;p67"/>
          <p:cNvSpPr txBox="1"/>
          <p:nvPr/>
        </p:nvSpPr>
        <p:spPr>
          <a:xfrm>
            <a:off x="230188" y="996950"/>
            <a:ext cx="8578850" cy="51212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2000" u="none" cap="none" strike="noStrike">
                <a:solidFill>
                  <a:schemeClr val="dk1"/>
                </a:solidFill>
                <a:latin typeface="Arial"/>
                <a:ea typeface="Arial"/>
                <a:cs typeface="Arial"/>
                <a:sym typeface="Arial"/>
              </a:rPr>
              <a:t>The model developer needs to select the appropriate development approach</a:t>
            </a:r>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000"/>
              </a:spcBef>
              <a:spcAft>
                <a:spcPts val="0"/>
              </a:spcAft>
              <a:buNone/>
            </a:pPr>
            <a:r>
              <a:rPr b="0" i="0" lang="en-US" sz="2000" u="none" cap="none" strike="noStrike">
                <a:solidFill>
                  <a:schemeClr val="dk1"/>
                </a:solidFill>
                <a:latin typeface="Arial"/>
                <a:ea typeface="Arial"/>
                <a:cs typeface="Arial"/>
                <a:sym typeface="Arial"/>
              </a:rPr>
              <a:t>Note: Migration between the design approaches is not supported</a:t>
            </a:r>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p:txBody>
      </p:sp>
      <p:pic>
        <p:nvPicPr>
          <p:cNvPr id="544" name="Google Shape;544;p67"/>
          <p:cNvPicPr preferRelativeResize="0"/>
          <p:nvPr/>
        </p:nvPicPr>
        <p:blipFill rotWithShape="1">
          <a:blip r:embed="rId3">
            <a:alphaModFix/>
          </a:blip>
          <a:srcRect b="0" l="0" r="0" t="0"/>
          <a:stretch/>
        </p:blipFill>
        <p:spPr>
          <a:xfrm>
            <a:off x="1071563" y="2173288"/>
            <a:ext cx="6364287" cy="23002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8"/>
          <p:cNvSpPr txBox="1"/>
          <p:nvPr/>
        </p:nvSpPr>
        <p:spPr>
          <a:xfrm>
            <a:off x="136525" y="168275"/>
            <a:ext cx="841692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Comparing the Design Approaches Contd..</a:t>
            </a:r>
            <a:endParaRPr b="0" i="0" sz="2800" u="none" cap="none" strike="noStrike">
              <a:solidFill>
                <a:srgbClr val="4E84C4"/>
              </a:solidFill>
              <a:latin typeface="PT Sans"/>
              <a:ea typeface="PT Sans"/>
              <a:cs typeface="PT Sans"/>
              <a:sym typeface="PT Sans"/>
            </a:endParaRPr>
          </a:p>
        </p:txBody>
      </p:sp>
      <p:sp>
        <p:nvSpPr>
          <p:cNvPr id="550" name="Google Shape;550;p68"/>
          <p:cNvSpPr txBox="1"/>
          <p:nvPr/>
        </p:nvSpPr>
        <p:spPr>
          <a:xfrm>
            <a:off x="230188" y="800100"/>
            <a:ext cx="8578850" cy="5121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It could depend on the requirements for each layer:</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Data model</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Business logic</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Data access and storage</a:t>
            </a:r>
            <a:endParaRPr/>
          </a:p>
          <a:p>
            <a:pPr indent="-342900" lvl="0" marL="342900" marR="0" rtl="0" algn="just">
              <a:lnSpc>
                <a:spcPct val="150000"/>
              </a:lnSpc>
              <a:spcBef>
                <a:spcPts val="100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The model developer will need to consider the following:</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Supported capabilities and features</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Scalability and performance</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Available skills</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Development time</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Maintenance effort</a:t>
            </a:r>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9"/>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US" sz="2800" u="none" cap="none" strike="noStrike">
                <a:solidFill>
                  <a:srgbClr val="4E84C4"/>
                </a:solidFill>
                <a:latin typeface="PT Sans"/>
                <a:ea typeface="PT Sans"/>
                <a:cs typeface="PT Sans"/>
                <a:sym typeface="PT Sans"/>
              </a:rPr>
              <a:t>Data Model</a:t>
            </a:r>
            <a:endParaRPr/>
          </a:p>
        </p:txBody>
      </p:sp>
      <p:sp>
        <p:nvSpPr>
          <p:cNvPr id="557" name="Google Shape;557;p69"/>
          <p:cNvSpPr txBox="1"/>
          <p:nvPr>
            <p:ph idx="1" type="body"/>
          </p:nvPr>
        </p:nvSpPr>
        <p:spPr>
          <a:xfrm>
            <a:off x="342900" y="955675"/>
            <a:ext cx="4144963"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Tabular</a:t>
            </a:r>
            <a:endParaRPr b="1" i="0" sz="1800" u="none" cap="none" strike="noStrike">
              <a:solidFill>
                <a:schemeClr val="dk1"/>
              </a:solidFill>
              <a:latin typeface="Arial"/>
              <a:ea typeface="Arial"/>
              <a:cs typeface="Arial"/>
              <a:sym typeface="Arial"/>
            </a:endParaRPr>
          </a:p>
          <a:p>
            <a:pPr indent="-357505" lvl="0"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Familiar model, easier to build, faster time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to solution</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Advanced concepts (parent-child, many-to-many) not available natively in the model… need calculations to simulate these</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Easy to wrap a model over a raw database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or warehouse for reporting &amp; analytics</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558" name="Google Shape;558;p69"/>
          <p:cNvSpPr txBox="1"/>
          <p:nvPr>
            <p:ph idx="2" type="body"/>
          </p:nvPr>
        </p:nvSpPr>
        <p:spPr>
          <a:xfrm>
            <a:off x="4640263" y="955675"/>
            <a:ext cx="4144962"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Multidimensional</a:t>
            </a:r>
            <a:endParaRPr b="1" i="0" sz="1800" u="none" cap="none" strike="noStrike">
              <a:solidFill>
                <a:schemeClr val="dk1"/>
              </a:solidFill>
              <a:latin typeface="Arial"/>
              <a:ea typeface="Arial"/>
              <a:cs typeface="Arial"/>
              <a:sym typeface="Arial"/>
            </a:endParaRPr>
          </a:p>
          <a:p>
            <a:pPr indent="0" lvl="0" marL="0" marR="0" rtl="0" algn="ctr">
              <a:spcBef>
                <a:spcPts val="360"/>
              </a:spcBef>
              <a:spcAft>
                <a:spcPts val="0"/>
              </a:spcAft>
              <a:buClr>
                <a:srgbClr val="FFFFFF"/>
              </a:buClr>
              <a:buFont typeface="Arial"/>
              <a:buNone/>
            </a:pPr>
            <a:r>
              <a:t/>
            </a:r>
            <a:endParaRPr b="1"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Sophisticated model, higher learning curve</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Advanced concepts baked into the model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and optimized (parent-child, many-to-many, attribute relationships, key vs. name, etc.)</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Ideally suited for OLAP type apps (e.g. planning, budgeting, forecasting) that need the power of the multidimensional model</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2"/>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Agenda</a:t>
            </a:r>
            <a:endParaRPr b="0" i="0" sz="2200" u="none" cap="none" strike="noStrike">
              <a:solidFill>
                <a:schemeClr val="dk1"/>
              </a:solidFill>
              <a:latin typeface="PT Sans"/>
              <a:ea typeface="PT Sans"/>
              <a:cs typeface="PT Sans"/>
              <a:sym typeface="PT Sans"/>
            </a:endParaRPr>
          </a:p>
        </p:txBody>
      </p:sp>
      <p:sp>
        <p:nvSpPr>
          <p:cNvPr id="298" name="Google Shape;298;p52"/>
          <p:cNvSpPr txBox="1"/>
          <p:nvPr/>
        </p:nvSpPr>
        <p:spPr>
          <a:xfrm>
            <a:off x="270453" y="875758"/>
            <a:ext cx="7521262" cy="480131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2012 BI Semantic Model</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BI Semantic Model Architecture</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Analysis Services in Tabular Mode</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Tabular Project Development</a:t>
            </a:r>
            <a:endParaRPr/>
          </a:p>
          <a:p>
            <a:pPr indent="-342900" lvl="0" marL="342900" marR="0" rtl="0" algn="l">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Comparing the Design Approaches</a:t>
            </a:r>
            <a:endParaRPr/>
          </a:p>
          <a:p>
            <a:pPr indent="-342900" lvl="0" marL="342900" marR="0" rtl="0" algn="l">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Comparing Tabular Vs Multidimensional Features</a:t>
            </a:r>
            <a:endParaRPr/>
          </a:p>
          <a:p>
            <a:pPr indent="-342900" lvl="0" marL="342900" marR="0" rtl="0" algn="l">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Security</a:t>
            </a:r>
            <a:endParaRPr/>
          </a:p>
          <a:p>
            <a:pPr indent="-342900" lvl="0" marL="342900" marR="0" rtl="0" algn="l">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Summary</a:t>
            </a:r>
            <a:endParaRPr/>
          </a:p>
          <a:p>
            <a:pPr indent="-171450" lvl="0" marL="285750" marR="0" rtl="0" algn="ctr">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0"/>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US" sz="2800" u="none" cap="none" strike="noStrike">
                <a:solidFill>
                  <a:srgbClr val="4E84C4"/>
                </a:solidFill>
                <a:latin typeface="PT Sans"/>
                <a:ea typeface="PT Sans"/>
                <a:cs typeface="PT Sans"/>
                <a:sym typeface="PT Sans"/>
              </a:rPr>
              <a:t>Business Logic</a:t>
            </a:r>
            <a:endParaRPr/>
          </a:p>
        </p:txBody>
      </p:sp>
      <p:sp>
        <p:nvSpPr>
          <p:cNvPr id="565" name="Google Shape;565;p70"/>
          <p:cNvSpPr txBox="1"/>
          <p:nvPr>
            <p:ph idx="1" type="body"/>
          </p:nvPr>
        </p:nvSpPr>
        <p:spPr>
          <a:xfrm>
            <a:off x="342900" y="955675"/>
            <a:ext cx="4144963"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DAX</a:t>
            </a:r>
            <a:endParaRPr b="1" i="0" sz="1800" u="none" cap="none" strike="noStrike">
              <a:solidFill>
                <a:schemeClr val="dk1"/>
              </a:solidFill>
              <a:latin typeface="Arial"/>
              <a:ea typeface="Arial"/>
              <a:cs typeface="Arial"/>
              <a:sym typeface="Arial"/>
            </a:endParaRPr>
          </a:p>
          <a:p>
            <a:pPr indent="0" lvl="0" marL="0" marR="0" rtl="0" algn="ctr">
              <a:spcBef>
                <a:spcPts val="360"/>
              </a:spcBef>
              <a:spcAft>
                <a:spcPts val="0"/>
              </a:spcAft>
              <a:buClr>
                <a:srgbClr val="FFFFFF"/>
              </a:buClr>
              <a:buFont typeface="Arial"/>
              <a:buNone/>
            </a:pPr>
            <a:r>
              <a:t/>
            </a:r>
            <a:endParaRPr b="1"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Based on Excel formulas and relational concepts – easy to get started</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Complex solutions require steeper learning curve – row/filter context, Calculate, etc.</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Calculated columns enable new scenarios, however no named sets or calc members</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566" name="Google Shape;566;p70"/>
          <p:cNvSpPr txBox="1"/>
          <p:nvPr>
            <p:ph idx="2" type="body"/>
          </p:nvPr>
        </p:nvSpPr>
        <p:spPr>
          <a:xfrm>
            <a:off x="4640263" y="955675"/>
            <a:ext cx="4144962"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MDX</a:t>
            </a:r>
            <a:endParaRPr b="1" i="0" sz="1800" u="none" cap="none" strike="noStrike">
              <a:solidFill>
                <a:schemeClr val="dk1"/>
              </a:solidFill>
              <a:latin typeface="Arial"/>
              <a:ea typeface="Arial"/>
              <a:cs typeface="Arial"/>
              <a:sym typeface="Arial"/>
            </a:endParaRPr>
          </a:p>
          <a:p>
            <a:pPr indent="0" lvl="0" marL="0" marR="0" rtl="0" algn="ctr">
              <a:spcBef>
                <a:spcPts val="360"/>
              </a:spcBef>
              <a:spcAft>
                <a:spcPts val="0"/>
              </a:spcAft>
              <a:buClr>
                <a:srgbClr val="FFFFFF"/>
              </a:buClr>
              <a:buFont typeface="Arial"/>
              <a:buNone/>
            </a:pPr>
            <a:r>
              <a:t/>
            </a:r>
            <a:endParaRPr b="1"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Based on understanding of multidimensional concepts – higher initial learning curve</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Complex solutions require steeper learning curve – CurrentMember, overwrite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semantics, etc.</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Ideally suited for apps that need the power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of multidimensional calculations –  assignments, calc members</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1"/>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US" sz="2800" u="none" cap="none" strike="noStrike">
                <a:solidFill>
                  <a:srgbClr val="4E84C4"/>
                </a:solidFill>
                <a:latin typeface="PT Sans"/>
                <a:ea typeface="PT Sans"/>
                <a:cs typeface="PT Sans"/>
                <a:sym typeface="PT Sans"/>
              </a:rPr>
              <a:t>Data Access and Storage</a:t>
            </a:r>
            <a:endParaRPr b="0" i="0" sz="2800" u="none" cap="none" strike="noStrike">
              <a:solidFill>
                <a:srgbClr val="4E84C4"/>
              </a:solidFill>
              <a:latin typeface="PT Sans"/>
              <a:ea typeface="PT Sans"/>
              <a:cs typeface="PT Sans"/>
              <a:sym typeface="PT Sans"/>
            </a:endParaRPr>
          </a:p>
        </p:txBody>
      </p:sp>
      <p:sp>
        <p:nvSpPr>
          <p:cNvPr id="573" name="Google Shape;573;p71"/>
          <p:cNvSpPr txBox="1"/>
          <p:nvPr>
            <p:ph idx="1" type="body"/>
          </p:nvPr>
        </p:nvSpPr>
        <p:spPr>
          <a:xfrm>
            <a:off x="342900" y="955675"/>
            <a:ext cx="4144963" cy="4525963"/>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FFFFFF"/>
              </a:buClr>
              <a:buFont typeface="Arial"/>
              <a:buNone/>
            </a:pPr>
            <a:r>
              <a:rPr b="1" i="0" lang="en-US" sz="1850" u="none" cap="none" strike="noStrike">
                <a:solidFill>
                  <a:schemeClr val="dk1"/>
                </a:solidFill>
                <a:latin typeface="Arial"/>
                <a:ea typeface="Arial"/>
                <a:cs typeface="Arial"/>
                <a:sym typeface="Arial"/>
              </a:rPr>
              <a:t>VertiPaq</a:t>
            </a:r>
            <a:endParaRPr b="1" i="0" sz="1400" u="none" cap="none" strike="noStrike">
              <a:solidFill>
                <a:schemeClr val="dk1"/>
              </a:solidFill>
              <a:latin typeface="Arial"/>
              <a:ea typeface="Arial"/>
              <a:cs typeface="Arial"/>
              <a:sym typeface="Arial"/>
            </a:endParaRPr>
          </a:p>
          <a:p>
            <a:pPr indent="-231775" lvl="1" marL="460375" marR="0" rtl="0" algn="l">
              <a:lnSpc>
                <a:spcPct val="80000"/>
              </a:lnSpc>
              <a:spcBef>
                <a:spcPts val="15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In-memory column store… typical 10x compression</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Brute force memory scans… high performance by default… no tuning required</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Basic paging support… data volume mostly limited to physical memory</a:t>
            </a:r>
            <a:endParaRPr/>
          </a:p>
          <a:p>
            <a:pPr indent="-7951" lvl="1" marL="134951" marR="0" rtl="0" algn="l">
              <a:lnSpc>
                <a:spcPct val="80000"/>
              </a:lnSpc>
              <a:spcBef>
                <a:spcPts val="279"/>
              </a:spcBef>
              <a:spcAft>
                <a:spcPts val="0"/>
              </a:spcAft>
              <a:buClr>
                <a:srgbClr val="FFFFFF"/>
              </a:buClr>
              <a:buFont typeface="Arial"/>
              <a:buNone/>
            </a:pPr>
            <a:r>
              <a:t/>
            </a:r>
            <a:endParaRPr b="0" i="0" sz="1400" u="none" cap="none" strike="noStrike">
              <a:solidFill>
                <a:schemeClr val="dk1"/>
              </a:solidFill>
              <a:latin typeface="Arial"/>
              <a:ea typeface="Arial"/>
              <a:cs typeface="Arial"/>
              <a:sym typeface="Arial"/>
            </a:endParaRPr>
          </a:p>
          <a:p>
            <a:pPr indent="0" lvl="0" marL="0" marR="0" rtl="0" algn="ctr">
              <a:lnSpc>
                <a:spcPct val="80000"/>
              </a:lnSpc>
              <a:spcBef>
                <a:spcPts val="370"/>
              </a:spcBef>
              <a:spcAft>
                <a:spcPts val="0"/>
              </a:spcAft>
              <a:buClr>
                <a:srgbClr val="FFFFFF"/>
              </a:buClr>
              <a:buFont typeface="Arial"/>
              <a:buNone/>
            </a:pPr>
            <a:r>
              <a:rPr b="1" i="0" lang="en-US" sz="1850" u="none" cap="none" strike="noStrike">
                <a:solidFill>
                  <a:schemeClr val="dk1"/>
                </a:solidFill>
                <a:latin typeface="Arial"/>
                <a:ea typeface="Arial"/>
                <a:cs typeface="Arial"/>
                <a:sym typeface="Arial"/>
              </a:rPr>
              <a:t>DirectQuery</a:t>
            </a:r>
            <a:endParaRPr b="1" i="0" sz="1400" u="none" cap="none" strike="noStrike">
              <a:solidFill>
                <a:schemeClr val="dk1"/>
              </a:solidFill>
              <a:latin typeface="Arial"/>
              <a:ea typeface="Arial"/>
              <a:cs typeface="Arial"/>
              <a:sym typeface="Arial"/>
            </a:endParaRPr>
          </a:p>
          <a:p>
            <a:pPr indent="-231775" lvl="1" marL="460375" marR="0" rtl="0" algn="l">
              <a:lnSpc>
                <a:spcPct val="80000"/>
              </a:lnSpc>
              <a:spcBef>
                <a:spcPts val="15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Passes through DAX queries &amp; calculations… fully exploits backend database capabilities</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No support for MDX queries… no support for data sources other than SQL Server</a:t>
            </a:r>
            <a:endParaRPr b="0" i="0" sz="1650" u="none" cap="none" strike="noStrike">
              <a:solidFill>
                <a:schemeClr val="dk1"/>
              </a:solidFill>
              <a:latin typeface="Arial"/>
              <a:ea typeface="Arial"/>
              <a:cs typeface="Arial"/>
              <a:sym typeface="Arial"/>
            </a:endParaRPr>
          </a:p>
        </p:txBody>
      </p:sp>
      <p:sp>
        <p:nvSpPr>
          <p:cNvPr id="574" name="Google Shape;574;p71"/>
          <p:cNvSpPr txBox="1"/>
          <p:nvPr>
            <p:ph idx="2" type="body"/>
          </p:nvPr>
        </p:nvSpPr>
        <p:spPr>
          <a:xfrm>
            <a:off x="4640263" y="955675"/>
            <a:ext cx="4144962" cy="4525963"/>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FFFFFF"/>
              </a:buClr>
              <a:buFont typeface="Arial"/>
              <a:buNone/>
            </a:pPr>
            <a:r>
              <a:rPr b="1" i="0" lang="en-US" sz="1850" u="none" cap="none" strike="noStrike">
                <a:solidFill>
                  <a:schemeClr val="dk1"/>
                </a:solidFill>
                <a:latin typeface="Arial"/>
                <a:ea typeface="Arial"/>
                <a:cs typeface="Arial"/>
                <a:sym typeface="Arial"/>
              </a:rPr>
              <a:t>MOLAP</a:t>
            </a:r>
            <a:endParaRPr b="1" i="0" sz="1400" u="none" cap="none" strike="noStrike">
              <a:solidFill>
                <a:schemeClr val="dk1"/>
              </a:solidFill>
              <a:latin typeface="Arial"/>
              <a:ea typeface="Arial"/>
              <a:cs typeface="Arial"/>
              <a:sym typeface="Arial"/>
            </a:endParaRPr>
          </a:p>
          <a:p>
            <a:pPr indent="-231775" lvl="1" marL="460375" marR="0" rtl="0" algn="l">
              <a:lnSpc>
                <a:spcPct val="80000"/>
              </a:lnSpc>
              <a:spcBef>
                <a:spcPts val="15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Disk based store… typical 3x compression</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Disk scans with in-memory subcube caching… aggregation tuning required</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Extensive paging support… data volumes can scale to multiple terabytes</a:t>
            </a:r>
            <a:endParaRPr/>
          </a:p>
          <a:p>
            <a:pPr indent="0" lvl="0" marL="0" marR="0" rtl="0" algn="ctr">
              <a:lnSpc>
                <a:spcPct val="80000"/>
              </a:lnSpc>
              <a:spcBef>
                <a:spcPts val="372"/>
              </a:spcBef>
              <a:spcAft>
                <a:spcPts val="0"/>
              </a:spcAft>
              <a:buClr>
                <a:srgbClr val="FFFFFF"/>
              </a:buClr>
              <a:buFont typeface="Arial"/>
              <a:buNone/>
            </a:pPr>
            <a:r>
              <a:t/>
            </a:r>
            <a:endParaRPr b="1" i="0" sz="1850" u="none" cap="none" strike="noStrike">
              <a:solidFill>
                <a:schemeClr val="dk1"/>
              </a:solidFill>
              <a:latin typeface="Arial"/>
              <a:ea typeface="Arial"/>
              <a:cs typeface="Arial"/>
              <a:sym typeface="Arial"/>
            </a:endParaRPr>
          </a:p>
          <a:p>
            <a:pPr indent="0" lvl="0" marL="0" marR="0" rtl="0" algn="ctr">
              <a:lnSpc>
                <a:spcPct val="80000"/>
              </a:lnSpc>
              <a:spcBef>
                <a:spcPts val="1570"/>
              </a:spcBef>
              <a:spcAft>
                <a:spcPts val="0"/>
              </a:spcAft>
              <a:buClr>
                <a:srgbClr val="FFFFFF"/>
              </a:buClr>
              <a:buFont typeface="Arial"/>
              <a:buNone/>
            </a:pPr>
            <a:r>
              <a:rPr b="1" i="0" lang="en-US" sz="1850" u="none" cap="none" strike="noStrike">
                <a:solidFill>
                  <a:schemeClr val="dk1"/>
                </a:solidFill>
                <a:latin typeface="Arial"/>
                <a:ea typeface="Arial"/>
                <a:cs typeface="Arial"/>
                <a:sym typeface="Arial"/>
              </a:rPr>
              <a:t>ROLAP</a:t>
            </a:r>
            <a:endParaRPr b="1" i="0" sz="1400" u="none" cap="none" strike="noStrike">
              <a:solidFill>
                <a:schemeClr val="dk1"/>
              </a:solidFill>
              <a:latin typeface="Arial"/>
              <a:ea typeface="Arial"/>
              <a:cs typeface="Arial"/>
              <a:sym typeface="Arial"/>
            </a:endParaRPr>
          </a:p>
          <a:p>
            <a:pPr indent="-231775" lvl="1" marL="460375" marR="0" rtl="0" algn="l">
              <a:lnSpc>
                <a:spcPct val="80000"/>
              </a:lnSpc>
              <a:spcBef>
                <a:spcPts val="15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Passes through fact table requests… not recommended for large dimension tables</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Supports most relational data sources… no support for aggregations except SQL Server indexed views</a:t>
            </a:r>
            <a:endParaRPr/>
          </a:p>
          <a:p>
            <a:pPr indent="-138791" lvl="1" marL="460375" marR="0" rtl="0" algn="l">
              <a:lnSpc>
                <a:spcPct val="80000"/>
              </a:lnSpc>
              <a:spcBef>
                <a:spcPts val="325"/>
              </a:spcBef>
              <a:spcAft>
                <a:spcPts val="0"/>
              </a:spcAft>
              <a:buClr>
                <a:srgbClr val="FFFFFF"/>
              </a:buClr>
              <a:buSzPts val="1464"/>
              <a:buFont typeface="Arial"/>
              <a:buNone/>
            </a:pPr>
            <a:r>
              <a:t/>
            </a:r>
            <a:endParaRPr b="0" i="0" sz="165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graphicFrame>
        <p:nvGraphicFramePr>
          <p:cNvPr id="580" name="Google Shape;580;p72"/>
          <p:cNvGraphicFramePr/>
          <p:nvPr/>
        </p:nvGraphicFramePr>
        <p:xfrm>
          <a:off x="319088" y="917575"/>
          <a:ext cx="3000000" cy="3000000"/>
        </p:xfrm>
        <a:graphic>
          <a:graphicData uri="http://schemas.openxmlformats.org/drawingml/2006/table">
            <a:tbl>
              <a:tblPr>
                <a:noFill/>
                <a:tableStyleId>{364BE7CC-15FE-4A40-BEEA-776EC04A88CA}</a:tableStyleId>
              </a:tblPr>
              <a:tblGrid>
                <a:gridCol w="1139250"/>
                <a:gridCol w="2569400"/>
                <a:gridCol w="1981050"/>
                <a:gridCol w="2671650"/>
              </a:tblGrid>
              <a:tr h="528500">
                <a:tc rowSpan="9">
                  <a:txBody>
                    <a:bodyPr/>
                    <a:lstStyle/>
                    <a:p>
                      <a:pPr indent="0" lvl="0" marL="0" marR="0" rtl="0" algn="ctr">
                        <a:lnSpc>
                          <a:spcPct val="200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100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Features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TABULAR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MULTIDIMENSIONAL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01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Actions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Aggregations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Calculated Measures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Custom Assemblies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Custom Roll ups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Distinct Count</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710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KPIs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257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Linked Objects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81" name="Google Shape;581;p72"/>
          <p:cNvSpPr txBox="1"/>
          <p:nvPr/>
        </p:nvSpPr>
        <p:spPr>
          <a:xfrm>
            <a:off x="146050" y="130175"/>
            <a:ext cx="8801100"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Comparing Tabular Vs Multidimensional Features</a:t>
            </a:r>
            <a:endParaRPr/>
          </a:p>
        </p:txBody>
      </p:sp>
      <p:sp>
        <p:nvSpPr>
          <p:cNvPr id="582" name="Google Shape;582;p72"/>
          <p:cNvSpPr txBox="1"/>
          <p:nvPr/>
        </p:nvSpPr>
        <p:spPr>
          <a:xfrm>
            <a:off x="5143500" y="4484688"/>
            <a:ext cx="768350" cy="27781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Via DAX</a:t>
            </a:r>
            <a:endParaRPr b="0" i="0" sz="1200" u="none" cap="none" strike="noStrike">
              <a:solidFill>
                <a:schemeClr val="dk1"/>
              </a:solidFill>
              <a:latin typeface="Arial"/>
              <a:ea typeface="Arial"/>
              <a:cs typeface="Arial"/>
              <a:sym typeface="Arial"/>
            </a:endParaRPr>
          </a:p>
        </p:txBody>
      </p:sp>
      <p:sp>
        <p:nvSpPr>
          <p:cNvPr id="583" name="Google Shape;583;p72"/>
          <p:cNvSpPr/>
          <p:nvPr/>
        </p:nvSpPr>
        <p:spPr>
          <a:xfrm flipH="1" rot="10800000">
            <a:off x="217488" y="6138863"/>
            <a:ext cx="261937"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4" name="Google Shape;584;p72"/>
          <p:cNvSpPr txBox="1"/>
          <p:nvPr/>
        </p:nvSpPr>
        <p:spPr>
          <a:xfrm>
            <a:off x="261938" y="6138863"/>
            <a:ext cx="1595437" cy="2476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Not Available</a:t>
            </a:r>
            <a:endParaRPr b="1" i="0" sz="1000" u="none" cap="none" strike="noStrike">
              <a:solidFill>
                <a:schemeClr val="dk1"/>
              </a:solidFill>
              <a:latin typeface="Arial"/>
              <a:ea typeface="Arial"/>
              <a:cs typeface="Arial"/>
              <a:sym typeface="Arial"/>
            </a:endParaRPr>
          </a:p>
        </p:txBody>
      </p:sp>
      <p:sp>
        <p:nvSpPr>
          <p:cNvPr id="585" name="Google Shape;585;p72"/>
          <p:cNvSpPr txBox="1"/>
          <p:nvPr/>
        </p:nvSpPr>
        <p:spPr>
          <a:xfrm>
            <a:off x="1893888" y="6132513"/>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Available</a:t>
            </a:r>
            <a:endParaRPr b="1" i="0" sz="1000" u="none" cap="none" strike="noStrike">
              <a:solidFill>
                <a:schemeClr val="dk1"/>
              </a:solidFill>
              <a:latin typeface="Arial"/>
              <a:ea typeface="Arial"/>
              <a:cs typeface="Arial"/>
              <a:sym typeface="Arial"/>
            </a:endParaRPr>
          </a:p>
        </p:txBody>
      </p:sp>
      <p:sp>
        <p:nvSpPr>
          <p:cNvPr id="586" name="Google Shape;586;p72"/>
          <p:cNvSpPr/>
          <p:nvPr/>
        </p:nvSpPr>
        <p:spPr>
          <a:xfrm flipH="1" rot="10800000">
            <a:off x="1995488" y="6146800"/>
            <a:ext cx="261937" cy="2032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7" name="Google Shape;587;p72"/>
          <p:cNvSpPr/>
          <p:nvPr/>
        </p:nvSpPr>
        <p:spPr>
          <a:xfrm flipH="1" rot="10800000">
            <a:off x="4710113" y="1531938"/>
            <a:ext cx="420687"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8" name="Google Shape;588;p72"/>
          <p:cNvSpPr/>
          <p:nvPr/>
        </p:nvSpPr>
        <p:spPr>
          <a:xfrm flipH="1" rot="10800000">
            <a:off x="4710113" y="2100263"/>
            <a:ext cx="420687"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9" name="Google Shape;589;p72"/>
          <p:cNvSpPr/>
          <p:nvPr/>
        </p:nvSpPr>
        <p:spPr>
          <a:xfrm flipH="1" rot="10800000">
            <a:off x="4703763" y="3263900"/>
            <a:ext cx="420687" cy="379413"/>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0" name="Google Shape;590;p72"/>
          <p:cNvSpPr/>
          <p:nvPr/>
        </p:nvSpPr>
        <p:spPr>
          <a:xfrm flipH="1" rot="10800000">
            <a:off x="4689475" y="3852863"/>
            <a:ext cx="420688"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1" name="Google Shape;591;p72"/>
          <p:cNvSpPr/>
          <p:nvPr/>
        </p:nvSpPr>
        <p:spPr>
          <a:xfrm flipH="1" rot="10800000">
            <a:off x="4686300" y="5519738"/>
            <a:ext cx="420688"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2" name="Google Shape;592;p72"/>
          <p:cNvSpPr/>
          <p:nvPr/>
        </p:nvSpPr>
        <p:spPr>
          <a:xfrm flipH="1" rot="10800000">
            <a:off x="4710113" y="2706688"/>
            <a:ext cx="420687" cy="377825"/>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3" name="Google Shape;593;p72"/>
          <p:cNvSpPr/>
          <p:nvPr/>
        </p:nvSpPr>
        <p:spPr>
          <a:xfrm flipH="1" rot="10800000">
            <a:off x="4687888" y="4414838"/>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4" name="Google Shape;594;p72"/>
          <p:cNvSpPr/>
          <p:nvPr/>
        </p:nvSpPr>
        <p:spPr>
          <a:xfrm flipH="1" rot="10800000">
            <a:off x="4689475" y="498951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5" name="Google Shape;595;p72"/>
          <p:cNvSpPr/>
          <p:nvPr/>
        </p:nvSpPr>
        <p:spPr>
          <a:xfrm flipH="1" rot="10800000">
            <a:off x="6956425" y="151606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6" name="Google Shape;596;p72"/>
          <p:cNvSpPr/>
          <p:nvPr/>
        </p:nvSpPr>
        <p:spPr>
          <a:xfrm flipH="1" rot="10800000">
            <a:off x="6950075" y="2706688"/>
            <a:ext cx="420688" cy="377825"/>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7" name="Google Shape;597;p72"/>
          <p:cNvSpPr/>
          <p:nvPr/>
        </p:nvSpPr>
        <p:spPr>
          <a:xfrm flipH="1" rot="10800000">
            <a:off x="6948488" y="328771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8" name="Google Shape;598;p72"/>
          <p:cNvSpPr/>
          <p:nvPr/>
        </p:nvSpPr>
        <p:spPr>
          <a:xfrm flipH="1" rot="10800000">
            <a:off x="6959600" y="4446588"/>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9" name="Google Shape;599;p72"/>
          <p:cNvSpPr/>
          <p:nvPr/>
        </p:nvSpPr>
        <p:spPr>
          <a:xfrm flipH="1" rot="10800000">
            <a:off x="6964363" y="4987925"/>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00" name="Google Shape;600;p72"/>
          <p:cNvSpPr/>
          <p:nvPr/>
        </p:nvSpPr>
        <p:spPr>
          <a:xfrm flipH="1" rot="10800000">
            <a:off x="6959600" y="5543550"/>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01" name="Google Shape;601;p72"/>
          <p:cNvSpPr/>
          <p:nvPr/>
        </p:nvSpPr>
        <p:spPr>
          <a:xfrm flipH="1" rot="10800000">
            <a:off x="6959600" y="387826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02" name="Google Shape;602;p72"/>
          <p:cNvSpPr/>
          <p:nvPr/>
        </p:nvSpPr>
        <p:spPr>
          <a:xfrm flipH="1" rot="10800000">
            <a:off x="6938963" y="2114550"/>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graphicFrame>
        <p:nvGraphicFramePr>
          <p:cNvPr id="608" name="Google Shape;608;p73"/>
          <p:cNvGraphicFramePr/>
          <p:nvPr/>
        </p:nvGraphicFramePr>
        <p:xfrm>
          <a:off x="133350" y="917575"/>
          <a:ext cx="3000000" cy="3000000"/>
        </p:xfrm>
        <a:graphic>
          <a:graphicData uri="http://schemas.openxmlformats.org/drawingml/2006/table">
            <a:tbl>
              <a:tblPr>
                <a:noFill/>
                <a:tableStyleId>{364BE7CC-15FE-4A40-BEEA-776EC04A88CA}</a:tableStyleId>
              </a:tblPr>
              <a:tblGrid>
                <a:gridCol w="1259500"/>
                <a:gridCol w="2906600"/>
                <a:gridCol w="1990000"/>
                <a:gridCol w="2657700"/>
              </a:tblGrid>
              <a:tr h="528500">
                <a:tc rowSpan="9">
                  <a:txBody>
                    <a:bodyPr/>
                    <a:lstStyle/>
                    <a:p>
                      <a:pPr indent="0" lvl="0" marL="0" marR="0" rtl="0" algn="ctr">
                        <a:lnSpc>
                          <a:spcPct val="200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100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Features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TABULAR</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MULTIDIMENSIONAL</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01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Write back</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Translations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Partitions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Perspectives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User Defined Hierarchies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Parent Child Hierarchies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710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Drill Through</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257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Many To Many</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09" name="Google Shape;609;p73"/>
          <p:cNvSpPr/>
          <p:nvPr/>
        </p:nvSpPr>
        <p:spPr>
          <a:xfrm flipH="1" rot="10800000">
            <a:off x="4919663" y="1550988"/>
            <a:ext cx="420687"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0" name="Google Shape;610;p73"/>
          <p:cNvSpPr/>
          <p:nvPr/>
        </p:nvSpPr>
        <p:spPr>
          <a:xfrm flipH="1" rot="10800000">
            <a:off x="217488" y="6138863"/>
            <a:ext cx="261937"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1" name="Google Shape;611;p73"/>
          <p:cNvSpPr txBox="1"/>
          <p:nvPr/>
        </p:nvSpPr>
        <p:spPr>
          <a:xfrm>
            <a:off x="261938" y="6138863"/>
            <a:ext cx="1595437" cy="2476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Not Available</a:t>
            </a:r>
            <a:endParaRPr b="1" i="0" sz="1000" u="none" cap="none" strike="noStrike">
              <a:solidFill>
                <a:schemeClr val="dk1"/>
              </a:solidFill>
              <a:latin typeface="Arial"/>
              <a:ea typeface="Arial"/>
              <a:cs typeface="Arial"/>
              <a:sym typeface="Arial"/>
            </a:endParaRPr>
          </a:p>
        </p:txBody>
      </p:sp>
      <p:sp>
        <p:nvSpPr>
          <p:cNvPr id="612" name="Google Shape;612;p73"/>
          <p:cNvSpPr txBox="1"/>
          <p:nvPr/>
        </p:nvSpPr>
        <p:spPr>
          <a:xfrm>
            <a:off x="1893888" y="6132513"/>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Available</a:t>
            </a:r>
            <a:endParaRPr b="1" i="0" sz="1000" u="none" cap="none" strike="noStrike">
              <a:solidFill>
                <a:schemeClr val="dk1"/>
              </a:solidFill>
              <a:latin typeface="Arial"/>
              <a:ea typeface="Arial"/>
              <a:cs typeface="Arial"/>
              <a:sym typeface="Arial"/>
            </a:endParaRPr>
          </a:p>
        </p:txBody>
      </p:sp>
      <p:sp>
        <p:nvSpPr>
          <p:cNvPr id="613" name="Google Shape;613;p73"/>
          <p:cNvSpPr/>
          <p:nvPr/>
        </p:nvSpPr>
        <p:spPr>
          <a:xfrm flipH="1" rot="10800000">
            <a:off x="1995488" y="6146800"/>
            <a:ext cx="261937" cy="2032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4" name="Google Shape;614;p73"/>
          <p:cNvSpPr txBox="1"/>
          <p:nvPr/>
        </p:nvSpPr>
        <p:spPr>
          <a:xfrm>
            <a:off x="5340350" y="3889375"/>
            <a:ext cx="768350" cy="2778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Via DAX</a:t>
            </a:r>
            <a:endParaRPr b="0" i="0" sz="1200" u="none" cap="none" strike="noStrike">
              <a:solidFill>
                <a:schemeClr val="dk1"/>
              </a:solidFill>
              <a:latin typeface="Arial"/>
              <a:ea typeface="Arial"/>
              <a:cs typeface="Arial"/>
              <a:sym typeface="Arial"/>
            </a:endParaRPr>
          </a:p>
        </p:txBody>
      </p:sp>
      <p:sp>
        <p:nvSpPr>
          <p:cNvPr id="615" name="Google Shape;615;p73"/>
          <p:cNvSpPr/>
          <p:nvPr/>
        </p:nvSpPr>
        <p:spPr>
          <a:xfrm flipH="1" rot="10800000">
            <a:off x="4921250" y="2143125"/>
            <a:ext cx="420688" cy="379413"/>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6" name="Google Shape;616;p73"/>
          <p:cNvSpPr/>
          <p:nvPr/>
        </p:nvSpPr>
        <p:spPr>
          <a:xfrm flipH="1" rot="10800000">
            <a:off x="7296150" y="214471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7" name="Google Shape;617;p73"/>
          <p:cNvSpPr/>
          <p:nvPr/>
        </p:nvSpPr>
        <p:spPr>
          <a:xfrm flipH="1" rot="10800000">
            <a:off x="7300913" y="2701925"/>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8" name="Google Shape;618;p73"/>
          <p:cNvSpPr/>
          <p:nvPr/>
        </p:nvSpPr>
        <p:spPr>
          <a:xfrm flipH="1" rot="10800000">
            <a:off x="7302500" y="3259138"/>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9" name="Google Shape;619;p73"/>
          <p:cNvSpPr/>
          <p:nvPr/>
        </p:nvSpPr>
        <p:spPr>
          <a:xfrm flipH="1" rot="10800000">
            <a:off x="7313613" y="384016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0" name="Google Shape;620;p73"/>
          <p:cNvSpPr/>
          <p:nvPr/>
        </p:nvSpPr>
        <p:spPr>
          <a:xfrm flipH="1" rot="10800000">
            <a:off x="7315200" y="4435475"/>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1" name="Google Shape;621;p73"/>
          <p:cNvSpPr/>
          <p:nvPr/>
        </p:nvSpPr>
        <p:spPr>
          <a:xfrm flipH="1" rot="10800000">
            <a:off x="7316788" y="500221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2" name="Google Shape;622;p73"/>
          <p:cNvSpPr/>
          <p:nvPr/>
        </p:nvSpPr>
        <p:spPr>
          <a:xfrm flipH="1" rot="10800000">
            <a:off x="7305675" y="553561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3" name="Google Shape;623;p73"/>
          <p:cNvSpPr/>
          <p:nvPr/>
        </p:nvSpPr>
        <p:spPr>
          <a:xfrm flipH="1" rot="10800000">
            <a:off x="7296150" y="1550988"/>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4" name="Google Shape;624;p73"/>
          <p:cNvSpPr/>
          <p:nvPr/>
        </p:nvSpPr>
        <p:spPr>
          <a:xfrm flipH="1" rot="10800000">
            <a:off x="4930775" y="2727325"/>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5" name="Google Shape;625;p73"/>
          <p:cNvSpPr/>
          <p:nvPr/>
        </p:nvSpPr>
        <p:spPr>
          <a:xfrm flipH="1" rot="10800000">
            <a:off x="4932363" y="3308350"/>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6" name="Google Shape;626;p73"/>
          <p:cNvSpPr/>
          <p:nvPr/>
        </p:nvSpPr>
        <p:spPr>
          <a:xfrm flipH="1" rot="10800000">
            <a:off x="4918075" y="5535613"/>
            <a:ext cx="420688"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7" name="Google Shape;627;p73"/>
          <p:cNvSpPr/>
          <p:nvPr/>
        </p:nvSpPr>
        <p:spPr>
          <a:xfrm flipH="1" rot="10800000">
            <a:off x="4910138" y="443706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8" name="Google Shape;628;p73"/>
          <p:cNvSpPr/>
          <p:nvPr/>
        </p:nvSpPr>
        <p:spPr>
          <a:xfrm flipH="1" rot="10800000">
            <a:off x="4911725" y="5016500"/>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9" name="Google Shape;629;p73"/>
          <p:cNvSpPr/>
          <p:nvPr/>
        </p:nvSpPr>
        <p:spPr>
          <a:xfrm flipH="1" rot="10800000">
            <a:off x="4921250" y="3838575"/>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0" name="Google Shape;630;p73"/>
          <p:cNvSpPr txBox="1"/>
          <p:nvPr/>
        </p:nvSpPr>
        <p:spPr>
          <a:xfrm>
            <a:off x="146050" y="130175"/>
            <a:ext cx="8801100"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Comparing Tabular Vs Multidimensional Features Contd..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graphicFrame>
        <p:nvGraphicFramePr>
          <p:cNvPr id="636" name="Google Shape;636;p74"/>
          <p:cNvGraphicFramePr/>
          <p:nvPr/>
        </p:nvGraphicFramePr>
        <p:xfrm>
          <a:off x="392113" y="1114425"/>
          <a:ext cx="3000000" cy="3000000"/>
        </p:xfrm>
        <a:graphic>
          <a:graphicData uri="http://schemas.openxmlformats.org/drawingml/2006/table">
            <a:tbl>
              <a:tblPr>
                <a:noFill/>
                <a:tableStyleId>{364BE7CC-15FE-4A40-BEEA-776EC04A88CA}</a:tableStyleId>
              </a:tblPr>
              <a:tblGrid>
                <a:gridCol w="1080075"/>
                <a:gridCol w="3040050"/>
                <a:gridCol w="1792150"/>
                <a:gridCol w="2642750"/>
              </a:tblGrid>
              <a:tr h="528400">
                <a:tc rowSpan="5">
                  <a:txBody>
                    <a:bodyPr/>
                    <a:lstStyle/>
                    <a:p>
                      <a:pPr indent="0" lvl="0" marL="0" marR="0" rtl="0" algn="l">
                        <a:lnSpc>
                          <a:spcPct val="200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100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Client Tools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TABULAR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MULTIDIMENSIONAL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660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Power View</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530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Excel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57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Performance Point</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07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Reporting Services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37" name="Google Shape;637;p74"/>
          <p:cNvSpPr/>
          <p:nvPr/>
        </p:nvSpPr>
        <p:spPr>
          <a:xfrm flipH="1" rot="10800000">
            <a:off x="5092700" y="17557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8" name="Google Shape;638;p74"/>
          <p:cNvSpPr/>
          <p:nvPr/>
        </p:nvSpPr>
        <p:spPr>
          <a:xfrm flipH="1" rot="10800000">
            <a:off x="5084763" y="390525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9" name="Google Shape;639;p74"/>
          <p:cNvSpPr/>
          <p:nvPr/>
        </p:nvSpPr>
        <p:spPr>
          <a:xfrm flipH="1" rot="10800000">
            <a:off x="5084763" y="318135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0" name="Google Shape;640;p74"/>
          <p:cNvSpPr/>
          <p:nvPr/>
        </p:nvSpPr>
        <p:spPr>
          <a:xfrm flipH="1" rot="10800000">
            <a:off x="7413625" y="3217863"/>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1" name="Google Shape;641;p74"/>
          <p:cNvSpPr/>
          <p:nvPr/>
        </p:nvSpPr>
        <p:spPr>
          <a:xfrm flipH="1" rot="10800000">
            <a:off x="7421563" y="39274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2" name="Google Shape;642;p74"/>
          <p:cNvSpPr/>
          <p:nvPr/>
        </p:nvSpPr>
        <p:spPr>
          <a:xfrm flipH="1" rot="10800000">
            <a:off x="5092700" y="2468563"/>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3" name="Google Shape;643;p74"/>
          <p:cNvSpPr/>
          <p:nvPr/>
        </p:nvSpPr>
        <p:spPr>
          <a:xfrm flipH="1" rot="10800000">
            <a:off x="7426325" y="2474913"/>
            <a:ext cx="436563"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4" name="Google Shape;644;p74"/>
          <p:cNvSpPr/>
          <p:nvPr/>
        </p:nvSpPr>
        <p:spPr>
          <a:xfrm flipH="1" rot="10800000">
            <a:off x="7415213" y="1768475"/>
            <a:ext cx="436562"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5" name="Google Shape;645;p74"/>
          <p:cNvSpPr/>
          <p:nvPr/>
        </p:nvSpPr>
        <p:spPr>
          <a:xfrm flipH="1" rot="10800000">
            <a:off x="188913" y="5027613"/>
            <a:ext cx="260350"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6" name="Google Shape;646;p74"/>
          <p:cNvSpPr txBox="1"/>
          <p:nvPr/>
        </p:nvSpPr>
        <p:spPr>
          <a:xfrm>
            <a:off x="188913" y="4992688"/>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Not Available</a:t>
            </a:r>
            <a:endParaRPr b="1" i="0" sz="1000" u="none" cap="none" strike="noStrike">
              <a:solidFill>
                <a:schemeClr val="dk1"/>
              </a:solidFill>
              <a:latin typeface="Arial"/>
              <a:ea typeface="Arial"/>
              <a:cs typeface="Arial"/>
              <a:sym typeface="Arial"/>
            </a:endParaRPr>
          </a:p>
        </p:txBody>
      </p:sp>
      <p:sp>
        <p:nvSpPr>
          <p:cNvPr id="647" name="Google Shape;647;p74"/>
          <p:cNvSpPr/>
          <p:nvPr/>
        </p:nvSpPr>
        <p:spPr>
          <a:xfrm flipH="1" rot="10800000">
            <a:off x="1741488" y="5049838"/>
            <a:ext cx="261937" cy="203200"/>
          </a:xfrm>
          <a:prstGeom prst="ellipse">
            <a:avLst/>
          </a:prstGeom>
          <a:solidFill>
            <a:srgbClr val="007E39"/>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8" name="Google Shape;648;p74"/>
          <p:cNvSpPr txBox="1"/>
          <p:nvPr/>
        </p:nvSpPr>
        <p:spPr>
          <a:xfrm>
            <a:off x="2011363" y="5013325"/>
            <a:ext cx="1597025" cy="246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000" u="none" cap="none" strike="noStrike">
                <a:solidFill>
                  <a:schemeClr val="dk1"/>
                </a:solidFill>
                <a:latin typeface="Arial"/>
                <a:ea typeface="Arial"/>
                <a:cs typeface="Arial"/>
                <a:sym typeface="Arial"/>
              </a:rPr>
              <a:t>Available</a:t>
            </a:r>
            <a:endParaRPr b="1" i="0" sz="1000" u="none" cap="none" strike="noStrike">
              <a:solidFill>
                <a:schemeClr val="dk1"/>
              </a:solidFill>
              <a:latin typeface="Arial"/>
              <a:ea typeface="Arial"/>
              <a:cs typeface="Arial"/>
              <a:sym typeface="Arial"/>
            </a:endParaRPr>
          </a:p>
        </p:txBody>
      </p:sp>
      <p:sp>
        <p:nvSpPr>
          <p:cNvPr id="649" name="Google Shape;649;p74"/>
          <p:cNvSpPr txBox="1"/>
          <p:nvPr/>
        </p:nvSpPr>
        <p:spPr>
          <a:xfrm>
            <a:off x="146050" y="130175"/>
            <a:ext cx="8801100"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Comparing Tabular Vs Multidimensional Features Contd..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graphicFrame>
        <p:nvGraphicFramePr>
          <p:cNvPr id="655" name="Google Shape;655;p75"/>
          <p:cNvGraphicFramePr/>
          <p:nvPr/>
        </p:nvGraphicFramePr>
        <p:xfrm>
          <a:off x="79375" y="1160463"/>
          <a:ext cx="3000000" cy="3000000"/>
        </p:xfrm>
        <a:graphic>
          <a:graphicData uri="http://schemas.openxmlformats.org/drawingml/2006/table">
            <a:tbl>
              <a:tblPr>
                <a:noFill/>
                <a:tableStyleId>{364BE7CC-15FE-4A40-BEEA-776EC04A88CA}</a:tableStyleId>
              </a:tblPr>
              <a:tblGrid>
                <a:gridCol w="1413675"/>
                <a:gridCol w="2396150"/>
                <a:gridCol w="2245675"/>
                <a:gridCol w="2720200"/>
              </a:tblGrid>
              <a:tr h="528325">
                <a:tc rowSpan="6">
                  <a:txBody>
                    <a:bodyPr/>
                    <a:lstStyle/>
                    <a:p>
                      <a:pPr indent="0" lvl="0" marL="0" marR="0" rtl="0" algn="ctr">
                        <a:lnSpc>
                          <a:spcPct val="200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1000"/>
                        </a:spcBef>
                        <a:spcAft>
                          <a:spcPts val="0"/>
                        </a:spcAft>
                        <a:buNone/>
                      </a:pPr>
                      <a:r>
                        <a:rPr b="0" lang="en-US" sz="1800" u="none" cap="none" strike="noStrike">
                          <a:solidFill>
                            <a:srgbClr val="0070C0"/>
                          </a:solidFill>
                          <a:latin typeface="Arial"/>
                          <a:ea typeface="Arial"/>
                          <a:cs typeface="Arial"/>
                          <a:sym typeface="Arial"/>
                        </a:rPr>
                        <a:t>Querying and Scripting Language</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TABULAR</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MULTIDIMENSIONAL</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6525">
                <a:tc vMerge="1"/>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DAX</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5225">
                <a:tc vMerge="1"/>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MDX</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5675">
                <a:tc vMerge="1"/>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DMX</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000">
                <a:tc vMerge="1"/>
                <a:tc>
                  <a:txBody>
                    <a:bodyPr/>
                    <a:lstStyle/>
                    <a:p>
                      <a:pPr indent="0" lvl="0" marL="0" marR="0" rtl="0" algn="ctr">
                        <a:lnSpc>
                          <a:spcPct val="115000"/>
                        </a:lnSpc>
                        <a:spcBef>
                          <a:spcPts val="0"/>
                        </a:spcBef>
                        <a:spcAft>
                          <a:spcPts val="0"/>
                        </a:spcAft>
                        <a:buClr>
                          <a:srgbClr val="0070C0"/>
                        </a:buClr>
                        <a:buFont typeface="Arial"/>
                        <a:buNone/>
                      </a:pPr>
                      <a:r>
                        <a:rPr b="0" lang="en-US" sz="1800" u="none" cap="none" strike="noStrike">
                          <a:solidFill>
                            <a:srgbClr val="0070C0"/>
                          </a:solidFill>
                          <a:latin typeface="Arial"/>
                          <a:ea typeface="Arial"/>
                          <a:cs typeface="Arial"/>
                          <a:sym typeface="Arial"/>
                        </a:rPr>
                        <a:t>ASSL</a:t>
                      </a:r>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000">
                <a:tc vMerge="1"/>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XML/A</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56" name="Google Shape;656;p75"/>
          <p:cNvSpPr/>
          <p:nvPr/>
        </p:nvSpPr>
        <p:spPr>
          <a:xfrm flipH="1" rot="10800000">
            <a:off x="4768850" y="181292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7" name="Google Shape;657;p75"/>
          <p:cNvSpPr/>
          <p:nvPr/>
        </p:nvSpPr>
        <p:spPr>
          <a:xfrm flipH="1" rot="10800000">
            <a:off x="4746625" y="3952875"/>
            <a:ext cx="434975"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8" name="Google Shape;658;p75"/>
          <p:cNvSpPr/>
          <p:nvPr/>
        </p:nvSpPr>
        <p:spPr>
          <a:xfrm flipH="1" rot="10800000">
            <a:off x="4760913" y="3227388"/>
            <a:ext cx="434975"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9" name="Google Shape;659;p75"/>
          <p:cNvSpPr/>
          <p:nvPr/>
        </p:nvSpPr>
        <p:spPr>
          <a:xfrm flipH="1" rot="10800000">
            <a:off x="7192963" y="32289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0" name="Google Shape;660;p75"/>
          <p:cNvSpPr/>
          <p:nvPr/>
        </p:nvSpPr>
        <p:spPr>
          <a:xfrm flipH="1" rot="10800000">
            <a:off x="7200900" y="396240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1" name="Google Shape;661;p75"/>
          <p:cNvSpPr/>
          <p:nvPr/>
        </p:nvSpPr>
        <p:spPr>
          <a:xfrm flipH="1" rot="10800000">
            <a:off x="4768850" y="24796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2" name="Google Shape;662;p75"/>
          <p:cNvSpPr/>
          <p:nvPr/>
        </p:nvSpPr>
        <p:spPr>
          <a:xfrm flipH="1" rot="10800000">
            <a:off x="7194550" y="2487613"/>
            <a:ext cx="436563"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3" name="Google Shape;663;p75"/>
          <p:cNvSpPr/>
          <p:nvPr/>
        </p:nvSpPr>
        <p:spPr>
          <a:xfrm flipH="1" rot="10800000">
            <a:off x="7207250" y="1792288"/>
            <a:ext cx="436563"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4" name="Google Shape;664;p75"/>
          <p:cNvSpPr/>
          <p:nvPr/>
        </p:nvSpPr>
        <p:spPr>
          <a:xfrm flipH="1" rot="10800000">
            <a:off x="188913" y="5965825"/>
            <a:ext cx="260350"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5" name="Google Shape;665;p75"/>
          <p:cNvSpPr txBox="1"/>
          <p:nvPr/>
        </p:nvSpPr>
        <p:spPr>
          <a:xfrm>
            <a:off x="188913" y="5965825"/>
            <a:ext cx="1597025" cy="2460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Not Available</a:t>
            </a:r>
            <a:endParaRPr b="1" i="0" sz="1000" u="none" cap="none" strike="noStrike">
              <a:solidFill>
                <a:schemeClr val="dk1"/>
              </a:solidFill>
              <a:latin typeface="Arial"/>
              <a:ea typeface="Arial"/>
              <a:cs typeface="Arial"/>
              <a:sym typeface="Arial"/>
            </a:endParaRPr>
          </a:p>
        </p:txBody>
      </p:sp>
      <p:sp>
        <p:nvSpPr>
          <p:cNvPr id="666" name="Google Shape;666;p75"/>
          <p:cNvSpPr/>
          <p:nvPr/>
        </p:nvSpPr>
        <p:spPr>
          <a:xfrm flipH="1" rot="10800000">
            <a:off x="1922463" y="5972175"/>
            <a:ext cx="261937" cy="203200"/>
          </a:xfrm>
          <a:prstGeom prst="ellipse">
            <a:avLst/>
          </a:prstGeom>
          <a:solidFill>
            <a:srgbClr val="007E39"/>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7" name="Google Shape;667;p75"/>
          <p:cNvSpPr txBox="1"/>
          <p:nvPr/>
        </p:nvSpPr>
        <p:spPr>
          <a:xfrm>
            <a:off x="1820863" y="5957888"/>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Available</a:t>
            </a:r>
            <a:endParaRPr b="1" i="0" sz="1000" u="none" cap="none" strike="noStrike">
              <a:solidFill>
                <a:schemeClr val="dk1"/>
              </a:solidFill>
              <a:latin typeface="Arial"/>
              <a:ea typeface="Arial"/>
              <a:cs typeface="Arial"/>
              <a:sym typeface="Arial"/>
            </a:endParaRPr>
          </a:p>
        </p:txBody>
      </p:sp>
      <p:sp>
        <p:nvSpPr>
          <p:cNvPr id="668" name="Google Shape;668;p75"/>
          <p:cNvSpPr/>
          <p:nvPr/>
        </p:nvSpPr>
        <p:spPr>
          <a:xfrm flipH="1" rot="10800000">
            <a:off x="4760913" y="4678363"/>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9" name="Google Shape;669;p75"/>
          <p:cNvSpPr/>
          <p:nvPr/>
        </p:nvSpPr>
        <p:spPr>
          <a:xfrm flipH="1" rot="10800000">
            <a:off x="7210425" y="466725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70" name="Google Shape;670;p75"/>
          <p:cNvSpPr txBox="1"/>
          <p:nvPr/>
        </p:nvSpPr>
        <p:spPr>
          <a:xfrm>
            <a:off x="146050" y="280988"/>
            <a:ext cx="8801100" cy="59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Comparing Tabular Vs Multidimensional Features Contd..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6"/>
          <p:cNvSpPr txBox="1"/>
          <p:nvPr/>
        </p:nvSpPr>
        <p:spPr>
          <a:xfrm>
            <a:off x="136525" y="87313"/>
            <a:ext cx="900747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Comparing Tabular Vs Multidimensional : Hardware Considerations</a:t>
            </a:r>
            <a:endParaRPr b="0" i="0" sz="2400" u="none" cap="none" strike="noStrike">
              <a:solidFill>
                <a:srgbClr val="4E84C4"/>
              </a:solidFill>
              <a:latin typeface="PT Sans"/>
              <a:ea typeface="PT Sans"/>
              <a:cs typeface="PT Sans"/>
              <a:sym typeface="PT Sans"/>
            </a:endParaRPr>
          </a:p>
        </p:txBody>
      </p:sp>
      <p:graphicFrame>
        <p:nvGraphicFramePr>
          <p:cNvPr id="676" name="Google Shape;676;p76"/>
          <p:cNvGraphicFramePr/>
          <p:nvPr/>
        </p:nvGraphicFramePr>
        <p:xfrm>
          <a:off x="334963" y="1130300"/>
          <a:ext cx="3000000" cy="3000000"/>
        </p:xfrm>
        <a:graphic>
          <a:graphicData uri="http://schemas.openxmlformats.org/drawingml/2006/table">
            <a:tbl>
              <a:tblPr bandRow="1" firstRow="1">
                <a:noFill/>
                <a:tableStyleId>{BF7E1ACB-86DF-4196-A163-A0338A482246}</a:tableStyleId>
              </a:tblPr>
              <a:tblGrid>
                <a:gridCol w="2832100"/>
                <a:gridCol w="2832100"/>
                <a:gridCol w="2832100"/>
              </a:tblGrid>
              <a:tr h="370775">
                <a:tc>
                  <a:txBody>
                    <a:bodyPr/>
                    <a:lstStyle/>
                    <a:p>
                      <a:pPr indent="0" lvl="0" marL="0" marR="0" rtl="0" algn="l">
                        <a:spcBef>
                          <a:spcPts val="0"/>
                        </a:spcBef>
                        <a:spcAft>
                          <a:spcPts val="0"/>
                        </a:spcAft>
                        <a:buNone/>
                      </a:pPr>
                      <a:r>
                        <a:rPr lang="en-US" sz="1800" u="none" cap="none" strike="noStrike"/>
                        <a:t>Feature</a:t>
                      </a:r>
                      <a:endParaRPr sz="1800" u="none" cap="none" strike="noStrike"/>
                    </a:p>
                  </a:txBody>
                  <a:tcPr marT="45700" marB="45700" marR="91450" marL="91450">
                    <a:solidFill>
                      <a:srgbClr val="0070C0"/>
                    </a:solidFill>
                  </a:tcPr>
                </a:tc>
                <a:tc>
                  <a:txBody>
                    <a:bodyPr/>
                    <a:lstStyle/>
                    <a:p>
                      <a:pPr indent="0" lvl="0" marL="0" marR="0" rtl="0" algn="l">
                        <a:spcBef>
                          <a:spcPts val="0"/>
                        </a:spcBef>
                        <a:spcAft>
                          <a:spcPts val="0"/>
                        </a:spcAft>
                        <a:buNone/>
                      </a:pPr>
                      <a:r>
                        <a:rPr lang="en-US" sz="1800" u="none" cap="none" strike="noStrike"/>
                        <a:t>Tabular</a:t>
                      </a:r>
                      <a:endParaRPr sz="1800" u="none" cap="none" strike="noStrike"/>
                    </a:p>
                  </a:txBody>
                  <a:tcPr marT="45700" marB="45700" marR="91450" marL="91450">
                    <a:solidFill>
                      <a:srgbClr val="0070C0"/>
                    </a:solidFill>
                  </a:tcPr>
                </a:tc>
                <a:tc>
                  <a:txBody>
                    <a:bodyPr/>
                    <a:lstStyle/>
                    <a:p>
                      <a:pPr indent="0" lvl="0" marL="0" marR="0" rtl="0" algn="l">
                        <a:spcBef>
                          <a:spcPts val="0"/>
                        </a:spcBef>
                        <a:spcAft>
                          <a:spcPts val="0"/>
                        </a:spcAft>
                        <a:buNone/>
                      </a:pPr>
                      <a:r>
                        <a:rPr lang="en-US" sz="1800" u="none" cap="none" strike="noStrike"/>
                        <a:t>Multidimensional</a:t>
                      </a:r>
                      <a:endParaRPr sz="1800" u="none" cap="none" strike="noStrike"/>
                    </a:p>
                  </a:txBody>
                  <a:tcPr marT="45700" marB="45700" marR="91450" marL="91450">
                    <a:solidFill>
                      <a:srgbClr val="0070C0"/>
                    </a:solidFill>
                  </a:tcPr>
                </a:tc>
              </a:tr>
              <a:tr h="370775">
                <a:tc>
                  <a:txBody>
                    <a:bodyPr/>
                    <a:lstStyle/>
                    <a:p>
                      <a:pPr indent="0" lvl="0" marL="0" marR="0" rtl="0" algn="l">
                        <a:spcBef>
                          <a:spcPts val="0"/>
                        </a:spcBef>
                        <a:spcAft>
                          <a:spcPts val="0"/>
                        </a:spcAft>
                        <a:buNone/>
                      </a:pPr>
                      <a:r>
                        <a:rPr lang="en-US" sz="1800" u="none" cap="none" strike="noStrike"/>
                        <a:t>RAM</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Lots (64-128GB)</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Some (16/32GB)</a:t>
                      </a:r>
                      <a:endParaRPr sz="1800" u="none" cap="none" strike="noStrike"/>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RAM Speed</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u="none" cap="none" strike="noStrike">
                          <a:solidFill>
                            <a:srgbClr val="C00000"/>
                          </a:solidFill>
                        </a:rPr>
                        <a:t>Crucial</a:t>
                      </a:r>
                      <a:endParaRPr b="1" sz="1800" u="none" cap="none" strike="noStrike">
                        <a:solidFill>
                          <a:srgbClr val="C00000"/>
                        </a:solidFill>
                      </a:endParaRPr>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Important</a:t>
                      </a:r>
                      <a:endParaRPr sz="1800" u="none" cap="none" strike="noStrike"/>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Number of Cores</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4/8/16</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4/8/16</a:t>
                      </a:r>
                      <a:endParaRPr sz="1800" u="none" cap="none" strike="noStrike"/>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Core Speed</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u="none" cap="none" strike="noStrike">
                          <a:solidFill>
                            <a:srgbClr val="C00000"/>
                          </a:solidFill>
                        </a:rPr>
                        <a:t>Crucial</a:t>
                      </a:r>
                      <a:endParaRPr b="1" sz="1800" u="none" cap="none" strike="noStrike">
                        <a:solidFill>
                          <a:srgbClr val="C00000"/>
                        </a:solidFill>
                      </a:endParaRPr>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Less Important</a:t>
                      </a:r>
                      <a:endParaRPr sz="1800" u="none" cap="none" strike="noStrike"/>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Disk Speed</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Not Important</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u="none" cap="none" strike="noStrike">
                          <a:solidFill>
                            <a:srgbClr val="C00000"/>
                          </a:solidFill>
                          <a:latin typeface="Arial"/>
                          <a:ea typeface="Arial"/>
                          <a:cs typeface="Arial"/>
                          <a:sym typeface="Arial"/>
                        </a:rPr>
                        <a:t>Very Important</a:t>
                      </a:r>
                      <a:endParaRPr/>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SSD Disk Usage</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Not Important</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u="none" cap="none" strike="noStrike">
                          <a:solidFill>
                            <a:srgbClr val="C00000"/>
                          </a:solidFill>
                          <a:latin typeface="Arial"/>
                          <a:ea typeface="Arial"/>
                          <a:cs typeface="Arial"/>
                          <a:sym typeface="Arial"/>
                        </a:rPr>
                        <a:t>Strongly Recommended</a:t>
                      </a:r>
                      <a:endParaRPr b="1" sz="1800" u="none" cap="none" strike="noStrike">
                        <a:solidFill>
                          <a:srgbClr val="C00000"/>
                        </a:solidFill>
                        <a:latin typeface="Arial"/>
                        <a:ea typeface="Arial"/>
                        <a:cs typeface="Arial"/>
                        <a:sym typeface="Arial"/>
                      </a:endParaRPr>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Network Speed</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Important</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Important</a:t>
                      </a:r>
                      <a:endParaRPr sz="1800" u="none" cap="none" strike="noStrike"/>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Concurrency</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Not Decided</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Good</a:t>
                      </a:r>
                      <a:endParaRPr sz="1800" u="none" cap="none" strike="noStrike"/>
                    </a:p>
                  </a:txBody>
                  <a:tcPr marT="45700" marB="45700" marR="91450" marL="91450">
                    <a:solidFill>
                      <a:srgbClr val="E5E5E5"/>
                    </a:solidFill>
                  </a:tcPr>
                </a:tc>
              </a:tr>
            </a:tbl>
          </a:graphicData>
        </a:graphic>
      </p:graphicFrame>
      <p:sp>
        <p:nvSpPr>
          <p:cNvPr id="677" name="Google Shape;677;p76"/>
          <p:cNvSpPr/>
          <p:nvPr/>
        </p:nvSpPr>
        <p:spPr>
          <a:xfrm>
            <a:off x="284163" y="4725988"/>
            <a:ext cx="8662987"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PT Sans"/>
                <a:ea typeface="PT Sans"/>
                <a:cs typeface="PT Sans"/>
                <a:sym typeface="PT Sans"/>
              </a:rPr>
              <a:t>Note: It is not recommended to install multiple instances, in different modes, on the same server</a:t>
            </a:r>
            <a:endParaRPr b="1" i="0" sz="2000" u="none" cap="none" strike="noStrike">
              <a:solidFill>
                <a:schemeClr val="dk1"/>
              </a:solidFill>
              <a:latin typeface="PT Sans"/>
              <a:ea typeface="PT Sans"/>
              <a:cs typeface="PT Sans"/>
              <a:sym typeface="PT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7"/>
          <p:cNvSpPr txBox="1"/>
          <p:nvPr/>
        </p:nvSpPr>
        <p:spPr>
          <a:xfrm>
            <a:off x="66675" y="985838"/>
            <a:ext cx="1228725" cy="5619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84" name="Google Shape;684;p77"/>
          <p:cNvSpPr txBox="1"/>
          <p:nvPr/>
        </p:nvSpPr>
        <p:spPr>
          <a:xfrm>
            <a:off x="231775" y="130175"/>
            <a:ext cx="8912225"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Tabular Model : Security</a:t>
            </a:r>
            <a:endParaRPr/>
          </a:p>
        </p:txBody>
      </p:sp>
      <p:sp>
        <p:nvSpPr>
          <p:cNvPr id="685" name="Google Shape;685;p77"/>
          <p:cNvSpPr txBox="1"/>
          <p:nvPr/>
        </p:nvSpPr>
        <p:spPr>
          <a:xfrm>
            <a:off x="160338" y="711200"/>
            <a:ext cx="8577262" cy="5632311"/>
          </a:xfrm>
          <a:prstGeom prst="rect">
            <a:avLst/>
          </a:prstGeom>
          <a:noFill/>
          <a:ln>
            <a:noFill/>
          </a:ln>
        </p:spPr>
        <p:txBody>
          <a:bodyPr anchorCtr="0" anchor="t" bIns="45700" lIns="91425" spcFirstLastPara="1" rIns="91425" wrap="square" tIns="45700">
            <a:noAutofit/>
          </a:bodyPr>
          <a:lstStyle/>
          <a:p>
            <a:pPr indent="-342900" lvl="1" marL="8001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In Tabular model we implement row level security by granting access to rows in a table. In SQL Server Data Tools tabular project grant permission using DAX that filters rows in a table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 Tabular model supports dynamic security </a:t>
            </a:r>
            <a:endParaRPr/>
          </a:p>
          <a:p>
            <a:pPr indent="-6350" lvl="2" marL="108585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E.g. Employees should be able to see only their personal data. Implement dynamic security based on employee id or other dynamic criteria</a:t>
            </a:r>
            <a:endParaRPr/>
          </a:p>
          <a:p>
            <a:pPr indent="-342900" lvl="1" marL="8001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Tabular model we cannot specify default value. If we want a default filter then need to configure in reporting tool</a:t>
            </a:r>
            <a:r>
              <a:rPr b="0" i="0" lang="en-US" sz="2000" u="none" cap="none" strike="noStrike">
                <a:solidFill>
                  <a:srgbClr val="4E84C4"/>
                </a:solidFill>
                <a:latin typeface="Arial"/>
                <a:ea typeface="Arial"/>
                <a:cs typeface="Arial"/>
                <a:sym typeface="Arial"/>
              </a:rPr>
              <a:t> </a:t>
            </a:r>
            <a:endParaRPr b="0" i="0" sz="2000" u="none" cap="none" strike="noStrike">
              <a:solidFill>
                <a:srgbClr val="4E84C4"/>
              </a:solidFill>
              <a:latin typeface="Arial"/>
              <a:ea typeface="Arial"/>
              <a:cs typeface="Arial"/>
              <a:sym typeface="Arial"/>
            </a:endParaRPr>
          </a:p>
          <a:p>
            <a:pPr indent="0" lvl="1" marL="457200" marR="0" rtl="0" algn="just">
              <a:lnSpc>
                <a:spcPct val="150000"/>
              </a:lnSpc>
              <a:spcBef>
                <a:spcPts val="0"/>
              </a:spcBef>
              <a:spcAft>
                <a:spcPts val="0"/>
              </a:spcAft>
              <a:buNone/>
            </a:pPr>
            <a:r>
              <a:rPr b="0" i="0" lang="en-US" sz="2000" u="none" cap="none" strike="noStrike">
                <a:solidFill>
                  <a:srgbClr val="4E84C4"/>
                </a:solidFill>
                <a:latin typeface="Arial"/>
                <a:ea typeface="Arial"/>
                <a:cs typeface="Arial"/>
                <a:sym typeface="Arial"/>
              </a:rPr>
              <a:t> </a:t>
            </a:r>
            <a:endParaRPr/>
          </a:p>
          <a:p>
            <a:pPr indent="-6350" lvl="2" marL="1085850" marR="0" rtl="0" algn="just">
              <a:lnSpc>
                <a:spcPct val="15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158750" lvl="1" marL="742950" marR="0" rtl="0" algn="just">
              <a:lnSpc>
                <a:spcPct val="150000"/>
              </a:lnSpc>
              <a:spcBef>
                <a:spcPts val="0"/>
              </a:spcBef>
              <a:spcAft>
                <a:spcPts val="0"/>
              </a:spcAft>
              <a:buClr>
                <a:schemeClr val="dk1"/>
              </a:buClr>
              <a:buSzPts val="2000"/>
              <a:buFont typeface="Noto Symbo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8"/>
          <p:cNvSpPr txBox="1"/>
          <p:nvPr/>
        </p:nvSpPr>
        <p:spPr>
          <a:xfrm>
            <a:off x="66675" y="985838"/>
            <a:ext cx="1228725" cy="5619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92" name="Google Shape;692;p78"/>
          <p:cNvSpPr txBox="1"/>
          <p:nvPr/>
        </p:nvSpPr>
        <p:spPr>
          <a:xfrm>
            <a:off x="158750" y="101600"/>
            <a:ext cx="8912225"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Summary</a:t>
            </a:r>
            <a:endParaRPr/>
          </a:p>
        </p:txBody>
      </p:sp>
      <p:sp>
        <p:nvSpPr>
          <p:cNvPr id="693" name="Google Shape;693;p78"/>
          <p:cNvSpPr txBox="1"/>
          <p:nvPr/>
        </p:nvSpPr>
        <p:spPr>
          <a:xfrm>
            <a:off x="117475" y="682625"/>
            <a:ext cx="8693150" cy="554037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SQL Server 2012 introduced Business Intelligence Semantic Model (BISM) to support reporting and analysis needs</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BI Semantic Model delivers a single model for all user experiences, and also delivers choice , flexibility, richness and scalability</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 Multidimensional and Tabular provides complementary features and we can select which best suits ours needs</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 Tabular model provides readily accessible modeling experience with capabilities that will satisfy most reporting and analysis needs</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 Users are familiar with tables and relationships and can quickly learn to implement business logic using Excel DAX language</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in memory column oriented xVelocity engine provides extreme fast query responses for data sets that contain billions of records</a:t>
            </a:r>
            <a:endParaRPr/>
          </a:p>
          <a:p>
            <a:pPr indent="-215900" lvl="0" marL="342900" marR="0" rtl="0" algn="just">
              <a:lnSpc>
                <a:spcPct val="150000"/>
              </a:lnSpc>
              <a:spcBef>
                <a:spcPts val="0"/>
              </a:spcBef>
              <a:spcAft>
                <a:spcPts val="0"/>
              </a:spcAft>
              <a:buClr>
                <a:schemeClr val="dk1"/>
              </a:buClr>
              <a:buSzPts val="2000"/>
              <a:buFont typeface="Noto Symbol"/>
              <a:buNone/>
            </a:pPr>
            <a:r>
              <a:t/>
            </a:r>
            <a:endParaRPr b="0" i="0" sz="2000" u="none" cap="none" strike="noStrike">
              <a:solidFill>
                <a:srgbClr val="4E84C4"/>
              </a:solidFill>
              <a:latin typeface="PT Sans"/>
              <a:ea typeface="PT Sans"/>
              <a:cs typeface="PT Sans"/>
              <a:sym typeface="PT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9"/>
          <p:cNvSpPr/>
          <p:nvPr/>
        </p:nvSpPr>
        <p:spPr>
          <a:xfrm>
            <a:off x="0" y="235978"/>
            <a:ext cx="8908026" cy="5672707"/>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0" i="0" lang="en-US" sz="2800" u="none" cap="none" strike="noStrike">
                <a:solidFill>
                  <a:srgbClr val="4E84C4"/>
                </a:solidFill>
                <a:latin typeface="PT Sans"/>
                <a:ea typeface="PT Sans"/>
                <a:cs typeface="PT Sans"/>
                <a:sym typeface="PT Sans"/>
              </a:rPr>
              <a:t>Creating a simple Tabular Model Database</a:t>
            </a:r>
            <a:endParaRPr/>
          </a:p>
          <a:p>
            <a:pPr indent="-342900" lvl="0" marL="342900" marR="0" rtl="0" algn="just">
              <a:lnSpc>
                <a:spcPct val="107000"/>
              </a:lnSpc>
              <a:spcBef>
                <a:spcPts val="80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SQL Server Data Tools -&gt; File-&gt; New Project-&gt;Analysis Services Tabular Project</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Go to Model menu, and then click Import from Data Source</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Select Microsoft SQL Server, and then click Next</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Give the name of the server and the Database Name</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In Impersonation Information page, specify the credentials Analysis Services will use to connect to the data source when importing and processing data</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Choose How to Import the Data (Select from a list of tables and views to choose or write your own query)</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Select Tables and Views you want to import</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Select one of the tables, and click Preview &amp; Filter </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Now import the selected tables and data and Close</a:t>
            </a:r>
            <a:endParaRPr/>
          </a:p>
          <a:p>
            <a:pPr indent="-342900" lvl="0" marL="342900" marR="0" rtl="0" algn="just">
              <a:lnSpc>
                <a:spcPct val="107000"/>
              </a:lnSpc>
              <a:spcBef>
                <a:spcPts val="80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 Click on the Model menu, and point to Model View, and then click Diagram View. </a:t>
            </a:r>
            <a:endParaRPr b="0" i="0" sz="2100" u="none" cap="none" strike="noStrike">
              <a:solidFill>
                <a:schemeClr val="dk1"/>
              </a:solidFill>
              <a:latin typeface="Times New Roman"/>
              <a:ea typeface="Times New Roman"/>
              <a:cs typeface="Times New Roman"/>
              <a:sym typeface="Times New Roman"/>
            </a:endParaRPr>
          </a:p>
          <a:p>
            <a:pPr indent="0" lvl="0" marL="0" marR="0" rtl="0" algn="just">
              <a:lnSpc>
                <a:spcPct val="107000"/>
              </a:lnSpc>
              <a:spcBef>
                <a:spcPts val="80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nvSpPr>
        <p:spPr>
          <a:xfrm>
            <a:off x="171450" y="22860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2012 BI Semantic Model</a:t>
            </a:r>
            <a:endParaRPr/>
          </a:p>
          <a:p>
            <a:pPr indent="0" lvl="0" marL="0" marR="0" rtl="0" algn="l">
              <a:spcBef>
                <a:spcPts val="0"/>
              </a:spcBef>
              <a:spcAft>
                <a:spcPts val="0"/>
              </a:spcAft>
              <a:buNone/>
            </a:pPr>
            <a:r>
              <a:t/>
            </a:r>
            <a:endParaRPr b="0" i="0" sz="2800" u="none" cap="none" strike="noStrike">
              <a:solidFill>
                <a:srgbClr val="4E84C4"/>
              </a:solidFill>
              <a:latin typeface="PT Sans"/>
              <a:ea typeface="PT Sans"/>
              <a:cs typeface="PT Sans"/>
              <a:sym typeface="PT Sans"/>
            </a:endParaRPr>
          </a:p>
        </p:txBody>
      </p:sp>
      <p:sp>
        <p:nvSpPr>
          <p:cNvPr id="305" name="Google Shape;305;p53"/>
          <p:cNvSpPr txBox="1"/>
          <p:nvPr/>
        </p:nvSpPr>
        <p:spPr>
          <a:xfrm>
            <a:off x="34715" y="925975"/>
            <a:ext cx="8241175" cy="3816429"/>
          </a:xfrm>
          <a:prstGeom prst="rect">
            <a:avLst/>
          </a:prstGeom>
          <a:noFill/>
          <a:ln>
            <a:noFill/>
          </a:ln>
        </p:spPr>
        <p:txBody>
          <a:bodyPr anchorCtr="0" anchor="t" bIns="45700" lIns="91425" spcFirstLastPara="1" rIns="91425" wrap="square" tIns="45700">
            <a:noAutofit/>
          </a:bodyPr>
          <a:lstStyle/>
          <a:p>
            <a:pPr indent="-342900" lvl="1" marL="8001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There was UDM, now there is BISM</a:t>
            </a:r>
            <a:endParaRPr/>
          </a:p>
          <a:p>
            <a:pPr indent="-342900" lvl="1" marL="8001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Business Intelligence Semantic Model</a:t>
            </a:r>
            <a:endParaRPr/>
          </a:p>
          <a:p>
            <a:pPr indent="0" lvl="3" marL="1371600" marR="0" rtl="0" algn="just">
              <a:spcBef>
                <a:spcPts val="0"/>
              </a:spcBef>
              <a:spcAft>
                <a:spcPts val="0"/>
              </a:spcAft>
              <a:buNone/>
            </a:pPr>
            <a:r>
              <a:rPr b="0" i="0" lang="en-US" sz="2000" u="none" cap="none" strike="noStrike">
                <a:solidFill>
                  <a:schemeClr val="dk1"/>
                </a:solidFill>
                <a:latin typeface="Arial"/>
                <a:ea typeface="Arial"/>
                <a:cs typeface="Arial"/>
                <a:sym typeface="Arial"/>
              </a:rPr>
              <a:t>Only one BI data modeling tool</a:t>
            </a:r>
            <a:endParaRPr/>
          </a:p>
          <a:p>
            <a:pPr indent="0" lvl="3" marL="1371600" marR="0" rtl="0" algn="just">
              <a:spcBef>
                <a:spcPts val="0"/>
              </a:spcBef>
              <a:spcAft>
                <a:spcPts val="0"/>
              </a:spcAft>
              <a:buNone/>
            </a:pPr>
            <a:r>
              <a:rPr b="0" i="0" lang="en-US" sz="2000" u="none" cap="none" strike="noStrike">
                <a:solidFill>
                  <a:schemeClr val="dk1"/>
                </a:solidFill>
                <a:latin typeface="Arial"/>
                <a:ea typeface="Arial"/>
                <a:cs typeface="Arial"/>
                <a:sym typeface="Arial"/>
              </a:rPr>
              <a:t>Divided in two flavors</a:t>
            </a:r>
            <a:endParaRPr/>
          </a:p>
          <a:p>
            <a:pPr indent="-342900" lvl="5" marL="26289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Tabular</a:t>
            </a:r>
            <a:endParaRPr/>
          </a:p>
          <a:p>
            <a:pPr indent="-342900" lvl="5" marL="26289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Multidimensional</a:t>
            </a:r>
            <a:endParaRPr/>
          </a:p>
          <a:p>
            <a:pPr indent="-342900" lvl="1" marL="8001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Now there are two modeling techniques under a single technology</a:t>
            </a:r>
            <a:endParaRPr/>
          </a:p>
          <a:p>
            <a:pPr indent="0" lvl="0" marL="0" marR="0" rtl="0" algn="just">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0"/>
          <p:cNvSpPr/>
          <p:nvPr/>
        </p:nvSpPr>
        <p:spPr>
          <a:xfrm>
            <a:off x="132735" y="117996"/>
            <a:ext cx="8745793" cy="6645089"/>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If relationship is there between the tables automatically it would be visible in Diagram view if its not there you can manually add relationships.  Click and hold on one of the columns in the table , then drag the cursor to another column in another table, and then release</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Go back to the Data View. (click the Model menu, then point to Model View, and then click Data View)Create New Calculated Columns ( for e.g. select the Internet Sales table -&gt; Add a New column -&gt; In the formula bar, type the formula =[Sales Amount]-[Total Product Cost] </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Rename the New Column </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Create New Measures. On the toolbar, click the down-arrow next to the AutoSum (∑) button, and then select SUM OR COUNT OR DistinctCount etc.</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Create Hierarchies. Go to Diagram View -&gt; right-click any table, and then click Create Hierarchy. You can add columns to this hierarchy. Right-click any column, and point to Add to Hierarchy</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Go to Solution Explorer -&gt; Properties-&gt; under Deployment Server, in the Server property, type the name of an Analysis Services instance running in Tabular mode</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Right click Solution Explorer and Click Deploy</a:t>
            </a:r>
            <a:endParaRPr b="0" i="0" sz="2100" u="none" cap="none" strike="noStrike">
              <a:solidFill>
                <a:schemeClr val="dk1"/>
              </a:solidFill>
              <a:latin typeface="Calibri"/>
              <a:ea typeface="Calibri"/>
              <a:cs typeface="Calibri"/>
              <a:sym typeface="Calibri"/>
            </a:endParaRPr>
          </a:p>
          <a:p>
            <a:pPr indent="0" lvl="0" marL="914400" marR="0" rtl="0" algn="just">
              <a:lnSpc>
                <a:spcPct val="107000"/>
              </a:lnSpc>
              <a:spcBef>
                <a:spcPts val="0"/>
              </a:spcBef>
              <a:spcAft>
                <a:spcPts val="800"/>
              </a:spcAft>
              <a:buNone/>
            </a:pPr>
            <a:r>
              <a:rPr b="0" i="0" lang="en-US" sz="2100" u="none" cap="none" strike="noStrike">
                <a:solidFill>
                  <a:schemeClr val="dk1"/>
                </a:solidFill>
                <a:latin typeface="Calibri"/>
                <a:ea typeface="Calibri"/>
                <a:cs typeface="Calibri"/>
                <a:sym typeface="Calibri"/>
              </a:rPr>
              <a:t>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p:nvPr/>
        </p:nvSpPr>
        <p:spPr>
          <a:xfrm>
            <a:off x="0" y="1088578"/>
            <a:ext cx="9144000" cy="4862286"/>
          </a:xfrm>
          <a:prstGeom prst="rect">
            <a:avLst/>
          </a:prstGeom>
          <a:solidFill>
            <a:srgbClr val="71BEC4"/>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12" name="Google Shape;312;p54"/>
          <p:cNvSpPr/>
          <p:nvPr/>
        </p:nvSpPr>
        <p:spPr>
          <a:xfrm>
            <a:off x="352203" y="1755137"/>
            <a:ext cx="2643661" cy="691059"/>
          </a:xfrm>
          <a:prstGeom prst="roundRect">
            <a:avLst>
              <a:gd fmla="val 1758"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rgbClr val="FFFFFF"/>
              </a:solidFill>
              <a:latin typeface="Quattrocento Sans"/>
              <a:ea typeface="Quattrocento Sans"/>
              <a:cs typeface="Quattrocento Sans"/>
              <a:sym typeface="Quattrocento Sans"/>
            </a:endParaRPr>
          </a:p>
        </p:txBody>
      </p:sp>
      <p:sp>
        <p:nvSpPr>
          <p:cNvPr id="313" name="Google Shape;313;p54"/>
          <p:cNvSpPr/>
          <p:nvPr/>
        </p:nvSpPr>
        <p:spPr>
          <a:xfrm>
            <a:off x="575461" y="1733988"/>
            <a:ext cx="2211965" cy="6155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Client Tools</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Analytics, Reports, Scorecards, </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Dashboards, Custom Apps</a:t>
            </a:r>
            <a:endParaRPr b="0" i="0" sz="900" u="none" cap="none" strike="noStrike">
              <a:solidFill>
                <a:schemeClr val="dk1"/>
              </a:solidFill>
              <a:latin typeface="Arial"/>
              <a:ea typeface="Arial"/>
              <a:cs typeface="Arial"/>
              <a:sym typeface="Arial"/>
            </a:endParaRPr>
          </a:p>
        </p:txBody>
      </p:sp>
      <p:sp>
        <p:nvSpPr>
          <p:cNvPr id="314" name="Google Shape;314;p54"/>
          <p:cNvSpPr/>
          <p:nvPr/>
        </p:nvSpPr>
        <p:spPr>
          <a:xfrm>
            <a:off x="352203" y="4976405"/>
            <a:ext cx="2643661" cy="753335"/>
          </a:xfrm>
          <a:prstGeom prst="roundRect">
            <a:avLst>
              <a:gd fmla="val 1758"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rgbClr val="FFFFFF"/>
              </a:solidFill>
              <a:latin typeface="Quattrocento Sans"/>
              <a:ea typeface="Quattrocento Sans"/>
              <a:cs typeface="Quattrocento Sans"/>
              <a:sym typeface="Quattrocento Sans"/>
            </a:endParaRPr>
          </a:p>
        </p:txBody>
      </p:sp>
      <p:sp>
        <p:nvSpPr>
          <p:cNvPr id="315" name="Google Shape;315;p54"/>
          <p:cNvSpPr/>
          <p:nvPr/>
        </p:nvSpPr>
        <p:spPr>
          <a:xfrm>
            <a:off x="426066" y="5046506"/>
            <a:ext cx="2499402" cy="6155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Sources</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Databases, LOB Applications, OData Feeds, </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Spreadsheets, Text Files</a:t>
            </a:r>
            <a:endParaRPr b="0" i="0" sz="900" u="none" cap="none" strike="noStrike">
              <a:solidFill>
                <a:schemeClr val="dk1"/>
              </a:solidFill>
              <a:latin typeface="Arial"/>
              <a:ea typeface="Arial"/>
              <a:cs typeface="Arial"/>
              <a:sym typeface="Arial"/>
            </a:endParaRPr>
          </a:p>
        </p:txBody>
      </p:sp>
      <p:sp>
        <p:nvSpPr>
          <p:cNvPr id="316" name="Google Shape;316;p54"/>
          <p:cNvSpPr/>
          <p:nvPr/>
        </p:nvSpPr>
        <p:spPr>
          <a:xfrm>
            <a:off x="1492079" y="2417623"/>
            <a:ext cx="392317" cy="2648652"/>
          </a:xfrm>
          <a:prstGeom prst="upDownArrow">
            <a:avLst>
              <a:gd fmla="val 50000" name="adj1"/>
              <a:gd fmla="val 50000" name="adj2"/>
            </a:avLst>
          </a:prstGeom>
          <a:solidFill>
            <a:schemeClr val="accent1"/>
          </a:solidFill>
          <a:ln>
            <a:noFill/>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Arial"/>
              <a:ea typeface="Arial"/>
              <a:cs typeface="Arial"/>
              <a:sym typeface="Arial"/>
            </a:endParaRPr>
          </a:p>
        </p:txBody>
      </p:sp>
      <p:grpSp>
        <p:nvGrpSpPr>
          <p:cNvPr id="317" name="Google Shape;317;p54"/>
          <p:cNvGrpSpPr/>
          <p:nvPr/>
        </p:nvGrpSpPr>
        <p:grpSpPr>
          <a:xfrm>
            <a:off x="352203" y="2713067"/>
            <a:ext cx="2643661" cy="2049232"/>
            <a:chOff x="-2144328" y="1393719"/>
            <a:chExt cx="2971800" cy="2277957"/>
          </a:xfrm>
        </p:grpSpPr>
        <p:sp>
          <p:nvSpPr>
            <p:cNvPr id="318" name="Google Shape;318;p54"/>
            <p:cNvSpPr/>
            <p:nvPr/>
          </p:nvSpPr>
          <p:spPr>
            <a:xfrm>
              <a:off x="-2144328" y="1393719"/>
              <a:ext cx="2971800" cy="2277957"/>
            </a:xfrm>
            <a:prstGeom prst="roundRect">
              <a:avLst>
                <a:gd fmla="val 906"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rgbClr val="FFFFFF"/>
                </a:solidFill>
                <a:latin typeface="Quattrocento Sans"/>
                <a:ea typeface="Quattrocento Sans"/>
                <a:cs typeface="Quattrocento Sans"/>
                <a:sym typeface="Quattrocento Sans"/>
              </a:endParaRPr>
            </a:p>
          </p:txBody>
        </p:sp>
        <p:sp>
          <p:nvSpPr>
            <p:cNvPr id="319" name="Google Shape;319;p54"/>
            <p:cNvSpPr/>
            <p:nvPr/>
          </p:nvSpPr>
          <p:spPr>
            <a:xfrm>
              <a:off x="-1229928" y="2384320"/>
              <a:ext cx="1800721"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Arial"/>
                <a:ea typeface="Arial"/>
                <a:cs typeface="Arial"/>
                <a:sym typeface="Arial"/>
              </a:endParaRPr>
            </a:p>
          </p:txBody>
        </p:sp>
        <p:sp>
          <p:nvSpPr>
            <p:cNvPr id="320" name="Google Shape;320;p54"/>
            <p:cNvSpPr/>
            <p:nvPr/>
          </p:nvSpPr>
          <p:spPr>
            <a:xfrm>
              <a:off x="-1229928" y="2991064"/>
              <a:ext cx="1800721"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Arial"/>
                <a:ea typeface="Arial"/>
                <a:cs typeface="Arial"/>
                <a:sym typeface="Arial"/>
              </a:endParaRPr>
            </a:p>
          </p:txBody>
        </p:sp>
        <p:sp>
          <p:nvSpPr>
            <p:cNvPr id="321" name="Google Shape;321;p54"/>
            <p:cNvSpPr/>
            <p:nvPr/>
          </p:nvSpPr>
          <p:spPr>
            <a:xfrm>
              <a:off x="-1229928" y="1763051"/>
              <a:ext cx="1800721"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Arial"/>
                <a:ea typeface="Arial"/>
                <a:cs typeface="Arial"/>
                <a:sym typeface="Arial"/>
              </a:endParaRPr>
            </a:p>
          </p:txBody>
        </p:sp>
        <p:sp>
          <p:nvSpPr>
            <p:cNvPr id="322" name="Google Shape;322;p54"/>
            <p:cNvSpPr/>
            <p:nvPr/>
          </p:nvSpPr>
          <p:spPr>
            <a:xfrm>
              <a:off x="-1910997" y="1393719"/>
              <a:ext cx="2384370" cy="41055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BI Semantic Model</a:t>
              </a:r>
              <a:endParaRPr/>
            </a:p>
          </p:txBody>
        </p:sp>
        <p:sp>
          <p:nvSpPr>
            <p:cNvPr id="323" name="Google Shape;323;p54"/>
            <p:cNvSpPr/>
            <p:nvPr/>
          </p:nvSpPr>
          <p:spPr>
            <a:xfrm>
              <a:off x="-1011982" y="1819156"/>
              <a:ext cx="1450948" cy="37634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model </a:t>
              </a:r>
              <a:endParaRPr b="0" i="0" sz="1600" u="none" cap="none" strike="noStrike">
                <a:solidFill>
                  <a:schemeClr val="dk1"/>
                </a:solidFill>
                <a:latin typeface="Arial"/>
                <a:ea typeface="Arial"/>
                <a:cs typeface="Arial"/>
                <a:sym typeface="Arial"/>
              </a:endParaRPr>
            </a:p>
          </p:txBody>
        </p:sp>
        <p:sp>
          <p:nvSpPr>
            <p:cNvPr id="324" name="Google Shape;324;p54"/>
            <p:cNvSpPr/>
            <p:nvPr/>
          </p:nvSpPr>
          <p:spPr>
            <a:xfrm>
              <a:off x="-1054329" y="2404433"/>
              <a:ext cx="1742867" cy="501790"/>
            </a:xfrm>
            <a:prstGeom prst="rect">
              <a:avLst/>
            </a:prstGeom>
            <a:noFill/>
            <a:ln>
              <a:noFill/>
            </a:ln>
          </p:spPr>
          <p:txBody>
            <a:bodyPr anchorCtr="0" anchor="t" bIns="45700" lIns="91425" spcFirstLastPara="1" rIns="91425" wrap="square" tIns="45700">
              <a:noAutofit/>
            </a:bodyPr>
            <a:lstStyle/>
            <a:p>
              <a:pPr indent="0" lvl="0" marL="0" marR="0" rtl="0" algn="ctr">
                <a:lnSpc>
                  <a:spcPct val="875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Business logic </a:t>
              </a:r>
              <a:endParaRPr/>
            </a:p>
            <a:p>
              <a:pPr indent="0" lvl="0" marL="0" marR="0" rtl="0" algn="ctr">
                <a:lnSpc>
                  <a:spcPct val="875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and queries</a:t>
              </a:r>
              <a:endParaRPr b="0" i="0" sz="1200" u="none" cap="none" strike="noStrike">
                <a:solidFill>
                  <a:schemeClr val="dk1"/>
                </a:solidFill>
                <a:latin typeface="Arial"/>
                <a:ea typeface="Arial"/>
                <a:cs typeface="Arial"/>
                <a:sym typeface="Arial"/>
              </a:endParaRPr>
            </a:p>
          </p:txBody>
        </p:sp>
        <p:sp>
          <p:nvSpPr>
            <p:cNvPr id="325" name="Google Shape;325;p54"/>
            <p:cNvSpPr/>
            <p:nvPr/>
          </p:nvSpPr>
          <p:spPr>
            <a:xfrm>
              <a:off x="-1062438" y="3051854"/>
              <a:ext cx="1476177" cy="37634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access</a:t>
              </a:r>
              <a:endParaRPr b="0" i="0" sz="1200" u="none" cap="none" strike="noStrike">
                <a:solidFill>
                  <a:schemeClr val="dk1"/>
                </a:solidFill>
                <a:latin typeface="Arial"/>
                <a:ea typeface="Arial"/>
                <a:cs typeface="Arial"/>
                <a:sym typeface="Arial"/>
              </a:endParaRPr>
            </a:p>
          </p:txBody>
        </p:sp>
        <p:pic>
          <p:nvPicPr>
            <p:cNvPr id="326" name="Google Shape;326;p54"/>
            <p:cNvPicPr preferRelativeResize="0"/>
            <p:nvPr/>
          </p:nvPicPr>
          <p:blipFill rotWithShape="1">
            <a:blip r:embed="rId3">
              <a:alphaModFix/>
            </a:blip>
            <a:srcRect b="0" l="0" r="0" t="0"/>
            <a:stretch/>
          </p:blipFill>
          <p:spPr>
            <a:xfrm>
              <a:off x="-1873588" y="2329962"/>
              <a:ext cx="355562" cy="535126"/>
            </a:xfrm>
            <a:prstGeom prst="rect">
              <a:avLst/>
            </a:prstGeom>
            <a:noFill/>
            <a:ln>
              <a:noFill/>
            </a:ln>
          </p:spPr>
        </p:pic>
        <p:cxnSp>
          <p:nvCxnSpPr>
            <p:cNvPr id="327" name="Google Shape;327;p54"/>
            <p:cNvCxnSpPr/>
            <p:nvPr/>
          </p:nvCxnSpPr>
          <p:spPr>
            <a:xfrm>
              <a:off x="-1893359" y="3087673"/>
              <a:ext cx="369059" cy="298553"/>
            </a:xfrm>
            <a:prstGeom prst="straightConnector1">
              <a:avLst/>
            </a:prstGeom>
            <a:noFill/>
            <a:ln cap="flat" cmpd="sng" w="9525">
              <a:solidFill>
                <a:srgbClr val="FFC21D"/>
              </a:solidFill>
              <a:prstDash val="solid"/>
              <a:round/>
              <a:headEnd len="med" w="med" type="triangle"/>
              <a:tailEnd len="med" w="med" type="triangle"/>
            </a:ln>
          </p:spPr>
        </p:cxnSp>
        <p:cxnSp>
          <p:nvCxnSpPr>
            <p:cNvPr id="328" name="Google Shape;328;p54"/>
            <p:cNvCxnSpPr/>
            <p:nvPr/>
          </p:nvCxnSpPr>
          <p:spPr>
            <a:xfrm flipH="1">
              <a:off x="-1893359" y="3087673"/>
              <a:ext cx="353704" cy="298553"/>
            </a:xfrm>
            <a:prstGeom prst="straightConnector1">
              <a:avLst/>
            </a:prstGeom>
            <a:noFill/>
            <a:ln cap="flat" cmpd="sng" w="9525">
              <a:solidFill>
                <a:srgbClr val="FFC21D"/>
              </a:solidFill>
              <a:prstDash val="solid"/>
              <a:round/>
              <a:headEnd len="med" w="med" type="triangle"/>
              <a:tailEnd len="med" w="med" type="triangle"/>
            </a:ln>
          </p:spPr>
        </p:cxnSp>
        <p:cxnSp>
          <p:nvCxnSpPr>
            <p:cNvPr id="329" name="Google Shape;329;p54"/>
            <p:cNvCxnSpPr/>
            <p:nvPr/>
          </p:nvCxnSpPr>
          <p:spPr>
            <a:xfrm>
              <a:off x="-1713663" y="3011472"/>
              <a:ext cx="0" cy="429905"/>
            </a:xfrm>
            <a:prstGeom prst="straightConnector1">
              <a:avLst/>
            </a:prstGeom>
            <a:noFill/>
            <a:ln cap="flat" cmpd="sng" w="9525">
              <a:solidFill>
                <a:srgbClr val="FFC21D"/>
              </a:solidFill>
              <a:prstDash val="solid"/>
              <a:round/>
              <a:headEnd len="med" w="med" type="triangle"/>
              <a:tailEnd len="med" w="med" type="triangle"/>
            </a:ln>
          </p:spPr>
        </p:cxnSp>
        <p:pic>
          <p:nvPicPr>
            <p:cNvPr id="330" name="Google Shape;330;p54"/>
            <p:cNvPicPr preferRelativeResize="0"/>
            <p:nvPr/>
          </p:nvPicPr>
          <p:blipFill rotWithShape="1">
            <a:blip r:embed="rId4">
              <a:alphaModFix/>
            </a:blip>
            <a:srcRect b="0" l="0" r="0" t="0"/>
            <a:stretch/>
          </p:blipFill>
          <p:spPr>
            <a:xfrm>
              <a:off x="-1915729" y="1850920"/>
              <a:ext cx="469300" cy="354419"/>
            </a:xfrm>
            <a:prstGeom prst="rect">
              <a:avLst/>
            </a:prstGeom>
            <a:noFill/>
            <a:ln>
              <a:noFill/>
            </a:ln>
          </p:spPr>
        </p:pic>
      </p:grpSp>
      <p:grpSp>
        <p:nvGrpSpPr>
          <p:cNvPr id="331" name="Google Shape;331;p54"/>
          <p:cNvGrpSpPr/>
          <p:nvPr/>
        </p:nvGrpSpPr>
        <p:grpSpPr>
          <a:xfrm>
            <a:off x="3110767" y="1374139"/>
            <a:ext cx="5400949" cy="2674512"/>
            <a:chOff x="2963040" y="2829605"/>
            <a:chExt cx="6270172" cy="3067323"/>
          </a:xfrm>
        </p:grpSpPr>
        <p:sp>
          <p:nvSpPr>
            <p:cNvPr id="332" name="Google Shape;332;p54"/>
            <p:cNvSpPr/>
            <p:nvPr/>
          </p:nvSpPr>
          <p:spPr>
            <a:xfrm>
              <a:off x="2963040" y="4236487"/>
              <a:ext cx="6270172" cy="1660441"/>
            </a:xfrm>
            <a:prstGeom prst="leftRightArrow">
              <a:avLst>
                <a:gd fmla="val 71890" name="adj1"/>
                <a:gd fmla="val 50000" name="adj2"/>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200" u="none" cap="none" strike="noStrike">
                <a:solidFill>
                  <a:srgbClr val="FFFFFF"/>
                </a:solidFill>
                <a:latin typeface="Arial"/>
                <a:ea typeface="Arial"/>
                <a:cs typeface="Arial"/>
                <a:sym typeface="Arial"/>
              </a:endParaRPr>
            </a:p>
          </p:txBody>
        </p:sp>
        <p:grpSp>
          <p:nvGrpSpPr>
            <p:cNvPr id="333" name="Google Shape;333;p54"/>
            <p:cNvGrpSpPr/>
            <p:nvPr/>
          </p:nvGrpSpPr>
          <p:grpSpPr>
            <a:xfrm>
              <a:off x="5028441" y="3101571"/>
              <a:ext cx="1601027" cy="2327369"/>
              <a:chOff x="3754500" y="1804210"/>
              <a:chExt cx="1723367" cy="2381546"/>
            </a:xfrm>
          </p:grpSpPr>
          <p:pic>
            <p:nvPicPr>
              <p:cNvPr id="334" name="Google Shape;334;p54"/>
              <p:cNvPicPr preferRelativeResize="0"/>
              <p:nvPr/>
            </p:nvPicPr>
            <p:blipFill rotWithShape="1">
              <a:blip r:embed="rId5">
                <a:alphaModFix/>
              </a:blip>
              <a:srcRect b="0" l="0" r="0" t="0"/>
              <a:stretch/>
            </p:blipFill>
            <p:spPr>
              <a:xfrm>
                <a:off x="4481930" y="1840439"/>
                <a:ext cx="623470" cy="1455833"/>
              </a:xfrm>
              <a:prstGeom prst="rect">
                <a:avLst/>
              </a:prstGeom>
              <a:noFill/>
              <a:ln>
                <a:noFill/>
              </a:ln>
            </p:spPr>
          </p:pic>
          <p:pic>
            <p:nvPicPr>
              <p:cNvPr id="335" name="Google Shape;335;p54"/>
              <p:cNvPicPr preferRelativeResize="0"/>
              <p:nvPr/>
            </p:nvPicPr>
            <p:blipFill rotWithShape="1">
              <a:blip r:embed="rId6">
                <a:alphaModFix/>
              </a:blip>
              <a:srcRect b="0" l="0" r="0" t="0"/>
              <a:stretch/>
            </p:blipFill>
            <p:spPr>
              <a:xfrm>
                <a:off x="3921933" y="1804210"/>
                <a:ext cx="623470" cy="1455833"/>
              </a:xfrm>
              <a:prstGeom prst="rect">
                <a:avLst/>
              </a:prstGeom>
              <a:noFill/>
              <a:ln>
                <a:noFill/>
              </a:ln>
            </p:spPr>
          </p:pic>
          <p:pic>
            <p:nvPicPr>
              <p:cNvPr id="336" name="Google Shape;336;p54"/>
              <p:cNvPicPr preferRelativeResize="0"/>
              <p:nvPr/>
            </p:nvPicPr>
            <p:blipFill rotWithShape="1">
              <a:blip r:embed="rId7">
                <a:alphaModFix/>
              </a:blip>
              <a:srcRect b="0" l="0" r="0" t="0"/>
              <a:stretch/>
            </p:blipFill>
            <p:spPr>
              <a:xfrm>
                <a:off x="4281440" y="1965996"/>
                <a:ext cx="623470" cy="1455833"/>
              </a:xfrm>
              <a:prstGeom prst="rect">
                <a:avLst/>
              </a:prstGeom>
              <a:noFill/>
              <a:ln>
                <a:noFill/>
              </a:ln>
            </p:spPr>
          </p:pic>
          <p:sp>
            <p:nvSpPr>
              <p:cNvPr id="337" name="Google Shape;337;p54"/>
              <p:cNvSpPr txBox="1"/>
              <p:nvPr/>
            </p:nvSpPr>
            <p:spPr>
              <a:xfrm>
                <a:off x="3756239" y="3428807"/>
                <a:ext cx="1637877" cy="58520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chemeClr val="dk1"/>
                    </a:solidFill>
                    <a:latin typeface="Arial"/>
                    <a:ea typeface="Arial"/>
                    <a:cs typeface="Arial"/>
                    <a:sym typeface="Arial"/>
                  </a:rPr>
                  <a:t>Team BI</a:t>
                </a:r>
                <a:endParaRPr b="0" i="0" sz="2000" u="none" cap="none" strike="noStrike">
                  <a:solidFill>
                    <a:schemeClr val="dk1"/>
                  </a:solidFill>
                  <a:latin typeface="Arial"/>
                  <a:ea typeface="Arial"/>
                  <a:cs typeface="Arial"/>
                  <a:sym typeface="Arial"/>
                </a:endParaRPr>
              </a:p>
            </p:txBody>
          </p:sp>
          <p:sp>
            <p:nvSpPr>
              <p:cNvPr id="338" name="Google Shape;338;p54"/>
              <p:cNvSpPr/>
              <p:nvPr/>
            </p:nvSpPr>
            <p:spPr>
              <a:xfrm>
                <a:off x="3754500" y="3852427"/>
                <a:ext cx="1639617" cy="33332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1050" u="none" cap="none" strike="noStrike">
                    <a:solidFill>
                      <a:schemeClr val="dk1"/>
                    </a:solidFill>
                    <a:latin typeface="Arial"/>
                    <a:ea typeface="Arial"/>
                    <a:cs typeface="Arial"/>
                    <a:sym typeface="Arial"/>
                  </a:rPr>
                  <a:t>PowerPivot for SharePoint</a:t>
                </a:r>
                <a:endParaRPr b="0" i="0" sz="1050" u="none" cap="none" strike="noStrike">
                  <a:solidFill>
                    <a:schemeClr val="dk1"/>
                  </a:solidFill>
                  <a:latin typeface="Arial"/>
                  <a:ea typeface="Arial"/>
                  <a:cs typeface="Arial"/>
                  <a:sym typeface="Arial"/>
                </a:endParaRPr>
              </a:p>
            </p:txBody>
          </p:sp>
          <p:grpSp>
            <p:nvGrpSpPr>
              <p:cNvPr id="339" name="Google Shape;339;p54"/>
              <p:cNvGrpSpPr/>
              <p:nvPr/>
            </p:nvGrpSpPr>
            <p:grpSpPr>
              <a:xfrm>
                <a:off x="4844432" y="2621063"/>
                <a:ext cx="633435" cy="719175"/>
                <a:chOff x="4316997" y="-1559572"/>
                <a:chExt cx="1089753" cy="1046072"/>
              </a:xfrm>
            </p:grpSpPr>
            <p:pic>
              <p:nvPicPr>
                <p:cNvPr descr="C:\Program Files\Microsoft Resource DVD Artwork\DVD_ART\Artwork_Imagery\HARDWARE_IMAGERY\Illustration - Misc Hardware\Windows Vista Illustration Icons\Server.png" id="340" name="Google Shape;340;p54"/>
                <p:cNvPicPr preferRelativeResize="0"/>
                <p:nvPr/>
              </p:nvPicPr>
              <p:blipFill rotWithShape="1">
                <a:blip r:embed="rId8">
                  <a:alphaModFix/>
                </a:blip>
                <a:srcRect b="0" l="0" r="0" t="0"/>
                <a:stretch/>
              </p:blipFill>
              <p:spPr>
                <a:xfrm>
                  <a:off x="4316997" y="-1559572"/>
                  <a:ext cx="708753" cy="969871"/>
                </a:xfrm>
                <a:prstGeom prst="rect">
                  <a:avLst/>
                </a:prstGeom>
                <a:noFill/>
                <a:ln>
                  <a:noFill/>
                </a:ln>
              </p:spPr>
            </p:pic>
            <p:pic>
              <p:nvPicPr>
                <p:cNvPr descr="C:\Program Files\Microsoft Resource DVD Artwork\DVD_ART\Artwork_Imagery\HARDWARE_IMAGERY\Illustration - Misc Hardware\Windows Vista Illustration Icons\Server.png" id="341" name="Google Shape;341;p54"/>
                <p:cNvPicPr preferRelativeResize="0"/>
                <p:nvPr/>
              </p:nvPicPr>
              <p:blipFill rotWithShape="1">
                <a:blip r:embed="rId8">
                  <a:alphaModFix/>
                </a:blip>
                <a:srcRect b="0" l="0" r="0" t="0"/>
                <a:stretch/>
              </p:blipFill>
              <p:spPr>
                <a:xfrm>
                  <a:off x="4697999" y="-1483370"/>
                  <a:ext cx="708751" cy="969870"/>
                </a:xfrm>
                <a:prstGeom prst="rect">
                  <a:avLst/>
                </a:prstGeom>
                <a:noFill/>
                <a:ln>
                  <a:noFill/>
                </a:ln>
              </p:spPr>
            </p:pic>
          </p:grpSp>
        </p:grpSp>
        <p:grpSp>
          <p:nvGrpSpPr>
            <p:cNvPr id="342" name="Google Shape;342;p54"/>
            <p:cNvGrpSpPr/>
            <p:nvPr/>
          </p:nvGrpSpPr>
          <p:grpSpPr>
            <a:xfrm>
              <a:off x="3030214" y="3242305"/>
              <a:ext cx="2133601" cy="2186640"/>
              <a:chOff x="273543" y="1948577"/>
              <a:chExt cx="2296633" cy="2237541"/>
            </a:xfrm>
          </p:grpSpPr>
          <p:pic>
            <p:nvPicPr>
              <p:cNvPr id="343" name="Google Shape;343;p54"/>
              <p:cNvPicPr preferRelativeResize="0"/>
              <p:nvPr/>
            </p:nvPicPr>
            <p:blipFill rotWithShape="1">
              <a:blip r:embed="rId9">
                <a:alphaModFix/>
              </a:blip>
              <a:srcRect b="0" l="0" r="0" t="0"/>
              <a:stretch/>
            </p:blipFill>
            <p:spPr>
              <a:xfrm>
                <a:off x="1164920" y="1948577"/>
                <a:ext cx="623470" cy="1455833"/>
              </a:xfrm>
              <a:prstGeom prst="rect">
                <a:avLst/>
              </a:prstGeom>
              <a:noFill/>
              <a:ln>
                <a:noFill/>
              </a:ln>
            </p:spPr>
          </p:pic>
          <p:sp>
            <p:nvSpPr>
              <p:cNvPr id="344" name="Google Shape;344;p54"/>
              <p:cNvSpPr txBox="1"/>
              <p:nvPr/>
            </p:nvSpPr>
            <p:spPr>
              <a:xfrm>
                <a:off x="273543" y="3428808"/>
                <a:ext cx="2296633"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chemeClr val="dk1"/>
                    </a:solidFill>
                    <a:latin typeface="Arial"/>
                    <a:ea typeface="Arial"/>
                    <a:cs typeface="Arial"/>
                    <a:sym typeface="Arial"/>
                  </a:rPr>
                  <a:t>Personal BI</a:t>
                </a:r>
                <a:endParaRPr b="0" i="0" sz="2000" u="none" cap="none" strike="noStrike">
                  <a:solidFill>
                    <a:schemeClr val="dk1"/>
                  </a:solidFill>
                  <a:latin typeface="Arial"/>
                  <a:ea typeface="Arial"/>
                  <a:cs typeface="Arial"/>
                  <a:sym typeface="Arial"/>
                </a:endParaRPr>
              </a:p>
            </p:txBody>
          </p:sp>
          <p:sp>
            <p:nvSpPr>
              <p:cNvPr id="345" name="Google Shape;345;p54"/>
              <p:cNvSpPr/>
              <p:nvPr/>
            </p:nvSpPr>
            <p:spPr>
              <a:xfrm flipH="1">
                <a:off x="603285" y="3852789"/>
                <a:ext cx="1584894" cy="33332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1050" u="none" cap="none" strike="noStrike">
                    <a:solidFill>
                      <a:schemeClr val="dk1"/>
                    </a:solidFill>
                    <a:latin typeface="Arial"/>
                    <a:ea typeface="Arial"/>
                    <a:cs typeface="Arial"/>
                    <a:sym typeface="Arial"/>
                  </a:rPr>
                  <a:t>PowerPivot for Excel</a:t>
                </a:r>
                <a:endParaRPr b="0" i="0" sz="1050" u="none" cap="none" strike="noStrike">
                  <a:solidFill>
                    <a:schemeClr val="dk1"/>
                  </a:solidFill>
                  <a:latin typeface="Arial"/>
                  <a:ea typeface="Arial"/>
                  <a:cs typeface="Arial"/>
                  <a:sym typeface="Arial"/>
                </a:endParaRPr>
              </a:p>
            </p:txBody>
          </p:sp>
          <p:pic>
            <p:nvPicPr>
              <p:cNvPr descr="C:\from tstenvrouter\DVD\ResDVD36_Disk1_MS_Confidential\DVD_ART36\Artwork_Imagery\Icons - Illustrations\_ WINDOWS SERVER ICONS\Hardware\Laptop notebook pc mobility.png" id="346" name="Google Shape;346;p54"/>
              <p:cNvPicPr preferRelativeResize="0"/>
              <p:nvPr/>
            </p:nvPicPr>
            <p:blipFill rotWithShape="1">
              <a:blip r:embed="rId10">
                <a:alphaModFix/>
              </a:blip>
              <a:srcRect b="0" l="0" r="0" t="0"/>
              <a:stretch/>
            </p:blipFill>
            <p:spPr>
              <a:xfrm flipH="1">
                <a:off x="1424577" y="2703899"/>
                <a:ext cx="764229" cy="661710"/>
              </a:xfrm>
              <a:prstGeom prst="rect">
                <a:avLst/>
              </a:prstGeom>
              <a:noFill/>
              <a:ln>
                <a:noFill/>
              </a:ln>
            </p:spPr>
          </p:pic>
        </p:grpSp>
        <p:grpSp>
          <p:nvGrpSpPr>
            <p:cNvPr id="347" name="Google Shape;347;p54"/>
            <p:cNvGrpSpPr/>
            <p:nvPr/>
          </p:nvGrpSpPr>
          <p:grpSpPr>
            <a:xfrm>
              <a:off x="6629470" y="2829605"/>
              <a:ext cx="2193412" cy="2673872"/>
              <a:chOff x="6334844" y="1524000"/>
              <a:chExt cx="2361016" cy="2736116"/>
            </a:xfrm>
          </p:grpSpPr>
          <p:pic>
            <p:nvPicPr>
              <p:cNvPr id="348" name="Google Shape;348;p54"/>
              <p:cNvPicPr preferRelativeResize="0"/>
              <p:nvPr/>
            </p:nvPicPr>
            <p:blipFill rotWithShape="1">
              <a:blip r:embed="rId11">
                <a:alphaModFix/>
              </a:blip>
              <a:srcRect b="0" l="0" r="0" t="0"/>
              <a:stretch/>
            </p:blipFill>
            <p:spPr>
              <a:xfrm>
                <a:off x="7376295" y="1614546"/>
                <a:ext cx="623470" cy="1455833"/>
              </a:xfrm>
              <a:prstGeom prst="rect">
                <a:avLst/>
              </a:prstGeom>
              <a:noFill/>
              <a:ln>
                <a:noFill/>
              </a:ln>
            </p:spPr>
          </p:pic>
          <p:pic>
            <p:nvPicPr>
              <p:cNvPr id="349" name="Google Shape;349;p54"/>
              <p:cNvPicPr preferRelativeResize="0"/>
              <p:nvPr/>
            </p:nvPicPr>
            <p:blipFill rotWithShape="1">
              <a:blip r:embed="rId12">
                <a:alphaModFix/>
              </a:blip>
              <a:srcRect b="0" l="0" r="0" t="0"/>
              <a:stretch/>
            </p:blipFill>
            <p:spPr>
              <a:xfrm>
                <a:off x="7064624" y="1524000"/>
                <a:ext cx="623470" cy="1455833"/>
              </a:xfrm>
              <a:prstGeom prst="rect">
                <a:avLst/>
              </a:prstGeom>
              <a:noFill/>
              <a:ln>
                <a:noFill/>
              </a:ln>
            </p:spPr>
          </p:pic>
          <p:pic>
            <p:nvPicPr>
              <p:cNvPr id="350" name="Google Shape;350;p54"/>
              <p:cNvPicPr preferRelativeResize="0"/>
              <p:nvPr/>
            </p:nvPicPr>
            <p:blipFill rotWithShape="1">
              <a:blip r:embed="rId13">
                <a:alphaModFix/>
              </a:blip>
              <a:srcRect b="0" l="0" r="0" t="0"/>
              <a:stretch/>
            </p:blipFill>
            <p:spPr>
              <a:xfrm>
                <a:off x="7421002" y="1973713"/>
                <a:ext cx="341763" cy="1300408"/>
              </a:xfrm>
              <a:prstGeom prst="rect">
                <a:avLst/>
              </a:prstGeom>
              <a:noFill/>
              <a:ln>
                <a:noFill/>
              </a:ln>
            </p:spPr>
          </p:pic>
          <p:sp>
            <p:nvSpPr>
              <p:cNvPr id="351" name="Google Shape;351;p54"/>
              <p:cNvSpPr txBox="1"/>
              <p:nvPr/>
            </p:nvSpPr>
            <p:spPr>
              <a:xfrm>
                <a:off x="6334844" y="3428808"/>
                <a:ext cx="2361016" cy="585202"/>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chemeClr val="dk1"/>
                    </a:solidFill>
                    <a:latin typeface="Arial"/>
                    <a:ea typeface="Arial"/>
                    <a:cs typeface="Arial"/>
                    <a:sym typeface="Arial"/>
                  </a:rPr>
                  <a:t>Organizational BI</a:t>
                </a:r>
                <a:endParaRPr b="0" i="0" sz="2000" u="none" cap="none" strike="noStrike">
                  <a:solidFill>
                    <a:schemeClr val="dk1"/>
                  </a:solidFill>
                  <a:latin typeface="Arial"/>
                  <a:ea typeface="Arial"/>
                  <a:cs typeface="Arial"/>
                  <a:sym typeface="Arial"/>
                </a:endParaRPr>
              </a:p>
            </p:txBody>
          </p:sp>
          <p:sp>
            <p:nvSpPr>
              <p:cNvPr id="352" name="Google Shape;352;p54"/>
              <p:cNvSpPr/>
              <p:nvPr/>
            </p:nvSpPr>
            <p:spPr>
              <a:xfrm flipH="1">
                <a:off x="6692885" y="3850517"/>
                <a:ext cx="1324756" cy="40959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1050" u="none" cap="none" strike="noStrike">
                    <a:solidFill>
                      <a:schemeClr val="dk1"/>
                    </a:solidFill>
                    <a:latin typeface="Arial"/>
                    <a:ea typeface="Arial"/>
                    <a:cs typeface="Arial"/>
                    <a:sym typeface="Arial"/>
                  </a:rPr>
                  <a:t>Analysis Services</a:t>
                </a:r>
                <a:endParaRPr b="0" i="0" sz="1050" u="none" cap="none" strike="noStrike">
                  <a:solidFill>
                    <a:schemeClr val="dk1"/>
                  </a:solidFill>
                  <a:latin typeface="Arial"/>
                  <a:ea typeface="Arial"/>
                  <a:cs typeface="Arial"/>
                  <a:sym typeface="Arial"/>
                </a:endParaRPr>
              </a:p>
            </p:txBody>
          </p:sp>
          <p:pic>
            <p:nvPicPr>
              <p:cNvPr descr="C:\Documents and Settings\jrt\Desktop\Server-Mundie.png" id="353" name="Google Shape;353;p54"/>
              <p:cNvPicPr preferRelativeResize="0"/>
              <p:nvPr/>
            </p:nvPicPr>
            <p:blipFill rotWithShape="1">
              <a:blip r:embed="rId14">
                <a:alphaModFix/>
              </a:blip>
              <a:srcRect b="0" l="0" r="0" t="0"/>
              <a:stretch/>
            </p:blipFill>
            <p:spPr>
              <a:xfrm>
                <a:off x="7439540" y="2507297"/>
                <a:ext cx="949794" cy="1000060"/>
              </a:xfrm>
              <a:prstGeom prst="rect">
                <a:avLst/>
              </a:prstGeom>
              <a:noFill/>
              <a:ln>
                <a:noFill/>
              </a:ln>
            </p:spPr>
          </p:pic>
          <p:pic>
            <p:nvPicPr>
              <p:cNvPr descr="12_Tivo.png" id="354" name="Google Shape;354;p54"/>
              <p:cNvPicPr preferRelativeResize="0"/>
              <p:nvPr/>
            </p:nvPicPr>
            <p:blipFill rotWithShape="1">
              <a:blip r:embed="rId15">
                <a:alphaModFix/>
              </a:blip>
              <a:srcRect b="0" l="0" r="0" t="0"/>
              <a:stretch/>
            </p:blipFill>
            <p:spPr>
              <a:xfrm>
                <a:off x="7134739" y="2732531"/>
                <a:ext cx="769825" cy="640315"/>
              </a:xfrm>
              <a:prstGeom prst="rect">
                <a:avLst/>
              </a:prstGeom>
              <a:noFill/>
              <a:ln>
                <a:noFill/>
              </a:ln>
            </p:spPr>
          </p:pic>
          <p:pic>
            <p:nvPicPr>
              <p:cNvPr descr="12_Tivo.png" id="355" name="Google Shape;355;p54"/>
              <p:cNvPicPr preferRelativeResize="0"/>
              <p:nvPr/>
            </p:nvPicPr>
            <p:blipFill rotWithShape="1">
              <a:blip r:embed="rId16">
                <a:alphaModFix/>
              </a:blip>
              <a:srcRect b="0" l="0" r="0" t="0"/>
              <a:stretch/>
            </p:blipFill>
            <p:spPr>
              <a:xfrm>
                <a:off x="7700685" y="2782134"/>
                <a:ext cx="769826" cy="647412"/>
              </a:xfrm>
              <a:prstGeom prst="rect">
                <a:avLst/>
              </a:prstGeom>
              <a:noFill/>
              <a:ln>
                <a:noFill/>
              </a:ln>
            </p:spPr>
          </p:pic>
          <p:pic>
            <p:nvPicPr>
              <p:cNvPr id="356" name="Google Shape;356;p54"/>
              <p:cNvPicPr preferRelativeResize="0"/>
              <p:nvPr/>
            </p:nvPicPr>
            <p:blipFill rotWithShape="1">
              <a:blip r:embed="rId7">
                <a:alphaModFix/>
              </a:blip>
              <a:srcRect b="0" l="0" r="0" t="0"/>
              <a:stretch/>
            </p:blipFill>
            <p:spPr>
              <a:xfrm>
                <a:off x="6849446" y="1678332"/>
                <a:ext cx="623470" cy="1455833"/>
              </a:xfrm>
              <a:prstGeom prst="rect">
                <a:avLst/>
              </a:prstGeom>
              <a:noFill/>
              <a:ln>
                <a:noFill/>
              </a:ln>
            </p:spPr>
          </p:pic>
          <p:pic>
            <p:nvPicPr>
              <p:cNvPr id="357" name="Google Shape;357;p54"/>
              <p:cNvPicPr preferRelativeResize="0"/>
              <p:nvPr/>
            </p:nvPicPr>
            <p:blipFill rotWithShape="1">
              <a:blip r:embed="rId17">
                <a:alphaModFix/>
              </a:blip>
              <a:srcRect b="0" l="0" r="0" t="0"/>
              <a:stretch/>
            </p:blipFill>
            <p:spPr>
              <a:xfrm>
                <a:off x="6506932" y="1679425"/>
                <a:ext cx="623470" cy="1455833"/>
              </a:xfrm>
              <a:prstGeom prst="rect">
                <a:avLst/>
              </a:prstGeom>
              <a:noFill/>
              <a:ln>
                <a:noFill/>
              </a:ln>
            </p:spPr>
          </p:pic>
          <p:pic>
            <p:nvPicPr>
              <p:cNvPr id="358" name="Google Shape;358;p54"/>
              <p:cNvPicPr preferRelativeResize="0"/>
              <p:nvPr/>
            </p:nvPicPr>
            <p:blipFill rotWithShape="1">
              <a:blip r:embed="rId9">
                <a:alphaModFix/>
              </a:blip>
              <a:srcRect b="0" l="0" r="0" t="0"/>
              <a:stretch/>
            </p:blipFill>
            <p:spPr>
              <a:xfrm>
                <a:off x="6686080" y="1973713"/>
                <a:ext cx="623470" cy="1455833"/>
              </a:xfrm>
              <a:prstGeom prst="rect">
                <a:avLst/>
              </a:prstGeom>
              <a:noFill/>
              <a:ln>
                <a:noFill/>
              </a:ln>
            </p:spPr>
          </p:pic>
        </p:grpSp>
      </p:grpSp>
      <p:sp>
        <p:nvSpPr>
          <p:cNvPr id="359" name="Google Shape;359;p54"/>
          <p:cNvSpPr txBox="1"/>
          <p:nvPr/>
        </p:nvSpPr>
        <p:spPr>
          <a:xfrm>
            <a:off x="219121" y="282048"/>
            <a:ext cx="7330563" cy="778015"/>
          </a:xfrm>
          <a:prstGeom prst="rect">
            <a:avLst/>
          </a:prstGeom>
          <a:noFill/>
          <a:ln>
            <a:noFill/>
          </a:ln>
        </p:spPr>
        <p:txBody>
          <a:bodyPr anchorCtr="0" anchor="t" bIns="0" lIns="0" spcFirstLastPara="1" rIns="0" wrap="square" tIns="0">
            <a:noAutofit/>
          </a:bodyPr>
          <a:lstStyle/>
          <a:p>
            <a:pPr indent="0" lvl="0" marL="0" marR="0" rtl="0" algn="just">
              <a:lnSpc>
                <a:spcPct val="90000"/>
              </a:lnSpc>
              <a:spcBef>
                <a:spcPts val="0"/>
              </a:spcBef>
              <a:spcAft>
                <a:spcPts val="0"/>
              </a:spcAft>
              <a:buClr>
                <a:srgbClr val="27ACE2"/>
              </a:buClr>
              <a:buFont typeface="PT Sans"/>
              <a:buNone/>
            </a:pPr>
            <a:r>
              <a:rPr b="0" i="0" lang="en-US" sz="2800" u="none" cap="none" strike="noStrike">
                <a:solidFill>
                  <a:srgbClr val="4E84C4"/>
                </a:solidFill>
                <a:latin typeface="PT Sans"/>
                <a:ea typeface="PT Sans"/>
                <a:cs typeface="PT Sans"/>
                <a:sym typeface="PT Sans"/>
              </a:rPr>
              <a:t>One Model for all End User Experiences</a:t>
            </a:r>
            <a:endParaRPr/>
          </a:p>
        </p:txBody>
      </p:sp>
      <p:sp>
        <p:nvSpPr>
          <p:cNvPr id="360" name="Google Shape;360;p54"/>
          <p:cNvSpPr txBox="1"/>
          <p:nvPr/>
        </p:nvSpPr>
        <p:spPr>
          <a:xfrm>
            <a:off x="3354204" y="5437137"/>
            <a:ext cx="1346562"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rgbClr val="1F497D"/>
                </a:solidFill>
                <a:latin typeface="Arial"/>
                <a:ea typeface="Arial"/>
                <a:cs typeface="Arial"/>
                <a:sym typeface="Arial"/>
              </a:rPr>
              <a:t>Simplicity</a:t>
            </a:r>
            <a:endParaRPr b="0" i="0" sz="2000" u="none" cap="none" strike="noStrike">
              <a:solidFill>
                <a:srgbClr val="1F497D"/>
              </a:solidFill>
              <a:latin typeface="Arial"/>
              <a:ea typeface="Arial"/>
              <a:cs typeface="Arial"/>
              <a:sym typeface="Arial"/>
            </a:endParaRPr>
          </a:p>
        </p:txBody>
      </p:sp>
      <p:sp>
        <p:nvSpPr>
          <p:cNvPr id="361" name="Google Shape;361;p54"/>
          <p:cNvSpPr txBox="1"/>
          <p:nvPr/>
        </p:nvSpPr>
        <p:spPr>
          <a:xfrm>
            <a:off x="4833346" y="5437137"/>
            <a:ext cx="1716644"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rgbClr val="1F497D"/>
                </a:solidFill>
                <a:latin typeface="Arial"/>
                <a:ea typeface="Arial"/>
                <a:cs typeface="Arial"/>
                <a:sym typeface="Arial"/>
              </a:rPr>
              <a:t>Richness</a:t>
            </a:r>
            <a:endParaRPr b="0" i="0" sz="2800" u="none" cap="none" strike="noStrike">
              <a:solidFill>
                <a:srgbClr val="1F497D"/>
              </a:solidFill>
              <a:latin typeface="Arial"/>
              <a:ea typeface="Arial"/>
              <a:cs typeface="Arial"/>
              <a:sym typeface="Arial"/>
            </a:endParaRPr>
          </a:p>
        </p:txBody>
      </p:sp>
      <p:sp>
        <p:nvSpPr>
          <p:cNvPr id="362" name="Google Shape;362;p54"/>
          <p:cNvSpPr txBox="1"/>
          <p:nvPr/>
        </p:nvSpPr>
        <p:spPr>
          <a:xfrm>
            <a:off x="6406632" y="5455020"/>
            <a:ext cx="1902348"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rgbClr val="1F497D"/>
                </a:solidFill>
                <a:latin typeface="Arial"/>
                <a:ea typeface="Arial"/>
                <a:cs typeface="Arial"/>
                <a:sym typeface="Arial"/>
              </a:rPr>
              <a:t>Scalability</a:t>
            </a:r>
            <a:endParaRPr b="0" i="0" sz="2800" u="none" cap="none" strike="noStrike">
              <a:solidFill>
                <a:srgbClr val="1F497D"/>
              </a:solidFill>
              <a:latin typeface="Arial"/>
              <a:ea typeface="Arial"/>
              <a:cs typeface="Arial"/>
              <a:sym typeface="Arial"/>
            </a:endParaRPr>
          </a:p>
        </p:txBody>
      </p:sp>
      <p:pic>
        <p:nvPicPr>
          <p:cNvPr id="363" name="Google Shape;363;p54"/>
          <p:cNvPicPr preferRelativeResize="0"/>
          <p:nvPr/>
        </p:nvPicPr>
        <p:blipFill rotWithShape="1">
          <a:blip r:embed="rId18">
            <a:alphaModFix/>
          </a:blip>
          <a:srcRect b="0" l="0" r="0" t="0"/>
          <a:stretch/>
        </p:blipFill>
        <p:spPr>
          <a:xfrm>
            <a:off x="5308388" y="4126867"/>
            <a:ext cx="697868" cy="1270867"/>
          </a:xfrm>
          <a:prstGeom prst="rect">
            <a:avLst/>
          </a:prstGeom>
          <a:noFill/>
          <a:ln>
            <a:noFill/>
          </a:ln>
        </p:spPr>
      </p:pic>
      <p:grpSp>
        <p:nvGrpSpPr>
          <p:cNvPr id="364" name="Google Shape;364;p54"/>
          <p:cNvGrpSpPr/>
          <p:nvPr/>
        </p:nvGrpSpPr>
        <p:grpSpPr>
          <a:xfrm>
            <a:off x="6722900" y="4203063"/>
            <a:ext cx="1435369" cy="1160259"/>
            <a:chOff x="5867400" y="1428938"/>
            <a:chExt cx="2637539" cy="1759490"/>
          </a:xfrm>
        </p:grpSpPr>
        <p:pic>
          <p:nvPicPr>
            <p:cNvPr descr="C:\Documents and Settings\jrt\Desktop\Server-Mundie.png" id="365" name="Google Shape;365;p54"/>
            <p:cNvPicPr preferRelativeResize="0"/>
            <p:nvPr/>
          </p:nvPicPr>
          <p:blipFill rotWithShape="1">
            <a:blip r:embed="rId14">
              <a:alphaModFix/>
            </a:blip>
            <a:srcRect b="0" l="0" r="0" t="0"/>
            <a:stretch/>
          </p:blipFill>
          <p:spPr>
            <a:xfrm>
              <a:off x="5867400" y="1678674"/>
              <a:ext cx="1147999" cy="1287113"/>
            </a:xfrm>
            <a:prstGeom prst="rect">
              <a:avLst/>
            </a:prstGeom>
            <a:noFill/>
            <a:ln>
              <a:noFill/>
            </a:ln>
          </p:spPr>
        </p:pic>
        <p:pic>
          <p:nvPicPr>
            <p:cNvPr descr="C:\Documents and Settings\jrt\Desktop\Server-Mundie.png" id="366" name="Google Shape;366;p54"/>
            <p:cNvPicPr preferRelativeResize="0"/>
            <p:nvPr/>
          </p:nvPicPr>
          <p:blipFill rotWithShape="1">
            <a:blip r:embed="rId14">
              <a:alphaModFix/>
            </a:blip>
            <a:srcRect b="0" l="0" r="0" t="0"/>
            <a:stretch/>
          </p:blipFill>
          <p:spPr>
            <a:xfrm>
              <a:off x="6348417" y="1564944"/>
              <a:ext cx="1333966" cy="1495619"/>
            </a:xfrm>
            <a:prstGeom prst="rect">
              <a:avLst/>
            </a:prstGeom>
            <a:noFill/>
            <a:ln>
              <a:noFill/>
            </a:ln>
          </p:spPr>
        </p:pic>
        <p:pic>
          <p:nvPicPr>
            <p:cNvPr descr="C:\Documents and Settings\jrt\Desktop\Server-Mundie.png" id="367" name="Google Shape;367;p54"/>
            <p:cNvPicPr preferRelativeResize="0"/>
            <p:nvPr/>
          </p:nvPicPr>
          <p:blipFill rotWithShape="1">
            <a:blip r:embed="rId14">
              <a:alphaModFix/>
            </a:blip>
            <a:srcRect b="0" l="0" r="0" t="0"/>
            <a:stretch/>
          </p:blipFill>
          <p:spPr>
            <a:xfrm>
              <a:off x="6935622" y="1428938"/>
              <a:ext cx="1569317" cy="1759490"/>
            </a:xfrm>
            <a:prstGeom prst="rect">
              <a:avLst/>
            </a:prstGeom>
            <a:noFill/>
            <a:ln>
              <a:noFill/>
            </a:ln>
          </p:spPr>
        </p:pic>
      </p:grpSp>
      <p:pic>
        <p:nvPicPr>
          <p:cNvPr id="368" name="Google Shape;368;p54"/>
          <p:cNvPicPr preferRelativeResize="0"/>
          <p:nvPr/>
        </p:nvPicPr>
        <p:blipFill rotWithShape="1">
          <a:blip r:embed="rId19">
            <a:alphaModFix/>
          </a:blip>
          <a:srcRect b="0" l="0" r="0" t="0"/>
          <a:stretch/>
        </p:blipFill>
        <p:spPr>
          <a:xfrm>
            <a:off x="3709761" y="4273480"/>
            <a:ext cx="601675" cy="10294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p:nvPr/>
        </p:nvSpPr>
        <p:spPr>
          <a:xfrm>
            <a:off x="319318" y="740230"/>
            <a:ext cx="8069939" cy="5631540"/>
          </a:xfrm>
          <a:prstGeom prst="rect">
            <a:avLst/>
          </a:prstGeom>
          <a:solidFill>
            <a:srgbClr val="71BEC4"/>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cxnSp>
        <p:nvCxnSpPr>
          <p:cNvPr id="375" name="Google Shape;375;p55"/>
          <p:cNvCxnSpPr/>
          <p:nvPr/>
        </p:nvCxnSpPr>
        <p:spPr>
          <a:xfrm flipH="1" rot="10800000">
            <a:off x="1134174" y="4837421"/>
            <a:ext cx="30993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cxnSp>
        <p:nvCxnSpPr>
          <p:cNvPr id="376" name="Google Shape;376;p55"/>
          <p:cNvCxnSpPr/>
          <p:nvPr/>
        </p:nvCxnSpPr>
        <p:spPr>
          <a:xfrm flipH="1" rot="10800000">
            <a:off x="2699191" y="4837421"/>
            <a:ext cx="15342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cxnSp>
        <p:nvCxnSpPr>
          <p:cNvPr id="377" name="Google Shape;377;p55"/>
          <p:cNvCxnSpPr/>
          <p:nvPr/>
        </p:nvCxnSpPr>
        <p:spPr>
          <a:xfrm rot="10800000">
            <a:off x="4231388" y="4662301"/>
            <a:ext cx="0" cy="900819"/>
          </a:xfrm>
          <a:prstGeom prst="straightConnector1">
            <a:avLst/>
          </a:prstGeom>
          <a:noFill/>
          <a:ln cap="flat" cmpd="sng" w="28575">
            <a:solidFill>
              <a:schemeClr val="accent1">
                <a:alpha val="75686"/>
              </a:schemeClr>
            </a:solidFill>
            <a:prstDash val="solid"/>
            <a:round/>
            <a:headEnd len="med" w="med" type="stealth"/>
            <a:tailEnd len="med" w="med" type="stealth"/>
          </a:ln>
        </p:spPr>
      </p:cxnSp>
      <p:cxnSp>
        <p:nvCxnSpPr>
          <p:cNvPr id="378" name="Google Shape;378;p55"/>
          <p:cNvCxnSpPr/>
          <p:nvPr/>
        </p:nvCxnSpPr>
        <p:spPr>
          <a:xfrm rot="10800000">
            <a:off x="4233418" y="4837420"/>
            <a:ext cx="14307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cxnSp>
        <p:nvCxnSpPr>
          <p:cNvPr id="379" name="Google Shape;379;p55"/>
          <p:cNvCxnSpPr/>
          <p:nvPr/>
        </p:nvCxnSpPr>
        <p:spPr>
          <a:xfrm rot="10800000">
            <a:off x="4233455" y="4837421"/>
            <a:ext cx="32418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sp>
        <p:nvSpPr>
          <p:cNvPr id="380" name="Google Shape;380;p55"/>
          <p:cNvSpPr/>
          <p:nvPr/>
        </p:nvSpPr>
        <p:spPr>
          <a:xfrm>
            <a:off x="656530" y="2548828"/>
            <a:ext cx="7153885" cy="2288458"/>
          </a:xfrm>
          <a:prstGeom prst="roundRect">
            <a:avLst>
              <a:gd fmla="val 1758" name="adj"/>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chemeClr val="lt1"/>
              </a:solidFill>
              <a:latin typeface="Quattrocento Sans"/>
              <a:ea typeface="Quattrocento Sans"/>
              <a:cs typeface="Quattrocento Sans"/>
              <a:sym typeface="Quattrocento Sans"/>
            </a:endParaRPr>
          </a:p>
        </p:txBody>
      </p:sp>
      <p:sp>
        <p:nvSpPr>
          <p:cNvPr id="381" name="Google Shape;381;p55"/>
          <p:cNvSpPr/>
          <p:nvPr/>
        </p:nvSpPr>
        <p:spPr>
          <a:xfrm>
            <a:off x="1875413" y="3539427"/>
            <a:ext cx="2647353"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chemeClr val="lt1"/>
              </a:solidFill>
              <a:latin typeface="Arial"/>
              <a:ea typeface="Arial"/>
              <a:cs typeface="Arial"/>
              <a:sym typeface="Arial"/>
            </a:endParaRPr>
          </a:p>
        </p:txBody>
      </p:sp>
      <p:sp>
        <p:nvSpPr>
          <p:cNvPr id="382" name="Google Shape;382;p55"/>
          <p:cNvSpPr/>
          <p:nvPr/>
        </p:nvSpPr>
        <p:spPr>
          <a:xfrm>
            <a:off x="1875413" y="4159819"/>
            <a:ext cx="2647353"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chemeClr val="lt1"/>
              </a:solidFill>
              <a:latin typeface="Arial"/>
              <a:ea typeface="Arial"/>
              <a:cs typeface="Arial"/>
              <a:sym typeface="Arial"/>
            </a:endParaRPr>
          </a:p>
        </p:txBody>
      </p:sp>
      <p:sp>
        <p:nvSpPr>
          <p:cNvPr id="383" name="Google Shape;383;p55"/>
          <p:cNvSpPr/>
          <p:nvPr/>
        </p:nvSpPr>
        <p:spPr>
          <a:xfrm>
            <a:off x="1875413" y="2911954"/>
            <a:ext cx="2647353"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chemeClr val="lt1"/>
              </a:solidFill>
              <a:latin typeface="Arial"/>
              <a:ea typeface="Arial"/>
              <a:cs typeface="Arial"/>
              <a:sym typeface="Arial"/>
            </a:endParaRPr>
          </a:p>
        </p:txBody>
      </p:sp>
      <p:sp>
        <p:nvSpPr>
          <p:cNvPr id="384" name="Google Shape;384;p55"/>
          <p:cNvSpPr/>
          <p:nvPr/>
        </p:nvSpPr>
        <p:spPr>
          <a:xfrm>
            <a:off x="3222927" y="2548826"/>
            <a:ext cx="2121093"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800" u="none" cap="none" strike="noStrike">
                <a:solidFill>
                  <a:schemeClr val="lt1"/>
                </a:solidFill>
                <a:latin typeface="Arial"/>
                <a:ea typeface="Arial"/>
                <a:cs typeface="Arial"/>
                <a:sym typeface="Arial"/>
              </a:rPr>
              <a:t>BI Semantic Model</a:t>
            </a:r>
            <a:endParaRPr/>
          </a:p>
        </p:txBody>
      </p:sp>
      <p:sp>
        <p:nvSpPr>
          <p:cNvPr id="385" name="Google Shape;385;p55"/>
          <p:cNvSpPr/>
          <p:nvPr/>
        </p:nvSpPr>
        <p:spPr>
          <a:xfrm>
            <a:off x="2318092" y="3006027"/>
            <a:ext cx="1290738"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Data model </a:t>
            </a:r>
            <a:endParaRPr b="0" i="0" sz="1600" u="none" cap="none" strike="noStrike">
              <a:solidFill>
                <a:schemeClr val="lt1"/>
              </a:solidFill>
              <a:latin typeface="Arial"/>
              <a:ea typeface="Arial"/>
              <a:cs typeface="Arial"/>
              <a:sym typeface="Arial"/>
            </a:endParaRPr>
          </a:p>
        </p:txBody>
      </p:sp>
      <p:sp>
        <p:nvSpPr>
          <p:cNvPr id="386" name="Google Shape;386;p55"/>
          <p:cNvSpPr/>
          <p:nvPr/>
        </p:nvSpPr>
        <p:spPr>
          <a:xfrm>
            <a:off x="2318092" y="3496013"/>
            <a:ext cx="1550424"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Business logic </a:t>
            </a:r>
            <a:endParaRPr/>
          </a:p>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and queries</a:t>
            </a:r>
            <a:endParaRPr b="0" i="0" sz="1200" u="none" cap="none" strike="noStrike">
              <a:solidFill>
                <a:schemeClr val="lt1"/>
              </a:solidFill>
              <a:latin typeface="Arial"/>
              <a:ea typeface="Arial"/>
              <a:cs typeface="Arial"/>
              <a:sym typeface="Arial"/>
            </a:endParaRPr>
          </a:p>
        </p:txBody>
      </p:sp>
      <p:sp>
        <p:nvSpPr>
          <p:cNvPr id="387" name="Google Shape;387;p55"/>
          <p:cNvSpPr/>
          <p:nvPr/>
        </p:nvSpPr>
        <p:spPr>
          <a:xfrm>
            <a:off x="2318092" y="4241783"/>
            <a:ext cx="1313180"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Data access</a:t>
            </a:r>
            <a:endParaRPr b="0" i="0" sz="1200" u="none" cap="none" strike="noStrike">
              <a:solidFill>
                <a:schemeClr val="lt1"/>
              </a:solidFill>
              <a:latin typeface="Arial"/>
              <a:ea typeface="Arial"/>
              <a:cs typeface="Arial"/>
              <a:sym typeface="Arial"/>
            </a:endParaRPr>
          </a:p>
        </p:txBody>
      </p:sp>
      <p:pic>
        <p:nvPicPr>
          <p:cNvPr descr="C:\Users\pavc\Downloads\smallScreenshot.png" id="388" name="Google Shape;388;p55"/>
          <p:cNvPicPr preferRelativeResize="0"/>
          <p:nvPr/>
        </p:nvPicPr>
        <p:blipFill rotWithShape="1">
          <a:blip r:embed="rId3">
            <a:alphaModFix/>
          </a:blip>
          <a:srcRect b="0" l="0" r="0" t="0"/>
          <a:stretch/>
        </p:blipFill>
        <p:spPr>
          <a:xfrm>
            <a:off x="5464959" y="5563120"/>
            <a:ext cx="398318" cy="361568"/>
          </a:xfrm>
          <a:prstGeom prst="rect">
            <a:avLst/>
          </a:prstGeom>
          <a:noFill/>
          <a:ln>
            <a:noFill/>
          </a:ln>
        </p:spPr>
      </p:pic>
      <p:pic>
        <p:nvPicPr>
          <p:cNvPr id="389" name="Google Shape;389;p55"/>
          <p:cNvPicPr preferRelativeResize="0"/>
          <p:nvPr/>
        </p:nvPicPr>
        <p:blipFill rotWithShape="1">
          <a:blip r:embed="rId4">
            <a:alphaModFix/>
          </a:blip>
          <a:srcRect b="0" l="0" r="0" t="0"/>
          <a:stretch/>
        </p:blipFill>
        <p:spPr>
          <a:xfrm>
            <a:off x="3918704" y="5563121"/>
            <a:ext cx="604063" cy="369005"/>
          </a:xfrm>
          <a:prstGeom prst="rect">
            <a:avLst/>
          </a:prstGeom>
          <a:noFill/>
          <a:ln>
            <a:noFill/>
          </a:ln>
        </p:spPr>
      </p:pic>
      <p:pic>
        <p:nvPicPr>
          <p:cNvPr id="390" name="Google Shape;390;p55"/>
          <p:cNvPicPr preferRelativeResize="0"/>
          <p:nvPr/>
        </p:nvPicPr>
        <p:blipFill rotWithShape="1">
          <a:blip r:embed="rId5">
            <a:alphaModFix/>
          </a:blip>
          <a:srcRect b="0" l="0" r="0" t="0"/>
          <a:stretch/>
        </p:blipFill>
        <p:spPr>
          <a:xfrm>
            <a:off x="7082258" y="5563121"/>
            <a:ext cx="785994" cy="390593"/>
          </a:xfrm>
          <a:prstGeom prst="rect">
            <a:avLst/>
          </a:prstGeom>
          <a:noFill/>
          <a:ln>
            <a:noFill/>
          </a:ln>
        </p:spPr>
      </p:pic>
      <p:pic>
        <p:nvPicPr>
          <p:cNvPr id="391" name="Google Shape;391;p55"/>
          <p:cNvPicPr preferRelativeResize="0"/>
          <p:nvPr/>
        </p:nvPicPr>
        <p:blipFill rotWithShape="1">
          <a:blip r:embed="rId6">
            <a:alphaModFix/>
          </a:blip>
          <a:srcRect b="0" l="0" r="0" t="0"/>
          <a:stretch/>
        </p:blipFill>
        <p:spPr>
          <a:xfrm>
            <a:off x="917512" y="5563121"/>
            <a:ext cx="433322" cy="485657"/>
          </a:xfrm>
          <a:prstGeom prst="rect">
            <a:avLst/>
          </a:prstGeom>
          <a:noFill/>
          <a:ln>
            <a:noFill/>
          </a:ln>
        </p:spPr>
      </p:pic>
      <p:pic>
        <p:nvPicPr>
          <p:cNvPr id="392" name="Google Shape;392;p55"/>
          <p:cNvPicPr preferRelativeResize="0"/>
          <p:nvPr/>
        </p:nvPicPr>
        <p:blipFill rotWithShape="1">
          <a:blip r:embed="rId7">
            <a:alphaModFix/>
          </a:blip>
          <a:srcRect b="0" l="0" r="0" t="0"/>
          <a:stretch/>
        </p:blipFill>
        <p:spPr>
          <a:xfrm>
            <a:off x="2498821" y="5563121"/>
            <a:ext cx="400740" cy="490907"/>
          </a:xfrm>
          <a:prstGeom prst="rect">
            <a:avLst/>
          </a:prstGeom>
          <a:noFill/>
          <a:ln>
            <a:noFill/>
          </a:ln>
        </p:spPr>
      </p:pic>
      <p:cxnSp>
        <p:nvCxnSpPr>
          <p:cNvPr id="393" name="Google Shape;393;p55"/>
          <p:cNvCxnSpPr>
            <a:endCxn id="380" idx="0"/>
          </p:cNvCxnSpPr>
          <p:nvPr/>
        </p:nvCxnSpPr>
        <p:spPr>
          <a:xfrm>
            <a:off x="1045672" y="1805428"/>
            <a:ext cx="3187800" cy="743400"/>
          </a:xfrm>
          <a:prstGeom prst="bentConnector3">
            <a:avLst>
              <a:gd fmla="val 1" name="adj1"/>
            </a:avLst>
          </a:prstGeom>
          <a:noFill/>
          <a:ln cap="flat" cmpd="sng" w="28575">
            <a:solidFill>
              <a:schemeClr val="accent1"/>
            </a:solidFill>
            <a:prstDash val="solid"/>
            <a:round/>
            <a:headEnd len="med" w="med" type="stealth"/>
            <a:tailEnd len="med" w="med" type="stealth"/>
          </a:ln>
        </p:spPr>
      </p:cxnSp>
      <p:pic>
        <p:nvPicPr>
          <p:cNvPr descr="C:\from tstenvrouter\DVD\ResDVD36_Disk1_MS_Confidential\DVD_ART36\Artwork_Imagery\Icons - Illustrations\_ REAL VISTA STYLE\product finished stacked cube.png" id="394" name="Google Shape;394;p55"/>
          <p:cNvPicPr preferRelativeResize="0"/>
          <p:nvPr/>
        </p:nvPicPr>
        <p:blipFill rotWithShape="1">
          <a:blip r:embed="rId8">
            <a:alphaModFix/>
          </a:blip>
          <a:srcRect b="12244" l="13892" r="12679" t="20072"/>
          <a:stretch/>
        </p:blipFill>
        <p:spPr>
          <a:xfrm>
            <a:off x="801918" y="1468379"/>
            <a:ext cx="487553" cy="337148"/>
          </a:xfrm>
          <a:prstGeom prst="rect">
            <a:avLst/>
          </a:prstGeom>
          <a:noFill/>
          <a:ln>
            <a:noFill/>
          </a:ln>
        </p:spPr>
      </p:pic>
      <p:pic>
        <p:nvPicPr>
          <p:cNvPr id="395" name="Google Shape;395;p55"/>
          <p:cNvPicPr preferRelativeResize="0"/>
          <p:nvPr/>
        </p:nvPicPr>
        <p:blipFill rotWithShape="1">
          <a:blip r:embed="rId9">
            <a:alphaModFix/>
          </a:blip>
          <a:srcRect b="0" l="0" r="0" t="0"/>
          <a:stretch/>
        </p:blipFill>
        <p:spPr>
          <a:xfrm>
            <a:off x="7055663" y="1457268"/>
            <a:ext cx="487553" cy="315344"/>
          </a:xfrm>
          <a:prstGeom prst="rect">
            <a:avLst/>
          </a:prstGeom>
          <a:noFill/>
          <a:ln>
            <a:noFill/>
          </a:ln>
        </p:spPr>
      </p:pic>
      <p:pic>
        <p:nvPicPr>
          <p:cNvPr id="396" name="Google Shape;396;p55"/>
          <p:cNvPicPr preferRelativeResize="0"/>
          <p:nvPr/>
        </p:nvPicPr>
        <p:blipFill rotWithShape="1">
          <a:blip r:embed="rId10">
            <a:alphaModFix/>
          </a:blip>
          <a:srcRect b="0" l="0" r="0" t="0"/>
          <a:stretch/>
        </p:blipFill>
        <p:spPr>
          <a:xfrm>
            <a:off x="5332343" y="1440590"/>
            <a:ext cx="487553" cy="365760"/>
          </a:xfrm>
          <a:prstGeom prst="rect">
            <a:avLst/>
          </a:prstGeom>
          <a:noFill/>
          <a:ln>
            <a:noFill/>
          </a:ln>
        </p:spPr>
      </p:pic>
      <p:cxnSp>
        <p:nvCxnSpPr>
          <p:cNvPr id="397" name="Google Shape;397;p55"/>
          <p:cNvCxnSpPr/>
          <p:nvPr/>
        </p:nvCxnSpPr>
        <p:spPr>
          <a:xfrm>
            <a:off x="2510719" y="1821331"/>
            <a:ext cx="0" cy="365760"/>
          </a:xfrm>
          <a:prstGeom prst="straightConnector1">
            <a:avLst/>
          </a:prstGeom>
          <a:noFill/>
          <a:ln cap="flat" cmpd="sng" w="28575">
            <a:solidFill>
              <a:schemeClr val="accent1"/>
            </a:solidFill>
            <a:prstDash val="solid"/>
            <a:round/>
            <a:headEnd len="med" w="med" type="stealth"/>
            <a:tailEnd len="sm" w="sm" type="none"/>
          </a:ln>
        </p:spPr>
      </p:cxnSp>
      <p:cxnSp>
        <p:nvCxnSpPr>
          <p:cNvPr id="398" name="Google Shape;398;p55"/>
          <p:cNvCxnSpPr/>
          <p:nvPr/>
        </p:nvCxnSpPr>
        <p:spPr>
          <a:xfrm>
            <a:off x="4235669" y="1814970"/>
            <a:ext cx="3" cy="365760"/>
          </a:xfrm>
          <a:prstGeom prst="straightConnector1">
            <a:avLst/>
          </a:prstGeom>
          <a:noFill/>
          <a:ln cap="flat" cmpd="sng" w="28575">
            <a:solidFill>
              <a:schemeClr val="accent1"/>
            </a:solidFill>
            <a:prstDash val="solid"/>
            <a:round/>
            <a:headEnd len="med" w="med" type="stealth"/>
            <a:tailEnd len="sm" w="sm" type="none"/>
          </a:ln>
        </p:spPr>
      </p:cxnSp>
      <p:cxnSp>
        <p:nvCxnSpPr>
          <p:cNvPr id="399" name="Google Shape;399;p55"/>
          <p:cNvCxnSpPr/>
          <p:nvPr/>
        </p:nvCxnSpPr>
        <p:spPr>
          <a:xfrm flipH="1" rot="10800000">
            <a:off x="5600615" y="1821332"/>
            <a:ext cx="1" cy="365760"/>
          </a:xfrm>
          <a:prstGeom prst="straightConnector1">
            <a:avLst/>
          </a:prstGeom>
          <a:noFill/>
          <a:ln cap="flat" cmpd="sng" w="28575">
            <a:solidFill>
              <a:schemeClr val="accent1"/>
            </a:solidFill>
            <a:prstDash val="solid"/>
            <a:round/>
            <a:headEnd len="sm" w="sm" type="none"/>
            <a:tailEnd len="med" w="med" type="stealth"/>
          </a:ln>
        </p:spPr>
      </p:cxnSp>
      <p:pic>
        <p:nvPicPr>
          <p:cNvPr id="400" name="Google Shape;400;p55"/>
          <p:cNvPicPr preferRelativeResize="0"/>
          <p:nvPr/>
        </p:nvPicPr>
        <p:blipFill rotWithShape="1">
          <a:blip r:embed="rId11">
            <a:alphaModFix/>
          </a:blip>
          <a:srcRect b="0" l="0" r="0" t="0"/>
          <a:stretch/>
        </p:blipFill>
        <p:spPr>
          <a:xfrm>
            <a:off x="1017424" y="3537701"/>
            <a:ext cx="473959" cy="535126"/>
          </a:xfrm>
          <a:prstGeom prst="rect">
            <a:avLst/>
          </a:prstGeom>
          <a:noFill/>
          <a:ln>
            <a:noFill/>
          </a:ln>
        </p:spPr>
      </p:pic>
      <p:cxnSp>
        <p:nvCxnSpPr>
          <p:cNvPr id="401" name="Google Shape;401;p55"/>
          <p:cNvCxnSpPr/>
          <p:nvPr/>
        </p:nvCxnSpPr>
        <p:spPr>
          <a:xfrm>
            <a:off x="991069" y="4242781"/>
            <a:ext cx="491951" cy="298553"/>
          </a:xfrm>
          <a:prstGeom prst="straightConnector1">
            <a:avLst/>
          </a:prstGeom>
          <a:noFill/>
          <a:ln cap="flat" cmpd="sng" w="9525">
            <a:solidFill>
              <a:srgbClr val="FFC21D"/>
            </a:solidFill>
            <a:prstDash val="solid"/>
            <a:round/>
            <a:headEnd len="med" w="med" type="triangle"/>
            <a:tailEnd len="med" w="med" type="triangle"/>
          </a:ln>
        </p:spPr>
      </p:cxnSp>
      <p:cxnSp>
        <p:nvCxnSpPr>
          <p:cNvPr id="402" name="Google Shape;402;p55"/>
          <p:cNvCxnSpPr/>
          <p:nvPr/>
        </p:nvCxnSpPr>
        <p:spPr>
          <a:xfrm flipH="1">
            <a:off x="991069" y="4242781"/>
            <a:ext cx="471483" cy="298553"/>
          </a:xfrm>
          <a:prstGeom prst="straightConnector1">
            <a:avLst/>
          </a:prstGeom>
          <a:noFill/>
          <a:ln cap="flat" cmpd="sng" w="9525">
            <a:solidFill>
              <a:srgbClr val="FFC21D"/>
            </a:solidFill>
            <a:prstDash val="solid"/>
            <a:round/>
            <a:headEnd len="med" w="med" type="triangle"/>
            <a:tailEnd len="med" w="med" type="triangle"/>
          </a:ln>
        </p:spPr>
      </p:cxnSp>
      <p:cxnSp>
        <p:nvCxnSpPr>
          <p:cNvPr id="403" name="Google Shape;403;p55"/>
          <p:cNvCxnSpPr/>
          <p:nvPr/>
        </p:nvCxnSpPr>
        <p:spPr>
          <a:xfrm>
            <a:off x="1230601" y="4166580"/>
            <a:ext cx="0" cy="429905"/>
          </a:xfrm>
          <a:prstGeom prst="straightConnector1">
            <a:avLst/>
          </a:prstGeom>
          <a:noFill/>
          <a:ln cap="flat" cmpd="sng" w="9525">
            <a:solidFill>
              <a:srgbClr val="FFC21D"/>
            </a:solidFill>
            <a:prstDash val="solid"/>
            <a:round/>
            <a:headEnd len="med" w="med" type="triangle"/>
            <a:tailEnd len="med" w="med" type="triangle"/>
          </a:ln>
        </p:spPr>
      </p:cxnSp>
      <p:pic>
        <p:nvPicPr>
          <p:cNvPr id="404" name="Google Shape;404;p55"/>
          <p:cNvPicPr preferRelativeResize="0"/>
          <p:nvPr/>
        </p:nvPicPr>
        <p:blipFill rotWithShape="1">
          <a:blip r:embed="rId12">
            <a:alphaModFix/>
          </a:blip>
          <a:srcRect b="0" l="0" r="0" t="0"/>
          <a:stretch/>
        </p:blipFill>
        <p:spPr>
          <a:xfrm>
            <a:off x="961250" y="3006028"/>
            <a:ext cx="625570" cy="354419"/>
          </a:xfrm>
          <a:prstGeom prst="rect">
            <a:avLst/>
          </a:prstGeom>
          <a:noFill/>
          <a:ln>
            <a:noFill/>
          </a:ln>
        </p:spPr>
      </p:pic>
      <p:sp>
        <p:nvSpPr>
          <p:cNvPr id="405" name="Google Shape;405;p55"/>
          <p:cNvSpPr/>
          <p:nvPr/>
        </p:nvSpPr>
        <p:spPr>
          <a:xfrm>
            <a:off x="4616325" y="2911954"/>
            <a:ext cx="1446923"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06" name="Google Shape;406;p55"/>
          <p:cNvSpPr/>
          <p:nvPr/>
        </p:nvSpPr>
        <p:spPr>
          <a:xfrm>
            <a:off x="6141502" y="2911954"/>
            <a:ext cx="1446923"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07" name="Google Shape;407;p55"/>
          <p:cNvSpPr/>
          <p:nvPr/>
        </p:nvSpPr>
        <p:spPr>
          <a:xfrm>
            <a:off x="4616325" y="3535447"/>
            <a:ext cx="1446923"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08" name="Google Shape;408;p55"/>
          <p:cNvSpPr/>
          <p:nvPr/>
        </p:nvSpPr>
        <p:spPr>
          <a:xfrm>
            <a:off x="6141502" y="3539320"/>
            <a:ext cx="1446923"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09" name="Google Shape;409;p55"/>
          <p:cNvSpPr/>
          <p:nvPr/>
        </p:nvSpPr>
        <p:spPr>
          <a:xfrm>
            <a:off x="4616327" y="4157586"/>
            <a:ext cx="689136"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10" name="Google Shape;410;p55"/>
          <p:cNvSpPr/>
          <p:nvPr/>
        </p:nvSpPr>
        <p:spPr>
          <a:xfrm>
            <a:off x="6126174" y="4157586"/>
            <a:ext cx="689136"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11" name="Google Shape;411;p55"/>
          <p:cNvSpPr/>
          <p:nvPr/>
        </p:nvSpPr>
        <p:spPr>
          <a:xfrm>
            <a:off x="5371250" y="4157586"/>
            <a:ext cx="689136"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12" name="Google Shape;412;p55"/>
          <p:cNvSpPr/>
          <p:nvPr/>
        </p:nvSpPr>
        <p:spPr>
          <a:xfrm>
            <a:off x="6881096" y="4157586"/>
            <a:ext cx="689136"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13" name="Google Shape;413;p55"/>
          <p:cNvSpPr/>
          <p:nvPr/>
        </p:nvSpPr>
        <p:spPr>
          <a:xfrm>
            <a:off x="4628912" y="4267204"/>
            <a:ext cx="663964"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ROLAP</a:t>
            </a:r>
            <a:endParaRPr/>
          </a:p>
        </p:txBody>
      </p:sp>
      <p:sp>
        <p:nvSpPr>
          <p:cNvPr id="414" name="Google Shape;414;p55"/>
          <p:cNvSpPr/>
          <p:nvPr/>
        </p:nvSpPr>
        <p:spPr>
          <a:xfrm>
            <a:off x="5394245" y="4270327"/>
            <a:ext cx="678392"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MOLAP</a:t>
            </a:r>
            <a:endParaRPr b="0" i="0" sz="1100" u="none" cap="none" strike="noStrike">
              <a:solidFill>
                <a:schemeClr val="lt1"/>
              </a:solidFill>
              <a:latin typeface="Arial"/>
              <a:ea typeface="Arial"/>
              <a:cs typeface="Arial"/>
              <a:sym typeface="Arial"/>
            </a:endParaRPr>
          </a:p>
        </p:txBody>
      </p:sp>
      <p:sp>
        <p:nvSpPr>
          <p:cNvPr id="415" name="Google Shape;415;p55"/>
          <p:cNvSpPr/>
          <p:nvPr/>
        </p:nvSpPr>
        <p:spPr>
          <a:xfrm>
            <a:off x="6130129" y="4267204"/>
            <a:ext cx="726482"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VertiPaq</a:t>
            </a:r>
            <a:endParaRPr b="0" i="0" sz="1100" u="none" cap="none" strike="noStrike">
              <a:solidFill>
                <a:schemeClr val="lt1"/>
              </a:solidFill>
              <a:latin typeface="Arial"/>
              <a:ea typeface="Arial"/>
              <a:cs typeface="Arial"/>
              <a:sym typeface="Arial"/>
            </a:endParaRPr>
          </a:p>
        </p:txBody>
      </p:sp>
      <p:sp>
        <p:nvSpPr>
          <p:cNvPr id="416" name="Google Shape;416;p55"/>
          <p:cNvSpPr/>
          <p:nvPr/>
        </p:nvSpPr>
        <p:spPr>
          <a:xfrm>
            <a:off x="6941770" y="4180228"/>
            <a:ext cx="567784"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Direct</a:t>
            </a:r>
            <a:endParaRPr/>
          </a:p>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Query</a:t>
            </a:r>
            <a:endParaRPr b="0" i="0" sz="1100" u="none" cap="none" strike="noStrike">
              <a:solidFill>
                <a:schemeClr val="lt1"/>
              </a:solidFill>
              <a:latin typeface="Arial"/>
              <a:ea typeface="Arial"/>
              <a:cs typeface="Arial"/>
              <a:sym typeface="Arial"/>
            </a:endParaRPr>
          </a:p>
        </p:txBody>
      </p:sp>
      <p:sp>
        <p:nvSpPr>
          <p:cNvPr id="417" name="Google Shape;417;p55"/>
          <p:cNvSpPr/>
          <p:nvPr/>
        </p:nvSpPr>
        <p:spPr>
          <a:xfrm>
            <a:off x="5115870" y="3652168"/>
            <a:ext cx="498856"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MDX</a:t>
            </a:r>
            <a:endParaRPr b="0" i="0" sz="1100" u="none" cap="none" strike="noStrike">
              <a:solidFill>
                <a:schemeClr val="lt1"/>
              </a:solidFill>
              <a:latin typeface="Arial"/>
              <a:ea typeface="Arial"/>
              <a:cs typeface="Arial"/>
              <a:sym typeface="Arial"/>
            </a:endParaRPr>
          </a:p>
        </p:txBody>
      </p:sp>
      <p:sp>
        <p:nvSpPr>
          <p:cNvPr id="418" name="Google Shape;418;p55"/>
          <p:cNvSpPr/>
          <p:nvPr/>
        </p:nvSpPr>
        <p:spPr>
          <a:xfrm>
            <a:off x="6620290" y="3652168"/>
            <a:ext cx="476412"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DAX</a:t>
            </a:r>
            <a:endParaRPr b="0" i="0" sz="1100" u="none" cap="none" strike="noStrike">
              <a:solidFill>
                <a:schemeClr val="lt1"/>
              </a:solidFill>
              <a:latin typeface="Arial"/>
              <a:ea typeface="Arial"/>
              <a:cs typeface="Arial"/>
              <a:sym typeface="Arial"/>
            </a:endParaRPr>
          </a:p>
        </p:txBody>
      </p:sp>
      <p:sp>
        <p:nvSpPr>
          <p:cNvPr id="419" name="Google Shape;419;p55"/>
          <p:cNvSpPr/>
          <p:nvPr/>
        </p:nvSpPr>
        <p:spPr>
          <a:xfrm>
            <a:off x="4887085" y="2929687"/>
            <a:ext cx="93968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Multi-</a:t>
            </a:r>
            <a:endParaRPr/>
          </a:p>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dimensional</a:t>
            </a:r>
            <a:endParaRPr b="0" i="0" sz="1100" u="none" cap="none" strike="noStrike">
              <a:solidFill>
                <a:schemeClr val="lt1"/>
              </a:solidFill>
              <a:latin typeface="Arial"/>
              <a:ea typeface="Arial"/>
              <a:cs typeface="Arial"/>
              <a:sym typeface="Arial"/>
            </a:endParaRPr>
          </a:p>
        </p:txBody>
      </p:sp>
      <p:sp>
        <p:nvSpPr>
          <p:cNvPr id="420" name="Google Shape;420;p55"/>
          <p:cNvSpPr/>
          <p:nvPr/>
        </p:nvSpPr>
        <p:spPr>
          <a:xfrm>
            <a:off x="6532981" y="3006027"/>
            <a:ext cx="663964"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Tabular</a:t>
            </a:r>
            <a:endParaRPr b="0" i="0" sz="1100" u="none" cap="none" strike="noStrike">
              <a:solidFill>
                <a:schemeClr val="lt1"/>
              </a:solidFill>
              <a:latin typeface="Arial"/>
              <a:ea typeface="Arial"/>
              <a:cs typeface="Arial"/>
              <a:sym typeface="Arial"/>
            </a:endParaRPr>
          </a:p>
        </p:txBody>
      </p:sp>
      <p:cxnSp>
        <p:nvCxnSpPr>
          <p:cNvPr id="421" name="Google Shape;421;p55"/>
          <p:cNvCxnSpPr/>
          <p:nvPr/>
        </p:nvCxnSpPr>
        <p:spPr>
          <a:xfrm flipH="1" rot="10800000">
            <a:off x="7299439" y="1823106"/>
            <a:ext cx="1" cy="365760"/>
          </a:xfrm>
          <a:prstGeom prst="straightConnector1">
            <a:avLst/>
          </a:prstGeom>
          <a:noFill/>
          <a:ln cap="flat" cmpd="sng" w="28575">
            <a:solidFill>
              <a:schemeClr val="accent1"/>
            </a:solidFill>
            <a:prstDash val="solid"/>
            <a:round/>
            <a:headEnd len="sm" w="sm" type="none"/>
            <a:tailEnd len="med" w="med" type="stealth"/>
          </a:ln>
        </p:spPr>
      </p:cxnSp>
      <p:cxnSp>
        <p:nvCxnSpPr>
          <p:cNvPr id="422" name="Google Shape;422;p55"/>
          <p:cNvCxnSpPr/>
          <p:nvPr/>
        </p:nvCxnSpPr>
        <p:spPr>
          <a:xfrm>
            <a:off x="4231388" y="2177177"/>
            <a:ext cx="3068051" cy="4299"/>
          </a:xfrm>
          <a:prstGeom prst="straightConnector1">
            <a:avLst/>
          </a:prstGeom>
          <a:noFill/>
          <a:ln cap="flat" cmpd="sng" w="28575">
            <a:solidFill>
              <a:schemeClr val="accent1"/>
            </a:solidFill>
            <a:prstDash val="solid"/>
            <a:round/>
            <a:headEnd len="sm" w="sm" type="none"/>
            <a:tailEnd len="sm" w="sm" type="none"/>
          </a:ln>
        </p:spPr>
      </p:cxnSp>
      <p:sp>
        <p:nvSpPr>
          <p:cNvPr id="423" name="Google Shape;423;p55"/>
          <p:cNvSpPr/>
          <p:nvPr/>
        </p:nvSpPr>
        <p:spPr>
          <a:xfrm>
            <a:off x="497224" y="959930"/>
            <a:ext cx="992579"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Third-party</a:t>
            </a:r>
            <a:endParaRPr/>
          </a:p>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applications</a:t>
            </a:r>
            <a:endParaRPr b="0" i="0" sz="1200" u="none" cap="none" strike="noStrike">
              <a:solidFill>
                <a:schemeClr val="lt1"/>
              </a:solidFill>
              <a:latin typeface="Arial"/>
              <a:ea typeface="Arial"/>
              <a:cs typeface="Arial"/>
              <a:sym typeface="Arial"/>
            </a:endParaRPr>
          </a:p>
        </p:txBody>
      </p:sp>
      <p:sp>
        <p:nvSpPr>
          <p:cNvPr id="424" name="Google Shape;424;p55"/>
          <p:cNvSpPr/>
          <p:nvPr/>
        </p:nvSpPr>
        <p:spPr>
          <a:xfrm>
            <a:off x="2083676" y="959930"/>
            <a:ext cx="848310"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Reporting</a:t>
            </a:r>
            <a:endParaRPr/>
          </a:p>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Services</a:t>
            </a:r>
            <a:endParaRPr b="0" i="0" sz="1200" u="none" cap="none" strike="noStrike">
              <a:solidFill>
                <a:schemeClr val="lt1"/>
              </a:solidFill>
              <a:latin typeface="Arial"/>
              <a:ea typeface="Arial"/>
              <a:cs typeface="Arial"/>
              <a:sym typeface="Arial"/>
            </a:endParaRPr>
          </a:p>
        </p:txBody>
      </p:sp>
      <p:sp>
        <p:nvSpPr>
          <p:cNvPr id="425" name="Google Shape;425;p55"/>
          <p:cNvSpPr/>
          <p:nvPr/>
        </p:nvSpPr>
        <p:spPr>
          <a:xfrm>
            <a:off x="3919859" y="1052262"/>
            <a:ext cx="603050"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Excel </a:t>
            </a:r>
            <a:endParaRPr/>
          </a:p>
        </p:txBody>
      </p:sp>
      <p:sp>
        <p:nvSpPr>
          <p:cNvPr id="426" name="Google Shape;426;p55"/>
          <p:cNvSpPr/>
          <p:nvPr/>
        </p:nvSpPr>
        <p:spPr>
          <a:xfrm>
            <a:off x="5095860" y="1052262"/>
            <a:ext cx="960519"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PowerPivot</a:t>
            </a:r>
            <a:endParaRPr b="0" i="0" sz="1200" u="none" cap="none" strike="noStrike">
              <a:solidFill>
                <a:schemeClr val="lt1"/>
              </a:solidFill>
              <a:latin typeface="Arial"/>
              <a:ea typeface="Arial"/>
              <a:cs typeface="Arial"/>
              <a:sym typeface="Arial"/>
            </a:endParaRPr>
          </a:p>
        </p:txBody>
      </p:sp>
      <p:sp>
        <p:nvSpPr>
          <p:cNvPr id="427" name="Google Shape;427;p55"/>
          <p:cNvSpPr/>
          <p:nvPr/>
        </p:nvSpPr>
        <p:spPr>
          <a:xfrm>
            <a:off x="644397" y="6003860"/>
            <a:ext cx="917239"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Databases</a:t>
            </a:r>
            <a:endParaRPr b="0" i="0" sz="1200" u="none" cap="none" strike="noStrike">
              <a:solidFill>
                <a:schemeClr val="lt1"/>
              </a:solidFill>
              <a:latin typeface="Arial"/>
              <a:ea typeface="Arial"/>
              <a:cs typeface="Arial"/>
              <a:sym typeface="Arial"/>
            </a:endParaRPr>
          </a:p>
        </p:txBody>
      </p:sp>
      <p:sp>
        <p:nvSpPr>
          <p:cNvPr id="428" name="Google Shape;428;p55"/>
          <p:cNvSpPr/>
          <p:nvPr/>
        </p:nvSpPr>
        <p:spPr>
          <a:xfrm>
            <a:off x="2003191" y="6003860"/>
            <a:ext cx="1361270"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LOB Applications</a:t>
            </a:r>
            <a:endParaRPr b="0" i="0" sz="1200" u="none" cap="none" strike="noStrike">
              <a:solidFill>
                <a:schemeClr val="lt1"/>
              </a:solidFill>
              <a:latin typeface="Arial"/>
              <a:ea typeface="Arial"/>
              <a:cs typeface="Arial"/>
              <a:sym typeface="Arial"/>
            </a:endParaRPr>
          </a:p>
        </p:txBody>
      </p:sp>
      <p:sp>
        <p:nvSpPr>
          <p:cNvPr id="429" name="Google Shape;429;p55"/>
          <p:cNvSpPr/>
          <p:nvPr/>
        </p:nvSpPr>
        <p:spPr>
          <a:xfrm>
            <a:off x="3947159" y="6003860"/>
            <a:ext cx="508473"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Files</a:t>
            </a:r>
            <a:endParaRPr b="0" i="0" sz="1200" u="none" cap="none" strike="noStrike">
              <a:solidFill>
                <a:schemeClr val="lt1"/>
              </a:solidFill>
              <a:latin typeface="Arial"/>
              <a:ea typeface="Arial"/>
              <a:cs typeface="Arial"/>
              <a:sym typeface="Arial"/>
            </a:endParaRPr>
          </a:p>
        </p:txBody>
      </p:sp>
      <p:sp>
        <p:nvSpPr>
          <p:cNvPr id="430" name="Google Shape;430;p55"/>
          <p:cNvSpPr/>
          <p:nvPr/>
        </p:nvSpPr>
        <p:spPr>
          <a:xfrm>
            <a:off x="5110261" y="6003860"/>
            <a:ext cx="1098378"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OData Feeds</a:t>
            </a:r>
            <a:endParaRPr b="0" i="0" sz="1200" u="none" cap="none" strike="noStrike">
              <a:solidFill>
                <a:schemeClr val="lt1"/>
              </a:solidFill>
              <a:latin typeface="Arial"/>
              <a:ea typeface="Arial"/>
              <a:cs typeface="Arial"/>
              <a:sym typeface="Arial"/>
            </a:endParaRPr>
          </a:p>
        </p:txBody>
      </p:sp>
      <p:sp>
        <p:nvSpPr>
          <p:cNvPr id="431" name="Google Shape;431;p55"/>
          <p:cNvSpPr/>
          <p:nvPr/>
        </p:nvSpPr>
        <p:spPr>
          <a:xfrm>
            <a:off x="6867568" y="6003860"/>
            <a:ext cx="1215397"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Cloud Services</a:t>
            </a:r>
            <a:endParaRPr b="0" i="0" sz="1200" u="none" cap="none" strike="noStrike">
              <a:solidFill>
                <a:schemeClr val="lt1"/>
              </a:solidFill>
              <a:latin typeface="Arial"/>
              <a:ea typeface="Arial"/>
              <a:cs typeface="Arial"/>
              <a:sym typeface="Arial"/>
            </a:endParaRPr>
          </a:p>
        </p:txBody>
      </p:sp>
      <p:grpSp>
        <p:nvGrpSpPr>
          <p:cNvPr id="432" name="Google Shape;432;p55"/>
          <p:cNvGrpSpPr/>
          <p:nvPr/>
        </p:nvGrpSpPr>
        <p:grpSpPr>
          <a:xfrm>
            <a:off x="2075502" y="1474173"/>
            <a:ext cx="800790" cy="360510"/>
            <a:chOff x="-533400" y="3162300"/>
            <a:chExt cx="1066800" cy="562904"/>
          </a:xfrm>
        </p:grpSpPr>
        <p:pic>
          <p:nvPicPr>
            <p:cNvPr descr="C:\from tstenvrouter\DVD\ResDVD36_Disk1_MS_Confidential\DVD_ART36\Artwork_Imagery\Icons - Illustrations\_ SEVEN STYLE\statistic pie chart share.png" id="433" name="Google Shape;433;p55"/>
            <p:cNvPicPr preferRelativeResize="0"/>
            <p:nvPr/>
          </p:nvPicPr>
          <p:blipFill rotWithShape="1">
            <a:blip r:embed="rId13">
              <a:alphaModFix/>
            </a:blip>
            <a:srcRect b="25211" l="0" r="0" t="29213"/>
            <a:stretch/>
          </p:blipFill>
          <p:spPr>
            <a:xfrm>
              <a:off x="-318064" y="3162300"/>
              <a:ext cx="851464" cy="562904"/>
            </a:xfrm>
            <a:prstGeom prst="rect">
              <a:avLst/>
            </a:prstGeom>
            <a:noFill/>
            <a:ln>
              <a:noFill/>
            </a:ln>
          </p:spPr>
        </p:pic>
        <p:pic>
          <p:nvPicPr>
            <p:cNvPr descr="CrescentLogoBlack_v2.png" id="434" name="Google Shape;434;p55"/>
            <p:cNvPicPr preferRelativeResize="0"/>
            <p:nvPr/>
          </p:nvPicPr>
          <p:blipFill rotWithShape="1">
            <a:blip r:embed="rId14">
              <a:alphaModFix/>
            </a:blip>
            <a:srcRect b="16666" l="0" r="0" t="16667"/>
            <a:stretch/>
          </p:blipFill>
          <p:spPr>
            <a:xfrm>
              <a:off x="-533400" y="3162300"/>
              <a:ext cx="1066800" cy="533400"/>
            </a:xfrm>
            <a:prstGeom prst="rect">
              <a:avLst/>
            </a:prstGeom>
            <a:noFill/>
            <a:ln>
              <a:noFill/>
            </a:ln>
          </p:spPr>
        </p:pic>
      </p:grpSp>
      <p:sp>
        <p:nvSpPr>
          <p:cNvPr id="435" name="Google Shape;435;p55"/>
          <p:cNvSpPr/>
          <p:nvPr/>
        </p:nvSpPr>
        <p:spPr>
          <a:xfrm>
            <a:off x="6829239" y="959928"/>
            <a:ext cx="942887"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SharePoint</a:t>
            </a:r>
            <a:endParaRPr/>
          </a:p>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Insights</a:t>
            </a:r>
            <a:endParaRPr b="0" i="0" sz="1200" u="none" cap="none" strike="noStrike">
              <a:solidFill>
                <a:schemeClr val="lt1"/>
              </a:solidFill>
              <a:latin typeface="Arial"/>
              <a:ea typeface="Arial"/>
              <a:cs typeface="Arial"/>
              <a:sym typeface="Arial"/>
            </a:endParaRPr>
          </a:p>
        </p:txBody>
      </p:sp>
      <p:pic>
        <p:nvPicPr>
          <p:cNvPr descr="Excel2007_ProductIcon.png" id="436" name="Google Shape;436;p55"/>
          <p:cNvPicPr preferRelativeResize="0"/>
          <p:nvPr/>
        </p:nvPicPr>
        <p:blipFill rotWithShape="1">
          <a:blip r:embed="rId15">
            <a:alphaModFix/>
          </a:blip>
          <a:srcRect b="0" l="0" r="0" t="0"/>
          <a:stretch/>
        </p:blipFill>
        <p:spPr>
          <a:xfrm>
            <a:off x="4050449" y="1437756"/>
            <a:ext cx="366050" cy="354368"/>
          </a:xfrm>
          <a:prstGeom prst="rect">
            <a:avLst/>
          </a:prstGeom>
          <a:noFill/>
          <a:ln>
            <a:noFill/>
          </a:ln>
        </p:spPr>
      </p:pic>
      <p:sp>
        <p:nvSpPr>
          <p:cNvPr id="437" name="Google Shape;437;p55"/>
          <p:cNvSpPr txBox="1"/>
          <p:nvPr/>
        </p:nvSpPr>
        <p:spPr>
          <a:xfrm>
            <a:off x="183931" y="137128"/>
            <a:ext cx="7772400" cy="6481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E84C4"/>
              </a:buClr>
              <a:buFont typeface="PT Sans"/>
              <a:buNone/>
            </a:pPr>
            <a:r>
              <a:rPr b="0" i="0" lang="en-US" sz="2800" u="none" cap="none" strike="noStrike">
                <a:solidFill>
                  <a:srgbClr val="4E84C4"/>
                </a:solidFill>
                <a:latin typeface="PT Sans"/>
                <a:ea typeface="PT Sans"/>
                <a:cs typeface="PT Sans"/>
                <a:sym typeface="PT Sans"/>
              </a:rPr>
              <a:t>BISM Architecture</a:t>
            </a:r>
            <a:br>
              <a:rPr b="0" i="0" lang="en-US" sz="2800" u="none" cap="none" strike="noStrike">
                <a:solidFill>
                  <a:srgbClr val="4E84C4"/>
                </a:solidFill>
                <a:latin typeface="PT Sans"/>
                <a:ea typeface="PT Sans"/>
                <a:cs typeface="PT Sans"/>
                <a:sym typeface="PT Sans"/>
              </a:rPr>
            </a:br>
            <a:endParaRPr b="0" i="0" sz="2800" u="none" cap="none" strike="noStrike">
              <a:solidFill>
                <a:srgbClr val="4E84C4"/>
              </a:solidFill>
              <a:latin typeface="PT Sans"/>
              <a:ea typeface="PT Sans"/>
              <a:cs typeface="PT Sans"/>
              <a:sym typeface="P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p:nvPr/>
        </p:nvSpPr>
        <p:spPr>
          <a:xfrm>
            <a:off x="34925" y="617538"/>
            <a:ext cx="8947150" cy="5656262"/>
          </a:xfrm>
          <a:prstGeom prst="rect">
            <a:avLst/>
          </a:prstGeom>
          <a:solidFill>
            <a:srgbClr val="71BEC4"/>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5" name="Google Shape;445;p56"/>
          <p:cNvSpPr txBox="1"/>
          <p:nvPr/>
        </p:nvSpPr>
        <p:spPr>
          <a:xfrm>
            <a:off x="90488" y="55563"/>
            <a:ext cx="867092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BI Semantic Model Deliverables</a:t>
            </a:r>
            <a:endParaRPr/>
          </a:p>
        </p:txBody>
      </p:sp>
      <p:sp>
        <p:nvSpPr>
          <p:cNvPr id="446" name="Google Shape;446;p56"/>
          <p:cNvSpPr txBox="1"/>
          <p:nvPr/>
        </p:nvSpPr>
        <p:spPr>
          <a:xfrm>
            <a:off x="44450" y="917575"/>
            <a:ext cx="2800350" cy="4678363"/>
          </a:xfrm>
          <a:prstGeom prst="rect">
            <a:avLst/>
          </a:prstGeom>
          <a:noFill/>
          <a:ln>
            <a:noFill/>
          </a:ln>
        </p:spPr>
        <p:txBody>
          <a:bodyPr anchorCtr="0" anchor="t" bIns="45700" lIns="91425" spcFirstLastPara="1" rIns="91425" wrap="square" tIns="45700">
            <a:noAutofit/>
          </a:bodyPr>
          <a:lstStyle/>
          <a:p>
            <a:pPr indent="0" lvl="0" marL="355600" marR="0" rtl="0" algn="l">
              <a:spcBef>
                <a:spcPts val="0"/>
              </a:spcBef>
              <a:spcAft>
                <a:spcPts val="0"/>
              </a:spcAft>
              <a:buClr>
                <a:srgbClr val="4E84C4"/>
              </a:buClr>
              <a:buFont typeface="Arial"/>
              <a:buNone/>
            </a:pPr>
            <a:r>
              <a:rPr b="1" i="0" lang="en-US" sz="2000" u="none" cap="none" strike="noStrike">
                <a:solidFill>
                  <a:schemeClr val="dk1"/>
                </a:solidFill>
                <a:latin typeface="Arial"/>
                <a:ea typeface="Arial"/>
                <a:cs typeface="Arial"/>
                <a:sym typeface="Arial"/>
              </a:rPr>
              <a:t>Flexibility</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Tabular and multidimensional modeling experiences</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DAX and MDX for business logic and queries</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Cached and pass through storage modes</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Choice of end-user BI tools</a:t>
            </a:r>
            <a:endParaRPr/>
          </a:p>
          <a:p>
            <a:pPr indent="-101600" lvl="1" marL="571500" marR="0" rtl="0" algn="l">
              <a:spcBef>
                <a:spcPts val="400"/>
              </a:spcBef>
              <a:spcAft>
                <a:spcPts val="0"/>
              </a:spcAft>
              <a:buClr>
                <a:srgbClr val="4E84C4"/>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7" name="Google Shape;447;p56"/>
          <p:cNvSpPr txBox="1"/>
          <p:nvPr/>
        </p:nvSpPr>
        <p:spPr>
          <a:xfrm>
            <a:off x="3252788" y="884238"/>
            <a:ext cx="2798762" cy="5095875"/>
          </a:xfrm>
          <a:prstGeom prst="rect">
            <a:avLst/>
          </a:prstGeom>
          <a:noFill/>
          <a:ln>
            <a:noFill/>
          </a:ln>
        </p:spPr>
        <p:txBody>
          <a:bodyPr anchorCtr="0" anchor="t" bIns="45700" lIns="91425" spcFirstLastPara="1" rIns="91425" wrap="square" tIns="45700">
            <a:noAutofit/>
          </a:bodyPr>
          <a:lstStyle/>
          <a:p>
            <a:pPr indent="0" lvl="0" marL="355600" marR="0" rtl="0" algn="l">
              <a:spcBef>
                <a:spcPts val="0"/>
              </a:spcBef>
              <a:spcAft>
                <a:spcPts val="0"/>
              </a:spcAft>
              <a:buClr>
                <a:srgbClr val="4E84C4"/>
              </a:buClr>
              <a:buFont typeface="Arial"/>
              <a:buNone/>
            </a:pPr>
            <a:r>
              <a:rPr b="1" i="0" lang="en-US" sz="2000" u="none" cap="none" strike="noStrike">
                <a:solidFill>
                  <a:schemeClr val="dk1"/>
                </a:solidFill>
                <a:latin typeface="Arial"/>
                <a:ea typeface="Arial"/>
                <a:cs typeface="Arial"/>
                <a:sym typeface="Arial"/>
              </a:rPr>
              <a:t>Richness</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Rich data modeling capabilities</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Sophisticated business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logic using DAX and MDX</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Fine-grained security</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row and cell level</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Enterprise capabilities and features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Hierarchies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KPIs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Perspectives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Semi-additive measures</a:t>
            </a:r>
            <a:endParaRPr b="0" i="0" sz="1600" u="none" cap="none" strike="noStrike">
              <a:solidFill>
                <a:schemeClr val="dk1"/>
              </a:solidFill>
              <a:latin typeface="Arial"/>
              <a:ea typeface="Arial"/>
              <a:cs typeface="Arial"/>
              <a:sym typeface="Arial"/>
            </a:endParaRPr>
          </a:p>
        </p:txBody>
      </p:sp>
      <p:sp>
        <p:nvSpPr>
          <p:cNvPr id="448" name="Google Shape;448;p56"/>
          <p:cNvSpPr txBox="1"/>
          <p:nvPr/>
        </p:nvSpPr>
        <p:spPr>
          <a:xfrm>
            <a:off x="6120317" y="953035"/>
            <a:ext cx="2799916" cy="3579441"/>
          </a:xfrm>
          <a:prstGeom prst="rect">
            <a:avLst/>
          </a:prstGeom>
          <a:noFill/>
          <a:ln>
            <a:noFill/>
          </a:ln>
        </p:spPr>
        <p:txBody>
          <a:bodyPr anchorCtr="0" anchor="t" bIns="0" lIns="0" spcFirstLastPara="1" rIns="0" wrap="square" tIns="0">
            <a:noAutofit/>
          </a:bodyPr>
          <a:lstStyle/>
          <a:p>
            <a:pPr indent="0" lvl="0" marL="355600" marR="0" rtl="0" algn="l">
              <a:lnSpc>
                <a:spcPct val="9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Scalability </a:t>
            </a:r>
            <a:endParaRPr/>
          </a:p>
          <a:p>
            <a:pPr indent="-347914" lvl="0" marL="347914" marR="0" rtl="0" algn="l">
              <a:lnSpc>
                <a:spcPct val="90000"/>
              </a:lnSpc>
              <a:spcBef>
                <a:spcPts val="360"/>
              </a:spcBef>
              <a:spcAft>
                <a:spcPts val="0"/>
              </a:spcAft>
              <a:buClr>
                <a:schemeClr val="dk1"/>
              </a:buClr>
              <a:buSzPts val="1620"/>
              <a:buFont typeface="Noto Symbol"/>
              <a:buChar char="▪"/>
            </a:pPr>
            <a:r>
              <a:rPr b="0" i="0" lang="en-US" sz="1800" u="none" cap="none" strike="noStrike">
                <a:solidFill>
                  <a:schemeClr val="dk1"/>
                </a:solidFill>
                <a:latin typeface="Arial"/>
                <a:ea typeface="Arial"/>
                <a:cs typeface="Arial"/>
                <a:sym typeface="Arial"/>
              </a:rPr>
              <a:t>In-Memory for high performance, MOLAP for mission critical scale</a:t>
            </a:r>
            <a:endParaRPr/>
          </a:p>
          <a:p>
            <a:pPr indent="-347914" lvl="0" marL="347914" marR="0" rtl="0" algn="l">
              <a:lnSpc>
                <a:spcPct val="90000"/>
              </a:lnSpc>
              <a:spcBef>
                <a:spcPts val="360"/>
              </a:spcBef>
              <a:spcAft>
                <a:spcPts val="0"/>
              </a:spcAft>
              <a:buClr>
                <a:schemeClr val="dk1"/>
              </a:buClr>
              <a:buSzPts val="1620"/>
              <a:buFont typeface="Noto Symbol"/>
              <a:buChar char="▪"/>
            </a:pPr>
            <a:r>
              <a:rPr b="0" i="0" lang="en-US" sz="1800" u="none" cap="none" strike="noStrike">
                <a:solidFill>
                  <a:schemeClr val="dk1"/>
                </a:solidFill>
                <a:latin typeface="Arial"/>
                <a:ea typeface="Arial"/>
                <a:cs typeface="Arial"/>
                <a:sym typeface="Arial"/>
              </a:rPr>
              <a:t>DirectQuery and ROLAP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for pass through access to data sources</a:t>
            </a:r>
            <a:endParaRPr/>
          </a:p>
          <a:p>
            <a:pPr indent="-347914" lvl="0" marL="347914" marR="0" rtl="0" algn="l">
              <a:lnSpc>
                <a:spcPct val="90000"/>
              </a:lnSpc>
              <a:spcBef>
                <a:spcPts val="360"/>
              </a:spcBef>
              <a:spcAft>
                <a:spcPts val="0"/>
              </a:spcAft>
              <a:buClr>
                <a:schemeClr val="dk1"/>
              </a:buClr>
              <a:buSzPts val="1620"/>
              <a:buFont typeface="Noto Symbol"/>
              <a:buChar char="▪"/>
            </a:pPr>
            <a:r>
              <a:rPr b="0" i="0" lang="en-US" sz="1800" u="none" cap="none" strike="noStrike">
                <a:solidFill>
                  <a:schemeClr val="dk1"/>
                </a:solidFill>
                <a:latin typeface="Arial"/>
                <a:ea typeface="Arial"/>
                <a:cs typeface="Arial"/>
                <a:sym typeface="Arial"/>
              </a:rPr>
              <a:t>State-of-the-art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compression algorithms</a:t>
            </a:r>
            <a:endParaRPr/>
          </a:p>
          <a:p>
            <a:pPr indent="-347914" lvl="0" marL="347914" marR="0" rtl="0" algn="l">
              <a:lnSpc>
                <a:spcPct val="90000"/>
              </a:lnSpc>
              <a:spcBef>
                <a:spcPts val="360"/>
              </a:spcBef>
              <a:spcAft>
                <a:spcPts val="0"/>
              </a:spcAft>
              <a:buClr>
                <a:schemeClr val="dk1"/>
              </a:buClr>
              <a:buSzPts val="1620"/>
              <a:buFont typeface="Noto Symbol"/>
              <a:buChar char="▪"/>
            </a:pPr>
            <a:r>
              <a:rPr b="0" i="0" lang="en-US" sz="1800" u="none" cap="none" strike="noStrike">
                <a:solidFill>
                  <a:schemeClr val="dk1"/>
                </a:solidFill>
                <a:latin typeface="Arial"/>
                <a:ea typeface="Arial"/>
                <a:cs typeface="Arial"/>
                <a:sym typeface="Arial"/>
              </a:rPr>
              <a:t>Scales to the largest  of enterprise servers</a:t>
            </a:r>
            <a:endParaRPr/>
          </a:p>
          <a:p>
            <a:pPr indent="-233614" lvl="0" marL="347914" marR="0" rtl="0" algn="l">
              <a:lnSpc>
                <a:spcPct val="90000"/>
              </a:lnSpc>
              <a:spcBef>
                <a:spcPts val="400"/>
              </a:spcBef>
              <a:spcAft>
                <a:spcPts val="0"/>
              </a:spcAft>
              <a:buClr>
                <a:schemeClr val="dk1"/>
              </a:buClr>
              <a:buSzPts val="18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7"/>
          <p:cNvSpPr txBox="1"/>
          <p:nvPr/>
        </p:nvSpPr>
        <p:spPr>
          <a:xfrm>
            <a:off x="184150" y="225425"/>
            <a:ext cx="81835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Mode : Introduction</a:t>
            </a:r>
            <a:endParaRPr b="0" i="0" sz="2800" u="none" cap="none" strike="noStrike">
              <a:solidFill>
                <a:srgbClr val="4E84C4"/>
              </a:solidFill>
              <a:latin typeface="PT Sans"/>
              <a:ea typeface="PT Sans"/>
              <a:cs typeface="PT Sans"/>
              <a:sym typeface="PT Sans"/>
            </a:endParaRPr>
          </a:p>
        </p:txBody>
      </p:sp>
      <p:sp>
        <p:nvSpPr>
          <p:cNvPr id="454" name="Google Shape;454;p57"/>
          <p:cNvSpPr/>
          <p:nvPr/>
        </p:nvSpPr>
        <p:spPr>
          <a:xfrm>
            <a:off x="323850" y="885825"/>
            <a:ext cx="8489950" cy="3786188"/>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Super-duper fast xVelocity in-memory engine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Based on the relational data model</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Amazing compression ratio of tables</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Programmed with the new DAX language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When compared with OLAP</a:t>
            </a:r>
            <a:endParaRPr/>
          </a:p>
          <a:p>
            <a:pPr indent="-342900" lvl="3" marL="17145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Much faster</a:t>
            </a:r>
            <a:endParaRPr/>
          </a:p>
          <a:p>
            <a:pPr indent="-342900" lvl="3" marL="17145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Easier to learn and use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8"/>
          <p:cNvSpPr/>
          <p:nvPr/>
        </p:nvSpPr>
        <p:spPr>
          <a:xfrm>
            <a:off x="4375150" y="822325"/>
            <a:ext cx="4583113" cy="4675188"/>
          </a:xfrm>
          <a:prstGeom prst="flowChartMagneticDisk">
            <a:avLst/>
          </a:prstGeom>
          <a:solidFill>
            <a:srgbClr val="CBCBEF"/>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aphicFrame>
        <p:nvGraphicFramePr>
          <p:cNvPr id="460" name="Google Shape;460;p58"/>
          <p:cNvGraphicFramePr/>
          <p:nvPr/>
        </p:nvGraphicFramePr>
        <p:xfrm>
          <a:off x="4532313" y="2312988"/>
          <a:ext cx="3000000" cy="3000000"/>
        </p:xfrm>
        <a:graphic>
          <a:graphicData uri="http://schemas.openxmlformats.org/drawingml/2006/table">
            <a:tbl>
              <a:tblPr bandRow="1" firstRow="1">
                <a:noFill/>
                <a:tableStyleId>{BF7E1ACB-86DF-4196-A163-A0338A482246}</a:tableStyleId>
              </a:tblPr>
              <a:tblGrid>
                <a:gridCol w="455600"/>
              </a:tblGrid>
              <a:tr h="256225">
                <a:tc>
                  <a:txBody>
                    <a:bodyPr/>
                    <a:lstStyle/>
                    <a:p>
                      <a:pPr indent="0" lvl="0" marL="0" marR="0" rtl="0" algn="l">
                        <a:spcBef>
                          <a:spcPts val="0"/>
                        </a:spcBef>
                        <a:spcAft>
                          <a:spcPts val="0"/>
                        </a:spcAft>
                        <a:buNone/>
                      </a:pPr>
                      <a:r>
                        <a:rPr lang="en-US" sz="900" u="none" cap="none" strike="noStrike"/>
                        <a:t>ID</a:t>
                      </a:r>
                      <a:endParaRPr/>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1</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2</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3</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4</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5</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6</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7</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8</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9</a:t>
                      </a:r>
                      <a:endParaRPr sz="900" u="none" cap="none" strike="noStrike"/>
                    </a:p>
                  </a:txBody>
                  <a:tcPr marT="45725" marB="45725" marR="121700" marL="121700" anchor="ctr"/>
                </a:tc>
              </a:tr>
            </a:tbl>
          </a:graphicData>
        </a:graphic>
      </p:graphicFrame>
      <p:graphicFrame>
        <p:nvGraphicFramePr>
          <p:cNvPr id="461" name="Google Shape;461;p58"/>
          <p:cNvGraphicFramePr/>
          <p:nvPr/>
        </p:nvGraphicFramePr>
        <p:xfrm>
          <a:off x="5318125" y="2347913"/>
          <a:ext cx="3000000" cy="3000000"/>
        </p:xfrm>
        <a:graphic>
          <a:graphicData uri="http://schemas.openxmlformats.org/drawingml/2006/table">
            <a:tbl>
              <a:tblPr bandRow="1" firstRow="1">
                <a:noFill/>
                <a:tableStyleId>{BF7E1ACB-86DF-4196-A163-A0338A482246}</a:tableStyleId>
              </a:tblPr>
              <a:tblGrid>
                <a:gridCol w="819150"/>
              </a:tblGrid>
              <a:tr h="256225">
                <a:tc>
                  <a:txBody>
                    <a:bodyPr/>
                    <a:lstStyle/>
                    <a:p>
                      <a:pPr indent="0" lvl="0" marL="0" marR="0" rtl="0" algn="l">
                        <a:spcBef>
                          <a:spcPts val="0"/>
                        </a:spcBef>
                        <a:spcAft>
                          <a:spcPts val="0"/>
                        </a:spcAft>
                        <a:buNone/>
                      </a:pPr>
                      <a:r>
                        <a:rPr lang="en-US" sz="900" u="none" cap="none" strike="noStrike"/>
                        <a:t>Name</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Bob</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Sue</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Ann</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Jim</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Liz</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Dave</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Sue</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Bob</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Jim</a:t>
                      </a:r>
                      <a:endParaRPr sz="900" u="none" cap="none" strike="noStrike"/>
                    </a:p>
                  </a:txBody>
                  <a:tcPr marT="45725" marB="45725" marR="121925" marL="121925" anchor="ctr"/>
                </a:tc>
              </a:tr>
            </a:tbl>
          </a:graphicData>
        </a:graphic>
      </p:graphicFrame>
      <p:graphicFrame>
        <p:nvGraphicFramePr>
          <p:cNvPr id="462" name="Google Shape;462;p58"/>
          <p:cNvGraphicFramePr/>
          <p:nvPr/>
        </p:nvGraphicFramePr>
        <p:xfrm>
          <a:off x="6369050" y="2395538"/>
          <a:ext cx="3000000" cy="3000000"/>
        </p:xfrm>
        <a:graphic>
          <a:graphicData uri="http://schemas.openxmlformats.org/drawingml/2006/table">
            <a:tbl>
              <a:tblPr bandRow="1" firstRow="1">
                <a:noFill/>
                <a:tableStyleId>{BF7E1ACB-86DF-4196-A163-A0338A482246}</a:tableStyleId>
              </a:tblPr>
              <a:tblGrid>
                <a:gridCol w="760425"/>
              </a:tblGrid>
              <a:tr h="228575">
                <a:tc>
                  <a:txBody>
                    <a:bodyPr/>
                    <a:lstStyle/>
                    <a:p>
                      <a:pPr indent="0" lvl="0" marL="0" marR="0" rtl="0" algn="l">
                        <a:spcBef>
                          <a:spcPts val="0"/>
                        </a:spcBef>
                        <a:spcAft>
                          <a:spcPts val="0"/>
                        </a:spcAft>
                        <a:buNone/>
                      </a:pPr>
                      <a:r>
                        <a:rPr lang="en-US" sz="900" u="none" cap="none" strike="noStrike">
                          <a:solidFill>
                            <a:schemeClr val="dk1"/>
                          </a:solidFill>
                        </a:rPr>
                        <a:t>Address</a:t>
                      </a:r>
                      <a:endParaRPr sz="900" u="none" cap="none" strike="noStrike">
                        <a:solidFill>
                          <a:schemeClr val="dk1"/>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u="none" cap="none" strike="noStrike">
                          <a:solidFill>
                            <a:srgbClr val="FF0000"/>
                          </a:solidFill>
                        </a:rPr>
                        <a:t>…</a:t>
                      </a:r>
                      <a:endParaRPr sz="900" u="none" cap="none" strike="noStrike">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u="none" cap="none" strike="noStrike">
                          <a:solidFill>
                            <a:srgbClr val="FF0000"/>
                          </a:solidFill>
                        </a:rPr>
                        <a:t>…</a:t>
                      </a:r>
                      <a:endParaRPr sz="900" u="none" cap="none" strike="noStrike">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u="none" cap="none" strike="noStrike">
                          <a:solidFill>
                            <a:srgbClr val="FF0000"/>
                          </a:solidFill>
                        </a:rPr>
                        <a:t>…</a:t>
                      </a:r>
                      <a:endParaRPr sz="900" u="none" cap="none" strike="noStrike">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u="none" cap="none" strike="noStrike">
                          <a:solidFill>
                            <a:srgbClr val="FF0000"/>
                          </a:solidFill>
                        </a:rPr>
                        <a:t>…</a:t>
                      </a:r>
                      <a:endParaRPr sz="900" u="none" cap="none" strike="noStrike">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u="none" cap="none" strike="noStrike">
                          <a:solidFill>
                            <a:srgbClr val="FF0000"/>
                          </a:solidFill>
                        </a:rPr>
                        <a:t>…</a:t>
                      </a:r>
                      <a:endParaRPr sz="900" u="none" cap="none" strike="noStrike">
                        <a:solidFill>
                          <a:srgbClr val="FF0000"/>
                        </a:solidFill>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u="none" cap="none" strike="noStrike">
                          <a:solidFill>
                            <a:srgbClr val="FF0000"/>
                          </a:solidFill>
                        </a:rPr>
                        <a:t>…</a:t>
                      </a:r>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u="none" cap="none" strike="noStrike">
                          <a:solidFill>
                            <a:srgbClr val="FF0000"/>
                          </a:solidFill>
                        </a:rPr>
                        <a:t>…</a:t>
                      </a:r>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u="none" cap="none" strike="noStrike">
                          <a:solidFill>
                            <a:srgbClr val="FF0000"/>
                          </a:solidFill>
                        </a:rPr>
                        <a:t>…</a:t>
                      </a:r>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u="none" cap="none" strike="noStrike">
                          <a:solidFill>
                            <a:srgbClr val="FF0000"/>
                          </a:solidFill>
                        </a:rPr>
                        <a:t>…</a:t>
                      </a:r>
                      <a:endParaRPr/>
                    </a:p>
                  </a:txBody>
                  <a:tcPr marT="45700" marB="45700" marR="121925" marL="121925" anchor="ctr">
                    <a:solidFill>
                      <a:srgbClr val="FBFDE3"/>
                    </a:solidFill>
                  </a:tcPr>
                </a:tc>
              </a:tr>
            </a:tbl>
          </a:graphicData>
        </a:graphic>
      </p:graphicFrame>
      <p:graphicFrame>
        <p:nvGraphicFramePr>
          <p:cNvPr id="463" name="Google Shape;463;p58"/>
          <p:cNvGraphicFramePr/>
          <p:nvPr/>
        </p:nvGraphicFramePr>
        <p:xfrm>
          <a:off x="7361238" y="2382838"/>
          <a:ext cx="3000000" cy="3000000"/>
        </p:xfrm>
        <a:graphic>
          <a:graphicData uri="http://schemas.openxmlformats.org/drawingml/2006/table">
            <a:tbl>
              <a:tblPr bandRow="1" firstRow="1">
                <a:noFill/>
                <a:tableStyleId>{BF7E1ACB-86DF-4196-A163-A0338A482246}</a:tableStyleId>
              </a:tblPr>
              <a:tblGrid>
                <a:gridCol w="563550"/>
              </a:tblGrid>
              <a:tr h="256225">
                <a:tc>
                  <a:txBody>
                    <a:bodyPr/>
                    <a:lstStyle/>
                    <a:p>
                      <a:pPr indent="0" lvl="0" marL="0" marR="0" rtl="0" algn="l">
                        <a:spcBef>
                          <a:spcPts val="0"/>
                        </a:spcBef>
                        <a:spcAft>
                          <a:spcPts val="0"/>
                        </a:spcAft>
                        <a:buNone/>
                      </a:pPr>
                      <a:r>
                        <a:rPr lang="en-US" sz="900" u="none" cap="none" strike="noStrike"/>
                        <a:t>City</a:t>
                      </a:r>
                      <a:endParaRPr sz="900" u="none" cap="none" strike="noStrike"/>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sz="900" u="none" cap="none" strike="noStrike"/>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650" marL="1216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650" marL="1216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650" marL="1216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650" marL="121650" anchor="ctr"/>
                </a:tc>
              </a:tr>
            </a:tbl>
          </a:graphicData>
        </a:graphic>
      </p:graphicFrame>
      <p:graphicFrame>
        <p:nvGraphicFramePr>
          <p:cNvPr id="464" name="Google Shape;464;p58"/>
          <p:cNvGraphicFramePr/>
          <p:nvPr/>
        </p:nvGraphicFramePr>
        <p:xfrm>
          <a:off x="8158163" y="2278063"/>
          <a:ext cx="3000000" cy="3000000"/>
        </p:xfrm>
        <a:graphic>
          <a:graphicData uri="http://schemas.openxmlformats.org/drawingml/2006/table">
            <a:tbl>
              <a:tblPr bandRow="1" firstRow="1">
                <a:noFill/>
                <a:tableStyleId>{BF7E1ACB-86DF-4196-A163-A0338A482246}</a:tableStyleId>
              </a:tblPr>
              <a:tblGrid>
                <a:gridCol w="730250"/>
              </a:tblGrid>
              <a:tr h="256225">
                <a:tc>
                  <a:txBody>
                    <a:bodyPr/>
                    <a:lstStyle/>
                    <a:p>
                      <a:pPr indent="0" lvl="0" marL="0" marR="0" rtl="0" algn="l">
                        <a:spcBef>
                          <a:spcPts val="0"/>
                        </a:spcBef>
                        <a:spcAft>
                          <a:spcPts val="0"/>
                        </a:spcAft>
                        <a:buNone/>
                      </a:pPr>
                      <a:r>
                        <a:rPr lang="en-US" sz="900" u="none" cap="none" strike="noStrike"/>
                        <a:t>State</a:t>
                      </a:r>
                      <a:endParaRPr sz="900" u="none" cap="none" strike="noStrike"/>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950" marL="1219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950" marL="1219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950" marL="1219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950" marL="1219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950" marL="121950" anchor="ctr"/>
                </a:tc>
              </a:tr>
            </a:tbl>
          </a:graphicData>
        </a:graphic>
      </p:graphicFrame>
      <p:graphicFrame>
        <p:nvGraphicFramePr>
          <p:cNvPr id="465" name="Google Shape;465;p58"/>
          <p:cNvGraphicFramePr/>
          <p:nvPr/>
        </p:nvGraphicFramePr>
        <p:xfrm>
          <a:off x="190500" y="1498600"/>
          <a:ext cx="3000000" cy="3000000"/>
        </p:xfrm>
        <a:graphic>
          <a:graphicData uri="http://schemas.openxmlformats.org/drawingml/2006/table">
            <a:tbl>
              <a:tblPr bandRow="1" firstRow="1">
                <a:noFill/>
                <a:tableStyleId>{BF7E1ACB-86DF-4196-A163-A0338A482246}</a:tableStyleId>
              </a:tblPr>
              <a:tblGrid>
                <a:gridCol w="535900"/>
                <a:gridCol w="778050"/>
                <a:gridCol w="986300"/>
                <a:gridCol w="607775"/>
                <a:gridCol w="732100"/>
              </a:tblGrid>
              <a:tr h="342975">
                <a:tc>
                  <a:txBody>
                    <a:bodyPr/>
                    <a:lstStyle/>
                    <a:p>
                      <a:pPr indent="0" lvl="0" marL="0" marR="0" rtl="0" algn="l">
                        <a:spcBef>
                          <a:spcPts val="0"/>
                        </a:spcBef>
                        <a:spcAft>
                          <a:spcPts val="0"/>
                        </a:spcAft>
                        <a:buNone/>
                      </a:pPr>
                      <a:r>
                        <a:rPr lang="en-US" sz="1100" u="none" cap="none" strike="noStrike"/>
                        <a:t>ID</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Name</a:t>
                      </a:r>
                      <a:endParaRPr/>
                    </a:p>
                  </a:txBody>
                  <a:tcPr marT="45700" marB="45700" marR="121875" marL="121875" anchor="ctr"/>
                </a:tc>
                <a:tc>
                  <a:txBody>
                    <a:bodyPr/>
                    <a:lstStyle/>
                    <a:p>
                      <a:pPr indent="0" lvl="0" marL="0" marR="0" rtl="0" algn="l">
                        <a:spcBef>
                          <a:spcPts val="0"/>
                        </a:spcBef>
                        <a:spcAft>
                          <a:spcPts val="0"/>
                        </a:spcAft>
                        <a:buNone/>
                      </a:pPr>
                      <a:r>
                        <a:rPr lang="en-US" sz="1100" u="none" cap="none" strike="noStrike"/>
                        <a:t>Address</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City</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State</a:t>
                      </a:r>
                      <a:endParaRPr sz="1100" u="none" cap="none" strike="noStrike"/>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1</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Bob</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2</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Sue</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3</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Ann</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4</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Jim</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5</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Liz</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6</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Dave</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7</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Sue</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8</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Bob</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9</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Jim</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r>
            </a:tbl>
          </a:graphicData>
        </a:graphic>
      </p:graphicFrame>
      <p:cxnSp>
        <p:nvCxnSpPr>
          <p:cNvPr id="466" name="Google Shape;466;p58"/>
          <p:cNvCxnSpPr/>
          <p:nvPr/>
        </p:nvCxnSpPr>
        <p:spPr>
          <a:xfrm>
            <a:off x="5011738" y="3322638"/>
            <a:ext cx="254000" cy="0"/>
          </a:xfrm>
          <a:prstGeom prst="straightConnector1">
            <a:avLst/>
          </a:prstGeom>
          <a:noFill/>
          <a:ln cap="flat" cmpd="sng" w="19050">
            <a:solidFill>
              <a:srgbClr val="396DAD"/>
            </a:solidFill>
            <a:prstDash val="solid"/>
            <a:round/>
            <a:headEnd len="sm" w="sm" type="none"/>
            <a:tailEnd len="sm" w="sm" type="none"/>
          </a:ln>
        </p:spPr>
      </p:cxnSp>
      <p:cxnSp>
        <p:nvCxnSpPr>
          <p:cNvPr id="467" name="Google Shape;467;p58"/>
          <p:cNvCxnSpPr/>
          <p:nvPr/>
        </p:nvCxnSpPr>
        <p:spPr>
          <a:xfrm>
            <a:off x="7896225" y="3346450"/>
            <a:ext cx="254000" cy="0"/>
          </a:xfrm>
          <a:prstGeom prst="straightConnector1">
            <a:avLst/>
          </a:prstGeom>
          <a:noFill/>
          <a:ln cap="flat" cmpd="sng" w="19050">
            <a:solidFill>
              <a:srgbClr val="396DAD"/>
            </a:solidFill>
            <a:prstDash val="solid"/>
            <a:round/>
            <a:headEnd len="sm" w="sm" type="none"/>
            <a:tailEnd len="sm" w="sm" type="none"/>
          </a:ln>
        </p:spPr>
      </p:cxnSp>
      <p:cxnSp>
        <p:nvCxnSpPr>
          <p:cNvPr id="468" name="Google Shape;468;p58"/>
          <p:cNvCxnSpPr/>
          <p:nvPr/>
        </p:nvCxnSpPr>
        <p:spPr>
          <a:xfrm>
            <a:off x="7108825" y="3349625"/>
            <a:ext cx="254000" cy="0"/>
          </a:xfrm>
          <a:prstGeom prst="straightConnector1">
            <a:avLst/>
          </a:prstGeom>
          <a:noFill/>
          <a:ln cap="flat" cmpd="sng" w="19050">
            <a:solidFill>
              <a:srgbClr val="396DAD"/>
            </a:solidFill>
            <a:prstDash val="solid"/>
            <a:round/>
            <a:headEnd len="sm" w="sm" type="none"/>
            <a:tailEnd len="sm" w="sm" type="none"/>
          </a:ln>
        </p:spPr>
      </p:cxnSp>
      <p:cxnSp>
        <p:nvCxnSpPr>
          <p:cNvPr id="469" name="Google Shape;469;p58"/>
          <p:cNvCxnSpPr/>
          <p:nvPr/>
        </p:nvCxnSpPr>
        <p:spPr>
          <a:xfrm>
            <a:off x="6124575" y="3362325"/>
            <a:ext cx="255588" cy="0"/>
          </a:xfrm>
          <a:prstGeom prst="straightConnector1">
            <a:avLst/>
          </a:prstGeom>
          <a:noFill/>
          <a:ln cap="flat" cmpd="sng" w="19050">
            <a:solidFill>
              <a:srgbClr val="396DAD"/>
            </a:solidFill>
            <a:prstDash val="solid"/>
            <a:round/>
            <a:headEnd len="sm" w="sm" type="none"/>
            <a:tailEnd len="sm" w="sm" type="none"/>
          </a:ln>
        </p:spPr>
      </p:cxnSp>
      <p:sp>
        <p:nvSpPr>
          <p:cNvPr id="470" name="Google Shape;470;p58"/>
          <p:cNvSpPr/>
          <p:nvPr/>
        </p:nvSpPr>
        <p:spPr>
          <a:xfrm>
            <a:off x="361950" y="174625"/>
            <a:ext cx="6873875"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Mode: Column Storage Layout</a:t>
            </a:r>
            <a:endParaRPr/>
          </a:p>
        </p:txBody>
      </p:sp>
      <p:sp>
        <p:nvSpPr>
          <p:cNvPr id="471" name="Google Shape;471;p58"/>
          <p:cNvSpPr txBox="1"/>
          <p:nvPr/>
        </p:nvSpPr>
        <p:spPr>
          <a:xfrm>
            <a:off x="193675" y="5607050"/>
            <a:ext cx="8850313" cy="646113"/>
          </a:xfrm>
          <a:prstGeom prst="rect">
            <a:avLst/>
          </a:prstGeom>
          <a:gradFill>
            <a:gsLst>
              <a:gs pos="0">
                <a:srgbClr val="E3FCFF"/>
              </a:gs>
              <a:gs pos="35000">
                <a:srgbClr val="EBFFFF"/>
              </a:gs>
              <a:gs pos="100000">
                <a:srgbClr val="F7FCFF"/>
              </a:gs>
            </a:gsLst>
            <a:lin ang="16200000" scaled="0"/>
          </a:gradFill>
          <a:ln cap="flat" cmpd="sng" w="9525">
            <a:solidFill>
              <a:srgbClr val="B6DC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none" cap="none" strike="noStrike">
                <a:solidFill>
                  <a:schemeClr val="dk1"/>
                </a:solidFill>
                <a:latin typeface="Arial"/>
                <a:ea typeface="Arial"/>
                <a:cs typeface="Arial"/>
                <a:sym typeface="Arial"/>
              </a:rPr>
              <a:t>Tables are stored “column-wise” with all values from a single column stored in a single block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9"/>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478" name="Google Shape;478;p59"/>
          <p:cNvSpPr txBox="1"/>
          <p:nvPr>
            <p:ph idx="1" type="body"/>
          </p:nvPr>
        </p:nvSpPr>
        <p:spPr>
          <a:xfrm>
            <a:off x="467544" y="842421"/>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1800" u="none" cap="none" strike="noStrike">
                <a:solidFill>
                  <a:srgbClr val="BFBFBF"/>
                </a:solidFill>
                <a:latin typeface="Arial"/>
                <a:ea typeface="Arial"/>
                <a:cs typeface="Arial"/>
                <a:sym typeface="Arial"/>
              </a:rPr>
              <a:t>NEW TABULAR DESIGN FEATURES</a:t>
            </a:r>
            <a:endParaRPr b="0" i="0" sz="1800" u="none" cap="none" strike="noStrike">
              <a:solidFill>
                <a:srgbClr val="BFBFBF"/>
              </a:solidFill>
              <a:latin typeface="Arial"/>
              <a:ea typeface="Arial"/>
              <a:cs typeface="Arial"/>
              <a:sym typeface="Arial"/>
            </a:endParaRPr>
          </a:p>
        </p:txBody>
      </p:sp>
      <p:sp>
        <p:nvSpPr>
          <p:cNvPr id="479" name="Google Shape;479;p59"/>
          <p:cNvSpPr txBox="1"/>
          <p:nvPr/>
        </p:nvSpPr>
        <p:spPr>
          <a:xfrm>
            <a:off x="457207" y="1312618"/>
            <a:ext cx="3849329" cy="4062651"/>
          </a:xfrm>
          <a:prstGeom prst="rect">
            <a:avLst/>
          </a:prstGeom>
          <a:noFill/>
          <a:ln>
            <a:noFill/>
          </a:ln>
        </p:spPr>
        <p:txBody>
          <a:bodyPr anchorCtr="0" anchor="t" bIns="45700" lIns="91425" spcFirstLastPara="1" rIns="91425" wrap="square" tIns="45700">
            <a:noAutofit/>
          </a:bodyPr>
          <a:lstStyle/>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Diagram view</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Calculation area</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Active/inactive relationships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Marking date tables and columns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Sorting a column by a different column</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Multi-level hierarchies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Column and measure format properties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Table, column and measure descriptions </a:t>
            </a:r>
            <a:endParaRPr b="0"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0" name="Google Shape;480;p59"/>
          <p:cNvSpPr/>
          <p:nvPr/>
        </p:nvSpPr>
        <p:spPr>
          <a:xfrm>
            <a:off x="4483521" y="1325830"/>
            <a:ext cx="4572000" cy="2862322"/>
          </a:xfrm>
          <a:prstGeom prst="rect">
            <a:avLst/>
          </a:prstGeom>
          <a:noFill/>
          <a:ln>
            <a:noFill/>
          </a:ln>
        </p:spPr>
        <p:txBody>
          <a:bodyPr anchorCtr="0" anchor="t" bIns="45700" lIns="91425" spcFirstLastPara="1" rIns="91425" wrap="square" tIns="45700">
            <a:noAutofit/>
          </a:bodyPr>
          <a:lstStyle/>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Key Performance Indicators (KPIs)</a:t>
            </a:r>
            <a:endParaRPr/>
          </a:p>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Perspectives</a:t>
            </a:r>
            <a:endParaRPr/>
          </a:p>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Reporting properties</a:t>
            </a:r>
            <a:endParaRPr/>
          </a:p>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Table partitions</a:t>
            </a:r>
            <a:endParaRPr/>
          </a:p>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Security roles, including row-level security</a:t>
            </a:r>
            <a:endParaRPr/>
          </a:p>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In-Memory (cached) and DirectQuery (passthrough) query modes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porate PPT Template_new.">
  <a:themeElements>
    <a:clrScheme name="Corporate PPT Template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porate Template_290107">
  <a:themeElements>
    <a:clrScheme name="Corporate Template_2901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