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26.xml"/>
  <Override ContentType="application/vnd.openxmlformats-officedocument.presentationml.slideMaster+xml" PartName="/ppt/slideMasters/slideMaster13.xml"/>
  <Override ContentType="application/vnd.openxmlformats-officedocument.presentationml.slideMaster+xml" PartName="/ppt/slideMasters/slideMaster30.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5.xml"/>
  <Override ContentType="application/vnd.openxmlformats-officedocument.presentationml.slideMaster+xml" PartName="/ppt/slideMasters/slideMaster19.xml"/>
  <Override ContentType="application/vnd.openxmlformats-officedocument.presentationml.slideMaster+xml" PartName="/ppt/slideMasters/slideMaster12.xml"/>
  <Override ContentType="application/vnd.openxmlformats-officedocument.presentationml.slideMaster+xml" PartName="/ppt/slideMasters/slideMaster28.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20.xml"/>
  <Override ContentType="application/vnd.openxmlformats-officedocument.presentationml.slideMaster+xml" PartName="/ppt/slideMasters/slideMaster2.xml"/>
  <Override ContentType="application/vnd.openxmlformats-officedocument.presentationml.slideMaster+xml" PartName="/ppt/slideMasters/slideMaster24.xml"/>
  <Override ContentType="application/vnd.openxmlformats-officedocument.presentationml.slideMaster+xml" PartName="/ppt/slideMasters/slideMaster2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23.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31.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27.xml"/>
  <Override ContentType="application/vnd.openxmlformats-officedocument.presentationml.slideMaster+xml" PartName="/ppt/slideMasters/slideMaster22.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24.xml"/>
  <Override ContentType="application/vnd.openxmlformats-officedocument.theme+xml" PartName="/ppt/theme/theme5.xml"/>
  <Override ContentType="application/vnd.openxmlformats-officedocument.theme+xml" PartName="/ppt/theme/theme26.xml"/>
  <Override ContentType="application/vnd.openxmlformats-officedocument.theme+xml" PartName="/ppt/theme/theme7.xml"/>
  <Override ContentType="application/vnd.openxmlformats-officedocument.theme+xml" PartName="/ppt/theme/theme3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27.xml"/>
  <Override ContentType="application/vnd.openxmlformats-officedocument.theme+xml" PartName="/ppt/theme/theme14.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31.xml"/>
  <Override ContentType="application/vnd.openxmlformats-officedocument.theme+xml" PartName="/ppt/theme/theme30.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28.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29.xml"/>
  <Override ContentType="application/vnd.openxmlformats-officedocument.theme+xml" PartName="/ppt/theme/theme16.xml"/>
  <Override ContentType="application/vnd.openxmlformats-officedocument.theme+xml" PartName="/ppt/theme/theme25.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9" r:id="rId3"/>
    <p:sldMasterId id="2147483690" r:id="rId4"/>
    <p:sldMasterId id="2147483691" r:id="rId5"/>
    <p:sldMasterId id="2147483692" r:id="rId6"/>
    <p:sldMasterId id="2147483693" r:id="rId7"/>
    <p:sldMasterId id="2147483694" r:id="rId8"/>
    <p:sldMasterId id="2147483695" r:id="rId9"/>
    <p:sldMasterId id="2147483696" r:id="rId10"/>
    <p:sldMasterId id="2147483697" r:id="rId11"/>
    <p:sldMasterId id="2147483698" r:id="rId12"/>
    <p:sldMasterId id="2147483699" r:id="rId13"/>
    <p:sldMasterId id="2147483700" r:id="rId14"/>
    <p:sldMasterId id="2147483701" r:id="rId15"/>
    <p:sldMasterId id="2147483702" r:id="rId16"/>
    <p:sldMasterId id="2147483703" r:id="rId17"/>
    <p:sldMasterId id="2147483704" r:id="rId18"/>
    <p:sldMasterId id="2147483705" r:id="rId19"/>
    <p:sldMasterId id="2147483706" r:id="rId20"/>
    <p:sldMasterId id="2147483707" r:id="rId21"/>
    <p:sldMasterId id="2147483708" r:id="rId22"/>
    <p:sldMasterId id="2147483709" r:id="rId23"/>
    <p:sldMasterId id="2147483710" r:id="rId24"/>
    <p:sldMasterId id="2147483711" r:id="rId25"/>
    <p:sldMasterId id="2147483712" r:id="rId26"/>
    <p:sldMasterId id="2147483713" r:id="rId27"/>
    <p:sldMasterId id="2147483714" r:id="rId28"/>
    <p:sldMasterId id="2147483715" r:id="rId29"/>
    <p:sldMasterId id="2147483716" r:id="rId30"/>
    <p:sldMasterId id="2147483717" r:id="rId31"/>
    <p:sldMasterId id="2147483718" r:id="rId32"/>
    <p:sldMasterId id="2147483719" r:id="rId33"/>
  </p:sldMasterIdLst>
  <p:notesMasterIdLst>
    <p:notesMasterId r:id="rId34"/>
  </p:notes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 id="278" r:id="rId57"/>
    <p:sldId id="279" r:id="rId58"/>
    <p:sldId id="280" r:id="rId59"/>
    <p:sldId id="281" r:id="rId60"/>
    <p:sldId id="282" r:id="rId61"/>
    <p:sldId id="283" r:id="rId62"/>
    <p:sldId id="284" r:id="rId63"/>
    <p:sldId id="285" r:id="rId64"/>
    <p:sldId id="286" r:id="rId65"/>
    <p:sldId id="287" r:id="rId66"/>
    <p:sldId id="288" r:id="rId67"/>
    <p:sldId id="289" r:id="rId68"/>
    <p:sldId id="290" r:id="rId69"/>
    <p:sldId id="291" r:id="rId70"/>
    <p:sldId id="292" r:id="rId71"/>
    <p:sldId id="293" r:id="rId72"/>
    <p:sldId id="294" r:id="rId73"/>
    <p:sldId id="295" r:id="rId74"/>
    <p:sldId id="296" r:id="rId75"/>
  </p:sldIdLst>
  <p:sldSz cy="6858000" cx="9144000"/>
  <p:notesSz cx="6858000" cy="9144000"/>
  <p:embeddedFontLst>
    <p:embeddedFont>
      <p:font typeface="Cabin"/>
      <p:regular r:id="rId76"/>
      <p:bold r:id="rId77"/>
      <p:italic r:id="rId78"/>
      <p:boldItalic r:id="rId79"/>
    </p:embeddedFont>
    <p:embeddedFont>
      <p:font typeface="Rambla"/>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6.xml"/><Relationship Id="rId83" Type="http://schemas.openxmlformats.org/officeDocument/2006/relationships/font" Target="fonts/Rambla-boldItalic.fntdata"/><Relationship Id="rId42" Type="http://schemas.openxmlformats.org/officeDocument/2006/relationships/slide" Target="slides/slide8.xml"/><Relationship Id="rId41" Type="http://schemas.openxmlformats.org/officeDocument/2006/relationships/slide" Target="slides/slide7.xml"/><Relationship Id="rId44" Type="http://schemas.openxmlformats.org/officeDocument/2006/relationships/slide" Target="slides/slide10.xml"/><Relationship Id="rId43" Type="http://schemas.openxmlformats.org/officeDocument/2006/relationships/slide" Target="slides/slide9.xml"/><Relationship Id="rId46" Type="http://schemas.openxmlformats.org/officeDocument/2006/relationships/slide" Target="slides/slide12.xml"/><Relationship Id="rId45" Type="http://schemas.openxmlformats.org/officeDocument/2006/relationships/slide" Target="slides/slide11.xml"/><Relationship Id="rId80" Type="http://schemas.openxmlformats.org/officeDocument/2006/relationships/font" Target="fonts/Rambla-regular.fntdata"/><Relationship Id="rId82" Type="http://schemas.openxmlformats.org/officeDocument/2006/relationships/font" Target="fonts/Rambla-italic.fntdata"/><Relationship Id="rId81" Type="http://schemas.openxmlformats.org/officeDocument/2006/relationships/font" Target="fonts/Rambla-bold.fntdata"/><Relationship Id="rId1" Type="http://schemas.openxmlformats.org/officeDocument/2006/relationships/theme" Target="theme/theme16.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14.xml"/><Relationship Id="rId47" Type="http://schemas.openxmlformats.org/officeDocument/2006/relationships/slide" Target="slides/slide13.xml"/><Relationship Id="rId49" Type="http://schemas.openxmlformats.org/officeDocument/2006/relationships/slide" Target="slides/slide15.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73" Type="http://schemas.openxmlformats.org/officeDocument/2006/relationships/slide" Target="slides/slide39.xml"/><Relationship Id="rId72" Type="http://schemas.openxmlformats.org/officeDocument/2006/relationships/slide" Target="slides/slide38.xml"/><Relationship Id="rId31" Type="http://schemas.openxmlformats.org/officeDocument/2006/relationships/slideMaster" Target="slideMasters/slideMaster29.xml"/><Relationship Id="rId75" Type="http://schemas.openxmlformats.org/officeDocument/2006/relationships/slide" Target="slides/slide41.xml"/><Relationship Id="rId30" Type="http://schemas.openxmlformats.org/officeDocument/2006/relationships/slideMaster" Target="slideMasters/slideMaster28.xml"/><Relationship Id="rId74" Type="http://schemas.openxmlformats.org/officeDocument/2006/relationships/slide" Target="slides/slide40.xml"/><Relationship Id="rId33" Type="http://schemas.openxmlformats.org/officeDocument/2006/relationships/slideMaster" Target="slideMasters/slideMaster31.xml"/><Relationship Id="rId77" Type="http://schemas.openxmlformats.org/officeDocument/2006/relationships/font" Target="fonts/Cabin-bold.fntdata"/><Relationship Id="rId32" Type="http://schemas.openxmlformats.org/officeDocument/2006/relationships/slideMaster" Target="slideMasters/slideMaster30.xml"/><Relationship Id="rId76" Type="http://schemas.openxmlformats.org/officeDocument/2006/relationships/font" Target="fonts/Cabin-regular.fntdata"/><Relationship Id="rId35" Type="http://schemas.openxmlformats.org/officeDocument/2006/relationships/slide" Target="slides/slide1.xml"/><Relationship Id="rId79" Type="http://schemas.openxmlformats.org/officeDocument/2006/relationships/font" Target="fonts/Cabin-boldItalic.fntdata"/><Relationship Id="rId34" Type="http://schemas.openxmlformats.org/officeDocument/2006/relationships/notesMaster" Target="notesMasters/notesMaster1.xml"/><Relationship Id="rId78" Type="http://schemas.openxmlformats.org/officeDocument/2006/relationships/font" Target="fonts/Cabin-italic.fntdata"/><Relationship Id="rId71" Type="http://schemas.openxmlformats.org/officeDocument/2006/relationships/slide" Target="slides/slide37.xml"/><Relationship Id="rId70" Type="http://schemas.openxmlformats.org/officeDocument/2006/relationships/slide" Target="slides/slide36.xml"/><Relationship Id="rId37" Type="http://schemas.openxmlformats.org/officeDocument/2006/relationships/slide" Target="slides/slide3.xml"/><Relationship Id="rId36" Type="http://schemas.openxmlformats.org/officeDocument/2006/relationships/slide" Target="slides/slide2.xml"/><Relationship Id="rId39" Type="http://schemas.openxmlformats.org/officeDocument/2006/relationships/slide" Target="slides/slide5.xml"/><Relationship Id="rId38" Type="http://schemas.openxmlformats.org/officeDocument/2006/relationships/slide" Target="slides/slide4.xml"/><Relationship Id="rId62" Type="http://schemas.openxmlformats.org/officeDocument/2006/relationships/slide" Target="slides/slide28.xml"/><Relationship Id="rId61" Type="http://schemas.openxmlformats.org/officeDocument/2006/relationships/slide" Target="slides/slide27.xml"/><Relationship Id="rId20" Type="http://schemas.openxmlformats.org/officeDocument/2006/relationships/slideMaster" Target="slideMasters/slideMaster18.xml"/><Relationship Id="rId64" Type="http://schemas.openxmlformats.org/officeDocument/2006/relationships/slide" Target="slides/slide30.xml"/><Relationship Id="rId63" Type="http://schemas.openxmlformats.org/officeDocument/2006/relationships/slide" Target="slides/slide29.xml"/><Relationship Id="rId22" Type="http://schemas.openxmlformats.org/officeDocument/2006/relationships/slideMaster" Target="slideMasters/slideMaster20.xml"/><Relationship Id="rId66" Type="http://schemas.openxmlformats.org/officeDocument/2006/relationships/slide" Target="slides/slide32.xml"/><Relationship Id="rId21" Type="http://schemas.openxmlformats.org/officeDocument/2006/relationships/slideMaster" Target="slideMasters/slideMaster19.xml"/><Relationship Id="rId65" Type="http://schemas.openxmlformats.org/officeDocument/2006/relationships/slide" Target="slides/slide31.xml"/><Relationship Id="rId24" Type="http://schemas.openxmlformats.org/officeDocument/2006/relationships/slideMaster" Target="slideMasters/slideMaster22.xml"/><Relationship Id="rId68" Type="http://schemas.openxmlformats.org/officeDocument/2006/relationships/slide" Target="slides/slide34.xml"/><Relationship Id="rId23" Type="http://schemas.openxmlformats.org/officeDocument/2006/relationships/slideMaster" Target="slideMasters/slideMaster21.xml"/><Relationship Id="rId67" Type="http://schemas.openxmlformats.org/officeDocument/2006/relationships/slide" Target="slides/slide33.xml"/><Relationship Id="rId60" Type="http://schemas.openxmlformats.org/officeDocument/2006/relationships/slide" Target="slides/slide26.xml"/><Relationship Id="rId26" Type="http://schemas.openxmlformats.org/officeDocument/2006/relationships/slideMaster" Target="slideMasters/slideMaster24.xml"/><Relationship Id="rId25" Type="http://schemas.openxmlformats.org/officeDocument/2006/relationships/slideMaster" Target="slideMasters/slideMaster23.xml"/><Relationship Id="rId69" Type="http://schemas.openxmlformats.org/officeDocument/2006/relationships/slide" Target="slides/slide35.xml"/><Relationship Id="rId28" Type="http://schemas.openxmlformats.org/officeDocument/2006/relationships/slideMaster" Target="slideMasters/slideMaster26.xml"/><Relationship Id="rId27" Type="http://schemas.openxmlformats.org/officeDocument/2006/relationships/slideMaster" Target="slideMasters/slideMaster25.xml"/><Relationship Id="rId29" Type="http://schemas.openxmlformats.org/officeDocument/2006/relationships/slideMaster" Target="slideMasters/slideMaster27.xml"/><Relationship Id="rId51" Type="http://schemas.openxmlformats.org/officeDocument/2006/relationships/slide" Target="slides/slide17.xml"/><Relationship Id="rId50" Type="http://schemas.openxmlformats.org/officeDocument/2006/relationships/slide" Target="slides/slide16.xml"/><Relationship Id="rId53" Type="http://schemas.openxmlformats.org/officeDocument/2006/relationships/slide" Target="slides/slide19.xml"/><Relationship Id="rId52" Type="http://schemas.openxmlformats.org/officeDocument/2006/relationships/slide" Target="slides/slide18.xml"/><Relationship Id="rId11" Type="http://schemas.openxmlformats.org/officeDocument/2006/relationships/slideMaster" Target="slideMasters/slideMaster9.xml"/><Relationship Id="rId55" Type="http://schemas.openxmlformats.org/officeDocument/2006/relationships/slide" Target="slides/slide21.xml"/><Relationship Id="rId10" Type="http://schemas.openxmlformats.org/officeDocument/2006/relationships/slideMaster" Target="slideMasters/slideMaster8.xml"/><Relationship Id="rId54" Type="http://schemas.openxmlformats.org/officeDocument/2006/relationships/slide" Target="slides/slide20.xml"/><Relationship Id="rId13" Type="http://schemas.openxmlformats.org/officeDocument/2006/relationships/slideMaster" Target="slideMasters/slideMaster11.xml"/><Relationship Id="rId57" Type="http://schemas.openxmlformats.org/officeDocument/2006/relationships/slide" Target="slides/slide23.xml"/><Relationship Id="rId12" Type="http://schemas.openxmlformats.org/officeDocument/2006/relationships/slideMaster" Target="slideMasters/slideMaster10.xml"/><Relationship Id="rId56" Type="http://schemas.openxmlformats.org/officeDocument/2006/relationships/slide" Target="slides/slide22.xml"/><Relationship Id="rId15" Type="http://schemas.openxmlformats.org/officeDocument/2006/relationships/slideMaster" Target="slideMasters/slideMaster13.xml"/><Relationship Id="rId59" Type="http://schemas.openxmlformats.org/officeDocument/2006/relationships/slide" Target="slides/slide25.xml"/><Relationship Id="rId14" Type="http://schemas.openxmlformats.org/officeDocument/2006/relationships/slideMaster" Target="slideMasters/slideMaster12.xml"/><Relationship Id="rId58" Type="http://schemas.openxmlformats.org/officeDocument/2006/relationships/slide" Target="slides/slide24.xml"/><Relationship Id="rId17" Type="http://schemas.openxmlformats.org/officeDocument/2006/relationships/slideMaster" Target="slideMasters/slideMaster15.xml"/><Relationship Id="rId16" Type="http://schemas.openxmlformats.org/officeDocument/2006/relationships/slideMaster" Target="slideMasters/slideMaster14.xml"/><Relationship Id="rId19" Type="http://schemas.openxmlformats.org/officeDocument/2006/relationships/slideMaster" Target="slideMasters/slideMaster17.xml"/><Relationship Id="rId18" Type="http://schemas.openxmlformats.org/officeDocument/2006/relationships/slideMaster" Target="slideMasters/slideMaster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3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3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3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3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3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3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4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4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4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4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4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4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4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5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5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5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5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5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5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6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6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6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6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6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7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Purple" showMasterSp="0">
  <p:cSld name="Breaker Slide Purple">
    <p:spTree>
      <p:nvGrpSpPr>
        <p:cNvPr id="76" name="Shape 76"/>
        <p:cNvGrpSpPr/>
        <p:nvPr/>
      </p:nvGrpSpPr>
      <p:grpSpPr>
        <a:xfrm>
          <a:off x="0" y="0"/>
          <a:ext cx="0" cy="0"/>
          <a:chOff x="0" y="0"/>
          <a:chExt cx="0" cy="0"/>
        </a:xfrm>
      </p:grpSpPr>
      <p:sp>
        <p:nvSpPr>
          <p:cNvPr id="77" name="Google Shape;77;p17"/>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 name="Google Shape;78;p17"/>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 name="Shape 8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_AND_TWO_OBJECTS" type="txAndTwoObj">
  <p:cSld name="TEXT_AND_TWO_OBJECTS">
    <p:spTree>
      <p:nvGrpSpPr>
        <p:cNvPr id="90" name="Shape 9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urple">
  <p:cSld name="Title &amp; Content Purple">
    <p:spTree>
      <p:nvGrpSpPr>
        <p:cNvPr id="91" name="Shape 91"/>
        <p:cNvGrpSpPr/>
        <p:nvPr/>
      </p:nvGrpSpPr>
      <p:grpSpPr>
        <a:xfrm>
          <a:off x="0" y="0"/>
          <a:ext cx="0" cy="0"/>
          <a:chOff x="0" y="0"/>
          <a:chExt cx="0" cy="0"/>
        </a:xfrm>
      </p:grpSpPr>
      <p:sp>
        <p:nvSpPr>
          <p:cNvPr id="92" name="Google Shape;92;p21"/>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93" name="Google Shape;93;p21"/>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Red" showMasterSp="0">
  <p:cSld name="Breaker Slide Red">
    <p:spTree>
      <p:nvGrpSpPr>
        <p:cNvPr id="102" name="Shape 102"/>
        <p:cNvGrpSpPr/>
        <p:nvPr/>
      </p:nvGrpSpPr>
      <p:grpSpPr>
        <a:xfrm>
          <a:off x="0" y="0"/>
          <a:ext cx="0" cy="0"/>
          <a:chOff x="0" y="0"/>
          <a:chExt cx="0" cy="0"/>
        </a:xfrm>
      </p:grpSpPr>
      <p:sp>
        <p:nvSpPr>
          <p:cNvPr id="103" name="Google Shape;103;p24"/>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4" name="Google Shape;104;p24"/>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5" name="Shape 115"/>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Red">
  <p:cSld name="Title &amp; Content Red">
    <p:spTree>
      <p:nvGrpSpPr>
        <p:cNvPr id="116" name="Shape 116"/>
        <p:cNvGrpSpPr/>
        <p:nvPr/>
      </p:nvGrpSpPr>
      <p:grpSpPr>
        <a:xfrm>
          <a:off x="0" y="0"/>
          <a:ext cx="0" cy="0"/>
          <a:chOff x="0" y="0"/>
          <a:chExt cx="0" cy="0"/>
        </a:xfrm>
      </p:grpSpPr>
      <p:sp>
        <p:nvSpPr>
          <p:cNvPr id="117" name="Google Shape;117;p27"/>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18" name="Google Shape;118;p27"/>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Orange">
  <p:cSld name="Breaker Slide Orange">
    <p:spTree>
      <p:nvGrpSpPr>
        <p:cNvPr id="126" name="Shape 126"/>
        <p:cNvGrpSpPr/>
        <p:nvPr/>
      </p:nvGrpSpPr>
      <p:grpSpPr>
        <a:xfrm>
          <a:off x="0" y="0"/>
          <a:ext cx="0" cy="0"/>
          <a:chOff x="0" y="0"/>
          <a:chExt cx="0" cy="0"/>
        </a:xfrm>
      </p:grpSpPr>
      <p:sp>
        <p:nvSpPr>
          <p:cNvPr id="127" name="Google Shape;127;p29"/>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8" name="Google Shape;128;p29"/>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7" name="Shape 17"/>
        <p:cNvGrpSpPr/>
        <p:nvPr/>
      </p:nvGrpSpPr>
      <p:grpSpPr>
        <a:xfrm>
          <a:off x="0" y="0"/>
          <a:ext cx="0" cy="0"/>
          <a:chOff x="0" y="0"/>
          <a:chExt cx="0" cy="0"/>
        </a:xfrm>
      </p:grpSpPr>
      <p:sp>
        <p:nvSpPr>
          <p:cNvPr id="18" name="Google Shape;18;p3"/>
          <p:cNvSpPr txBox="1"/>
          <p:nvPr>
            <p:ph type="ctrTitle"/>
          </p:nvPr>
        </p:nvSpPr>
        <p:spPr>
          <a:xfrm>
            <a:off x="3352800" y="1906044"/>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9" name="Shape 139"/>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Orange">
  <p:cSld name="Title &amp; Content Orange">
    <p:spTree>
      <p:nvGrpSpPr>
        <p:cNvPr id="140" name="Shape 140"/>
        <p:cNvGrpSpPr/>
        <p:nvPr/>
      </p:nvGrpSpPr>
      <p:grpSpPr>
        <a:xfrm>
          <a:off x="0" y="0"/>
          <a:ext cx="0" cy="0"/>
          <a:chOff x="0" y="0"/>
          <a:chExt cx="0" cy="0"/>
        </a:xfrm>
      </p:grpSpPr>
      <p:sp>
        <p:nvSpPr>
          <p:cNvPr id="141" name="Google Shape;141;p3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42" name="Google Shape;142;p3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Green">
  <p:cSld name="Breaker Slide Green">
    <p:spTree>
      <p:nvGrpSpPr>
        <p:cNvPr id="150" name="Shape 150"/>
        <p:cNvGrpSpPr/>
        <p:nvPr/>
      </p:nvGrpSpPr>
      <p:grpSpPr>
        <a:xfrm>
          <a:off x="0" y="0"/>
          <a:ext cx="0" cy="0"/>
          <a:chOff x="0" y="0"/>
          <a:chExt cx="0" cy="0"/>
        </a:xfrm>
      </p:grpSpPr>
      <p:sp>
        <p:nvSpPr>
          <p:cNvPr id="151" name="Google Shape;151;p34"/>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52" name="Google Shape;152;p34"/>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3" name="Shape 163"/>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Green">
  <p:cSld name="Title &amp; Content Green">
    <p:spTree>
      <p:nvGrpSpPr>
        <p:cNvPr id="164" name="Shape 164"/>
        <p:cNvGrpSpPr/>
        <p:nvPr/>
      </p:nvGrpSpPr>
      <p:grpSpPr>
        <a:xfrm>
          <a:off x="0" y="0"/>
          <a:ext cx="0" cy="0"/>
          <a:chOff x="0" y="0"/>
          <a:chExt cx="0" cy="0"/>
        </a:xfrm>
      </p:grpSpPr>
      <p:sp>
        <p:nvSpPr>
          <p:cNvPr id="165" name="Google Shape;165;p37"/>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66" name="Google Shape;166;p37"/>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174" name="Shape 174"/>
        <p:cNvGrpSpPr/>
        <p:nvPr/>
      </p:nvGrpSpPr>
      <p:grpSpPr>
        <a:xfrm>
          <a:off x="0" y="0"/>
          <a:ext cx="0" cy="0"/>
          <a:chOff x="0" y="0"/>
          <a:chExt cx="0" cy="0"/>
        </a:xfrm>
      </p:grpSpPr>
      <p:sp>
        <p:nvSpPr>
          <p:cNvPr id="175" name="Google Shape;175;p39"/>
          <p:cNvSpPr txBox="1"/>
          <p:nvPr>
            <p:ph type="ctrTitle"/>
          </p:nvPr>
        </p:nvSpPr>
        <p:spPr>
          <a:xfrm>
            <a:off x="3352800" y="1447800"/>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Yellow">
  <p:cSld name="1_Title &amp; Content Yellow">
    <p:spTree>
      <p:nvGrpSpPr>
        <p:cNvPr id="193" name="Shape 193"/>
        <p:cNvGrpSpPr/>
        <p:nvPr/>
      </p:nvGrpSpPr>
      <p:grpSpPr>
        <a:xfrm>
          <a:off x="0" y="0"/>
          <a:ext cx="0" cy="0"/>
          <a:chOff x="0" y="0"/>
          <a:chExt cx="0" cy="0"/>
        </a:xfrm>
      </p:grpSpPr>
      <p:sp>
        <p:nvSpPr>
          <p:cNvPr id="194" name="Google Shape;194;p42"/>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195" name="Google Shape;195;p42"/>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96" name="Google Shape;196;p42"/>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Green">
  <p:cSld name="1_Title &amp; Content Green">
    <p:spTree>
      <p:nvGrpSpPr>
        <p:cNvPr id="207" name="Shape 207"/>
        <p:cNvGrpSpPr/>
        <p:nvPr/>
      </p:nvGrpSpPr>
      <p:grpSpPr>
        <a:xfrm>
          <a:off x="0" y="0"/>
          <a:ext cx="0" cy="0"/>
          <a:chOff x="0" y="0"/>
          <a:chExt cx="0" cy="0"/>
        </a:xfrm>
      </p:grpSpPr>
      <p:sp>
        <p:nvSpPr>
          <p:cNvPr id="208" name="Google Shape;208;p44"/>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09" name="Google Shape;209;p44"/>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10" name="Google Shape;210;p44"/>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Orange">
  <p:cSld name="1_Title &amp; Content Orange">
    <p:spTree>
      <p:nvGrpSpPr>
        <p:cNvPr id="221" name="Shape 221"/>
        <p:cNvGrpSpPr/>
        <p:nvPr/>
      </p:nvGrpSpPr>
      <p:grpSpPr>
        <a:xfrm>
          <a:off x="0" y="0"/>
          <a:ext cx="0" cy="0"/>
          <a:chOff x="0" y="0"/>
          <a:chExt cx="0" cy="0"/>
        </a:xfrm>
      </p:grpSpPr>
      <p:sp>
        <p:nvSpPr>
          <p:cNvPr id="222" name="Google Shape;222;p46"/>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23" name="Google Shape;223;p46"/>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24" name="Google Shape;224;p46"/>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Red">
  <p:cSld name="1_Title &amp; Content Red">
    <p:spTree>
      <p:nvGrpSpPr>
        <p:cNvPr id="235" name="Shape 235"/>
        <p:cNvGrpSpPr/>
        <p:nvPr/>
      </p:nvGrpSpPr>
      <p:grpSpPr>
        <a:xfrm>
          <a:off x="0" y="0"/>
          <a:ext cx="0" cy="0"/>
          <a:chOff x="0" y="0"/>
          <a:chExt cx="0" cy="0"/>
        </a:xfrm>
      </p:grpSpPr>
      <p:sp>
        <p:nvSpPr>
          <p:cNvPr id="236" name="Google Shape;236;p48"/>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37" name="Google Shape;237;p48"/>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38" name="Google Shape;238;p48"/>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Purple">
  <p:cSld name="1_Title &amp; Content Purple">
    <p:spTree>
      <p:nvGrpSpPr>
        <p:cNvPr id="249" name="Shape 249"/>
        <p:cNvGrpSpPr/>
        <p:nvPr/>
      </p:nvGrpSpPr>
      <p:grpSpPr>
        <a:xfrm>
          <a:off x="0" y="0"/>
          <a:ext cx="0" cy="0"/>
          <a:chOff x="0" y="0"/>
          <a:chExt cx="0" cy="0"/>
        </a:xfrm>
      </p:grpSpPr>
      <p:sp>
        <p:nvSpPr>
          <p:cNvPr id="250" name="Google Shape;250;p50"/>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51" name="Google Shape;251;p50"/>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52" name="Google Shape;252;p50"/>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S-Blue">
  <p:cSld name="1_Title &amp; Content S-Blue">
    <p:spTree>
      <p:nvGrpSpPr>
        <p:cNvPr id="263" name="Shape 263"/>
        <p:cNvGrpSpPr/>
        <p:nvPr/>
      </p:nvGrpSpPr>
      <p:grpSpPr>
        <a:xfrm>
          <a:off x="0" y="0"/>
          <a:ext cx="0" cy="0"/>
          <a:chOff x="0" y="0"/>
          <a:chExt cx="0" cy="0"/>
        </a:xfrm>
      </p:grpSpPr>
      <p:sp>
        <p:nvSpPr>
          <p:cNvPr id="264" name="Google Shape;264;p52"/>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65" name="Google Shape;265;p52"/>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66" name="Google Shape;266;p52"/>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D-Blue">
  <p:cSld name="1_Title &amp; Content D-Blue">
    <p:spTree>
      <p:nvGrpSpPr>
        <p:cNvPr id="277" name="Shape 277"/>
        <p:cNvGrpSpPr/>
        <p:nvPr/>
      </p:nvGrpSpPr>
      <p:grpSpPr>
        <a:xfrm>
          <a:off x="0" y="0"/>
          <a:ext cx="0" cy="0"/>
          <a:chOff x="0" y="0"/>
          <a:chExt cx="0" cy="0"/>
        </a:xfrm>
      </p:grpSpPr>
      <p:sp>
        <p:nvSpPr>
          <p:cNvPr id="278" name="Google Shape;278;p54"/>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79" name="Google Shape;279;p54"/>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80" name="Google Shape;280;p54"/>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B-Orange">
  <p:cSld name="1_Title &amp; Content B-Orange">
    <p:spTree>
      <p:nvGrpSpPr>
        <p:cNvPr id="291" name="Shape 291"/>
        <p:cNvGrpSpPr/>
        <p:nvPr/>
      </p:nvGrpSpPr>
      <p:grpSpPr>
        <a:xfrm>
          <a:off x="0" y="0"/>
          <a:ext cx="0" cy="0"/>
          <a:chOff x="0" y="0"/>
          <a:chExt cx="0" cy="0"/>
        </a:xfrm>
      </p:grpSpPr>
      <p:sp>
        <p:nvSpPr>
          <p:cNvPr id="292" name="Google Shape;292;p56"/>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93" name="Google Shape;293;p56"/>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94" name="Google Shape;294;p56"/>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Yellow">
  <p:cSld name="2_Title &amp; Content Yellow">
    <p:spTree>
      <p:nvGrpSpPr>
        <p:cNvPr id="306" name="Shape 306"/>
        <p:cNvGrpSpPr/>
        <p:nvPr/>
      </p:nvGrpSpPr>
      <p:grpSpPr>
        <a:xfrm>
          <a:off x="0" y="0"/>
          <a:ext cx="0" cy="0"/>
          <a:chOff x="0" y="0"/>
          <a:chExt cx="0" cy="0"/>
        </a:xfrm>
      </p:grpSpPr>
      <p:sp>
        <p:nvSpPr>
          <p:cNvPr id="307" name="Google Shape;307;p58"/>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08" name="Google Shape;308;p58"/>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09" name="Google Shape;309;p58"/>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Green">
  <p:cSld name="2_Title &amp; Content Green">
    <p:spTree>
      <p:nvGrpSpPr>
        <p:cNvPr id="321" name="Shape 321"/>
        <p:cNvGrpSpPr/>
        <p:nvPr/>
      </p:nvGrpSpPr>
      <p:grpSpPr>
        <a:xfrm>
          <a:off x="0" y="0"/>
          <a:ext cx="0" cy="0"/>
          <a:chOff x="0" y="0"/>
          <a:chExt cx="0" cy="0"/>
        </a:xfrm>
      </p:grpSpPr>
      <p:sp>
        <p:nvSpPr>
          <p:cNvPr id="322" name="Google Shape;322;p60"/>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23" name="Google Shape;323;p60"/>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24" name="Google Shape;324;p60"/>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Orange">
  <p:cSld name="2_Title &amp; Content Orange">
    <p:spTree>
      <p:nvGrpSpPr>
        <p:cNvPr id="336" name="Shape 336"/>
        <p:cNvGrpSpPr/>
        <p:nvPr/>
      </p:nvGrpSpPr>
      <p:grpSpPr>
        <a:xfrm>
          <a:off x="0" y="0"/>
          <a:ext cx="0" cy="0"/>
          <a:chOff x="0" y="0"/>
          <a:chExt cx="0" cy="0"/>
        </a:xfrm>
      </p:grpSpPr>
      <p:sp>
        <p:nvSpPr>
          <p:cNvPr id="337" name="Google Shape;337;p62"/>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38" name="Google Shape;338;p62"/>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39" name="Google Shape;339;p62"/>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Red">
  <p:cSld name="2_Title &amp; Content Red">
    <p:spTree>
      <p:nvGrpSpPr>
        <p:cNvPr id="351" name="Shape 351"/>
        <p:cNvGrpSpPr/>
        <p:nvPr/>
      </p:nvGrpSpPr>
      <p:grpSpPr>
        <a:xfrm>
          <a:off x="0" y="0"/>
          <a:ext cx="0" cy="0"/>
          <a:chOff x="0" y="0"/>
          <a:chExt cx="0" cy="0"/>
        </a:xfrm>
      </p:grpSpPr>
      <p:sp>
        <p:nvSpPr>
          <p:cNvPr id="352" name="Google Shape;352;p64"/>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3" name="Google Shape;353;p64"/>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54" name="Google Shape;354;p64"/>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Purple">
  <p:cSld name="2_Title &amp; Content Purple">
    <p:spTree>
      <p:nvGrpSpPr>
        <p:cNvPr id="366" name="Shape 366"/>
        <p:cNvGrpSpPr/>
        <p:nvPr/>
      </p:nvGrpSpPr>
      <p:grpSpPr>
        <a:xfrm>
          <a:off x="0" y="0"/>
          <a:ext cx="0" cy="0"/>
          <a:chOff x="0" y="0"/>
          <a:chExt cx="0" cy="0"/>
        </a:xfrm>
      </p:grpSpPr>
      <p:sp>
        <p:nvSpPr>
          <p:cNvPr id="367" name="Google Shape;367;p66"/>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68" name="Google Shape;368;p66"/>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69" name="Google Shape;369;p66"/>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S-Blue">
  <p:cSld name="2_Title &amp; Content S-Blue">
    <p:spTree>
      <p:nvGrpSpPr>
        <p:cNvPr id="381" name="Shape 381"/>
        <p:cNvGrpSpPr/>
        <p:nvPr/>
      </p:nvGrpSpPr>
      <p:grpSpPr>
        <a:xfrm>
          <a:off x="0" y="0"/>
          <a:ext cx="0" cy="0"/>
          <a:chOff x="0" y="0"/>
          <a:chExt cx="0" cy="0"/>
        </a:xfrm>
      </p:grpSpPr>
      <p:sp>
        <p:nvSpPr>
          <p:cNvPr id="382" name="Google Shape;382;p68"/>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83" name="Google Shape;383;p68"/>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84" name="Google Shape;384;p68"/>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Sky Blue" showMasterSp="0">
  <p:cSld name="Breaker Slide Sky Blue">
    <p:spTree>
      <p:nvGrpSpPr>
        <p:cNvPr id="27" name="Shape 27"/>
        <p:cNvGrpSpPr/>
        <p:nvPr/>
      </p:nvGrpSpPr>
      <p:grpSpPr>
        <a:xfrm>
          <a:off x="0" y="0"/>
          <a:ext cx="0" cy="0"/>
          <a:chOff x="0" y="0"/>
          <a:chExt cx="0" cy="0"/>
        </a:xfrm>
      </p:grpSpPr>
      <p:sp>
        <p:nvSpPr>
          <p:cNvPr id="28" name="Google Shape;28;p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D-Blue">
  <p:cSld name="2_Title &amp; Content D-Blue">
    <p:spTree>
      <p:nvGrpSpPr>
        <p:cNvPr id="396" name="Shape 396"/>
        <p:cNvGrpSpPr/>
        <p:nvPr/>
      </p:nvGrpSpPr>
      <p:grpSpPr>
        <a:xfrm>
          <a:off x="0" y="0"/>
          <a:ext cx="0" cy="0"/>
          <a:chOff x="0" y="0"/>
          <a:chExt cx="0" cy="0"/>
        </a:xfrm>
      </p:grpSpPr>
      <p:sp>
        <p:nvSpPr>
          <p:cNvPr id="397" name="Google Shape;397;p70"/>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98" name="Google Shape;398;p70"/>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99" name="Google Shape;399;p70"/>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B-Orange">
  <p:cSld name="2_Title &amp; Content B-Orange">
    <p:spTree>
      <p:nvGrpSpPr>
        <p:cNvPr id="411" name="Shape 411"/>
        <p:cNvGrpSpPr/>
        <p:nvPr/>
      </p:nvGrpSpPr>
      <p:grpSpPr>
        <a:xfrm>
          <a:off x="0" y="0"/>
          <a:ext cx="0" cy="0"/>
          <a:chOff x="0" y="0"/>
          <a:chExt cx="0" cy="0"/>
        </a:xfrm>
      </p:grpSpPr>
      <p:sp>
        <p:nvSpPr>
          <p:cNvPr id="412" name="Google Shape;412;p72"/>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13" name="Google Shape;413;p72"/>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14" name="Google Shape;414;p72"/>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S-Blue">
  <p:cSld name="Title &amp; Content S-Blue">
    <p:spTree>
      <p:nvGrpSpPr>
        <p:cNvPr id="41" name="Shape 41"/>
        <p:cNvGrpSpPr/>
        <p:nvPr/>
      </p:nvGrpSpPr>
      <p:grpSpPr>
        <a:xfrm>
          <a:off x="0" y="0"/>
          <a:ext cx="0" cy="0"/>
          <a:chOff x="0" y="0"/>
          <a:chExt cx="0" cy="0"/>
        </a:xfrm>
      </p:grpSpPr>
      <p:sp>
        <p:nvSpPr>
          <p:cNvPr id="42" name="Google Shape;42;p9"/>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3" name="Google Shape;43;p9"/>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D Blue">
  <p:cSld name="Breaker Slide- D Blue">
    <p:spTree>
      <p:nvGrpSpPr>
        <p:cNvPr id="51" name="Shape 51"/>
        <p:cNvGrpSpPr/>
        <p:nvPr/>
      </p:nvGrpSpPr>
      <p:grpSpPr>
        <a:xfrm>
          <a:off x="0" y="0"/>
          <a:ext cx="0" cy="0"/>
          <a:chOff x="0" y="0"/>
          <a:chExt cx="0" cy="0"/>
        </a:xfrm>
      </p:grpSpPr>
      <p:sp>
        <p:nvSpPr>
          <p:cNvPr id="52" name="Google Shape;52;p11"/>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3" name="Google Shape;53;p11"/>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D-Blue">
  <p:cSld name="Title &amp; Content D-Blue">
    <p:spTree>
      <p:nvGrpSpPr>
        <p:cNvPr id="65" name="Shape 65"/>
        <p:cNvGrpSpPr/>
        <p:nvPr/>
      </p:nvGrpSpPr>
      <p:grpSpPr>
        <a:xfrm>
          <a:off x="0" y="0"/>
          <a:ext cx="0" cy="0"/>
          <a:chOff x="0" y="0"/>
          <a:chExt cx="0" cy="0"/>
        </a:xfrm>
      </p:grpSpPr>
      <p:sp>
        <p:nvSpPr>
          <p:cNvPr id="66" name="Google Shape;66;p14"/>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7" name="Google Shape;67;p14"/>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16.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6.jpg"/><Relationship Id="rId3" Type="http://schemas.openxmlformats.org/officeDocument/2006/relationships/slideLayout" Target="../slideLayouts/slideLayout19.xml"/><Relationship Id="rId4" Type="http://schemas.openxmlformats.org/officeDocument/2006/relationships/theme" Target="../theme/theme12.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6.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theme" Target="../theme/theme10.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7.jpg"/><Relationship Id="rId2" Type="http://schemas.openxmlformats.org/officeDocument/2006/relationships/image" Target="../media/image6.jpg"/><Relationship Id="rId3" Type="http://schemas.openxmlformats.org/officeDocument/2006/relationships/slideLayout" Target="../slideLayouts/slideLayout22.xml"/><Relationship Id="rId4" Type="http://schemas.openxmlformats.org/officeDocument/2006/relationships/theme" Target="../theme/theme11.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3.png"/><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theme" Target="../theme/theme23.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image" Target="../media/image2.jpg"/><Relationship Id="rId3" Type="http://schemas.openxmlformats.org/officeDocument/2006/relationships/slideLayout" Target="../slideLayouts/slideLayout25.xml"/><Relationship Id="rId4" Type="http://schemas.openxmlformats.org/officeDocument/2006/relationships/theme" Target="../theme/theme19.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theme" Target="../theme/theme27.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22.png"/><Relationship Id="rId3" Type="http://schemas.openxmlformats.org/officeDocument/2006/relationships/slideLayout" Target="../slideLayouts/slideLayout26.xml"/><Relationship Id="rId4" Type="http://schemas.openxmlformats.org/officeDocument/2006/relationships/theme" Target="../theme/theme26.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3.png"/><Relationship Id="rId3" Type="http://schemas.openxmlformats.org/officeDocument/2006/relationships/slideLayout" Target="../slideLayouts/slideLayout27.xml"/><Relationship Id="rId4" Type="http://schemas.openxmlformats.org/officeDocument/2006/relationships/theme" Target="../theme/theme8.xml"/></Relationships>
</file>

<file path=ppt/slideMasters/_rels/slideMaster18.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6.png"/><Relationship Id="rId3" Type="http://schemas.openxmlformats.org/officeDocument/2006/relationships/slideLayout" Target="../slideLayouts/slideLayout28.xml"/><Relationship Id="rId4" Type="http://schemas.openxmlformats.org/officeDocument/2006/relationships/theme" Target="../theme/theme20.xml"/></Relationships>
</file>

<file path=ppt/slideMasters/_rels/slideMaster19.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2.png"/><Relationship Id="rId3" Type="http://schemas.openxmlformats.org/officeDocument/2006/relationships/slideLayout" Target="../slideLayouts/slideLayout29.xml"/><Relationship Id="rId4" Type="http://schemas.openxmlformats.org/officeDocument/2006/relationships/theme" Target="../theme/theme2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6.jp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5.xml"/></Relationships>
</file>

<file path=ppt/slideMasters/_rels/slideMaster20.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8.png"/><Relationship Id="rId3" Type="http://schemas.openxmlformats.org/officeDocument/2006/relationships/slideLayout" Target="../slideLayouts/slideLayout30.xml"/><Relationship Id="rId4" Type="http://schemas.openxmlformats.org/officeDocument/2006/relationships/theme" Target="../theme/theme15.xml"/></Relationships>
</file>

<file path=ppt/slideMasters/_rels/slideMaster2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21.png"/><Relationship Id="rId3" Type="http://schemas.openxmlformats.org/officeDocument/2006/relationships/slideLayout" Target="../slideLayouts/slideLayout31.xml"/><Relationship Id="rId4" Type="http://schemas.openxmlformats.org/officeDocument/2006/relationships/theme" Target="../theme/theme31.xml"/></Relationships>
</file>

<file path=ppt/slideMasters/_rels/slideMaster22.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4.png"/><Relationship Id="rId3" Type="http://schemas.openxmlformats.org/officeDocument/2006/relationships/slideLayout" Target="../slideLayouts/slideLayout32.xml"/><Relationship Id="rId4" Type="http://schemas.openxmlformats.org/officeDocument/2006/relationships/theme" Target="../theme/theme3.xml"/></Relationships>
</file>

<file path=ppt/slideMasters/_rels/slideMaster23.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5.png"/><Relationship Id="rId3" Type="http://schemas.openxmlformats.org/officeDocument/2006/relationships/slideLayout" Target="../slideLayouts/slideLayout33.xml"/><Relationship Id="rId4" Type="http://schemas.openxmlformats.org/officeDocument/2006/relationships/theme" Target="../theme/theme9.xml"/></Relationships>
</file>

<file path=ppt/slideMasters/_rels/slideMaster24.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22.png"/><Relationship Id="rId3" Type="http://schemas.openxmlformats.org/officeDocument/2006/relationships/slideLayout" Target="../slideLayouts/slideLayout34.xml"/><Relationship Id="rId4" Type="http://schemas.openxmlformats.org/officeDocument/2006/relationships/theme" Target="../theme/theme2.xml"/></Relationships>
</file>

<file path=ppt/slideMasters/_rels/slideMaster25.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3.png"/><Relationship Id="rId3" Type="http://schemas.openxmlformats.org/officeDocument/2006/relationships/slideLayout" Target="../slideLayouts/slideLayout35.xml"/><Relationship Id="rId4" Type="http://schemas.openxmlformats.org/officeDocument/2006/relationships/theme" Target="../theme/theme30.xml"/></Relationships>
</file>

<file path=ppt/slideMasters/_rels/slideMaster26.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6.png"/><Relationship Id="rId3" Type="http://schemas.openxmlformats.org/officeDocument/2006/relationships/slideLayout" Target="../slideLayouts/slideLayout36.xml"/><Relationship Id="rId4" Type="http://schemas.openxmlformats.org/officeDocument/2006/relationships/theme" Target="../theme/theme28.xml"/></Relationships>
</file>

<file path=ppt/slideMasters/_rels/slideMaster27.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2.png"/><Relationship Id="rId3" Type="http://schemas.openxmlformats.org/officeDocument/2006/relationships/slideLayout" Target="../slideLayouts/slideLayout37.xml"/><Relationship Id="rId4" Type="http://schemas.openxmlformats.org/officeDocument/2006/relationships/theme" Target="../theme/theme25.xml"/></Relationships>
</file>

<file path=ppt/slideMasters/_rels/slideMaster28.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8.png"/><Relationship Id="rId3" Type="http://schemas.openxmlformats.org/officeDocument/2006/relationships/slideLayout" Target="../slideLayouts/slideLayout38.xml"/><Relationship Id="rId4" Type="http://schemas.openxmlformats.org/officeDocument/2006/relationships/theme" Target="../theme/theme22.xml"/></Relationships>
</file>

<file path=ppt/slideMasters/_rels/slideMaster29.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21.png"/><Relationship Id="rId3" Type="http://schemas.openxmlformats.org/officeDocument/2006/relationships/slideLayout" Target="../slideLayouts/slideLayout39.xml"/><Relationship Id="rId4" Type="http://schemas.openxmlformats.org/officeDocument/2006/relationships/theme" Target="../theme/theme2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21.png"/><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17.xml"/></Relationships>
</file>

<file path=ppt/slideMasters/_rels/slideMaster30.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4.png"/><Relationship Id="rId3" Type="http://schemas.openxmlformats.org/officeDocument/2006/relationships/slideLayout" Target="../slideLayouts/slideLayout40.xml"/><Relationship Id="rId4" Type="http://schemas.openxmlformats.org/officeDocument/2006/relationships/theme" Target="../theme/theme18.xml"/></Relationships>
</file>

<file path=ppt/slideMasters/_rels/slideMaster3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5.png"/><Relationship Id="rId3" Type="http://schemas.openxmlformats.org/officeDocument/2006/relationships/slideLayout" Target="../slideLayouts/slideLayout41.xml"/><Relationship Id="rId4"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image" Target="../media/image6.jpg"/><Relationship Id="rId3" Type="http://schemas.openxmlformats.org/officeDocument/2006/relationships/slideLayout" Target="../slideLayouts/slideLayout7.xml"/><Relationship Id="rId4"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4.png"/><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6.jpg"/><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theme" Target="../theme/theme14.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8.png"/><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4.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6.jpg"/><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24.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2.png"/><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theme" Target="../theme/theme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pic>
        <p:nvPicPr>
          <p:cNvPr descr="e:\My Documents\1 Temple\1 Wipro\1 On-going Jobs\Corporate ppt\Abstract\corp ppt_6.jpg" id="120" name="Google Shape;120;p28"/>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121" name="Google Shape;121;p28"/>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22" name="Google Shape;122;p2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23" name="Google Shape;123;p2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24" name="Google Shape;124;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25" name="Google Shape;125;p2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cxnSp>
        <p:nvCxnSpPr>
          <p:cNvPr id="130" name="Google Shape;130;p3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31" name="Google Shape;131;p3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32" name="Google Shape;132;p3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33" name="Google Shape;133;p3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5a.gif" id="134" name="Google Shape;134;p3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35" name="Google Shape;135;p3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36" name="Google Shape;136;p3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37" name="Google Shape;137;p3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38" name="Google Shape;138;p3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7" r:id="rId3"/>
    <p:sldLayoutId id="214748366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pic>
        <p:nvPicPr>
          <p:cNvPr descr="e:\My Documents\1 Temple\1 Wipro\1 On-going Jobs\Corporate ppt\Abstract\corp ppt_8.jpg" id="144" name="Google Shape;144;p33"/>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45" name="Google Shape;145;p33"/>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46" name="Google Shape;146;p3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7" name="Google Shape;147;p3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48" name="Google Shape;148;p3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49" name="Google Shape;149;p3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cxnSp>
        <p:nvCxnSpPr>
          <p:cNvPr id="154" name="Google Shape;154;p3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55" name="Google Shape;155;p3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56" name="Google Shape;156;p3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57" name="Google Shape;157;p3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158" name="Google Shape;158;p3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59" name="Google Shape;159;p3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60" name="Google Shape;160;p3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61" name="Google Shape;161;p3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62" name="Google Shape;162;p3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pic>
        <p:nvPicPr>
          <p:cNvPr descr="e:\My Documents\1 Temple\1 Wipro\1 On-going Jobs\Corporate ppt\Abstract\corp ppt_Intro.jpg" id="168" name="Google Shape;168;p38"/>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169" name="Google Shape;169;p38"/>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70" name="Google Shape;170;p38"/>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71" name="Google Shape;171;p3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72" name="Google Shape;172;p3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73" name="Google Shape;173;p3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cxnSp>
        <p:nvCxnSpPr>
          <p:cNvPr id="177" name="Google Shape;177;p4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sp>
        <p:nvSpPr>
          <p:cNvPr id="178" name="Google Shape;178;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79" name="Google Shape;179;p4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pic>
        <p:nvPicPr>
          <p:cNvPr descr="D:\Ashish\Corporate Brand Mgmt\Brand Identity Logo\Wipro Logo JPEG Image - White Background.jpg" id="180" name="Google Shape;180;p4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81" name="Google Shape;181;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82" name="Google Shape;182;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cxnSp>
        <p:nvCxnSpPr>
          <p:cNvPr id="184" name="Google Shape;184;p4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85" name="Google Shape;185;p4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86" name="Google Shape;186;p4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87" name="Google Shape;187;p4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7a.gif" id="188" name="Google Shape;188;p4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89" name="Google Shape;189;p4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90" name="Google Shape;190;p4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91" name="Google Shape;191;p4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92" name="Google Shape;192;p4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cxnSp>
        <p:nvCxnSpPr>
          <p:cNvPr id="198" name="Google Shape;198;p4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99" name="Google Shape;199;p4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00" name="Google Shape;200;p4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01" name="Google Shape;201;p4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02" name="Google Shape;202;p4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3" name="Google Shape;203;p4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04" name="Google Shape;204;p4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05" name="Google Shape;205;p4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06" name="Google Shape;206;p4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cxnSp>
        <p:nvCxnSpPr>
          <p:cNvPr id="212" name="Google Shape;212;p4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13" name="Google Shape;213;p4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4" name="Google Shape;214;p4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15" name="Google Shape;215;p4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5a.gif" id="216" name="Google Shape;216;p4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17" name="Google Shape;217;p4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18" name="Google Shape;218;p4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19" name="Google Shape;219;p4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20" name="Google Shape;220;p4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cxnSp>
        <p:nvCxnSpPr>
          <p:cNvPr id="226" name="Google Shape;226;p4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27" name="Google Shape;227;p4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28" name="Google Shape;228;p4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29" name="Google Shape;229;p4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230" name="Google Shape;230;p4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31" name="Google Shape;231;p4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32" name="Google Shape;232;p4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33" name="Google Shape;233;p4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34" name="Google Shape;234;p4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pic>
        <p:nvPicPr>
          <p:cNvPr descr="e:\My Documents\1 Temple\1 Wipro\1 On-going Jobs\Corporate ppt\Abstract\corp ppt_3.jpg" id="20" name="Google Shape;20;p4"/>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21" name="Google Shape;21;p4"/>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2" name="Google Shape;22;p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3" name="Google Shape;23;p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4" name="Google Shape;24;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5" name="Google Shape;25;p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cxnSp>
        <p:nvCxnSpPr>
          <p:cNvPr id="240" name="Google Shape;240;p4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41" name="Google Shape;241;p4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42" name="Google Shape;242;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43" name="Google Shape;243;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44" name="Google Shape;244;p4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5" name="Google Shape;245;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46" name="Google Shape;246;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47" name="Google Shape;247;p4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48" name="Google Shape;248;p4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cxnSp>
        <p:nvCxnSpPr>
          <p:cNvPr id="254" name="Google Shape;254;p5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55" name="Google Shape;255;p5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56" name="Google Shape;256;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57" name="Google Shape;257;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258" name="Google Shape;258;p5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59" name="Google Shape;259;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60" name="Google Shape;260;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61" name="Google Shape;261;p5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62" name="Google Shape;262;p5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cxnSp>
        <p:nvCxnSpPr>
          <p:cNvPr id="268" name="Google Shape;268;p5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69" name="Google Shape;269;p5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70" name="Google Shape;270;p5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71" name="Google Shape;271;p5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2a.gif" id="272" name="Google Shape;272;p5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73" name="Google Shape;273;p5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74" name="Google Shape;274;p5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75" name="Google Shape;275;p5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76" name="Google Shape;276;p5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cxnSp>
        <p:nvCxnSpPr>
          <p:cNvPr id="282" name="Google Shape;282;p5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83" name="Google Shape;283;p5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84" name="Google Shape;284;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85" name="Google Shape;285;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86" name="Google Shape;286;p5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87" name="Google Shape;287;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88" name="Google Shape;288;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89" name="Google Shape;289;p5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90" name="Google Shape;290;p5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cxnSp>
        <p:nvCxnSpPr>
          <p:cNvPr id="296" name="Google Shape;296;p5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97" name="Google Shape;297;p5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98" name="Google Shape;298;p5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99" name="Google Shape;299;p5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7a.gif" id="300" name="Google Shape;300;p5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301" name="Google Shape;301;p57"/>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302" name="Google Shape;302;p5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03" name="Google Shape;303;p5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04" name="Google Shape;304;p5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05" name="Google Shape;305;p5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cxnSp>
        <p:nvCxnSpPr>
          <p:cNvPr id="311" name="Google Shape;311;p5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12" name="Google Shape;312;p5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13" name="Google Shape;313;p5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14" name="Google Shape;314;p5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315" name="Google Shape;315;p5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316" name="Google Shape;316;p59"/>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317" name="Google Shape;317;p5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18" name="Google Shape;318;p5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19" name="Google Shape;319;p5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20" name="Google Shape;320;p5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5" name="Shape 325"/>
        <p:cNvGrpSpPr/>
        <p:nvPr/>
      </p:nvGrpSpPr>
      <p:grpSpPr>
        <a:xfrm>
          <a:off x="0" y="0"/>
          <a:ext cx="0" cy="0"/>
          <a:chOff x="0" y="0"/>
          <a:chExt cx="0" cy="0"/>
        </a:xfrm>
      </p:grpSpPr>
      <p:cxnSp>
        <p:nvCxnSpPr>
          <p:cNvPr id="326" name="Google Shape;326;p6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27" name="Google Shape;327;p6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28" name="Google Shape;328;p6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29" name="Google Shape;329;p6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5a.gif" id="330" name="Google Shape;330;p6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331" name="Google Shape;331;p61"/>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332" name="Google Shape;332;p6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33" name="Google Shape;333;p6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34" name="Google Shape;334;p6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35" name="Google Shape;335;p6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cxnSp>
        <p:nvCxnSpPr>
          <p:cNvPr id="341" name="Google Shape;341;p6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42" name="Google Shape;342;p6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43" name="Google Shape;343;p6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44" name="Google Shape;344;p6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345" name="Google Shape;345;p6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346" name="Google Shape;346;p63"/>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347" name="Google Shape;347;p6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48" name="Google Shape;348;p6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49" name="Google Shape;349;p6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50" name="Google Shape;350;p6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cxnSp>
        <p:nvCxnSpPr>
          <p:cNvPr id="356" name="Google Shape;356;p6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57" name="Google Shape;357;p6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58" name="Google Shape;358;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59" name="Google Shape;359;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cxnSp>
        <p:nvCxnSpPr>
          <p:cNvPr id="360" name="Google Shape;360;p65"/>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pic>
        <p:nvPicPr>
          <p:cNvPr descr="E:\My Documents\1 Temple\1 Wipro\1 On-going Jobs\Corporate ppt\z+ final\TMPLTS\3a.gif" id="361" name="Google Shape;361;p6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362" name="Google Shape;362;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63" name="Google Shape;363;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64" name="Google Shape;364;p6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65" name="Google Shape;365;p6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cxnSp>
        <p:nvCxnSpPr>
          <p:cNvPr id="371" name="Google Shape;371;p6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72" name="Google Shape;372;p6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73" name="Google Shape;373;p6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74" name="Google Shape;374;p6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cxnSp>
        <p:nvCxnSpPr>
          <p:cNvPr id="375" name="Google Shape;375;p67"/>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pic>
        <p:nvPicPr>
          <p:cNvPr descr="E:\My Documents\1 Temple\1 Wipro\1 On-going Jobs\Corporate ppt\z+ final\TMPLTS\1a.gif" id="376" name="Google Shape;376;p6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377" name="Google Shape;377;p6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78" name="Google Shape;378;p6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79" name="Google Shape;379;p6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80" name="Google Shape;380;p6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cxnSp>
        <p:nvCxnSpPr>
          <p:cNvPr id="31" name="Google Shape;31;p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2" name="Google Shape;32;p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3" name="Google Shape;33;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4" name="Google Shape;34;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35" name="Google Shape;35;p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36" name="Google Shape;36;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7" name="Google Shape;37;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8" name="Google Shape;38;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9" name="Google Shape;39;p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2" r:id="rId3"/>
    <p:sldLayoutId id="214748365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cxnSp>
        <p:nvCxnSpPr>
          <p:cNvPr id="386" name="Google Shape;386;p6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87" name="Google Shape;387;p6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88" name="Google Shape;388;p6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89" name="Google Shape;389;p6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cxnSp>
        <p:nvCxnSpPr>
          <p:cNvPr id="390" name="Google Shape;390;p69"/>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pic>
        <p:nvPicPr>
          <p:cNvPr descr="E:\My Documents\1 Temple\1 Wipro\1 On-going Jobs\Corporate ppt\z+ final\TMPLTS\2a.gif" id="391" name="Google Shape;391;p6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392" name="Google Shape;392;p6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93" name="Google Shape;393;p6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94" name="Google Shape;394;p6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95" name="Google Shape;395;p6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0" name="Shape 400"/>
        <p:cNvGrpSpPr/>
        <p:nvPr/>
      </p:nvGrpSpPr>
      <p:grpSpPr>
        <a:xfrm>
          <a:off x="0" y="0"/>
          <a:ext cx="0" cy="0"/>
          <a:chOff x="0" y="0"/>
          <a:chExt cx="0" cy="0"/>
        </a:xfrm>
      </p:grpSpPr>
      <p:cxnSp>
        <p:nvCxnSpPr>
          <p:cNvPr id="401" name="Google Shape;401;p7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02" name="Google Shape;402;p7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03" name="Google Shape;403;p7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404" name="Google Shape;404;p7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405" name="Google Shape;405;p7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406" name="Google Shape;406;p71"/>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407" name="Google Shape;407;p7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408" name="Google Shape;408;p7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409" name="Google Shape;409;p7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410" name="Google Shape;410;p7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pic>
        <p:nvPicPr>
          <p:cNvPr descr="e:\My Documents\1 Temple\1 Wipro\1 On-going Jobs\Corporate ppt\Abstract\corp ppt_2.jpg" id="45" name="Google Shape;45;p10"/>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46" name="Google Shape;46;p10"/>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47" name="Google Shape;47;p1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48" name="Google Shape;48;p1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49" name="Google Shape;49;p1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50" name="Google Shape;50;p1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cxnSp>
        <p:nvCxnSpPr>
          <p:cNvPr id="55" name="Google Shape;55;p1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56" name="Google Shape;56;p1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57" name="Google Shape;57;p1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8" name="Google Shape;58;p1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2a.gif" id="59" name="Google Shape;59;p1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60" name="Google Shape;60;p1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61" name="Google Shape;61;p1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62" name="Google Shape;62;p1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63" name="Google Shape;63;p1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5" r:id="rId3"/>
    <p:sldLayoutId id="214748365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pic>
        <p:nvPicPr>
          <p:cNvPr descr="e:\My Documents\1 Temple\1 Wipro\1 On-going Jobs\Corporate ppt\Abstract\corp ppt_4.jpg" id="69" name="Google Shape;69;p15"/>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70" name="Google Shape;70;p1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71" name="Google Shape;71;p1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72" name="Google Shape;72;p1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73" name="Google Shape;73;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74" name="Google Shape;74;p1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7" r:id="rId3"/>
    <p:sldLayoutId id="214748365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cxnSp>
        <p:nvCxnSpPr>
          <p:cNvPr id="80" name="Google Shape;80;p1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81" name="Google Shape;81;p1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82" name="Google Shape;82;p1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83" name="Google Shape;83;p1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84" name="Google Shape;84;p1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85" name="Google Shape;85;p1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86" name="Google Shape;86;p1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87" name="Google Shape;87;p1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88" name="Google Shape;88;p1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pic>
        <p:nvPicPr>
          <p:cNvPr descr="e:\My Documents\1 Temple\1 Wipro\1 On-going Jobs\Corporate ppt\Abstract\corp ppt_5.jpg" id="95" name="Google Shape;95;p22"/>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96" name="Google Shape;96;p22"/>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97" name="Google Shape;97;p2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98" name="Google Shape;98;p2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99" name="Google Shape;99;p2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00" name="Google Shape;100;p2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cxnSp>
        <p:nvCxnSpPr>
          <p:cNvPr id="106" name="Google Shape;106;p2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07" name="Google Shape;107;p2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08" name="Google Shape;108;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09" name="Google Shape;109;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110" name="Google Shape;110;p2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11" name="Google Shape;111;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12" name="Google Shape;112;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13" name="Google Shape;113;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14" name="Google Shape;114;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4" r:id="rId3"/>
    <p:sldLayoutId id="214748366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 Id="rId3" Type="http://schemas.openxmlformats.org/officeDocument/2006/relationships/image" Target="../media/image20.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8" name="Shape 418"/>
        <p:cNvGrpSpPr/>
        <p:nvPr/>
      </p:nvGrpSpPr>
      <p:grpSpPr>
        <a:xfrm>
          <a:off x="0" y="0"/>
          <a:ext cx="0" cy="0"/>
          <a:chOff x="0" y="0"/>
          <a:chExt cx="0" cy="0"/>
        </a:xfrm>
      </p:grpSpPr>
      <p:sp>
        <p:nvSpPr>
          <p:cNvPr id="419" name="Google Shape;419;p73"/>
          <p:cNvSpPr txBox="1"/>
          <p:nvPr/>
        </p:nvSpPr>
        <p:spPr>
          <a:xfrm>
            <a:off x="3048000" y="1219200"/>
            <a:ext cx="60960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MS SQL Server Analysis Services </a:t>
            </a:r>
            <a:br>
              <a:rPr b="0" i="0" lang="en-US" sz="3200" u="none" cap="none" strike="noStrike">
                <a:solidFill>
                  <a:schemeClr val="dk1"/>
                </a:solidFill>
                <a:latin typeface="Cabin"/>
                <a:ea typeface="Cabin"/>
                <a:cs typeface="Cabin"/>
                <a:sym typeface="Cabin"/>
              </a:rPr>
            </a:br>
            <a:r>
              <a:rPr b="0" i="0" lang="en-US" sz="3200" u="none" cap="none" strike="noStrike">
                <a:solidFill>
                  <a:schemeClr val="dk1"/>
                </a:solidFill>
                <a:latin typeface="Cabin"/>
                <a:ea typeface="Cabin"/>
                <a:cs typeface="Cabin"/>
                <a:sym typeface="Cabin"/>
              </a:rPr>
              <a:t>As </a:t>
            </a:r>
            <a:br>
              <a:rPr b="0" i="0" lang="en-US" sz="3200" u="none" cap="none" strike="noStrike">
                <a:solidFill>
                  <a:schemeClr val="dk1"/>
                </a:solidFill>
                <a:latin typeface="Cabin"/>
                <a:ea typeface="Cabin"/>
                <a:cs typeface="Cabin"/>
                <a:sym typeface="Cabin"/>
              </a:rPr>
            </a:br>
            <a:r>
              <a:rPr b="0" i="0" lang="en-US" sz="3200" u="none" cap="none" strike="noStrike">
                <a:solidFill>
                  <a:schemeClr val="dk1"/>
                </a:solidFill>
                <a:latin typeface="Cabin"/>
                <a:ea typeface="Cabin"/>
                <a:cs typeface="Cabin"/>
                <a:sym typeface="Cabin"/>
              </a:rPr>
              <a:t>Online Analytical Processing Tool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4" name="Shape 474"/>
        <p:cNvGrpSpPr/>
        <p:nvPr/>
      </p:nvGrpSpPr>
      <p:grpSpPr>
        <a:xfrm>
          <a:off x="0" y="0"/>
          <a:ext cx="0" cy="0"/>
          <a:chOff x="0" y="0"/>
          <a:chExt cx="0" cy="0"/>
        </a:xfrm>
      </p:grpSpPr>
      <p:sp>
        <p:nvSpPr>
          <p:cNvPr id="475" name="Google Shape;475;p82"/>
          <p:cNvSpPr txBox="1"/>
          <p:nvPr>
            <p:ph idx="4294967295" type="title"/>
          </p:nvPr>
        </p:nvSpPr>
        <p:spPr>
          <a:xfrm>
            <a:off x="152400" y="139700"/>
            <a:ext cx="7696200" cy="62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Major OLAP Tools in market</a:t>
            </a:r>
            <a:endParaRPr/>
          </a:p>
        </p:txBody>
      </p:sp>
      <p:sp>
        <p:nvSpPr>
          <p:cNvPr id="476" name="Google Shape;476;p82"/>
          <p:cNvSpPr txBox="1"/>
          <p:nvPr>
            <p:ph idx="4294967295" type="body"/>
          </p:nvPr>
        </p:nvSpPr>
        <p:spPr>
          <a:xfrm>
            <a:off x="304800" y="1066800"/>
            <a:ext cx="8229600" cy="52578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MS SQL Server</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Business Objects (SAP)</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Cognos (IBM)</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Hyperion/Oracle (Oracle)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Micro Strategy</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sp>
        <p:nvSpPr>
          <p:cNvPr id="481" name="Google Shape;481;p83"/>
          <p:cNvSpPr txBox="1"/>
          <p:nvPr>
            <p:ph idx="4294967295"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in MS SQL Server</a:t>
            </a:r>
            <a:endParaRPr/>
          </a:p>
        </p:txBody>
      </p:sp>
      <p:sp>
        <p:nvSpPr>
          <p:cNvPr id="482" name="Google Shape;482;p83"/>
          <p:cNvSpPr txBox="1"/>
          <p:nvPr>
            <p:ph idx="4294967295" type="body"/>
          </p:nvPr>
        </p:nvSpPr>
        <p:spPr>
          <a:xfrm>
            <a:off x="304800" y="1066800"/>
            <a:ext cx="8458200" cy="5334000"/>
          </a:xfrm>
          <a:prstGeom prst="rect">
            <a:avLst/>
          </a:prstGeom>
          <a:noFill/>
          <a:ln>
            <a:noFill/>
          </a:ln>
        </p:spPr>
        <p:txBody>
          <a:bodyPr anchorCtr="0" anchor="t" bIns="45700" lIns="91425" spcFirstLastPara="1" rIns="91425" wrap="square" tIns="45700">
            <a:noAutofit/>
          </a:bodyPr>
          <a:lstStyle/>
          <a:p>
            <a:pPr indent="-241300" lvl="0" marL="3429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Initial version of OLAP technology is Incorporated in SQL Server 7.0</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SQL Server 2000 is empowered with stable OLAP and referred as Microsoft SQL Server Analysis Services (MSAS)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SQL Server 2005 has the re-architected OLAP to cater the Enterprise wide needs. This is more scalable with higher performance and user-friendly UI</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SQL Server 2008 has improved with few UI changes, scalability and server administration</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6" name="Shape 486"/>
        <p:cNvGrpSpPr/>
        <p:nvPr/>
      </p:nvGrpSpPr>
      <p:grpSpPr>
        <a:xfrm>
          <a:off x="0" y="0"/>
          <a:ext cx="0" cy="0"/>
          <a:chOff x="0" y="0"/>
          <a:chExt cx="0" cy="0"/>
        </a:xfrm>
      </p:grpSpPr>
      <p:sp>
        <p:nvSpPr>
          <p:cNvPr id="487" name="Google Shape;487;p84"/>
          <p:cNvSpPr txBox="1"/>
          <p:nvPr>
            <p:ph idx="4294967295" type="title"/>
          </p:nvPr>
        </p:nvSpPr>
        <p:spPr>
          <a:xfrm>
            <a:off x="609600" y="215900"/>
            <a:ext cx="67818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Building blocks of </a:t>
            </a:r>
            <a:br>
              <a:rPr b="0" i="0" lang="en-US" sz="2800" u="none" cap="none" strike="noStrike">
                <a:solidFill>
                  <a:schemeClr val="dk1"/>
                </a:solidFill>
                <a:latin typeface="Cabin"/>
                <a:ea typeface="Cabin"/>
                <a:cs typeface="Cabin"/>
                <a:sym typeface="Cabin"/>
              </a:rPr>
            </a:br>
            <a:r>
              <a:rPr b="0" i="0" lang="en-US" sz="2800" u="none" cap="none" strike="noStrike">
                <a:solidFill>
                  <a:schemeClr val="dk1"/>
                </a:solidFill>
                <a:latin typeface="Cabin"/>
                <a:ea typeface="Cabin"/>
                <a:cs typeface="Cabin"/>
                <a:sym typeface="Cabin"/>
              </a:rPr>
              <a:t>SQL Server Analysis Services (SSAS)</a:t>
            </a:r>
            <a:endParaRPr/>
          </a:p>
        </p:txBody>
      </p:sp>
      <p:sp>
        <p:nvSpPr>
          <p:cNvPr id="488" name="Google Shape;488;p84"/>
          <p:cNvSpPr txBox="1"/>
          <p:nvPr>
            <p:ph idx="4294967295" type="body"/>
          </p:nvPr>
        </p:nvSpPr>
        <p:spPr>
          <a:xfrm>
            <a:off x="3200400" y="2286000"/>
            <a:ext cx="5791200" cy="3276600"/>
          </a:xfrm>
          <a:prstGeom prst="rect">
            <a:avLst/>
          </a:prstGeom>
          <a:noFill/>
          <a:ln>
            <a:noFill/>
          </a:ln>
        </p:spPr>
        <p:txBody>
          <a:bodyPr anchorCtr="0" anchor="t" bIns="45700" lIns="91425" spcFirstLastPara="1" rIns="91425" wrap="square" tIns="45700">
            <a:noAutofit/>
          </a:bodyPr>
          <a:lstStyle/>
          <a:p>
            <a:pPr indent="-215900" lvl="0" marL="342900" marR="0" rtl="0" algn="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Source &amp; Data Source View</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Dimension</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Cube</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Partition</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Storage Modes</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Programming Languages</a:t>
            </a:r>
            <a:endParaRPr b="0" i="0" sz="18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Applicability of OLAP to Explorer Utility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2" name="Shape 492"/>
        <p:cNvGrpSpPr/>
        <p:nvPr/>
      </p:nvGrpSpPr>
      <p:grpSpPr>
        <a:xfrm>
          <a:off x="0" y="0"/>
          <a:ext cx="0" cy="0"/>
          <a:chOff x="0" y="0"/>
          <a:chExt cx="0" cy="0"/>
        </a:xfrm>
      </p:grpSpPr>
      <p:sp>
        <p:nvSpPr>
          <p:cNvPr id="493" name="Google Shape;493;p85"/>
          <p:cNvSpPr txBox="1"/>
          <p:nvPr>
            <p:ph idx="4294967295" type="title"/>
          </p:nvPr>
        </p:nvSpPr>
        <p:spPr>
          <a:xfrm>
            <a:off x="0" y="76200"/>
            <a:ext cx="76962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Data Source &amp; Data Source View</a:t>
            </a:r>
            <a:endParaRPr/>
          </a:p>
        </p:txBody>
      </p:sp>
      <p:sp>
        <p:nvSpPr>
          <p:cNvPr id="494" name="Google Shape;494;p85"/>
          <p:cNvSpPr txBox="1"/>
          <p:nvPr>
            <p:ph idx="4294967295" type="body"/>
          </p:nvPr>
        </p:nvSpPr>
        <p:spPr>
          <a:xfrm>
            <a:off x="152400" y="990600"/>
            <a:ext cx="87630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Data Source:</a:t>
            </a:r>
            <a:endParaRPr b="1"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 Data Source is a source of data</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 Data Source can be RDBMS or File or Web Service</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Data Source View:</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data source view contains the logical model of the schema used by database objects—namely cubes, dimensions, and mining structures</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can be built over one or more data sources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can contain relationships, calculated columns, and queries that are not present in the underlying data source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is not visible to client applications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DSV acts like a single Relational database schema to the DSV consumers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8" name="Shape 498"/>
        <p:cNvGrpSpPr/>
        <p:nvPr/>
      </p:nvGrpSpPr>
      <p:grpSpPr>
        <a:xfrm>
          <a:off x="0" y="0"/>
          <a:ext cx="0" cy="0"/>
          <a:chOff x="0" y="0"/>
          <a:chExt cx="0" cy="0"/>
        </a:xfrm>
      </p:grpSpPr>
      <p:sp>
        <p:nvSpPr>
          <p:cNvPr id="499" name="Google Shape;499;p86"/>
          <p:cNvSpPr txBox="1"/>
          <p:nvPr>
            <p:ph idx="4294967295" type="title"/>
          </p:nvPr>
        </p:nvSpPr>
        <p:spPr>
          <a:xfrm>
            <a:off x="152400" y="76200"/>
            <a:ext cx="76962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3000" u="none" cap="none" strike="noStrike">
                <a:solidFill>
                  <a:schemeClr val="dk1"/>
                </a:solidFill>
                <a:latin typeface="Cabin"/>
                <a:ea typeface="Cabin"/>
                <a:cs typeface="Cabin"/>
                <a:sym typeface="Cabin"/>
              </a:rPr>
              <a:t>CUBE</a:t>
            </a:r>
            <a:endParaRPr/>
          </a:p>
        </p:txBody>
      </p:sp>
      <p:sp>
        <p:nvSpPr>
          <p:cNvPr id="500" name="Google Shape;500;p86"/>
          <p:cNvSpPr txBox="1"/>
          <p:nvPr>
            <p:ph idx="4294967295" type="body"/>
          </p:nvPr>
        </p:nvSpPr>
        <p:spPr>
          <a:xfrm>
            <a:off x="152400" y="990600"/>
            <a:ext cx="87630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Cube is defined by its measures and dimensions.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measures and dimensions in a cube are derived from tables and views listed in the data source view.</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Cube consists of measures based on one or more fact tables.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Cube consists of dimensions based on one or more dimension tables.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in RDBMS is represented in Tables (Rows, Columns) or 2 dimensional storage.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in Cube is represented in multi dimensional storage.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4" name="Shape 504"/>
        <p:cNvGrpSpPr/>
        <p:nvPr/>
      </p:nvGrpSpPr>
      <p:grpSpPr>
        <a:xfrm>
          <a:off x="0" y="0"/>
          <a:ext cx="0" cy="0"/>
          <a:chOff x="0" y="0"/>
          <a:chExt cx="0" cy="0"/>
        </a:xfrm>
      </p:grpSpPr>
      <p:sp>
        <p:nvSpPr>
          <p:cNvPr id="505" name="Google Shape;505;p87"/>
          <p:cNvSpPr txBox="1"/>
          <p:nvPr>
            <p:ph idx="4294967295" type="title"/>
          </p:nvPr>
        </p:nvSpPr>
        <p:spPr>
          <a:xfrm>
            <a:off x="152400" y="76200"/>
            <a:ext cx="76962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3000" u="none" cap="none" strike="noStrike">
                <a:solidFill>
                  <a:schemeClr val="dk1"/>
                </a:solidFill>
                <a:latin typeface="Cabin"/>
                <a:ea typeface="Cabin"/>
                <a:cs typeface="Cabin"/>
                <a:sym typeface="Cabin"/>
              </a:rPr>
              <a:t>CUBE – Multi Dimensional View</a:t>
            </a:r>
            <a:endParaRPr/>
          </a:p>
        </p:txBody>
      </p:sp>
      <p:pic>
        <p:nvPicPr>
          <p:cNvPr id="506" name="Google Shape;506;p87"/>
          <p:cNvPicPr preferRelativeResize="0"/>
          <p:nvPr/>
        </p:nvPicPr>
        <p:blipFill rotWithShape="1">
          <a:blip r:embed="rId3">
            <a:alphaModFix/>
          </a:blip>
          <a:srcRect b="0" l="0" r="0" t="0"/>
          <a:stretch/>
        </p:blipFill>
        <p:spPr>
          <a:xfrm>
            <a:off x="76200" y="1295400"/>
            <a:ext cx="8839200" cy="3352800"/>
          </a:xfrm>
          <a:prstGeom prst="rect">
            <a:avLst/>
          </a:prstGeom>
          <a:noFill/>
          <a:ln>
            <a:noFill/>
          </a:ln>
        </p:spPr>
      </p:pic>
      <p:sp>
        <p:nvSpPr>
          <p:cNvPr id="507" name="Google Shape;507;p87"/>
          <p:cNvSpPr txBox="1"/>
          <p:nvPr>
            <p:ph idx="4294967295" type="body"/>
          </p:nvPr>
        </p:nvSpPr>
        <p:spPr>
          <a:xfrm>
            <a:off x="1295400" y="4419600"/>
            <a:ext cx="2819400" cy="198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Measures:</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 imported </a:t>
            </a:r>
            <a:r>
              <a:rPr b="1" i="0" lang="en-US" sz="1800" u="none" cap="none" strike="noStrike">
                <a:solidFill>
                  <a:schemeClr val="dk1"/>
                </a:solidFill>
                <a:latin typeface="Cabin"/>
                <a:ea typeface="Cabin"/>
                <a:cs typeface="Cabin"/>
                <a:sym typeface="Cabin"/>
              </a:rPr>
              <a:t>Packages</a:t>
            </a:r>
            <a:r>
              <a:rPr b="0" i="0" lang="en-US" sz="1800" u="none" cap="none" strike="noStrike">
                <a:solidFill>
                  <a:schemeClr val="dk1"/>
                </a:solidFill>
                <a:latin typeface="Cabin"/>
                <a:ea typeface="Cabin"/>
                <a:cs typeface="Cabin"/>
                <a:sym typeface="Cabin"/>
              </a:rPr>
              <a:t> </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 </a:t>
            </a:r>
            <a:r>
              <a:rPr b="1" i="0" lang="en-US" sz="1800" u="none" cap="none" strike="noStrike">
                <a:solidFill>
                  <a:schemeClr val="dk1"/>
                </a:solidFill>
                <a:latin typeface="Cabin"/>
                <a:ea typeface="Cabin"/>
                <a:cs typeface="Cabin"/>
                <a:sym typeface="Cabin"/>
              </a:rPr>
              <a:t>Last</a:t>
            </a:r>
            <a:r>
              <a:rPr b="0" i="0" lang="en-US" sz="1800" u="none" cap="none" strike="noStrike">
                <a:solidFill>
                  <a:schemeClr val="dk1"/>
                </a:solidFill>
                <a:latin typeface="Cabin"/>
                <a:ea typeface="Cabin"/>
                <a:cs typeface="Cabin"/>
                <a:sym typeface="Cabin"/>
              </a:rPr>
              <a:t> received date</a:t>
            </a:r>
            <a:endParaRPr/>
          </a:p>
          <a:p>
            <a:pPr indent="-342900" lvl="0" marL="342900" marR="0" rtl="0" algn="l">
              <a:lnSpc>
                <a:spcPct val="80000"/>
              </a:lnSpc>
              <a:spcBef>
                <a:spcPts val="36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Dimensions:</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Route dimension</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Source dimension</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Time dimension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1" name="Shape 511"/>
        <p:cNvGrpSpPr/>
        <p:nvPr/>
      </p:nvGrpSpPr>
      <p:grpSpPr>
        <a:xfrm>
          <a:off x="0" y="0"/>
          <a:ext cx="0" cy="0"/>
          <a:chOff x="0" y="0"/>
          <a:chExt cx="0" cy="0"/>
        </a:xfrm>
      </p:grpSpPr>
      <p:sp>
        <p:nvSpPr>
          <p:cNvPr id="512" name="Google Shape;512;p88"/>
          <p:cNvSpPr txBox="1"/>
          <p:nvPr>
            <p:ph idx="4294967295" type="title"/>
          </p:nvPr>
        </p:nvSpPr>
        <p:spPr>
          <a:xfrm>
            <a:off x="152400" y="152400"/>
            <a:ext cx="7696200" cy="850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3000" u="none" cap="none" strike="noStrike">
                <a:solidFill>
                  <a:schemeClr val="dk1"/>
                </a:solidFill>
                <a:latin typeface="Cabin"/>
                <a:ea typeface="Cabin"/>
                <a:cs typeface="Cabin"/>
                <a:sym typeface="Cabin"/>
              </a:rPr>
              <a:t>CUBE – Two Dimensional View</a:t>
            </a:r>
            <a:endParaRPr/>
          </a:p>
        </p:txBody>
      </p:sp>
      <p:grpSp>
        <p:nvGrpSpPr>
          <p:cNvPr id="513" name="Google Shape;513;p88"/>
          <p:cNvGrpSpPr/>
          <p:nvPr/>
        </p:nvGrpSpPr>
        <p:grpSpPr>
          <a:xfrm>
            <a:off x="304800" y="1827212"/>
            <a:ext cx="8534400" cy="3125788"/>
            <a:chOff x="304800" y="1827212"/>
            <a:chExt cx="8534400" cy="3125788"/>
          </a:xfrm>
        </p:grpSpPr>
        <p:sp>
          <p:nvSpPr>
            <p:cNvPr id="514" name="Google Shape;514;p88"/>
            <p:cNvSpPr txBox="1"/>
            <p:nvPr/>
          </p:nvSpPr>
          <p:spPr>
            <a:xfrm>
              <a:off x="7910512" y="4627562"/>
              <a:ext cx="928687"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Dec-29-99 </a:t>
              </a:r>
              <a:endParaRPr/>
            </a:p>
          </p:txBody>
        </p:sp>
        <p:sp>
          <p:nvSpPr>
            <p:cNvPr id="515" name="Google Shape;515;p88"/>
            <p:cNvSpPr txBox="1"/>
            <p:nvPr/>
          </p:nvSpPr>
          <p:spPr>
            <a:xfrm>
              <a:off x="6958012" y="4627562"/>
              <a:ext cx="9525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Dec-22-99</a:t>
              </a:r>
              <a:endParaRPr/>
            </a:p>
          </p:txBody>
        </p:sp>
        <p:sp>
          <p:nvSpPr>
            <p:cNvPr id="516" name="Google Shape;516;p88"/>
            <p:cNvSpPr txBox="1"/>
            <p:nvPr/>
          </p:nvSpPr>
          <p:spPr>
            <a:xfrm>
              <a:off x="6007100" y="4627562"/>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Dec-29-99</a:t>
              </a:r>
              <a:endParaRPr/>
            </a:p>
          </p:txBody>
        </p:sp>
        <p:sp>
          <p:nvSpPr>
            <p:cNvPr id="517" name="Google Shape;517;p88"/>
            <p:cNvSpPr txBox="1"/>
            <p:nvPr/>
          </p:nvSpPr>
          <p:spPr>
            <a:xfrm>
              <a:off x="5056187" y="4627562"/>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5692</a:t>
              </a:r>
              <a:endParaRPr/>
            </a:p>
          </p:txBody>
        </p:sp>
        <p:sp>
          <p:nvSpPr>
            <p:cNvPr id="518" name="Google Shape;518;p88"/>
            <p:cNvSpPr txBox="1"/>
            <p:nvPr/>
          </p:nvSpPr>
          <p:spPr>
            <a:xfrm>
              <a:off x="4106862" y="4627562"/>
              <a:ext cx="949325"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2126</a:t>
              </a:r>
              <a:endParaRPr/>
            </a:p>
          </p:txBody>
        </p:sp>
        <p:sp>
          <p:nvSpPr>
            <p:cNvPr id="519" name="Google Shape;519;p88"/>
            <p:cNvSpPr txBox="1"/>
            <p:nvPr/>
          </p:nvSpPr>
          <p:spPr>
            <a:xfrm>
              <a:off x="3155950" y="4627562"/>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7818</a:t>
              </a:r>
              <a:endParaRPr/>
            </a:p>
          </p:txBody>
        </p:sp>
        <p:sp>
          <p:nvSpPr>
            <p:cNvPr id="520" name="Google Shape;520;p88"/>
            <p:cNvSpPr txBox="1"/>
            <p:nvPr/>
          </p:nvSpPr>
          <p:spPr>
            <a:xfrm>
              <a:off x="1981200" y="4627562"/>
              <a:ext cx="1174750" cy="32543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4</a:t>
              </a:r>
              <a:r>
                <a:rPr b="0" baseline="30000" i="0" lang="en-US" sz="1000" u="none" cap="none" strike="noStrike">
                  <a:solidFill>
                    <a:srgbClr val="000000"/>
                  </a:solidFill>
                  <a:latin typeface="Verdana"/>
                  <a:ea typeface="Verdana"/>
                  <a:cs typeface="Verdana"/>
                  <a:sym typeface="Verdana"/>
                </a:rPr>
                <a:t>th</a:t>
              </a:r>
              <a:r>
                <a:rPr b="0" i="0" lang="en-US" sz="1000" u="none" cap="none" strike="noStrike">
                  <a:solidFill>
                    <a:srgbClr val="000000"/>
                  </a:solidFill>
                  <a:latin typeface="Verdana"/>
                  <a:ea typeface="Verdana"/>
                  <a:cs typeface="Verdana"/>
                  <a:sym typeface="Verdana"/>
                </a:rPr>
                <a:t>  quarter</a:t>
              </a:r>
              <a:endParaRPr/>
            </a:p>
          </p:txBody>
        </p:sp>
        <p:sp>
          <p:nvSpPr>
            <p:cNvPr id="521" name="Google Shape;521;p88"/>
            <p:cNvSpPr txBox="1"/>
            <p:nvPr/>
          </p:nvSpPr>
          <p:spPr>
            <a:xfrm>
              <a:off x="1143000" y="4627562"/>
              <a:ext cx="8382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22" name="Google Shape;522;p88"/>
            <p:cNvSpPr txBox="1"/>
            <p:nvPr/>
          </p:nvSpPr>
          <p:spPr>
            <a:xfrm>
              <a:off x="304800" y="4627562"/>
              <a:ext cx="8382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23" name="Google Shape;523;p88"/>
            <p:cNvSpPr txBox="1"/>
            <p:nvPr/>
          </p:nvSpPr>
          <p:spPr>
            <a:xfrm>
              <a:off x="7910512" y="4302125"/>
              <a:ext cx="928687"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Sep-30-99</a:t>
              </a:r>
              <a:endParaRPr/>
            </a:p>
          </p:txBody>
        </p:sp>
        <p:sp>
          <p:nvSpPr>
            <p:cNvPr id="524" name="Google Shape;524;p88"/>
            <p:cNvSpPr txBox="1"/>
            <p:nvPr/>
          </p:nvSpPr>
          <p:spPr>
            <a:xfrm>
              <a:off x="6958012" y="4302125"/>
              <a:ext cx="9525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Sep-18-99</a:t>
              </a:r>
              <a:endParaRPr/>
            </a:p>
          </p:txBody>
        </p:sp>
        <p:sp>
          <p:nvSpPr>
            <p:cNvPr id="525" name="Google Shape;525;p88"/>
            <p:cNvSpPr txBox="1"/>
            <p:nvPr/>
          </p:nvSpPr>
          <p:spPr>
            <a:xfrm>
              <a:off x="6007100" y="4302125"/>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Sep-30-99</a:t>
              </a:r>
              <a:endParaRPr/>
            </a:p>
          </p:txBody>
        </p:sp>
        <p:sp>
          <p:nvSpPr>
            <p:cNvPr id="526" name="Google Shape;526;p88"/>
            <p:cNvSpPr txBox="1"/>
            <p:nvPr/>
          </p:nvSpPr>
          <p:spPr>
            <a:xfrm>
              <a:off x="5056187" y="4302125"/>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4675</a:t>
              </a:r>
              <a:endParaRPr/>
            </a:p>
          </p:txBody>
        </p:sp>
        <p:sp>
          <p:nvSpPr>
            <p:cNvPr id="527" name="Google Shape;527;p88"/>
            <p:cNvSpPr txBox="1"/>
            <p:nvPr/>
          </p:nvSpPr>
          <p:spPr>
            <a:xfrm>
              <a:off x="4106862" y="4302125"/>
              <a:ext cx="949325"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1444</a:t>
              </a:r>
              <a:endParaRPr/>
            </a:p>
          </p:txBody>
        </p:sp>
        <p:sp>
          <p:nvSpPr>
            <p:cNvPr id="528" name="Google Shape;528;p88"/>
            <p:cNvSpPr txBox="1"/>
            <p:nvPr/>
          </p:nvSpPr>
          <p:spPr>
            <a:xfrm>
              <a:off x="3155950" y="4302125"/>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6119</a:t>
              </a:r>
              <a:endParaRPr/>
            </a:p>
          </p:txBody>
        </p:sp>
        <p:sp>
          <p:nvSpPr>
            <p:cNvPr id="529" name="Google Shape;529;p88"/>
            <p:cNvSpPr txBox="1"/>
            <p:nvPr/>
          </p:nvSpPr>
          <p:spPr>
            <a:xfrm>
              <a:off x="1981200" y="4302125"/>
              <a:ext cx="1174750" cy="32543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3</a:t>
              </a:r>
              <a:r>
                <a:rPr b="0" baseline="30000" i="0" lang="en-US" sz="1000" u="none" cap="none" strike="noStrike">
                  <a:solidFill>
                    <a:srgbClr val="000000"/>
                  </a:solidFill>
                  <a:latin typeface="Verdana"/>
                  <a:ea typeface="Verdana"/>
                  <a:cs typeface="Verdana"/>
                  <a:sym typeface="Verdana"/>
                </a:rPr>
                <a:t>rd</a:t>
              </a:r>
              <a:r>
                <a:rPr b="0" i="0" lang="en-US" sz="1000" u="none" cap="none" strike="noStrike">
                  <a:solidFill>
                    <a:srgbClr val="000000"/>
                  </a:solidFill>
                  <a:latin typeface="Verdana"/>
                  <a:ea typeface="Verdana"/>
                  <a:cs typeface="Verdana"/>
                  <a:sym typeface="Verdana"/>
                </a:rPr>
                <a:t> quarter</a:t>
              </a:r>
              <a:endParaRPr/>
            </a:p>
          </p:txBody>
        </p:sp>
        <p:sp>
          <p:nvSpPr>
            <p:cNvPr id="530" name="Google Shape;530;p88"/>
            <p:cNvSpPr txBox="1"/>
            <p:nvPr/>
          </p:nvSpPr>
          <p:spPr>
            <a:xfrm>
              <a:off x="1143000" y="4302125"/>
              <a:ext cx="8382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31" name="Google Shape;531;p88"/>
            <p:cNvSpPr txBox="1"/>
            <p:nvPr/>
          </p:nvSpPr>
          <p:spPr>
            <a:xfrm>
              <a:off x="304800" y="4302125"/>
              <a:ext cx="8382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32" name="Google Shape;532;p88"/>
            <p:cNvSpPr txBox="1"/>
            <p:nvPr/>
          </p:nvSpPr>
          <p:spPr>
            <a:xfrm>
              <a:off x="7910512" y="4059237"/>
              <a:ext cx="928687"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Dec-29-99</a:t>
              </a:r>
              <a:endParaRPr/>
            </a:p>
          </p:txBody>
        </p:sp>
        <p:sp>
          <p:nvSpPr>
            <p:cNvPr id="533" name="Google Shape;533;p88"/>
            <p:cNvSpPr txBox="1"/>
            <p:nvPr/>
          </p:nvSpPr>
          <p:spPr>
            <a:xfrm>
              <a:off x="6958012" y="4059237"/>
              <a:ext cx="9525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Dec-22-99</a:t>
              </a:r>
              <a:endParaRPr/>
            </a:p>
          </p:txBody>
        </p:sp>
        <p:sp>
          <p:nvSpPr>
            <p:cNvPr id="534" name="Google Shape;534;p88"/>
            <p:cNvSpPr txBox="1"/>
            <p:nvPr/>
          </p:nvSpPr>
          <p:spPr>
            <a:xfrm>
              <a:off x="6007100" y="405923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Dec-29-99</a:t>
              </a:r>
              <a:endParaRPr/>
            </a:p>
          </p:txBody>
        </p:sp>
        <p:sp>
          <p:nvSpPr>
            <p:cNvPr id="535" name="Google Shape;535;p88"/>
            <p:cNvSpPr txBox="1"/>
            <p:nvPr/>
          </p:nvSpPr>
          <p:spPr>
            <a:xfrm>
              <a:off x="5056187" y="405923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10367</a:t>
              </a:r>
              <a:endParaRPr/>
            </a:p>
          </p:txBody>
        </p:sp>
        <p:sp>
          <p:nvSpPr>
            <p:cNvPr id="536" name="Google Shape;536;p88"/>
            <p:cNvSpPr txBox="1"/>
            <p:nvPr/>
          </p:nvSpPr>
          <p:spPr>
            <a:xfrm>
              <a:off x="4106862" y="4059237"/>
              <a:ext cx="949325"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3570</a:t>
              </a:r>
              <a:endParaRPr/>
            </a:p>
          </p:txBody>
        </p:sp>
        <p:sp>
          <p:nvSpPr>
            <p:cNvPr id="537" name="Google Shape;537;p88"/>
            <p:cNvSpPr txBox="1"/>
            <p:nvPr/>
          </p:nvSpPr>
          <p:spPr>
            <a:xfrm>
              <a:off x="3155950" y="405923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13937</a:t>
              </a:r>
              <a:endParaRPr/>
            </a:p>
          </p:txBody>
        </p:sp>
        <p:sp>
          <p:nvSpPr>
            <p:cNvPr id="538" name="Google Shape;538;p88"/>
            <p:cNvSpPr txBox="1"/>
            <p:nvPr/>
          </p:nvSpPr>
          <p:spPr>
            <a:xfrm>
              <a:off x="1981200" y="4059237"/>
              <a:ext cx="117475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39" name="Google Shape;539;p88"/>
            <p:cNvSpPr txBox="1"/>
            <p:nvPr/>
          </p:nvSpPr>
          <p:spPr>
            <a:xfrm>
              <a:off x="1143000" y="4059237"/>
              <a:ext cx="838200" cy="2428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2nd half</a:t>
              </a:r>
              <a:endParaRPr/>
            </a:p>
          </p:txBody>
        </p:sp>
        <p:sp>
          <p:nvSpPr>
            <p:cNvPr id="540" name="Google Shape;540;p88"/>
            <p:cNvSpPr txBox="1"/>
            <p:nvPr/>
          </p:nvSpPr>
          <p:spPr>
            <a:xfrm>
              <a:off x="304800" y="4059237"/>
              <a:ext cx="8382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41" name="Google Shape;541;p88"/>
            <p:cNvSpPr txBox="1"/>
            <p:nvPr/>
          </p:nvSpPr>
          <p:spPr>
            <a:xfrm>
              <a:off x="7910512" y="3735387"/>
              <a:ext cx="928687" cy="3238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Jun-28-99</a:t>
              </a:r>
              <a:endParaRPr/>
            </a:p>
          </p:txBody>
        </p:sp>
        <p:sp>
          <p:nvSpPr>
            <p:cNvPr id="542" name="Google Shape;542;p88"/>
            <p:cNvSpPr txBox="1"/>
            <p:nvPr/>
          </p:nvSpPr>
          <p:spPr>
            <a:xfrm>
              <a:off x="6958012" y="3735387"/>
              <a:ext cx="952500" cy="3238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Jun-20-99</a:t>
              </a:r>
              <a:endParaRPr/>
            </a:p>
          </p:txBody>
        </p:sp>
        <p:sp>
          <p:nvSpPr>
            <p:cNvPr id="543" name="Google Shape;543;p88"/>
            <p:cNvSpPr txBox="1"/>
            <p:nvPr/>
          </p:nvSpPr>
          <p:spPr>
            <a:xfrm>
              <a:off x="6007100" y="3735387"/>
              <a:ext cx="950912" cy="3238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Jun-28-99</a:t>
              </a:r>
              <a:endParaRPr/>
            </a:p>
          </p:txBody>
        </p:sp>
        <p:sp>
          <p:nvSpPr>
            <p:cNvPr id="544" name="Google Shape;544;p88"/>
            <p:cNvSpPr txBox="1"/>
            <p:nvPr/>
          </p:nvSpPr>
          <p:spPr>
            <a:xfrm>
              <a:off x="5056187" y="3735387"/>
              <a:ext cx="950912" cy="32385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4540</a:t>
              </a:r>
              <a:endParaRPr/>
            </a:p>
          </p:txBody>
        </p:sp>
        <p:sp>
          <p:nvSpPr>
            <p:cNvPr id="545" name="Google Shape;545;p88"/>
            <p:cNvSpPr txBox="1"/>
            <p:nvPr/>
          </p:nvSpPr>
          <p:spPr>
            <a:xfrm>
              <a:off x="4106862" y="3735387"/>
              <a:ext cx="949325" cy="32385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1525</a:t>
              </a:r>
              <a:endParaRPr/>
            </a:p>
          </p:txBody>
        </p:sp>
        <p:sp>
          <p:nvSpPr>
            <p:cNvPr id="546" name="Google Shape;546;p88"/>
            <p:cNvSpPr txBox="1"/>
            <p:nvPr/>
          </p:nvSpPr>
          <p:spPr>
            <a:xfrm>
              <a:off x="3155950" y="3735387"/>
              <a:ext cx="950912" cy="32385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6065</a:t>
              </a:r>
              <a:endParaRPr/>
            </a:p>
          </p:txBody>
        </p:sp>
        <p:sp>
          <p:nvSpPr>
            <p:cNvPr id="547" name="Google Shape;547;p88"/>
            <p:cNvSpPr txBox="1"/>
            <p:nvPr/>
          </p:nvSpPr>
          <p:spPr>
            <a:xfrm>
              <a:off x="1981200" y="3735387"/>
              <a:ext cx="1174750" cy="323850"/>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2</a:t>
              </a:r>
              <a:r>
                <a:rPr b="0" baseline="30000" i="0" lang="en-US" sz="1000" u="none" cap="none" strike="noStrike">
                  <a:solidFill>
                    <a:srgbClr val="000000"/>
                  </a:solidFill>
                  <a:latin typeface="Verdana"/>
                  <a:ea typeface="Verdana"/>
                  <a:cs typeface="Verdana"/>
                  <a:sym typeface="Verdana"/>
                </a:rPr>
                <a:t>nd</a:t>
              </a:r>
              <a:r>
                <a:rPr b="0" i="0" lang="en-US" sz="1000" u="none" cap="none" strike="noStrike">
                  <a:solidFill>
                    <a:srgbClr val="000000"/>
                  </a:solidFill>
                  <a:latin typeface="Verdana"/>
                  <a:ea typeface="Verdana"/>
                  <a:cs typeface="Verdana"/>
                  <a:sym typeface="Verdana"/>
                </a:rPr>
                <a:t> quarter</a:t>
              </a:r>
              <a:endParaRPr/>
            </a:p>
          </p:txBody>
        </p:sp>
        <p:sp>
          <p:nvSpPr>
            <p:cNvPr id="548" name="Google Shape;548;p88"/>
            <p:cNvSpPr txBox="1"/>
            <p:nvPr/>
          </p:nvSpPr>
          <p:spPr>
            <a:xfrm>
              <a:off x="1143000" y="3735387"/>
              <a:ext cx="838200" cy="3238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49" name="Google Shape;549;p88"/>
            <p:cNvSpPr txBox="1"/>
            <p:nvPr/>
          </p:nvSpPr>
          <p:spPr>
            <a:xfrm>
              <a:off x="304800" y="3735387"/>
              <a:ext cx="838200" cy="3238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50" name="Google Shape;550;p88"/>
            <p:cNvSpPr txBox="1"/>
            <p:nvPr/>
          </p:nvSpPr>
          <p:spPr>
            <a:xfrm>
              <a:off x="7910512" y="3408362"/>
              <a:ext cx="928687" cy="3270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Mar-30-99</a:t>
              </a:r>
              <a:endParaRPr/>
            </a:p>
          </p:txBody>
        </p:sp>
        <p:sp>
          <p:nvSpPr>
            <p:cNvPr id="551" name="Google Shape;551;p88"/>
            <p:cNvSpPr txBox="1"/>
            <p:nvPr/>
          </p:nvSpPr>
          <p:spPr>
            <a:xfrm>
              <a:off x="6958012" y="3408362"/>
              <a:ext cx="952500" cy="3270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Mar-19-99</a:t>
              </a:r>
              <a:endParaRPr/>
            </a:p>
          </p:txBody>
        </p:sp>
        <p:sp>
          <p:nvSpPr>
            <p:cNvPr id="552" name="Google Shape;552;p88"/>
            <p:cNvSpPr txBox="1"/>
            <p:nvPr/>
          </p:nvSpPr>
          <p:spPr>
            <a:xfrm>
              <a:off x="6007100" y="3408362"/>
              <a:ext cx="950912" cy="3270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Mar-30-99</a:t>
              </a:r>
              <a:endParaRPr/>
            </a:p>
          </p:txBody>
        </p:sp>
        <p:sp>
          <p:nvSpPr>
            <p:cNvPr id="553" name="Google Shape;553;p88"/>
            <p:cNvSpPr txBox="1"/>
            <p:nvPr/>
          </p:nvSpPr>
          <p:spPr>
            <a:xfrm>
              <a:off x="5056187" y="3408362"/>
              <a:ext cx="950912" cy="327025"/>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3656</a:t>
              </a:r>
              <a:endParaRPr/>
            </a:p>
          </p:txBody>
        </p:sp>
        <p:sp>
          <p:nvSpPr>
            <p:cNvPr id="554" name="Google Shape;554;p88"/>
            <p:cNvSpPr txBox="1"/>
            <p:nvPr/>
          </p:nvSpPr>
          <p:spPr>
            <a:xfrm>
              <a:off x="4106862" y="3408362"/>
              <a:ext cx="949325" cy="327025"/>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1452</a:t>
              </a:r>
              <a:endParaRPr/>
            </a:p>
          </p:txBody>
        </p:sp>
        <p:sp>
          <p:nvSpPr>
            <p:cNvPr id="555" name="Google Shape;555;p88"/>
            <p:cNvSpPr txBox="1"/>
            <p:nvPr/>
          </p:nvSpPr>
          <p:spPr>
            <a:xfrm>
              <a:off x="3155950" y="3408362"/>
              <a:ext cx="950912" cy="327025"/>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5108</a:t>
              </a:r>
              <a:endParaRPr/>
            </a:p>
          </p:txBody>
        </p:sp>
        <p:sp>
          <p:nvSpPr>
            <p:cNvPr id="556" name="Google Shape;556;p88"/>
            <p:cNvSpPr txBox="1"/>
            <p:nvPr/>
          </p:nvSpPr>
          <p:spPr>
            <a:xfrm>
              <a:off x="1981200" y="3408362"/>
              <a:ext cx="1174750" cy="327025"/>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a:t>
              </a:r>
              <a:r>
                <a:rPr b="0" baseline="30000" i="0" lang="en-US" sz="1000" u="none" cap="none" strike="noStrike">
                  <a:solidFill>
                    <a:srgbClr val="000000"/>
                  </a:solidFill>
                  <a:latin typeface="Verdana"/>
                  <a:ea typeface="Verdana"/>
                  <a:cs typeface="Verdana"/>
                  <a:sym typeface="Verdana"/>
                </a:rPr>
                <a:t>st</a:t>
              </a:r>
              <a:r>
                <a:rPr b="0" i="0" lang="en-US" sz="1000" u="none" cap="none" strike="noStrike">
                  <a:solidFill>
                    <a:srgbClr val="000000"/>
                  </a:solidFill>
                  <a:latin typeface="Verdana"/>
                  <a:ea typeface="Verdana"/>
                  <a:cs typeface="Verdana"/>
                  <a:sym typeface="Verdana"/>
                </a:rPr>
                <a:t> quarter</a:t>
              </a:r>
              <a:endParaRPr/>
            </a:p>
          </p:txBody>
        </p:sp>
        <p:sp>
          <p:nvSpPr>
            <p:cNvPr id="557" name="Google Shape;557;p88"/>
            <p:cNvSpPr txBox="1"/>
            <p:nvPr/>
          </p:nvSpPr>
          <p:spPr>
            <a:xfrm>
              <a:off x="1143000" y="3408362"/>
              <a:ext cx="838200" cy="3270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58" name="Google Shape;558;p88"/>
            <p:cNvSpPr txBox="1"/>
            <p:nvPr/>
          </p:nvSpPr>
          <p:spPr>
            <a:xfrm>
              <a:off x="304800" y="3408362"/>
              <a:ext cx="838200" cy="3270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59" name="Google Shape;559;p88"/>
            <p:cNvSpPr txBox="1"/>
            <p:nvPr/>
          </p:nvSpPr>
          <p:spPr>
            <a:xfrm>
              <a:off x="7910512" y="3165475"/>
              <a:ext cx="928687"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Jun-28-99</a:t>
              </a:r>
              <a:endParaRPr/>
            </a:p>
          </p:txBody>
        </p:sp>
        <p:sp>
          <p:nvSpPr>
            <p:cNvPr id="560" name="Google Shape;560;p88"/>
            <p:cNvSpPr txBox="1"/>
            <p:nvPr/>
          </p:nvSpPr>
          <p:spPr>
            <a:xfrm>
              <a:off x="6958012" y="3165475"/>
              <a:ext cx="9525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Jun-20-99</a:t>
              </a:r>
              <a:endParaRPr/>
            </a:p>
          </p:txBody>
        </p:sp>
        <p:sp>
          <p:nvSpPr>
            <p:cNvPr id="561" name="Google Shape;561;p88"/>
            <p:cNvSpPr txBox="1"/>
            <p:nvPr/>
          </p:nvSpPr>
          <p:spPr>
            <a:xfrm>
              <a:off x="6007100" y="3165475"/>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Jun-28-99</a:t>
              </a:r>
              <a:endParaRPr/>
            </a:p>
          </p:txBody>
        </p:sp>
        <p:sp>
          <p:nvSpPr>
            <p:cNvPr id="562" name="Google Shape;562;p88"/>
            <p:cNvSpPr txBox="1"/>
            <p:nvPr/>
          </p:nvSpPr>
          <p:spPr>
            <a:xfrm>
              <a:off x="5056187" y="3165475"/>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8196</a:t>
              </a:r>
              <a:endParaRPr/>
            </a:p>
          </p:txBody>
        </p:sp>
        <p:sp>
          <p:nvSpPr>
            <p:cNvPr id="563" name="Google Shape;563;p88"/>
            <p:cNvSpPr txBox="1"/>
            <p:nvPr/>
          </p:nvSpPr>
          <p:spPr>
            <a:xfrm>
              <a:off x="4106862" y="3165475"/>
              <a:ext cx="949325"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2977</a:t>
              </a:r>
              <a:endParaRPr/>
            </a:p>
          </p:txBody>
        </p:sp>
        <p:sp>
          <p:nvSpPr>
            <p:cNvPr id="564" name="Google Shape;564;p88"/>
            <p:cNvSpPr txBox="1"/>
            <p:nvPr/>
          </p:nvSpPr>
          <p:spPr>
            <a:xfrm>
              <a:off x="3155950" y="3165475"/>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11173</a:t>
              </a:r>
              <a:endParaRPr/>
            </a:p>
          </p:txBody>
        </p:sp>
        <p:sp>
          <p:nvSpPr>
            <p:cNvPr id="565" name="Google Shape;565;p88"/>
            <p:cNvSpPr txBox="1"/>
            <p:nvPr/>
          </p:nvSpPr>
          <p:spPr>
            <a:xfrm>
              <a:off x="1981200" y="3165475"/>
              <a:ext cx="117475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66" name="Google Shape;566;p88"/>
            <p:cNvSpPr txBox="1"/>
            <p:nvPr/>
          </p:nvSpPr>
          <p:spPr>
            <a:xfrm>
              <a:off x="1143000" y="3165475"/>
              <a:ext cx="838200" cy="2428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1st half</a:t>
              </a:r>
              <a:endParaRPr/>
            </a:p>
          </p:txBody>
        </p:sp>
        <p:sp>
          <p:nvSpPr>
            <p:cNvPr id="567" name="Google Shape;567;p88"/>
            <p:cNvSpPr txBox="1"/>
            <p:nvPr/>
          </p:nvSpPr>
          <p:spPr>
            <a:xfrm>
              <a:off x="304800" y="3165475"/>
              <a:ext cx="8382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68" name="Google Shape;568;p88"/>
            <p:cNvSpPr txBox="1"/>
            <p:nvPr/>
          </p:nvSpPr>
          <p:spPr>
            <a:xfrm>
              <a:off x="7910512" y="2922587"/>
              <a:ext cx="928687"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Dec-29-99</a:t>
              </a:r>
              <a:endParaRPr/>
            </a:p>
          </p:txBody>
        </p:sp>
        <p:sp>
          <p:nvSpPr>
            <p:cNvPr id="569" name="Google Shape;569;p88"/>
            <p:cNvSpPr txBox="1"/>
            <p:nvPr/>
          </p:nvSpPr>
          <p:spPr>
            <a:xfrm>
              <a:off x="6958012" y="2922587"/>
              <a:ext cx="9525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Dec-22-99</a:t>
              </a:r>
              <a:endParaRPr/>
            </a:p>
          </p:txBody>
        </p:sp>
        <p:sp>
          <p:nvSpPr>
            <p:cNvPr id="570" name="Google Shape;570;p88"/>
            <p:cNvSpPr txBox="1"/>
            <p:nvPr/>
          </p:nvSpPr>
          <p:spPr>
            <a:xfrm>
              <a:off x="6007100" y="292258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Dec-29-99</a:t>
              </a:r>
              <a:endParaRPr/>
            </a:p>
          </p:txBody>
        </p:sp>
        <p:sp>
          <p:nvSpPr>
            <p:cNvPr id="571" name="Google Shape;571;p88"/>
            <p:cNvSpPr txBox="1"/>
            <p:nvPr/>
          </p:nvSpPr>
          <p:spPr>
            <a:xfrm>
              <a:off x="5056187" y="292258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18563</a:t>
              </a:r>
              <a:endParaRPr/>
            </a:p>
          </p:txBody>
        </p:sp>
        <p:sp>
          <p:nvSpPr>
            <p:cNvPr id="572" name="Google Shape;572;p88"/>
            <p:cNvSpPr txBox="1"/>
            <p:nvPr/>
          </p:nvSpPr>
          <p:spPr>
            <a:xfrm>
              <a:off x="4106862" y="2922587"/>
              <a:ext cx="949325"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6547</a:t>
              </a:r>
              <a:endParaRPr/>
            </a:p>
          </p:txBody>
        </p:sp>
        <p:sp>
          <p:nvSpPr>
            <p:cNvPr id="573" name="Google Shape;573;p88"/>
            <p:cNvSpPr txBox="1"/>
            <p:nvPr/>
          </p:nvSpPr>
          <p:spPr>
            <a:xfrm>
              <a:off x="3155950" y="292258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25110</a:t>
              </a:r>
              <a:endParaRPr/>
            </a:p>
          </p:txBody>
        </p:sp>
        <p:sp>
          <p:nvSpPr>
            <p:cNvPr id="574" name="Google Shape;574;p88"/>
            <p:cNvSpPr txBox="1"/>
            <p:nvPr/>
          </p:nvSpPr>
          <p:spPr>
            <a:xfrm>
              <a:off x="1981200" y="2922587"/>
              <a:ext cx="117475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75" name="Google Shape;575;p88"/>
            <p:cNvSpPr txBox="1"/>
            <p:nvPr/>
          </p:nvSpPr>
          <p:spPr>
            <a:xfrm>
              <a:off x="1143000" y="2922587"/>
              <a:ext cx="8382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76" name="Google Shape;576;p88"/>
            <p:cNvSpPr txBox="1"/>
            <p:nvPr/>
          </p:nvSpPr>
          <p:spPr>
            <a:xfrm>
              <a:off x="304800" y="2922587"/>
              <a:ext cx="838200" cy="2428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All Time</a:t>
              </a:r>
              <a:endParaRPr/>
            </a:p>
          </p:txBody>
        </p:sp>
        <p:sp>
          <p:nvSpPr>
            <p:cNvPr id="577" name="Google Shape;577;p88"/>
            <p:cNvSpPr txBox="1"/>
            <p:nvPr/>
          </p:nvSpPr>
          <p:spPr>
            <a:xfrm>
              <a:off x="7910512" y="2374900"/>
              <a:ext cx="928687"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Western Hemisphere</a:t>
              </a:r>
              <a:endParaRPr/>
            </a:p>
          </p:txBody>
        </p:sp>
        <p:sp>
          <p:nvSpPr>
            <p:cNvPr id="578" name="Google Shape;578;p88"/>
            <p:cNvSpPr txBox="1"/>
            <p:nvPr/>
          </p:nvSpPr>
          <p:spPr>
            <a:xfrm>
              <a:off x="6958012" y="2374900"/>
              <a:ext cx="952500"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Eastern Hemisphere</a:t>
              </a:r>
              <a:endParaRPr/>
            </a:p>
          </p:txBody>
        </p:sp>
        <p:sp>
          <p:nvSpPr>
            <p:cNvPr id="579" name="Google Shape;579;p88"/>
            <p:cNvSpPr txBox="1"/>
            <p:nvPr/>
          </p:nvSpPr>
          <p:spPr>
            <a:xfrm>
              <a:off x="6007100" y="2374900"/>
              <a:ext cx="950912"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All Sources</a:t>
              </a:r>
              <a:endParaRPr/>
            </a:p>
          </p:txBody>
        </p:sp>
        <p:sp>
          <p:nvSpPr>
            <p:cNvPr id="580" name="Google Shape;580;p88"/>
            <p:cNvSpPr txBox="1"/>
            <p:nvPr/>
          </p:nvSpPr>
          <p:spPr>
            <a:xfrm>
              <a:off x="5056187" y="2374900"/>
              <a:ext cx="950912"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Western Hemisphere</a:t>
              </a:r>
              <a:endParaRPr/>
            </a:p>
          </p:txBody>
        </p:sp>
        <p:sp>
          <p:nvSpPr>
            <p:cNvPr id="581" name="Google Shape;581;p88"/>
            <p:cNvSpPr txBox="1"/>
            <p:nvPr/>
          </p:nvSpPr>
          <p:spPr>
            <a:xfrm>
              <a:off x="4106862" y="2374900"/>
              <a:ext cx="949325"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Eastern Hemisphere</a:t>
              </a:r>
              <a:endParaRPr/>
            </a:p>
          </p:txBody>
        </p:sp>
        <p:sp>
          <p:nvSpPr>
            <p:cNvPr id="582" name="Google Shape;582;p88"/>
            <p:cNvSpPr txBox="1"/>
            <p:nvPr/>
          </p:nvSpPr>
          <p:spPr>
            <a:xfrm>
              <a:off x="3155950" y="2374900"/>
              <a:ext cx="950912"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All Sources</a:t>
              </a:r>
              <a:endParaRPr/>
            </a:p>
          </p:txBody>
        </p:sp>
        <p:sp>
          <p:nvSpPr>
            <p:cNvPr id="583" name="Google Shape;583;p88"/>
            <p:cNvSpPr txBox="1"/>
            <p:nvPr/>
          </p:nvSpPr>
          <p:spPr>
            <a:xfrm>
              <a:off x="1981200" y="2374900"/>
              <a:ext cx="1174750" cy="5476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84" name="Google Shape;584;p88"/>
            <p:cNvSpPr txBox="1"/>
            <p:nvPr/>
          </p:nvSpPr>
          <p:spPr>
            <a:xfrm>
              <a:off x="1143000" y="2374900"/>
              <a:ext cx="838200" cy="5476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85" name="Google Shape;585;p88"/>
            <p:cNvSpPr txBox="1"/>
            <p:nvPr/>
          </p:nvSpPr>
          <p:spPr>
            <a:xfrm>
              <a:off x="304800" y="2374900"/>
              <a:ext cx="838200" cy="5476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86" name="Google Shape;586;p88"/>
            <p:cNvSpPr txBox="1"/>
            <p:nvPr/>
          </p:nvSpPr>
          <p:spPr>
            <a:xfrm>
              <a:off x="6007100" y="1827212"/>
              <a:ext cx="2832100" cy="547687"/>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ctr">
                <a:lnSpc>
                  <a:spcPct val="100000"/>
                </a:lnSpc>
                <a:spcBef>
                  <a:spcPts val="0"/>
                </a:spcBef>
                <a:spcAft>
                  <a:spcPts val="0"/>
                </a:spcAft>
                <a:buClr>
                  <a:srgbClr val="000000"/>
                </a:buClr>
                <a:buFont typeface="Verdana"/>
                <a:buNone/>
              </a:pPr>
              <a:r>
                <a:rPr b="1" i="0" lang="en-US" sz="1000" u="none" cap="none" strike="noStrike">
                  <a:solidFill>
                    <a:srgbClr val="000000"/>
                  </a:solidFill>
                  <a:latin typeface="Verdana"/>
                  <a:ea typeface="Verdana"/>
                  <a:cs typeface="Verdana"/>
                  <a:sym typeface="Verdana"/>
                </a:rPr>
                <a:t> </a:t>
              </a:r>
              <a:endParaRPr b="0" i="0" sz="1800" u="none" cap="none" strike="noStrike">
                <a:solidFill>
                  <a:schemeClr val="dk1"/>
                </a:solidFill>
                <a:latin typeface="Cabin"/>
                <a:ea typeface="Cabin"/>
                <a:cs typeface="Cabin"/>
                <a:sym typeface="Cabin"/>
              </a:endParaRPr>
            </a:p>
            <a:p>
              <a:pPr indent="-342900" lvl="0" marL="342900" marR="0" rtl="0" algn="ctr">
                <a:lnSpc>
                  <a:spcPct val="100000"/>
                </a:lnSpc>
                <a:spcBef>
                  <a:spcPts val="0"/>
                </a:spcBef>
                <a:spcAft>
                  <a:spcPts val="0"/>
                </a:spcAft>
                <a:buClr>
                  <a:srgbClr val="000000"/>
                </a:buClr>
                <a:buFont typeface="Verdana"/>
                <a:buNone/>
              </a:pPr>
              <a:r>
                <a:rPr b="1" i="0" lang="en-US" sz="1000" u="none" cap="none" strike="noStrike">
                  <a:solidFill>
                    <a:srgbClr val="000000"/>
                  </a:solidFill>
                  <a:latin typeface="Verdana"/>
                  <a:ea typeface="Verdana"/>
                  <a:cs typeface="Verdana"/>
                  <a:sym typeface="Verdana"/>
                </a:rPr>
                <a:t>Last  </a:t>
              </a:r>
              <a:endParaRPr/>
            </a:p>
            <a:p>
              <a:pPr indent="-342900" lvl="0" marL="342900" marR="0" rtl="0" algn="ctr">
                <a:lnSpc>
                  <a:spcPct val="100000"/>
                </a:lnSpc>
                <a:spcBef>
                  <a:spcPts val="0"/>
                </a:spcBef>
                <a:spcAft>
                  <a:spcPts val="0"/>
                </a:spcAft>
                <a:buClr>
                  <a:srgbClr val="000000"/>
                </a:buClr>
                <a:buFont typeface="Verdana"/>
                <a:buNone/>
              </a:pPr>
              <a:r>
                <a:rPr b="1" i="0" lang="en-US" sz="1000" u="none" cap="none" strike="noStrike">
                  <a:solidFill>
                    <a:srgbClr val="000000"/>
                  </a:solidFill>
                  <a:latin typeface="Verdana"/>
                  <a:ea typeface="Verdana"/>
                  <a:cs typeface="Verdana"/>
                  <a:sym typeface="Verdana"/>
                </a:rPr>
                <a:t> </a:t>
              </a:r>
              <a:endParaRPr/>
            </a:p>
          </p:txBody>
        </p:sp>
        <p:sp>
          <p:nvSpPr>
            <p:cNvPr id="587" name="Google Shape;587;p88"/>
            <p:cNvSpPr txBox="1"/>
            <p:nvPr/>
          </p:nvSpPr>
          <p:spPr>
            <a:xfrm>
              <a:off x="3155950" y="1827212"/>
              <a:ext cx="2851150" cy="547687"/>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ctr">
                <a:lnSpc>
                  <a:spcPct val="100000"/>
                </a:lnSpc>
                <a:spcBef>
                  <a:spcPts val="0"/>
                </a:spcBef>
                <a:spcAft>
                  <a:spcPts val="0"/>
                </a:spcAft>
                <a:buClr>
                  <a:srgbClr val="000000"/>
                </a:buClr>
                <a:buFont typeface="Verdana"/>
                <a:buNone/>
              </a:pPr>
              <a:r>
                <a:rPr b="1" i="0" lang="en-US" sz="1000" u="none" cap="none" strike="noStrike">
                  <a:solidFill>
                    <a:srgbClr val="000000"/>
                  </a:solidFill>
                  <a:latin typeface="Verdana"/>
                  <a:ea typeface="Verdana"/>
                  <a:cs typeface="Verdana"/>
                  <a:sym typeface="Verdana"/>
                </a:rPr>
                <a:t>Packages</a:t>
              </a:r>
              <a:endParaRPr b="0" i="0" sz="1800" u="none" cap="none" strike="noStrike">
                <a:solidFill>
                  <a:schemeClr val="dk1"/>
                </a:solidFill>
                <a:latin typeface="Cabin"/>
                <a:ea typeface="Cabin"/>
                <a:cs typeface="Cabin"/>
                <a:sym typeface="Cabin"/>
              </a:endParaRPr>
            </a:p>
            <a:p>
              <a:pPr indent="-342900" lvl="0" marL="342900" marR="0" rtl="0" algn="ctr">
                <a:lnSpc>
                  <a:spcPct val="100000"/>
                </a:lnSpc>
                <a:spcBef>
                  <a:spcPts val="0"/>
                </a:spcBef>
                <a:spcAft>
                  <a:spcPts val="0"/>
                </a:spcAft>
                <a:buClr>
                  <a:srgbClr val="000000"/>
                </a:buClr>
                <a:buFont typeface="Verdana"/>
                <a:buNone/>
              </a:pPr>
              <a:r>
                <a:rPr b="1" i="0" lang="en-US" sz="1000" u="none" cap="none" strike="noStrike">
                  <a:solidFill>
                    <a:srgbClr val="000000"/>
                  </a:solidFill>
                  <a:latin typeface="Verdana"/>
                  <a:ea typeface="Verdana"/>
                  <a:cs typeface="Verdana"/>
                  <a:sym typeface="Verdana"/>
                </a:rPr>
                <a:t> </a:t>
              </a:r>
              <a:endParaRPr/>
            </a:p>
          </p:txBody>
        </p:sp>
        <p:sp>
          <p:nvSpPr>
            <p:cNvPr id="588" name="Google Shape;588;p88"/>
            <p:cNvSpPr txBox="1"/>
            <p:nvPr/>
          </p:nvSpPr>
          <p:spPr>
            <a:xfrm>
              <a:off x="1143000" y="1827212"/>
              <a:ext cx="2012950" cy="547687"/>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ctr">
                <a:lnSpc>
                  <a:spcPct val="100000"/>
                </a:lnSpc>
                <a:spcBef>
                  <a:spcPts val="0"/>
                </a:spcBef>
                <a:spcAft>
                  <a:spcPts val="0"/>
                </a:spcAft>
                <a:buClr>
                  <a:srgbClr val="000000"/>
                </a:buClr>
                <a:buFont typeface="Verdana"/>
                <a:buNone/>
              </a:pPr>
              <a:r>
                <a:rPr b="1" i="0" lang="en-US" sz="1000" u="none" cap="none" strike="noStrike">
                  <a:solidFill>
                    <a:srgbClr val="000000"/>
                  </a:solidFill>
                  <a:latin typeface="Verdana"/>
                  <a:ea typeface="Verdana"/>
                  <a:cs typeface="Verdana"/>
                  <a:sym typeface="Verdana"/>
                </a:rPr>
                <a:t>Measures =&gt;</a:t>
              </a:r>
              <a:endParaRPr b="0" i="0" sz="1800" u="none" cap="none" strike="noStrike">
                <a:solidFill>
                  <a:schemeClr val="dk1"/>
                </a:solidFill>
                <a:latin typeface="Cabin"/>
                <a:ea typeface="Cabin"/>
                <a:cs typeface="Cabin"/>
                <a:sym typeface="Cabin"/>
              </a:endParaRPr>
            </a:p>
            <a:p>
              <a:pPr indent="-342900" lvl="0" marL="342900" marR="0" rtl="0" algn="ctr">
                <a:lnSpc>
                  <a:spcPct val="100000"/>
                </a:lnSpc>
                <a:spcBef>
                  <a:spcPts val="0"/>
                </a:spcBef>
                <a:spcAft>
                  <a:spcPts val="0"/>
                </a:spcAft>
                <a:buClr>
                  <a:srgbClr val="000000"/>
                </a:buClr>
                <a:buFont typeface="Verdana"/>
                <a:buNone/>
              </a:pPr>
              <a:r>
                <a:rPr b="1" i="0" lang="en-US" sz="1000" u="none" cap="none" strike="noStrike">
                  <a:solidFill>
                    <a:srgbClr val="000000"/>
                  </a:solidFill>
                  <a:latin typeface="Verdana"/>
                  <a:ea typeface="Verdana"/>
                  <a:cs typeface="Verdana"/>
                  <a:sym typeface="Verdana"/>
                </a:rPr>
                <a:t> </a:t>
              </a:r>
              <a:endParaRPr/>
            </a:p>
          </p:txBody>
        </p:sp>
        <p:sp>
          <p:nvSpPr>
            <p:cNvPr id="589" name="Google Shape;589;p88"/>
            <p:cNvSpPr txBox="1"/>
            <p:nvPr/>
          </p:nvSpPr>
          <p:spPr>
            <a:xfrm>
              <a:off x="304800" y="1827212"/>
              <a:ext cx="838200" cy="547687"/>
            </a:xfrm>
            <a:prstGeom prst="rect">
              <a:avLst/>
            </a:prstGeom>
            <a:noFill/>
            <a:ln>
              <a:noFill/>
            </a:ln>
          </p:spPr>
          <p:txBody>
            <a:bodyPr anchorCtr="0" anchor="ctr" bIns="45700" lIns="91425" spcFirstLastPara="1" rIns="91425" wrap="square" tIns="45700">
              <a:noAutofit/>
            </a:bodyPr>
            <a:lstStyle/>
            <a:p>
              <a:pPr indent="-342900" lvl="0" marL="342900" marR="0" rtl="0" algn="ctr">
                <a:lnSpc>
                  <a:spcPct val="100000"/>
                </a:lnSpc>
                <a:spcBef>
                  <a:spcPts val="0"/>
                </a:spcBef>
                <a:spcAft>
                  <a:spcPts val="0"/>
                </a:spcAft>
                <a:buClr>
                  <a:srgbClr val="000000"/>
                </a:buClr>
                <a:buFont typeface="Verdana"/>
                <a:buNone/>
              </a:pPr>
              <a:r>
                <a:rPr b="1" i="0" lang="en-US" sz="1000" u="none" cap="none" strike="noStrike">
                  <a:solidFill>
                    <a:srgbClr val="000000"/>
                  </a:solidFill>
                  <a:latin typeface="Verdana"/>
                  <a:ea typeface="Verdana"/>
                  <a:cs typeface="Verdana"/>
                  <a:sym typeface="Verdana"/>
                </a:rPr>
                <a:t> </a:t>
              </a:r>
              <a:endParaRPr/>
            </a:p>
          </p:txBody>
        </p:sp>
        <p:cxnSp>
          <p:nvCxnSpPr>
            <p:cNvPr id="590" name="Google Shape;590;p88"/>
            <p:cNvCxnSpPr/>
            <p:nvPr/>
          </p:nvCxnSpPr>
          <p:spPr>
            <a:xfrm>
              <a:off x="304800" y="1827212"/>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591" name="Google Shape;591;p88"/>
            <p:cNvCxnSpPr/>
            <p:nvPr/>
          </p:nvCxnSpPr>
          <p:spPr>
            <a:xfrm>
              <a:off x="304800" y="4953000"/>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592" name="Google Shape;592;p88"/>
            <p:cNvCxnSpPr/>
            <p:nvPr/>
          </p:nvCxnSpPr>
          <p:spPr>
            <a:xfrm>
              <a:off x="304800" y="1827212"/>
              <a:ext cx="0" cy="3125787"/>
            </a:xfrm>
            <a:prstGeom prst="straightConnector1">
              <a:avLst/>
            </a:prstGeom>
            <a:noFill/>
            <a:ln cap="rnd" cmpd="sng" w="12700">
              <a:solidFill>
                <a:srgbClr val="000000"/>
              </a:solidFill>
              <a:prstDash val="solid"/>
              <a:miter lim="8000"/>
              <a:headEnd len="sm" w="sm" type="none"/>
              <a:tailEnd len="sm" w="sm" type="none"/>
            </a:ln>
          </p:spPr>
        </p:cxnSp>
        <p:cxnSp>
          <p:nvCxnSpPr>
            <p:cNvPr id="593" name="Google Shape;593;p88"/>
            <p:cNvCxnSpPr/>
            <p:nvPr/>
          </p:nvCxnSpPr>
          <p:spPr>
            <a:xfrm>
              <a:off x="8839200" y="1827212"/>
              <a:ext cx="0" cy="3125787"/>
            </a:xfrm>
            <a:prstGeom prst="straightConnector1">
              <a:avLst/>
            </a:prstGeom>
            <a:noFill/>
            <a:ln cap="rnd" cmpd="sng" w="12700">
              <a:solidFill>
                <a:srgbClr val="000000"/>
              </a:solidFill>
              <a:prstDash val="solid"/>
              <a:miter lim="8000"/>
              <a:headEnd len="sm" w="sm" type="none"/>
              <a:tailEnd len="sm" w="sm" type="none"/>
            </a:ln>
          </p:spPr>
        </p:cxnSp>
        <p:cxnSp>
          <p:nvCxnSpPr>
            <p:cNvPr id="594" name="Google Shape;594;p88"/>
            <p:cNvCxnSpPr/>
            <p:nvPr/>
          </p:nvCxnSpPr>
          <p:spPr>
            <a:xfrm>
              <a:off x="304800" y="2374900"/>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595" name="Google Shape;595;p88"/>
            <p:cNvCxnSpPr/>
            <p:nvPr/>
          </p:nvCxnSpPr>
          <p:spPr>
            <a:xfrm>
              <a:off x="1143000" y="1827212"/>
              <a:ext cx="0" cy="3125787"/>
            </a:xfrm>
            <a:prstGeom prst="straightConnector1">
              <a:avLst/>
            </a:prstGeom>
            <a:noFill/>
            <a:ln cap="rnd" cmpd="sng" w="12700">
              <a:solidFill>
                <a:srgbClr val="000000"/>
              </a:solidFill>
              <a:prstDash val="solid"/>
              <a:miter lim="8000"/>
              <a:headEnd len="sm" w="sm" type="none"/>
              <a:tailEnd len="sm" w="sm" type="none"/>
            </a:ln>
          </p:spPr>
        </p:cxnSp>
        <p:cxnSp>
          <p:nvCxnSpPr>
            <p:cNvPr id="596" name="Google Shape;596;p88"/>
            <p:cNvCxnSpPr/>
            <p:nvPr/>
          </p:nvCxnSpPr>
          <p:spPr>
            <a:xfrm>
              <a:off x="3155950" y="1827212"/>
              <a:ext cx="0" cy="3125787"/>
            </a:xfrm>
            <a:prstGeom prst="straightConnector1">
              <a:avLst/>
            </a:prstGeom>
            <a:noFill/>
            <a:ln cap="rnd" cmpd="sng" w="12700">
              <a:solidFill>
                <a:srgbClr val="000000"/>
              </a:solidFill>
              <a:prstDash val="solid"/>
              <a:miter lim="8000"/>
              <a:headEnd len="sm" w="sm" type="none"/>
              <a:tailEnd len="sm" w="sm" type="none"/>
            </a:ln>
          </p:spPr>
        </p:cxnSp>
        <p:cxnSp>
          <p:nvCxnSpPr>
            <p:cNvPr id="597" name="Google Shape;597;p88"/>
            <p:cNvCxnSpPr/>
            <p:nvPr/>
          </p:nvCxnSpPr>
          <p:spPr>
            <a:xfrm>
              <a:off x="6007100" y="1827212"/>
              <a:ext cx="0" cy="3125787"/>
            </a:xfrm>
            <a:prstGeom prst="straightConnector1">
              <a:avLst/>
            </a:prstGeom>
            <a:noFill/>
            <a:ln cap="rnd" cmpd="sng" w="12700">
              <a:solidFill>
                <a:srgbClr val="000000"/>
              </a:solidFill>
              <a:prstDash val="solid"/>
              <a:miter lim="8000"/>
              <a:headEnd len="sm" w="sm" type="none"/>
              <a:tailEnd len="sm" w="sm" type="none"/>
            </a:ln>
          </p:spPr>
        </p:cxnSp>
        <p:cxnSp>
          <p:nvCxnSpPr>
            <p:cNvPr id="598" name="Google Shape;598;p88"/>
            <p:cNvCxnSpPr/>
            <p:nvPr/>
          </p:nvCxnSpPr>
          <p:spPr>
            <a:xfrm>
              <a:off x="304800" y="2922587"/>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599" name="Google Shape;599;p88"/>
            <p:cNvCxnSpPr/>
            <p:nvPr/>
          </p:nvCxnSpPr>
          <p:spPr>
            <a:xfrm>
              <a:off x="304800" y="3165475"/>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00" name="Google Shape;600;p88"/>
            <p:cNvCxnSpPr/>
            <p:nvPr/>
          </p:nvCxnSpPr>
          <p:spPr>
            <a:xfrm>
              <a:off x="304800" y="3408362"/>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01" name="Google Shape;601;p88"/>
            <p:cNvCxnSpPr/>
            <p:nvPr/>
          </p:nvCxnSpPr>
          <p:spPr>
            <a:xfrm>
              <a:off x="304800" y="3735387"/>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02" name="Google Shape;602;p88"/>
            <p:cNvCxnSpPr/>
            <p:nvPr/>
          </p:nvCxnSpPr>
          <p:spPr>
            <a:xfrm>
              <a:off x="304800" y="4059237"/>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03" name="Google Shape;603;p88"/>
            <p:cNvCxnSpPr/>
            <p:nvPr/>
          </p:nvCxnSpPr>
          <p:spPr>
            <a:xfrm>
              <a:off x="304800" y="4302125"/>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04" name="Google Shape;604;p88"/>
            <p:cNvCxnSpPr/>
            <p:nvPr/>
          </p:nvCxnSpPr>
          <p:spPr>
            <a:xfrm>
              <a:off x="304800" y="4627562"/>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05" name="Google Shape;605;p88"/>
            <p:cNvCxnSpPr/>
            <p:nvPr/>
          </p:nvCxnSpPr>
          <p:spPr>
            <a:xfrm>
              <a:off x="4106862" y="2374900"/>
              <a:ext cx="0" cy="2578100"/>
            </a:xfrm>
            <a:prstGeom prst="straightConnector1">
              <a:avLst/>
            </a:prstGeom>
            <a:noFill/>
            <a:ln cap="rnd" cmpd="sng" w="12700">
              <a:solidFill>
                <a:srgbClr val="000000"/>
              </a:solidFill>
              <a:prstDash val="solid"/>
              <a:miter lim="8000"/>
              <a:headEnd len="sm" w="sm" type="none"/>
              <a:tailEnd len="sm" w="sm" type="none"/>
            </a:ln>
          </p:spPr>
        </p:cxnSp>
        <p:cxnSp>
          <p:nvCxnSpPr>
            <p:cNvPr id="606" name="Google Shape;606;p88"/>
            <p:cNvCxnSpPr/>
            <p:nvPr/>
          </p:nvCxnSpPr>
          <p:spPr>
            <a:xfrm>
              <a:off x="6958012" y="2374900"/>
              <a:ext cx="0" cy="2578100"/>
            </a:xfrm>
            <a:prstGeom prst="straightConnector1">
              <a:avLst/>
            </a:prstGeom>
            <a:noFill/>
            <a:ln cap="rnd" cmpd="sng" w="12700">
              <a:solidFill>
                <a:srgbClr val="000000"/>
              </a:solidFill>
              <a:prstDash val="solid"/>
              <a:miter lim="8000"/>
              <a:headEnd len="sm" w="sm" type="none"/>
              <a:tailEnd len="sm" w="sm" type="none"/>
            </a:ln>
          </p:spPr>
        </p:cxnSp>
        <p:cxnSp>
          <p:nvCxnSpPr>
            <p:cNvPr id="607" name="Google Shape;607;p88"/>
            <p:cNvCxnSpPr/>
            <p:nvPr/>
          </p:nvCxnSpPr>
          <p:spPr>
            <a:xfrm>
              <a:off x="7910512" y="2374900"/>
              <a:ext cx="0" cy="2578100"/>
            </a:xfrm>
            <a:prstGeom prst="straightConnector1">
              <a:avLst/>
            </a:prstGeom>
            <a:noFill/>
            <a:ln cap="rnd" cmpd="sng" w="12700">
              <a:solidFill>
                <a:srgbClr val="000000"/>
              </a:solidFill>
              <a:prstDash val="solid"/>
              <a:miter lim="8000"/>
              <a:headEnd len="sm" w="sm" type="none"/>
              <a:tailEnd len="sm" w="sm" type="none"/>
            </a:ln>
          </p:spPr>
        </p:cxnSp>
        <p:cxnSp>
          <p:nvCxnSpPr>
            <p:cNvPr id="608" name="Google Shape;608;p88"/>
            <p:cNvCxnSpPr/>
            <p:nvPr/>
          </p:nvCxnSpPr>
          <p:spPr>
            <a:xfrm>
              <a:off x="5056187" y="2374900"/>
              <a:ext cx="0" cy="2578100"/>
            </a:xfrm>
            <a:prstGeom prst="straightConnector1">
              <a:avLst/>
            </a:prstGeom>
            <a:noFill/>
            <a:ln cap="rnd" cmpd="sng" w="12700">
              <a:solidFill>
                <a:srgbClr val="000000"/>
              </a:solidFill>
              <a:prstDash val="solid"/>
              <a:miter lim="8000"/>
              <a:headEnd len="sm" w="sm" type="none"/>
              <a:tailEnd len="sm" w="sm" type="none"/>
            </a:ln>
          </p:spPr>
        </p:cxnSp>
        <p:cxnSp>
          <p:nvCxnSpPr>
            <p:cNvPr id="609" name="Google Shape;609;p88"/>
            <p:cNvCxnSpPr/>
            <p:nvPr/>
          </p:nvCxnSpPr>
          <p:spPr>
            <a:xfrm>
              <a:off x="1981200" y="2374900"/>
              <a:ext cx="0" cy="2578100"/>
            </a:xfrm>
            <a:prstGeom prst="straightConnector1">
              <a:avLst/>
            </a:prstGeom>
            <a:noFill/>
            <a:ln cap="rnd" cmpd="sng" w="12700">
              <a:solidFill>
                <a:srgbClr val="000000"/>
              </a:solidFill>
              <a:prstDash val="solid"/>
              <a:miter lim="8000"/>
              <a:headEnd len="sm" w="sm" type="none"/>
              <a:tailEnd len="sm" w="sm"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3" name="Shape 613"/>
        <p:cNvGrpSpPr/>
        <p:nvPr/>
      </p:nvGrpSpPr>
      <p:grpSpPr>
        <a:xfrm>
          <a:off x="0" y="0"/>
          <a:ext cx="0" cy="0"/>
          <a:chOff x="0" y="0"/>
          <a:chExt cx="0" cy="0"/>
        </a:xfrm>
      </p:grpSpPr>
      <p:sp>
        <p:nvSpPr>
          <p:cNvPr id="614" name="Google Shape;614;p89"/>
          <p:cNvSpPr txBox="1"/>
          <p:nvPr>
            <p:ph idx="4294967295" type="title"/>
          </p:nvPr>
        </p:nvSpPr>
        <p:spPr>
          <a:xfrm>
            <a:off x="152400" y="152400"/>
            <a:ext cx="7696200" cy="850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Online Analytical Processing (OLAP)</a:t>
            </a:r>
            <a:endParaRPr/>
          </a:p>
        </p:txBody>
      </p:sp>
      <p:grpSp>
        <p:nvGrpSpPr>
          <p:cNvPr id="615" name="Google Shape;615;p89"/>
          <p:cNvGrpSpPr/>
          <p:nvPr/>
        </p:nvGrpSpPr>
        <p:grpSpPr>
          <a:xfrm>
            <a:off x="482600" y="1219200"/>
            <a:ext cx="3556000" cy="1550987"/>
            <a:chOff x="330200" y="1219200"/>
            <a:chExt cx="4038600" cy="1550987"/>
          </a:xfrm>
        </p:grpSpPr>
        <p:sp>
          <p:nvSpPr>
            <p:cNvPr id="616" name="Google Shape;616;p89"/>
            <p:cNvSpPr txBox="1"/>
            <p:nvPr/>
          </p:nvSpPr>
          <p:spPr>
            <a:xfrm>
              <a:off x="2098675" y="2459037"/>
              <a:ext cx="2270125" cy="3111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Emp3</a:t>
              </a:r>
              <a:endParaRPr/>
            </a:p>
          </p:txBody>
        </p:sp>
        <p:sp>
          <p:nvSpPr>
            <p:cNvPr id="617" name="Google Shape;617;p89"/>
            <p:cNvSpPr txBox="1"/>
            <p:nvPr/>
          </p:nvSpPr>
          <p:spPr>
            <a:xfrm>
              <a:off x="330200" y="2459037"/>
              <a:ext cx="1768475" cy="31115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3</a:t>
              </a:r>
              <a:endParaRPr/>
            </a:p>
          </p:txBody>
        </p:sp>
        <p:sp>
          <p:nvSpPr>
            <p:cNvPr id="618" name="Google Shape;618;p89"/>
            <p:cNvSpPr txBox="1"/>
            <p:nvPr/>
          </p:nvSpPr>
          <p:spPr>
            <a:xfrm>
              <a:off x="2098675" y="2146300"/>
              <a:ext cx="2270125" cy="3127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Emp2</a:t>
              </a:r>
              <a:endParaRPr/>
            </a:p>
          </p:txBody>
        </p:sp>
        <p:sp>
          <p:nvSpPr>
            <p:cNvPr id="619" name="Google Shape;619;p89"/>
            <p:cNvSpPr txBox="1"/>
            <p:nvPr/>
          </p:nvSpPr>
          <p:spPr>
            <a:xfrm>
              <a:off x="330200" y="2146300"/>
              <a:ext cx="1768475" cy="3127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2</a:t>
              </a:r>
              <a:endParaRPr/>
            </a:p>
          </p:txBody>
        </p:sp>
        <p:sp>
          <p:nvSpPr>
            <p:cNvPr id="620" name="Google Shape;620;p89"/>
            <p:cNvSpPr txBox="1"/>
            <p:nvPr/>
          </p:nvSpPr>
          <p:spPr>
            <a:xfrm>
              <a:off x="2098675" y="1835150"/>
              <a:ext cx="2270125" cy="3111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Emp1</a:t>
              </a:r>
              <a:endParaRPr/>
            </a:p>
          </p:txBody>
        </p:sp>
        <p:sp>
          <p:nvSpPr>
            <p:cNvPr id="621" name="Google Shape;621;p89"/>
            <p:cNvSpPr txBox="1"/>
            <p:nvPr/>
          </p:nvSpPr>
          <p:spPr>
            <a:xfrm>
              <a:off x="330200" y="1835150"/>
              <a:ext cx="1768475" cy="31115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a:t>
              </a:r>
              <a:endParaRPr/>
            </a:p>
          </p:txBody>
        </p:sp>
        <p:sp>
          <p:nvSpPr>
            <p:cNvPr id="622" name="Google Shape;622;p89"/>
            <p:cNvSpPr txBox="1"/>
            <p:nvPr/>
          </p:nvSpPr>
          <p:spPr>
            <a:xfrm>
              <a:off x="2098675" y="1522412"/>
              <a:ext cx="2270125" cy="31273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Employee Name</a:t>
              </a:r>
              <a:endParaRPr/>
            </a:p>
          </p:txBody>
        </p:sp>
        <p:sp>
          <p:nvSpPr>
            <p:cNvPr id="623" name="Google Shape;623;p89"/>
            <p:cNvSpPr txBox="1"/>
            <p:nvPr/>
          </p:nvSpPr>
          <p:spPr>
            <a:xfrm>
              <a:off x="330200" y="1522412"/>
              <a:ext cx="1768475" cy="31273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EmployeeID</a:t>
              </a:r>
              <a:endParaRPr/>
            </a:p>
          </p:txBody>
        </p:sp>
        <p:sp>
          <p:nvSpPr>
            <p:cNvPr id="624" name="Google Shape;624;p89"/>
            <p:cNvSpPr txBox="1"/>
            <p:nvPr/>
          </p:nvSpPr>
          <p:spPr>
            <a:xfrm>
              <a:off x="330200" y="1219200"/>
              <a:ext cx="4038600" cy="303212"/>
            </a:xfrm>
            <a:prstGeom prst="rect">
              <a:avLst/>
            </a:prstGeom>
            <a:noFill/>
            <a:ln>
              <a:noFill/>
            </a:ln>
          </p:spPr>
          <p:txBody>
            <a:bodyPr anchorCtr="0" anchor="b"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Employee dimension table</a:t>
              </a:r>
              <a:endParaRPr/>
            </a:p>
          </p:txBody>
        </p:sp>
        <p:cxnSp>
          <p:nvCxnSpPr>
            <p:cNvPr id="625" name="Google Shape;625;p89"/>
            <p:cNvCxnSpPr/>
            <p:nvPr/>
          </p:nvCxnSpPr>
          <p:spPr>
            <a:xfrm>
              <a:off x="330200" y="1219200"/>
              <a:ext cx="4038600" cy="0"/>
            </a:xfrm>
            <a:prstGeom prst="straightConnector1">
              <a:avLst/>
            </a:prstGeom>
            <a:noFill/>
            <a:ln>
              <a:noFill/>
            </a:ln>
          </p:spPr>
        </p:cxnSp>
        <p:cxnSp>
          <p:nvCxnSpPr>
            <p:cNvPr id="626" name="Google Shape;626;p89"/>
            <p:cNvCxnSpPr/>
            <p:nvPr/>
          </p:nvCxnSpPr>
          <p:spPr>
            <a:xfrm>
              <a:off x="330200" y="2770187"/>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627" name="Google Shape;627;p89"/>
            <p:cNvCxnSpPr/>
            <p:nvPr/>
          </p:nvCxnSpPr>
          <p:spPr>
            <a:xfrm>
              <a:off x="330200" y="1219200"/>
              <a:ext cx="0" cy="303212"/>
            </a:xfrm>
            <a:prstGeom prst="straightConnector1">
              <a:avLst/>
            </a:prstGeom>
            <a:noFill/>
            <a:ln>
              <a:noFill/>
            </a:ln>
          </p:spPr>
        </p:cxnSp>
        <p:cxnSp>
          <p:nvCxnSpPr>
            <p:cNvPr id="628" name="Google Shape;628;p89"/>
            <p:cNvCxnSpPr/>
            <p:nvPr/>
          </p:nvCxnSpPr>
          <p:spPr>
            <a:xfrm>
              <a:off x="4368800" y="1219200"/>
              <a:ext cx="0" cy="303212"/>
            </a:xfrm>
            <a:prstGeom prst="straightConnector1">
              <a:avLst/>
            </a:prstGeom>
            <a:noFill/>
            <a:ln>
              <a:noFill/>
            </a:ln>
          </p:spPr>
        </p:cxnSp>
        <p:cxnSp>
          <p:nvCxnSpPr>
            <p:cNvPr id="629" name="Google Shape;629;p89"/>
            <p:cNvCxnSpPr/>
            <p:nvPr/>
          </p:nvCxnSpPr>
          <p:spPr>
            <a:xfrm>
              <a:off x="330200" y="1522412"/>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630" name="Google Shape;630;p89"/>
            <p:cNvCxnSpPr/>
            <p:nvPr/>
          </p:nvCxnSpPr>
          <p:spPr>
            <a:xfrm>
              <a:off x="330200" y="183515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631" name="Google Shape;631;p89"/>
            <p:cNvCxnSpPr/>
            <p:nvPr/>
          </p:nvCxnSpPr>
          <p:spPr>
            <a:xfrm>
              <a:off x="330200" y="1522412"/>
              <a:ext cx="0" cy="1247775"/>
            </a:xfrm>
            <a:prstGeom prst="straightConnector1">
              <a:avLst/>
            </a:prstGeom>
            <a:noFill/>
            <a:ln cap="rnd" cmpd="sng" w="12700">
              <a:solidFill>
                <a:srgbClr val="000000"/>
              </a:solidFill>
              <a:prstDash val="solid"/>
              <a:miter lim="8000"/>
              <a:headEnd len="sm" w="sm" type="none"/>
              <a:tailEnd len="sm" w="sm" type="none"/>
            </a:ln>
          </p:spPr>
        </p:cxnSp>
        <p:cxnSp>
          <p:nvCxnSpPr>
            <p:cNvPr id="632" name="Google Shape;632;p89"/>
            <p:cNvCxnSpPr/>
            <p:nvPr/>
          </p:nvCxnSpPr>
          <p:spPr>
            <a:xfrm>
              <a:off x="2098675" y="1522412"/>
              <a:ext cx="0" cy="1247775"/>
            </a:xfrm>
            <a:prstGeom prst="straightConnector1">
              <a:avLst/>
            </a:prstGeom>
            <a:noFill/>
            <a:ln cap="rnd" cmpd="sng" w="12700">
              <a:solidFill>
                <a:srgbClr val="000000"/>
              </a:solidFill>
              <a:prstDash val="solid"/>
              <a:miter lim="8000"/>
              <a:headEnd len="sm" w="sm" type="none"/>
              <a:tailEnd len="sm" w="sm" type="none"/>
            </a:ln>
          </p:spPr>
        </p:cxnSp>
        <p:cxnSp>
          <p:nvCxnSpPr>
            <p:cNvPr id="633" name="Google Shape;633;p89"/>
            <p:cNvCxnSpPr/>
            <p:nvPr/>
          </p:nvCxnSpPr>
          <p:spPr>
            <a:xfrm>
              <a:off x="4368800" y="1522412"/>
              <a:ext cx="0" cy="1247775"/>
            </a:xfrm>
            <a:prstGeom prst="straightConnector1">
              <a:avLst/>
            </a:prstGeom>
            <a:noFill/>
            <a:ln cap="rnd" cmpd="sng" w="12700">
              <a:solidFill>
                <a:srgbClr val="000000"/>
              </a:solidFill>
              <a:prstDash val="solid"/>
              <a:miter lim="8000"/>
              <a:headEnd len="sm" w="sm" type="none"/>
              <a:tailEnd len="sm" w="sm" type="none"/>
            </a:ln>
          </p:spPr>
        </p:cxnSp>
        <p:cxnSp>
          <p:nvCxnSpPr>
            <p:cNvPr id="634" name="Google Shape;634;p89"/>
            <p:cNvCxnSpPr/>
            <p:nvPr/>
          </p:nvCxnSpPr>
          <p:spPr>
            <a:xfrm>
              <a:off x="330200" y="214630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635" name="Google Shape;635;p89"/>
            <p:cNvCxnSpPr/>
            <p:nvPr/>
          </p:nvCxnSpPr>
          <p:spPr>
            <a:xfrm>
              <a:off x="330200" y="2459037"/>
              <a:ext cx="4038600" cy="0"/>
            </a:xfrm>
            <a:prstGeom prst="straightConnector1">
              <a:avLst/>
            </a:prstGeom>
            <a:noFill/>
            <a:ln cap="rnd" cmpd="sng" w="12700">
              <a:solidFill>
                <a:srgbClr val="000000"/>
              </a:solidFill>
              <a:prstDash val="solid"/>
              <a:miter lim="8000"/>
              <a:headEnd len="sm" w="sm" type="none"/>
              <a:tailEnd len="sm" w="sm" type="none"/>
            </a:ln>
          </p:spPr>
        </p:cxnSp>
      </p:grpSp>
      <p:grpSp>
        <p:nvGrpSpPr>
          <p:cNvPr id="636" name="Google Shape;636;p89"/>
          <p:cNvGrpSpPr/>
          <p:nvPr/>
        </p:nvGrpSpPr>
        <p:grpSpPr>
          <a:xfrm>
            <a:off x="457200" y="3063875"/>
            <a:ext cx="3581400" cy="1584325"/>
            <a:chOff x="304800" y="3063875"/>
            <a:chExt cx="3581400" cy="1584325"/>
          </a:xfrm>
        </p:grpSpPr>
        <p:sp>
          <p:nvSpPr>
            <p:cNvPr id="637" name="Google Shape;637;p89"/>
            <p:cNvSpPr txBox="1"/>
            <p:nvPr/>
          </p:nvSpPr>
          <p:spPr>
            <a:xfrm>
              <a:off x="3235325" y="4341812"/>
              <a:ext cx="650875"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132</a:t>
              </a:r>
              <a:endParaRPr/>
            </a:p>
          </p:txBody>
        </p:sp>
        <p:sp>
          <p:nvSpPr>
            <p:cNvPr id="638" name="Google Shape;638;p89"/>
            <p:cNvSpPr txBox="1"/>
            <p:nvPr/>
          </p:nvSpPr>
          <p:spPr>
            <a:xfrm>
              <a:off x="2484437" y="4341812"/>
              <a:ext cx="750887"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12</a:t>
              </a:r>
              <a:endParaRPr/>
            </a:p>
          </p:txBody>
        </p:sp>
        <p:sp>
          <p:nvSpPr>
            <p:cNvPr id="639" name="Google Shape;639;p89"/>
            <p:cNvSpPr txBox="1"/>
            <p:nvPr/>
          </p:nvSpPr>
          <p:spPr>
            <a:xfrm>
              <a:off x="1395412" y="4341812"/>
              <a:ext cx="1089025"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120</a:t>
              </a:r>
              <a:endParaRPr/>
            </a:p>
          </p:txBody>
        </p:sp>
        <p:sp>
          <p:nvSpPr>
            <p:cNvPr id="640" name="Google Shape;640;p89"/>
            <p:cNvSpPr txBox="1"/>
            <p:nvPr/>
          </p:nvSpPr>
          <p:spPr>
            <a:xfrm>
              <a:off x="304800" y="4341812"/>
              <a:ext cx="1090612"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3</a:t>
              </a:r>
              <a:endParaRPr/>
            </a:p>
          </p:txBody>
        </p:sp>
        <p:sp>
          <p:nvSpPr>
            <p:cNvPr id="641" name="Google Shape;641;p89"/>
            <p:cNvSpPr txBox="1"/>
            <p:nvPr/>
          </p:nvSpPr>
          <p:spPr>
            <a:xfrm>
              <a:off x="3235325" y="4037012"/>
              <a:ext cx="650875" cy="30480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121</a:t>
              </a:r>
              <a:endParaRPr/>
            </a:p>
          </p:txBody>
        </p:sp>
        <p:sp>
          <p:nvSpPr>
            <p:cNvPr id="642" name="Google Shape;642;p89"/>
            <p:cNvSpPr txBox="1"/>
            <p:nvPr/>
          </p:nvSpPr>
          <p:spPr>
            <a:xfrm>
              <a:off x="2484437" y="4037012"/>
              <a:ext cx="750887" cy="30480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11</a:t>
              </a:r>
              <a:endParaRPr/>
            </a:p>
          </p:txBody>
        </p:sp>
        <p:sp>
          <p:nvSpPr>
            <p:cNvPr id="643" name="Google Shape;643;p89"/>
            <p:cNvSpPr txBox="1"/>
            <p:nvPr/>
          </p:nvSpPr>
          <p:spPr>
            <a:xfrm>
              <a:off x="1395412" y="4037012"/>
              <a:ext cx="1089025" cy="30480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110</a:t>
              </a:r>
              <a:endParaRPr/>
            </a:p>
          </p:txBody>
        </p:sp>
        <p:sp>
          <p:nvSpPr>
            <p:cNvPr id="644" name="Google Shape;644;p89"/>
            <p:cNvSpPr txBox="1"/>
            <p:nvPr/>
          </p:nvSpPr>
          <p:spPr>
            <a:xfrm>
              <a:off x="304800" y="4037012"/>
              <a:ext cx="1090612" cy="30480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2</a:t>
              </a:r>
              <a:endParaRPr/>
            </a:p>
          </p:txBody>
        </p:sp>
        <p:sp>
          <p:nvSpPr>
            <p:cNvPr id="645" name="Google Shape;645;p89"/>
            <p:cNvSpPr txBox="1"/>
            <p:nvPr/>
          </p:nvSpPr>
          <p:spPr>
            <a:xfrm>
              <a:off x="3235325" y="3730625"/>
              <a:ext cx="650875"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110</a:t>
              </a:r>
              <a:endParaRPr/>
            </a:p>
          </p:txBody>
        </p:sp>
        <p:sp>
          <p:nvSpPr>
            <p:cNvPr id="646" name="Google Shape;646;p89"/>
            <p:cNvSpPr txBox="1"/>
            <p:nvPr/>
          </p:nvSpPr>
          <p:spPr>
            <a:xfrm>
              <a:off x="2484437" y="3730625"/>
              <a:ext cx="750887"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10</a:t>
              </a:r>
              <a:endParaRPr/>
            </a:p>
          </p:txBody>
        </p:sp>
        <p:sp>
          <p:nvSpPr>
            <p:cNvPr id="647" name="Google Shape;647;p89"/>
            <p:cNvSpPr txBox="1"/>
            <p:nvPr/>
          </p:nvSpPr>
          <p:spPr>
            <a:xfrm>
              <a:off x="1395412" y="3730625"/>
              <a:ext cx="1089025"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100</a:t>
              </a:r>
              <a:endParaRPr/>
            </a:p>
          </p:txBody>
        </p:sp>
        <p:sp>
          <p:nvSpPr>
            <p:cNvPr id="648" name="Google Shape;648;p89"/>
            <p:cNvSpPr txBox="1"/>
            <p:nvPr/>
          </p:nvSpPr>
          <p:spPr>
            <a:xfrm>
              <a:off x="304800" y="3730625"/>
              <a:ext cx="1090612"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a:t>
              </a:r>
              <a:endParaRPr/>
            </a:p>
          </p:txBody>
        </p:sp>
        <p:sp>
          <p:nvSpPr>
            <p:cNvPr id="649" name="Google Shape;649;p89"/>
            <p:cNvSpPr txBox="1"/>
            <p:nvPr/>
          </p:nvSpPr>
          <p:spPr>
            <a:xfrm>
              <a:off x="3235325" y="3424237"/>
              <a:ext cx="650875" cy="30638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Sal</a:t>
              </a:r>
              <a:endParaRPr/>
            </a:p>
          </p:txBody>
        </p:sp>
        <p:sp>
          <p:nvSpPr>
            <p:cNvPr id="650" name="Google Shape;650;p89"/>
            <p:cNvSpPr txBox="1"/>
            <p:nvPr/>
          </p:nvSpPr>
          <p:spPr>
            <a:xfrm>
              <a:off x="2484437" y="3424237"/>
              <a:ext cx="750887" cy="30638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Da</a:t>
              </a:r>
              <a:endParaRPr/>
            </a:p>
          </p:txBody>
        </p:sp>
        <p:sp>
          <p:nvSpPr>
            <p:cNvPr id="651" name="Google Shape;651;p89"/>
            <p:cNvSpPr txBox="1"/>
            <p:nvPr/>
          </p:nvSpPr>
          <p:spPr>
            <a:xfrm>
              <a:off x="1395412" y="3424237"/>
              <a:ext cx="1089025" cy="30638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Basic</a:t>
              </a:r>
              <a:endParaRPr/>
            </a:p>
          </p:txBody>
        </p:sp>
        <p:sp>
          <p:nvSpPr>
            <p:cNvPr id="652" name="Google Shape;652;p89"/>
            <p:cNvSpPr txBox="1"/>
            <p:nvPr/>
          </p:nvSpPr>
          <p:spPr>
            <a:xfrm>
              <a:off x="304800" y="3424237"/>
              <a:ext cx="1090612" cy="30638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EmployeeID</a:t>
              </a:r>
              <a:endParaRPr/>
            </a:p>
          </p:txBody>
        </p:sp>
        <p:sp>
          <p:nvSpPr>
            <p:cNvPr id="653" name="Google Shape;653;p89"/>
            <p:cNvSpPr txBox="1"/>
            <p:nvPr/>
          </p:nvSpPr>
          <p:spPr>
            <a:xfrm>
              <a:off x="304800" y="3063875"/>
              <a:ext cx="3581400" cy="360362"/>
            </a:xfrm>
            <a:prstGeom prst="rect">
              <a:avLst/>
            </a:prstGeom>
            <a:noFill/>
            <a:ln>
              <a:noFill/>
            </a:ln>
          </p:spPr>
          <p:txBody>
            <a:bodyPr anchorCtr="0" anchor="b"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Payroll dimension table</a:t>
              </a:r>
              <a:endParaRPr/>
            </a:p>
          </p:txBody>
        </p:sp>
        <p:cxnSp>
          <p:nvCxnSpPr>
            <p:cNvPr id="654" name="Google Shape;654;p89"/>
            <p:cNvCxnSpPr/>
            <p:nvPr/>
          </p:nvCxnSpPr>
          <p:spPr>
            <a:xfrm>
              <a:off x="304800" y="3063875"/>
              <a:ext cx="3581400" cy="0"/>
            </a:xfrm>
            <a:prstGeom prst="straightConnector1">
              <a:avLst/>
            </a:prstGeom>
            <a:noFill/>
            <a:ln>
              <a:noFill/>
            </a:ln>
          </p:spPr>
        </p:cxnSp>
        <p:cxnSp>
          <p:nvCxnSpPr>
            <p:cNvPr id="655" name="Google Shape;655;p89"/>
            <p:cNvCxnSpPr/>
            <p:nvPr/>
          </p:nvCxnSpPr>
          <p:spPr>
            <a:xfrm>
              <a:off x="304800" y="4648200"/>
              <a:ext cx="3581400" cy="0"/>
            </a:xfrm>
            <a:prstGeom prst="straightConnector1">
              <a:avLst/>
            </a:prstGeom>
            <a:noFill/>
            <a:ln cap="rnd" cmpd="sng" w="12700">
              <a:solidFill>
                <a:srgbClr val="000000"/>
              </a:solidFill>
              <a:prstDash val="solid"/>
              <a:miter lim="8000"/>
              <a:headEnd len="sm" w="sm" type="none"/>
              <a:tailEnd len="sm" w="sm" type="none"/>
            </a:ln>
          </p:spPr>
        </p:cxnSp>
        <p:cxnSp>
          <p:nvCxnSpPr>
            <p:cNvPr id="656" name="Google Shape;656;p89"/>
            <p:cNvCxnSpPr/>
            <p:nvPr/>
          </p:nvCxnSpPr>
          <p:spPr>
            <a:xfrm>
              <a:off x="304800" y="3063875"/>
              <a:ext cx="0" cy="360362"/>
            </a:xfrm>
            <a:prstGeom prst="straightConnector1">
              <a:avLst/>
            </a:prstGeom>
            <a:noFill/>
            <a:ln>
              <a:noFill/>
            </a:ln>
          </p:spPr>
        </p:cxnSp>
        <p:cxnSp>
          <p:nvCxnSpPr>
            <p:cNvPr id="657" name="Google Shape;657;p89"/>
            <p:cNvCxnSpPr/>
            <p:nvPr/>
          </p:nvCxnSpPr>
          <p:spPr>
            <a:xfrm>
              <a:off x="3886200" y="3063875"/>
              <a:ext cx="0" cy="360362"/>
            </a:xfrm>
            <a:prstGeom prst="straightConnector1">
              <a:avLst/>
            </a:prstGeom>
            <a:noFill/>
            <a:ln>
              <a:noFill/>
            </a:ln>
          </p:spPr>
        </p:cxnSp>
        <p:cxnSp>
          <p:nvCxnSpPr>
            <p:cNvPr id="658" name="Google Shape;658;p89"/>
            <p:cNvCxnSpPr/>
            <p:nvPr/>
          </p:nvCxnSpPr>
          <p:spPr>
            <a:xfrm>
              <a:off x="304800" y="3424237"/>
              <a:ext cx="3581400" cy="0"/>
            </a:xfrm>
            <a:prstGeom prst="straightConnector1">
              <a:avLst/>
            </a:prstGeom>
            <a:noFill/>
            <a:ln cap="rnd" cmpd="sng" w="12700">
              <a:solidFill>
                <a:srgbClr val="000000"/>
              </a:solidFill>
              <a:prstDash val="solid"/>
              <a:miter lim="8000"/>
              <a:headEnd len="sm" w="sm" type="none"/>
              <a:tailEnd len="sm" w="sm" type="none"/>
            </a:ln>
          </p:spPr>
        </p:cxnSp>
        <p:cxnSp>
          <p:nvCxnSpPr>
            <p:cNvPr id="659" name="Google Shape;659;p89"/>
            <p:cNvCxnSpPr/>
            <p:nvPr/>
          </p:nvCxnSpPr>
          <p:spPr>
            <a:xfrm>
              <a:off x="304800" y="3730625"/>
              <a:ext cx="3581400" cy="0"/>
            </a:xfrm>
            <a:prstGeom prst="straightConnector1">
              <a:avLst/>
            </a:prstGeom>
            <a:noFill/>
            <a:ln cap="rnd" cmpd="sng" w="12700">
              <a:solidFill>
                <a:srgbClr val="000000"/>
              </a:solidFill>
              <a:prstDash val="solid"/>
              <a:miter lim="8000"/>
              <a:headEnd len="sm" w="sm" type="none"/>
              <a:tailEnd len="sm" w="sm" type="none"/>
            </a:ln>
          </p:spPr>
        </p:cxnSp>
        <p:cxnSp>
          <p:nvCxnSpPr>
            <p:cNvPr id="660" name="Google Shape;660;p89"/>
            <p:cNvCxnSpPr/>
            <p:nvPr/>
          </p:nvCxnSpPr>
          <p:spPr>
            <a:xfrm>
              <a:off x="304800" y="3424237"/>
              <a:ext cx="0" cy="1223962"/>
            </a:xfrm>
            <a:prstGeom prst="straightConnector1">
              <a:avLst/>
            </a:prstGeom>
            <a:noFill/>
            <a:ln cap="rnd" cmpd="sng" w="12700">
              <a:solidFill>
                <a:srgbClr val="000000"/>
              </a:solidFill>
              <a:prstDash val="solid"/>
              <a:miter lim="8000"/>
              <a:headEnd len="sm" w="sm" type="none"/>
              <a:tailEnd len="sm" w="sm" type="none"/>
            </a:ln>
          </p:spPr>
        </p:cxnSp>
        <p:cxnSp>
          <p:nvCxnSpPr>
            <p:cNvPr id="661" name="Google Shape;661;p89"/>
            <p:cNvCxnSpPr/>
            <p:nvPr/>
          </p:nvCxnSpPr>
          <p:spPr>
            <a:xfrm>
              <a:off x="1395412" y="3424237"/>
              <a:ext cx="0" cy="1223962"/>
            </a:xfrm>
            <a:prstGeom prst="straightConnector1">
              <a:avLst/>
            </a:prstGeom>
            <a:noFill/>
            <a:ln cap="rnd" cmpd="sng" w="12700">
              <a:solidFill>
                <a:srgbClr val="000000"/>
              </a:solidFill>
              <a:prstDash val="solid"/>
              <a:miter lim="8000"/>
              <a:headEnd len="sm" w="sm" type="none"/>
              <a:tailEnd len="sm" w="sm" type="none"/>
            </a:ln>
          </p:spPr>
        </p:cxnSp>
        <p:cxnSp>
          <p:nvCxnSpPr>
            <p:cNvPr id="662" name="Google Shape;662;p89"/>
            <p:cNvCxnSpPr/>
            <p:nvPr/>
          </p:nvCxnSpPr>
          <p:spPr>
            <a:xfrm>
              <a:off x="2484437" y="3424237"/>
              <a:ext cx="0" cy="1223962"/>
            </a:xfrm>
            <a:prstGeom prst="straightConnector1">
              <a:avLst/>
            </a:prstGeom>
            <a:noFill/>
            <a:ln cap="rnd" cmpd="sng" w="12700">
              <a:solidFill>
                <a:srgbClr val="000000"/>
              </a:solidFill>
              <a:prstDash val="solid"/>
              <a:miter lim="8000"/>
              <a:headEnd len="sm" w="sm" type="none"/>
              <a:tailEnd len="sm" w="sm" type="none"/>
            </a:ln>
          </p:spPr>
        </p:cxnSp>
        <p:cxnSp>
          <p:nvCxnSpPr>
            <p:cNvPr id="663" name="Google Shape;663;p89"/>
            <p:cNvCxnSpPr/>
            <p:nvPr/>
          </p:nvCxnSpPr>
          <p:spPr>
            <a:xfrm>
              <a:off x="3235325" y="3424237"/>
              <a:ext cx="0" cy="1223962"/>
            </a:xfrm>
            <a:prstGeom prst="straightConnector1">
              <a:avLst/>
            </a:prstGeom>
            <a:noFill/>
            <a:ln cap="rnd" cmpd="sng" w="12700">
              <a:solidFill>
                <a:srgbClr val="000000"/>
              </a:solidFill>
              <a:prstDash val="solid"/>
              <a:miter lim="8000"/>
              <a:headEnd len="sm" w="sm" type="none"/>
              <a:tailEnd len="sm" w="sm" type="none"/>
            </a:ln>
          </p:spPr>
        </p:cxnSp>
        <p:cxnSp>
          <p:nvCxnSpPr>
            <p:cNvPr id="664" name="Google Shape;664;p89"/>
            <p:cNvCxnSpPr/>
            <p:nvPr/>
          </p:nvCxnSpPr>
          <p:spPr>
            <a:xfrm>
              <a:off x="3886200" y="3424237"/>
              <a:ext cx="0" cy="1223962"/>
            </a:xfrm>
            <a:prstGeom prst="straightConnector1">
              <a:avLst/>
            </a:prstGeom>
            <a:noFill/>
            <a:ln cap="rnd" cmpd="sng" w="12700">
              <a:solidFill>
                <a:srgbClr val="000000"/>
              </a:solidFill>
              <a:prstDash val="solid"/>
              <a:miter lim="8000"/>
              <a:headEnd len="sm" w="sm" type="none"/>
              <a:tailEnd len="sm" w="sm" type="none"/>
            </a:ln>
          </p:spPr>
        </p:cxnSp>
        <p:cxnSp>
          <p:nvCxnSpPr>
            <p:cNvPr id="665" name="Google Shape;665;p89"/>
            <p:cNvCxnSpPr/>
            <p:nvPr/>
          </p:nvCxnSpPr>
          <p:spPr>
            <a:xfrm>
              <a:off x="304800" y="4037012"/>
              <a:ext cx="3581400" cy="0"/>
            </a:xfrm>
            <a:prstGeom prst="straightConnector1">
              <a:avLst/>
            </a:prstGeom>
            <a:noFill/>
            <a:ln cap="rnd" cmpd="sng" w="12700">
              <a:solidFill>
                <a:srgbClr val="000000"/>
              </a:solidFill>
              <a:prstDash val="solid"/>
              <a:miter lim="8000"/>
              <a:headEnd len="sm" w="sm" type="none"/>
              <a:tailEnd len="sm" w="sm" type="none"/>
            </a:ln>
          </p:spPr>
        </p:cxnSp>
        <p:cxnSp>
          <p:nvCxnSpPr>
            <p:cNvPr id="666" name="Google Shape;666;p89"/>
            <p:cNvCxnSpPr/>
            <p:nvPr/>
          </p:nvCxnSpPr>
          <p:spPr>
            <a:xfrm>
              <a:off x="304800" y="4341812"/>
              <a:ext cx="3581400" cy="0"/>
            </a:xfrm>
            <a:prstGeom prst="straightConnector1">
              <a:avLst/>
            </a:prstGeom>
            <a:noFill/>
            <a:ln cap="rnd" cmpd="sng" w="12700">
              <a:solidFill>
                <a:srgbClr val="000000"/>
              </a:solidFill>
              <a:prstDash val="solid"/>
              <a:miter lim="8000"/>
              <a:headEnd len="sm" w="sm" type="none"/>
              <a:tailEnd len="sm" w="sm" type="none"/>
            </a:ln>
          </p:spPr>
        </p:cxnSp>
      </p:grpSp>
      <p:grpSp>
        <p:nvGrpSpPr>
          <p:cNvPr id="667" name="Google Shape;667;p89"/>
          <p:cNvGrpSpPr/>
          <p:nvPr/>
        </p:nvGrpSpPr>
        <p:grpSpPr>
          <a:xfrm>
            <a:off x="4572000" y="1524000"/>
            <a:ext cx="4038600" cy="3794125"/>
            <a:chOff x="4724400" y="1524000"/>
            <a:chExt cx="4038600" cy="3794125"/>
          </a:xfrm>
        </p:grpSpPr>
        <p:sp>
          <p:nvSpPr>
            <p:cNvPr id="668" name="Google Shape;668;p89"/>
            <p:cNvSpPr txBox="1"/>
            <p:nvPr/>
          </p:nvSpPr>
          <p:spPr>
            <a:xfrm>
              <a:off x="4724400" y="1524000"/>
              <a:ext cx="4038600" cy="3651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Cube Storage in 2dim view</a:t>
              </a:r>
              <a:endParaRPr/>
            </a:p>
          </p:txBody>
        </p:sp>
        <p:sp>
          <p:nvSpPr>
            <p:cNvPr id="669" name="Google Shape;669;p89"/>
            <p:cNvSpPr txBox="1"/>
            <p:nvPr/>
          </p:nvSpPr>
          <p:spPr>
            <a:xfrm>
              <a:off x="6934200" y="5059362"/>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363</a:t>
              </a:r>
              <a:endParaRPr/>
            </a:p>
          </p:txBody>
        </p:sp>
        <p:sp>
          <p:nvSpPr>
            <p:cNvPr id="670" name="Google Shape;670;p89"/>
            <p:cNvSpPr txBox="1"/>
            <p:nvPr/>
          </p:nvSpPr>
          <p:spPr>
            <a:xfrm>
              <a:off x="4724400" y="5059362"/>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(Salary)</a:t>
              </a:r>
              <a:endParaRPr/>
            </a:p>
          </p:txBody>
        </p:sp>
        <p:sp>
          <p:nvSpPr>
            <p:cNvPr id="671" name="Google Shape;671;p89"/>
            <p:cNvSpPr txBox="1"/>
            <p:nvPr/>
          </p:nvSpPr>
          <p:spPr>
            <a:xfrm>
              <a:off x="6934200" y="4800600"/>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33</a:t>
              </a:r>
              <a:endParaRPr/>
            </a:p>
          </p:txBody>
        </p:sp>
        <p:sp>
          <p:nvSpPr>
            <p:cNvPr id="672" name="Google Shape;672;p89"/>
            <p:cNvSpPr txBox="1"/>
            <p:nvPr/>
          </p:nvSpPr>
          <p:spPr>
            <a:xfrm>
              <a:off x="4724400" y="4800600"/>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(Da)</a:t>
              </a:r>
              <a:endParaRPr/>
            </a:p>
          </p:txBody>
        </p:sp>
        <p:sp>
          <p:nvSpPr>
            <p:cNvPr id="673" name="Google Shape;673;p89"/>
            <p:cNvSpPr txBox="1"/>
            <p:nvPr/>
          </p:nvSpPr>
          <p:spPr>
            <a:xfrm>
              <a:off x="6934200" y="4541837"/>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330</a:t>
              </a:r>
              <a:endParaRPr/>
            </a:p>
          </p:txBody>
        </p:sp>
        <p:sp>
          <p:nvSpPr>
            <p:cNvPr id="674" name="Google Shape;674;p89"/>
            <p:cNvSpPr txBox="1"/>
            <p:nvPr/>
          </p:nvSpPr>
          <p:spPr>
            <a:xfrm>
              <a:off x="4724400" y="4541837"/>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(Basic)</a:t>
              </a:r>
              <a:endParaRPr/>
            </a:p>
          </p:txBody>
        </p:sp>
        <p:sp>
          <p:nvSpPr>
            <p:cNvPr id="675" name="Google Shape;675;p89"/>
            <p:cNvSpPr txBox="1"/>
            <p:nvPr/>
          </p:nvSpPr>
          <p:spPr>
            <a:xfrm>
              <a:off x="6934200" y="4283075"/>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132</a:t>
              </a:r>
              <a:endParaRPr/>
            </a:p>
          </p:txBody>
        </p:sp>
        <p:sp>
          <p:nvSpPr>
            <p:cNvPr id="676" name="Google Shape;676;p89"/>
            <p:cNvSpPr txBox="1"/>
            <p:nvPr/>
          </p:nvSpPr>
          <p:spPr>
            <a:xfrm>
              <a:off x="4724400" y="4283075"/>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(Emp3, Salary)</a:t>
              </a:r>
              <a:endParaRPr/>
            </a:p>
          </p:txBody>
        </p:sp>
        <p:sp>
          <p:nvSpPr>
            <p:cNvPr id="677" name="Google Shape;677;p89"/>
            <p:cNvSpPr txBox="1"/>
            <p:nvPr/>
          </p:nvSpPr>
          <p:spPr>
            <a:xfrm>
              <a:off x="6934200" y="4024312"/>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12</a:t>
              </a:r>
              <a:endParaRPr/>
            </a:p>
          </p:txBody>
        </p:sp>
        <p:sp>
          <p:nvSpPr>
            <p:cNvPr id="678" name="Google Shape;678;p89"/>
            <p:cNvSpPr txBox="1"/>
            <p:nvPr/>
          </p:nvSpPr>
          <p:spPr>
            <a:xfrm>
              <a:off x="4724400" y="4024312"/>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(Emp3, Da)</a:t>
              </a:r>
              <a:endParaRPr/>
            </a:p>
          </p:txBody>
        </p:sp>
        <p:sp>
          <p:nvSpPr>
            <p:cNvPr id="679" name="Google Shape;679;p89"/>
            <p:cNvSpPr txBox="1"/>
            <p:nvPr/>
          </p:nvSpPr>
          <p:spPr>
            <a:xfrm>
              <a:off x="6934200" y="3765550"/>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120</a:t>
              </a:r>
              <a:endParaRPr/>
            </a:p>
          </p:txBody>
        </p:sp>
        <p:sp>
          <p:nvSpPr>
            <p:cNvPr id="680" name="Google Shape;680;p89"/>
            <p:cNvSpPr txBox="1"/>
            <p:nvPr/>
          </p:nvSpPr>
          <p:spPr>
            <a:xfrm>
              <a:off x="4724400" y="3765550"/>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(Emp3, Basic)</a:t>
              </a:r>
              <a:endParaRPr/>
            </a:p>
          </p:txBody>
        </p:sp>
        <p:sp>
          <p:nvSpPr>
            <p:cNvPr id="681" name="Google Shape;681;p89"/>
            <p:cNvSpPr txBox="1"/>
            <p:nvPr/>
          </p:nvSpPr>
          <p:spPr>
            <a:xfrm>
              <a:off x="6934200" y="3506787"/>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121</a:t>
              </a:r>
              <a:endParaRPr/>
            </a:p>
          </p:txBody>
        </p:sp>
        <p:sp>
          <p:nvSpPr>
            <p:cNvPr id="682" name="Google Shape;682;p89"/>
            <p:cNvSpPr txBox="1"/>
            <p:nvPr/>
          </p:nvSpPr>
          <p:spPr>
            <a:xfrm>
              <a:off x="4724400" y="3506787"/>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(Emp2, Salary)</a:t>
              </a:r>
              <a:endParaRPr/>
            </a:p>
          </p:txBody>
        </p:sp>
        <p:sp>
          <p:nvSpPr>
            <p:cNvPr id="683" name="Google Shape;683;p89"/>
            <p:cNvSpPr txBox="1"/>
            <p:nvPr/>
          </p:nvSpPr>
          <p:spPr>
            <a:xfrm>
              <a:off x="6934200" y="3248025"/>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11</a:t>
              </a:r>
              <a:endParaRPr/>
            </a:p>
          </p:txBody>
        </p:sp>
        <p:sp>
          <p:nvSpPr>
            <p:cNvPr id="684" name="Google Shape;684;p89"/>
            <p:cNvSpPr txBox="1"/>
            <p:nvPr/>
          </p:nvSpPr>
          <p:spPr>
            <a:xfrm>
              <a:off x="4724400" y="3248025"/>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(Emp2, Da)</a:t>
              </a:r>
              <a:endParaRPr/>
            </a:p>
          </p:txBody>
        </p:sp>
        <p:sp>
          <p:nvSpPr>
            <p:cNvPr id="685" name="Google Shape;685;p89"/>
            <p:cNvSpPr txBox="1"/>
            <p:nvPr/>
          </p:nvSpPr>
          <p:spPr>
            <a:xfrm>
              <a:off x="6934200" y="2989262"/>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110</a:t>
              </a:r>
              <a:endParaRPr/>
            </a:p>
          </p:txBody>
        </p:sp>
        <p:sp>
          <p:nvSpPr>
            <p:cNvPr id="686" name="Google Shape;686;p89"/>
            <p:cNvSpPr txBox="1"/>
            <p:nvPr/>
          </p:nvSpPr>
          <p:spPr>
            <a:xfrm>
              <a:off x="4724400" y="2989262"/>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(Emp2, Basic)</a:t>
              </a:r>
              <a:endParaRPr/>
            </a:p>
          </p:txBody>
        </p:sp>
        <p:sp>
          <p:nvSpPr>
            <p:cNvPr id="687" name="Google Shape;687;p89"/>
            <p:cNvSpPr txBox="1"/>
            <p:nvPr/>
          </p:nvSpPr>
          <p:spPr>
            <a:xfrm>
              <a:off x="6934200" y="2730500"/>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110</a:t>
              </a:r>
              <a:endParaRPr/>
            </a:p>
          </p:txBody>
        </p:sp>
        <p:sp>
          <p:nvSpPr>
            <p:cNvPr id="688" name="Google Shape;688;p89"/>
            <p:cNvSpPr txBox="1"/>
            <p:nvPr/>
          </p:nvSpPr>
          <p:spPr>
            <a:xfrm>
              <a:off x="4724400" y="2730500"/>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(Emp1, Salary)</a:t>
              </a:r>
              <a:endParaRPr/>
            </a:p>
          </p:txBody>
        </p:sp>
        <p:sp>
          <p:nvSpPr>
            <p:cNvPr id="689" name="Google Shape;689;p89"/>
            <p:cNvSpPr txBox="1"/>
            <p:nvPr/>
          </p:nvSpPr>
          <p:spPr>
            <a:xfrm>
              <a:off x="6934200" y="2471737"/>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10</a:t>
              </a:r>
              <a:endParaRPr/>
            </a:p>
          </p:txBody>
        </p:sp>
        <p:sp>
          <p:nvSpPr>
            <p:cNvPr id="690" name="Google Shape;690;p89"/>
            <p:cNvSpPr txBox="1"/>
            <p:nvPr/>
          </p:nvSpPr>
          <p:spPr>
            <a:xfrm>
              <a:off x="4724400" y="2471737"/>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(Emp1, Da)</a:t>
              </a:r>
              <a:endParaRPr/>
            </a:p>
          </p:txBody>
        </p:sp>
        <p:sp>
          <p:nvSpPr>
            <p:cNvPr id="691" name="Google Shape;691;p89"/>
            <p:cNvSpPr txBox="1"/>
            <p:nvPr/>
          </p:nvSpPr>
          <p:spPr>
            <a:xfrm>
              <a:off x="6934200" y="2212975"/>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100</a:t>
              </a:r>
              <a:endParaRPr/>
            </a:p>
          </p:txBody>
        </p:sp>
        <p:sp>
          <p:nvSpPr>
            <p:cNvPr id="692" name="Google Shape;692;p89"/>
            <p:cNvSpPr txBox="1"/>
            <p:nvPr/>
          </p:nvSpPr>
          <p:spPr>
            <a:xfrm>
              <a:off x="4724400" y="2212975"/>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(Emp1, Basic)</a:t>
              </a:r>
              <a:endParaRPr/>
            </a:p>
          </p:txBody>
        </p:sp>
        <p:sp>
          <p:nvSpPr>
            <p:cNvPr id="693" name="Google Shape;693;p89"/>
            <p:cNvSpPr txBox="1"/>
            <p:nvPr/>
          </p:nvSpPr>
          <p:spPr>
            <a:xfrm>
              <a:off x="6934200" y="1889125"/>
              <a:ext cx="1828800" cy="323850"/>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Value</a:t>
              </a:r>
              <a:endParaRPr/>
            </a:p>
          </p:txBody>
        </p:sp>
        <p:sp>
          <p:nvSpPr>
            <p:cNvPr id="694" name="Google Shape;694;p89"/>
            <p:cNvSpPr txBox="1"/>
            <p:nvPr/>
          </p:nvSpPr>
          <p:spPr>
            <a:xfrm>
              <a:off x="4724400" y="1889125"/>
              <a:ext cx="2209800" cy="323850"/>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Combination</a:t>
              </a:r>
              <a:endParaRPr/>
            </a:p>
          </p:txBody>
        </p:sp>
        <p:cxnSp>
          <p:nvCxnSpPr>
            <p:cNvPr id="695" name="Google Shape;695;p89"/>
            <p:cNvCxnSpPr/>
            <p:nvPr/>
          </p:nvCxnSpPr>
          <p:spPr>
            <a:xfrm>
              <a:off x="4724400" y="152400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696" name="Google Shape;696;p89"/>
            <p:cNvCxnSpPr/>
            <p:nvPr/>
          </p:nvCxnSpPr>
          <p:spPr>
            <a:xfrm>
              <a:off x="4724400" y="5318125"/>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697" name="Google Shape;697;p89"/>
            <p:cNvCxnSpPr/>
            <p:nvPr/>
          </p:nvCxnSpPr>
          <p:spPr>
            <a:xfrm>
              <a:off x="4724400" y="1524000"/>
              <a:ext cx="0" cy="3794125"/>
            </a:xfrm>
            <a:prstGeom prst="straightConnector1">
              <a:avLst/>
            </a:prstGeom>
            <a:noFill/>
            <a:ln cap="rnd" cmpd="sng" w="12700">
              <a:solidFill>
                <a:srgbClr val="000000"/>
              </a:solidFill>
              <a:prstDash val="solid"/>
              <a:miter lim="8000"/>
              <a:headEnd len="sm" w="sm" type="none"/>
              <a:tailEnd len="sm" w="sm" type="none"/>
            </a:ln>
          </p:spPr>
        </p:cxnSp>
        <p:cxnSp>
          <p:nvCxnSpPr>
            <p:cNvPr id="698" name="Google Shape;698;p89"/>
            <p:cNvCxnSpPr/>
            <p:nvPr/>
          </p:nvCxnSpPr>
          <p:spPr>
            <a:xfrm>
              <a:off x="8763000" y="1524000"/>
              <a:ext cx="0" cy="3794125"/>
            </a:xfrm>
            <a:prstGeom prst="straightConnector1">
              <a:avLst/>
            </a:prstGeom>
            <a:noFill/>
            <a:ln cap="rnd" cmpd="sng" w="12700">
              <a:solidFill>
                <a:srgbClr val="000000"/>
              </a:solidFill>
              <a:prstDash val="solid"/>
              <a:miter lim="8000"/>
              <a:headEnd len="sm" w="sm" type="none"/>
              <a:tailEnd len="sm" w="sm" type="none"/>
            </a:ln>
          </p:spPr>
        </p:cxnSp>
        <p:cxnSp>
          <p:nvCxnSpPr>
            <p:cNvPr id="699" name="Google Shape;699;p89"/>
            <p:cNvCxnSpPr/>
            <p:nvPr/>
          </p:nvCxnSpPr>
          <p:spPr>
            <a:xfrm>
              <a:off x="4724400" y="2212975"/>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00" name="Google Shape;700;p89"/>
            <p:cNvCxnSpPr/>
            <p:nvPr/>
          </p:nvCxnSpPr>
          <p:spPr>
            <a:xfrm>
              <a:off x="4724400" y="2471737"/>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01" name="Google Shape;701;p89"/>
            <p:cNvCxnSpPr/>
            <p:nvPr/>
          </p:nvCxnSpPr>
          <p:spPr>
            <a:xfrm>
              <a:off x="4724400" y="273050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02" name="Google Shape;702;p89"/>
            <p:cNvCxnSpPr/>
            <p:nvPr/>
          </p:nvCxnSpPr>
          <p:spPr>
            <a:xfrm>
              <a:off x="4724400" y="2989262"/>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03" name="Google Shape;703;p89"/>
            <p:cNvCxnSpPr/>
            <p:nvPr/>
          </p:nvCxnSpPr>
          <p:spPr>
            <a:xfrm>
              <a:off x="4724400" y="3248025"/>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04" name="Google Shape;704;p89"/>
            <p:cNvCxnSpPr/>
            <p:nvPr/>
          </p:nvCxnSpPr>
          <p:spPr>
            <a:xfrm>
              <a:off x="4724400" y="3506787"/>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05" name="Google Shape;705;p89"/>
            <p:cNvCxnSpPr/>
            <p:nvPr/>
          </p:nvCxnSpPr>
          <p:spPr>
            <a:xfrm>
              <a:off x="4724400" y="376555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06" name="Google Shape;706;p89"/>
            <p:cNvCxnSpPr/>
            <p:nvPr/>
          </p:nvCxnSpPr>
          <p:spPr>
            <a:xfrm>
              <a:off x="4724400" y="4024312"/>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07" name="Google Shape;707;p89"/>
            <p:cNvCxnSpPr/>
            <p:nvPr/>
          </p:nvCxnSpPr>
          <p:spPr>
            <a:xfrm>
              <a:off x="4724400" y="4283075"/>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08" name="Google Shape;708;p89"/>
            <p:cNvCxnSpPr/>
            <p:nvPr/>
          </p:nvCxnSpPr>
          <p:spPr>
            <a:xfrm>
              <a:off x="4724400" y="4541837"/>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09" name="Google Shape;709;p89"/>
            <p:cNvCxnSpPr/>
            <p:nvPr/>
          </p:nvCxnSpPr>
          <p:spPr>
            <a:xfrm>
              <a:off x="4724400" y="480060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10" name="Google Shape;710;p89"/>
            <p:cNvCxnSpPr/>
            <p:nvPr/>
          </p:nvCxnSpPr>
          <p:spPr>
            <a:xfrm>
              <a:off x="4724400" y="5059362"/>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11" name="Google Shape;711;p89"/>
            <p:cNvCxnSpPr/>
            <p:nvPr/>
          </p:nvCxnSpPr>
          <p:spPr>
            <a:xfrm>
              <a:off x="4724400" y="1889125"/>
              <a:ext cx="4038600" cy="0"/>
            </a:xfrm>
            <a:prstGeom prst="straightConnector1">
              <a:avLst/>
            </a:prstGeom>
            <a:noFill/>
            <a:ln cap="flat" cmpd="sng" w="12700">
              <a:solidFill>
                <a:srgbClr val="000000"/>
              </a:solidFill>
              <a:prstDash val="solid"/>
              <a:miter lim="8000"/>
              <a:headEnd len="sm" w="sm" type="none"/>
              <a:tailEnd len="sm" w="sm" type="none"/>
            </a:ln>
          </p:spPr>
        </p:cxnSp>
        <p:cxnSp>
          <p:nvCxnSpPr>
            <p:cNvPr id="712" name="Google Shape;712;p89"/>
            <p:cNvCxnSpPr/>
            <p:nvPr/>
          </p:nvCxnSpPr>
          <p:spPr>
            <a:xfrm>
              <a:off x="6934200" y="1889125"/>
              <a:ext cx="0" cy="3429000"/>
            </a:xfrm>
            <a:prstGeom prst="straightConnector1">
              <a:avLst/>
            </a:prstGeom>
            <a:noFill/>
            <a:ln cap="rnd" cmpd="sng" w="12700">
              <a:solidFill>
                <a:srgbClr val="000000"/>
              </a:solidFill>
              <a:prstDash val="solid"/>
              <a:miter lim="8000"/>
              <a:headEnd len="sm" w="sm" type="none"/>
              <a:tailEnd len="sm" w="sm" type="none"/>
            </a:ln>
          </p:spPr>
        </p:cxnSp>
      </p:grpSp>
      <p:sp>
        <p:nvSpPr>
          <p:cNvPr id="713" name="Google Shape;713;p89"/>
          <p:cNvSpPr txBox="1"/>
          <p:nvPr/>
        </p:nvSpPr>
        <p:spPr>
          <a:xfrm>
            <a:off x="304800" y="4849812"/>
            <a:ext cx="3429000" cy="14747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ambla"/>
              <a:buNone/>
            </a:pPr>
            <a:r>
              <a:rPr b="0" i="0" lang="en-US" sz="1400" u="none" cap="none" strike="noStrike">
                <a:solidFill>
                  <a:schemeClr val="dk1"/>
                </a:solidFill>
                <a:latin typeface="Rambla"/>
                <a:ea typeface="Rambla"/>
                <a:cs typeface="Rambla"/>
                <a:sym typeface="Rambla"/>
              </a:rPr>
              <a:t>Cube creates 12 cells to store the data.</a:t>
            </a:r>
            <a:endParaRPr/>
          </a:p>
          <a:p>
            <a:pPr indent="0" lvl="0" marL="0" marR="0" rtl="0" algn="l">
              <a:lnSpc>
                <a:spcPct val="100000"/>
              </a:lnSpc>
              <a:spcBef>
                <a:spcPts val="700"/>
              </a:spcBef>
              <a:spcAft>
                <a:spcPts val="0"/>
              </a:spcAft>
              <a:buClr>
                <a:schemeClr val="dk1"/>
              </a:buClr>
              <a:buFont typeface="Rambla"/>
              <a:buNone/>
            </a:pPr>
            <a:r>
              <a:rPr b="0" i="0" lang="en-US" sz="1400" u="none" cap="none" strike="noStrike">
                <a:solidFill>
                  <a:schemeClr val="dk1"/>
                </a:solidFill>
                <a:latin typeface="Rambla"/>
                <a:ea typeface="Rambla"/>
                <a:cs typeface="Rambla"/>
                <a:sym typeface="Rambla"/>
              </a:rPr>
              <a:t>Total 3! * 3! = 12 values (Cells)</a:t>
            </a:r>
            <a:endParaRPr/>
          </a:p>
          <a:p>
            <a:pPr indent="0" lvl="0" marL="0" marR="0" rtl="0" algn="l">
              <a:lnSpc>
                <a:spcPct val="100000"/>
              </a:lnSpc>
              <a:spcBef>
                <a:spcPts val="700"/>
              </a:spcBef>
              <a:spcAft>
                <a:spcPts val="0"/>
              </a:spcAft>
              <a:buClr>
                <a:schemeClr val="dk1"/>
              </a:buClr>
              <a:buFont typeface="Arial"/>
              <a:buNone/>
            </a:pPr>
            <a:r>
              <a:t/>
            </a:r>
            <a:endParaRPr b="0" i="0" sz="1400" u="none" cap="none" strike="noStrike">
              <a:solidFill>
                <a:schemeClr val="dk1"/>
              </a:solidFill>
              <a:latin typeface="Rambla"/>
              <a:ea typeface="Rambla"/>
              <a:cs typeface="Rambla"/>
              <a:sym typeface="Rambla"/>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Rambla"/>
              <a:ea typeface="Rambla"/>
              <a:cs typeface="Rambla"/>
              <a:sym typeface="Rambl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7" name="Shape 717"/>
        <p:cNvGrpSpPr/>
        <p:nvPr/>
      </p:nvGrpSpPr>
      <p:grpSpPr>
        <a:xfrm>
          <a:off x="0" y="0"/>
          <a:ext cx="0" cy="0"/>
          <a:chOff x="0" y="0"/>
          <a:chExt cx="0" cy="0"/>
        </a:xfrm>
      </p:grpSpPr>
      <p:sp>
        <p:nvSpPr>
          <p:cNvPr id="718" name="Google Shape;718;p90"/>
          <p:cNvSpPr txBox="1"/>
          <p:nvPr>
            <p:ph idx="4294967295" type="title"/>
          </p:nvPr>
        </p:nvSpPr>
        <p:spPr>
          <a:xfrm>
            <a:off x="152400" y="1524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CUBE</a:t>
            </a:r>
            <a:endParaRPr/>
          </a:p>
        </p:txBody>
      </p:sp>
      <p:sp>
        <p:nvSpPr>
          <p:cNvPr id="719" name="Google Shape;719;p90"/>
          <p:cNvSpPr txBox="1"/>
          <p:nvPr>
            <p:ph idx="4294967295" type="body"/>
          </p:nvPr>
        </p:nvSpPr>
        <p:spPr>
          <a:xfrm>
            <a:off x="152400" y="990600"/>
            <a:ext cx="87630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Fact table:</a:t>
            </a:r>
            <a:endParaRPr/>
          </a:p>
          <a:p>
            <a:pPr indent="-342900" lvl="0" marL="342900" marR="0" rtl="0" algn="l">
              <a:lnSpc>
                <a:spcPct val="100000"/>
              </a:lnSpc>
              <a:spcBef>
                <a:spcPts val="400"/>
              </a:spcBef>
              <a:spcAft>
                <a:spcPts val="0"/>
              </a:spcAft>
              <a:buClr>
                <a:schemeClr val="dk1"/>
              </a:buClr>
              <a:buFont typeface="Arial"/>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Fact table is similar to Transaction table</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Contains measure column</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Contains unique rows</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Generally it is in a de-normalized form</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Maintains foreign key relationships lookup tables</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 is maintained in the time context</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3" name="Shape 723"/>
        <p:cNvGrpSpPr/>
        <p:nvPr/>
      </p:nvGrpSpPr>
      <p:grpSpPr>
        <a:xfrm>
          <a:off x="0" y="0"/>
          <a:ext cx="0" cy="0"/>
          <a:chOff x="0" y="0"/>
          <a:chExt cx="0" cy="0"/>
        </a:xfrm>
      </p:grpSpPr>
      <p:sp>
        <p:nvSpPr>
          <p:cNvPr id="724" name="Google Shape;724;p91"/>
          <p:cNvSpPr txBox="1"/>
          <p:nvPr>
            <p:ph idx="4294967295" type="title"/>
          </p:nvPr>
        </p:nvSpPr>
        <p:spPr>
          <a:xfrm>
            <a:off x="152400" y="1524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CUBE</a:t>
            </a:r>
            <a:endParaRPr/>
          </a:p>
        </p:txBody>
      </p:sp>
      <p:sp>
        <p:nvSpPr>
          <p:cNvPr id="725" name="Google Shape;725;p91"/>
          <p:cNvSpPr txBox="1"/>
          <p:nvPr>
            <p:ph idx="4294967295" type="body"/>
          </p:nvPr>
        </p:nvSpPr>
        <p:spPr>
          <a:xfrm>
            <a:off x="152400" y="990600"/>
            <a:ext cx="87630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Measure: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measure generally represents a numeric column in a fact table</a:t>
            </a:r>
            <a:endParaRPr/>
          </a:p>
          <a:p>
            <a:pPr indent="-342900" lvl="0" marL="342900" marR="0" rtl="0" algn="l">
              <a:lnSpc>
                <a:spcPct val="100000"/>
              </a:lnSpc>
              <a:spcBef>
                <a:spcPts val="400"/>
              </a:spcBef>
              <a:spcAft>
                <a:spcPts val="0"/>
              </a:spcAft>
              <a:buClr>
                <a:schemeClr val="dk1"/>
              </a:buClr>
              <a:buFont typeface="Arial"/>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Measure Group:</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measure group contains group of measures from a single fact table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cube can contain several measure groups</a:t>
            </a:r>
            <a:endParaRPr/>
          </a:p>
          <a:p>
            <a:pPr indent="-342900" lvl="0" marL="342900" marR="0" rtl="0" algn="l">
              <a:lnSpc>
                <a:spcPct val="100000"/>
              </a:lnSpc>
              <a:spcBef>
                <a:spcPts val="400"/>
              </a:spcBef>
              <a:spcAft>
                <a:spcPts val="0"/>
              </a:spcAft>
              <a:buClr>
                <a:schemeClr val="dk1"/>
              </a:buClr>
              <a:buFont typeface="Arial"/>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Aggregates: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Business users of a cube can determine its measures' values for each member of the dimension</a:t>
            </a:r>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3" name="Shape 423"/>
        <p:cNvGrpSpPr/>
        <p:nvPr/>
      </p:nvGrpSpPr>
      <p:grpSpPr>
        <a:xfrm>
          <a:off x="0" y="0"/>
          <a:ext cx="0" cy="0"/>
          <a:chOff x="0" y="0"/>
          <a:chExt cx="0" cy="0"/>
        </a:xfrm>
      </p:grpSpPr>
      <p:sp>
        <p:nvSpPr>
          <p:cNvPr id="424" name="Google Shape;424;p74"/>
          <p:cNvSpPr txBox="1"/>
          <p:nvPr>
            <p:ph idx="4294967295" type="title"/>
          </p:nvPr>
        </p:nvSpPr>
        <p:spPr>
          <a:xfrm>
            <a:off x="533400" y="152400"/>
            <a:ext cx="62484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Agenda</a:t>
            </a:r>
            <a:endParaRPr/>
          </a:p>
        </p:txBody>
      </p:sp>
      <p:sp>
        <p:nvSpPr>
          <p:cNvPr id="425" name="Google Shape;425;p74"/>
          <p:cNvSpPr txBox="1"/>
          <p:nvPr>
            <p:ph idx="4294967295" type="body"/>
          </p:nvPr>
        </p:nvSpPr>
        <p:spPr>
          <a:xfrm>
            <a:off x="914400" y="1676400"/>
            <a:ext cx="7848600" cy="48768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Significance of OLAP in Reporting</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Online Transaction Processing (OLTP)</a:t>
            </a:r>
            <a:endParaRPr/>
          </a:p>
          <a:p>
            <a:pPr indent="-342900" lvl="0" marL="342900" marR="0" rtl="0" algn="r">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Warehouse (DW)</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Online Analytical Processing (OLAP)</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OLAP Tools</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SQL Server Analysis Services (SSAS) features</a:t>
            </a:r>
            <a:endParaRPr/>
          </a:p>
          <a:p>
            <a:pPr indent="-254000" lvl="0" marL="342900" marR="0" rtl="0" algn="r">
              <a:lnSpc>
                <a:spcPct val="100000"/>
              </a:lnSpc>
              <a:spcBef>
                <a:spcPts val="280"/>
              </a:spcBef>
              <a:spcAft>
                <a:spcPts val="0"/>
              </a:spcAft>
              <a:buClr>
                <a:schemeClr val="dk1"/>
              </a:buClr>
              <a:buSzPts val="1400"/>
              <a:buFont typeface="Arial"/>
              <a:buNone/>
            </a:pPr>
            <a:r>
              <a:t/>
            </a:r>
            <a:endParaRPr b="0" i="0" sz="14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Applicability of OLAP to Explorer Utility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9" name="Shape 729"/>
        <p:cNvGrpSpPr/>
        <p:nvPr/>
      </p:nvGrpSpPr>
      <p:grpSpPr>
        <a:xfrm>
          <a:off x="0" y="0"/>
          <a:ext cx="0" cy="0"/>
          <a:chOff x="0" y="0"/>
          <a:chExt cx="0" cy="0"/>
        </a:xfrm>
      </p:grpSpPr>
      <p:sp>
        <p:nvSpPr>
          <p:cNvPr id="730" name="Google Shape;730;p92"/>
          <p:cNvSpPr txBox="1"/>
          <p:nvPr>
            <p:ph idx="4294967295" type="title"/>
          </p:nvPr>
        </p:nvSpPr>
        <p:spPr>
          <a:xfrm>
            <a:off x="76200" y="152400"/>
            <a:ext cx="7696200" cy="62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Dimensions</a:t>
            </a:r>
            <a:endParaRPr/>
          </a:p>
        </p:txBody>
      </p:sp>
      <p:sp>
        <p:nvSpPr>
          <p:cNvPr id="731" name="Google Shape;731;p92"/>
          <p:cNvSpPr txBox="1"/>
          <p:nvPr>
            <p:ph idx="4294967295" type="body"/>
          </p:nvPr>
        </p:nvSpPr>
        <p:spPr>
          <a:xfrm>
            <a:off x="152400" y="990600"/>
            <a:ext cx="87630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Dimensions organize data with relation to an area of interest, such as customers, stores, or employees, to users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 common terminology dimension tables nothing but Master or Lookup or Reference tables</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Dimensions contain attributes that correspond to columns in dimension tables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Dimension attributes appear as attribute hierarchies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Dimensions can be stored in MOLAP or ROLAP</a:t>
            </a:r>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5" name="Shape 735"/>
        <p:cNvGrpSpPr/>
        <p:nvPr/>
      </p:nvGrpSpPr>
      <p:grpSpPr>
        <a:xfrm>
          <a:off x="0" y="0"/>
          <a:ext cx="0" cy="0"/>
          <a:chOff x="0" y="0"/>
          <a:chExt cx="0" cy="0"/>
        </a:xfrm>
      </p:grpSpPr>
      <p:sp>
        <p:nvSpPr>
          <p:cNvPr id="736" name="Google Shape;736;p93"/>
          <p:cNvSpPr txBox="1"/>
          <p:nvPr>
            <p:ph idx="4294967295" type="title"/>
          </p:nvPr>
        </p:nvSpPr>
        <p:spPr>
          <a:xfrm>
            <a:off x="76200" y="152400"/>
            <a:ext cx="7696200" cy="850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Attributes and Attribute Hierarchies</a:t>
            </a:r>
            <a:endParaRPr/>
          </a:p>
        </p:txBody>
      </p:sp>
      <p:sp>
        <p:nvSpPr>
          <p:cNvPr id="737" name="Google Shape;737;p93"/>
          <p:cNvSpPr txBox="1"/>
          <p:nvPr>
            <p:ph idx="4294967295" type="body"/>
          </p:nvPr>
        </p:nvSpPr>
        <p:spPr>
          <a:xfrm>
            <a:off x="228600" y="990600"/>
            <a:ext cx="8610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Attribute:</a:t>
            </a:r>
            <a:endParaRPr b="1" i="0" sz="1600" u="none" cap="none" strike="noStrike">
              <a:solidFill>
                <a:schemeClr val="dk1"/>
              </a:solidFill>
              <a:latin typeface="Cabin"/>
              <a:ea typeface="Cabin"/>
              <a:cs typeface="Cabin"/>
              <a:sym typeface="Cabin"/>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 general columns need to display on a report are identified as Attributes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 general each attribute is sourced from a single column of a dimension</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 general Attribute names are unique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Attribute Hierarchies: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Attributes can be organized into Hierarchies for logical representation</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For example, the following table defines a dimension main table for a time dimension. The dimension main table supports three attributes, named Year, Quarter, and Month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1" name="Shape 741"/>
        <p:cNvGrpSpPr/>
        <p:nvPr/>
      </p:nvGrpSpPr>
      <p:grpSpPr>
        <a:xfrm>
          <a:off x="0" y="0"/>
          <a:ext cx="0" cy="0"/>
          <a:chOff x="0" y="0"/>
          <a:chExt cx="0" cy="0"/>
        </a:xfrm>
      </p:grpSpPr>
      <p:sp>
        <p:nvSpPr>
          <p:cNvPr id="742" name="Google Shape;742;p94"/>
          <p:cNvSpPr txBox="1"/>
          <p:nvPr>
            <p:ph idx="4294967295" type="title"/>
          </p:nvPr>
        </p:nvSpPr>
        <p:spPr>
          <a:xfrm>
            <a:off x="152400" y="762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Attributes and Attribute Hierarchies</a:t>
            </a:r>
            <a:endParaRPr/>
          </a:p>
        </p:txBody>
      </p:sp>
      <p:grpSp>
        <p:nvGrpSpPr>
          <p:cNvPr id="743" name="Google Shape;743;p94"/>
          <p:cNvGrpSpPr/>
          <p:nvPr/>
        </p:nvGrpSpPr>
        <p:grpSpPr>
          <a:xfrm>
            <a:off x="381000" y="1371600"/>
            <a:ext cx="3505200" cy="4572000"/>
            <a:chOff x="381000" y="1371600"/>
            <a:chExt cx="3505200" cy="4572000"/>
          </a:xfrm>
        </p:grpSpPr>
        <p:sp>
          <p:nvSpPr>
            <p:cNvPr id="744" name="Google Shape;744;p94"/>
            <p:cNvSpPr txBox="1"/>
            <p:nvPr/>
          </p:nvSpPr>
          <p:spPr>
            <a:xfrm>
              <a:off x="2747962" y="5591175"/>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cap="none" strike="noStrike">
                  <a:solidFill>
                    <a:schemeClr val="folHlink"/>
                  </a:solidFill>
                  <a:latin typeface="Cabin"/>
                  <a:ea typeface="Cabin"/>
                  <a:cs typeface="Cabin"/>
                  <a:sym typeface="Cabin"/>
                </a:rPr>
                <a:t>Dec</a:t>
              </a:r>
              <a:endParaRPr/>
            </a:p>
          </p:txBody>
        </p:sp>
        <p:sp>
          <p:nvSpPr>
            <p:cNvPr id="745" name="Google Shape;745;p94"/>
            <p:cNvSpPr txBox="1"/>
            <p:nvPr/>
          </p:nvSpPr>
          <p:spPr>
            <a:xfrm>
              <a:off x="1317625" y="5591175"/>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cap="none" strike="noStrike">
                  <a:solidFill>
                    <a:schemeClr val="folHlink"/>
                  </a:solidFill>
                  <a:latin typeface="Cabin"/>
                  <a:ea typeface="Cabin"/>
                  <a:cs typeface="Cabin"/>
                  <a:sym typeface="Cabin"/>
                </a:rPr>
                <a:t>Quarter 4</a:t>
              </a:r>
              <a:endParaRPr/>
            </a:p>
          </p:txBody>
        </p:sp>
        <p:sp>
          <p:nvSpPr>
            <p:cNvPr id="746" name="Google Shape;746;p94"/>
            <p:cNvSpPr txBox="1"/>
            <p:nvPr/>
          </p:nvSpPr>
          <p:spPr>
            <a:xfrm>
              <a:off x="381000" y="5591175"/>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747" name="Google Shape;747;p94"/>
            <p:cNvSpPr txBox="1"/>
            <p:nvPr/>
          </p:nvSpPr>
          <p:spPr>
            <a:xfrm>
              <a:off x="2747962" y="5240337"/>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cap="none" strike="noStrike">
                  <a:solidFill>
                    <a:schemeClr val="folHlink"/>
                  </a:solidFill>
                  <a:latin typeface="Cabin"/>
                  <a:ea typeface="Cabin"/>
                  <a:cs typeface="Cabin"/>
                  <a:sym typeface="Cabin"/>
                </a:rPr>
                <a:t>Nov</a:t>
              </a:r>
              <a:endParaRPr/>
            </a:p>
          </p:txBody>
        </p:sp>
        <p:sp>
          <p:nvSpPr>
            <p:cNvPr id="748" name="Google Shape;748;p94"/>
            <p:cNvSpPr txBox="1"/>
            <p:nvPr/>
          </p:nvSpPr>
          <p:spPr>
            <a:xfrm>
              <a:off x="1317625" y="5240337"/>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cap="none" strike="noStrike">
                  <a:solidFill>
                    <a:schemeClr val="folHlink"/>
                  </a:solidFill>
                  <a:latin typeface="Cabin"/>
                  <a:ea typeface="Cabin"/>
                  <a:cs typeface="Cabin"/>
                  <a:sym typeface="Cabin"/>
                </a:rPr>
                <a:t>Quarter 4</a:t>
              </a:r>
              <a:endParaRPr/>
            </a:p>
          </p:txBody>
        </p:sp>
        <p:sp>
          <p:nvSpPr>
            <p:cNvPr id="749" name="Google Shape;749;p94"/>
            <p:cNvSpPr txBox="1"/>
            <p:nvPr/>
          </p:nvSpPr>
          <p:spPr>
            <a:xfrm>
              <a:off x="381000" y="5240337"/>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750" name="Google Shape;750;p94"/>
            <p:cNvSpPr txBox="1"/>
            <p:nvPr/>
          </p:nvSpPr>
          <p:spPr>
            <a:xfrm>
              <a:off x="2747962" y="4887912"/>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cap="none" strike="noStrike">
                  <a:solidFill>
                    <a:schemeClr val="folHlink"/>
                  </a:solidFill>
                  <a:latin typeface="Cabin"/>
                  <a:ea typeface="Cabin"/>
                  <a:cs typeface="Cabin"/>
                  <a:sym typeface="Cabin"/>
                </a:rPr>
                <a:t>Oct</a:t>
              </a:r>
              <a:endParaRPr/>
            </a:p>
          </p:txBody>
        </p:sp>
        <p:sp>
          <p:nvSpPr>
            <p:cNvPr id="751" name="Google Shape;751;p94"/>
            <p:cNvSpPr txBox="1"/>
            <p:nvPr/>
          </p:nvSpPr>
          <p:spPr>
            <a:xfrm>
              <a:off x="1317625" y="4887912"/>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cap="none" strike="noStrike">
                  <a:solidFill>
                    <a:schemeClr val="folHlink"/>
                  </a:solidFill>
                  <a:latin typeface="Cabin"/>
                  <a:ea typeface="Cabin"/>
                  <a:cs typeface="Cabin"/>
                  <a:sym typeface="Cabin"/>
                </a:rPr>
                <a:t>Quarter 4</a:t>
              </a:r>
              <a:endParaRPr/>
            </a:p>
          </p:txBody>
        </p:sp>
        <p:sp>
          <p:nvSpPr>
            <p:cNvPr id="752" name="Google Shape;752;p94"/>
            <p:cNvSpPr txBox="1"/>
            <p:nvPr/>
          </p:nvSpPr>
          <p:spPr>
            <a:xfrm>
              <a:off x="381000" y="4887912"/>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753" name="Google Shape;753;p94"/>
            <p:cNvSpPr txBox="1"/>
            <p:nvPr/>
          </p:nvSpPr>
          <p:spPr>
            <a:xfrm>
              <a:off x="2747962" y="4537075"/>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cap="none" strike="noStrike">
                  <a:solidFill>
                    <a:srgbClr val="FF3300"/>
                  </a:solidFill>
                  <a:latin typeface="Cabin"/>
                  <a:ea typeface="Cabin"/>
                  <a:cs typeface="Cabin"/>
                  <a:sym typeface="Cabin"/>
                </a:rPr>
                <a:t>Sep</a:t>
              </a:r>
              <a:endParaRPr/>
            </a:p>
          </p:txBody>
        </p:sp>
        <p:sp>
          <p:nvSpPr>
            <p:cNvPr id="754" name="Google Shape;754;p94"/>
            <p:cNvSpPr txBox="1"/>
            <p:nvPr/>
          </p:nvSpPr>
          <p:spPr>
            <a:xfrm>
              <a:off x="1317625" y="4537075"/>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cap="none" strike="noStrike">
                  <a:solidFill>
                    <a:srgbClr val="FF3300"/>
                  </a:solidFill>
                  <a:latin typeface="Cabin"/>
                  <a:ea typeface="Cabin"/>
                  <a:cs typeface="Cabin"/>
                  <a:sym typeface="Cabin"/>
                </a:rPr>
                <a:t>Quarter 3</a:t>
              </a:r>
              <a:endParaRPr/>
            </a:p>
          </p:txBody>
        </p:sp>
        <p:sp>
          <p:nvSpPr>
            <p:cNvPr id="755" name="Google Shape;755;p94"/>
            <p:cNvSpPr txBox="1"/>
            <p:nvPr/>
          </p:nvSpPr>
          <p:spPr>
            <a:xfrm>
              <a:off x="381000" y="4537075"/>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756" name="Google Shape;756;p94"/>
            <p:cNvSpPr txBox="1"/>
            <p:nvPr/>
          </p:nvSpPr>
          <p:spPr>
            <a:xfrm>
              <a:off x="2747962" y="4184650"/>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cap="none" strike="noStrike">
                  <a:solidFill>
                    <a:srgbClr val="FF3300"/>
                  </a:solidFill>
                  <a:latin typeface="Cabin"/>
                  <a:ea typeface="Cabin"/>
                  <a:cs typeface="Cabin"/>
                  <a:sym typeface="Cabin"/>
                </a:rPr>
                <a:t>Aug</a:t>
              </a:r>
              <a:endParaRPr/>
            </a:p>
          </p:txBody>
        </p:sp>
        <p:sp>
          <p:nvSpPr>
            <p:cNvPr id="757" name="Google Shape;757;p94"/>
            <p:cNvSpPr txBox="1"/>
            <p:nvPr/>
          </p:nvSpPr>
          <p:spPr>
            <a:xfrm>
              <a:off x="1317625" y="4184650"/>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cap="none" strike="noStrike">
                  <a:solidFill>
                    <a:srgbClr val="FF3300"/>
                  </a:solidFill>
                  <a:latin typeface="Cabin"/>
                  <a:ea typeface="Cabin"/>
                  <a:cs typeface="Cabin"/>
                  <a:sym typeface="Cabin"/>
                </a:rPr>
                <a:t>Quarter 3</a:t>
              </a:r>
              <a:endParaRPr/>
            </a:p>
          </p:txBody>
        </p:sp>
        <p:sp>
          <p:nvSpPr>
            <p:cNvPr id="758" name="Google Shape;758;p94"/>
            <p:cNvSpPr txBox="1"/>
            <p:nvPr/>
          </p:nvSpPr>
          <p:spPr>
            <a:xfrm>
              <a:off x="381000" y="4184650"/>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759" name="Google Shape;759;p94"/>
            <p:cNvSpPr txBox="1"/>
            <p:nvPr/>
          </p:nvSpPr>
          <p:spPr>
            <a:xfrm>
              <a:off x="2747962" y="3833812"/>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cap="none" strike="noStrike">
                  <a:solidFill>
                    <a:srgbClr val="FF3300"/>
                  </a:solidFill>
                  <a:latin typeface="Cabin"/>
                  <a:ea typeface="Cabin"/>
                  <a:cs typeface="Cabin"/>
                  <a:sym typeface="Cabin"/>
                </a:rPr>
                <a:t>Jul</a:t>
              </a:r>
              <a:endParaRPr/>
            </a:p>
          </p:txBody>
        </p:sp>
        <p:sp>
          <p:nvSpPr>
            <p:cNvPr id="760" name="Google Shape;760;p94"/>
            <p:cNvSpPr txBox="1"/>
            <p:nvPr/>
          </p:nvSpPr>
          <p:spPr>
            <a:xfrm>
              <a:off x="1317625" y="3833812"/>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cap="none" strike="noStrike">
                  <a:solidFill>
                    <a:srgbClr val="FF3300"/>
                  </a:solidFill>
                  <a:latin typeface="Cabin"/>
                  <a:ea typeface="Cabin"/>
                  <a:cs typeface="Cabin"/>
                  <a:sym typeface="Cabin"/>
                </a:rPr>
                <a:t>Quarter 3</a:t>
              </a:r>
              <a:endParaRPr/>
            </a:p>
          </p:txBody>
        </p:sp>
        <p:sp>
          <p:nvSpPr>
            <p:cNvPr id="761" name="Google Shape;761;p94"/>
            <p:cNvSpPr txBox="1"/>
            <p:nvPr/>
          </p:nvSpPr>
          <p:spPr>
            <a:xfrm>
              <a:off x="381000" y="3833812"/>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762" name="Google Shape;762;p94"/>
            <p:cNvSpPr txBox="1"/>
            <p:nvPr/>
          </p:nvSpPr>
          <p:spPr>
            <a:xfrm>
              <a:off x="2747962" y="3481387"/>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cap="none" strike="noStrike">
                  <a:solidFill>
                    <a:srgbClr val="006699"/>
                  </a:solidFill>
                  <a:latin typeface="Cabin"/>
                  <a:ea typeface="Cabin"/>
                  <a:cs typeface="Cabin"/>
                  <a:sym typeface="Cabin"/>
                </a:rPr>
                <a:t>Jun</a:t>
              </a:r>
              <a:endParaRPr/>
            </a:p>
          </p:txBody>
        </p:sp>
        <p:sp>
          <p:nvSpPr>
            <p:cNvPr id="763" name="Google Shape;763;p94"/>
            <p:cNvSpPr txBox="1"/>
            <p:nvPr/>
          </p:nvSpPr>
          <p:spPr>
            <a:xfrm>
              <a:off x="1317625" y="3481387"/>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cap="none" strike="noStrike">
                  <a:solidFill>
                    <a:srgbClr val="006699"/>
                  </a:solidFill>
                  <a:latin typeface="Cabin"/>
                  <a:ea typeface="Cabin"/>
                  <a:cs typeface="Cabin"/>
                  <a:sym typeface="Cabin"/>
                </a:rPr>
                <a:t>Quarter 2</a:t>
              </a:r>
              <a:endParaRPr/>
            </a:p>
          </p:txBody>
        </p:sp>
        <p:sp>
          <p:nvSpPr>
            <p:cNvPr id="764" name="Google Shape;764;p94"/>
            <p:cNvSpPr txBox="1"/>
            <p:nvPr/>
          </p:nvSpPr>
          <p:spPr>
            <a:xfrm>
              <a:off x="381000" y="3481387"/>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765" name="Google Shape;765;p94"/>
            <p:cNvSpPr txBox="1"/>
            <p:nvPr/>
          </p:nvSpPr>
          <p:spPr>
            <a:xfrm>
              <a:off x="2747962" y="3130550"/>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cap="none" strike="noStrike">
                  <a:solidFill>
                    <a:srgbClr val="006699"/>
                  </a:solidFill>
                  <a:latin typeface="Cabin"/>
                  <a:ea typeface="Cabin"/>
                  <a:cs typeface="Cabin"/>
                  <a:sym typeface="Cabin"/>
                </a:rPr>
                <a:t>May</a:t>
              </a:r>
              <a:endParaRPr/>
            </a:p>
          </p:txBody>
        </p:sp>
        <p:sp>
          <p:nvSpPr>
            <p:cNvPr id="766" name="Google Shape;766;p94"/>
            <p:cNvSpPr txBox="1"/>
            <p:nvPr/>
          </p:nvSpPr>
          <p:spPr>
            <a:xfrm>
              <a:off x="1317625" y="3130550"/>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cap="none" strike="noStrike">
                  <a:solidFill>
                    <a:srgbClr val="006699"/>
                  </a:solidFill>
                  <a:latin typeface="Cabin"/>
                  <a:ea typeface="Cabin"/>
                  <a:cs typeface="Cabin"/>
                  <a:sym typeface="Cabin"/>
                </a:rPr>
                <a:t>Quarter 2</a:t>
              </a:r>
              <a:endParaRPr/>
            </a:p>
          </p:txBody>
        </p:sp>
        <p:sp>
          <p:nvSpPr>
            <p:cNvPr id="767" name="Google Shape;767;p94"/>
            <p:cNvSpPr txBox="1"/>
            <p:nvPr/>
          </p:nvSpPr>
          <p:spPr>
            <a:xfrm>
              <a:off x="381000" y="3130550"/>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768" name="Google Shape;768;p94"/>
            <p:cNvSpPr txBox="1"/>
            <p:nvPr/>
          </p:nvSpPr>
          <p:spPr>
            <a:xfrm>
              <a:off x="2747962" y="2778125"/>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cap="none" strike="noStrike">
                  <a:solidFill>
                    <a:srgbClr val="006699"/>
                  </a:solidFill>
                  <a:latin typeface="Cabin"/>
                  <a:ea typeface="Cabin"/>
                  <a:cs typeface="Cabin"/>
                  <a:sym typeface="Cabin"/>
                </a:rPr>
                <a:t>Apr</a:t>
              </a:r>
              <a:endParaRPr/>
            </a:p>
          </p:txBody>
        </p:sp>
        <p:sp>
          <p:nvSpPr>
            <p:cNvPr id="769" name="Google Shape;769;p94"/>
            <p:cNvSpPr txBox="1"/>
            <p:nvPr/>
          </p:nvSpPr>
          <p:spPr>
            <a:xfrm>
              <a:off x="1317625" y="2778125"/>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cap="none" strike="noStrike">
                  <a:solidFill>
                    <a:srgbClr val="006699"/>
                  </a:solidFill>
                  <a:latin typeface="Cabin"/>
                  <a:ea typeface="Cabin"/>
                  <a:cs typeface="Cabin"/>
                  <a:sym typeface="Cabin"/>
                </a:rPr>
                <a:t>Quarter 2</a:t>
              </a:r>
              <a:endParaRPr/>
            </a:p>
          </p:txBody>
        </p:sp>
        <p:sp>
          <p:nvSpPr>
            <p:cNvPr id="770" name="Google Shape;770;p94"/>
            <p:cNvSpPr txBox="1"/>
            <p:nvPr/>
          </p:nvSpPr>
          <p:spPr>
            <a:xfrm>
              <a:off x="381000" y="2778125"/>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771" name="Google Shape;771;p94"/>
            <p:cNvSpPr txBox="1"/>
            <p:nvPr/>
          </p:nvSpPr>
          <p:spPr>
            <a:xfrm>
              <a:off x="2747962" y="2427287"/>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cap="none" strike="noStrike">
                  <a:solidFill>
                    <a:srgbClr val="996600"/>
                  </a:solidFill>
                  <a:latin typeface="Cabin"/>
                  <a:ea typeface="Cabin"/>
                  <a:cs typeface="Cabin"/>
                  <a:sym typeface="Cabin"/>
                </a:rPr>
                <a:t>Mar</a:t>
              </a:r>
              <a:endParaRPr/>
            </a:p>
          </p:txBody>
        </p:sp>
        <p:sp>
          <p:nvSpPr>
            <p:cNvPr id="772" name="Google Shape;772;p94"/>
            <p:cNvSpPr txBox="1"/>
            <p:nvPr/>
          </p:nvSpPr>
          <p:spPr>
            <a:xfrm>
              <a:off x="1317625" y="2427287"/>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cap="none" strike="noStrike">
                  <a:solidFill>
                    <a:srgbClr val="996600"/>
                  </a:solidFill>
                  <a:latin typeface="Cabin"/>
                  <a:ea typeface="Cabin"/>
                  <a:cs typeface="Cabin"/>
                  <a:sym typeface="Cabin"/>
                </a:rPr>
                <a:t>Quarter 1</a:t>
              </a:r>
              <a:endParaRPr/>
            </a:p>
          </p:txBody>
        </p:sp>
        <p:sp>
          <p:nvSpPr>
            <p:cNvPr id="773" name="Google Shape;773;p94"/>
            <p:cNvSpPr txBox="1"/>
            <p:nvPr/>
          </p:nvSpPr>
          <p:spPr>
            <a:xfrm>
              <a:off x="381000" y="2427287"/>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774" name="Google Shape;774;p94"/>
            <p:cNvSpPr txBox="1"/>
            <p:nvPr/>
          </p:nvSpPr>
          <p:spPr>
            <a:xfrm>
              <a:off x="2747962" y="2074862"/>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cap="none" strike="noStrike">
                  <a:solidFill>
                    <a:srgbClr val="996600"/>
                  </a:solidFill>
                  <a:latin typeface="Cabin"/>
                  <a:ea typeface="Cabin"/>
                  <a:cs typeface="Cabin"/>
                  <a:sym typeface="Cabin"/>
                </a:rPr>
                <a:t>Feb</a:t>
              </a:r>
              <a:endParaRPr/>
            </a:p>
          </p:txBody>
        </p:sp>
        <p:sp>
          <p:nvSpPr>
            <p:cNvPr id="775" name="Google Shape;775;p94"/>
            <p:cNvSpPr txBox="1"/>
            <p:nvPr/>
          </p:nvSpPr>
          <p:spPr>
            <a:xfrm>
              <a:off x="1317625" y="2074862"/>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cap="none" strike="noStrike">
                  <a:solidFill>
                    <a:srgbClr val="996600"/>
                  </a:solidFill>
                  <a:latin typeface="Cabin"/>
                  <a:ea typeface="Cabin"/>
                  <a:cs typeface="Cabin"/>
                  <a:sym typeface="Cabin"/>
                </a:rPr>
                <a:t>Quarter 1</a:t>
              </a:r>
              <a:endParaRPr/>
            </a:p>
          </p:txBody>
        </p:sp>
        <p:sp>
          <p:nvSpPr>
            <p:cNvPr id="776" name="Google Shape;776;p94"/>
            <p:cNvSpPr txBox="1"/>
            <p:nvPr/>
          </p:nvSpPr>
          <p:spPr>
            <a:xfrm>
              <a:off x="381000" y="2074862"/>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777" name="Google Shape;777;p94"/>
            <p:cNvSpPr txBox="1"/>
            <p:nvPr/>
          </p:nvSpPr>
          <p:spPr>
            <a:xfrm>
              <a:off x="2747962" y="1724025"/>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cap="none" strike="noStrike">
                  <a:solidFill>
                    <a:srgbClr val="996600"/>
                  </a:solidFill>
                  <a:latin typeface="Cabin"/>
                  <a:ea typeface="Cabin"/>
                  <a:cs typeface="Cabin"/>
                  <a:sym typeface="Cabin"/>
                </a:rPr>
                <a:t>Jan</a:t>
              </a:r>
              <a:endParaRPr/>
            </a:p>
          </p:txBody>
        </p:sp>
        <p:sp>
          <p:nvSpPr>
            <p:cNvPr id="778" name="Google Shape;778;p94"/>
            <p:cNvSpPr txBox="1"/>
            <p:nvPr/>
          </p:nvSpPr>
          <p:spPr>
            <a:xfrm>
              <a:off x="1317625" y="1724025"/>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cap="none" strike="noStrike">
                  <a:solidFill>
                    <a:srgbClr val="996600"/>
                  </a:solidFill>
                  <a:latin typeface="Cabin"/>
                  <a:ea typeface="Cabin"/>
                  <a:cs typeface="Cabin"/>
                  <a:sym typeface="Cabin"/>
                </a:rPr>
                <a:t>Quarter 1</a:t>
              </a:r>
              <a:endParaRPr/>
            </a:p>
          </p:txBody>
        </p:sp>
        <p:sp>
          <p:nvSpPr>
            <p:cNvPr id="779" name="Google Shape;779;p94"/>
            <p:cNvSpPr txBox="1"/>
            <p:nvPr/>
          </p:nvSpPr>
          <p:spPr>
            <a:xfrm>
              <a:off x="381000" y="1724025"/>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780" name="Google Shape;780;p94"/>
            <p:cNvSpPr txBox="1"/>
            <p:nvPr/>
          </p:nvSpPr>
          <p:spPr>
            <a:xfrm>
              <a:off x="2747962" y="1371600"/>
              <a:ext cx="1138237" cy="352425"/>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Cabin"/>
                <a:buNone/>
              </a:pPr>
              <a:r>
                <a:rPr b="1" i="0" lang="en-US" sz="1000" u="none" cap="none" strike="noStrike">
                  <a:solidFill>
                    <a:srgbClr val="000000"/>
                  </a:solidFill>
                  <a:latin typeface="Cabin"/>
                  <a:ea typeface="Cabin"/>
                  <a:cs typeface="Cabin"/>
                  <a:sym typeface="Cabin"/>
                </a:rPr>
                <a:t>Month </a:t>
              </a:r>
              <a:endParaRPr/>
            </a:p>
          </p:txBody>
        </p:sp>
        <p:sp>
          <p:nvSpPr>
            <p:cNvPr id="781" name="Google Shape;781;p94"/>
            <p:cNvSpPr txBox="1"/>
            <p:nvPr/>
          </p:nvSpPr>
          <p:spPr>
            <a:xfrm>
              <a:off x="1317625" y="1371600"/>
              <a:ext cx="1430337" cy="352425"/>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Cabin"/>
                <a:buNone/>
              </a:pPr>
              <a:r>
                <a:rPr b="1" i="0" lang="en-US" sz="1000" u="none" cap="none" strike="noStrike">
                  <a:solidFill>
                    <a:srgbClr val="000000"/>
                  </a:solidFill>
                  <a:latin typeface="Cabin"/>
                  <a:ea typeface="Cabin"/>
                  <a:cs typeface="Cabin"/>
                  <a:sym typeface="Cabin"/>
                </a:rPr>
                <a:t>Quarter </a:t>
              </a:r>
              <a:endParaRPr/>
            </a:p>
          </p:txBody>
        </p:sp>
        <p:sp>
          <p:nvSpPr>
            <p:cNvPr id="782" name="Google Shape;782;p94"/>
            <p:cNvSpPr txBox="1"/>
            <p:nvPr/>
          </p:nvSpPr>
          <p:spPr>
            <a:xfrm>
              <a:off x="381000" y="1371600"/>
              <a:ext cx="936625" cy="352425"/>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Cabin"/>
                <a:buNone/>
              </a:pPr>
              <a:r>
                <a:rPr b="1" i="0" lang="en-US" sz="1000" u="none" cap="none" strike="noStrike">
                  <a:solidFill>
                    <a:srgbClr val="000000"/>
                  </a:solidFill>
                  <a:latin typeface="Cabin"/>
                  <a:ea typeface="Cabin"/>
                  <a:cs typeface="Cabin"/>
                  <a:sym typeface="Cabin"/>
                </a:rPr>
                <a:t>Year </a:t>
              </a:r>
              <a:endParaRPr/>
            </a:p>
          </p:txBody>
        </p:sp>
        <p:cxnSp>
          <p:nvCxnSpPr>
            <p:cNvPr id="783" name="Google Shape;783;p94"/>
            <p:cNvCxnSpPr/>
            <p:nvPr/>
          </p:nvCxnSpPr>
          <p:spPr>
            <a:xfrm>
              <a:off x="381000" y="1371600"/>
              <a:ext cx="3505200" cy="0"/>
            </a:xfrm>
            <a:prstGeom prst="straightConnector1">
              <a:avLst/>
            </a:prstGeom>
            <a:noFill/>
            <a:ln cap="sq" cmpd="sng" w="38100">
              <a:solidFill>
                <a:schemeClr val="dk1"/>
              </a:solidFill>
              <a:prstDash val="solid"/>
              <a:miter lim="8000"/>
              <a:headEnd len="sm" w="sm" type="none"/>
              <a:tailEnd len="sm" w="sm" type="none"/>
            </a:ln>
          </p:spPr>
        </p:cxnSp>
        <p:cxnSp>
          <p:nvCxnSpPr>
            <p:cNvPr id="784" name="Google Shape;784;p94"/>
            <p:cNvCxnSpPr/>
            <p:nvPr/>
          </p:nvCxnSpPr>
          <p:spPr>
            <a:xfrm>
              <a:off x="1317625" y="1371600"/>
              <a:ext cx="0" cy="4572000"/>
            </a:xfrm>
            <a:prstGeom prst="straightConnector1">
              <a:avLst/>
            </a:prstGeom>
            <a:noFill/>
            <a:ln cap="flat" cmpd="sng" w="38100">
              <a:solidFill>
                <a:schemeClr val="dk1"/>
              </a:solidFill>
              <a:prstDash val="solid"/>
              <a:miter lim="8000"/>
              <a:headEnd len="sm" w="sm" type="none"/>
              <a:tailEnd len="sm" w="sm" type="none"/>
            </a:ln>
          </p:spPr>
        </p:cxnSp>
        <p:cxnSp>
          <p:nvCxnSpPr>
            <p:cNvPr id="785" name="Google Shape;785;p94"/>
            <p:cNvCxnSpPr/>
            <p:nvPr/>
          </p:nvCxnSpPr>
          <p:spPr>
            <a:xfrm>
              <a:off x="2747962" y="1371600"/>
              <a:ext cx="0" cy="4572000"/>
            </a:xfrm>
            <a:prstGeom prst="straightConnector1">
              <a:avLst/>
            </a:prstGeom>
            <a:noFill/>
            <a:ln cap="flat" cmpd="sng" w="38100">
              <a:solidFill>
                <a:schemeClr val="dk1"/>
              </a:solidFill>
              <a:prstDash val="solid"/>
              <a:miter lim="8000"/>
              <a:headEnd len="sm" w="sm" type="none"/>
              <a:tailEnd len="sm" w="sm" type="none"/>
            </a:ln>
          </p:spPr>
        </p:cxnSp>
        <p:cxnSp>
          <p:nvCxnSpPr>
            <p:cNvPr id="786" name="Google Shape;786;p94"/>
            <p:cNvCxnSpPr/>
            <p:nvPr/>
          </p:nvCxnSpPr>
          <p:spPr>
            <a:xfrm>
              <a:off x="381000" y="1724025"/>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787" name="Google Shape;787;p94"/>
            <p:cNvCxnSpPr/>
            <p:nvPr/>
          </p:nvCxnSpPr>
          <p:spPr>
            <a:xfrm>
              <a:off x="381000" y="2074862"/>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788" name="Google Shape;788;p94"/>
            <p:cNvCxnSpPr/>
            <p:nvPr/>
          </p:nvCxnSpPr>
          <p:spPr>
            <a:xfrm>
              <a:off x="381000" y="2427287"/>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789" name="Google Shape;789;p94"/>
            <p:cNvCxnSpPr/>
            <p:nvPr/>
          </p:nvCxnSpPr>
          <p:spPr>
            <a:xfrm>
              <a:off x="381000" y="2778125"/>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790" name="Google Shape;790;p94"/>
            <p:cNvCxnSpPr/>
            <p:nvPr/>
          </p:nvCxnSpPr>
          <p:spPr>
            <a:xfrm>
              <a:off x="381000" y="3130550"/>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791" name="Google Shape;791;p94"/>
            <p:cNvCxnSpPr/>
            <p:nvPr/>
          </p:nvCxnSpPr>
          <p:spPr>
            <a:xfrm>
              <a:off x="381000" y="3481387"/>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792" name="Google Shape;792;p94"/>
            <p:cNvCxnSpPr/>
            <p:nvPr/>
          </p:nvCxnSpPr>
          <p:spPr>
            <a:xfrm>
              <a:off x="381000" y="3833812"/>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793" name="Google Shape;793;p94"/>
            <p:cNvCxnSpPr/>
            <p:nvPr/>
          </p:nvCxnSpPr>
          <p:spPr>
            <a:xfrm>
              <a:off x="381000" y="4184650"/>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794" name="Google Shape;794;p94"/>
            <p:cNvCxnSpPr/>
            <p:nvPr/>
          </p:nvCxnSpPr>
          <p:spPr>
            <a:xfrm>
              <a:off x="381000" y="4537075"/>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795" name="Google Shape;795;p94"/>
            <p:cNvCxnSpPr/>
            <p:nvPr/>
          </p:nvCxnSpPr>
          <p:spPr>
            <a:xfrm>
              <a:off x="381000" y="4887912"/>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796" name="Google Shape;796;p94"/>
            <p:cNvCxnSpPr/>
            <p:nvPr/>
          </p:nvCxnSpPr>
          <p:spPr>
            <a:xfrm>
              <a:off x="381000" y="5240337"/>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797" name="Google Shape;797;p94"/>
            <p:cNvCxnSpPr/>
            <p:nvPr/>
          </p:nvCxnSpPr>
          <p:spPr>
            <a:xfrm>
              <a:off x="381000" y="1371600"/>
              <a:ext cx="0" cy="4572000"/>
            </a:xfrm>
            <a:prstGeom prst="straightConnector1">
              <a:avLst/>
            </a:prstGeom>
            <a:noFill/>
            <a:ln cap="sq" cmpd="sng" w="38100">
              <a:solidFill>
                <a:schemeClr val="dk1"/>
              </a:solidFill>
              <a:prstDash val="solid"/>
              <a:miter lim="8000"/>
              <a:headEnd len="sm" w="sm" type="none"/>
              <a:tailEnd len="sm" w="sm" type="none"/>
            </a:ln>
          </p:spPr>
        </p:cxnSp>
        <p:cxnSp>
          <p:nvCxnSpPr>
            <p:cNvPr id="798" name="Google Shape;798;p94"/>
            <p:cNvCxnSpPr/>
            <p:nvPr/>
          </p:nvCxnSpPr>
          <p:spPr>
            <a:xfrm>
              <a:off x="3886200" y="1371600"/>
              <a:ext cx="0" cy="4572000"/>
            </a:xfrm>
            <a:prstGeom prst="straightConnector1">
              <a:avLst/>
            </a:prstGeom>
            <a:noFill/>
            <a:ln cap="sq" cmpd="sng" w="38100">
              <a:solidFill>
                <a:schemeClr val="dk1"/>
              </a:solidFill>
              <a:prstDash val="solid"/>
              <a:miter lim="8000"/>
              <a:headEnd len="sm" w="sm" type="none"/>
              <a:tailEnd len="sm" w="sm" type="none"/>
            </a:ln>
          </p:spPr>
        </p:cxnSp>
        <p:cxnSp>
          <p:nvCxnSpPr>
            <p:cNvPr id="799" name="Google Shape;799;p94"/>
            <p:cNvCxnSpPr/>
            <p:nvPr/>
          </p:nvCxnSpPr>
          <p:spPr>
            <a:xfrm>
              <a:off x="381000" y="5591175"/>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00" name="Google Shape;800;p94"/>
            <p:cNvCxnSpPr/>
            <p:nvPr/>
          </p:nvCxnSpPr>
          <p:spPr>
            <a:xfrm>
              <a:off x="381000" y="5943600"/>
              <a:ext cx="3505200" cy="0"/>
            </a:xfrm>
            <a:prstGeom prst="straightConnector1">
              <a:avLst/>
            </a:prstGeom>
            <a:noFill/>
            <a:ln cap="sq" cmpd="sng" w="38100">
              <a:solidFill>
                <a:schemeClr val="dk1"/>
              </a:solidFill>
              <a:prstDash val="solid"/>
              <a:miter lim="8000"/>
              <a:headEnd len="sm" w="sm" type="none"/>
              <a:tailEnd len="sm" w="sm" type="none"/>
            </a:ln>
          </p:spPr>
        </p:cxnSp>
      </p:grpSp>
      <p:sp>
        <p:nvSpPr>
          <p:cNvPr id="801" name="Google Shape;801;p94"/>
          <p:cNvSpPr txBox="1"/>
          <p:nvPr/>
        </p:nvSpPr>
        <p:spPr>
          <a:xfrm>
            <a:off x="304800" y="990600"/>
            <a:ext cx="20574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ambla"/>
              <a:buNone/>
            </a:pPr>
            <a:r>
              <a:rPr b="0" i="0" lang="en-US" sz="1400" u="none" cap="none" strike="noStrike">
                <a:solidFill>
                  <a:schemeClr val="dk1"/>
                </a:solidFill>
                <a:latin typeface="Rambla"/>
                <a:ea typeface="Rambla"/>
                <a:cs typeface="Rambla"/>
                <a:sym typeface="Rambla"/>
              </a:rPr>
              <a:t>Sample Time Table</a:t>
            </a:r>
            <a:endParaRPr/>
          </a:p>
        </p:txBody>
      </p:sp>
      <p:pic>
        <p:nvPicPr>
          <p:cNvPr id="802" name="Google Shape;802;p94"/>
          <p:cNvPicPr preferRelativeResize="0"/>
          <p:nvPr/>
        </p:nvPicPr>
        <p:blipFill rotWithShape="1">
          <a:blip r:embed="rId3">
            <a:alphaModFix/>
          </a:blip>
          <a:srcRect b="0" l="0" r="0" t="0"/>
          <a:stretch/>
        </p:blipFill>
        <p:spPr>
          <a:xfrm>
            <a:off x="4267200" y="1295400"/>
            <a:ext cx="4419600" cy="4648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6" name="Shape 806"/>
        <p:cNvGrpSpPr/>
        <p:nvPr/>
      </p:nvGrpSpPr>
      <p:grpSpPr>
        <a:xfrm>
          <a:off x="0" y="0"/>
          <a:ext cx="0" cy="0"/>
          <a:chOff x="0" y="0"/>
          <a:chExt cx="0" cy="0"/>
        </a:xfrm>
      </p:grpSpPr>
      <p:sp>
        <p:nvSpPr>
          <p:cNvPr id="807" name="Google Shape;807;p95"/>
          <p:cNvSpPr txBox="1"/>
          <p:nvPr>
            <p:ph idx="4294967295" type="title"/>
          </p:nvPr>
        </p:nvSpPr>
        <p:spPr>
          <a:xfrm>
            <a:off x="228600" y="76200"/>
            <a:ext cx="7329487" cy="727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Dimension Relationship Types</a:t>
            </a:r>
            <a:endParaRPr/>
          </a:p>
        </p:txBody>
      </p:sp>
      <p:sp>
        <p:nvSpPr>
          <p:cNvPr id="808" name="Google Shape;808;p95"/>
          <p:cNvSpPr txBox="1"/>
          <p:nvPr>
            <p:ph idx="4294967295" type="body"/>
          </p:nvPr>
        </p:nvSpPr>
        <p:spPr>
          <a:xfrm>
            <a:off x="228600" y="914400"/>
            <a:ext cx="86106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Regular Dimension Relationship</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Reference Dimension Relationship</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Fact Dimension Relationship</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Many to Many Dimension Relationship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2" name="Shape 812"/>
        <p:cNvGrpSpPr/>
        <p:nvPr/>
      </p:nvGrpSpPr>
      <p:grpSpPr>
        <a:xfrm>
          <a:off x="0" y="0"/>
          <a:ext cx="0" cy="0"/>
          <a:chOff x="0" y="0"/>
          <a:chExt cx="0" cy="0"/>
        </a:xfrm>
      </p:grpSpPr>
      <p:sp>
        <p:nvSpPr>
          <p:cNvPr id="813" name="Google Shape;813;p96"/>
          <p:cNvSpPr txBox="1"/>
          <p:nvPr>
            <p:ph idx="4294967295" type="title"/>
          </p:nvPr>
        </p:nvSpPr>
        <p:spPr>
          <a:xfrm>
            <a:off x="228600" y="228600"/>
            <a:ext cx="7391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Dimension</a:t>
            </a:r>
            <a:r>
              <a:rPr b="1" i="0" lang="en-US" sz="3200" u="none" cap="none" strike="noStrike">
                <a:solidFill>
                  <a:schemeClr val="dk1"/>
                </a:solidFill>
                <a:latin typeface="Cabin"/>
                <a:ea typeface="Cabin"/>
                <a:cs typeface="Cabin"/>
                <a:sym typeface="Cabin"/>
              </a:rPr>
              <a:t> </a:t>
            </a:r>
            <a:r>
              <a:rPr b="0" i="0" lang="en-US" sz="3200" u="none" cap="none" strike="noStrike">
                <a:solidFill>
                  <a:schemeClr val="dk1"/>
                </a:solidFill>
                <a:latin typeface="Cabin"/>
                <a:ea typeface="Cabin"/>
                <a:cs typeface="Cabin"/>
                <a:sym typeface="Cabin"/>
              </a:rPr>
              <a:t>Relationships</a:t>
            </a:r>
            <a:endParaRPr/>
          </a:p>
        </p:txBody>
      </p:sp>
      <p:sp>
        <p:nvSpPr>
          <p:cNvPr id="814" name="Google Shape;814;p96"/>
          <p:cNvSpPr txBox="1"/>
          <p:nvPr>
            <p:ph idx="4294967295"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abin"/>
                <a:ea typeface="Cabin"/>
                <a:cs typeface="Cabin"/>
                <a:sym typeface="Cabin"/>
              </a:rPr>
              <a:t> </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p:txBody>
      </p:sp>
      <p:sp>
        <p:nvSpPr>
          <p:cNvPr id="815" name="Google Shape;815;p96"/>
          <p:cNvSpPr txBox="1"/>
          <p:nvPr/>
        </p:nvSpPr>
        <p:spPr>
          <a:xfrm>
            <a:off x="228600" y="990600"/>
            <a:ext cx="86106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Regular Dimension Relationship:</a:t>
            </a:r>
            <a:endParaRPr b="1" i="0" sz="1800" u="none" cap="none" strike="noStrike">
              <a:solidFill>
                <a:schemeClr val="dk1"/>
              </a:solidFill>
              <a:latin typeface="Cabin"/>
              <a:ea typeface="Cabin"/>
              <a:cs typeface="Cabin"/>
              <a:sym typeface="Cabin"/>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Primary Key column of a dimension is joined directly to a fact table</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This relation appears in star schema design</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Reference Dimension Relationship:</a:t>
            </a:r>
            <a:endParaRPr/>
          </a:p>
          <a:p>
            <a:pPr indent="-342900" lvl="0" marL="342900" marR="0" rtl="0" algn="l">
              <a:lnSpc>
                <a:spcPct val="100000"/>
              </a:lnSpc>
              <a:spcBef>
                <a:spcPts val="400"/>
              </a:spcBef>
              <a:spcAft>
                <a:spcPts val="0"/>
              </a:spcAft>
              <a:buClr>
                <a:schemeClr val="dk1"/>
              </a:buClr>
              <a:buFont typeface="Arial"/>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One dimension table refers to another dimension table and first tables’ primary key is referred in Fact table</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Then second dimension is called as a Reference Dimension</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This situation arises when these two dimension tables are in 3</a:t>
            </a:r>
            <a:r>
              <a:rPr b="0" baseline="30000" i="0" lang="en-US" sz="1800" u="none" cap="none" strike="noStrike">
                <a:solidFill>
                  <a:schemeClr val="dk1"/>
                </a:solidFill>
                <a:latin typeface="Cabin"/>
                <a:ea typeface="Cabin"/>
                <a:cs typeface="Cabin"/>
                <a:sym typeface="Cabin"/>
              </a:rPr>
              <a:t>rd</a:t>
            </a:r>
            <a:r>
              <a:rPr b="0" i="0" lang="en-US" sz="1800" u="none" cap="none" strike="noStrike">
                <a:solidFill>
                  <a:schemeClr val="dk1"/>
                </a:solidFill>
                <a:latin typeface="Cabin"/>
                <a:ea typeface="Cabin"/>
                <a:cs typeface="Cabin"/>
                <a:sym typeface="Cabin"/>
              </a:rPr>
              <a:t> Normalized form/snowflake schema design</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9" name="Shape 819"/>
        <p:cNvGrpSpPr/>
        <p:nvPr/>
      </p:nvGrpSpPr>
      <p:grpSpPr>
        <a:xfrm>
          <a:off x="0" y="0"/>
          <a:ext cx="0" cy="0"/>
          <a:chOff x="0" y="0"/>
          <a:chExt cx="0" cy="0"/>
        </a:xfrm>
      </p:grpSpPr>
      <p:sp>
        <p:nvSpPr>
          <p:cNvPr id="820" name="Google Shape;820;p97"/>
          <p:cNvSpPr txBox="1"/>
          <p:nvPr>
            <p:ph idx="4294967295" type="body"/>
          </p:nvPr>
        </p:nvSpPr>
        <p:spPr>
          <a:xfrm>
            <a:off x="152400" y="1066800"/>
            <a:ext cx="87630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Fact Dimension Relationship:</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dimension is created based on the fact table itself</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Such dimension is called as Fact dimension or degenerate dimension</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For example: DespatchTrackingCode or SalesTrackingNumber or SalesTransactionNumber</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Many to Many Dimension Relationship:</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For example, a bank customer may have multiple accounts (checking, saving, credit card, and investment accounts) while an account can also have joint or multiple owners. The Customer dimension constructed from such relationships would then have multiple members that relate to a single account transaction</a:t>
            </a:r>
            <a:endParaRPr/>
          </a:p>
          <a:p>
            <a:pPr indent="-254000" lvl="0" marL="342900" marR="0" rtl="0" algn="l">
              <a:lnSpc>
                <a:spcPct val="100000"/>
              </a:lnSpc>
              <a:spcBef>
                <a:spcPts val="280"/>
              </a:spcBef>
              <a:spcAft>
                <a:spcPts val="0"/>
              </a:spcAft>
              <a:buClr>
                <a:schemeClr val="dk1"/>
              </a:buClr>
              <a:buSzPts val="1400"/>
              <a:buFont typeface="Arial"/>
              <a:buNone/>
            </a:pPr>
            <a:r>
              <a:t/>
            </a:r>
            <a:endParaRPr b="0" i="0" sz="1400" u="none" cap="none" strike="noStrike">
              <a:solidFill>
                <a:schemeClr val="dk1"/>
              </a:solidFill>
              <a:latin typeface="Cabin"/>
              <a:ea typeface="Cabin"/>
              <a:cs typeface="Cabin"/>
              <a:sym typeface="Cabin"/>
            </a:endParaRPr>
          </a:p>
          <a:p>
            <a:pPr indent="-254000" lvl="0" marL="342900" marR="0" rtl="0" algn="l">
              <a:spcBef>
                <a:spcPts val="280"/>
              </a:spcBef>
              <a:spcAft>
                <a:spcPts val="0"/>
              </a:spcAft>
              <a:buClr>
                <a:schemeClr val="dk1"/>
              </a:buClr>
              <a:buSzPts val="1400"/>
              <a:buFont typeface="Arial"/>
              <a:buNone/>
            </a:pPr>
            <a:r>
              <a:t/>
            </a:r>
            <a:endParaRPr b="0" i="0" sz="1400" u="none" cap="none" strike="noStrike">
              <a:solidFill>
                <a:schemeClr val="dk1"/>
              </a:solidFill>
              <a:latin typeface="Cabin"/>
              <a:ea typeface="Cabin"/>
              <a:cs typeface="Cabin"/>
              <a:sym typeface="Cabin"/>
            </a:endParaRPr>
          </a:p>
        </p:txBody>
      </p:sp>
      <p:sp>
        <p:nvSpPr>
          <p:cNvPr id="821" name="Google Shape;821;p97"/>
          <p:cNvSpPr txBox="1"/>
          <p:nvPr/>
        </p:nvSpPr>
        <p:spPr>
          <a:xfrm>
            <a:off x="228600" y="228600"/>
            <a:ext cx="7391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Dimension</a:t>
            </a:r>
            <a:r>
              <a:rPr b="1" i="0" lang="en-US" sz="3200" u="none" cap="none" strike="noStrike">
                <a:solidFill>
                  <a:schemeClr val="dk1"/>
                </a:solidFill>
                <a:latin typeface="Cabin"/>
                <a:ea typeface="Cabin"/>
                <a:cs typeface="Cabin"/>
                <a:sym typeface="Cabin"/>
              </a:rPr>
              <a:t> </a:t>
            </a:r>
            <a:r>
              <a:rPr b="0" i="0" lang="en-US" sz="3200" u="none" cap="none" strike="noStrike">
                <a:solidFill>
                  <a:schemeClr val="dk1"/>
                </a:solidFill>
                <a:latin typeface="Cabin"/>
                <a:ea typeface="Cabin"/>
                <a:cs typeface="Cabin"/>
                <a:sym typeface="Cabin"/>
              </a:rPr>
              <a:t>Relationships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5" name="Shape 825"/>
        <p:cNvGrpSpPr/>
        <p:nvPr/>
      </p:nvGrpSpPr>
      <p:grpSpPr>
        <a:xfrm>
          <a:off x="0" y="0"/>
          <a:ext cx="0" cy="0"/>
          <a:chOff x="0" y="0"/>
          <a:chExt cx="0" cy="0"/>
        </a:xfrm>
      </p:grpSpPr>
      <p:sp>
        <p:nvSpPr>
          <p:cNvPr id="826" name="Google Shape;826;p98"/>
          <p:cNvSpPr txBox="1"/>
          <p:nvPr>
            <p:ph idx="4294967295" type="title"/>
          </p:nvPr>
        </p:nvSpPr>
        <p:spPr>
          <a:xfrm>
            <a:off x="228600" y="215900"/>
            <a:ext cx="7696200" cy="62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Calculated Member &amp; Action</a:t>
            </a:r>
            <a:endParaRPr/>
          </a:p>
        </p:txBody>
      </p:sp>
      <p:sp>
        <p:nvSpPr>
          <p:cNvPr id="827" name="Google Shape;827;p98"/>
          <p:cNvSpPr txBox="1"/>
          <p:nvPr>
            <p:ph idx="4294967295" type="body"/>
          </p:nvPr>
        </p:nvSpPr>
        <p:spPr>
          <a:xfrm>
            <a:off x="228600" y="1676400"/>
            <a:ext cx="8534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1" i="0" lang="en-US" sz="2400" u="none" cap="none" strike="noStrike">
                <a:solidFill>
                  <a:schemeClr val="dk1"/>
                </a:solidFill>
                <a:latin typeface="Cabin"/>
                <a:ea typeface="Cabin"/>
                <a:cs typeface="Cabin"/>
                <a:sym typeface="Cabin"/>
              </a:rPr>
              <a:t>Calculated Member:</a:t>
            </a:r>
            <a:endParaRPr b="1" i="0" sz="2000" u="none" cap="none" strike="noStrike">
              <a:solidFill>
                <a:schemeClr val="dk1"/>
              </a:solidFill>
              <a:latin typeface="Cabin"/>
              <a:ea typeface="Cabin"/>
              <a:cs typeface="Cabin"/>
              <a:sym typeface="Cabin"/>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calculated member is a runtime evaluated expression using Multidimensional Expressions (MDX) script</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Calculated members can be defined for any dimension, including the measures dimension</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41300" lvl="0" marL="342900" marR="0" rtl="0" algn="l">
              <a:lnSpc>
                <a:spcPct val="9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Action:</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Actions are like events/trigger</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Can call a program to update or retrieve from cube or database at runtime</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1" name="Shape 831"/>
        <p:cNvGrpSpPr/>
        <p:nvPr/>
      </p:nvGrpSpPr>
      <p:grpSpPr>
        <a:xfrm>
          <a:off x="0" y="0"/>
          <a:ext cx="0" cy="0"/>
          <a:chOff x="0" y="0"/>
          <a:chExt cx="0" cy="0"/>
        </a:xfrm>
      </p:grpSpPr>
      <p:sp>
        <p:nvSpPr>
          <p:cNvPr id="832" name="Google Shape;832;p99"/>
          <p:cNvSpPr txBox="1"/>
          <p:nvPr>
            <p:ph idx="4294967295" type="title"/>
          </p:nvPr>
        </p:nvSpPr>
        <p:spPr>
          <a:xfrm>
            <a:off x="152400" y="1524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Key Performance Indicator</a:t>
            </a:r>
            <a:endParaRPr/>
          </a:p>
        </p:txBody>
      </p:sp>
      <p:sp>
        <p:nvSpPr>
          <p:cNvPr id="833" name="Google Shape;833;p99"/>
          <p:cNvSpPr txBox="1"/>
          <p:nvPr>
            <p:ph idx="4294967295" type="body"/>
          </p:nvPr>
        </p:nvSpPr>
        <p:spPr>
          <a:xfrm>
            <a:off x="152400" y="914400"/>
            <a:ext cx="8686800" cy="5486400"/>
          </a:xfrm>
          <a:prstGeom prst="rect">
            <a:avLst/>
          </a:prstGeom>
          <a:noFill/>
          <a:ln>
            <a:noFill/>
          </a:ln>
        </p:spPr>
        <p:txBody>
          <a:bodyPr anchorCtr="0" anchor="t" bIns="45700" lIns="91425" spcFirstLastPara="1" rIns="91425" wrap="square" tIns="45700">
            <a:noAutofit/>
          </a:bodyPr>
          <a:lstStyle/>
          <a:p>
            <a:pPr indent="-241300" lvl="0" marL="3429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 business terminology, a </a:t>
            </a:r>
            <a:r>
              <a:rPr b="1" i="0" lang="en-US" sz="1600" u="none" cap="none" strike="noStrike">
                <a:solidFill>
                  <a:schemeClr val="dk1"/>
                </a:solidFill>
                <a:latin typeface="Cabin"/>
                <a:ea typeface="Cabin"/>
                <a:cs typeface="Cabin"/>
                <a:sym typeface="Cabin"/>
              </a:rPr>
              <a:t>key performance indicator</a:t>
            </a:r>
            <a:r>
              <a:rPr b="0" i="0" lang="en-US" sz="1600" u="none" cap="none" strike="noStrike">
                <a:solidFill>
                  <a:schemeClr val="dk1"/>
                </a:solidFill>
                <a:latin typeface="Cabin"/>
                <a:ea typeface="Cabin"/>
                <a:cs typeface="Cabin"/>
                <a:sym typeface="Cabin"/>
              </a:rPr>
              <a:t> (KPI) is a quantifiable measurement for gauging business success. A KPI is frequently evaluated over time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For example, the sales department of an organization may use monthly gross profit as a key performance indicator, but the human resources department of the same organization may use quarterly employee turnover.</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KPIs are defined as part of a cube by using the KPIs tab of Cube Designer. </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KPIs are associated with a single measure group within the cube or with all measure groups in the cube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KPIs are defined using MDX expressions </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KPIs are similar to Calculated Members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7" name="Shape 837"/>
        <p:cNvGrpSpPr/>
        <p:nvPr/>
      </p:nvGrpSpPr>
      <p:grpSpPr>
        <a:xfrm>
          <a:off x="0" y="0"/>
          <a:ext cx="0" cy="0"/>
          <a:chOff x="0" y="0"/>
          <a:chExt cx="0" cy="0"/>
        </a:xfrm>
      </p:grpSpPr>
      <p:sp>
        <p:nvSpPr>
          <p:cNvPr id="838" name="Google Shape;838;p100"/>
          <p:cNvSpPr txBox="1"/>
          <p:nvPr>
            <p:ph idx="4294967295" type="title"/>
          </p:nvPr>
        </p:nvSpPr>
        <p:spPr>
          <a:xfrm>
            <a:off x="685800" y="228600"/>
            <a:ext cx="7035800" cy="609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Partitions</a:t>
            </a:r>
            <a:endParaRPr/>
          </a:p>
        </p:txBody>
      </p:sp>
      <p:sp>
        <p:nvSpPr>
          <p:cNvPr id="839" name="Google Shape;839;p100"/>
          <p:cNvSpPr txBox="1"/>
          <p:nvPr>
            <p:ph idx="4294967295" type="body"/>
          </p:nvPr>
        </p:nvSpPr>
        <p:spPr>
          <a:xfrm>
            <a:off x="152400" y="1371600"/>
            <a:ext cx="8839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Every measure group has at least one partition by default</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Partition is used to manage and store data</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Measure group can have several partitions</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Each partition is stored in a separate set of files. These set of files can be either on local system or remote system</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Partitions help in increased storage and retrieval faster</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partition is based on a table or view or named query </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Typically, you can partition a measure group horizontally or vertically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3" name="Shape 843"/>
        <p:cNvGrpSpPr/>
        <p:nvPr/>
      </p:nvGrpSpPr>
      <p:grpSpPr>
        <a:xfrm>
          <a:off x="0" y="0"/>
          <a:ext cx="0" cy="0"/>
          <a:chOff x="0" y="0"/>
          <a:chExt cx="0" cy="0"/>
        </a:xfrm>
      </p:grpSpPr>
      <p:sp>
        <p:nvSpPr>
          <p:cNvPr id="844" name="Google Shape;844;p101"/>
          <p:cNvSpPr txBox="1"/>
          <p:nvPr>
            <p:ph idx="4294967295" type="title"/>
          </p:nvPr>
        </p:nvSpPr>
        <p:spPr>
          <a:xfrm>
            <a:off x="914400" y="215900"/>
            <a:ext cx="5867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Storage Modes</a:t>
            </a:r>
            <a:endParaRPr/>
          </a:p>
        </p:txBody>
      </p:sp>
      <p:sp>
        <p:nvSpPr>
          <p:cNvPr id="845" name="Google Shape;845;p101"/>
          <p:cNvSpPr txBox="1"/>
          <p:nvPr>
            <p:ph idx="4294967295" type="body"/>
          </p:nvPr>
        </p:nvSpPr>
        <p:spPr>
          <a:xfrm>
            <a:off x="2133600" y="2057400"/>
            <a:ext cx="7010400" cy="2895600"/>
          </a:xfrm>
          <a:prstGeom prst="rect">
            <a:avLst/>
          </a:prstGeom>
          <a:noFill/>
          <a:ln>
            <a:noFill/>
          </a:ln>
        </p:spPr>
        <p:txBody>
          <a:bodyPr anchorCtr="0" anchor="t" bIns="45700" lIns="91425" spcFirstLastPara="1" rIns="91425" wrap="square" tIns="45700">
            <a:noAutofit/>
          </a:bodyPr>
          <a:lstStyle/>
          <a:p>
            <a:pPr indent="-215900" lvl="0" marL="342900" marR="0" rtl="0" algn="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Multidimensional OLAP (MOLAP) </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Relational OLAP (ROLAP)</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Hybrid OLAP (HOLAP)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9" name="Shape 429"/>
        <p:cNvGrpSpPr/>
        <p:nvPr/>
      </p:nvGrpSpPr>
      <p:grpSpPr>
        <a:xfrm>
          <a:off x="0" y="0"/>
          <a:ext cx="0" cy="0"/>
          <a:chOff x="0" y="0"/>
          <a:chExt cx="0" cy="0"/>
        </a:xfrm>
      </p:grpSpPr>
      <p:sp>
        <p:nvSpPr>
          <p:cNvPr id="430" name="Google Shape;430;p75"/>
          <p:cNvSpPr txBox="1"/>
          <p:nvPr>
            <p:ph idx="4294967295"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Significance of OLAP in Reporting Tools</a:t>
            </a:r>
            <a:endParaRPr/>
          </a:p>
        </p:txBody>
      </p:sp>
      <p:sp>
        <p:nvSpPr>
          <p:cNvPr id="431" name="Google Shape;431;p75"/>
          <p:cNvSpPr txBox="1"/>
          <p:nvPr>
            <p:ph idx="4294967295" type="body"/>
          </p:nvPr>
        </p:nvSpPr>
        <p:spPr>
          <a:xfrm>
            <a:off x="304800" y="990600"/>
            <a:ext cx="84582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Analysts usually monitor business activities through Reports</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 earlier days mostly reports are part of the transaction systems itself. Hence reports were using data from the transaction database directly</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Analysts facing performance and data inconsistency issues while generating reports from transaction systems. While report generation normal users also affected with performance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Subsequently, to overcome the performance and inconsistency issues data is maintained in a separate database called Data Warehouse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Data warehouse addresses the data consistency issues but may not give the expected performance for reporting</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Online Analytical Processing (OLAP) is introduced as a new layer between data warehouse and reporting User Interface to give the expected performance</a:t>
            </a:r>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9" name="Shape 849"/>
        <p:cNvGrpSpPr/>
        <p:nvPr/>
      </p:nvGrpSpPr>
      <p:grpSpPr>
        <a:xfrm>
          <a:off x="0" y="0"/>
          <a:ext cx="0" cy="0"/>
          <a:chOff x="0" y="0"/>
          <a:chExt cx="0" cy="0"/>
        </a:xfrm>
      </p:grpSpPr>
      <p:sp>
        <p:nvSpPr>
          <p:cNvPr id="850" name="Google Shape;850;p102"/>
          <p:cNvSpPr txBox="1"/>
          <p:nvPr>
            <p:ph idx="4294967295" type="title"/>
          </p:nvPr>
        </p:nvSpPr>
        <p:spPr>
          <a:xfrm>
            <a:off x="76200" y="762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Multidimensional OLAP (MOLAP)</a:t>
            </a:r>
            <a:endParaRPr/>
          </a:p>
        </p:txBody>
      </p:sp>
      <p:sp>
        <p:nvSpPr>
          <p:cNvPr id="851" name="Google Shape;851;p102"/>
          <p:cNvSpPr txBox="1"/>
          <p:nvPr>
            <p:ph idx="4294967295" type="body"/>
          </p:nvPr>
        </p:nvSpPr>
        <p:spPr>
          <a:xfrm>
            <a:off x="457200" y="1295400"/>
            <a:ext cx="7010400" cy="3733800"/>
          </a:xfrm>
          <a:prstGeom prst="rect">
            <a:avLst/>
          </a:prstGeom>
          <a:noFill/>
          <a:ln>
            <a:noFill/>
          </a:ln>
        </p:spPr>
        <p:txBody>
          <a:bodyPr anchorCtr="0" anchor="t" bIns="45700" lIns="91425" spcFirstLastPara="1" rIns="91425" wrap="square" tIns="45700">
            <a:noAutofit/>
          </a:bodyPr>
          <a:lstStyle/>
          <a:p>
            <a:pPr indent="-241300" lvl="0" marL="342900" marR="0" rtl="0" algn="l">
              <a:lnSpc>
                <a:spcPct val="90000"/>
              </a:lnSpc>
              <a:spcBef>
                <a:spcPts val="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Stores the </a:t>
            </a:r>
            <a:r>
              <a:rPr b="1" i="0" lang="en-US" sz="1800" u="none" cap="none" strike="noStrike">
                <a:solidFill>
                  <a:schemeClr val="dk1"/>
                </a:solidFill>
                <a:latin typeface="Cabin"/>
                <a:ea typeface="Cabin"/>
                <a:cs typeface="Cabin"/>
                <a:sym typeface="Cabin"/>
              </a:rPr>
              <a:t>aggregations</a:t>
            </a:r>
            <a:r>
              <a:rPr b="0" i="0" lang="en-US" sz="1800" u="none" cap="none" strike="noStrike">
                <a:solidFill>
                  <a:schemeClr val="dk1"/>
                </a:solidFill>
                <a:latin typeface="Cabin"/>
                <a:ea typeface="Cabin"/>
                <a:cs typeface="Cabin"/>
                <a:sym typeface="Cabin"/>
              </a:rPr>
              <a:t> of the partition</a:t>
            </a:r>
            <a:endParaRPr/>
          </a:p>
          <a:p>
            <a:pPr indent="-184150" lvl="1" marL="742950" marR="0" rtl="0" algn="l">
              <a:lnSpc>
                <a:spcPct val="9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Structure is highly optimized to maximize query performance</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Supports Local Partition &amp; Remote Partition</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Stores a </a:t>
            </a:r>
            <a:r>
              <a:rPr b="1" i="0" lang="en-US" sz="1800" u="none" cap="none" strike="noStrike">
                <a:solidFill>
                  <a:schemeClr val="dk1"/>
                </a:solidFill>
                <a:latin typeface="Cabin"/>
                <a:ea typeface="Cabin"/>
                <a:cs typeface="Cabin"/>
                <a:sym typeface="Cabin"/>
              </a:rPr>
              <a:t>copy of its source data</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Provides the most rapid query response times</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5" name="Shape 855"/>
        <p:cNvGrpSpPr/>
        <p:nvPr/>
      </p:nvGrpSpPr>
      <p:grpSpPr>
        <a:xfrm>
          <a:off x="0" y="0"/>
          <a:ext cx="0" cy="0"/>
          <a:chOff x="0" y="0"/>
          <a:chExt cx="0" cy="0"/>
        </a:xfrm>
      </p:grpSpPr>
      <p:sp>
        <p:nvSpPr>
          <p:cNvPr id="856" name="Google Shape;856;p103"/>
          <p:cNvSpPr txBox="1"/>
          <p:nvPr>
            <p:ph idx="4294967295" type="title"/>
          </p:nvPr>
        </p:nvSpPr>
        <p:spPr>
          <a:xfrm>
            <a:off x="228600" y="152400"/>
            <a:ext cx="7623175" cy="8318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Relational OLAP (ROLAP)</a:t>
            </a:r>
            <a:endParaRPr/>
          </a:p>
        </p:txBody>
      </p:sp>
      <p:sp>
        <p:nvSpPr>
          <p:cNvPr id="857" name="Google Shape;857;p103"/>
          <p:cNvSpPr txBox="1"/>
          <p:nvPr>
            <p:ph idx="4294967295" type="body"/>
          </p:nvPr>
        </p:nvSpPr>
        <p:spPr>
          <a:xfrm>
            <a:off x="228600" y="9906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Stores the </a:t>
            </a:r>
            <a:r>
              <a:rPr b="1" i="0" lang="en-US" sz="1600" u="none" cap="none" strike="noStrike">
                <a:solidFill>
                  <a:schemeClr val="dk1"/>
                </a:solidFill>
                <a:latin typeface="Cabin"/>
                <a:ea typeface="Cabin"/>
                <a:cs typeface="Cabin"/>
                <a:sym typeface="Cabin"/>
              </a:rPr>
              <a:t>aggregations</a:t>
            </a:r>
            <a:r>
              <a:rPr b="0" i="0" lang="en-US" sz="1600" u="none" cap="none" strike="noStrike">
                <a:solidFill>
                  <a:schemeClr val="dk1"/>
                </a:solidFill>
                <a:latin typeface="Cabin"/>
                <a:ea typeface="Cabin"/>
                <a:cs typeface="Cabin"/>
                <a:sym typeface="Cabin"/>
              </a:rPr>
              <a:t> of the partition</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1" i="0" lang="en-US" sz="1600" u="none" cap="none" strike="noStrike">
                <a:solidFill>
                  <a:schemeClr val="dk1"/>
                </a:solidFill>
                <a:latin typeface="Cabin"/>
                <a:ea typeface="Cabin"/>
                <a:cs typeface="Cabin"/>
                <a:sym typeface="Cabin"/>
              </a:rPr>
              <a:t>DOES NOT </a:t>
            </a:r>
            <a:r>
              <a:rPr b="0" i="0" lang="en-US" sz="1600" u="none" cap="none" strike="noStrike">
                <a:solidFill>
                  <a:schemeClr val="dk1"/>
                </a:solidFill>
                <a:latin typeface="Cabin"/>
                <a:ea typeface="Cabin"/>
                <a:cs typeface="Cabin"/>
                <a:sym typeface="Cabin"/>
              </a:rPr>
              <a:t>Store a </a:t>
            </a:r>
            <a:r>
              <a:rPr b="1" i="0" lang="en-US" sz="1600" u="none" cap="none" strike="noStrike">
                <a:solidFill>
                  <a:schemeClr val="dk1"/>
                </a:solidFill>
                <a:latin typeface="Cabin"/>
                <a:ea typeface="Cabin"/>
                <a:cs typeface="Cabin"/>
                <a:sym typeface="Cabin"/>
              </a:rPr>
              <a:t>copy of its source data</a:t>
            </a:r>
            <a:endParaRPr/>
          </a:p>
          <a:p>
            <a:pPr indent="-184150" lvl="1" marL="742950" marR="0" rtl="0" algn="l">
              <a:lnSpc>
                <a:spcPct val="100000"/>
              </a:lnSpc>
              <a:spcBef>
                <a:spcPts val="320"/>
              </a:spcBef>
              <a:spcAft>
                <a:spcPts val="0"/>
              </a:spcAft>
              <a:buClr>
                <a:schemeClr val="dk1"/>
              </a:buClr>
              <a:buSzPts val="1600"/>
              <a:buFont typeface="Arial"/>
              <a:buNone/>
            </a:pPr>
            <a:r>
              <a:t/>
            </a:r>
            <a:endParaRPr b="1"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Query response is generally slower</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Processing time is typically slower</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Real-time ROLAP is typically used when clients need to see changes immediately. </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No aggregations are stored with real-time ROLAP. </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ROLAP is also used to save storage space for large datasets that are infrequently queried, such as purely historical data.</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Indexed views will be created to contain aggregations of the partition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1" name="Shape 861"/>
        <p:cNvGrpSpPr/>
        <p:nvPr/>
      </p:nvGrpSpPr>
      <p:grpSpPr>
        <a:xfrm>
          <a:off x="0" y="0"/>
          <a:ext cx="0" cy="0"/>
          <a:chOff x="0" y="0"/>
          <a:chExt cx="0" cy="0"/>
        </a:xfrm>
      </p:grpSpPr>
      <p:sp>
        <p:nvSpPr>
          <p:cNvPr id="862" name="Google Shape;862;p104"/>
          <p:cNvSpPr txBox="1"/>
          <p:nvPr>
            <p:ph idx="4294967295" type="title"/>
          </p:nvPr>
        </p:nvSpPr>
        <p:spPr>
          <a:xfrm>
            <a:off x="228600" y="0"/>
            <a:ext cx="76962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Hybrid OLAP (HOLAP)</a:t>
            </a:r>
            <a:endParaRPr/>
          </a:p>
        </p:txBody>
      </p:sp>
      <p:sp>
        <p:nvSpPr>
          <p:cNvPr id="863" name="Google Shape;863;p104"/>
          <p:cNvSpPr txBox="1"/>
          <p:nvPr>
            <p:ph idx="4294967295" type="body"/>
          </p:nvPr>
        </p:nvSpPr>
        <p:spPr>
          <a:xfrm>
            <a:off x="228600" y="990600"/>
            <a:ext cx="8610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Combines features of both MOLAP and ROLAP</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Stores the aggregations of the partition to be stored in a multidimensional structure</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1" i="0" lang="en-US" sz="1600" u="none" cap="none" strike="noStrike">
                <a:solidFill>
                  <a:schemeClr val="dk1"/>
                </a:solidFill>
                <a:latin typeface="Cabin"/>
                <a:ea typeface="Cabin"/>
                <a:cs typeface="Cabin"/>
                <a:sym typeface="Cabin"/>
              </a:rPr>
              <a:t>DOES NOT store a copy of the source data</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Queries that access summary data refers MOLAP</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Queries that access source/raw data refers from the relational database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Partitions stored as HOLAP are smaller than equivalent MOLAP partitions</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HOLAP storage is suitable for queries rapid response for summaries based on a large amount of source data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7" name="Shape 867"/>
        <p:cNvGrpSpPr/>
        <p:nvPr/>
      </p:nvGrpSpPr>
      <p:grpSpPr>
        <a:xfrm>
          <a:off x="0" y="0"/>
          <a:ext cx="0" cy="0"/>
          <a:chOff x="0" y="0"/>
          <a:chExt cx="0" cy="0"/>
        </a:xfrm>
      </p:grpSpPr>
      <p:sp>
        <p:nvSpPr>
          <p:cNvPr id="868" name="Google Shape;868;p105"/>
          <p:cNvSpPr txBox="1"/>
          <p:nvPr>
            <p:ph idx="4294967295" type="title"/>
          </p:nvPr>
        </p:nvSpPr>
        <p:spPr>
          <a:xfrm>
            <a:off x="762000" y="215900"/>
            <a:ext cx="6629400" cy="69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Perspectives &amp; Translations</a:t>
            </a:r>
            <a:endParaRPr/>
          </a:p>
        </p:txBody>
      </p:sp>
      <p:sp>
        <p:nvSpPr>
          <p:cNvPr id="869" name="Google Shape;869;p105"/>
          <p:cNvSpPr txBox="1"/>
          <p:nvPr>
            <p:ph idx="4294967295" type="body"/>
          </p:nvPr>
        </p:nvSpPr>
        <p:spPr>
          <a:xfrm>
            <a:off x="304800" y="990600"/>
            <a:ext cx="8534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Perspectives: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Perspective is a logical grouping of cube objects for viewing purpose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Business users can refer perspective to simplify the view of a cube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Perspective can be compared to a view in a RDBMS schema and cube with a table. Only difference is that perspectives do not support access permissions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Translations: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Translations provide support for multiple languages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For each language we can define a different source column for a dimension attribute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Dimension attributes will be displayed in local language to the users based on the system local settings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3" name="Shape 873"/>
        <p:cNvGrpSpPr/>
        <p:nvPr/>
      </p:nvGrpSpPr>
      <p:grpSpPr>
        <a:xfrm>
          <a:off x="0" y="0"/>
          <a:ext cx="0" cy="0"/>
          <a:chOff x="0" y="0"/>
          <a:chExt cx="0" cy="0"/>
        </a:xfrm>
      </p:grpSpPr>
      <p:sp>
        <p:nvSpPr>
          <p:cNvPr id="874" name="Google Shape;874;p106"/>
          <p:cNvSpPr txBox="1"/>
          <p:nvPr>
            <p:ph idx="4294967295" type="title"/>
          </p:nvPr>
        </p:nvSpPr>
        <p:spPr>
          <a:xfrm>
            <a:off x="1371600" y="215900"/>
            <a:ext cx="60960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Cube Processing</a:t>
            </a:r>
            <a:endParaRPr/>
          </a:p>
        </p:txBody>
      </p:sp>
      <p:sp>
        <p:nvSpPr>
          <p:cNvPr id="875" name="Google Shape;875;p106"/>
          <p:cNvSpPr txBox="1"/>
          <p:nvPr>
            <p:ph idx="4294967295" type="body"/>
          </p:nvPr>
        </p:nvSpPr>
        <p:spPr>
          <a:xfrm>
            <a:off x="304800" y="1600200"/>
            <a:ext cx="8458200" cy="403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1"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Incremental Process:</a:t>
            </a:r>
            <a:endParaRPr/>
          </a:p>
          <a:p>
            <a:pPr indent="-342900" lvl="0" marL="342900" marR="0" rtl="0" algn="l">
              <a:lnSpc>
                <a:spcPct val="100000"/>
              </a:lnSpc>
              <a:spcBef>
                <a:spcPts val="400"/>
              </a:spcBef>
              <a:spcAft>
                <a:spcPts val="0"/>
              </a:spcAft>
              <a:buClr>
                <a:schemeClr val="dk1"/>
              </a:buClr>
              <a:buFont typeface="Arial"/>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Font typeface="Arial"/>
              <a:buNone/>
            </a:pPr>
            <a:r>
              <a:rPr b="0" i="0" lang="en-US" sz="1800" u="none" cap="none" strike="noStrike">
                <a:solidFill>
                  <a:schemeClr val="dk1"/>
                </a:solidFill>
                <a:latin typeface="Cabin"/>
                <a:ea typeface="Cabin"/>
                <a:cs typeface="Cabin"/>
                <a:sym typeface="Cabin"/>
              </a:rPr>
              <a:t>	Appends only new members to the dimension and only new records from the fact table to the measure group partition. In case there are any deleted members in the dimension table those are not applied to the dimension.</a:t>
            </a:r>
            <a:endParaRPr/>
          </a:p>
          <a:p>
            <a:pPr indent="-342900" lvl="0" marL="3429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Full Process:</a:t>
            </a:r>
            <a:endParaRPr/>
          </a:p>
          <a:p>
            <a:pPr indent="-342900" lvl="0" marL="3429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Font typeface="Arial"/>
              <a:buNone/>
            </a:pPr>
            <a:r>
              <a:rPr b="0" i="0" lang="en-US" sz="1800" u="none" cap="none" strike="noStrike">
                <a:solidFill>
                  <a:schemeClr val="dk1"/>
                </a:solidFill>
                <a:latin typeface="Cabin"/>
                <a:ea typeface="Cabin"/>
                <a:cs typeface="Cabin"/>
                <a:sym typeface="Cabin"/>
              </a:rPr>
              <a:t>	Rebuilds the dimension and rebuilds the partition to synchronize with the current state of the dimension and fact tables. </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9" name="Shape 879"/>
        <p:cNvGrpSpPr/>
        <p:nvPr/>
      </p:nvGrpSpPr>
      <p:grpSpPr>
        <a:xfrm>
          <a:off x="0" y="0"/>
          <a:ext cx="0" cy="0"/>
          <a:chOff x="0" y="0"/>
          <a:chExt cx="0" cy="0"/>
        </a:xfrm>
      </p:grpSpPr>
      <p:sp>
        <p:nvSpPr>
          <p:cNvPr id="880" name="Google Shape;880;p107"/>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0" i="0" lang="en-US" sz="3000" u="none" cap="none" strike="noStrike">
                <a:solidFill>
                  <a:schemeClr val="dk1"/>
                </a:solidFill>
                <a:latin typeface="Cabin"/>
                <a:ea typeface="Cabin"/>
                <a:cs typeface="Cabin"/>
                <a:sym typeface="Cabin"/>
              </a:rPr>
              <a:t>Programming Languages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4" name="Shape 884"/>
        <p:cNvGrpSpPr/>
        <p:nvPr/>
      </p:nvGrpSpPr>
      <p:grpSpPr>
        <a:xfrm>
          <a:off x="0" y="0"/>
          <a:ext cx="0" cy="0"/>
          <a:chOff x="0" y="0"/>
          <a:chExt cx="0" cy="0"/>
        </a:xfrm>
      </p:grpSpPr>
      <p:sp>
        <p:nvSpPr>
          <p:cNvPr id="885" name="Google Shape;885;p108"/>
          <p:cNvSpPr txBox="1"/>
          <p:nvPr>
            <p:ph idx="4294967295" type="title"/>
          </p:nvPr>
        </p:nvSpPr>
        <p:spPr>
          <a:xfrm>
            <a:off x="533400" y="215900"/>
            <a:ext cx="7162800" cy="69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600" u="none" cap="none" strike="noStrike">
                <a:solidFill>
                  <a:schemeClr val="dk1"/>
                </a:solidFill>
                <a:latin typeface="Cabin"/>
                <a:ea typeface="Cabin"/>
                <a:cs typeface="Cabin"/>
                <a:sym typeface="Cabin"/>
              </a:rPr>
              <a:t>Programming Languages</a:t>
            </a:r>
            <a:endParaRPr/>
          </a:p>
        </p:txBody>
      </p:sp>
      <p:sp>
        <p:nvSpPr>
          <p:cNvPr id="886" name="Google Shape;886;p108"/>
          <p:cNvSpPr txBox="1"/>
          <p:nvPr>
            <p:ph idx="4294967295" type="body"/>
          </p:nvPr>
        </p:nvSpPr>
        <p:spPr>
          <a:xfrm>
            <a:off x="228600" y="990600"/>
            <a:ext cx="86868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Multidimensional Expressions (MDX):</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Multidimensional Expressions (MDX) is a fully-featured, statement-based scripting language used to work with multidimensional objects</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MDX features can be extended with user-defined functions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Analysis Management Objects (AMO):</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AMO library provides a complete set of Microsoft.NET Framework objects to manage SSAS objects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XML for Analysis (XMLA):</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XML for Analysis (XMLA) is a Simple Object Access Protocol (SOAP)-based XML protocol, designed specifically for universal data access to any standard multidimensional data source residing on the Web</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Analysis Management Objects (AMO)  and ADOMD.NET use the XMLA protocol when communicating with an instance of Analysis Services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0" name="Shape 890"/>
        <p:cNvGrpSpPr/>
        <p:nvPr/>
      </p:nvGrpSpPr>
      <p:grpSpPr>
        <a:xfrm>
          <a:off x="0" y="0"/>
          <a:ext cx="0" cy="0"/>
          <a:chOff x="0" y="0"/>
          <a:chExt cx="0" cy="0"/>
        </a:xfrm>
      </p:grpSpPr>
      <p:sp>
        <p:nvSpPr>
          <p:cNvPr id="891" name="Google Shape;891;p109"/>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Sample Application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5" name="Shape 895"/>
        <p:cNvGrpSpPr/>
        <p:nvPr/>
      </p:nvGrpSpPr>
      <p:grpSpPr>
        <a:xfrm>
          <a:off x="0" y="0"/>
          <a:ext cx="0" cy="0"/>
          <a:chOff x="0" y="0"/>
          <a:chExt cx="0" cy="0"/>
        </a:xfrm>
      </p:grpSpPr>
      <p:sp>
        <p:nvSpPr>
          <p:cNvPr id="896" name="Google Shape;896;p110"/>
          <p:cNvSpPr txBox="1"/>
          <p:nvPr>
            <p:ph idx="4294967295" type="title"/>
          </p:nvPr>
        </p:nvSpPr>
        <p:spPr>
          <a:xfrm>
            <a:off x="366712" y="152400"/>
            <a:ext cx="7329487" cy="8318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Applicability of OLAP to Explorer Utility</a:t>
            </a:r>
            <a:endParaRPr/>
          </a:p>
        </p:txBody>
      </p:sp>
      <p:pic>
        <p:nvPicPr>
          <p:cNvPr id="897" name="Google Shape;897;p110"/>
          <p:cNvPicPr preferRelativeResize="0"/>
          <p:nvPr/>
        </p:nvPicPr>
        <p:blipFill rotWithShape="1">
          <a:blip r:embed="rId3">
            <a:alphaModFix/>
          </a:blip>
          <a:srcRect b="0" l="0" r="0" t="0"/>
          <a:stretch/>
        </p:blipFill>
        <p:spPr>
          <a:xfrm>
            <a:off x="4191000" y="990600"/>
            <a:ext cx="4700587" cy="5334000"/>
          </a:xfrm>
          <a:prstGeom prst="rect">
            <a:avLst/>
          </a:prstGeom>
          <a:noFill/>
          <a:ln>
            <a:noFill/>
          </a:ln>
        </p:spPr>
      </p:pic>
      <p:pic>
        <p:nvPicPr>
          <p:cNvPr id="898" name="Google Shape;898;p110"/>
          <p:cNvPicPr preferRelativeResize="0"/>
          <p:nvPr/>
        </p:nvPicPr>
        <p:blipFill rotWithShape="1">
          <a:blip r:embed="rId4">
            <a:alphaModFix/>
          </a:blip>
          <a:srcRect b="0" l="0" r="0" t="0"/>
          <a:stretch/>
        </p:blipFill>
        <p:spPr>
          <a:xfrm>
            <a:off x="304800" y="990600"/>
            <a:ext cx="3802062" cy="5334000"/>
          </a:xfrm>
          <a:prstGeom prst="rect">
            <a:avLst/>
          </a:prstGeom>
          <a:noFill/>
          <a:ln>
            <a:noFill/>
          </a:ln>
        </p:spPr>
      </p:pic>
      <p:sp>
        <p:nvSpPr>
          <p:cNvPr id="899" name="Google Shape;899;p110"/>
          <p:cNvSpPr txBox="1"/>
          <p:nvPr/>
        </p:nvSpPr>
        <p:spPr>
          <a:xfrm>
            <a:off x="152400" y="6248400"/>
            <a:ext cx="81534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33CC"/>
              </a:buClr>
              <a:buFont typeface="Cabin"/>
              <a:buNone/>
            </a:pPr>
            <a:r>
              <a:rPr b="0" i="0" lang="en-US" sz="1500" u="none" cap="none" strike="noStrike">
                <a:solidFill>
                  <a:srgbClr val="0033CC"/>
                </a:solidFill>
                <a:latin typeface="Cabin"/>
                <a:ea typeface="Cabin"/>
                <a:cs typeface="Cabin"/>
                <a:sym typeface="Cabin"/>
              </a:rPr>
              <a:t>Open Program Files Properties window. That looks like right side image.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3" name="Shape 903"/>
        <p:cNvGrpSpPr/>
        <p:nvPr/>
      </p:nvGrpSpPr>
      <p:grpSpPr>
        <a:xfrm>
          <a:off x="0" y="0"/>
          <a:ext cx="0" cy="0"/>
          <a:chOff x="0" y="0"/>
          <a:chExt cx="0" cy="0"/>
        </a:xfrm>
      </p:grpSpPr>
      <p:sp>
        <p:nvSpPr>
          <p:cNvPr id="904" name="Google Shape;904;p111"/>
          <p:cNvSpPr txBox="1"/>
          <p:nvPr>
            <p:ph idx="4294967295" type="title"/>
          </p:nvPr>
        </p:nvSpPr>
        <p:spPr>
          <a:xfrm>
            <a:off x="152400" y="1524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Applicability of OLAP to Explorer Utility</a:t>
            </a:r>
            <a:endParaRPr/>
          </a:p>
        </p:txBody>
      </p:sp>
      <p:sp>
        <p:nvSpPr>
          <p:cNvPr id="905" name="Google Shape;905;p111"/>
          <p:cNvSpPr txBox="1"/>
          <p:nvPr>
            <p:ph idx="4294967295" type="body"/>
          </p:nvPr>
        </p:nvSpPr>
        <p:spPr>
          <a:xfrm>
            <a:off x="152400" y="990600"/>
            <a:ext cx="86868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Dimensions:</a:t>
            </a:r>
            <a:endParaRPr/>
          </a:p>
          <a:p>
            <a:pPr indent="-342900" lvl="0" marL="342900" marR="0" rtl="0" algn="l">
              <a:lnSpc>
                <a:spcPct val="100000"/>
              </a:lnSpc>
              <a:spcBef>
                <a:spcPts val="360"/>
              </a:spcBef>
              <a:spcAft>
                <a:spcPts val="0"/>
              </a:spcAft>
              <a:buClr>
                <a:schemeClr val="dk1"/>
              </a:buClr>
              <a:buFont typeface="Arial"/>
              <a:buNone/>
            </a:pPr>
            <a:r>
              <a:rPr b="0" i="0" lang="en-US" sz="1800" u="none" cap="none" strike="noStrike">
                <a:solidFill>
                  <a:schemeClr val="dk1"/>
                </a:solidFill>
                <a:latin typeface="Cabin"/>
                <a:ea typeface="Cabin"/>
                <a:cs typeface="Cabin"/>
                <a:sym typeface="Cabin"/>
              </a:rPr>
              <a:t>      All folders and File names from a system are part of a single dimension. Since the nature of below measures are text based and we want to view/display the characteristics of drive/folder/file we define below measures as properties of attributes.</a:t>
            </a:r>
            <a:endParaRPr/>
          </a:p>
          <a:p>
            <a:pPr indent="-342900" lvl="0" marL="342900" marR="0" rtl="0" algn="l">
              <a:lnSpc>
                <a:spcPct val="100000"/>
              </a:lnSpc>
              <a:spcBef>
                <a:spcPts val="360"/>
              </a:spcBef>
              <a:spcAft>
                <a:spcPts val="0"/>
              </a:spcAft>
              <a:buClr>
                <a:schemeClr val="dk1"/>
              </a:buClr>
              <a:buFont typeface="Arial"/>
              <a:buNone/>
            </a:pPr>
            <a:r>
              <a:t/>
            </a:r>
            <a:endParaRPr b="1"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Type:</a:t>
            </a:r>
            <a:r>
              <a:rPr b="0" i="0" lang="en-US" sz="1800" u="none" cap="none" strike="noStrike">
                <a:solidFill>
                  <a:schemeClr val="dk1"/>
                </a:solidFill>
                <a:latin typeface="Cabin"/>
                <a:ea typeface="Cabin"/>
                <a:cs typeface="Cabin"/>
                <a:sym typeface="Cabin"/>
              </a:rPr>
              <a:t> Property of an Attribute</a:t>
            </a:r>
            <a:endParaRPr/>
          </a:p>
          <a:p>
            <a:pPr indent="-342900" lvl="0" marL="342900" marR="0" rtl="0" algn="l">
              <a:lnSpc>
                <a:spcPct val="100000"/>
              </a:lnSpc>
              <a:spcBef>
                <a:spcPts val="36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Location:</a:t>
            </a:r>
            <a:r>
              <a:rPr b="0" i="0" lang="en-US" sz="1800" u="none" cap="none" strike="noStrike">
                <a:solidFill>
                  <a:schemeClr val="dk1"/>
                </a:solidFill>
                <a:latin typeface="Cabin"/>
                <a:ea typeface="Cabin"/>
                <a:cs typeface="Cabin"/>
                <a:sym typeface="Cabin"/>
              </a:rPr>
              <a:t> Property of an Attribute</a:t>
            </a:r>
            <a:endParaRPr/>
          </a:p>
          <a:p>
            <a:pPr indent="-342900" lvl="0" marL="342900" marR="0" rtl="0" algn="l">
              <a:lnSpc>
                <a:spcPct val="100000"/>
              </a:lnSpc>
              <a:spcBef>
                <a:spcPts val="36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Read-only:</a:t>
            </a:r>
            <a:r>
              <a:rPr b="0" i="0" lang="en-US" sz="1800" u="none" cap="none" strike="noStrike">
                <a:solidFill>
                  <a:schemeClr val="dk1"/>
                </a:solidFill>
                <a:latin typeface="Cabin"/>
                <a:ea typeface="Cabin"/>
                <a:cs typeface="Cabin"/>
                <a:sym typeface="Cabin"/>
              </a:rPr>
              <a:t> Property of an Attribute</a:t>
            </a:r>
            <a:endParaRPr/>
          </a:p>
          <a:p>
            <a:pPr indent="-342900" lvl="0" marL="342900" marR="0" rtl="0" algn="l">
              <a:lnSpc>
                <a:spcPct val="100000"/>
              </a:lnSpc>
              <a:spcBef>
                <a:spcPts val="36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Hidden:</a:t>
            </a:r>
            <a:r>
              <a:rPr b="0" i="0" lang="en-US" sz="1800" u="none" cap="none" strike="noStrike">
                <a:solidFill>
                  <a:schemeClr val="dk1"/>
                </a:solidFill>
                <a:latin typeface="Cabin"/>
                <a:ea typeface="Cabin"/>
                <a:cs typeface="Cabin"/>
                <a:sym typeface="Cabin"/>
              </a:rPr>
              <a:t> Property of an Attribute</a:t>
            </a:r>
            <a:endParaRPr/>
          </a:p>
          <a:p>
            <a:pPr indent="-342900" lvl="0" marL="3429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Measures:</a:t>
            </a:r>
            <a:r>
              <a:rPr b="0" i="0" lang="en-US" sz="2000" u="none" cap="none" strike="noStrike">
                <a:solidFill>
                  <a:schemeClr val="dk1"/>
                </a:solidFill>
                <a:latin typeface="Cabin"/>
                <a:ea typeface="Cabin"/>
                <a:cs typeface="Cabin"/>
                <a:sym typeface="Cabin"/>
              </a:rPr>
              <a:t> Below measures are numeric we keep these as measures.</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Size: Bytes</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Size on disk: Bytes</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Contains Files: Number of Files</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Contains Folders: Number of Folders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5" name="Shape 435"/>
        <p:cNvGrpSpPr/>
        <p:nvPr/>
      </p:nvGrpSpPr>
      <p:grpSpPr>
        <a:xfrm>
          <a:off x="0" y="0"/>
          <a:ext cx="0" cy="0"/>
          <a:chOff x="0" y="0"/>
          <a:chExt cx="0" cy="0"/>
        </a:xfrm>
      </p:grpSpPr>
      <p:sp>
        <p:nvSpPr>
          <p:cNvPr id="436" name="Google Shape;436;p76"/>
          <p:cNvSpPr txBox="1"/>
          <p:nvPr>
            <p:ph idx="4294967295" type="title"/>
          </p:nvPr>
        </p:nvSpPr>
        <p:spPr>
          <a:xfrm>
            <a:off x="0" y="215900"/>
            <a:ext cx="76962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Online Transaction Processing (OLTP)</a:t>
            </a:r>
            <a:endParaRPr/>
          </a:p>
        </p:txBody>
      </p:sp>
      <p:sp>
        <p:nvSpPr>
          <p:cNvPr id="437" name="Google Shape;437;p76"/>
          <p:cNvSpPr txBox="1"/>
          <p:nvPr>
            <p:ph idx="4294967295" type="body"/>
          </p:nvPr>
        </p:nvSpPr>
        <p:spPr>
          <a:xfrm>
            <a:off x="228600" y="1066800"/>
            <a:ext cx="86868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Characteristics of OLTP systems:</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rPr b="0" i="0" lang="en-US" sz="1600" u="none" cap="none" strike="noStrike">
                <a:solidFill>
                  <a:schemeClr val="dk1"/>
                </a:solidFill>
                <a:latin typeface="Cabin"/>
                <a:ea typeface="Cabin"/>
                <a:cs typeface="Cabin"/>
                <a:sym typeface="Cabin"/>
              </a:rPr>
              <a:t>Few OLTP systems: Point Of Sale, Bill Payment System, Shipping Tracking System etc.,</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Designed for real-time/daily business usage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Usually database is normalized to 3</a:t>
            </a:r>
            <a:r>
              <a:rPr b="0" baseline="30000" i="0" lang="en-US" sz="1600" u="none" cap="none" strike="noStrike">
                <a:solidFill>
                  <a:schemeClr val="dk1"/>
                </a:solidFill>
                <a:latin typeface="Cabin"/>
                <a:ea typeface="Cabin"/>
                <a:cs typeface="Cabin"/>
                <a:sym typeface="Cabin"/>
              </a:rPr>
              <a:t>rd</a:t>
            </a:r>
            <a:r>
              <a:rPr b="0" i="0" lang="en-US" sz="1600" u="none" cap="none" strike="noStrike">
                <a:solidFill>
                  <a:schemeClr val="dk1"/>
                </a:solidFill>
                <a:latin typeface="Cabin"/>
                <a:ea typeface="Cabin"/>
                <a:cs typeface="Cabin"/>
                <a:sym typeface="Cabin"/>
              </a:rPr>
              <a:t> Normal form</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Concurrent users are generally more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System should be available in business hours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Does not maintain historical data, mostly replaces old data with new data</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9" name="Shape 909"/>
        <p:cNvGrpSpPr/>
        <p:nvPr/>
      </p:nvGrpSpPr>
      <p:grpSpPr>
        <a:xfrm>
          <a:off x="0" y="0"/>
          <a:ext cx="0" cy="0"/>
          <a:chOff x="0" y="0"/>
          <a:chExt cx="0" cy="0"/>
        </a:xfrm>
      </p:grpSpPr>
      <p:sp>
        <p:nvSpPr>
          <p:cNvPr id="910" name="Google Shape;910;p112"/>
          <p:cNvSpPr txBox="1"/>
          <p:nvPr>
            <p:ph idx="4294967295" type="title"/>
          </p:nvPr>
        </p:nvSpPr>
        <p:spPr>
          <a:xfrm>
            <a:off x="76200" y="152400"/>
            <a:ext cx="7696200" cy="69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Applicability of OLAP to Explorer Utility</a:t>
            </a:r>
            <a:endParaRPr/>
          </a:p>
        </p:txBody>
      </p:sp>
      <p:sp>
        <p:nvSpPr>
          <p:cNvPr id="911" name="Google Shape;911;p112"/>
          <p:cNvSpPr txBox="1"/>
          <p:nvPr>
            <p:ph idx="4294967295" type="body"/>
          </p:nvPr>
        </p:nvSpPr>
        <p:spPr>
          <a:xfrm>
            <a:off x="152400" y="1447800"/>
            <a:ext cx="86868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Cabin"/>
                <a:ea typeface="Cabin"/>
                <a:cs typeface="Cabin"/>
                <a:sym typeface="Cabin"/>
              </a:rPr>
              <a:t>Observation:</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First time when you open the properties window, Size of the folder gets calculated/counted. It may take couple of seconds. Basically, first time it starts counting the size of each folder/file and accumulates.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80"/>
              </a:spcBef>
              <a:spcAft>
                <a:spcPts val="0"/>
              </a:spcAft>
              <a:buClr>
                <a:schemeClr val="dk1"/>
              </a:buClr>
              <a:buFont typeface="Arial"/>
              <a:buNone/>
            </a:pPr>
            <a:r>
              <a:rPr b="0" i="0" lang="en-US" sz="2400" u="none" cap="none" strike="noStrike">
                <a:solidFill>
                  <a:schemeClr val="dk1"/>
                </a:solidFill>
                <a:latin typeface="Cabin"/>
                <a:ea typeface="Cabin"/>
                <a:cs typeface="Cabin"/>
                <a:sym typeface="Cabin"/>
              </a:rPr>
              <a:t> Close the window and reopen the properties window again:</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Now all the counts are displayed at a time without any delay. This is because, results are cached. OLAP cube also does similar to this. Once data is ready in the database, cube needs to be processed for aggregating the data and store it for later use. Once user accesses the measures, will get the results without any delay.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5" name="Shape 915"/>
        <p:cNvGrpSpPr/>
        <p:nvPr/>
      </p:nvGrpSpPr>
      <p:grpSpPr>
        <a:xfrm>
          <a:off x="0" y="0"/>
          <a:ext cx="0" cy="0"/>
          <a:chOff x="0" y="0"/>
          <a:chExt cx="0" cy="0"/>
        </a:xfrm>
      </p:grpSpPr>
      <p:sp>
        <p:nvSpPr>
          <p:cNvPr id="916" name="Google Shape;916;p113"/>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Edukondalu Posina</a:t>
            </a:r>
            <a:endParaRPr/>
          </a:p>
        </p:txBody>
      </p:sp>
      <p:sp>
        <p:nvSpPr>
          <p:cNvPr id="917" name="Google Shape;917;p113"/>
          <p:cNvSpPr txBox="1"/>
          <p:nvPr/>
        </p:nvSpPr>
        <p:spPr>
          <a:xfrm>
            <a:off x="4953000" y="3860800"/>
            <a:ext cx="41910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Project Leader</a:t>
            </a:r>
            <a:endParaRPr/>
          </a:p>
        </p:txBody>
      </p:sp>
      <p:sp>
        <p:nvSpPr>
          <p:cNvPr id="918" name="Google Shape;918;p113"/>
          <p:cNvSpPr txBox="1"/>
          <p:nvPr/>
        </p:nvSpPr>
        <p:spPr>
          <a:xfrm>
            <a:off x="4343400" y="4343400"/>
            <a:ext cx="48006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edukondalu.posina@wipro.com</a:t>
            </a:r>
            <a:endParaRPr/>
          </a:p>
        </p:txBody>
      </p:sp>
      <p:sp>
        <p:nvSpPr>
          <p:cNvPr id="919" name="Google Shape;919;p113"/>
          <p:cNvSpPr txBox="1"/>
          <p:nvPr>
            <p:ph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1" name="Shape 441"/>
        <p:cNvGrpSpPr/>
        <p:nvPr/>
      </p:nvGrpSpPr>
      <p:grpSpPr>
        <a:xfrm>
          <a:off x="0" y="0"/>
          <a:ext cx="0" cy="0"/>
          <a:chOff x="0" y="0"/>
          <a:chExt cx="0" cy="0"/>
        </a:xfrm>
      </p:grpSpPr>
      <p:sp>
        <p:nvSpPr>
          <p:cNvPr id="442" name="Google Shape;442;p77"/>
          <p:cNvSpPr txBox="1"/>
          <p:nvPr>
            <p:ph idx="4294967295" type="title"/>
          </p:nvPr>
        </p:nvSpPr>
        <p:spPr>
          <a:xfrm>
            <a:off x="0" y="215900"/>
            <a:ext cx="76962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Online Transaction Processing (OLTP)</a:t>
            </a:r>
            <a:endParaRPr/>
          </a:p>
        </p:txBody>
      </p:sp>
      <p:sp>
        <p:nvSpPr>
          <p:cNvPr id="443" name="Google Shape;443;p77"/>
          <p:cNvSpPr txBox="1"/>
          <p:nvPr>
            <p:ph idx="4294967295" type="body"/>
          </p:nvPr>
        </p:nvSpPr>
        <p:spPr>
          <a:xfrm>
            <a:off x="228600" y="990600"/>
            <a:ext cx="86868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Technical challenges encountered by Analysts while generating reports</a:t>
            </a:r>
            <a:endParaRPr/>
          </a:p>
          <a:p>
            <a:pPr indent="-342900" lvl="0" marL="342900" marR="0" rtl="0" algn="l">
              <a:lnSpc>
                <a:spcPct val="100000"/>
              </a:lnSpc>
              <a:spcBef>
                <a:spcPts val="32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 using Reporting UI:</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Analysts do not have the technical expertise required to create ad hoc queries against the complex data structure (OLTP)</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Analytical queries that summarize large volumes of data adversely affect the ability of the system to respond to online transactions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System performance when responding to complex analysis queries can be slow or unpredictable, providing inadequate support to online analytical users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Constantly changing data interferes with the consistency of analytical information</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Security becomes more complicated when online analysis is combined with online transaction processing</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Some of critical reports access data from multiple OLTP systems. While generating such reports all the source OLTP systems must be up and running.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7" name="Shape 447"/>
        <p:cNvGrpSpPr/>
        <p:nvPr/>
      </p:nvGrpSpPr>
      <p:grpSpPr>
        <a:xfrm>
          <a:off x="0" y="0"/>
          <a:ext cx="0" cy="0"/>
          <a:chOff x="0" y="0"/>
          <a:chExt cx="0" cy="0"/>
        </a:xfrm>
      </p:grpSpPr>
      <p:sp>
        <p:nvSpPr>
          <p:cNvPr id="448" name="Google Shape;448;p78"/>
          <p:cNvSpPr txBox="1"/>
          <p:nvPr>
            <p:ph idx="4294967295" type="title"/>
          </p:nvPr>
        </p:nvSpPr>
        <p:spPr>
          <a:xfrm>
            <a:off x="228600" y="215900"/>
            <a:ext cx="7467600" cy="62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(DW)</a:t>
            </a:r>
            <a:endParaRPr/>
          </a:p>
        </p:txBody>
      </p:sp>
      <p:sp>
        <p:nvSpPr>
          <p:cNvPr id="449" name="Google Shape;449;p78"/>
          <p:cNvSpPr txBox="1"/>
          <p:nvPr>
            <p:ph idx="4294967295" type="body"/>
          </p:nvPr>
        </p:nvSpPr>
        <p:spPr>
          <a:xfrm>
            <a:off x="152400" y="990600"/>
            <a:ext cx="87630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Characteristics of a Data Warehouse:</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rPr b="0" i="0" lang="en-US" sz="1600" u="none" cap="none" strike="noStrike">
                <a:solidFill>
                  <a:schemeClr val="dk1"/>
                </a:solidFill>
                <a:latin typeface="Cabin"/>
                <a:ea typeface="Cabin"/>
                <a:cs typeface="Cabin"/>
                <a:sym typeface="Cabin"/>
              </a:rPr>
              <a:t>Few DW systems: Enterprise Data Warehouse for Reporting system</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Acts like an extension to an OLTP system by maintaining the historical data</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Stores data received from multiple OLTP systems to generate reports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Designed to cater the reporting needs of Business Users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Only Analysts access Data Warehouse to generate reports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Get updated periodically with additional data rather than frequent transactions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Provides multi dimensional view of data to get better performance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Simplifies security requirements for reporting</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Contain transformed data that is valid, consistent, consolidated, and formatted for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3" name="Shape 453"/>
        <p:cNvGrpSpPr/>
        <p:nvPr/>
      </p:nvGrpSpPr>
      <p:grpSpPr>
        <a:xfrm>
          <a:off x="0" y="0"/>
          <a:ext cx="0" cy="0"/>
          <a:chOff x="0" y="0"/>
          <a:chExt cx="0" cy="0"/>
        </a:xfrm>
      </p:grpSpPr>
      <p:sp>
        <p:nvSpPr>
          <p:cNvPr id="454" name="Google Shape;454;p79"/>
          <p:cNvSpPr txBox="1"/>
          <p:nvPr>
            <p:ph idx="4294967295" type="title"/>
          </p:nvPr>
        </p:nvSpPr>
        <p:spPr>
          <a:xfrm>
            <a:off x="0" y="215900"/>
            <a:ext cx="7696200" cy="62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Online Analytical Processing (OLAP)</a:t>
            </a:r>
            <a:endParaRPr/>
          </a:p>
        </p:txBody>
      </p:sp>
      <p:sp>
        <p:nvSpPr>
          <p:cNvPr id="455" name="Google Shape;455;p79"/>
          <p:cNvSpPr txBox="1"/>
          <p:nvPr>
            <p:ph idx="4294967295" type="body"/>
          </p:nvPr>
        </p:nvSpPr>
        <p:spPr>
          <a:xfrm>
            <a:off x="304800" y="1066800"/>
            <a:ext cx="8458200" cy="5334000"/>
          </a:xfrm>
          <a:prstGeom prst="rect">
            <a:avLst/>
          </a:prstGeom>
          <a:noFill/>
          <a:ln>
            <a:noFill/>
          </a:ln>
        </p:spPr>
        <p:txBody>
          <a:bodyPr anchorCtr="0" anchor="t" bIns="45700" lIns="91425" spcFirstLastPara="1" rIns="91425" wrap="square" tIns="45700">
            <a:noAutofit/>
          </a:bodyPr>
          <a:lstStyle/>
          <a:p>
            <a:pPr indent="-241300" lvl="0" marL="3429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OLAP technology enables reporting tools to efficiently access the data</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OLAP is based on multidimensional storage model, where as RDBMS system is based on two dimensional storage model.</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OLAP stores aggregated data in various permutations and combinations which leverages the increased performance for reporting</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OLAP consumes Data Warehouse data and stores in multi dimensional cube format</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Business Report applications access data from OLAP storage directly rather than Data Warehouse to get better performance</a:t>
            </a:r>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9" name="Shape 459"/>
        <p:cNvGrpSpPr/>
        <p:nvPr/>
      </p:nvGrpSpPr>
      <p:grpSpPr>
        <a:xfrm>
          <a:off x="0" y="0"/>
          <a:ext cx="0" cy="0"/>
          <a:chOff x="0" y="0"/>
          <a:chExt cx="0" cy="0"/>
        </a:xfrm>
      </p:grpSpPr>
      <p:sp>
        <p:nvSpPr>
          <p:cNvPr id="460" name="Google Shape;460;p80"/>
          <p:cNvSpPr txBox="1"/>
          <p:nvPr>
            <p:ph idx="4294967295"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Reporting from OLTP Vs OLAP</a:t>
            </a:r>
            <a:endParaRPr/>
          </a:p>
        </p:txBody>
      </p:sp>
      <p:pic>
        <p:nvPicPr>
          <p:cNvPr id="461" name="Google Shape;461;p80"/>
          <p:cNvPicPr preferRelativeResize="0"/>
          <p:nvPr/>
        </p:nvPicPr>
        <p:blipFill rotWithShape="1">
          <a:blip r:embed="rId3">
            <a:alphaModFix/>
          </a:blip>
          <a:srcRect b="0" l="0" r="0" t="0"/>
          <a:stretch/>
        </p:blipFill>
        <p:spPr>
          <a:xfrm>
            <a:off x="2438400" y="3581400"/>
            <a:ext cx="6324600" cy="2438400"/>
          </a:xfrm>
          <a:prstGeom prst="rect">
            <a:avLst/>
          </a:prstGeom>
          <a:noFill/>
          <a:ln>
            <a:noFill/>
          </a:ln>
        </p:spPr>
      </p:pic>
      <p:pic>
        <p:nvPicPr>
          <p:cNvPr id="462" name="Google Shape;462;p80"/>
          <p:cNvPicPr preferRelativeResize="0"/>
          <p:nvPr/>
        </p:nvPicPr>
        <p:blipFill rotWithShape="1">
          <a:blip r:embed="rId4">
            <a:alphaModFix/>
          </a:blip>
          <a:srcRect b="0" l="0" r="0" t="0"/>
          <a:stretch/>
        </p:blipFill>
        <p:spPr>
          <a:xfrm>
            <a:off x="2692400" y="1066800"/>
            <a:ext cx="5334000" cy="1981200"/>
          </a:xfrm>
          <a:prstGeom prst="rect">
            <a:avLst/>
          </a:prstGeom>
          <a:noFill/>
          <a:ln>
            <a:noFill/>
          </a:ln>
        </p:spPr>
      </p:pic>
      <p:sp>
        <p:nvSpPr>
          <p:cNvPr id="463" name="Google Shape;463;p80"/>
          <p:cNvSpPr txBox="1"/>
          <p:nvPr/>
        </p:nvSpPr>
        <p:spPr>
          <a:xfrm>
            <a:off x="304800" y="1447800"/>
            <a:ext cx="22860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ambla"/>
              <a:buNone/>
            </a:pPr>
            <a:r>
              <a:rPr b="0" i="0" lang="en-US" sz="1400" u="none" cap="none" strike="noStrike">
                <a:solidFill>
                  <a:schemeClr val="dk1"/>
                </a:solidFill>
                <a:latin typeface="Rambla"/>
                <a:ea typeface="Rambla"/>
                <a:cs typeface="Rambla"/>
                <a:sym typeface="Rambla"/>
              </a:rPr>
              <a:t>Reports from OLTP data</a:t>
            </a:r>
            <a:endParaRPr/>
          </a:p>
        </p:txBody>
      </p:sp>
      <p:sp>
        <p:nvSpPr>
          <p:cNvPr id="464" name="Google Shape;464;p80"/>
          <p:cNvSpPr txBox="1"/>
          <p:nvPr/>
        </p:nvSpPr>
        <p:spPr>
          <a:xfrm>
            <a:off x="228600" y="4724400"/>
            <a:ext cx="24384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ambla"/>
              <a:buNone/>
            </a:pPr>
            <a:r>
              <a:rPr b="0" i="0" lang="en-US" sz="1400" u="none" cap="none" strike="noStrike">
                <a:solidFill>
                  <a:schemeClr val="dk1"/>
                </a:solidFill>
                <a:latin typeface="Rambla"/>
                <a:ea typeface="Rambla"/>
                <a:cs typeface="Rambla"/>
                <a:sym typeface="Rambla"/>
              </a:rPr>
              <a:t>Reports from OLAP data</a:t>
            </a:r>
            <a:endParaRPr/>
          </a:p>
        </p:txBody>
      </p:sp>
      <p:cxnSp>
        <p:nvCxnSpPr>
          <p:cNvPr id="465" name="Google Shape;465;p80"/>
          <p:cNvCxnSpPr/>
          <p:nvPr/>
        </p:nvCxnSpPr>
        <p:spPr>
          <a:xfrm>
            <a:off x="0" y="3276600"/>
            <a:ext cx="9144000" cy="0"/>
          </a:xfrm>
          <a:prstGeom prst="straightConnector1">
            <a:avLst/>
          </a:prstGeom>
          <a:noFill/>
          <a:ln cap="flat" cmpd="sng" w="9525">
            <a:solidFill>
              <a:schemeClr val="dk1"/>
            </a:solidFill>
            <a:prstDash val="solid"/>
            <a:miter lim="8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9" name="Shape 469"/>
        <p:cNvGrpSpPr/>
        <p:nvPr/>
      </p:nvGrpSpPr>
      <p:grpSpPr>
        <a:xfrm>
          <a:off x="0" y="0"/>
          <a:ext cx="0" cy="0"/>
          <a:chOff x="0" y="0"/>
          <a:chExt cx="0" cy="0"/>
        </a:xfrm>
      </p:grpSpPr>
      <p:sp>
        <p:nvSpPr>
          <p:cNvPr id="470" name="Google Shape;470;p81"/>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OLAP Tools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3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2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1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3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3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2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2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3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1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name="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xmlns:r="http://schemas.openxmlformats.org/officeDocument/2006/relationships" name="2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xmlns:r="http://schemas.openxmlformats.org/officeDocument/2006/relationships" name="1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xmlns:r="http://schemas.openxmlformats.org/officeDocument/2006/relationships" name="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xmlns:r="http://schemas.openxmlformats.org/officeDocument/2006/relationships" name="2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xmlns:r="http://schemas.openxmlformats.org/officeDocument/2006/relationships" name="3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0.xml><?xml version="1.0" encoding="utf-8"?>
<a:theme xmlns:a="http://schemas.openxmlformats.org/drawingml/2006/main" xmlns:r="http://schemas.openxmlformats.org/officeDocument/2006/relationships" name="2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1.xml><?xml version="1.0" encoding="utf-8"?>
<a:theme xmlns:a="http://schemas.openxmlformats.org/drawingml/2006/main" xmlns:r="http://schemas.openxmlformats.org/officeDocument/2006/relationships" name="2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