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 id="2147483694" r:id="rId5"/>
    <p:sldMasterId id="2147483695" r:id="rId6"/>
    <p:sldMasterId id="214748369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Lst>
  <p:sldSz cy="6858000" cx="9144000"/>
  <p:notesSz cx="6858000" cy="9144000"/>
  <p:embeddedFontLst>
    <p:embeddedFont>
      <p:font typeface="Tahoma"/>
      <p:regular r:id="rId110"/>
      <p:bold r:id="rId111"/>
    </p:embeddedFont>
    <p:embeddedFont>
      <p:font typeface="Allerta"/>
      <p:regular r:id="rId112"/>
    </p:embeddedFont>
    <p:embeddedFont>
      <p:font typeface="PT Sans"/>
      <p:regular r:id="rId113"/>
      <p:bold r:id="rId114"/>
      <p:italic r:id="rId115"/>
      <p:boldItalic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9759D0-0E91-4E77-8773-281F3B286AC1}">
  <a:tblStyle styleId="{579759D0-0E91-4E77-8773-281F3B286AC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FCFC"/>
          </a:solidFill>
        </a:fill>
      </a:tcStyle>
    </a:wholeTbl>
    <a:band1H>
      <a:tcTxStyle/>
      <a:tcStyle>
        <a:fill>
          <a:solidFill>
            <a:srgbClr val="F1F8F9"/>
          </a:solidFill>
        </a:fill>
      </a:tcStyle>
    </a:band1H>
    <a:band2H>
      <a:tcTxStyle/>
    </a:band2H>
    <a:band1V>
      <a:tcTxStyle/>
      <a:tcStyle>
        <a:fill>
          <a:solidFill>
            <a:srgbClr val="F1F8F9"/>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6" Type="http://schemas.openxmlformats.org/officeDocument/2006/relationships/font" Target="fonts/PTSans-boldItalic.fntdata"/><Relationship Id="rId115" Type="http://schemas.openxmlformats.org/officeDocument/2006/relationships/font" Target="fonts/PTSans-italic.fntdata"/><Relationship Id="rId15" Type="http://schemas.openxmlformats.org/officeDocument/2006/relationships/slide" Target="slides/slide7.xml"/><Relationship Id="rId110" Type="http://schemas.openxmlformats.org/officeDocument/2006/relationships/font" Target="fonts/Tahoma-regular.fntdata"/><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font" Target="fonts/PTSans-bold.fntdata"/><Relationship Id="rId18" Type="http://schemas.openxmlformats.org/officeDocument/2006/relationships/slide" Target="slides/slide10.xml"/><Relationship Id="rId113" Type="http://schemas.openxmlformats.org/officeDocument/2006/relationships/font" Target="fonts/PTSans-regular.fntdata"/><Relationship Id="rId112" Type="http://schemas.openxmlformats.org/officeDocument/2006/relationships/font" Target="fonts/Allerta-regular.fntdata"/><Relationship Id="rId111" Type="http://schemas.openxmlformats.org/officeDocument/2006/relationships/font" Target="fonts/Tahoma-bold.fntdata"/><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60"/>
              </a:spcBef>
              <a:spcAft>
                <a:spcPts val="0"/>
              </a:spcAft>
              <a:buSzPts val="1400"/>
              <a:buChar char="●"/>
              <a:defRPr/>
            </a:lvl1pPr>
            <a:lvl2pPr indent="-317500" lvl="1" marL="914400" marR="0" rtl="0" algn="l">
              <a:spcBef>
                <a:spcPts val="360"/>
              </a:spcBef>
              <a:spcAft>
                <a:spcPts val="0"/>
              </a:spcAft>
              <a:buSzPts val="1400"/>
              <a:buChar char="○"/>
              <a:defRPr/>
            </a:lvl2pPr>
            <a:lvl3pPr indent="-317500" lvl="2" marL="1371600" marR="0" rtl="0" algn="l">
              <a:spcBef>
                <a:spcPts val="360"/>
              </a:spcBef>
              <a:spcAft>
                <a:spcPts val="0"/>
              </a:spcAft>
              <a:buSzPts val="1400"/>
              <a:buChar char="■"/>
              <a:defRPr/>
            </a:lvl3pPr>
            <a:lvl4pPr indent="-317500" lvl="3" marL="1828800" marR="0" rtl="0" algn="l">
              <a:spcBef>
                <a:spcPts val="360"/>
              </a:spcBef>
              <a:spcAft>
                <a:spcPts val="0"/>
              </a:spcAft>
              <a:buSzPts val="1400"/>
              <a:buChar char="●"/>
              <a:defRPr/>
            </a:lvl4pPr>
            <a:lvl5pPr indent="-317500" lvl="4" marL="2286000" marR="0" rtl="0" algn="l">
              <a:spcBef>
                <a:spcPts val="36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ctr">
              <a:spcBef>
                <a:spcPts val="0"/>
              </a:spcBef>
              <a:spcAft>
                <a:spcPts val="0"/>
              </a:spcAft>
              <a:buSzPts val="1400"/>
              <a:buChar char="○"/>
              <a:defRPr/>
            </a:lvl2pPr>
            <a:lvl3pPr indent="-88900" lvl="2" marL="914400" marR="0" rtl="0" algn="ctr">
              <a:spcBef>
                <a:spcPts val="0"/>
              </a:spcBef>
              <a:spcAft>
                <a:spcPts val="0"/>
              </a:spcAft>
              <a:buSzPts val="1400"/>
              <a:buChar char="■"/>
              <a:defRPr/>
            </a:lvl3pPr>
            <a:lvl4pPr indent="-88900" lvl="3" marL="1371600" marR="0" rtl="0" algn="ctr">
              <a:spcBef>
                <a:spcPts val="0"/>
              </a:spcBef>
              <a:spcAft>
                <a:spcPts val="0"/>
              </a:spcAft>
              <a:buSzPts val="1400"/>
              <a:buChar char="●"/>
              <a:defRPr/>
            </a:lvl4pPr>
            <a:lvl5pPr indent="-88900" lvl="4" marL="1828800" marR="0" rtl="0" algn="ctr">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3" name="Google Shape;28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67" name="Google Shape;46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11" name="Google Shape;1211;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20" name="Google Shape;1220;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79" name="Google Shape;47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490" name="Google Shape;4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96" name="Google Shape;49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03" name="Google Shape;503;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13" name="Google Shape;51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19" name="Google Shape;5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Dimension Loading</a:t>
            </a:r>
            <a:endParaRPr b="0" i="0" sz="1200" u="none" cap="none" strike="noStrike">
              <a:solidFill>
                <a:schemeClr val="dk1"/>
              </a:solidFill>
              <a:latin typeface="Arial"/>
              <a:ea typeface="Arial"/>
              <a:cs typeface="Arial"/>
              <a:sym typeface="Arial"/>
            </a:endParaRPr>
          </a:p>
        </p:txBody>
      </p:sp>
      <p:sp>
        <p:nvSpPr>
          <p:cNvPr id="520" name="Google Shape;52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26" name="Google Shape;52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2" name="Google Shape;5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Fact Loading Table (Reseller Sales Transform Load)</a:t>
            </a:r>
            <a:endParaRPr/>
          </a:p>
        </p:txBody>
      </p:sp>
      <p:sp>
        <p:nvSpPr>
          <p:cNvPr id="533" name="Google Shape;53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39" name="Google Shape;539;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89" name="Google Shape;28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45" name="Google Shape;54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67" name="Google Shape;56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75" name="Google Shape;5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581" name="Google Shape;58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91" name="Google Shape;59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22" name="Google Shape;6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8" name="Google Shape;62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we run the package, all of the data currently in the Source table will be transferred to the Destination, and the initial CDC state markers will be created. If we select from the </a:t>
            </a:r>
            <a:r>
              <a:rPr b="1" i="0" lang="en-US" sz="1200" u="none" cap="none" strike="noStrike">
                <a:solidFill>
                  <a:schemeClr val="dk1"/>
                </a:solidFill>
                <a:latin typeface="Arial"/>
                <a:ea typeface="Arial"/>
                <a:cs typeface="Arial"/>
                <a:sym typeface="Arial"/>
              </a:rPr>
              <a:t>cdc_states</a:t>
            </a:r>
            <a:r>
              <a:rPr b="0" i="0" lang="en-US" sz="1200" u="none" cap="none" strike="noStrike">
                <a:solidFill>
                  <a:schemeClr val="dk1"/>
                </a:solidFill>
                <a:latin typeface="Arial"/>
                <a:ea typeface="Arial"/>
                <a:cs typeface="Arial"/>
                <a:sym typeface="Arial"/>
              </a:rPr>
              <a:t> table, we can see that there is now a “CDC_State” entry. Note, the state entry is an encoded string that is used by the CDC components – you should not have to edit or deal with it directly.</a:t>
            </a:r>
            <a:endParaRPr b="0" i="0" sz="1200" u="none" cap="none" strike="noStrike">
              <a:solidFill>
                <a:schemeClr val="dk1"/>
              </a:solidFill>
              <a:latin typeface="Arial"/>
              <a:ea typeface="Arial"/>
              <a:cs typeface="Arial"/>
              <a:sym typeface="Arial"/>
            </a:endParaRPr>
          </a:p>
        </p:txBody>
      </p:sp>
      <p:sp>
        <p:nvSpPr>
          <p:cNvPr id="629" name="Google Shape;62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35" name="Google Shape;6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1" name="Google Shape;64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47" name="Google Shape;64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Explain about Why Data Warehouse is required and what are the different problems in OLTP</a:t>
            </a:r>
            <a:endParaRPr b="0" i="0" sz="1200" u="none" cap="none" strike="noStrike">
              <a:solidFill>
                <a:schemeClr val="dk1"/>
              </a:solidFill>
              <a:latin typeface="Arial"/>
              <a:ea typeface="Arial"/>
              <a:cs typeface="Arial"/>
              <a:sym typeface="Arial"/>
            </a:endParaRPr>
          </a:p>
        </p:txBody>
      </p:sp>
      <p:sp>
        <p:nvSpPr>
          <p:cNvPr id="296" name="Google Shape;29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53" name="Google Shape;65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0" name="Google Shape;66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66" name="Google Shape;66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75" name="Google Shape;67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81" name="Google Shape;6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0" name="Google Shape;69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696" name="Google Shape;69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05" name="Google Shape;70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11" name="Google Shape;71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0" name="Google Shape;720;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Talk about the Data Warehouse and how the OLTP problems are overcome here. Also mention about the Dimensional Modelling like Star Schema that is designed for DWH.</a:t>
            </a:r>
            <a:endParaRPr b="0" i="0" sz="1200" u="none" cap="none" strike="noStrike">
              <a:solidFill>
                <a:schemeClr val="dk1"/>
              </a:solidFill>
              <a:latin typeface="Arial"/>
              <a:ea typeface="Arial"/>
              <a:cs typeface="Arial"/>
              <a:sym typeface="Arial"/>
            </a:endParaRPr>
          </a:p>
        </p:txBody>
      </p:sp>
      <p:sp>
        <p:nvSpPr>
          <p:cNvPr id="315" name="Google Shape;3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26" name="Google Shape;7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36" name="Google Shape;736;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742" name="Google Shape;742;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48" name="Google Shape;74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56" name="Google Shape;75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2" name="Google Shape;76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68" name="Google Shape;76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74" name="Google Shape;77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82" name="Google Shape;78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788" name="Google Shape;78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Demo the Pivot Transformation Improvements in 2012</a:t>
            </a:r>
            <a:endParaRPr b="0" i="0" sz="1200" u="none" cap="none" strike="noStrike">
              <a:solidFill>
                <a:schemeClr val="dk1"/>
              </a:solidFill>
              <a:latin typeface="Arial"/>
              <a:ea typeface="Arial"/>
              <a:cs typeface="Arial"/>
              <a:sym typeface="Arial"/>
            </a:endParaRPr>
          </a:p>
        </p:txBody>
      </p:sp>
      <p:sp>
        <p:nvSpPr>
          <p:cNvPr id="789" name="Google Shape;78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35" name="Google Shape;33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794" name="Google Shape;79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0" name="Google Shape;80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06" name="Google Shape;80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812" name="Google Shape;81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818" name="Google Shape;81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all the Reports that are available in SSIS 2012</a:t>
            </a:r>
            <a:endParaRPr b="0" i="0" sz="12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19" name="Google Shape;819;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25" name="Google Shape;825;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2" name="Google Shape;832;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8" name="Google Shape;838;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39" name="Google Shape;839;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46" name="Google Shape;846;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53" name="Google Shape;853;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Describe about Fact Table and what does it contain and then Describe about the Dimension Tables and how it is related to the Fact Table</a:t>
            </a:r>
            <a:endParaRPr b="0" i="0" sz="1200" u="none" cap="none" strike="noStrike">
              <a:solidFill>
                <a:schemeClr val="dk1"/>
              </a:solidFill>
              <a:latin typeface="Arial"/>
              <a:ea typeface="Arial"/>
              <a:cs typeface="Arial"/>
              <a:sym typeface="Arial"/>
            </a:endParaRPr>
          </a:p>
        </p:txBody>
      </p:sp>
      <p:sp>
        <p:nvSpPr>
          <p:cNvPr id="342" name="Google Shape;34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0" name="Google Shape;860;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6" name="Google Shape;86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67" name="Google Shape;86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74" name="Google Shape;874;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0" name="Google Shape;880;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1" name="Google Shape;881;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7" name="Google Shape;887;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88" name="Google Shape;888;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4" name="Google Shape;894;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95" name="Google Shape;895;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1" name="Google Shape;901;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2" name="Google Shape;902;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8" name="Google Shape;908;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09" name="Google Shape;909;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16" name="Google Shape;916;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2" name="Google Shape;922;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23" name="Google Shape;923;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56" name="Google Shape;3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9" name="Google Shape;929;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30" name="Google Shape;930;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44" name="Google Shape;944;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200" u="none" cap="none" strike="noStrike">
                <a:solidFill>
                  <a:schemeClr val="dk1"/>
                </a:solidFill>
                <a:latin typeface="Arial"/>
                <a:ea typeface="Arial"/>
                <a:cs typeface="Arial"/>
                <a:sym typeface="Arial"/>
              </a:rPr>
              <a:t>Demo the Execution Trees and also the Buffer Pipeline along with the Buffer Size Tuning to see how the Tree is executing</a:t>
            </a:r>
            <a:endParaRPr b="0" i="0" sz="1200" u="none" cap="none" strike="noStrike">
              <a:solidFill>
                <a:schemeClr val="dk1"/>
              </a:solidFill>
              <a:latin typeface="Arial"/>
              <a:ea typeface="Arial"/>
              <a:cs typeface="Arial"/>
              <a:sym typeface="Arial"/>
            </a:endParaRPr>
          </a:p>
        </p:txBody>
      </p:sp>
      <p:sp>
        <p:nvSpPr>
          <p:cNvPr id="945" name="Google Shape;945;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51" name="Google Shape;951;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56" name="Google Shape;956;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57" name="Google Shape;957;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63" name="Google Shape;963;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64" name="Google Shape;964;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0" name="Google Shape;970;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971" name="Google Shape;971;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77" name="Google Shape;977;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78" name="Google Shape;978;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84" name="Google Shape;984;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85" name="Google Shape;985;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1" name="Google Shape;991;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2" name="Google Shape;992;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998" name="Google Shape;99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p:txBody>
      </p:sp>
      <p:sp>
        <p:nvSpPr>
          <p:cNvPr id="999" name="Google Shape;999;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362" name="Google Shape;36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63" name="Google Shape;36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05" name="Google Shape;1005;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06" name="Google Shape;1006;p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2" name="Google Shape;1012;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13" name="Google Shape;1013;p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19" name="Google Shape;1019;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0" name="Google Shape;1020;p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1026" name="Google Shape;1026;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marR="0" rtl="0" algn="l">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027" name="Google Shape;1027;p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3" name="Google Shape;1033;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34" name="Google Shape;1034;p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59" name="Google Shape;1059;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074" name="Google Shape;1074;p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98" name="Google Shape;1098;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06" name="Google Shape;1106;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13" name="Google Shape;1113;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Best Practice : Create a Snapshot of the Database before we load into the DWH for Error Recovery purpose.</a:t>
            </a:r>
            <a:endParaRPr b="0" i="0" sz="1200" u="none" cap="none" strike="noStrike">
              <a:solidFill>
                <a:schemeClr val="dk1"/>
              </a:solidFill>
              <a:latin typeface="Arial"/>
              <a:ea typeface="Arial"/>
              <a:cs typeface="Arial"/>
              <a:sym typeface="Arial"/>
            </a:endParaRPr>
          </a:p>
        </p:txBody>
      </p:sp>
      <p:sp>
        <p:nvSpPr>
          <p:cNvPr id="457" name="Google Shape;45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20" name="Google Shape;1120;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44" name="Google Shape;1144;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1" name="Google Shape;1151;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58" name="Google Shape;1158;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69" name="Google Shape;1169;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76" name="Google Shape;1176;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83" name="Google Shape;1183;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0" name="Google Shape;1190;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97" name="Google Shape;1197;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04" name="Google Shape;1204;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3.jpg"/><Relationship Id="rId4"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jpg"/><Relationship Id="rId3" Type="http://schemas.openxmlformats.org/officeDocument/2006/relationships/image" Target="../media/image1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16" name="Shape 16"/>
        <p:cNvGrpSpPr/>
        <p:nvPr/>
      </p:nvGrpSpPr>
      <p:grpSpPr>
        <a:xfrm>
          <a:off x="0" y="0"/>
          <a:ext cx="0" cy="0"/>
          <a:chOff x="0" y="0"/>
          <a:chExt cx="0" cy="0"/>
        </a:xfrm>
      </p:grpSpPr>
      <p:pic>
        <p:nvPicPr>
          <p:cNvPr descr="Guidelines ppt_title slide" id="17" name="Google Shape;17;p2"/>
          <p:cNvPicPr preferRelativeResize="0"/>
          <p:nvPr/>
        </p:nvPicPr>
        <p:blipFill rotWithShape="1">
          <a:blip r:embed="rId2">
            <a:alphaModFix/>
          </a:blip>
          <a:srcRect b="1627" l="0" r="0" t="1221"/>
          <a:stretch/>
        </p:blipFill>
        <p:spPr>
          <a:xfrm>
            <a:off x="0" y="1682750"/>
            <a:ext cx="9144000" cy="2274888"/>
          </a:xfrm>
          <a:prstGeom prst="rect">
            <a:avLst/>
          </a:prstGeom>
          <a:noFill/>
          <a:ln>
            <a:noFill/>
          </a:ln>
        </p:spPr>
      </p:pic>
      <p:pic>
        <p:nvPicPr>
          <p:cNvPr descr="1" id="18" name="Google Shape;18;p2"/>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EC" id="19" name="Google Shape;19;p2"/>
          <p:cNvPicPr preferRelativeResize="0"/>
          <p:nvPr/>
        </p:nvPicPr>
        <p:blipFill rotWithShape="1">
          <a:blip r:embed="rId4">
            <a:alphaModFix/>
          </a:blip>
          <a:srcRect b="3750" l="1355" r="1580" t="5624"/>
          <a:stretch/>
        </p:blipFill>
        <p:spPr>
          <a:xfrm>
            <a:off x="6759575" y="6091238"/>
            <a:ext cx="2046288" cy="460375"/>
          </a:xfrm>
          <a:prstGeom prst="rect">
            <a:avLst/>
          </a:prstGeom>
          <a:noFill/>
          <a:ln>
            <a:noFill/>
          </a:ln>
        </p:spPr>
      </p:pic>
      <p:sp>
        <p:nvSpPr>
          <p:cNvPr id="20" name="Google Shape;20;p2"/>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 name="Google Shape;21;p2"/>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22" name="Google Shape;22;p2"/>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23" name="Google Shape;23;p2"/>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1" name="Google Shape;61;p11"/>
          <p:cNvSpPr txBox="1"/>
          <p:nvPr>
            <p:ph idx="1" type="body"/>
          </p:nvPr>
        </p:nvSpPr>
        <p:spPr>
          <a:xfrm rot="5400000">
            <a:off x="2301081" y="-1002506"/>
            <a:ext cx="4525963"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2" name="Google Shape;62;p1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2"/>
          <p:cNvSpPr txBox="1"/>
          <p:nvPr>
            <p:ph type="title"/>
          </p:nvPr>
        </p:nvSpPr>
        <p:spPr>
          <a:xfrm rot="5400000">
            <a:off x="5126832" y="1823244"/>
            <a:ext cx="5207000"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2"/>
          <p:cNvSpPr txBox="1"/>
          <p:nvPr>
            <p:ph idx="1" type="body"/>
          </p:nvPr>
        </p:nvSpPr>
        <p:spPr>
          <a:xfrm rot="5400000">
            <a:off x="829469" y="-211931"/>
            <a:ext cx="5207000"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66" name="Google Shape;66;p1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67" name="Shape 67"/>
        <p:cNvGrpSpPr/>
        <p:nvPr/>
      </p:nvGrpSpPr>
      <p:grpSpPr>
        <a:xfrm>
          <a:off x="0" y="0"/>
          <a:ext cx="0" cy="0"/>
          <a:chOff x="0" y="0"/>
          <a:chExt cx="0" cy="0"/>
        </a:xfrm>
      </p:grpSpPr>
      <p:sp>
        <p:nvSpPr>
          <p:cNvPr id="68" name="Google Shape;68;p13"/>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9" name="Google Shape;69;p1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4E84C4"/>
        </a:solidFill>
      </p:bgPr>
    </p:bg>
    <p:spTree>
      <p:nvGrpSpPr>
        <p:cNvPr id="78" name="Shape 78"/>
        <p:cNvGrpSpPr/>
        <p:nvPr/>
      </p:nvGrpSpPr>
      <p:grpSpPr>
        <a:xfrm>
          <a:off x="0" y="0"/>
          <a:ext cx="0" cy="0"/>
          <a:chOff x="0" y="0"/>
          <a:chExt cx="0" cy="0"/>
        </a:xfrm>
      </p:grpSpPr>
      <p:pic>
        <p:nvPicPr>
          <p:cNvPr descr="Guidelines ppt_title slide" id="79" name="Google Shape;79;p15"/>
          <p:cNvPicPr preferRelativeResize="0"/>
          <p:nvPr/>
        </p:nvPicPr>
        <p:blipFill rotWithShape="1">
          <a:blip r:embed="rId2">
            <a:alphaModFix/>
          </a:blip>
          <a:srcRect b="1059" l="52" r="-51" t="565"/>
          <a:stretch/>
        </p:blipFill>
        <p:spPr>
          <a:xfrm>
            <a:off x="4763" y="1682750"/>
            <a:ext cx="9144000" cy="2212975"/>
          </a:xfrm>
          <a:prstGeom prst="rect">
            <a:avLst/>
          </a:prstGeom>
          <a:noFill/>
          <a:ln>
            <a:noFill/>
          </a:ln>
        </p:spPr>
      </p:pic>
      <p:pic>
        <p:nvPicPr>
          <p:cNvPr descr="1" id="80" name="Google Shape;80;p15"/>
          <p:cNvPicPr preferRelativeResize="0"/>
          <p:nvPr/>
        </p:nvPicPr>
        <p:blipFill rotWithShape="1">
          <a:blip r:embed="rId3">
            <a:alphaModFix/>
          </a:blip>
          <a:srcRect b="2947" l="1076" r="694" t="4210"/>
          <a:stretch/>
        </p:blipFill>
        <p:spPr>
          <a:xfrm>
            <a:off x="87313" y="330200"/>
            <a:ext cx="8982075" cy="700088"/>
          </a:xfrm>
          <a:prstGeom prst="rect">
            <a:avLst/>
          </a:prstGeom>
          <a:noFill/>
          <a:ln>
            <a:noFill/>
          </a:ln>
        </p:spPr>
      </p:pic>
      <p:pic>
        <p:nvPicPr>
          <p:cNvPr descr="3" id="81" name="Google Shape;81;p15"/>
          <p:cNvPicPr preferRelativeResize="0"/>
          <p:nvPr/>
        </p:nvPicPr>
        <p:blipFill rotWithShape="1">
          <a:blip r:embed="rId4">
            <a:alphaModFix/>
          </a:blip>
          <a:srcRect b="24345" l="5882" r="5172" t="6470"/>
          <a:stretch/>
        </p:blipFill>
        <p:spPr>
          <a:xfrm>
            <a:off x="6197600" y="5888038"/>
            <a:ext cx="2784475" cy="712787"/>
          </a:xfrm>
          <a:prstGeom prst="rect">
            <a:avLst/>
          </a:prstGeom>
          <a:noFill/>
          <a:ln>
            <a:noFill/>
          </a:ln>
        </p:spPr>
      </p:pic>
      <p:sp>
        <p:nvSpPr>
          <p:cNvPr id="82" name="Google Shape;82;p15"/>
          <p:cNvSpPr txBox="1"/>
          <p:nvPr>
            <p:ph type="ctrTitle"/>
          </p:nvPr>
        </p:nvSpPr>
        <p:spPr>
          <a:xfrm>
            <a:off x="279400" y="3914775"/>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83" name="Google Shape;83;p15"/>
          <p:cNvSpPr txBox="1"/>
          <p:nvPr>
            <p:ph idx="1" type="subTitle"/>
          </p:nvPr>
        </p:nvSpPr>
        <p:spPr>
          <a:xfrm>
            <a:off x="279400" y="4519613"/>
            <a:ext cx="7620000" cy="558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4E84C4"/>
              </a:buClr>
              <a:buSzPts val="1400"/>
              <a:buFont typeface="PT Sans"/>
              <a:buNone/>
              <a:defRPr/>
            </a:lvl1pPr>
            <a:lvl2pPr indent="-215900" lvl="1" marL="571500" marR="0" rtl="0" algn="l">
              <a:spcBef>
                <a:spcPts val="320"/>
              </a:spcBef>
              <a:spcAft>
                <a:spcPts val="0"/>
              </a:spcAft>
              <a:buClr>
                <a:srgbClr val="4E84C4"/>
              </a:buClr>
              <a:buSzPts val="1400"/>
              <a:buFont typeface="Arial"/>
              <a:buChar char="–"/>
              <a:defRPr/>
            </a:lvl2pPr>
            <a:lvl3pPr indent="-109537" lvl="2" marL="808038" marR="0" rtl="0" algn="l">
              <a:spcBef>
                <a:spcPts val="320"/>
              </a:spcBef>
              <a:spcAft>
                <a:spcPts val="0"/>
              </a:spcAft>
              <a:buClr>
                <a:srgbClr val="4E84C4"/>
              </a:buClr>
              <a:buSzPts val="1400"/>
              <a:buFont typeface="Arial"/>
              <a:buChar char="•"/>
              <a:defRPr/>
            </a:lvl3pPr>
            <a:lvl4pPr indent="-215900" lvl="3" marL="1257300" marR="0" rtl="0" algn="l">
              <a:spcBef>
                <a:spcPts val="320"/>
              </a:spcBef>
              <a:spcAft>
                <a:spcPts val="0"/>
              </a:spcAft>
              <a:buClr>
                <a:srgbClr val="4E84C4"/>
              </a:buClr>
              <a:buSzPts val="1400"/>
              <a:buFont typeface="Arial"/>
              <a:buChar char="–"/>
              <a:defRPr/>
            </a:lvl4pPr>
            <a:lvl5pPr indent="-109537" lvl="4" marL="1493838" marR="0" rtl="0" algn="l">
              <a:spcBef>
                <a:spcPts val="320"/>
              </a:spcBef>
              <a:spcAft>
                <a:spcPts val="0"/>
              </a:spcAft>
              <a:buClr>
                <a:srgbClr val="4E84C4"/>
              </a:buClr>
              <a:buSzPts val="1400"/>
              <a:buFont typeface="Arial"/>
              <a:buChar char="»"/>
              <a:defRPr/>
            </a:lvl5pPr>
            <a:lvl6pPr indent="-109538" lvl="5" marL="1951038" marR="0" rtl="0" algn="l">
              <a:spcBef>
                <a:spcPts val="320"/>
              </a:spcBef>
              <a:spcAft>
                <a:spcPts val="0"/>
              </a:spcAft>
              <a:buClr>
                <a:srgbClr val="4E84C4"/>
              </a:buClr>
              <a:buSzPts val="1400"/>
              <a:buFont typeface="Arial"/>
              <a:buChar char="»"/>
              <a:defRPr/>
            </a:lvl6pPr>
            <a:lvl7pPr indent="-109538" lvl="6" marL="2408238" marR="0" rtl="0" algn="l">
              <a:spcBef>
                <a:spcPts val="320"/>
              </a:spcBef>
              <a:spcAft>
                <a:spcPts val="0"/>
              </a:spcAft>
              <a:buClr>
                <a:srgbClr val="4E84C4"/>
              </a:buClr>
              <a:buSzPts val="1400"/>
              <a:buFont typeface="Arial"/>
              <a:buChar char="»"/>
              <a:defRPr/>
            </a:lvl7pPr>
            <a:lvl8pPr indent="-109538" lvl="7" marL="2865438" marR="0" rtl="0" algn="l">
              <a:spcBef>
                <a:spcPts val="320"/>
              </a:spcBef>
              <a:spcAft>
                <a:spcPts val="0"/>
              </a:spcAft>
              <a:buClr>
                <a:srgbClr val="4E84C4"/>
              </a:buClr>
              <a:buSzPts val="1400"/>
              <a:buFont typeface="Arial"/>
              <a:buChar char="»"/>
              <a:defRPr/>
            </a:lvl8pPr>
            <a:lvl9pPr indent="-109537" lvl="8" marL="3322638" marR="0" rtl="0" algn="l">
              <a:spcBef>
                <a:spcPts val="320"/>
              </a:spcBef>
              <a:spcAft>
                <a:spcPts val="0"/>
              </a:spcAft>
              <a:buClr>
                <a:srgbClr val="4E84C4"/>
              </a:buClr>
              <a:buSzPts val="1400"/>
              <a:buFont typeface="Arial"/>
              <a:buChar char="»"/>
              <a:defRPr/>
            </a:lvl9pPr>
          </a:lstStyle>
          <a:p/>
        </p:txBody>
      </p:sp>
      <p:sp>
        <p:nvSpPr>
          <p:cNvPr id="84" name="Google Shape;84;p15"/>
          <p:cNvSpPr txBox="1"/>
          <p:nvPr>
            <p:ph idx="12" type="sldNum"/>
          </p:nvPr>
        </p:nvSpPr>
        <p:spPr>
          <a:xfrm>
            <a:off x="279400" y="6342063"/>
            <a:ext cx="2133600" cy="265112"/>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T Sans"/>
                <a:ea typeface="PT Sans"/>
                <a:cs typeface="PT Sans"/>
                <a:sym typeface="PT Sans"/>
              </a:defRPr>
            </a:lvl1pPr>
            <a:lvl2pPr indent="0" lvl="1" marL="0" marR="0" rtl="0" algn="l">
              <a:spcBef>
                <a:spcPts val="0"/>
              </a:spcBef>
              <a:buNone/>
              <a:defRPr b="0" i="0" sz="900" u="none" cap="none" strike="noStrike">
                <a:solidFill>
                  <a:schemeClr val="lt1"/>
                </a:solidFill>
                <a:latin typeface="PT Sans"/>
                <a:ea typeface="PT Sans"/>
                <a:cs typeface="PT Sans"/>
                <a:sym typeface="PT Sans"/>
              </a:defRPr>
            </a:lvl2pPr>
            <a:lvl3pPr indent="0" lvl="2" marL="0" marR="0" rtl="0" algn="l">
              <a:spcBef>
                <a:spcPts val="0"/>
              </a:spcBef>
              <a:buNone/>
              <a:defRPr b="0" i="0" sz="900" u="none" cap="none" strike="noStrike">
                <a:solidFill>
                  <a:schemeClr val="lt1"/>
                </a:solidFill>
                <a:latin typeface="PT Sans"/>
                <a:ea typeface="PT Sans"/>
                <a:cs typeface="PT Sans"/>
                <a:sym typeface="PT Sans"/>
              </a:defRPr>
            </a:lvl3pPr>
            <a:lvl4pPr indent="0" lvl="3" marL="0" marR="0" rtl="0" algn="l">
              <a:spcBef>
                <a:spcPts val="0"/>
              </a:spcBef>
              <a:buNone/>
              <a:defRPr b="0" i="0" sz="900" u="none" cap="none" strike="noStrike">
                <a:solidFill>
                  <a:schemeClr val="lt1"/>
                </a:solidFill>
                <a:latin typeface="PT Sans"/>
                <a:ea typeface="PT Sans"/>
                <a:cs typeface="PT Sans"/>
                <a:sym typeface="PT Sans"/>
              </a:defRPr>
            </a:lvl4pPr>
            <a:lvl5pPr indent="0" lvl="4" marL="0" marR="0" rtl="0" algn="l">
              <a:spcBef>
                <a:spcPts val="0"/>
              </a:spcBef>
              <a:buNone/>
              <a:defRPr b="0" i="0" sz="900" u="none" cap="none" strike="noStrike">
                <a:solidFill>
                  <a:schemeClr val="lt1"/>
                </a:solidFill>
                <a:latin typeface="PT Sans"/>
                <a:ea typeface="PT Sans"/>
                <a:cs typeface="PT Sans"/>
                <a:sym typeface="PT Sans"/>
              </a:defRPr>
            </a:lvl5pPr>
            <a:lvl6pPr indent="0" lvl="5" marL="0" marR="0" rtl="0" algn="l">
              <a:spcBef>
                <a:spcPts val="0"/>
              </a:spcBef>
              <a:buNone/>
              <a:defRPr b="0" i="0" sz="900" u="none" cap="none" strike="noStrike">
                <a:solidFill>
                  <a:schemeClr val="lt1"/>
                </a:solidFill>
                <a:latin typeface="PT Sans"/>
                <a:ea typeface="PT Sans"/>
                <a:cs typeface="PT Sans"/>
                <a:sym typeface="PT Sans"/>
              </a:defRPr>
            </a:lvl6pPr>
            <a:lvl7pPr indent="0" lvl="6" marL="0" marR="0" rtl="0" algn="l">
              <a:spcBef>
                <a:spcPts val="0"/>
              </a:spcBef>
              <a:buNone/>
              <a:defRPr b="0" i="0" sz="900" u="none" cap="none" strike="noStrike">
                <a:solidFill>
                  <a:schemeClr val="lt1"/>
                </a:solidFill>
                <a:latin typeface="PT Sans"/>
                <a:ea typeface="PT Sans"/>
                <a:cs typeface="PT Sans"/>
                <a:sym typeface="PT Sans"/>
              </a:defRPr>
            </a:lvl7pPr>
            <a:lvl8pPr indent="0" lvl="7" marL="0" marR="0" rtl="0" algn="l">
              <a:spcBef>
                <a:spcPts val="0"/>
              </a:spcBef>
              <a:buNone/>
              <a:defRPr b="0" i="0" sz="900" u="none" cap="none" strike="noStrike">
                <a:solidFill>
                  <a:schemeClr val="lt1"/>
                </a:solidFill>
                <a:latin typeface="PT Sans"/>
                <a:ea typeface="PT Sans"/>
                <a:cs typeface="PT Sans"/>
                <a:sym typeface="PT Sans"/>
              </a:defRPr>
            </a:lvl8pPr>
            <a:lvl9pPr indent="0" lvl="8" marL="0" marR="0" rtl="0" algn="l">
              <a:spcBef>
                <a:spcPts val="0"/>
              </a:spcBef>
              <a:buNone/>
              <a:defRPr b="0" i="0" sz="900" u="none" cap="none" strike="noStrike">
                <a:solidFill>
                  <a:schemeClr val="lt1"/>
                </a:solidFill>
                <a:latin typeface="PT Sans"/>
                <a:ea typeface="PT Sans"/>
                <a:cs typeface="PT Sans"/>
                <a:sym typeface="PT Sans"/>
              </a:defRPr>
            </a:lvl9pPr>
          </a:lstStyle>
          <a:p>
            <a:pPr indent="0" lvl="0" marL="0" rtl="0" algn="l">
              <a:spcBef>
                <a:spcPts val="0"/>
              </a:spcBef>
              <a:spcAft>
                <a:spcPts val="0"/>
              </a:spcAft>
              <a:buNone/>
            </a:pPr>
            <a:r>
              <a:rPr lang="en-US"/>
              <a:t>18 December 2013</a:t>
            </a:r>
            <a:endParaRPr/>
          </a:p>
        </p:txBody>
      </p:sp>
      <p:sp>
        <p:nvSpPr>
          <p:cNvPr id="85" name="Google Shape;85;p15"/>
          <p:cNvSpPr txBox="1"/>
          <p:nvPr>
            <p:ph idx="11" type="ftr"/>
          </p:nvPr>
        </p:nvSpPr>
        <p:spPr>
          <a:xfrm>
            <a:off x="1379538" y="63420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8" name="Google Shape;88;p1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89" name="Google Shape;89;p1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0" name="Google Shape;90;p1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1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94" name="Google Shape;94;p1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5" name="Google Shape;95;p1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8" name="Google Shape;98;p18"/>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99" name="Google Shape;99;p18"/>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0" name="Google Shape;100;p1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1" name="Google Shape;101;p1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4" name="Google Shape;104;p1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5" name="Google Shape;105;p1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6" name="Google Shape;106;p1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07" name="Google Shape;107;p1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08" name="Google Shape;108;p1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09" name="Google Shape;109;p1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2" name="Google Shape;112;p2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3" name="Google Shape;113;p2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16" name="Google Shape;116;p2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20" name="Google Shape;120;p2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1" name="Google Shape;121;p2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2" name="Google Shape;122;p2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p2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3"/>
          <p:cNvSpPr/>
          <p:nvPr>
            <p:ph idx="2" type="pic"/>
          </p:nvPr>
        </p:nvSpPr>
        <p:spPr>
          <a:xfrm>
            <a:off x="1792288" y="612775"/>
            <a:ext cx="5486400" cy="4114800"/>
          </a:xfrm>
          <a:prstGeom prst="rect">
            <a:avLst/>
          </a:prstGeom>
          <a:noFill/>
          <a:ln>
            <a:noFill/>
          </a:ln>
        </p:spPr>
      </p:sp>
      <p:sp>
        <p:nvSpPr>
          <p:cNvPr id="126" name="Google Shape;126;p2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27" name="Google Shape;127;p2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28" name="Google Shape;128;p2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1" name="Google Shape;131;p24"/>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2" name="Google Shape;132;p2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3" name="Google Shape;133;p2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5"/>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6" name="Google Shape;136;p25"/>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37" name="Google Shape;137;p2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8" name="Google Shape;138;p2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BB034"/>
        </a:solidFill>
      </p:bgPr>
    </p:bg>
    <p:spTree>
      <p:nvGrpSpPr>
        <p:cNvPr id="149" name="Shape 149"/>
        <p:cNvGrpSpPr/>
        <p:nvPr/>
      </p:nvGrpSpPr>
      <p:grpSpPr>
        <a:xfrm>
          <a:off x="0" y="0"/>
          <a:ext cx="0" cy="0"/>
          <a:chOff x="0" y="0"/>
          <a:chExt cx="0" cy="0"/>
        </a:xfrm>
      </p:grpSpPr>
      <p:pic>
        <p:nvPicPr>
          <p:cNvPr descr="logo" id="150" name="Google Shape;150;p27"/>
          <p:cNvPicPr preferRelativeResize="0"/>
          <p:nvPr/>
        </p:nvPicPr>
        <p:blipFill rotWithShape="1">
          <a:blip r:embed="rId2">
            <a:alphaModFix/>
          </a:blip>
          <a:srcRect b="27124" l="7153" r="2851" t="16637"/>
          <a:stretch/>
        </p:blipFill>
        <p:spPr>
          <a:xfrm>
            <a:off x="227013" y="6248400"/>
            <a:ext cx="3055937" cy="493713"/>
          </a:xfrm>
          <a:prstGeom prst="rect">
            <a:avLst/>
          </a:prstGeom>
          <a:noFill/>
          <a:ln>
            <a:noFill/>
          </a:ln>
        </p:spPr>
      </p:pic>
      <p:pic>
        <p:nvPicPr>
          <p:cNvPr descr="Guidelines ppt_new inside 1" id="151" name="Google Shape;151;p27"/>
          <p:cNvPicPr preferRelativeResize="0"/>
          <p:nvPr/>
        </p:nvPicPr>
        <p:blipFill rotWithShape="1">
          <a:blip r:embed="rId3">
            <a:alphaModFix/>
          </a:blip>
          <a:srcRect b="663" l="0" r="0" t="589"/>
          <a:stretch/>
        </p:blipFill>
        <p:spPr>
          <a:xfrm>
            <a:off x="0" y="4159250"/>
            <a:ext cx="9144000" cy="2130425"/>
          </a:xfrm>
          <a:prstGeom prst="rect">
            <a:avLst/>
          </a:prstGeom>
          <a:noFill/>
          <a:ln>
            <a:noFill/>
          </a:ln>
        </p:spPr>
      </p:pic>
      <p:sp>
        <p:nvSpPr>
          <p:cNvPr id="152" name="Google Shape;152;p27"/>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sp>
        <p:nvSpPr>
          <p:cNvPr id="153" name="Google Shape;153;p27"/>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chemeClr val="lt1"/>
                </a:solidFill>
                <a:latin typeface="PT Sans"/>
                <a:ea typeface="PT Sans"/>
                <a:cs typeface="PT Sans"/>
                <a:sym typeface="PT Sans"/>
              </a:rPr>
              <a:t>18 December 2013</a:t>
            </a:r>
            <a:endParaRPr b="0" i="0" sz="900" u="none" cap="none" strike="noStrike">
              <a:solidFill>
                <a:schemeClr val="lt1"/>
              </a:solidFill>
              <a:latin typeface="PT Sans"/>
              <a:ea typeface="PT Sans"/>
              <a:cs typeface="PT Sans"/>
              <a:sym typeface="PT Sans"/>
            </a:endParaRPr>
          </a:p>
        </p:txBody>
      </p:sp>
      <p:sp>
        <p:nvSpPr>
          <p:cNvPr id="154" name="Google Shape;154;p27"/>
          <p:cNvSpPr txBox="1"/>
          <p:nvPr>
            <p:ph type="ctrTitle"/>
          </p:nvPr>
        </p:nvSpPr>
        <p:spPr>
          <a:xfrm>
            <a:off x="279400" y="3429000"/>
            <a:ext cx="7772400" cy="541338"/>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5" name="Google Shape;155;p2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chemeClr val="lt1"/>
                </a:solidFill>
                <a:latin typeface="PT Sans"/>
                <a:ea typeface="PT Sans"/>
                <a:cs typeface="PT Sans"/>
                <a:sym typeface="PT Sans"/>
              </a:defRPr>
            </a:lvl1pPr>
            <a:lvl2pPr indent="0" lvl="1" marL="0" marR="0" rtl="0" algn="r">
              <a:spcBef>
                <a:spcPts val="0"/>
              </a:spcBef>
              <a:buNone/>
              <a:defRPr b="1" i="0" sz="900" u="none" cap="none" strike="noStrike">
                <a:solidFill>
                  <a:schemeClr val="lt1"/>
                </a:solidFill>
                <a:latin typeface="PT Sans"/>
                <a:ea typeface="PT Sans"/>
                <a:cs typeface="PT Sans"/>
                <a:sym typeface="PT Sans"/>
              </a:defRPr>
            </a:lvl2pPr>
            <a:lvl3pPr indent="0" lvl="2" marL="0" marR="0" rtl="0" algn="r">
              <a:spcBef>
                <a:spcPts val="0"/>
              </a:spcBef>
              <a:buNone/>
              <a:defRPr b="1" i="0" sz="900" u="none" cap="none" strike="noStrike">
                <a:solidFill>
                  <a:schemeClr val="lt1"/>
                </a:solidFill>
                <a:latin typeface="PT Sans"/>
                <a:ea typeface="PT Sans"/>
                <a:cs typeface="PT Sans"/>
                <a:sym typeface="PT Sans"/>
              </a:defRPr>
            </a:lvl3pPr>
            <a:lvl4pPr indent="0" lvl="3" marL="0" marR="0" rtl="0" algn="r">
              <a:spcBef>
                <a:spcPts val="0"/>
              </a:spcBef>
              <a:buNone/>
              <a:defRPr b="1" i="0" sz="900" u="none" cap="none" strike="noStrike">
                <a:solidFill>
                  <a:schemeClr val="lt1"/>
                </a:solidFill>
                <a:latin typeface="PT Sans"/>
                <a:ea typeface="PT Sans"/>
                <a:cs typeface="PT Sans"/>
                <a:sym typeface="PT Sans"/>
              </a:defRPr>
            </a:lvl4pPr>
            <a:lvl5pPr indent="0" lvl="4" marL="0" marR="0" rtl="0" algn="r">
              <a:spcBef>
                <a:spcPts val="0"/>
              </a:spcBef>
              <a:buNone/>
              <a:defRPr b="1" i="0" sz="900" u="none" cap="none" strike="noStrike">
                <a:solidFill>
                  <a:schemeClr val="lt1"/>
                </a:solidFill>
                <a:latin typeface="PT Sans"/>
                <a:ea typeface="PT Sans"/>
                <a:cs typeface="PT Sans"/>
                <a:sym typeface="PT Sans"/>
              </a:defRPr>
            </a:lvl5pPr>
            <a:lvl6pPr indent="0" lvl="5" marL="0" marR="0" rtl="0" algn="r">
              <a:spcBef>
                <a:spcPts val="0"/>
              </a:spcBef>
              <a:buNone/>
              <a:defRPr b="1" i="0" sz="900" u="none" cap="none" strike="noStrike">
                <a:solidFill>
                  <a:schemeClr val="lt1"/>
                </a:solidFill>
                <a:latin typeface="PT Sans"/>
                <a:ea typeface="PT Sans"/>
                <a:cs typeface="PT Sans"/>
                <a:sym typeface="PT Sans"/>
              </a:defRPr>
            </a:lvl6pPr>
            <a:lvl7pPr indent="0" lvl="6" marL="0" marR="0" rtl="0" algn="r">
              <a:spcBef>
                <a:spcPts val="0"/>
              </a:spcBef>
              <a:buNone/>
              <a:defRPr b="1" i="0" sz="900" u="none" cap="none" strike="noStrike">
                <a:solidFill>
                  <a:schemeClr val="lt1"/>
                </a:solidFill>
                <a:latin typeface="PT Sans"/>
                <a:ea typeface="PT Sans"/>
                <a:cs typeface="PT Sans"/>
                <a:sym typeface="PT Sans"/>
              </a:defRPr>
            </a:lvl7pPr>
            <a:lvl8pPr indent="0" lvl="7" marL="0" marR="0" rtl="0" algn="r">
              <a:spcBef>
                <a:spcPts val="0"/>
              </a:spcBef>
              <a:buNone/>
              <a:defRPr b="1" i="0" sz="900" u="none" cap="none" strike="noStrike">
                <a:solidFill>
                  <a:schemeClr val="lt1"/>
                </a:solidFill>
                <a:latin typeface="PT Sans"/>
                <a:ea typeface="PT Sans"/>
                <a:cs typeface="PT Sans"/>
                <a:sym typeface="PT Sans"/>
              </a:defRPr>
            </a:lvl8pPr>
            <a:lvl9pPr indent="0" lvl="8" marL="0" marR="0" rtl="0" algn="r">
              <a:spcBef>
                <a:spcPts val="0"/>
              </a:spcBef>
              <a:buNone/>
              <a:defRPr b="1" i="0" sz="900" u="none" cap="none" strike="noStrike">
                <a:solidFill>
                  <a:schemeClr val="lt1"/>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2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9" name="Google Shape;159;p2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160" name="Google Shape;160;p2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2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sp>
        <p:nvSpPr>
          <p:cNvPr id="163" name="Google Shape;163;p29"/>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29"/>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65" name="Google Shape;165;p2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7" name="Shape 167"/>
        <p:cNvGrpSpPr/>
        <p:nvPr/>
      </p:nvGrpSpPr>
      <p:grpSpPr>
        <a:xfrm>
          <a:off x="0" y="0"/>
          <a:ext cx="0" cy="0"/>
          <a:chOff x="0" y="0"/>
          <a:chExt cx="0" cy="0"/>
        </a:xfrm>
      </p:grpSpPr>
      <p:sp>
        <p:nvSpPr>
          <p:cNvPr id="168" name="Google Shape;168;p3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9" name="Google Shape;169;p30"/>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0" name="Google Shape;170;p30"/>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1" name="Google Shape;171;p3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5" name="Google Shape;175;p3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6" name="Google Shape;176;p3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7" name="Google Shape;177;p3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78" name="Google Shape;178;p3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79" name="Google Shape;179;p3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3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3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4" name="Google Shape;184;p3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8" name="Google Shape;28;p4"/>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9" name="Google Shape;29;p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3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3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0" name="Google Shape;190;p3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191" name="Google Shape;191;p3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2" name="Google Shape;192;p3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3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4" name="Shape 194"/>
        <p:cNvGrpSpPr/>
        <p:nvPr/>
      </p:nvGrpSpPr>
      <p:grpSpPr>
        <a:xfrm>
          <a:off x="0" y="0"/>
          <a:ext cx="0" cy="0"/>
          <a:chOff x="0" y="0"/>
          <a:chExt cx="0" cy="0"/>
        </a:xfrm>
      </p:grpSpPr>
      <p:sp>
        <p:nvSpPr>
          <p:cNvPr id="195" name="Google Shape;195;p3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35"/>
          <p:cNvSpPr/>
          <p:nvPr>
            <p:ph idx="2" type="pic"/>
          </p:nvPr>
        </p:nvSpPr>
        <p:spPr>
          <a:xfrm>
            <a:off x="1792288" y="612775"/>
            <a:ext cx="5486400" cy="4114800"/>
          </a:xfrm>
          <a:prstGeom prst="rect">
            <a:avLst/>
          </a:prstGeom>
          <a:noFill/>
          <a:ln>
            <a:noFill/>
          </a:ln>
        </p:spPr>
      </p:sp>
      <p:sp>
        <p:nvSpPr>
          <p:cNvPr id="197" name="Google Shape;197;p3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198" name="Google Shape;198;p3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3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2" name="Google Shape;202;p36"/>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3" name="Google Shape;203;p3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4" name="Google Shape;204;p3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7"/>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7" name="Google Shape;207;p37"/>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08" name="Google Shape;208;p3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3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6CCFF6"/>
        </a:solidFill>
      </p:bgPr>
    </p:bg>
    <p:spTree>
      <p:nvGrpSpPr>
        <p:cNvPr id="220" name="Shape 220"/>
        <p:cNvGrpSpPr/>
        <p:nvPr/>
      </p:nvGrpSpPr>
      <p:grpSpPr>
        <a:xfrm>
          <a:off x="0" y="0"/>
          <a:ext cx="0" cy="0"/>
          <a:chOff x="0" y="0"/>
          <a:chExt cx="0" cy="0"/>
        </a:xfrm>
      </p:grpSpPr>
      <p:sp>
        <p:nvSpPr>
          <p:cNvPr id="221" name="Google Shape;221;p39"/>
          <p:cNvSpPr/>
          <p:nvPr/>
        </p:nvSpPr>
        <p:spPr>
          <a:xfrm>
            <a:off x="279400" y="3429000"/>
            <a:ext cx="7772400"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Click to edit Section Divider Master title style</a:t>
            </a:r>
            <a:endParaRPr/>
          </a:p>
        </p:txBody>
      </p:sp>
      <p:pic>
        <p:nvPicPr>
          <p:cNvPr descr="4" id="222" name="Google Shape;222;p39"/>
          <p:cNvPicPr preferRelativeResize="0"/>
          <p:nvPr/>
        </p:nvPicPr>
        <p:blipFill rotWithShape="1">
          <a:blip r:embed="rId2">
            <a:alphaModFix/>
          </a:blip>
          <a:srcRect b="588" l="0" r="0" t="1765"/>
          <a:stretch/>
        </p:blipFill>
        <p:spPr>
          <a:xfrm>
            <a:off x="0" y="4178300"/>
            <a:ext cx="9144000" cy="2106613"/>
          </a:xfrm>
          <a:prstGeom prst="rect">
            <a:avLst/>
          </a:prstGeom>
          <a:noFill/>
          <a:ln>
            <a:noFill/>
          </a:ln>
        </p:spPr>
      </p:pic>
      <p:pic>
        <p:nvPicPr>
          <p:cNvPr descr="logo_white" id="223" name="Google Shape;223;p39"/>
          <p:cNvPicPr preferRelativeResize="0"/>
          <p:nvPr/>
        </p:nvPicPr>
        <p:blipFill rotWithShape="1">
          <a:blip r:embed="rId3">
            <a:alphaModFix/>
          </a:blip>
          <a:srcRect b="11809" l="1759" r="2379" t="9595"/>
          <a:stretch/>
        </p:blipFill>
        <p:spPr>
          <a:xfrm>
            <a:off x="300038" y="6362700"/>
            <a:ext cx="2940050" cy="338138"/>
          </a:xfrm>
          <a:prstGeom prst="rect">
            <a:avLst/>
          </a:prstGeom>
          <a:noFill/>
          <a:ln>
            <a:noFill/>
          </a:ln>
        </p:spPr>
      </p:pic>
      <p:sp>
        <p:nvSpPr>
          <p:cNvPr id="224" name="Google Shape;224;p39"/>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225" name="Google Shape;225;p3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3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7" name="Shape 227"/>
        <p:cNvGrpSpPr/>
        <p:nvPr/>
      </p:nvGrpSpPr>
      <p:grpSpPr>
        <a:xfrm>
          <a:off x="0" y="0"/>
          <a:ext cx="0" cy="0"/>
          <a:chOff x="0" y="0"/>
          <a:chExt cx="0" cy="0"/>
        </a:xfrm>
      </p:grpSpPr>
      <p:sp>
        <p:nvSpPr>
          <p:cNvPr id="228" name="Google Shape;228;p40"/>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9" name="Google Shape;229;p40"/>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30" name="Google Shape;230;p40"/>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1" name="Google Shape;231;p40"/>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2" name="Shape 232"/>
        <p:cNvGrpSpPr/>
        <p:nvPr/>
      </p:nvGrpSpPr>
      <p:grpSpPr>
        <a:xfrm>
          <a:off x="0" y="0"/>
          <a:ext cx="0" cy="0"/>
          <a:chOff x="0" y="0"/>
          <a:chExt cx="0" cy="0"/>
        </a:xfrm>
      </p:grpSpPr>
      <p:sp>
        <p:nvSpPr>
          <p:cNvPr id="233" name="Google Shape;233;p4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4" name="Google Shape;234;p4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35" name="Google Shape;235;p41"/>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41"/>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7" name="Shape 237"/>
        <p:cNvGrpSpPr/>
        <p:nvPr/>
      </p:nvGrpSpPr>
      <p:grpSpPr>
        <a:xfrm>
          <a:off x="0" y="0"/>
          <a:ext cx="0" cy="0"/>
          <a:chOff x="0" y="0"/>
          <a:chExt cx="0" cy="0"/>
        </a:xfrm>
      </p:grpSpPr>
      <p:sp>
        <p:nvSpPr>
          <p:cNvPr id="238" name="Google Shape;238;p42"/>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39" name="Google Shape;239;p42"/>
          <p:cNvSpPr txBox="1"/>
          <p:nvPr>
            <p:ph idx="1" type="body"/>
          </p:nvPr>
        </p:nvSpPr>
        <p:spPr>
          <a:xfrm>
            <a:off x="342900" y="1112838"/>
            <a:ext cx="4144963"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0" name="Google Shape;240;p42"/>
          <p:cNvSpPr txBox="1"/>
          <p:nvPr>
            <p:ph idx="2" type="body"/>
          </p:nvPr>
        </p:nvSpPr>
        <p:spPr>
          <a:xfrm>
            <a:off x="4640263" y="1112838"/>
            <a:ext cx="4144962" cy="4525962"/>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1" name="Google Shape;241;p42"/>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42" name="Google Shape;242;p42"/>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3" name="Shape 243"/>
        <p:cNvGrpSpPr/>
        <p:nvPr/>
      </p:nvGrpSpPr>
      <p:grpSpPr>
        <a:xfrm>
          <a:off x="0" y="0"/>
          <a:ext cx="0" cy="0"/>
          <a:chOff x="0" y="0"/>
          <a:chExt cx="0" cy="0"/>
        </a:xfrm>
      </p:grpSpPr>
      <p:sp>
        <p:nvSpPr>
          <p:cNvPr id="244" name="Google Shape;244;p4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5" name="Google Shape;245;p4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6" name="Google Shape;246;p4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7" name="Google Shape;247;p4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48" name="Google Shape;248;p4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49" name="Google Shape;249;p43"/>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0" name="Google Shape;250;p43"/>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2" name="Google Shape;32;p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3" name="Google Shape;33;p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4" name="Google Shape;34;p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35" name="Google Shape;35;p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36" name="Google Shape;36;p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4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3" name="Google Shape;253;p4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4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5" name="Shape 255"/>
        <p:cNvGrpSpPr/>
        <p:nvPr/>
      </p:nvGrpSpPr>
      <p:grpSpPr>
        <a:xfrm>
          <a:off x="0" y="0"/>
          <a:ext cx="0" cy="0"/>
          <a:chOff x="0" y="0"/>
          <a:chExt cx="0" cy="0"/>
        </a:xfrm>
      </p:grpSpPr>
      <p:sp>
        <p:nvSpPr>
          <p:cNvPr id="256" name="Google Shape;256;p45"/>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45"/>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8" name="Shape 258"/>
        <p:cNvGrpSpPr/>
        <p:nvPr/>
      </p:nvGrpSpPr>
      <p:grpSpPr>
        <a:xfrm>
          <a:off x="0" y="0"/>
          <a:ext cx="0" cy="0"/>
          <a:chOff x="0" y="0"/>
          <a:chExt cx="0" cy="0"/>
        </a:xfrm>
      </p:grpSpPr>
      <p:sp>
        <p:nvSpPr>
          <p:cNvPr id="259" name="Google Shape;259;p4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0" name="Google Shape;260;p4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261" name="Google Shape;261;p4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2" name="Google Shape;262;p4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4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4" name="Shape 264"/>
        <p:cNvGrpSpPr/>
        <p:nvPr/>
      </p:nvGrpSpPr>
      <p:grpSpPr>
        <a:xfrm>
          <a:off x="0" y="0"/>
          <a:ext cx="0" cy="0"/>
          <a:chOff x="0" y="0"/>
          <a:chExt cx="0" cy="0"/>
        </a:xfrm>
      </p:grpSpPr>
      <p:sp>
        <p:nvSpPr>
          <p:cNvPr id="265" name="Google Shape;265;p4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47"/>
          <p:cNvSpPr/>
          <p:nvPr>
            <p:ph idx="2" type="pic"/>
          </p:nvPr>
        </p:nvSpPr>
        <p:spPr>
          <a:xfrm>
            <a:off x="1792288" y="612775"/>
            <a:ext cx="5486400" cy="4114800"/>
          </a:xfrm>
          <a:prstGeom prst="rect">
            <a:avLst/>
          </a:prstGeom>
          <a:noFill/>
          <a:ln>
            <a:noFill/>
          </a:ln>
        </p:spPr>
      </p:sp>
      <p:sp>
        <p:nvSpPr>
          <p:cNvPr id="267" name="Google Shape;267;p4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268" name="Google Shape;268;p47"/>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69" name="Google Shape;269;p47"/>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sp>
        <p:nvSpPr>
          <p:cNvPr id="271" name="Google Shape;271;p4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2" name="Google Shape;272;p48"/>
          <p:cNvSpPr txBox="1"/>
          <p:nvPr>
            <p:ph idx="1" type="body"/>
          </p:nvPr>
        </p:nvSpPr>
        <p:spPr>
          <a:xfrm rot="5400000">
            <a:off x="2301081" y="-845344"/>
            <a:ext cx="4525962" cy="8442325"/>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3" name="Google Shape;273;p4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4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49"/>
          <p:cNvSpPr txBox="1"/>
          <p:nvPr>
            <p:ph type="title"/>
          </p:nvPr>
        </p:nvSpPr>
        <p:spPr>
          <a:xfrm rot="5400000">
            <a:off x="5133976" y="1987550"/>
            <a:ext cx="5192712" cy="2109787"/>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7" name="Google Shape;277;p49"/>
          <p:cNvSpPr txBox="1"/>
          <p:nvPr>
            <p:ph idx="1" type="body"/>
          </p:nvPr>
        </p:nvSpPr>
        <p:spPr>
          <a:xfrm rot="5400000">
            <a:off x="836613" y="-47625"/>
            <a:ext cx="5192712" cy="6180138"/>
          </a:xfrm>
          <a:prstGeom prst="rect">
            <a:avLst/>
          </a:prstGeom>
          <a:noFill/>
          <a:ln>
            <a:noFill/>
          </a:ln>
        </p:spPr>
        <p:txBody>
          <a:bodyPr anchorCtr="0" anchor="t" bIns="91425" lIns="91425" spcFirstLastPara="1" rIns="91425" wrap="square" tIns="91425">
            <a:noAutofit/>
          </a:bodyPr>
          <a:lstStyle>
            <a:lvl1pPr indent="-317500" lvl="0" marL="457200" rtl="0" algn="l">
              <a:spcBef>
                <a:spcPts val="320"/>
              </a:spcBef>
              <a:spcAft>
                <a:spcPts val="0"/>
              </a:spcAft>
              <a:buClr>
                <a:srgbClr val="4E84C4"/>
              </a:buClr>
              <a:buSzPts val="1400"/>
              <a:buFont typeface="Arial"/>
              <a:buChar char="•"/>
              <a:defRPr/>
            </a:lvl1pPr>
            <a:lvl2pPr indent="-317500" lvl="1" marL="914400" rtl="0" algn="l">
              <a:spcBef>
                <a:spcPts val="320"/>
              </a:spcBef>
              <a:spcAft>
                <a:spcPts val="0"/>
              </a:spcAft>
              <a:buClr>
                <a:srgbClr val="4E84C4"/>
              </a:buClr>
              <a:buSzPts val="1400"/>
              <a:buFont typeface="Arial"/>
              <a:buChar char="–"/>
              <a:defRPr/>
            </a:lvl2pPr>
            <a:lvl3pPr indent="-317500" lvl="2" marL="1371600" rtl="0" algn="l">
              <a:spcBef>
                <a:spcPts val="320"/>
              </a:spcBef>
              <a:spcAft>
                <a:spcPts val="0"/>
              </a:spcAft>
              <a:buClr>
                <a:srgbClr val="4E84C4"/>
              </a:buClr>
              <a:buSzPts val="1400"/>
              <a:buFont typeface="Arial"/>
              <a:buChar char="•"/>
              <a:defRPr/>
            </a:lvl3pPr>
            <a:lvl4pPr indent="-317500" lvl="3" marL="1828800" rtl="0" algn="l">
              <a:spcBef>
                <a:spcPts val="320"/>
              </a:spcBef>
              <a:spcAft>
                <a:spcPts val="0"/>
              </a:spcAft>
              <a:buClr>
                <a:srgbClr val="4E84C4"/>
              </a:buClr>
              <a:buSzPts val="1400"/>
              <a:buFont typeface="Arial"/>
              <a:buChar char="–"/>
              <a:defRPr/>
            </a:lvl4pPr>
            <a:lvl5pPr indent="-317500" lvl="4" marL="2286000" rtl="0" algn="l">
              <a:spcBef>
                <a:spcPts val="320"/>
              </a:spcBef>
              <a:spcAft>
                <a:spcPts val="0"/>
              </a:spcAft>
              <a:buClr>
                <a:srgbClr val="4E84C4"/>
              </a:buClr>
              <a:buSzPts val="1400"/>
              <a:buFont typeface="Arial"/>
              <a:buChar char="»"/>
              <a:defRPr/>
            </a:lvl5pPr>
            <a:lvl6pPr indent="-317500" lvl="5" marL="2743200" rtl="0" algn="l">
              <a:spcBef>
                <a:spcPts val="320"/>
              </a:spcBef>
              <a:spcAft>
                <a:spcPts val="0"/>
              </a:spcAft>
              <a:buClr>
                <a:srgbClr val="4E84C4"/>
              </a:buClr>
              <a:buSzPts val="1400"/>
              <a:buFont typeface="Arial"/>
              <a:buChar char="»"/>
              <a:defRPr/>
            </a:lvl6pPr>
            <a:lvl7pPr indent="-317500" lvl="6" marL="3200400" rtl="0" algn="l">
              <a:spcBef>
                <a:spcPts val="320"/>
              </a:spcBef>
              <a:spcAft>
                <a:spcPts val="0"/>
              </a:spcAft>
              <a:buClr>
                <a:srgbClr val="4E84C4"/>
              </a:buClr>
              <a:buSzPts val="1400"/>
              <a:buFont typeface="Arial"/>
              <a:buChar char="»"/>
              <a:defRPr/>
            </a:lvl7pPr>
            <a:lvl8pPr indent="-317500" lvl="7" marL="3657600" rtl="0" algn="l">
              <a:spcBef>
                <a:spcPts val="320"/>
              </a:spcBef>
              <a:spcAft>
                <a:spcPts val="0"/>
              </a:spcAft>
              <a:buClr>
                <a:srgbClr val="4E84C4"/>
              </a:buClr>
              <a:buSzPts val="1400"/>
              <a:buFont typeface="Arial"/>
              <a:buChar char="»"/>
              <a:defRPr/>
            </a:lvl8pPr>
            <a:lvl9pPr indent="-317500" lvl="8" marL="4114800" rtl="0" algn="l">
              <a:spcBef>
                <a:spcPts val="320"/>
              </a:spcBef>
              <a:spcAft>
                <a:spcPts val="0"/>
              </a:spcAft>
              <a:buClr>
                <a:srgbClr val="4E84C4"/>
              </a:buClr>
              <a:buSzPts val="1400"/>
              <a:buFont typeface="Arial"/>
              <a:buChar char="»"/>
              <a:defRPr/>
            </a:lvl9pPr>
          </a:lstStyle>
          <a:p/>
        </p:txBody>
      </p:sp>
      <p:sp>
        <p:nvSpPr>
          <p:cNvPr id="278" name="Google Shape;278;p49"/>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49"/>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39" name="Google Shape;39;p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2" name="Google Shape;42;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43" name="Google Shape;43;p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6" name="Google Shape;46;p8"/>
          <p:cNvSpPr txBox="1"/>
          <p:nvPr>
            <p:ph idx="1" type="body"/>
          </p:nvPr>
        </p:nvSpPr>
        <p:spPr>
          <a:xfrm>
            <a:off x="342900" y="955675"/>
            <a:ext cx="4144963"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7" name="Google Shape;47;p8"/>
          <p:cNvSpPr txBox="1"/>
          <p:nvPr>
            <p:ph idx="2" type="body"/>
          </p:nvPr>
        </p:nvSpPr>
        <p:spPr>
          <a:xfrm>
            <a:off x="4640263" y="955675"/>
            <a:ext cx="4144962" cy="452596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48" name="Google Shape;48;p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1" name="Google Shape;51;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320"/>
              </a:spcBef>
              <a:spcAft>
                <a:spcPts val="0"/>
              </a:spcAft>
              <a:buSzPts val="1400"/>
              <a:buChar char="•"/>
              <a:defRPr/>
            </a:lvl1pPr>
            <a:lvl2pPr indent="-317500" lvl="1" marL="914400" rtl="0">
              <a:spcBef>
                <a:spcPts val="32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320"/>
              </a:spcBef>
              <a:spcAft>
                <a:spcPts val="0"/>
              </a:spcAft>
              <a:buSzPts val="1400"/>
              <a:buChar char="»"/>
              <a:defRPr/>
            </a:lvl5pPr>
            <a:lvl6pPr indent="-317500" lvl="5" marL="2743200" rtl="0">
              <a:spcBef>
                <a:spcPts val="320"/>
              </a:spcBef>
              <a:spcAft>
                <a:spcPts val="0"/>
              </a:spcAft>
              <a:buSzPts val="1400"/>
              <a:buChar char="»"/>
              <a:defRPr/>
            </a:lvl6pPr>
            <a:lvl7pPr indent="-317500" lvl="6" marL="3200400" rtl="0">
              <a:spcBef>
                <a:spcPts val="320"/>
              </a:spcBef>
              <a:spcAft>
                <a:spcPts val="0"/>
              </a:spcAft>
              <a:buSzPts val="1400"/>
              <a:buChar char="»"/>
              <a:defRPr/>
            </a:lvl7pPr>
            <a:lvl8pPr indent="-317500" lvl="7" marL="3657600" rtl="0">
              <a:spcBef>
                <a:spcPts val="320"/>
              </a:spcBef>
              <a:spcAft>
                <a:spcPts val="0"/>
              </a:spcAft>
              <a:buSzPts val="1400"/>
              <a:buChar char="»"/>
              <a:defRPr/>
            </a:lvl8pPr>
            <a:lvl9pPr indent="-317500" lvl="8" marL="4114800" rtl="0">
              <a:spcBef>
                <a:spcPts val="320"/>
              </a:spcBef>
              <a:spcAft>
                <a:spcPts val="0"/>
              </a:spcAft>
              <a:buSzPts val="1400"/>
              <a:buChar char="»"/>
              <a:defRPr/>
            </a:lvl9pPr>
          </a:lstStyle>
          <a:p/>
        </p:txBody>
      </p:sp>
      <p:sp>
        <p:nvSpPr>
          <p:cNvPr id="52" name="Google Shape;52;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3" name="Google Shape;53;p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10"/>
          <p:cNvSpPr/>
          <p:nvPr>
            <p:ph idx="2" type="pic"/>
          </p:nvPr>
        </p:nvSpPr>
        <p:spPr>
          <a:xfrm>
            <a:off x="1792288" y="612775"/>
            <a:ext cx="5486400" cy="4114800"/>
          </a:xfrm>
          <a:prstGeom prst="rect">
            <a:avLst/>
          </a:prstGeom>
          <a:noFill/>
          <a:ln>
            <a:noFill/>
          </a:ln>
        </p:spPr>
      </p:sp>
      <p:sp>
        <p:nvSpPr>
          <p:cNvPr id="57" name="Google Shape;57;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320"/>
              </a:spcBef>
              <a:spcAft>
                <a:spcPts val="0"/>
              </a:spcAft>
              <a:buSzPts val="1400"/>
              <a:buFont typeface="Arial"/>
              <a:buNone/>
              <a:defRPr/>
            </a:lvl1pPr>
            <a:lvl2pPr indent="-228600" lvl="1" marL="914400" rtl="0">
              <a:spcBef>
                <a:spcPts val="320"/>
              </a:spcBef>
              <a:spcAft>
                <a:spcPts val="0"/>
              </a:spcAft>
              <a:buSzPts val="1400"/>
              <a:buFont typeface="Arial"/>
              <a:buNone/>
              <a:defRPr/>
            </a:lvl2pPr>
            <a:lvl3pPr indent="-228600" lvl="2" marL="1371600" rtl="0">
              <a:spcBef>
                <a:spcPts val="320"/>
              </a:spcBef>
              <a:spcAft>
                <a:spcPts val="0"/>
              </a:spcAft>
              <a:buSzPts val="1400"/>
              <a:buFont typeface="Arial"/>
              <a:buNone/>
              <a:defRPr/>
            </a:lvl3pPr>
            <a:lvl4pPr indent="-228600" lvl="3" marL="1828800" rtl="0">
              <a:spcBef>
                <a:spcPts val="320"/>
              </a:spcBef>
              <a:spcAft>
                <a:spcPts val="0"/>
              </a:spcAft>
              <a:buSzPts val="1400"/>
              <a:buFont typeface="Arial"/>
              <a:buNone/>
              <a:defRPr/>
            </a:lvl4pPr>
            <a:lvl5pPr indent="-228600" lvl="4" marL="2286000" rtl="0">
              <a:spcBef>
                <a:spcPts val="320"/>
              </a:spcBef>
              <a:spcAft>
                <a:spcPts val="0"/>
              </a:spcAft>
              <a:buSzPts val="1400"/>
              <a:buFont typeface="Arial"/>
              <a:buNone/>
              <a:defRPr/>
            </a:lvl5pPr>
            <a:lvl6pPr indent="-228600" lvl="5" marL="2743200" rtl="0">
              <a:spcBef>
                <a:spcPts val="320"/>
              </a:spcBef>
              <a:spcAft>
                <a:spcPts val="0"/>
              </a:spcAft>
              <a:buSzPts val="1400"/>
              <a:buFont typeface="Arial"/>
              <a:buNone/>
              <a:defRPr/>
            </a:lvl6pPr>
            <a:lvl7pPr indent="-228600" lvl="6" marL="3200400" rtl="0">
              <a:spcBef>
                <a:spcPts val="320"/>
              </a:spcBef>
              <a:spcAft>
                <a:spcPts val="0"/>
              </a:spcAft>
              <a:buSzPts val="1400"/>
              <a:buFont typeface="Arial"/>
              <a:buNone/>
              <a:defRPr/>
            </a:lvl7pPr>
            <a:lvl8pPr indent="-228600" lvl="7" marL="3657600" rtl="0">
              <a:spcBef>
                <a:spcPts val="320"/>
              </a:spcBef>
              <a:spcAft>
                <a:spcPts val="0"/>
              </a:spcAft>
              <a:buSzPts val="1400"/>
              <a:buFont typeface="Arial"/>
              <a:buNone/>
              <a:defRPr/>
            </a:lvl8pPr>
            <a:lvl9pPr indent="-228600" lvl="8" marL="4114800" rtl="0">
              <a:spcBef>
                <a:spcPts val="320"/>
              </a:spcBef>
              <a:spcAft>
                <a:spcPts val="0"/>
              </a:spcAft>
              <a:buSzPts val="1400"/>
              <a:buFont typeface="Arial"/>
              <a:buNone/>
              <a:defRPr/>
            </a:lvl9pPr>
          </a:lstStyle>
          <a:p/>
        </p:txBody>
      </p:sp>
      <p:sp>
        <p:nvSpPr>
          <p:cNvPr id="58" name="Google Shape;58;p1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image" Target="../media/image6.jpg"/><Relationship Id="rId2" Type="http://schemas.openxmlformats.org/officeDocument/2006/relationships/image" Target="../media/image1.jpg"/><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4.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 inside_4 lines" id="10" name="Google Shape;10;p1"/>
          <p:cNvPicPr preferRelativeResize="0"/>
          <p:nvPr/>
        </p:nvPicPr>
        <p:blipFill rotWithShape="1">
          <a:blip r:embed="rId1">
            <a:alphaModFix/>
          </a:blip>
          <a:srcRect b="4404" l="0" r="0" t="2831"/>
          <a:stretch/>
        </p:blipFill>
        <p:spPr>
          <a:xfrm>
            <a:off x="0" y="5395913"/>
            <a:ext cx="9144000" cy="936625"/>
          </a:xfrm>
          <a:prstGeom prst="rect">
            <a:avLst/>
          </a:prstGeom>
          <a:noFill/>
          <a:ln>
            <a:noFill/>
          </a:ln>
        </p:spPr>
      </p:pic>
      <p:sp>
        <p:nvSpPr>
          <p:cNvPr id="11" name="Google Shape;11;p1"/>
          <p:cNvSpPr txBox="1"/>
          <p:nvPr>
            <p:ph type="title"/>
          </p:nvPr>
        </p:nvSpPr>
        <p:spPr>
          <a:xfrm>
            <a:off x="342900" y="27463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2" name="Google Shape;12;p1"/>
          <p:cNvSpPr txBox="1"/>
          <p:nvPr>
            <p:ph idx="1" type="body"/>
          </p:nvPr>
        </p:nvSpPr>
        <p:spPr>
          <a:xfrm>
            <a:off x="342900" y="955675"/>
            <a:ext cx="8442325"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pic>
        <p:nvPicPr>
          <p:cNvPr descr="6" id="13" name="Google Shape;13;p1"/>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 name="Google Shape;14;p1"/>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15" name="Google Shape;15;p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pic>
        <p:nvPicPr>
          <p:cNvPr descr="Guidelines ppt_new inside" id="71" name="Google Shape;71;p14"/>
          <p:cNvPicPr preferRelativeResize="0"/>
          <p:nvPr/>
        </p:nvPicPr>
        <p:blipFill rotWithShape="1">
          <a:blip r:embed="rId1">
            <a:alphaModFix/>
          </a:blip>
          <a:srcRect b="0" l="0" r="0" t="0"/>
          <a:stretch/>
        </p:blipFill>
        <p:spPr>
          <a:xfrm>
            <a:off x="0" y="5540375"/>
            <a:ext cx="9144000" cy="736600"/>
          </a:xfrm>
          <a:prstGeom prst="rect">
            <a:avLst/>
          </a:prstGeom>
          <a:noFill/>
          <a:ln>
            <a:noFill/>
          </a:ln>
        </p:spPr>
      </p:pic>
      <p:sp>
        <p:nvSpPr>
          <p:cNvPr id="72" name="Google Shape;72;p14"/>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73" name="Google Shape;73;p14"/>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sp>
        <p:nvSpPr>
          <p:cNvPr id="74" name="Google Shape;74;p14"/>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5" name="Google Shape;75;p14"/>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pic>
        <p:nvPicPr>
          <p:cNvPr descr="6" id="76" name="Google Shape;76;p14"/>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77" name="Google Shape;77;p14"/>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descr="Guidelines ppt_new inside" id="140" name="Google Shape;140;p26"/>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141" name="Google Shape;141;p26"/>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142" name="Google Shape;142;p26"/>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26"/>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4" name="Google Shape;144;p26"/>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145" name="Google Shape;145;p26"/>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6" name="Google Shape;146;p26"/>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147" name="Google Shape;147;p26"/>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148" name="Google Shape;148;p26"/>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pic>
        <p:nvPicPr>
          <p:cNvPr descr="Guidelines ppt_new inside" id="211" name="Google Shape;211;p38"/>
          <p:cNvPicPr preferRelativeResize="0"/>
          <p:nvPr/>
        </p:nvPicPr>
        <p:blipFill rotWithShape="1">
          <a:blip r:embed="rId1">
            <a:alphaModFix/>
          </a:blip>
          <a:srcRect b="0" l="0" r="0" t="0"/>
          <a:stretch/>
        </p:blipFill>
        <p:spPr>
          <a:xfrm>
            <a:off x="0" y="5540375"/>
            <a:ext cx="9144000" cy="736600"/>
          </a:xfrm>
          <a:prstGeom prst="rect">
            <a:avLst/>
          </a:prstGeom>
          <a:noFill/>
          <a:ln>
            <a:noFill/>
          </a:ln>
        </p:spPr>
      </p:pic>
      <p:pic>
        <p:nvPicPr>
          <p:cNvPr descr="6" id="212" name="Google Shape;212;p38"/>
          <p:cNvPicPr preferRelativeResize="0"/>
          <p:nvPr/>
        </p:nvPicPr>
        <p:blipFill rotWithShape="1">
          <a:blip r:embed="rId2">
            <a:alphaModFix/>
          </a:blip>
          <a:srcRect b="0" l="0" r="0" t="0"/>
          <a:stretch/>
        </p:blipFill>
        <p:spPr>
          <a:xfrm>
            <a:off x="350838" y="6477000"/>
            <a:ext cx="2844800" cy="142875"/>
          </a:xfrm>
          <a:prstGeom prst="rect">
            <a:avLst/>
          </a:prstGeom>
          <a:noFill/>
          <a:ln>
            <a:noFill/>
          </a:ln>
        </p:spPr>
      </p:pic>
      <p:sp>
        <p:nvSpPr>
          <p:cNvPr id="213" name="Google Shape;213;p38"/>
          <p:cNvSpPr txBox="1"/>
          <p:nvPr>
            <p:ph idx="12" type="sldNum"/>
          </p:nvPr>
        </p:nvSpPr>
        <p:spPr>
          <a:xfrm>
            <a:off x="8477250" y="6461125"/>
            <a:ext cx="381000" cy="2651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900" u="none" cap="none" strike="noStrike">
                <a:solidFill>
                  <a:srgbClr val="4E84C4"/>
                </a:solidFill>
                <a:latin typeface="PT Sans"/>
                <a:ea typeface="PT Sans"/>
                <a:cs typeface="PT Sans"/>
                <a:sym typeface="PT Sans"/>
              </a:defRPr>
            </a:lvl1pPr>
            <a:lvl2pPr indent="0" lvl="1" marL="0" marR="0" rtl="0" algn="r">
              <a:spcBef>
                <a:spcPts val="0"/>
              </a:spcBef>
              <a:buNone/>
              <a:defRPr b="1" i="0" sz="900" u="none" cap="none" strike="noStrike">
                <a:solidFill>
                  <a:srgbClr val="4E84C4"/>
                </a:solidFill>
                <a:latin typeface="PT Sans"/>
                <a:ea typeface="PT Sans"/>
                <a:cs typeface="PT Sans"/>
                <a:sym typeface="PT Sans"/>
              </a:defRPr>
            </a:lvl2pPr>
            <a:lvl3pPr indent="0" lvl="2" marL="0" marR="0" rtl="0" algn="r">
              <a:spcBef>
                <a:spcPts val="0"/>
              </a:spcBef>
              <a:buNone/>
              <a:defRPr b="1" i="0" sz="900" u="none" cap="none" strike="noStrike">
                <a:solidFill>
                  <a:srgbClr val="4E84C4"/>
                </a:solidFill>
                <a:latin typeface="PT Sans"/>
                <a:ea typeface="PT Sans"/>
                <a:cs typeface="PT Sans"/>
                <a:sym typeface="PT Sans"/>
              </a:defRPr>
            </a:lvl3pPr>
            <a:lvl4pPr indent="0" lvl="3" marL="0" marR="0" rtl="0" algn="r">
              <a:spcBef>
                <a:spcPts val="0"/>
              </a:spcBef>
              <a:buNone/>
              <a:defRPr b="1" i="0" sz="900" u="none" cap="none" strike="noStrike">
                <a:solidFill>
                  <a:srgbClr val="4E84C4"/>
                </a:solidFill>
                <a:latin typeface="PT Sans"/>
                <a:ea typeface="PT Sans"/>
                <a:cs typeface="PT Sans"/>
                <a:sym typeface="PT Sans"/>
              </a:defRPr>
            </a:lvl4pPr>
            <a:lvl5pPr indent="0" lvl="4" marL="0" marR="0" rtl="0" algn="r">
              <a:spcBef>
                <a:spcPts val="0"/>
              </a:spcBef>
              <a:buNone/>
              <a:defRPr b="1" i="0" sz="900" u="none" cap="none" strike="noStrike">
                <a:solidFill>
                  <a:srgbClr val="4E84C4"/>
                </a:solidFill>
                <a:latin typeface="PT Sans"/>
                <a:ea typeface="PT Sans"/>
                <a:cs typeface="PT Sans"/>
                <a:sym typeface="PT Sans"/>
              </a:defRPr>
            </a:lvl5pPr>
            <a:lvl6pPr indent="0" lvl="5" marL="0" marR="0" rtl="0" algn="r">
              <a:spcBef>
                <a:spcPts val="0"/>
              </a:spcBef>
              <a:buNone/>
              <a:defRPr b="1" i="0" sz="900" u="none" cap="none" strike="noStrike">
                <a:solidFill>
                  <a:srgbClr val="4E84C4"/>
                </a:solidFill>
                <a:latin typeface="PT Sans"/>
                <a:ea typeface="PT Sans"/>
                <a:cs typeface="PT Sans"/>
                <a:sym typeface="PT Sans"/>
              </a:defRPr>
            </a:lvl6pPr>
            <a:lvl7pPr indent="0" lvl="6" marL="0" marR="0" rtl="0" algn="r">
              <a:spcBef>
                <a:spcPts val="0"/>
              </a:spcBef>
              <a:buNone/>
              <a:defRPr b="1" i="0" sz="900" u="none" cap="none" strike="noStrike">
                <a:solidFill>
                  <a:srgbClr val="4E84C4"/>
                </a:solidFill>
                <a:latin typeface="PT Sans"/>
                <a:ea typeface="PT Sans"/>
                <a:cs typeface="PT Sans"/>
                <a:sym typeface="PT Sans"/>
              </a:defRPr>
            </a:lvl7pPr>
            <a:lvl8pPr indent="0" lvl="7" marL="0" marR="0" rtl="0" algn="r">
              <a:spcBef>
                <a:spcPts val="0"/>
              </a:spcBef>
              <a:buNone/>
              <a:defRPr b="1" i="0" sz="900" u="none" cap="none" strike="noStrike">
                <a:solidFill>
                  <a:srgbClr val="4E84C4"/>
                </a:solidFill>
                <a:latin typeface="PT Sans"/>
                <a:ea typeface="PT Sans"/>
                <a:cs typeface="PT Sans"/>
                <a:sym typeface="PT Sans"/>
              </a:defRPr>
            </a:lvl8pPr>
            <a:lvl9pPr indent="0" lvl="8" marL="0" marR="0" rtl="0" algn="r">
              <a:spcBef>
                <a:spcPts val="0"/>
              </a:spcBef>
              <a:buNone/>
              <a:defRPr b="1" i="0" sz="900" u="none" cap="none" strike="noStrike">
                <a:solidFill>
                  <a:srgbClr val="4E84C4"/>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38"/>
          <p:cNvSpPr txBox="1"/>
          <p:nvPr>
            <p:ph idx="11" type="ftr"/>
          </p:nvPr>
        </p:nvSpPr>
        <p:spPr>
          <a:xfrm>
            <a:off x="4170363" y="6456363"/>
            <a:ext cx="2286000" cy="265112"/>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15" name="Google Shape;215;p38"/>
          <p:cNvSpPr/>
          <p:nvPr/>
        </p:nvSpPr>
        <p:spPr>
          <a:xfrm>
            <a:off x="6721475" y="6459538"/>
            <a:ext cx="1412875" cy="31591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00" u="none" cap="none" strike="noStrike">
                <a:solidFill>
                  <a:srgbClr val="4E84C4"/>
                </a:solidFill>
                <a:latin typeface="PT Sans"/>
                <a:ea typeface="PT Sans"/>
                <a:cs typeface="PT Sans"/>
                <a:sym typeface="PT Sans"/>
              </a:rPr>
              <a:t>18 December 2013</a:t>
            </a:r>
            <a:endParaRPr b="0" i="0" sz="900" u="none" cap="none" strike="noStrike">
              <a:solidFill>
                <a:srgbClr val="4E84C4"/>
              </a:solidFill>
              <a:latin typeface="PT Sans"/>
              <a:ea typeface="PT Sans"/>
              <a:cs typeface="PT Sans"/>
              <a:sym typeface="PT Sans"/>
            </a:endParaRPr>
          </a:p>
        </p:txBody>
      </p:sp>
      <p:sp>
        <p:nvSpPr>
          <p:cNvPr id="216" name="Google Shape;216;p38"/>
          <p:cNvSpPr txBox="1"/>
          <p:nvPr>
            <p:ph type="title"/>
          </p:nvPr>
        </p:nvSpPr>
        <p:spPr>
          <a:xfrm>
            <a:off x="342900" y="446088"/>
            <a:ext cx="8442325" cy="5953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7" name="Google Shape;217;p38"/>
          <p:cNvSpPr txBox="1"/>
          <p:nvPr>
            <p:ph idx="1" type="body"/>
          </p:nvPr>
        </p:nvSpPr>
        <p:spPr>
          <a:xfrm>
            <a:off x="342900" y="1112838"/>
            <a:ext cx="8442325" cy="4525962"/>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320"/>
              </a:spcBef>
              <a:spcAft>
                <a:spcPts val="0"/>
              </a:spcAft>
              <a:buClr>
                <a:srgbClr val="4E84C4"/>
              </a:buClr>
              <a:buSzPts val="1400"/>
              <a:buFont typeface="Arial"/>
              <a:buChar char="•"/>
              <a:defRPr/>
            </a:lvl1pPr>
            <a:lvl2pPr indent="-317500" lvl="1" marL="914400" marR="0" rtl="0" algn="l">
              <a:spcBef>
                <a:spcPts val="320"/>
              </a:spcBef>
              <a:spcAft>
                <a:spcPts val="0"/>
              </a:spcAft>
              <a:buClr>
                <a:srgbClr val="4E84C4"/>
              </a:buClr>
              <a:buSzPts val="1400"/>
              <a:buFont typeface="Arial"/>
              <a:buChar char="–"/>
              <a:defRPr/>
            </a:lvl2pPr>
            <a:lvl3pPr indent="-317500" lvl="2" marL="1371600" marR="0" rtl="0" algn="l">
              <a:spcBef>
                <a:spcPts val="320"/>
              </a:spcBef>
              <a:spcAft>
                <a:spcPts val="0"/>
              </a:spcAft>
              <a:buClr>
                <a:srgbClr val="4E84C4"/>
              </a:buClr>
              <a:buSzPts val="1400"/>
              <a:buFont typeface="Arial"/>
              <a:buChar char="•"/>
              <a:defRPr/>
            </a:lvl3pPr>
            <a:lvl4pPr indent="-317500" lvl="3" marL="1828800" marR="0" rtl="0" algn="l">
              <a:spcBef>
                <a:spcPts val="320"/>
              </a:spcBef>
              <a:spcAft>
                <a:spcPts val="0"/>
              </a:spcAft>
              <a:buClr>
                <a:srgbClr val="4E84C4"/>
              </a:buClr>
              <a:buSzPts val="1400"/>
              <a:buFont typeface="Arial"/>
              <a:buChar char="–"/>
              <a:defRPr/>
            </a:lvl4pPr>
            <a:lvl5pPr indent="-317500" lvl="4" marL="2286000" marR="0" rtl="0" algn="l">
              <a:spcBef>
                <a:spcPts val="320"/>
              </a:spcBef>
              <a:spcAft>
                <a:spcPts val="0"/>
              </a:spcAft>
              <a:buClr>
                <a:srgbClr val="4E84C4"/>
              </a:buClr>
              <a:buSzPts val="1400"/>
              <a:buFont typeface="Arial"/>
              <a:buChar char="»"/>
              <a:defRPr/>
            </a:lvl5pPr>
            <a:lvl6pPr indent="-317500" lvl="5" marL="2743200" marR="0" rtl="0" algn="l">
              <a:spcBef>
                <a:spcPts val="320"/>
              </a:spcBef>
              <a:spcAft>
                <a:spcPts val="0"/>
              </a:spcAft>
              <a:buClr>
                <a:srgbClr val="4E84C4"/>
              </a:buClr>
              <a:buSzPts val="1400"/>
              <a:buFont typeface="Arial"/>
              <a:buChar char="»"/>
              <a:defRPr/>
            </a:lvl6pPr>
            <a:lvl7pPr indent="-317500" lvl="6" marL="3200400" marR="0" rtl="0" algn="l">
              <a:spcBef>
                <a:spcPts val="320"/>
              </a:spcBef>
              <a:spcAft>
                <a:spcPts val="0"/>
              </a:spcAft>
              <a:buClr>
                <a:srgbClr val="4E84C4"/>
              </a:buClr>
              <a:buSzPts val="1400"/>
              <a:buFont typeface="Arial"/>
              <a:buChar char="»"/>
              <a:defRPr/>
            </a:lvl7pPr>
            <a:lvl8pPr indent="-317500" lvl="7" marL="3657600" marR="0" rtl="0" algn="l">
              <a:spcBef>
                <a:spcPts val="320"/>
              </a:spcBef>
              <a:spcAft>
                <a:spcPts val="0"/>
              </a:spcAft>
              <a:buClr>
                <a:srgbClr val="4E84C4"/>
              </a:buClr>
              <a:buSzPts val="1400"/>
              <a:buFont typeface="Arial"/>
              <a:buChar char="»"/>
              <a:defRPr/>
            </a:lvl8pPr>
            <a:lvl9pPr indent="-317500" lvl="8" marL="4114800" marR="0" rtl="0" algn="l">
              <a:spcBef>
                <a:spcPts val="320"/>
              </a:spcBef>
              <a:spcAft>
                <a:spcPts val="0"/>
              </a:spcAft>
              <a:buClr>
                <a:srgbClr val="4E84C4"/>
              </a:buClr>
              <a:buSzPts val="1400"/>
              <a:buFont typeface="Arial"/>
              <a:buChar char="»"/>
              <a:defRPr/>
            </a:lvl9pPr>
          </a:lstStyle>
          <a:p/>
        </p:txBody>
      </p:sp>
      <p:cxnSp>
        <p:nvCxnSpPr>
          <p:cNvPr id="218" name="Google Shape;218;p38"/>
          <p:cNvCxnSpPr/>
          <p:nvPr/>
        </p:nvCxnSpPr>
        <p:spPr>
          <a:xfrm rot="10800000">
            <a:off x="0" y="957263"/>
            <a:ext cx="1393825" cy="0"/>
          </a:xfrm>
          <a:prstGeom prst="straightConnector1">
            <a:avLst/>
          </a:prstGeom>
          <a:noFill/>
          <a:ln cap="flat" cmpd="sng" w="9525">
            <a:solidFill>
              <a:srgbClr val="BBB1A5"/>
            </a:solidFill>
            <a:prstDash val="solid"/>
            <a:round/>
            <a:headEnd len="sm" w="sm" type="none"/>
            <a:tailEnd len="sm" w="sm" type="none"/>
          </a:ln>
        </p:spPr>
      </p:cxnSp>
      <p:cxnSp>
        <p:nvCxnSpPr>
          <p:cNvPr id="219" name="Google Shape;219;p38"/>
          <p:cNvCxnSpPr/>
          <p:nvPr/>
        </p:nvCxnSpPr>
        <p:spPr>
          <a:xfrm rot="10800000">
            <a:off x="-152400" y="5413375"/>
            <a:ext cx="1393825" cy="0"/>
          </a:xfrm>
          <a:prstGeom prst="straightConnector1">
            <a:avLst/>
          </a:prstGeom>
          <a:noFill/>
          <a:ln cap="flat" cmpd="sng" w="9525">
            <a:solidFill>
              <a:srgbClr val="BBB1A5"/>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hyperlink" Target="http://channel9.msdn.com/Events/TechEd/NorthAmerica/2010/BIE13-INT" TargetMode="External"/><Relationship Id="rId4" Type="http://schemas.openxmlformats.org/officeDocument/2006/relationships/hyperlink" Target="http://channel9.msdn.com/Events/TechEd/NewZealand/TechEd-New-Zealand-2012/DBI30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40.png"/><Relationship Id="rId5" Type="http://schemas.openxmlformats.org/officeDocument/2006/relationships/image" Target="../media/image35.png"/><Relationship Id="rId6" Type="http://schemas.openxmlformats.org/officeDocument/2006/relationships/image" Target="../media/image41.png"/><Relationship Id="rId7" Type="http://schemas.openxmlformats.org/officeDocument/2006/relationships/image" Target="../media/image39.png"/><Relationship Id="rId8"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6.png"/><Relationship Id="rId4" Type="http://schemas.openxmlformats.org/officeDocument/2006/relationships/image" Target="../media/image45.png"/><Relationship Id="rId5"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2.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3.png"/><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6.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1" Type="http://schemas.openxmlformats.org/officeDocument/2006/relationships/image" Target="../media/image25.jpg"/><Relationship Id="rId10" Type="http://schemas.openxmlformats.org/officeDocument/2006/relationships/image" Target="../media/image24.png"/><Relationship Id="rId13" Type="http://schemas.openxmlformats.org/officeDocument/2006/relationships/image" Target="../media/image26.png"/><Relationship Id="rId12"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7.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2.jpg"/><Relationship Id="rId7" Type="http://schemas.openxmlformats.org/officeDocument/2006/relationships/image" Target="../media/image21.jpg"/><Relationship Id="rId8" Type="http://schemas.openxmlformats.org/officeDocument/2006/relationships/image" Target="../media/image2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2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Integration Services E3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Package</a:t>
            </a:r>
            <a:endParaRPr b="0" i="0" sz="3000" u="none" cap="none" strike="noStrike">
              <a:solidFill>
                <a:srgbClr val="4E84C4"/>
              </a:solidFill>
              <a:latin typeface="PT Sans"/>
              <a:ea typeface="PT Sans"/>
              <a:cs typeface="PT Sans"/>
              <a:sym typeface="PT Sans"/>
            </a:endParaRPr>
          </a:p>
        </p:txBody>
      </p:sp>
      <p:pic>
        <p:nvPicPr>
          <p:cNvPr id="470" name="Google Shape;470;p59"/>
          <p:cNvPicPr preferRelativeResize="0"/>
          <p:nvPr/>
        </p:nvPicPr>
        <p:blipFill rotWithShape="1">
          <a:blip r:embed="rId3">
            <a:alphaModFix/>
          </a:blip>
          <a:srcRect b="0" l="0" r="0" t="0"/>
          <a:stretch/>
        </p:blipFill>
        <p:spPr>
          <a:xfrm>
            <a:off x="358728" y="894073"/>
            <a:ext cx="2476500" cy="4657725"/>
          </a:xfrm>
          <a:prstGeom prst="rect">
            <a:avLst/>
          </a:prstGeom>
          <a:noFill/>
          <a:ln>
            <a:noFill/>
          </a:ln>
        </p:spPr>
      </p:pic>
      <p:sp>
        <p:nvSpPr>
          <p:cNvPr id="471" name="Google Shape;471;p59"/>
          <p:cNvSpPr txBox="1"/>
          <p:nvPr/>
        </p:nvSpPr>
        <p:spPr>
          <a:xfrm>
            <a:off x="3013658" y="978900"/>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Truncate staging tables before extraction</a:t>
            </a:r>
            <a:endParaRPr b="0" i="0" sz="2000" u="none" cap="none" strike="noStrike">
              <a:solidFill>
                <a:schemeClr val="dk1"/>
              </a:solidFill>
              <a:latin typeface="Arial"/>
              <a:ea typeface="Arial"/>
              <a:cs typeface="Arial"/>
              <a:sym typeface="Arial"/>
            </a:endParaRPr>
          </a:p>
        </p:txBody>
      </p:sp>
      <p:sp>
        <p:nvSpPr>
          <p:cNvPr id="472" name="Google Shape;472;p59"/>
          <p:cNvSpPr txBox="1"/>
          <p:nvPr/>
        </p:nvSpPr>
        <p:spPr>
          <a:xfrm>
            <a:off x="3011510" y="195554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Add a audit record to Audit table</a:t>
            </a:r>
            <a:endParaRPr b="0" i="0" sz="2000" u="none" cap="none" strike="noStrike">
              <a:solidFill>
                <a:schemeClr val="dk1"/>
              </a:solidFill>
              <a:latin typeface="Arial"/>
              <a:ea typeface="Arial"/>
              <a:cs typeface="Arial"/>
              <a:sym typeface="Arial"/>
            </a:endParaRPr>
          </a:p>
        </p:txBody>
      </p:sp>
      <p:sp>
        <p:nvSpPr>
          <p:cNvPr id="473" name="Google Shape;473;p59"/>
          <p:cNvSpPr txBox="1"/>
          <p:nvPr/>
        </p:nvSpPr>
        <p:spPr>
          <a:xfrm>
            <a:off x="3011510" y="2921462"/>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Extract data from source and load to staging table</a:t>
            </a:r>
            <a:endParaRPr b="0" i="0" sz="2000" u="none" cap="none" strike="noStrike">
              <a:solidFill>
                <a:schemeClr val="dk1"/>
              </a:solidFill>
              <a:latin typeface="Arial"/>
              <a:ea typeface="Arial"/>
              <a:cs typeface="Arial"/>
              <a:sym typeface="Arial"/>
            </a:endParaRPr>
          </a:p>
        </p:txBody>
      </p:sp>
      <p:sp>
        <p:nvSpPr>
          <p:cNvPr id="474" name="Google Shape;474;p59"/>
          <p:cNvSpPr txBox="1"/>
          <p:nvPr/>
        </p:nvSpPr>
        <p:spPr>
          <a:xfrm>
            <a:off x="3011510" y="3874501"/>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Count records extracted from source (staging)</a:t>
            </a:r>
            <a:endParaRPr b="0" i="0" sz="2000" u="none" cap="none" strike="noStrike">
              <a:solidFill>
                <a:schemeClr val="dk1"/>
              </a:solidFill>
              <a:latin typeface="Arial"/>
              <a:ea typeface="Arial"/>
              <a:cs typeface="Arial"/>
              <a:sym typeface="Arial"/>
            </a:endParaRPr>
          </a:p>
        </p:txBody>
      </p:sp>
      <p:sp>
        <p:nvSpPr>
          <p:cNvPr id="475" name="Google Shape;475;p59"/>
          <p:cNvSpPr txBox="1"/>
          <p:nvPr/>
        </p:nvSpPr>
        <p:spPr>
          <a:xfrm>
            <a:off x="3011510" y="487905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Update the audit record</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49"/>
          <p:cNvSpPr/>
          <p:nvPr/>
        </p:nvSpPr>
        <p:spPr>
          <a:xfrm>
            <a:off x="284163" y="1763713"/>
            <a:ext cx="8385175"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sng" cap="none" strike="noStrike">
                <a:solidFill>
                  <a:schemeClr val="hlink"/>
                </a:solidFill>
                <a:latin typeface="Arial"/>
                <a:ea typeface="Arial"/>
                <a:cs typeface="Arial"/>
                <a:sym typeface="Arial"/>
                <a:hlinkClick r:id="rId3"/>
              </a:rPr>
              <a:t>http://channel9.msdn.com/Events/TechEd/NorthAmerica/2010/BIE13-INT</a:t>
            </a:r>
            <a:endParaRPr b="0" i="0" sz="18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4" name="Google Shape;1214;p14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Online Resources for common features of 2008 and 2012</a:t>
            </a:r>
            <a:endParaRPr b="0" i="0" sz="2800" u="none" cap="none" strike="noStrike">
              <a:solidFill>
                <a:srgbClr val="4E84C4"/>
              </a:solidFill>
              <a:latin typeface="PT Sans"/>
              <a:ea typeface="PT Sans"/>
              <a:cs typeface="PT Sans"/>
              <a:sym typeface="PT Sans"/>
            </a:endParaRPr>
          </a:p>
        </p:txBody>
      </p:sp>
      <p:sp>
        <p:nvSpPr>
          <p:cNvPr id="1215" name="Google Shape;1215;p149"/>
          <p:cNvSpPr txBox="1"/>
          <p:nvPr/>
        </p:nvSpPr>
        <p:spPr>
          <a:xfrm>
            <a:off x="301625" y="1308100"/>
            <a:ext cx="2951163" cy="3698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Design Patterns</a:t>
            </a:r>
            <a:endParaRPr/>
          </a:p>
        </p:txBody>
      </p:sp>
      <p:sp>
        <p:nvSpPr>
          <p:cNvPr id="1216" name="Google Shape;1216;p149"/>
          <p:cNvSpPr/>
          <p:nvPr/>
        </p:nvSpPr>
        <p:spPr>
          <a:xfrm>
            <a:off x="341313" y="2840038"/>
            <a:ext cx="8420100" cy="6461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sng" cap="none" strike="noStrike">
                <a:solidFill>
                  <a:schemeClr val="hlink"/>
                </a:solidFill>
                <a:latin typeface="Arial"/>
                <a:ea typeface="Arial"/>
                <a:cs typeface="Arial"/>
                <a:sym typeface="Arial"/>
                <a:hlinkClick r:id="rId4"/>
              </a:rPr>
              <a:t>http://channel9.msdn.com/Events/TechEd/NewZealand/TechEd-New-Zealand-2012/DBI301</a:t>
            </a:r>
            <a:endParaRPr b="0" i="0" sz="1800" u="none" cap="none" strike="noStrike">
              <a:solidFill>
                <a:schemeClr val="dk1"/>
              </a:solidFill>
              <a:latin typeface="Arial"/>
              <a:ea typeface="Arial"/>
              <a:cs typeface="Arial"/>
              <a:sym typeface="Arial"/>
            </a:endParaRPr>
          </a:p>
        </p:txBody>
      </p:sp>
      <p:sp>
        <p:nvSpPr>
          <p:cNvPr id="1217" name="Google Shape;1217;p149"/>
          <p:cNvSpPr txBox="1"/>
          <p:nvPr/>
        </p:nvSpPr>
        <p:spPr>
          <a:xfrm>
            <a:off x="268288" y="2479675"/>
            <a:ext cx="7591425" cy="368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i="0" lang="en-US" sz="1800" u="none" cap="none" strike="noStrike">
                <a:solidFill>
                  <a:schemeClr val="dk1"/>
                </a:solidFill>
                <a:latin typeface="Arial"/>
                <a:ea typeface="Arial"/>
                <a:cs typeface="Arial"/>
                <a:sym typeface="Arial"/>
              </a:rPr>
              <a:t>Bringing Together SSIS, DQS, and MDS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50"/>
          <p:cNvSpPr txBox="1"/>
          <p:nvPr>
            <p:ph type="title"/>
          </p:nvPr>
        </p:nvSpPr>
        <p:spPr>
          <a:xfrm>
            <a:off x="342900" y="2195513"/>
            <a:ext cx="8442325" cy="59531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4E84C4"/>
                </a:solidFill>
                <a:latin typeface="PT Sans"/>
                <a:ea typeface="PT Sans"/>
                <a:cs typeface="PT Sans"/>
                <a:sym typeface="PT Sans"/>
              </a:rPr>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Data Flow</a:t>
            </a:r>
            <a:endParaRPr b="0" i="0" sz="3000" u="none" cap="none" strike="noStrike">
              <a:solidFill>
                <a:srgbClr val="4E84C4"/>
              </a:solidFill>
              <a:latin typeface="PT Sans"/>
              <a:ea typeface="PT Sans"/>
              <a:cs typeface="PT Sans"/>
              <a:sym typeface="PT Sans"/>
            </a:endParaRPr>
          </a:p>
        </p:txBody>
      </p:sp>
      <p:sp>
        <p:nvSpPr>
          <p:cNvPr id="482" name="Google Shape;482;p60"/>
          <p:cNvSpPr txBox="1"/>
          <p:nvPr/>
        </p:nvSpPr>
        <p:spPr>
          <a:xfrm>
            <a:off x="3013658" y="113344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Connect to the Source</a:t>
            </a:r>
            <a:endParaRPr b="0" i="0" sz="2000" u="none" cap="none" strike="noStrike">
              <a:solidFill>
                <a:schemeClr val="dk1"/>
              </a:solidFill>
              <a:latin typeface="Arial"/>
              <a:ea typeface="Arial"/>
              <a:cs typeface="Arial"/>
              <a:sym typeface="Arial"/>
            </a:endParaRPr>
          </a:p>
        </p:txBody>
      </p:sp>
      <p:sp>
        <p:nvSpPr>
          <p:cNvPr id="483" name="Google Shape;483;p60"/>
          <p:cNvSpPr txBox="1"/>
          <p:nvPr/>
        </p:nvSpPr>
        <p:spPr>
          <a:xfrm>
            <a:off x="3011510" y="1981307"/>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Store the extracted row count in variable </a:t>
            </a:r>
            <a:endParaRPr b="0" i="0" sz="2000" u="none" cap="none" strike="noStrike">
              <a:solidFill>
                <a:schemeClr val="dk1"/>
              </a:solidFill>
              <a:latin typeface="Arial"/>
              <a:ea typeface="Arial"/>
              <a:cs typeface="Arial"/>
              <a:sym typeface="Arial"/>
            </a:endParaRPr>
          </a:p>
        </p:txBody>
      </p:sp>
      <p:sp>
        <p:nvSpPr>
          <p:cNvPr id="484" name="Google Shape;484;p60"/>
          <p:cNvSpPr txBox="1"/>
          <p:nvPr/>
        </p:nvSpPr>
        <p:spPr>
          <a:xfrm>
            <a:off x="3011510" y="2844188"/>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Load extracted data into staging table</a:t>
            </a:r>
            <a:endParaRPr b="0" i="0" sz="2000" u="none" cap="none" strike="noStrike">
              <a:solidFill>
                <a:schemeClr val="dk1"/>
              </a:solidFill>
              <a:latin typeface="Arial"/>
              <a:ea typeface="Arial"/>
              <a:cs typeface="Arial"/>
              <a:sym typeface="Arial"/>
            </a:endParaRPr>
          </a:p>
        </p:txBody>
      </p:sp>
      <p:sp>
        <p:nvSpPr>
          <p:cNvPr id="485" name="Google Shape;485;p60"/>
          <p:cNvSpPr txBox="1"/>
          <p:nvPr/>
        </p:nvSpPr>
        <p:spPr>
          <a:xfrm>
            <a:off x="3011510" y="3771469"/>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Store error row count in variable</a:t>
            </a:r>
            <a:endParaRPr b="0" i="0" sz="2000" u="none" cap="none" strike="noStrike">
              <a:solidFill>
                <a:schemeClr val="dk1"/>
              </a:solidFill>
              <a:latin typeface="Arial"/>
              <a:ea typeface="Arial"/>
              <a:cs typeface="Arial"/>
              <a:sym typeface="Arial"/>
            </a:endParaRPr>
          </a:p>
        </p:txBody>
      </p:sp>
      <p:sp>
        <p:nvSpPr>
          <p:cNvPr id="486" name="Google Shape;486;p60"/>
          <p:cNvSpPr txBox="1"/>
          <p:nvPr/>
        </p:nvSpPr>
        <p:spPr>
          <a:xfrm>
            <a:off x="3011510" y="4647236"/>
            <a:ext cx="6001555" cy="46353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Save error records</a:t>
            </a:r>
            <a:endParaRPr b="0" i="0" sz="2000" u="none" cap="none" strike="noStrike">
              <a:solidFill>
                <a:schemeClr val="dk1"/>
              </a:solidFill>
              <a:latin typeface="Arial"/>
              <a:ea typeface="Arial"/>
              <a:cs typeface="Arial"/>
              <a:sym typeface="Arial"/>
            </a:endParaRPr>
          </a:p>
        </p:txBody>
      </p:sp>
      <p:pic>
        <p:nvPicPr>
          <p:cNvPr id="487" name="Google Shape;487;p60"/>
          <p:cNvPicPr preferRelativeResize="0"/>
          <p:nvPr/>
        </p:nvPicPr>
        <p:blipFill rotWithShape="1">
          <a:blip r:embed="rId3">
            <a:alphaModFix/>
          </a:blip>
          <a:srcRect b="0" l="0" r="0" t="0"/>
          <a:stretch/>
        </p:blipFill>
        <p:spPr>
          <a:xfrm>
            <a:off x="397166" y="885220"/>
            <a:ext cx="2438062" cy="4666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Fact and Dimension – Load Patterns</a:t>
            </a:r>
            <a:endParaRPr b="0" i="0" sz="3000" u="none" cap="none" strike="noStrike">
              <a:solidFill>
                <a:srgbClr val="4E84C4"/>
              </a:solidFill>
              <a:latin typeface="PT Sans"/>
              <a:ea typeface="PT Sans"/>
              <a:cs typeface="PT Sans"/>
              <a:sym typeface="PT Sans"/>
            </a:endParaRPr>
          </a:p>
        </p:txBody>
      </p:sp>
      <p:sp>
        <p:nvSpPr>
          <p:cNvPr id="499" name="Google Shape;499;p62"/>
          <p:cNvSpPr txBox="1"/>
          <p:nvPr/>
        </p:nvSpPr>
        <p:spPr>
          <a:xfrm>
            <a:off x="263214" y="787462"/>
            <a:ext cx="8030782" cy="563231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we do an Incremental Load of data from Source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 do a Full Load of Dimension Table as the records are Smaller in nature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Existing Records can be updated/inserted based on Business Rules - SCD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3"/>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Extract and Load Fact Table</a:t>
            </a:r>
            <a:endParaRPr b="0" i="0" sz="3000" u="none" cap="none" strike="noStrike">
              <a:solidFill>
                <a:srgbClr val="4E84C4"/>
              </a:solidFill>
              <a:latin typeface="PT Sans"/>
              <a:ea typeface="PT Sans"/>
              <a:cs typeface="PT Sans"/>
              <a:sym typeface="PT Sans"/>
            </a:endParaRPr>
          </a:p>
        </p:txBody>
      </p:sp>
      <p:sp>
        <p:nvSpPr>
          <p:cNvPr id="506" name="Google Shape;506;p63"/>
          <p:cNvSpPr txBox="1"/>
          <p:nvPr/>
        </p:nvSpPr>
        <p:spPr>
          <a:xfrm>
            <a:off x="4555857" y="828772"/>
            <a:ext cx="4233301" cy="75436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Lookup MaxDate in fact table and store in a Variable</a:t>
            </a:r>
            <a:endParaRPr b="0" i="0" sz="2000" u="none" cap="none" strike="noStrike">
              <a:solidFill>
                <a:schemeClr val="dk1"/>
              </a:solidFill>
              <a:latin typeface="Arial"/>
              <a:ea typeface="Arial"/>
              <a:cs typeface="Arial"/>
              <a:sym typeface="Arial"/>
            </a:endParaRPr>
          </a:p>
        </p:txBody>
      </p:sp>
      <p:sp>
        <p:nvSpPr>
          <p:cNvPr id="507" name="Google Shape;507;p63"/>
          <p:cNvSpPr txBox="1"/>
          <p:nvPr/>
        </p:nvSpPr>
        <p:spPr>
          <a:xfrm>
            <a:off x="4555857" y="2548945"/>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Create a project parameter for initial load </a:t>
            </a:r>
            <a:endParaRPr/>
          </a:p>
        </p:txBody>
      </p:sp>
      <p:pic>
        <p:nvPicPr>
          <p:cNvPr id="508" name="Google Shape;508;p63"/>
          <p:cNvPicPr preferRelativeResize="0"/>
          <p:nvPr/>
        </p:nvPicPr>
        <p:blipFill rotWithShape="1">
          <a:blip r:embed="rId3">
            <a:alphaModFix/>
          </a:blip>
          <a:srcRect b="0" l="0" r="0" t="0"/>
          <a:stretch/>
        </p:blipFill>
        <p:spPr>
          <a:xfrm>
            <a:off x="83721" y="775362"/>
            <a:ext cx="3981450" cy="5143500"/>
          </a:xfrm>
          <a:prstGeom prst="rect">
            <a:avLst/>
          </a:prstGeom>
          <a:noFill/>
          <a:ln>
            <a:noFill/>
          </a:ln>
        </p:spPr>
      </p:pic>
      <p:sp>
        <p:nvSpPr>
          <p:cNvPr id="509" name="Google Shape;509;p63"/>
          <p:cNvSpPr txBox="1"/>
          <p:nvPr/>
        </p:nvSpPr>
        <p:spPr>
          <a:xfrm>
            <a:off x="4558129" y="3615749"/>
            <a:ext cx="4233301" cy="7845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Extract Incremental or Full Load based on Date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Slowly Changing Dimensions</a:t>
            </a:r>
            <a:endParaRPr b="0" i="0" sz="3000" u="none" cap="none" strike="noStrike">
              <a:solidFill>
                <a:srgbClr val="4E84C4"/>
              </a:solidFill>
              <a:latin typeface="PT Sans"/>
              <a:ea typeface="PT Sans"/>
              <a:cs typeface="PT Sans"/>
              <a:sym typeface="PT Sans"/>
            </a:endParaRPr>
          </a:p>
        </p:txBody>
      </p:sp>
      <p:sp>
        <p:nvSpPr>
          <p:cNvPr id="516" name="Google Shape;516;p6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Type 0</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Load only new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does not change before and after load for existing records even though there is a change</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Type 1</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gets updated after loading</a:t>
            </a:r>
            <a:endParaRPr/>
          </a:p>
          <a:p>
            <a:pPr indent="0" lvl="0" marL="0" marR="0" rtl="0" algn="just">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Type 2</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Previous Record will be ended with a End Date.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New Record will be created after loading</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Load Pattern for Fact Table</a:t>
            </a:r>
            <a:endParaRPr b="0" i="0" sz="3000" u="none" cap="none" strike="noStrike">
              <a:solidFill>
                <a:srgbClr val="4E84C4"/>
              </a:solidFill>
              <a:latin typeface="PT Sans"/>
              <a:ea typeface="PT Sans"/>
              <a:cs typeface="PT Sans"/>
              <a:sym typeface="PT Sans"/>
            </a:endParaRPr>
          </a:p>
        </p:txBody>
      </p:sp>
      <p:pic>
        <p:nvPicPr>
          <p:cNvPr id="529" name="Google Shape;529;p66"/>
          <p:cNvPicPr preferRelativeResize="0"/>
          <p:nvPr/>
        </p:nvPicPr>
        <p:blipFill rotWithShape="1">
          <a:blip r:embed="rId3">
            <a:alphaModFix/>
          </a:blip>
          <a:srcRect b="0" l="0" r="0" t="0"/>
          <a:stretch/>
        </p:blipFill>
        <p:spPr>
          <a:xfrm>
            <a:off x="64573" y="730160"/>
            <a:ext cx="9011188" cy="5629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7"/>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SQL Server 2012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Agenda</a:t>
            </a:r>
            <a:endParaRPr b="0" i="0" sz="3000" u="none" cap="none" strike="noStrike">
              <a:solidFill>
                <a:srgbClr val="4E84C4"/>
              </a:solidFill>
              <a:latin typeface="PT Sans"/>
              <a:ea typeface="PT Sans"/>
              <a:cs typeface="PT Sans"/>
              <a:sym typeface="PT Sans"/>
            </a:endParaRPr>
          </a:p>
        </p:txBody>
      </p:sp>
      <p:sp>
        <p:nvSpPr>
          <p:cNvPr id="292" name="Google Shape;292;p51"/>
          <p:cNvSpPr txBox="1"/>
          <p:nvPr/>
        </p:nvSpPr>
        <p:spPr>
          <a:xfrm>
            <a:off x="263214" y="787462"/>
            <a:ext cx="8030782" cy="609397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Need for a Data Warehouse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Architecting BI Solutions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SSIS - ETL Design Patterns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SQL 2012 Features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Partition Management</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Performance Tuning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SSIS with PDW</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9"/>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Upgrade Process - Step-by-Step</a:t>
            </a:r>
            <a:endParaRPr b="0" i="0" sz="3000" u="none" cap="none" strike="noStrike">
              <a:solidFill>
                <a:srgbClr val="4E84C4"/>
              </a:solidFill>
              <a:latin typeface="PT Sans"/>
              <a:ea typeface="PT Sans"/>
              <a:cs typeface="PT Sans"/>
              <a:sym typeface="PT Sans"/>
            </a:endParaRPr>
          </a:p>
        </p:txBody>
      </p:sp>
      <p:sp>
        <p:nvSpPr>
          <p:cNvPr id="548" name="Google Shape;548;p69"/>
          <p:cNvSpPr txBox="1"/>
          <p:nvPr/>
        </p:nvSpPr>
        <p:spPr>
          <a:xfrm>
            <a:off x="3611563" y="763588"/>
            <a:ext cx="5127625" cy="5872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Visual Studio project/solution upgrade</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Upgrade SSIS Packages with</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SSIS Package Upgrade Wizard</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One wizard execution per project</a:t>
            </a:r>
            <a:endParaRPr/>
          </a:p>
          <a:p>
            <a:pPr indent="-587878" lvl="1" marL="1172078" marR="0" rtl="0" algn="just">
              <a:lnSpc>
                <a:spcPct val="120000"/>
              </a:lnSpc>
              <a:spcBef>
                <a:spcPts val="0"/>
              </a:spcBef>
              <a:spcAft>
                <a:spcPts val="0"/>
              </a:spcAft>
              <a:buClr>
                <a:schemeClr val="dk1"/>
              </a:buClr>
              <a:buSzPts val="1800"/>
              <a:buFont typeface="PT Sans"/>
              <a:buAutoNum type="alphaLcPeriod"/>
            </a:pPr>
            <a:r>
              <a:rPr b="0" i="0" lang="en-US" sz="1800" u="none" cap="none" strike="noStrike">
                <a:solidFill>
                  <a:schemeClr val="dk1"/>
                </a:solidFill>
                <a:latin typeface="Arial"/>
                <a:ea typeface="Arial"/>
                <a:cs typeface="Arial"/>
                <a:sym typeface="Arial"/>
              </a:rPr>
              <a:t>Wizard upgrades all packages in project</a:t>
            </a:r>
            <a:endParaRPr/>
          </a:p>
          <a:p>
            <a:pPr indent="-342900" lvl="0" marL="342900" marR="0" rtl="0" algn="just">
              <a:lnSpc>
                <a:spcPct val="120000"/>
              </a:lnSpc>
              <a:spcBef>
                <a:spcPts val="0"/>
              </a:spcBef>
              <a:spcAft>
                <a:spcPts val="0"/>
              </a:spcAft>
              <a:buClr>
                <a:schemeClr val="dk1"/>
              </a:buClr>
              <a:buSzPts val="1800"/>
              <a:buFont typeface="PT Sans"/>
              <a:buAutoNum type="arabicPeriod"/>
            </a:pPr>
            <a:r>
              <a:rPr b="0" i="0" lang="en-US" sz="1800" u="none" cap="none" strike="noStrike">
                <a:solidFill>
                  <a:schemeClr val="dk1"/>
                </a:solidFill>
                <a:latin typeface="Arial"/>
                <a:ea typeface="Arial"/>
                <a:cs typeface="Arial"/>
                <a:sym typeface="Arial"/>
              </a:rPr>
              <a:t>Fix up connection strings in</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config files, data source files, expressions</a:t>
            </a:r>
            <a:endParaRPr/>
          </a:p>
          <a:p>
            <a:pPr indent="0" lvl="0" marL="0" marR="0" rtl="0" algn="just">
              <a:lnSpc>
                <a:spcPct val="120000"/>
              </a:lnSpc>
              <a:spcBef>
                <a:spcPts val="0"/>
              </a:spcBef>
              <a:spcAft>
                <a:spcPts val="0"/>
              </a:spcAft>
              <a:buNone/>
            </a:pPr>
            <a:r>
              <a:rPr b="1" i="0" lang="en-US" sz="1800" u="none" cap="none" strike="noStrike">
                <a:solidFill>
                  <a:schemeClr val="dk1"/>
                </a:solidFill>
                <a:latin typeface="Arial"/>
                <a:ea typeface="Arial"/>
                <a:cs typeface="Arial"/>
                <a:sym typeface="Arial"/>
              </a:rPr>
              <a:t>If desired</a:t>
            </a:r>
            <a:r>
              <a:rPr b="0" i="0" lang="en-US" sz="1800" u="none" cap="none" strike="noStrike">
                <a:solidFill>
                  <a:schemeClr val="dk1"/>
                </a:solidFill>
                <a:latin typeface="Arial"/>
                <a:ea typeface="Arial"/>
                <a:cs typeface="Arial"/>
                <a:sym typeface="Arial"/>
              </a:rPr>
              <a:t> (to take advantage of new functionality)</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Convert to project deployment model</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Convert appropriate connections to project scope</a:t>
            </a:r>
            <a:endParaRPr/>
          </a:p>
          <a:p>
            <a:pPr indent="-342900" lvl="0" marL="342900" marR="0" rtl="0" algn="just">
              <a:lnSpc>
                <a:spcPct val="120000"/>
              </a:lnSpc>
              <a:spcBef>
                <a:spcPts val="0"/>
              </a:spcBef>
              <a:spcAft>
                <a:spcPts val="0"/>
              </a:spcAft>
              <a:buClr>
                <a:schemeClr val="dk1"/>
              </a:buClr>
              <a:buSzPts val="1800"/>
              <a:buFont typeface="Arial"/>
              <a:buAutoNum type="arabicPeriod" startAt="4"/>
            </a:pPr>
            <a:r>
              <a:rPr b="0" i="0" lang="en-US" sz="1800" u="none" cap="none" strike="noStrike">
                <a:solidFill>
                  <a:schemeClr val="dk1"/>
                </a:solidFill>
                <a:latin typeface="Arial"/>
                <a:ea typeface="Arial"/>
                <a:cs typeface="Arial"/>
                <a:sym typeface="Arial"/>
              </a:rPr>
              <a:t>Replace custom components with 2012 versions</a:t>
            </a:r>
            <a:endParaRPr/>
          </a:p>
          <a:p>
            <a:pPr indent="-228600" lvl="0" marL="342900" marR="0" rtl="0" algn="just">
              <a:lnSpc>
                <a:spcPct val="120000"/>
              </a:lnSpc>
              <a:spcBef>
                <a:spcPts val="0"/>
              </a:spcBef>
              <a:spcAft>
                <a:spcPts val="0"/>
              </a:spcAft>
              <a:buClr>
                <a:schemeClr val="dk1"/>
              </a:buClr>
              <a:buSzPts val="1800"/>
              <a:buFont typeface="PT Sans"/>
              <a:buNone/>
            </a:pPr>
            <a:r>
              <a:t/>
            </a:r>
            <a:endParaRPr b="0" i="0" sz="1800" u="none" cap="none" strike="noStrike">
              <a:solidFill>
                <a:schemeClr val="dk1"/>
              </a:solidFill>
              <a:latin typeface="Arial"/>
              <a:ea typeface="Arial"/>
              <a:cs typeface="Arial"/>
              <a:sym typeface="Arial"/>
            </a:endParaRPr>
          </a:p>
          <a:p>
            <a:pPr indent="-158750" lvl="0" marL="28575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grpSp>
        <p:nvGrpSpPr>
          <p:cNvPr id="549" name="Google Shape;549;p69"/>
          <p:cNvGrpSpPr/>
          <p:nvPr/>
        </p:nvGrpSpPr>
        <p:grpSpPr>
          <a:xfrm>
            <a:off x="531813" y="1227138"/>
            <a:ext cx="2462212" cy="714375"/>
            <a:chOff x="7542212" y="1295399"/>
            <a:chExt cx="2462801" cy="712934"/>
          </a:xfrm>
        </p:grpSpPr>
        <p:pic>
          <p:nvPicPr>
            <p:cNvPr id="550" name="Google Shape;550;p69"/>
            <p:cNvPicPr preferRelativeResize="0"/>
            <p:nvPr/>
          </p:nvPicPr>
          <p:blipFill rotWithShape="1">
            <a:blip r:embed="rId3">
              <a:alphaModFix/>
            </a:blip>
            <a:srcRect b="0" l="0" r="0" t="0"/>
            <a:stretch/>
          </p:blipFill>
          <p:spPr>
            <a:xfrm>
              <a:off x="7542212" y="1295400"/>
              <a:ext cx="723901" cy="712933"/>
            </a:xfrm>
            <a:prstGeom prst="rect">
              <a:avLst/>
            </a:prstGeom>
            <a:noFill/>
            <a:ln>
              <a:noFill/>
            </a:ln>
          </p:spPr>
        </p:pic>
        <p:pic>
          <p:nvPicPr>
            <p:cNvPr id="551" name="Google Shape;551;p69"/>
            <p:cNvPicPr preferRelativeResize="0"/>
            <p:nvPr/>
          </p:nvPicPr>
          <p:blipFill rotWithShape="1">
            <a:blip r:embed="rId4">
              <a:alphaModFix/>
            </a:blip>
            <a:srcRect b="0" l="0" r="0" t="0"/>
            <a:stretch/>
          </p:blipFill>
          <p:spPr>
            <a:xfrm>
              <a:off x="9294812" y="1295399"/>
              <a:ext cx="710201" cy="712933"/>
            </a:xfrm>
            <a:prstGeom prst="rect">
              <a:avLst/>
            </a:prstGeom>
            <a:noFill/>
            <a:ln>
              <a:noFill/>
            </a:ln>
          </p:spPr>
        </p:pic>
        <p:sp>
          <p:nvSpPr>
            <p:cNvPr id="552" name="Google Shape;552;p69"/>
            <p:cNvSpPr/>
            <p:nvPr/>
          </p:nvSpPr>
          <p:spPr>
            <a:xfrm>
              <a:off x="8552104" y="14997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grpSp>
      <p:grpSp>
        <p:nvGrpSpPr>
          <p:cNvPr id="553" name="Google Shape;553;p69"/>
          <p:cNvGrpSpPr/>
          <p:nvPr/>
        </p:nvGrpSpPr>
        <p:grpSpPr>
          <a:xfrm>
            <a:off x="531813" y="2370138"/>
            <a:ext cx="2462212" cy="714375"/>
            <a:chOff x="8837612" y="2590799"/>
            <a:chExt cx="2462801" cy="712934"/>
          </a:xfrm>
        </p:grpSpPr>
        <p:pic>
          <p:nvPicPr>
            <p:cNvPr id="554" name="Google Shape;554;p69"/>
            <p:cNvPicPr preferRelativeResize="0"/>
            <p:nvPr/>
          </p:nvPicPr>
          <p:blipFill rotWithShape="1">
            <a:blip r:embed="rId5">
              <a:alphaModFix/>
            </a:blip>
            <a:srcRect b="0" l="0" r="0" t="0"/>
            <a:stretch/>
          </p:blipFill>
          <p:spPr>
            <a:xfrm>
              <a:off x="10587480" y="2590800"/>
              <a:ext cx="712933" cy="712933"/>
            </a:xfrm>
            <a:prstGeom prst="rect">
              <a:avLst/>
            </a:prstGeom>
            <a:noFill/>
            <a:ln>
              <a:noFill/>
            </a:ln>
          </p:spPr>
        </p:pic>
        <p:sp>
          <p:nvSpPr>
            <p:cNvPr id="555" name="Google Shape;555;p69"/>
            <p:cNvSpPr/>
            <p:nvPr/>
          </p:nvSpPr>
          <p:spPr>
            <a:xfrm>
              <a:off x="9847504" y="2795173"/>
              <a:ext cx="457309" cy="304185"/>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pic>
          <p:nvPicPr>
            <p:cNvPr id="556" name="Google Shape;556;p69"/>
            <p:cNvPicPr preferRelativeResize="0"/>
            <p:nvPr/>
          </p:nvPicPr>
          <p:blipFill rotWithShape="1">
            <a:blip r:embed="rId6">
              <a:alphaModFix/>
            </a:blip>
            <a:srcRect b="0" l="0" r="0" t="0"/>
            <a:stretch/>
          </p:blipFill>
          <p:spPr>
            <a:xfrm>
              <a:off x="8837612" y="2590799"/>
              <a:ext cx="677286" cy="712933"/>
            </a:xfrm>
            <a:prstGeom prst="rect">
              <a:avLst/>
            </a:prstGeom>
            <a:noFill/>
            <a:ln>
              <a:noFill/>
            </a:ln>
          </p:spPr>
        </p:pic>
      </p:grpSp>
      <p:grpSp>
        <p:nvGrpSpPr>
          <p:cNvPr id="557" name="Google Shape;557;p69"/>
          <p:cNvGrpSpPr/>
          <p:nvPr/>
        </p:nvGrpSpPr>
        <p:grpSpPr>
          <a:xfrm>
            <a:off x="1398588" y="4714875"/>
            <a:ext cx="742950" cy="771525"/>
            <a:chOff x="9704703" y="4953000"/>
            <a:chExt cx="961709" cy="990600"/>
          </a:xfrm>
        </p:grpSpPr>
        <p:pic>
          <p:nvPicPr>
            <p:cNvPr id="558" name="Google Shape;558;p69"/>
            <p:cNvPicPr preferRelativeResize="0"/>
            <p:nvPr/>
          </p:nvPicPr>
          <p:blipFill rotWithShape="1">
            <a:blip r:embed="rId7">
              <a:alphaModFix/>
            </a:blip>
            <a:srcRect b="0" l="0" r="0" t="0"/>
            <a:stretch/>
          </p:blipFill>
          <p:spPr>
            <a:xfrm>
              <a:off x="9704703" y="4953000"/>
              <a:ext cx="742667" cy="771791"/>
            </a:xfrm>
            <a:prstGeom prst="rect">
              <a:avLst/>
            </a:prstGeom>
            <a:noFill/>
            <a:ln>
              <a:noFill/>
            </a:ln>
          </p:spPr>
        </p:pic>
        <p:sp>
          <p:nvSpPr>
            <p:cNvPr id="559" name="Google Shape;559;p69"/>
            <p:cNvSpPr/>
            <p:nvPr/>
          </p:nvSpPr>
          <p:spPr>
            <a:xfrm>
              <a:off x="10076645" y="5338234"/>
              <a:ext cx="589767" cy="605366"/>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rgbClr val="FFFFFF"/>
                </a:solidFill>
                <a:latin typeface="Arial"/>
                <a:ea typeface="Arial"/>
                <a:cs typeface="Arial"/>
                <a:sym typeface="Arial"/>
              </a:endParaRPr>
            </a:p>
          </p:txBody>
        </p:sp>
      </p:grpSp>
      <p:grpSp>
        <p:nvGrpSpPr>
          <p:cNvPr id="560" name="Google Shape;560;p69"/>
          <p:cNvGrpSpPr/>
          <p:nvPr/>
        </p:nvGrpSpPr>
        <p:grpSpPr>
          <a:xfrm>
            <a:off x="531812" y="3538538"/>
            <a:ext cx="2460625" cy="771525"/>
            <a:chOff x="8837612" y="3605978"/>
            <a:chExt cx="2460075" cy="771792"/>
          </a:xfrm>
        </p:grpSpPr>
        <p:pic>
          <p:nvPicPr>
            <p:cNvPr id="561" name="Google Shape;561;p69"/>
            <p:cNvPicPr preferRelativeResize="0"/>
            <p:nvPr/>
          </p:nvPicPr>
          <p:blipFill rotWithShape="1">
            <a:blip r:embed="rId8">
              <a:alphaModFix/>
            </a:blip>
            <a:srcRect b="0" l="0" r="0" t="0"/>
            <a:stretch/>
          </p:blipFill>
          <p:spPr>
            <a:xfrm>
              <a:off x="8837612" y="3605979"/>
              <a:ext cx="677286" cy="771791"/>
            </a:xfrm>
            <a:prstGeom prst="rect">
              <a:avLst/>
            </a:prstGeom>
            <a:noFill/>
            <a:ln>
              <a:noFill/>
            </a:ln>
          </p:spPr>
        </p:pic>
        <p:pic>
          <p:nvPicPr>
            <p:cNvPr id="562" name="Google Shape;562;p69"/>
            <p:cNvPicPr preferRelativeResize="0"/>
            <p:nvPr/>
          </p:nvPicPr>
          <p:blipFill rotWithShape="1">
            <a:blip r:embed="rId7">
              <a:alphaModFix/>
            </a:blip>
            <a:srcRect b="0" l="0" r="0" t="0"/>
            <a:stretch/>
          </p:blipFill>
          <p:spPr>
            <a:xfrm>
              <a:off x="9704703" y="3605979"/>
              <a:ext cx="742667" cy="771791"/>
            </a:xfrm>
            <a:prstGeom prst="rect">
              <a:avLst/>
            </a:prstGeom>
            <a:noFill/>
            <a:ln>
              <a:noFill/>
            </a:ln>
          </p:spPr>
        </p:pic>
        <p:pic>
          <p:nvPicPr>
            <p:cNvPr id="563" name="Google Shape;563;p69"/>
            <p:cNvPicPr preferRelativeResize="0"/>
            <p:nvPr/>
          </p:nvPicPr>
          <p:blipFill rotWithShape="1">
            <a:blip r:embed="rId9">
              <a:alphaModFix/>
            </a:blip>
            <a:srcRect b="0" l="0" r="0" t="0"/>
            <a:stretch/>
          </p:blipFill>
          <p:spPr>
            <a:xfrm>
              <a:off x="10590212" y="3605978"/>
              <a:ext cx="707475" cy="77179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0"/>
          <p:cNvSpPr txBox="1"/>
          <p:nvPr/>
        </p:nvSpPr>
        <p:spPr>
          <a:xfrm>
            <a:off x="125413" y="77788"/>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Upgrade Results</a:t>
            </a:r>
            <a:endParaRPr b="0" i="0" sz="3000" u="none" cap="none" strike="noStrike">
              <a:solidFill>
                <a:srgbClr val="4E84C4"/>
              </a:solidFill>
              <a:latin typeface="PT Sans"/>
              <a:ea typeface="PT Sans"/>
              <a:cs typeface="PT Sans"/>
              <a:sym typeface="PT Sans"/>
            </a:endParaRPr>
          </a:p>
        </p:txBody>
      </p:sp>
      <p:sp>
        <p:nvSpPr>
          <p:cNvPr id="570" name="Google Shape;570;p70"/>
          <p:cNvSpPr txBox="1"/>
          <p:nvPr/>
        </p:nvSpPr>
        <p:spPr>
          <a:xfrm>
            <a:off x="150813" y="728663"/>
            <a:ext cx="5127625" cy="559593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Solution and projects convert</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 upgraded</a:t>
            </a:r>
            <a:endParaRPr/>
          </a:p>
          <a:p>
            <a:pPr indent="-285750" lvl="1" marL="7429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Format version 3 to version 6</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Connection managers may require manual upgrade</a:t>
            </a:r>
            <a:endParaRPr/>
          </a:p>
          <a:p>
            <a:pPr indent="-346075" lvl="0"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Custom components convert if</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Consolas"/>
                <a:ea typeface="Consolas"/>
                <a:cs typeface="Consolas"/>
                <a:sym typeface="Consolas"/>
              </a:rPr>
              <a:t>devenv.exe.config</a:t>
            </a:r>
            <a:r>
              <a:rPr b="0" i="0" lang="en-US" sz="1800" u="none" cap="none" strike="noStrike">
                <a:solidFill>
                  <a:schemeClr val="dk1"/>
                </a:solidFill>
                <a:latin typeface="Arial"/>
                <a:ea typeface="Arial"/>
                <a:cs typeface="Arial"/>
                <a:sym typeface="Arial"/>
              </a:rPr>
              <a:t> contains assembly redirect</a:t>
            </a:r>
            <a:endParaRPr/>
          </a:p>
          <a:p>
            <a:pPr indent="-285750" lvl="1" marL="7429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2012 component version is available</a:t>
            </a:r>
            <a:endParaRPr/>
          </a:p>
          <a:p>
            <a:pPr indent="-285750" lvl="0" marL="285750"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Take advantage of UI and usability improvements</a:t>
            </a:r>
            <a:endParaRPr/>
          </a:p>
          <a:p>
            <a:pPr indent="-228600" lvl="0" marL="342900" marR="0" rtl="0" algn="just">
              <a:lnSpc>
                <a:spcPct val="12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215900" lvl="0" marL="342900" marR="0" rtl="0" algn="just">
              <a:lnSpc>
                <a:spcPct val="150000"/>
              </a:lnSpc>
              <a:spcBef>
                <a:spcPts val="0"/>
              </a:spcBef>
              <a:spcAft>
                <a:spcPts val="0"/>
              </a:spcAft>
              <a:buClr>
                <a:schemeClr val="dk1"/>
              </a:buClr>
              <a:buSzPts val="2000"/>
              <a:buFont typeface="Noto Symbol"/>
              <a:buNone/>
            </a:pPr>
            <a:r>
              <a:t/>
            </a:r>
            <a:endParaRPr b="0" i="0" sz="2000" u="none" cap="none" strike="noStrike">
              <a:solidFill>
                <a:schemeClr val="dk1"/>
              </a:solidFill>
              <a:latin typeface="Arial"/>
              <a:ea typeface="Arial"/>
              <a:cs typeface="Arial"/>
              <a:sym typeface="Arial"/>
            </a:endParaRPr>
          </a:p>
        </p:txBody>
      </p:sp>
      <p:pic>
        <p:nvPicPr>
          <p:cNvPr id="571" name="Google Shape;571;p70"/>
          <p:cNvPicPr preferRelativeResize="0"/>
          <p:nvPr/>
        </p:nvPicPr>
        <p:blipFill rotWithShape="1">
          <a:blip r:embed="rId3">
            <a:alphaModFix/>
          </a:blip>
          <a:srcRect b="0" l="0" r="0" t="0"/>
          <a:stretch/>
        </p:blipFill>
        <p:spPr>
          <a:xfrm>
            <a:off x="4191000" y="1663700"/>
            <a:ext cx="4872038" cy="228600"/>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1"/>
          <p:cNvSpPr txBox="1"/>
          <p:nvPr/>
        </p:nvSpPr>
        <p:spPr>
          <a:xfrm>
            <a:off x="171450" y="22860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Change Data Capture - How It Works</a:t>
            </a:r>
            <a:endParaRPr b="0" i="0" sz="3000" u="none" cap="none" strike="noStrike">
              <a:solidFill>
                <a:srgbClr val="4E84C4"/>
              </a:solidFill>
              <a:latin typeface="Arial"/>
              <a:ea typeface="Arial"/>
              <a:cs typeface="Arial"/>
              <a:sym typeface="Arial"/>
            </a:endParaRPr>
          </a:p>
        </p:txBody>
      </p:sp>
      <p:sp>
        <p:nvSpPr>
          <p:cNvPr id="578" name="Google Shape;578;p71"/>
          <p:cNvSpPr txBox="1"/>
          <p:nvPr/>
        </p:nvSpPr>
        <p:spPr>
          <a:xfrm>
            <a:off x="115888" y="925513"/>
            <a:ext cx="8240712" cy="211931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Enable it on the Source Database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Inserts, Updates, and Deletes are automatically tracked</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Consume the changes</a:t>
            </a:r>
            <a:endParaRPr/>
          </a:p>
          <a:p>
            <a:pPr indent="-171450" lvl="0" marL="285750" marR="0" rtl="0" algn="just">
              <a:lnSpc>
                <a:spcPct val="15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2"/>
          <p:cNvSpPr txBox="1"/>
          <p:nvPr/>
        </p:nvSpPr>
        <p:spPr>
          <a:xfrm>
            <a:off x="184150" y="225425"/>
            <a:ext cx="8183563"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CDC Components for SSIS 2012</a:t>
            </a:r>
            <a:endParaRPr b="0" i="0" sz="3000" u="none" cap="none" strike="noStrike">
              <a:solidFill>
                <a:srgbClr val="4E84C4"/>
              </a:solidFill>
              <a:latin typeface="PT Sans"/>
              <a:ea typeface="PT Sans"/>
              <a:cs typeface="PT Sans"/>
              <a:sym typeface="PT Sans"/>
            </a:endParaRPr>
          </a:p>
        </p:txBody>
      </p:sp>
      <p:pic>
        <p:nvPicPr>
          <p:cNvPr id="584" name="Google Shape;584;p72"/>
          <p:cNvPicPr preferRelativeResize="0"/>
          <p:nvPr/>
        </p:nvPicPr>
        <p:blipFill rotWithShape="1">
          <a:blip r:embed="rId3">
            <a:alphaModFix/>
          </a:blip>
          <a:srcRect b="0" l="0" r="0" t="0"/>
          <a:stretch/>
        </p:blipFill>
        <p:spPr>
          <a:xfrm>
            <a:off x="5440363" y="1135063"/>
            <a:ext cx="3048000" cy="839787"/>
          </a:xfrm>
          <a:prstGeom prst="rect">
            <a:avLst/>
          </a:prstGeom>
          <a:noFill/>
          <a:ln cap="flat" cmpd="sng" w="9525">
            <a:solidFill>
              <a:schemeClr val="dk1"/>
            </a:solidFill>
            <a:prstDash val="solid"/>
            <a:miter lim="8000"/>
            <a:headEnd len="sm" w="sm" type="none"/>
            <a:tailEnd len="sm" w="sm" type="none"/>
          </a:ln>
        </p:spPr>
      </p:pic>
      <p:sp>
        <p:nvSpPr>
          <p:cNvPr id="585" name="Google Shape;585;p72"/>
          <p:cNvSpPr txBox="1"/>
          <p:nvPr/>
        </p:nvSpPr>
        <p:spPr>
          <a:xfrm>
            <a:off x="269875" y="828675"/>
            <a:ext cx="8242300" cy="47085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Control Task</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Retrieve and persist state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Use before and after your data flow</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Source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Reads change data from source table</a:t>
            </a:r>
            <a:endParaRPr/>
          </a:p>
          <a:p>
            <a:pPr indent="0" lvl="1"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CDC Splitter</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Separate rows by operation type</a:t>
            </a:r>
            <a:endParaRPr/>
          </a:p>
          <a:p>
            <a:pPr indent="0" lvl="0" marL="0" marR="0" rtl="0" algn="just">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86" name="Google Shape;586;p72"/>
          <p:cNvPicPr preferRelativeResize="0"/>
          <p:nvPr/>
        </p:nvPicPr>
        <p:blipFill rotWithShape="1">
          <a:blip r:embed="rId4">
            <a:alphaModFix/>
          </a:blip>
          <a:srcRect b="0" l="0" r="0" t="0"/>
          <a:stretch/>
        </p:blipFill>
        <p:spPr>
          <a:xfrm>
            <a:off x="5464175" y="2763838"/>
            <a:ext cx="3048000" cy="909637"/>
          </a:xfrm>
          <a:prstGeom prst="rect">
            <a:avLst/>
          </a:prstGeom>
          <a:noFill/>
          <a:ln cap="flat" cmpd="sng" w="9525">
            <a:solidFill>
              <a:schemeClr val="dk1"/>
            </a:solidFill>
            <a:prstDash val="solid"/>
            <a:miter lim="8000"/>
            <a:headEnd len="sm" w="sm" type="none"/>
            <a:tailEnd len="sm" w="sm" type="none"/>
          </a:ln>
        </p:spPr>
      </p:pic>
      <p:pic>
        <p:nvPicPr>
          <p:cNvPr id="587" name="Google Shape;587;p72"/>
          <p:cNvPicPr preferRelativeResize="0"/>
          <p:nvPr/>
        </p:nvPicPr>
        <p:blipFill rotWithShape="1">
          <a:blip r:embed="rId5">
            <a:alphaModFix/>
          </a:blip>
          <a:srcRect b="0" l="0" r="0" t="0"/>
          <a:stretch/>
        </p:blipFill>
        <p:spPr>
          <a:xfrm>
            <a:off x="5394325" y="4260850"/>
            <a:ext cx="3048000" cy="877888"/>
          </a:xfrm>
          <a:prstGeom prst="rect">
            <a:avLst/>
          </a:prstGeom>
          <a:noFill/>
          <a:ln cap="flat" cmpd="sng" w="9525">
            <a:solidFill>
              <a:schemeClr val="dk1"/>
            </a:solidFill>
            <a:prstDash val="solid"/>
            <a:miter lim="8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3"/>
          <p:cNvSpPr txBox="1"/>
          <p:nvPr/>
        </p:nvSpPr>
        <p:spPr>
          <a:xfrm>
            <a:off x="136525"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Change Data Capture - Workflow</a:t>
            </a:r>
            <a:endParaRPr b="0" i="0" sz="3000" u="none" cap="none" strike="noStrike">
              <a:solidFill>
                <a:srgbClr val="4E84C4"/>
              </a:solidFill>
              <a:latin typeface="PT Sans"/>
              <a:ea typeface="PT Sans"/>
              <a:cs typeface="PT Sans"/>
              <a:sym typeface="PT Sans"/>
            </a:endParaRPr>
          </a:p>
        </p:txBody>
      </p:sp>
      <p:grpSp>
        <p:nvGrpSpPr>
          <p:cNvPr id="594" name="Google Shape;594;p73"/>
          <p:cNvGrpSpPr/>
          <p:nvPr/>
        </p:nvGrpSpPr>
        <p:grpSpPr>
          <a:xfrm>
            <a:off x="217751" y="1431230"/>
            <a:ext cx="3763941" cy="1240768"/>
            <a:chOff x="0" y="1528"/>
            <a:chExt cx="5484813" cy="1240768"/>
          </a:xfrm>
        </p:grpSpPr>
        <p:sp>
          <p:nvSpPr>
            <p:cNvPr id="595" name="Google Shape;595;p73"/>
            <p:cNvSpPr/>
            <p:nvPr/>
          </p:nvSpPr>
          <p:spPr>
            <a:xfrm rot="10800000">
              <a:off x="0" y="1528"/>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3"/>
            <p:cNvSpPr/>
            <p:nvPr/>
          </p:nvSpPr>
          <p:spPr>
            <a:xfrm>
              <a:off x="0" y="1528"/>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Prepare database</a:t>
              </a:r>
              <a:endParaRPr/>
            </a:p>
          </p:txBody>
        </p:sp>
      </p:grpSp>
      <p:grpSp>
        <p:nvGrpSpPr>
          <p:cNvPr id="597" name="Google Shape;597;p73"/>
          <p:cNvGrpSpPr/>
          <p:nvPr/>
        </p:nvGrpSpPr>
        <p:grpSpPr>
          <a:xfrm>
            <a:off x="197518" y="2681291"/>
            <a:ext cx="3800607" cy="1240768"/>
            <a:chOff x="0" y="1230195"/>
            <a:chExt cx="5484813" cy="1240768"/>
          </a:xfrm>
        </p:grpSpPr>
        <p:sp>
          <p:nvSpPr>
            <p:cNvPr id="598" name="Google Shape;598;p73"/>
            <p:cNvSpPr/>
            <p:nvPr/>
          </p:nvSpPr>
          <p:spPr>
            <a:xfrm rot="10800000">
              <a:off x="0" y="1230195"/>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3"/>
            <p:cNvSpPr/>
            <p:nvPr/>
          </p:nvSpPr>
          <p:spPr>
            <a:xfrm>
              <a:off x="0" y="1230195"/>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Read all from source</a:t>
              </a:r>
              <a:endParaRPr/>
            </a:p>
          </p:txBody>
        </p:sp>
      </p:grpSp>
      <p:grpSp>
        <p:nvGrpSpPr>
          <p:cNvPr id="600" name="Google Shape;600;p73"/>
          <p:cNvGrpSpPr/>
          <p:nvPr/>
        </p:nvGrpSpPr>
        <p:grpSpPr>
          <a:xfrm>
            <a:off x="171450" y="3929603"/>
            <a:ext cx="3826675" cy="1240768"/>
            <a:chOff x="0" y="2458862"/>
            <a:chExt cx="5484813" cy="1240768"/>
          </a:xfrm>
        </p:grpSpPr>
        <p:sp>
          <p:nvSpPr>
            <p:cNvPr id="601" name="Google Shape;601;p73"/>
            <p:cNvSpPr/>
            <p:nvPr/>
          </p:nvSpPr>
          <p:spPr>
            <a:xfrm rot="10800000">
              <a:off x="0" y="2458862"/>
              <a:ext cx="5484813" cy="1240768"/>
            </a:xfrm>
            <a:prstGeom prst="upArrowCallout">
              <a:avLst>
                <a:gd fmla="val 25000" name="adj1"/>
                <a:gd fmla="val 25000" name="adj2"/>
                <a:gd fmla="val 25000" name="adj3"/>
                <a:gd fmla="val 64977" name="adj4"/>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3"/>
            <p:cNvSpPr/>
            <p:nvPr/>
          </p:nvSpPr>
          <p:spPr>
            <a:xfrm>
              <a:off x="0" y="2458862"/>
              <a:ext cx="5484813" cy="806214"/>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Write to destination</a:t>
              </a:r>
              <a:endParaRPr/>
            </a:p>
          </p:txBody>
        </p:sp>
      </p:grpSp>
      <p:grpSp>
        <p:nvGrpSpPr>
          <p:cNvPr id="603" name="Google Shape;603;p73"/>
          <p:cNvGrpSpPr/>
          <p:nvPr/>
        </p:nvGrpSpPr>
        <p:grpSpPr>
          <a:xfrm>
            <a:off x="194601" y="5170371"/>
            <a:ext cx="3919274" cy="806741"/>
            <a:chOff x="0" y="3687530"/>
            <a:chExt cx="5484813" cy="806741"/>
          </a:xfrm>
        </p:grpSpPr>
        <p:sp>
          <p:nvSpPr>
            <p:cNvPr id="604" name="Google Shape;604;p73"/>
            <p:cNvSpPr/>
            <p:nvPr/>
          </p:nvSpPr>
          <p:spPr>
            <a:xfrm>
              <a:off x="0" y="3687530"/>
              <a:ext cx="5484813" cy="806741"/>
            </a:xfrm>
            <a:prstGeom prst="rect">
              <a:avLst/>
            </a:prstGeom>
            <a:solidFill>
              <a:srgbClr val="9DD2D6"/>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3"/>
            <p:cNvSpPr/>
            <p:nvPr/>
          </p:nvSpPr>
          <p:spPr>
            <a:xfrm>
              <a:off x="0" y="3687530"/>
              <a:ext cx="5484813" cy="806741"/>
            </a:xfrm>
            <a:prstGeom prst="rect">
              <a:avLst/>
            </a:prstGeom>
            <a:solidFill>
              <a:srgbClr val="9DD2D6"/>
            </a:solidFill>
            <a:ln cap="flat" cmpd="sng" w="9525">
              <a:solidFill>
                <a:srgbClr val="000000"/>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2"/>
                  </a:solidFill>
                  <a:latin typeface="Arial"/>
                  <a:ea typeface="Arial"/>
                  <a:cs typeface="Arial"/>
                  <a:sym typeface="Arial"/>
                </a:rPr>
                <a:t>Record date</a:t>
              </a:r>
              <a:endParaRPr/>
            </a:p>
          </p:txBody>
        </p:sp>
      </p:grpSp>
      <p:sp>
        <p:nvSpPr>
          <p:cNvPr id="606" name="Google Shape;606;p73"/>
          <p:cNvSpPr txBox="1"/>
          <p:nvPr/>
        </p:nvSpPr>
        <p:spPr>
          <a:xfrm>
            <a:off x="217488" y="809625"/>
            <a:ext cx="3405187" cy="4778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500" u="none" cap="none" strike="noStrike">
                <a:solidFill>
                  <a:schemeClr val="dk1"/>
                </a:solidFill>
                <a:latin typeface="Arial"/>
                <a:ea typeface="Arial"/>
                <a:cs typeface="Arial"/>
                <a:sym typeface="Arial"/>
              </a:rPr>
              <a:t>Initial Load</a:t>
            </a:r>
            <a:endParaRPr/>
          </a:p>
        </p:txBody>
      </p:sp>
      <p:grpSp>
        <p:nvGrpSpPr>
          <p:cNvPr id="607" name="Google Shape;607;p73"/>
          <p:cNvGrpSpPr/>
          <p:nvPr/>
        </p:nvGrpSpPr>
        <p:grpSpPr>
          <a:xfrm>
            <a:off x="4780425" y="5053830"/>
            <a:ext cx="3970036" cy="784382"/>
            <a:chOff x="0" y="3687530"/>
            <a:chExt cx="5486400" cy="806741"/>
          </a:xfrm>
        </p:grpSpPr>
        <p:sp>
          <p:nvSpPr>
            <p:cNvPr id="608" name="Google Shape;608;p73"/>
            <p:cNvSpPr/>
            <p:nvPr/>
          </p:nvSpPr>
          <p:spPr>
            <a:xfrm>
              <a:off x="0" y="3687530"/>
              <a:ext cx="5486400" cy="806741"/>
            </a:xfrm>
            <a:prstGeom prst="rect">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3"/>
            <p:cNvSpPr/>
            <p:nvPr/>
          </p:nvSpPr>
          <p:spPr>
            <a:xfrm>
              <a:off x="0" y="3687530"/>
              <a:ext cx="5486400" cy="806741"/>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Save current date</a:t>
              </a:r>
              <a:endParaRPr/>
            </a:p>
          </p:txBody>
        </p:sp>
      </p:grpSp>
      <p:grpSp>
        <p:nvGrpSpPr>
          <p:cNvPr id="610" name="Google Shape;610;p73"/>
          <p:cNvGrpSpPr/>
          <p:nvPr/>
        </p:nvGrpSpPr>
        <p:grpSpPr>
          <a:xfrm>
            <a:off x="4780425" y="3825162"/>
            <a:ext cx="3970036" cy="1206380"/>
            <a:chOff x="0" y="2458862"/>
            <a:chExt cx="5486400" cy="1240768"/>
          </a:xfrm>
        </p:grpSpPr>
        <p:sp>
          <p:nvSpPr>
            <p:cNvPr id="611" name="Google Shape;611;p73"/>
            <p:cNvSpPr/>
            <p:nvPr/>
          </p:nvSpPr>
          <p:spPr>
            <a:xfrm rot="10800000">
              <a:off x="0" y="2458862"/>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3"/>
            <p:cNvSpPr/>
            <p:nvPr/>
          </p:nvSpPr>
          <p:spPr>
            <a:xfrm>
              <a:off x="0" y="2458862"/>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Process changes</a:t>
              </a:r>
              <a:endParaRPr/>
            </a:p>
          </p:txBody>
        </p:sp>
      </p:grpSp>
      <p:grpSp>
        <p:nvGrpSpPr>
          <p:cNvPr id="613" name="Google Shape;613;p73"/>
          <p:cNvGrpSpPr/>
          <p:nvPr/>
        </p:nvGrpSpPr>
        <p:grpSpPr>
          <a:xfrm>
            <a:off x="4780425" y="2584920"/>
            <a:ext cx="3970036" cy="1206380"/>
            <a:chOff x="0" y="1230195"/>
            <a:chExt cx="5486400" cy="1240768"/>
          </a:xfrm>
        </p:grpSpPr>
        <p:sp>
          <p:nvSpPr>
            <p:cNvPr id="614" name="Google Shape;614;p73"/>
            <p:cNvSpPr/>
            <p:nvPr/>
          </p:nvSpPr>
          <p:spPr>
            <a:xfrm rot="10800000">
              <a:off x="0" y="1230195"/>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3"/>
            <p:cNvSpPr/>
            <p:nvPr/>
          </p:nvSpPr>
          <p:spPr>
            <a:xfrm>
              <a:off x="0" y="1230195"/>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Read changes</a:t>
              </a:r>
              <a:endParaRPr/>
            </a:p>
          </p:txBody>
        </p:sp>
      </p:grpSp>
      <p:grpSp>
        <p:nvGrpSpPr>
          <p:cNvPr id="616" name="Google Shape;616;p73"/>
          <p:cNvGrpSpPr/>
          <p:nvPr/>
        </p:nvGrpSpPr>
        <p:grpSpPr>
          <a:xfrm>
            <a:off x="4780425" y="1344678"/>
            <a:ext cx="3970036" cy="1206380"/>
            <a:chOff x="0" y="1528"/>
            <a:chExt cx="5486400" cy="1240768"/>
          </a:xfrm>
        </p:grpSpPr>
        <p:sp>
          <p:nvSpPr>
            <p:cNvPr id="617" name="Google Shape;617;p73"/>
            <p:cNvSpPr/>
            <p:nvPr/>
          </p:nvSpPr>
          <p:spPr>
            <a:xfrm rot="10800000">
              <a:off x="0" y="1528"/>
              <a:ext cx="5486400" cy="1240768"/>
            </a:xfrm>
            <a:prstGeom prst="upArrowCallout">
              <a:avLst>
                <a:gd fmla="val 25000" name="adj1"/>
                <a:gd fmla="val 25000" name="adj2"/>
                <a:gd fmla="val 25000" name="adj3"/>
                <a:gd fmla="val 64977" name="adj4"/>
              </a:avLst>
            </a:prstGeom>
            <a:solidFill>
              <a:srgbClr val="81A7D5"/>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3"/>
            <p:cNvSpPr/>
            <p:nvPr/>
          </p:nvSpPr>
          <p:spPr>
            <a:xfrm>
              <a:off x="0" y="1528"/>
              <a:ext cx="5486400" cy="806214"/>
            </a:xfrm>
            <a:prstGeom prst="rect">
              <a:avLst/>
            </a:prstGeom>
            <a:solidFill>
              <a:srgbClr val="81A7D5"/>
            </a:solidFill>
            <a:ln cap="flat" cmpd="sng" w="9525">
              <a:solidFill>
                <a:schemeClr val="dk1"/>
              </a:solidFill>
              <a:prstDash val="solid"/>
              <a:round/>
              <a:headEnd len="sm" w="sm" type="none"/>
              <a:tailEnd len="sm" w="sm" type="none"/>
            </a:ln>
          </p:spPr>
          <p:txBody>
            <a:bodyPr anchorCtr="0" anchor="ctr" bIns="192000" lIns="192000" spcFirstLastPara="1" rIns="192000" wrap="square" tIns="192000">
              <a:noAutofit/>
            </a:bodyPr>
            <a:lstStyle/>
            <a:p>
              <a:pPr indent="0" lvl="0" marL="0" marR="0" rtl="0" algn="ctr">
                <a:lnSpc>
                  <a:spcPct val="90000"/>
                </a:lnSpc>
                <a:spcBef>
                  <a:spcPts val="0"/>
                </a:spcBef>
                <a:spcAft>
                  <a:spcPts val="700"/>
                </a:spcAft>
                <a:buNone/>
              </a:pPr>
              <a:r>
                <a:rPr b="0" i="0" lang="en-US" sz="2000" u="none" cap="none" strike="noStrike">
                  <a:solidFill>
                    <a:schemeClr val="dk1"/>
                  </a:solidFill>
                  <a:latin typeface="Arial"/>
                  <a:ea typeface="Arial"/>
                  <a:cs typeface="Arial"/>
                  <a:sym typeface="Arial"/>
                </a:rPr>
                <a:t>Get last date</a:t>
              </a:r>
              <a:endParaRPr/>
            </a:p>
          </p:txBody>
        </p:sp>
      </p:grpSp>
      <p:sp>
        <p:nvSpPr>
          <p:cNvPr id="619" name="Google Shape;619;p73"/>
          <p:cNvSpPr txBox="1"/>
          <p:nvPr/>
        </p:nvSpPr>
        <p:spPr>
          <a:xfrm>
            <a:off x="5062538" y="782638"/>
            <a:ext cx="3405187" cy="476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500" u="none" cap="none" strike="noStrike">
                <a:solidFill>
                  <a:schemeClr val="dk1"/>
                </a:solidFill>
                <a:latin typeface="Arial"/>
                <a:ea typeface="Arial"/>
                <a:cs typeface="Arial"/>
                <a:sym typeface="Arial"/>
              </a:rPr>
              <a:t>Incremental Load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Initial Load</a:t>
            </a:r>
            <a:endParaRPr/>
          </a:p>
        </p:txBody>
      </p:sp>
      <p:sp>
        <p:nvSpPr>
          <p:cNvPr id="625" name="Google Shape;625;p74"/>
          <p:cNvSpPr txBox="1"/>
          <p:nvPr/>
        </p:nvSpPr>
        <p:spPr>
          <a:xfrm>
            <a:off x="160338" y="722313"/>
            <a:ext cx="8577262" cy="590867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Scenario 1: Active database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Initial Load Start</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Bulk load from source to destination</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Initial Load End</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Scenario 2: Inactive database or using snapshot/flashback</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Mark CDC start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Oracle – provide the System Change Number (</a:t>
            </a:r>
            <a:r>
              <a:rPr b="0" i="0" lang="en-US" sz="2000" u="none" cap="none" strike="noStrike">
                <a:solidFill>
                  <a:schemeClr val="accent6"/>
                </a:solidFill>
                <a:latin typeface="Arial"/>
                <a:ea typeface="Arial"/>
                <a:cs typeface="Arial"/>
                <a:sym typeface="Arial"/>
              </a:rPr>
              <a:t>SCN</a:t>
            </a:r>
            <a:r>
              <a:rPr b="0" i="0" lang="en-US" sz="2000" u="none" cap="none" strike="noStrike">
                <a:solidFill>
                  <a:schemeClr val="dk1"/>
                </a:solidFill>
                <a:latin typeface="Arial"/>
                <a:ea typeface="Arial"/>
                <a:cs typeface="Arial"/>
                <a:sym typeface="Arial"/>
              </a:rPr>
              <a:t>)</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SQL – provide the Log Sequence Number (</a:t>
            </a:r>
            <a:r>
              <a:rPr b="0" i="0" lang="en-US" sz="2000" u="none" cap="none" strike="noStrike">
                <a:solidFill>
                  <a:schemeClr val="accent6"/>
                </a:solidFill>
                <a:latin typeface="Arial"/>
                <a:ea typeface="Arial"/>
                <a:cs typeface="Arial"/>
                <a:sym typeface="Arial"/>
              </a:rPr>
              <a:t>LSN</a:t>
            </a:r>
            <a:r>
              <a:rPr b="0" i="0" lang="en-US" sz="2000" u="none" cap="none" strike="noStrike">
                <a:solidFill>
                  <a:schemeClr val="dk1"/>
                </a:solidFill>
                <a:latin typeface="Arial"/>
                <a:ea typeface="Arial"/>
                <a:cs typeface="Arial"/>
                <a:sym typeface="Arial"/>
              </a:rPr>
              <a:t>) or snapshot name</a:t>
            </a:r>
            <a:endParaRPr/>
          </a:p>
          <a:p>
            <a:pPr indent="-285750" lvl="2" marL="120015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CDC Control Task will use current value if none is provided</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Bulk load data from source to destination</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5"/>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Initial Load</a:t>
            </a:r>
            <a:endParaRPr/>
          </a:p>
        </p:txBody>
      </p:sp>
      <p:pic>
        <p:nvPicPr>
          <p:cNvPr id="632" name="Google Shape;632;p75"/>
          <p:cNvPicPr preferRelativeResize="0"/>
          <p:nvPr/>
        </p:nvPicPr>
        <p:blipFill rotWithShape="1">
          <a:blip r:embed="rId3">
            <a:alphaModFix/>
          </a:blip>
          <a:srcRect b="0" l="0" r="0" t="0"/>
          <a:stretch/>
        </p:blipFill>
        <p:spPr>
          <a:xfrm>
            <a:off x="342669" y="1023582"/>
            <a:ext cx="8296363" cy="442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Incremental Load</a:t>
            </a:r>
            <a:endParaRPr/>
          </a:p>
        </p:txBody>
      </p:sp>
      <p:sp>
        <p:nvSpPr>
          <p:cNvPr id="638" name="Google Shape;638;p76"/>
          <p:cNvSpPr txBox="1"/>
          <p:nvPr/>
        </p:nvSpPr>
        <p:spPr>
          <a:xfrm>
            <a:off x="160338" y="792163"/>
            <a:ext cx="8577262" cy="3784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Control Task to get the processing range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Read from cdc_states table</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Stored in package variable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Source to read changes since last run</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Process change rows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Use CDC Control Task to mark processing end</a:t>
            </a:r>
            <a:endParaRPr/>
          </a:p>
          <a:p>
            <a:pPr indent="-304800" lvl="1" marL="914400" marR="0" rtl="0" algn="just">
              <a:lnSpc>
                <a:spcPct val="150000"/>
              </a:lnSpc>
              <a:spcBef>
                <a:spcPts val="0"/>
              </a:spcBef>
              <a:spcAft>
                <a:spcPts val="0"/>
              </a:spcAft>
              <a:buClr>
                <a:schemeClr val="dk1"/>
              </a:buClr>
              <a:buSzPts val="2400"/>
              <a:buFont typeface="Aria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Incremental Load</a:t>
            </a:r>
            <a:endParaRPr/>
          </a:p>
        </p:txBody>
      </p:sp>
      <p:pic>
        <p:nvPicPr>
          <p:cNvPr id="644" name="Google Shape;644;p77"/>
          <p:cNvPicPr preferRelativeResize="0"/>
          <p:nvPr/>
        </p:nvPicPr>
        <p:blipFill rotWithShape="1">
          <a:blip r:embed="rId3">
            <a:alphaModFix/>
          </a:blip>
          <a:srcRect b="0" l="0" r="0" t="0"/>
          <a:stretch/>
        </p:blipFill>
        <p:spPr>
          <a:xfrm>
            <a:off x="2632840" y="919660"/>
            <a:ext cx="4064054"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8"/>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Using the Reprocessing Indicator</a:t>
            </a:r>
            <a:endParaRPr b="0" i="0" sz="2800" u="none" cap="none" strike="noStrike">
              <a:solidFill>
                <a:srgbClr val="4E84C4"/>
              </a:solidFill>
              <a:latin typeface="PT Sans"/>
              <a:ea typeface="PT Sans"/>
              <a:cs typeface="PT Sans"/>
              <a:sym typeface="PT Sans"/>
            </a:endParaRPr>
          </a:p>
        </p:txBody>
      </p:sp>
      <p:sp>
        <p:nvSpPr>
          <p:cNvPr id="650" name="Google Shape;650;p78"/>
          <p:cNvSpPr txBox="1"/>
          <p:nvPr/>
        </p:nvSpPr>
        <p:spPr>
          <a:xfrm>
            <a:off x="160338" y="792163"/>
            <a:ext cx="8577262" cy="3138487"/>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Option in the CDC Source to include a reprocessing flag</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Adds __$reprocessing column to data flow</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Flag is set to True for rows that require special handling</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Rows that overlap with initial load</a:t>
            </a:r>
            <a:endParaRPr/>
          </a:p>
          <a:p>
            <a:pPr indent="-285750" lvl="1" marL="74295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Reprocessing a range after a failure</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p:nvPr/>
        </p:nvSpPr>
        <p:spPr>
          <a:xfrm>
            <a:off x="914400" y="1313644"/>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52"/>
          <p:cNvSpPr/>
          <p:nvPr/>
        </p:nvSpPr>
        <p:spPr>
          <a:xfrm>
            <a:off x="912252" y="2805446"/>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00" name="Google Shape;300;p52"/>
          <p:cNvGrpSpPr/>
          <p:nvPr/>
        </p:nvGrpSpPr>
        <p:grpSpPr>
          <a:xfrm>
            <a:off x="654730" y="4029951"/>
            <a:ext cx="1339348" cy="1369402"/>
            <a:chOff x="654730" y="4029951"/>
            <a:chExt cx="1339348" cy="1369402"/>
          </a:xfrm>
        </p:grpSpPr>
        <p:pic>
          <p:nvPicPr>
            <p:cNvPr id="301" name="Google Shape;301;p52"/>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02" name="Google Shape;302;p52"/>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pic>
        <p:nvPicPr>
          <p:cNvPr id="303" name="Google Shape;303;p52"/>
          <p:cNvPicPr preferRelativeResize="0"/>
          <p:nvPr/>
        </p:nvPicPr>
        <p:blipFill rotWithShape="1">
          <a:blip r:embed="rId4">
            <a:alphaModFix/>
          </a:blip>
          <a:srcRect b="0" l="0" r="0" t="0"/>
          <a:stretch/>
        </p:blipFill>
        <p:spPr>
          <a:xfrm>
            <a:off x="6529857" y="2741589"/>
            <a:ext cx="952500" cy="952500"/>
          </a:xfrm>
          <a:prstGeom prst="rect">
            <a:avLst/>
          </a:prstGeom>
          <a:noFill/>
          <a:ln>
            <a:noFill/>
          </a:ln>
        </p:spPr>
      </p:pic>
      <p:pic>
        <p:nvPicPr>
          <p:cNvPr id="304" name="Google Shape;304;p52"/>
          <p:cNvPicPr preferRelativeResize="0"/>
          <p:nvPr/>
        </p:nvPicPr>
        <p:blipFill rotWithShape="1">
          <a:blip r:embed="rId4">
            <a:alphaModFix/>
          </a:blip>
          <a:srcRect b="0" l="0" r="0" t="0"/>
          <a:stretch/>
        </p:blipFill>
        <p:spPr>
          <a:xfrm>
            <a:off x="4750426" y="1275007"/>
            <a:ext cx="952500" cy="952500"/>
          </a:xfrm>
          <a:prstGeom prst="rect">
            <a:avLst/>
          </a:prstGeom>
          <a:noFill/>
          <a:ln>
            <a:noFill/>
          </a:ln>
        </p:spPr>
      </p:pic>
      <p:cxnSp>
        <p:nvCxnSpPr>
          <p:cNvPr id="305" name="Google Shape;305;p52"/>
          <p:cNvCxnSpPr>
            <a:stCxn id="298" idx="4"/>
            <a:endCxn id="299" idx="4"/>
          </p:cNvCxnSpPr>
          <p:nvPr/>
        </p:nvCxnSpPr>
        <p:spPr>
          <a:xfrm flipH="1">
            <a:off x="1788063" y="1757966"/>
            <a:ext cx="2100" cy="1491900"/>
          </a:xfrm>
          <a:prstGeom prst="bentConnector3">
            <a:avLst>
              <a:gd fmla="val -57494952" name="adj1"/>
            </a:avLst>
          </a:prstGeom>
          <a:noFill/>
          <a:ln cap="flat" cmpd="sng" w="38100">
            <a:solidFill>
              <a:srgbClr val="81A7D5"/>
            </a:solidFill>
            <a:prstDash val="solid"/>
            <a:round/>
            <a:headEnd len="sm" w="sm" type="none"/>
            <a:tailEnd len="sm" w="sm" type="none"/>
          </a:ln>
        </p:spPr>
      </p:cxnSp>
      <p:cxnSp>
        <p:nvCxnSpPr>
          <p:cNvPr id="306" name="Google Shape;306;p52"/>
          <p:cNvCxnSpPr>
            <a:endCxn id="303" idx="1"/>
          </p:cNvCxnSpPr>
          <p:nvPr/>
        </p:nvCxnSpPr>
        <p:spPr>
          <a:xfrm flipH="1" rot="10800000">
            <a:off x="3000657" y="3217839"/>
            <a:ext cx="3529200" cy="18900"/>
          </a:xfrm>
          <a:prstGeom prst="straightConnector1">
            <a:avLst/>
          </a:prstGeom>
          <a:noFill/>
          <a:ln cap="flat" cmpd="sng" w="38100">
            <a:solidFill>
              <a:srgbClr val="81A7D5"/>
            </a:solidFill>
            <a:prstDash val="solid"/>
            <a:round/>
            <a:headEnd len="sm" w="sm" type="none"/>
            <a:tailEnd len="sm" w="sm" type="none"/>
          </a:ln>
        </p:spPr>
      </p:cxnSp>
      <p:cxnSp>
        <p:nvCxnSpPr>
          <p:cNvPr id="307" name="Google Shape;307;p52"/>
          <p:cNvCxnSpPr>
            <a:endCxn id="304" idx="1"/>
          </p:cNvCxnSpPr>
          <p:nvPr/>
        </p:nvCxnSpPr>
        <p:spPr>
          <a:xfrm flipH="1" rot="10800000">
            <a:off x="3000826" y="1751257"/>
            <a:ext cx="1749600" cy="6600"/>
          </a:xfrm>
          <a:prstGeom prst="straightConnector1">
            <a:avLst/>
          </a:prstGeom>
          <a:noFill/>
          <a:ln cap="flat" cmpd="sng" w="38100">
            <a:solidFill>
              <a:srgbClr val="81A7D5"/>
            </a:solidFill>
            <a:prstDash val="solid"/>
            <a:round/>
            <a:headEnd len="sm" w="sm" type="none"/>
            <a:tailEnd len="sm" w="sm" type="none"/>
          </a:ln>
        </p:spPr>
      </p:cxnSp>
      <p:cxnSp>
        <p:nvCxnSpPr>
          <p:cNvPr id="308" name="Google Shape;308;p52"/>
          <p:cNvCxnSpPr>
            <a:stCxn id="299" idx="4"/>
          </p:cNvCxnSpPr>
          <p:nvPr/>
        </p:nvCxnSpPr>
        <p:spPr>
          <a:xfrm>
            <a:off x="1788015" y="3249768"/>
            <a:ext cx="12600" cy="1464000"/>
          </a:xfrm>
          <a:prstGeom prst="bentConnector4">
            <a:avLst>
              <a:gd fmla="val 9531389" name="adj1"/>
              <a:gd fmla="val 99480" name="adj2"/>
            </a:avLst>
          </a:prstGeom>
          <a:noFill/>
          <a:ln cap="flat" cmpd="sng" w="38100">
            <a:solidFill>
              <a:srgbClr val="81A7D5"/>
            </a:solidFill>
            <a:prstDash val="solid"/>
            <a:round/>
            <a:headEnd len="sm" w="sm" type="none"/>
            <a:tailEnd len="sm" w="sm" type="none"/>
          </a:ln>
        </p:spPr>
      </p:cxnSp>
      <p:sp>
        <p:nvSpPr>
          <p:cNvPr id="309" name="Google Shape;309;p52"/>
          <p:cNvSpPr/>
          <p:nvPr/>
        </p:nvSpPr>
        <p:spPr>
          <a:xfrm>
            <a:off x="6529857" y="1563709"/>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a:t>
            </a:r>
            <a:endParaRPr/>
          </a:p>
        </p:txBody>
      </p:sp>
      <p:sp>
        <p:nvSpPr>
          <p:cNvPr id="310" name="Google Shape;310;p52"/>
          <p:cNvSpPr/>
          <p:nvPr/>
        </p:nvSpPr>
        <p:spPr>
          <a:xfrm>
            <a:off x="5082864" y="273675"/>
            <a:ext cx="1996224" cy="940158"/>
          </a:xfrm>
          <a:prstGeom prst="wedgeEllipseCallout">
            <a:avLst>
              <a:gd fmla="val -20833" name="adj1"/>
              <a:gd fmla="val 62500" name="adj2"/>
            </a:avLst>
          </a:prstGeom>
          <a:solidFill>
            <a:srgbClr val="9DD2D6"/>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(A1 * B2)/100</a:t>
            </a:r>
            <a:endParaRPr/>
          </a:p>
        </p:txBody>
      </p:sp>
      <p:pic>
        <p:nvPicPr>
          <p:cNvPr id="311" name="Google Shape;311;p52"/>
          <p:cNvPicPr preferRelativeResize="0"/>
          <p:nvPr/>
        </p:nvPicPr>
        <p:blipFill rotWithShape="1">
          <a:blip r:embed="rId5">
            <a:alphaModFix/>
          </a:blip>
          <a:srcRect b="0" l="0" r="0" t="0"/>
          <a:stretch/>
        </p:blipFill>
        <p:spPr>
          <a:xfrm>
            <a:off x="3875601" y="3558591"/>
            <a:ext cx="2383531" cy="16843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9"/>
          <p:cNvSpPr txBox="1"/>
          <p:nvPr/>
        </p:nvSpPr>
        <p:spPr>
          <a:xfrm>
            <a:off x="149225" y="147638"/>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a:t>
            </a:r>
            <a:endParaRPr b="0" i="0" sz="2800" u="none" cap="none" strike="noStrike">
              <a:solidFill>
                <a:srgbClr val="4E84C4"/>
              </a:solidFill>
              <a:latin typeface="PT Sans"/>
              <a:ea typeface="PT Sans"/>
              <a:cs typeface="PT Sans"/>
              <a:sym typeface="PT Sans"/>
            </a:endParaRPr>
          </a:p>
        </p:txBody>
      </p:sp>
      <p:sp>
        <p:nvSpPr>
          <p:cNvPr id="656" name="Google Shape;656;p79"/>
          <p:cNvSpPr txBox="1"/>
          <p:nvPr/>
        </p:nvSpPr>
        <p:spPr>
          <a:xfrm>
            <a:off x="160338" y="792163"/>
            <a:ext cx="3648075"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with Old Values</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 with Update Mask</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Net with Merge</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pic>
        <p:nvPicPr>
          <p:cNvPr descr="Cdc_source_ui" id="657" name="Google Shape;657;p79"/>
          <p:cNvPicPr preferRelativeResize="0"/>
          <p:nvPr/>
        </p:nvPicPr>
        <p:blipFill rotWithShape="1">
          <a:blip r:embed="rId3">
            <a:alphaModFix/>
          </a:blip>
          <a:srcRect b="0" l="0" r="0" t="0"/>
          <a:stretch/>
        </p:blipFill>
        <p:spPr>
          <a:xfrm>
            <a:off x="3722688" y="838200"/>
            <a:ext cx="5248275" cy="48339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aphicFrame>
        <p:nvGraphicFramePr>
          <p:cNvPr id="662" name="Google Shape;662;p80"/>
          <p:cNvGraphicFramePr/>
          <p:nvPr/>
        </p:nvGraphicFramePr>
        <p:xfrm>
          <a:off x="298450" y="973138"/>
          <a:ext cx="3000000" cy="3000000"/>
        </p:xfrm>
        <a:graphic>
          <a:graphicData uri="http://schemas.openxmlformats.org/drawingml/2006/table">
            <a:tbl>
              <a:tblPr bandRow="1" firstRow="1">
                <a:noFill/>
                <a:tableStyleId>{579759D0-0E91-4E77-8773-281F3B286AC1}</a:tableStyleId>
              </a:tblPr>
              <a:tblGrid>
                <a:gridCol w="2694000"/>
                <a:gridCol w="2694000"/>
                <a:gridCol w="269400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Smith</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60</a:t>
                      </a:r>
                      <a:endParaRPr/>
                    </a:p>
                  </a:txBody>
                  <a:tcPr marT="45725" marB="45725" marR="91450" marL="91450"/>
                </a:tc>
                <a:tc>
                  <a:txBody>
                    <a:bodyPr/>
                    <a:lstStyle/>
                    <a:p>
                      <a:pPr indent="0" lvl="0" marL="0" marR="0" rtl="0" algn="l">
                        <a:spcBef>
                          <a:spcPts val="0"/>
                        </a:spcBef>
                        <a:spcAft>
                          <a:spcPts val="0"/>
                        </a:spcAft>
                        <a:buNone/>
                      </a:pPr>
                      <a:r>
                        <a:rPr lang="en-US" sz="2400" u="none" cap="none" strike="noStrike"/>
                        <a:t>Jones</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60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Jones</a:t>
                      </a:r>
                      <a:endParaRPr sz="2400" u="none" cap="none" strike="noStrike">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663" name="Google Shape;663;p80"/>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1"/>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a:t>
            </a:r>
            <a:endParaRPr b="0" i="0" sz="2800" u="none" cap="none" strike="noStrike">
              <a:solidFill>
                <a:srgbClr val="4E84C4"/>
              </a:solidFill>
              <a:latin typeface="PT Sans"/>
              <a:ea typeface="PT Sans"/>
              <a:cs typeface="PT Sans"/>
              <a:sym typeface="PT Sans"/>
            </a:endParaRPr>
          </a:p>
        </p:txBody>
      </p:sp>
      <p:sp>
        <p:nvSpPr>
          <p:cNvPr id="669" name="Google Shape;669;p81"/>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670" name="Google Shape;670;p81"/>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671" name="Google Shape;671;p81"/>
          <p:cNvPicPr preferRelativeResize="0"/>
          <p:nvPr/>
        </p:nvPicPr>
        <p:blipFill rotWithShape="1">
          <a:blip r:embed="rId3">
            <a:alphaModFix/>
          </a:blip>
          <a:srcRect b="0" l="0" r="0" t="0"/>
          <a:stretch/>
        </p:blipFill>
        <p:spPr>
          <a:xfrm>
            <a:off x="223838" y="1168400"/>
            <a:ext cx="3781425" cy="3962400"/>
          </a:xfrm>
          <a:prstGeom prst="rect">
            <a:avLst/>
          </a:prstGeom>
          <a:noFill/>
          <a:ln>
            <a:noFill/>
          </a:ln>
        </p:spPr>
      </p:pic>
      <p:pic>
        <p:nvPicPr>
          <p:cNvPr id="672" name="Google Shape;672;p81"/>
          <p:cNvPicPr preferRelativeResize="0"/>
          <p:nvPr/>
        </p:nvPicPr>
        <p:blipFill rotWithShape="1">
          <a:blip r:embed="rId4">
            <a:alphaModFix/>
          </a:blip>
          <a:srcRect b="0" l="0" r="0" t="0"/>
          <a:stretch/>
        </p:blipFill>
        <p:spPr>
          <a:xfrm>
            <a:off x="5151438" y="1154113"/>
            <a:ext cx="3600450" cy="3981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2"/>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 with Old Values</a:t>
            </a:r>
            <a:endParaRPr b="0" i="0" sz="2800" u="none" cap="none" strike="noStrike">
              <a:solidFill>
                <a:srgbClr val="4E84C4"/>
              </a:solidFill>
              <a:latin typeface="PT Sans"/>
              <a:ea typeface="PT Sans"/>
              <a:cs typeface="PT Sans"/>
              <a:sym typeface="PT Sans"/>
            </a:endParaRPr>
          </a:p>
        </p:txBody>
      </p:sp>
      <p:graphicFrame>
        <p:nvGraphicFramePr>
          <p:cNvPr id="678" name="Google Shape;678;p82"/>
          <p:cNvGraphicFramePr/>
          <p:nvPr/>
        </p:nvGraphicFramePr>
        <p:xfrm>
          <a:off x="298450" y="746125"/>
          <a:ext cx="3000000" cy="3000000"/>
        </p:xfrm>
        <a:graphic>
          <a:graphicData uri="http://schemas.openxmlformats.org/drawingml/2006/table">
            <a:tbl>
              <a:tblPr bandRow="1" firstRow="1">
                <a:noFill/>
                <a:tableStyleId>{579759D0-0E91-4E77-8773-281F3B286AC1}</a:tableStyleId>
              </a:tblPr>
              <a:tblGrid>
                <a:gridCol w="2060975"/>
                <a:gridCol w="2953200"/>
                <a:gridCol w="1273375"/>
                <a:gridCol w="195635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__$update_mask</a:t>
                      </a:r>
                      <a:endParaRPr sz="2400" u="none" cap="none" strike="noStrike"/>
                    </a:p>
                  </a:txBody>
                  <a:tcPr marT="45725" marB="45725" marR="91450" marL="91450" anchor="ctr"/>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0xFF</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Smith</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accent6"/>
                          </a:solidFill>
                        </a:rPr>
                        <a:t>Update Old</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0x80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50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Smith</a:t>
                      </a:r>
                      <a:endParaRPr sz="2400" u="none" cap="none" strike="noStrike">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u="none" cap="none" strike="noStrike">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60</a:t>
                      </a:r>
                      <a:endParaRPr/>
                    </a:p>
                  </a:txBody>
                  <a:tcPr marT="45725" marB="45725" marR="91450" marL="91450"/>
                </a:tc>
                <a:tc>
                  <a:txBody>
                    <a:bodyPr/>
                    <a:lstStyle/>
                    <a:p>
                      <a:pPr indent="0" lvl="0" marL="0" marR="0" rtl="0" algn="l">
                        <a:spcBef>
                          <a:spcPts val="0"/>
                        </a:spcBef>
                        <a:spcAft>
                          <a:spcPts val="0"/>
                        </a:spcAft>
                        <a:buNone/>
                      </a:pPr>
                      <a:r>
                        <a:rPr lang="en-US" sz="2400" u="none" cap="none" strike="noStrike"/>
                        <a:t>Jones</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60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Jones</a:t>
                      </a:r>
                      <a:endParaRPr sz="2400" u="none" cap="none" strike="noStrike">
                        <a:solidFill>
                          <a:srgbClr val="C00000"/>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chemeClr val="accent6"/>
                          </a:solidFill>
                        </a:rPr>
                        <a:t>Update Old</a:t>
                      </a:r>
                      <a:endParaRPr sz="2400" u="none" cap="none" strike="noStrike">
                        <a:solidFill>
                          <a:schemeClr val="accent6"/>
                        </a:solidFill>
                      </a:endParaRPr>
                    </a:p>
                  </a:txBody>
                  <a:tcPr marT="45725" marB="45725" marR="91450" marL="91450"/>
                </a:tc>
                <a:tc>
                  <a:txBody>
                    <a:bodyPr/>
                    <a:lstStyle/>
                    <a:p>
                      <a:pPr indent="0" lvl="0" marL="0" marR="0" rtl="0" algn="l">
                        <a:lnSpc>
                          <a:spcPct val="100000"/>
                        </a:lnSpc>
                        <a:spcBef>
                          <a:spcPts val="0"/>
                        </a:spcBef>
                        <a:spcAft>
                          <a:spcPts val="0"/>
                        </a:spcAft>
                        <a:buClr>
                          <a:schemeClr val="accent6"/>
                        </a:buClr>
                        <a:buFont typeface="Arial"/>
                        <a:buNone/>
                      </a:pPr>
                      <a:r>
                        <a:rPr lang="en-US" sz="2400" u="none" cap="none" strike="noStrike">
                          <a:solidFill>
                            <a:schemeClr val="accent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10</a:t>
                      </a:r>
                      <a:endParaRPr sz="2400" u="none" cap="none" strike="noStrike">
                        <a:solidFill>
                          <a:schemeClr val="accent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accent6"/>
                          </a:solidFill>
                        </a:rPr>
                        <a:t>William</a:t>
                      </a:r>
                      <a:endParaRPr sz="2400" u="none" cap="none" strike="noStrike">
                        <a:solidFill>
                          <a:schemeClr val="accent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lnSpc>
                          <a:spcPct val="100000"/>
                        </a:lnSpc>
                        <a:spcBef>
                          <a:spcPts val="0"/>
                        </a:spcBef>
                        <a:spcAft>
                          <a:spcPts val="0"/>
                        </a:spcAft>
                        <a:buClr>
                          <a:srgbClr val="429A16"/>
                        </a:buClr>
                        <a:buFont typeface="Arial"/>
                        <a:buNone/>
                      </a:pPr>
                      <a:r>
                        <a:rPr lang="en-US" sz="2400" u="none" cap="none" strike="noStrike">
                          <a:solidFill>
                            <a:srgbClr val="429A16"/>
                          </a:solidFill>
                        </a:rPr>
                        <a:t>0x80</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Font typeface="Arial"/>
                        <a:buNone/>
                      </a:pPr>
                      <a:r>
                        <a:rPr lang="en-US" sz="2400" u="none" cap="none" strike="noStrike"/>
                        <a:t>0xFF</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3"/>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Modes All with Old Values</a:t>
            </a:r>
            <a:endParaRPr b="0" i="0" sz="2800" u="none" cap="none" strike="noStrike">
              <a:solidFill>
                <a:srgbClr val="4E84C4"/>
              </a:solidFill>
              <a:latin typeface="PT Sans"/>
              <a:ea typeface="PT Sans"/>
              <a:cs typeface="PT Sans"/>
              <a:sym typeface="PT Sans"/>
            </a:endParaRPr>
          </a:p>
        </p:txBody>
      </p:sp>
      <p:sp>
        <p:nvSpPr>
          <p:cNvPr id="684" name="Google Shape;684;p83"/>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685" name="Google Shape;685;p83"/>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686" name="Google Shape;686;p83"/>
          <p:cNvPicPr preferRelativeResize="0"/>
          <p:nvPr/>
        </p:nvPicPr>
        <p:blipFill rotWithShape="1">
          <a:blip r:embed="rId3">
            <a:alphaModFix/>
          </a:blip>
          <a:srcRect b="0" l="0" r="0" t="0"/>
          <a:stretch/>
        </p:blipFill>
        <p:spPr>
          <a:xfrm>
            <a:off x="4903788" y="1177925"/>
            <a:ext cx="3754437" cy="4232275"/>
          </a:xfrm>
          <a:prstGeom prst="rect">
            <a:avLst/>
          </a:prstGeom>
          <a:noFill/>
          <a:ln>
            <a:noFill/>
          </a:ln>
        </p:spPr>
      </p:pic>
      <p:pic>
        <p:nvPicPr>
          <p:cNvPr id="687" name="Google Shape;687;p83"/>
          <p:cNvPicPr preferRelativeResize="0"/>
          <p:nvPr/>
        </p:nvPicPr>
        <p:blipFill rotWithShape="1">
          <a:blip r:embed="rId4">
            <a:alphaModFix/>
          </a:blip>
          <a:srcRect b="0" l="0" r="0" t="0"/>
          <a:stretch/>
        </p:blipFill>
        <p:spPr>
          <a:xfrm>
            <a:off x="149225" y="1200150"/>
            <a:ext cx="3589338" cy="42338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graphicFrame>
        <p:nvGraphicFramePr>
          <p:cNvPr id="692" name="Google Shape;692;p84"/>
          <p:cNvGraphicFramePr/>
          <p:nvPr/>
        </p:nvGraphicFramePr>
        <p:xfrm>
          <a:off x="298450" y="1262063"/>
          <a:ext cx="3000000" cy="3000000"/>
        </p:xfrm>
        <a:graphic>
          <a:graphicData uri="http://schemas.openxmlformats.org/drawingml/2006/table">
            <a:tbl>
              <a:tblPr bandRow="1" firstRow="1">
                <a:noFill/>
                <a:tableStyleId>{579759D0-0E91-4E77-8773-281F3B286AC1}</a:tableStyleId>
              </a:tblPr>
              <a:tblGrid>
                <a:gridCol w="2473850"/>
                <a:gridCol w="2473850"/>
                <a:gridCol w="247385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693" name="Google Shape;693;p84"/>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5"/>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a:t>
            </a:r>
            <a:endParaRPr b="0" i="0" sz="2800" u="none" cap="none" strike="noStrike">
              <a:solidFill>
                <a:srgbClr val="4E84C4"/>
              </a:solidFill>
              <a:latin typeface="PT Sans"/>
              <a:ea typeface="PT Sans"/>
              <a:cs typeface="PT Sans"/>
              <a:sym typeface="PT Sans"/>
            </a:endParaRPr>
          </a:p>
        </p:txBody>
      </p:sp>
      <p:sp>
        <p:nvSpPr>
          <p:cNvPr id="699" name="Google Shape;699;p85"/>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00" name="Google Shape;700;p85"/>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01" name="Google Shape;701;p85"/>
          <p:cNvPicPr preferRelativeResize="0"/>
          <p:nvPr/>
        </p:nvPicPr>
        <p:blipFill rotWithShape="1">
          <a:blip r:embed="rId3">
            <a:alphaModFix/>
          </a:blip>
          <a:srcRect b="0" l="0" r="0" t="0"/>
          <a:stretch/>
        </p:blipFill>
        <p:spPr>
          <a:xfrm>
            <a:off x="92075" y="1136650"/>
            <a:ext cx="2432050" cy="4648200"/>
          </a:xfrm>
          <a:prstGeom prst="rect">
            <a:avLst/>
          </a:prstGeom>
          <a:noFill/>
          <a:ln>
            <a:noFill/>
          </a:ln>
        </p:spPr>
      </p:pic>
      <p:pic>
        <p:nvPicPr>
          <p:cNvPr id="702" name="Google Shape;702;p85"/>
          <p:cNvPicPr preferRelativeResize="0"/>
          <p:nvPr/>
        </p:nvPicPr>
        <p:blipFill rotWithShape="1">
          <a:blip r:embed="rId4">
            <a:alphaModFix/>
          </a:blip>
          <a:srcRect b="0" l="0" r="0" t="0"/>
          <a:stretch/>
        </p:blipFill>
        <p:spPr>
          <a:xfrm>
            <a:off x="3078163" y="1206500"/>
            <a:ext cx="5822950" cy="44529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6"/>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Update Mask</a:t>
            </a:r>
            <a:endParaRPr b="0" i="0" sz="2800" u="none" cap="none" strike="noStrike">
              <a:solidFill>
                <a:srgbClr val="4E84C4"/>
              </a:solidFill>
              <a:latin typeface="PT Sans"/>
              <a:ea typeface="PT Sans"/>
              <a:cs typeface="PT Sans"/>
              <a:sym typeface="PT Sans"/>
            </a:endParaRPr>
          </a:p>
        </p:txBody>
      </p:sp>
      <p:graphicFrame>
        <p:nvGraphicFramePr>
          <p:cNvPr id="708" name="Google Shape;708;p86"/>
          <p:cNvGraphicFramePr/>
          <p:nvPr/>
        </p:nvGraphicFramePr>
        <p:xfrm>
          <a:off x="206375" y="1447800"/>
          <a:ext cx="3000000" cy="3000000"/>
        </p:xfrm>
        <a:graphic>
          <a:graphicData uri="http://schemas.openxmlformats.org/drawingml/2006/table">
            <a:tbl>
              <a:tblPr bandRow="1" firstRow="1">
                <a:noFill/>
                <a:tableStyleId>{579759D0-0E91-4E77-8773-281F3B286AC1}</a:tableStyleId>
              </a:tblPr>
              <a:tblGrid>
                <a:gridCol w="1645400"/>
                <a:gridCol w="1064900"/>
                <a:gridCol w="2870600"/>
                <a:gridCol w="1430775"/>
                <a:gridCol w="1752925"/>
              </a:tblGrid>
              <a:tr h="822725">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__$Key_Changed</a:t>
                      </a:r>
                      <a:endParaRPr sz="2400" u="none" cap="none" strike="noStrike"/>
                    </a:p>
                  </a:txBody>
                  <a:tcPr marT="45700" marB="45700" marR="91450" marL="91450" anchor="ctr"/>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__$Name_Changed</a:t>
                      </a:r>
                      <a:endParaRPr sz="2400" u="none" cap="none" strike="noStrike"/>
                    </a:p>
                  </a:txBody>
                  <a:tcPr marT="45700" marB="45700" marR="91450" marL="91450" anchor="ctr"/>
                </a:tc>
              </a:tr>
              <a:tr h="457075">
                <a:tc>
                  <a:txBody>
                    <a:bodyPr/>
                    <a:lstStyle/>
                    <a:p>
                      <a:pPr indent="0" lvl="0" marL="0" marR="0" rtl="0" algn="l">
                        <a:spcBef>
                          <a:spcPts val="0"/>
                        </a:spcBef>
                        <a:spcAft>
                          <a:spcPts val="0"/>
                        </a:spcAft>
                        <a:buNone/>
                      </a:pPr>
                      <a:r>
                        <a:rPr lang="en-US" sz="2400" u="none" cap="none" strike="noStrike"/>
                        <a:t>Insert</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50</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t>True</a:t>
                      </a:r>
                      <a:endParaRPr sz="2400" u="none" cap="none" strike="noStrike"/>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chemeClr val="dk1"/>
                          </a:solidFill>
                        </a:rPr>
                        <a:t>True</a:t>
                      </a:r>
                      <a:endParaRPr sz="2400" u="none" cap="none" strike="noStrike">
                        <a:solidFill>
                          <a:schemeClr val="dk1"/>
                        </a:solidFill>
                      </a:endParaRPr>
                    </a:p>
                  </a:txBody>
                  <a:tcPr marT="45700" marB="45700" marR="91450" marL="91450"/>
                </a:tc>
              </a:tr>
              <a:tr h="457075">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False</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429A16"/>
                          </a:solidFill>
                        </a:rPr>
                        <a:t>True</a:t>
                      </a:r>
                      <a:endParaRPr sz="2400" u="none" cap="none" strike="noStrike">
                        <a:solidFill>
                          <a:srgbClr val="429A16"/>
                        </a:solidFill>
                      </a:endParaRPr>
                    </a:p>
                  </a:txBody>
                  <a:tcPr marT="45700" marB="45700" marR="91450" marL="91450"/>
                </a:tc>
              </a:tr>
              <a:tr h="457075">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True</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00" marB="45700" marR="91450" marL="91450"/>
                </a:tc>
                <a:tc>
                  <a:txBody>
                    <a:bodyPr/>
                    <a:lstStyle/>
                    <a:p>
                      <a:pPr indent="0" lvl="0" marL="0" marR="0" rtl="0" algn="l">
                        <a:spcBef>
                          <a:spcPts val="0"/>
                        </a:spcBef>
                        <a:spcAft>
                          <a:spcPts val="0"/>
                        </a:spcAft>
                        <a:buNone/>
                      </a:pPr>
                      <a:r>
                        <a:rPr lang="en-US" sz="2400" u="none" cap="none" strike="noStrike">
                          <a:solidFill>
                            <a:srgbClr val="C00000"/>
                          </a:solidFill>
                        </a:rPr>
                        <a:t>True</a:t>
                      </a:r>
                      <a:endParaRPr sz="2400" u="none" cap="none" strike="noStrike">
                        <a:solidFill>
                          <a:srgbClr val="C00000"/>
                        </a:solidFill>
                      </a:endParaRPr>
                    </a:p>
                  </a:txBody>
                  <a:tcPr marT="45700" marB="45700"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7"/>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Update Mask</a:t>
            </a:r>
            <a:endParaRPr b="0" i="0" sz="2800" u="none" cap="none" strike="noStrike">
              <a:solidFill>
                <a:srgbClr val="4E84C4"/>
              </a:solidFill>
              <a:latin typeface="PT Sans"/>
              <a:ea typeface="PT Sans"/>
              <a:cs typeface="PT Sans"/>
              <a:sym typeface="PT Sans"/>
            </a:endParaRPr>
          </a:p>
        </p:txBody>
      </p:sp>
      <p:sp>
        <p:nvSpPr>
          <p:cNvPr id="714" name="Google Shape;714;p87"/>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15" name="Google Shape;715;p87"/>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16" name="Google Shape;716;p87"/>
          <p:cNvPicPr preferRelativeResize="0"/>
          <p:nvPr/>
        </p:nvPicPr>
        <p:blipFill rotWithShape="1">
          <a:blip r:embed="rId3">
            <a:alphaModFix/>
          </a:blip>
          <a:srcRect b="0" l="0" r="0" t="0"/>
          <a:stretch/>
        </p:blipFill>
        <p:spPr>
          <a:xfrm>
            <a:off x="114300" y="1222375"/>
            <a:ext cx="2432050" cy="4648200"/>
          </a:xfrm>
          <a:prstGeom prst="rect">
            <a:avLst/>
          </a:prstGeom>
          <a:noFill/>
          <a:ln>
            <a:noFill/>
          </a:ln>
        </p:spPr>
      </p:pic>
      <p:pic>
        <p:nvPicPr>
          <p:cNvPr id="717" name="Google Shape;717;p87"/>
          <p:cNvPicPr preferRelativeResize="0"/>
          <p:nvPr/>
        </p:nvPicPr>
        <p:blipFill rotWithShape="1">
          <a:blip r:embed="rId4">
            <a:alphaModFix/>
          </a:blip>
          <a:srcRect b="0" l="0" r="0" t="0"/>
          <a:stretch/>
        </p:blipFill>
        <p:spPr>
          <a:xfrm>
            <a:off x="3654425" y="1211263"/>
            <a:ext cx="5181600" cy="46021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graphicFrame>
        <p:nvGraphicFramePr>
          <p:cNvPr id="722" name="Google Shape;722;p88"/>
          <p:cNvGraphicFramePr/>
          <p:nvPr/>
        </p:nvGraphicFramePr>
        <p:xfrm>
          <a:off x="403225" y="1146175"/>
          <a:ext cx="3000000" cy="3000000"/>
        </p:xfrm>
        <a:graphic>
          <a:graphicData uri="http://schemas.openxmlformats.org/drawingml/2006/table">
            <a:tbl>
              <a:tblPr bandRow="1" firstRow="1">
                <a:noFill/>
                <a:tableStyleId>{579759D0-0E91-4E77-8773-281F3B286AC1}</a:tableStyleId>
              </a:tblPr>
              <a:tblGrid>
                <a:gridCol w="2489200"/>
                <a:gridCol w="2489200"/>
                <a:gridCol w="2489200"/>
              </a:tblGrid>
              <a:tr h="370850">
                <a:tc>
                  <a:txBody>
                    <a:bodyPr/>
                    <a:lstStyle/>
                    <a:p>
                      <a:pPr indent="0" lvl="0" marL="0" marR="0" rtl="0" algn="l">
                        <a:spcBef>
                          <a:spcPts val="0"/>
                        </a:spcBef>
                        <a:spcAft>
                          <a:spcPts val="0"/>
                        </a:spcAft>
                        <a:buNone/>
                      </a:pPr>
                      <a:r>
                        <a:rPr lang="en-US" sz="2400" u="none" cap="none" strike="noStrike"/>
                        <a:t>Operation</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Key</a:t>
                      </a:r>
                      <a:endParaRPr sz="2400" u="none" cap="none" strike="noStrike"/>
                    </a:p>
                  </a:txBody>
                  <a:tcPr marT="45725" marB="45725" marR="91450" marL="91450"/>
                </a:tc>
                <a:tc>
                  <a:txBody>
                    <a:bodyPr/>
                    <a:lstStyle/>
                    <a:p>
                      <a:pPr indent="0" lvl="0" marL="0" marR="0" rtl="0" algn="l">
                        <a:spcBef>
                          <a:spcPts val="0"/>
                        </a:spcBef>
                        <a:spcAft>
                          <a:spcPts val="0"/>
                        </a:spcAft>
                        <a:buNone/>
                      </a:pPr>
                      <a:r>
                        <a:rPr lang="en-US" sz="2400" u="none" cap="none" strike="noStrike"/>
                        <a:t>Name</a:t>
                      </a:r>
                      <a:endParaRPr sz="2400" u="none" cap="none" strike="noStrike"/>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50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Smyth</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429A16"/>
                          </a:solidFill>
                        </a:rPr>
                        <a:t>Update</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10</a:t>
                      </a:r>
                      <a:endParaRPr sz="2400" u="none" cap="none" strike="noStrike">
                        <a:solidFill>
                          <a:srgbClr val="429A16"/>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429A16"/>
                          </a:solidFill>
                        </a:rPr>
                        <a:t>Williams</a:t>
                      </a:r>
                      <a:endParaRPr sz="2400" u="none" cap="none" strike="noStrike">
                        <a:solidFill>
                          <a:srgbClr val="429A16"/>
                        </a:solidFill>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solidFill>
                            <a:srgbClr val="C00000"/>
                          </a:solidFill>
                        </a:rPr>
                        <a:t>Delete</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20</a:t>
                      </a:r>
                      <a:endParaRPr sz="2400" u="none" cap="none" strike="noStrike">
                        <a:solidFill>
                          <a:srgbClr val="C00000"/>
                        </a:solidFill>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rgbClr val="C00000"/>
                          </a:solidFill>
                        </a:rPr>
                        <a:t>Martin</a:t>
                      </a:r>
                      <a:endParaRPr sz="2400" u="none" cap="none" strike="noStrike">
                        <a:solidFill>
                          <a:srgbClr val="C00000"/>
                        </a:solidFill>
                      </a:endParaRPr>
                    </a:p>
                  </a:txBody>
                  <a:tcPr marT="45725" marB="45725" marR="91450" marL="91450"/>
                </a:tc>
              </a:tr>
            </a:tbl>
          </a:graphicData>
        </a:graphic>
      </p:graphicFrame>
      <p:sp>
        <p:nvSpPr>
          <p:cNvPr id="723" name="Google Shape;723;p88"/>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Merge</a:t>
            </a:r>
            <a:endParaRPr b="0" i="0" sz="2800" u="none" cap="none" strike="noStrike">
              <a:solidFill>
                <a:srgbClr val="4E84C4"/>
              </a:solidFill>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p:nvPr/>
        </p:nvSpPr>
        <p:spPr>
          <a:xfrm>
            <a:off x="940158" y="1313644"/>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53"/>
          <p:cNvSpPr/>
          <p:nvPr/>
        </p:nvSpPr>
        <p:spPr>
          <a:xfrm>
            <a:off x="938010" y="2805446"/>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nvGrpSpPr>
          <p:cNvPr id="319" name="Google Shape;319;p53"/>
          <p:cNvGrpSpPr/>
          <p:nvPr/>
        </p:nvGrpSpPr>
        <p:grpSpPr>
          <a:xfrm>
            <a:off x="680488" y="4029951"/>
            <a:ext cx="1339348" cy="1369402"/>
            <a:chOff x="654730" y="4029951"/>
            <a:chExt cx="1339348" cy="1369402"/>
          </a:xfrm>
        </p:grpSpPr>
        <p:pic>
          <p:nvPicPr>
            <p:cNvPr id="320" name="Google Shape;320;p53"/>
            <p:cNvPicPr preferRelativeResize="0"/>
            <p:nvPr/>
          </p:nvPicPr>
          <p:blipFill rotWithShape="1">
            <a:blip r:embed="rId3">
              <a:alphaModFix/>
            </a:blip>
            <a:srcRect b="0" l="0" r="0" t="0"/>
            <a:stretch/>
          </p:blipFill>
          <p:spPr>
            <a:xfrm>
              <a:off x="654730" y="4148010"/>
              <a:ext cx="1251343" cy="1251343"/>
            </a:xfrm>
            <a:prstGeom prst="rect">
              <a:avLst/>
            </a:prstGeom>
            <a:noFill/>
            <a:ln>
              <a:noFill/>
            </a:ln>
          </p:spPr>
        </p:pic>
        <p:pic>
          <p:nvPicPr>
            <p:cNvPr id="321" name="Google Shape;321;p53"/>
            <p:cNvPicPr preferRelativeResize="0"/>
            <p:nvPr/>
          </p:nvPicPr>
          <p:blipFill rotWithShape="1">
            <a:blip r:embed="rId3">
              <a:alphaModFix/>
            </a:blip>
            <a:srcRect b="0" l="0" r="0" t="0"/>
            <a:stretch/>
          </p:blipFill>
          <p:spPr>
            <a:xfrm>
              <a:off x="742735" y="4029951"/>
              <a:ext cx="1251343" cy="1251343"/>
            </a:xfrm>
            <a:prstGeom prst="rect">
              <a:avLst/>
            </a:prstGeom>
            <a:noFill/>
            <a:ln>
              <a:noFill/>
            </a:ln>
          </p:spPr>
        </p:pic>
      </p:grpSp>
      <p:cxnSp>
        <p:nvCxnSpPr>
          <p:cNvPr id="322" name="Google Shape;322;p53"/>
          <p:cNvCxnSpPr>
            <a:stCxn id="317" idx="4"/>
            <a:endCxn id="318" idx="4"/>
          </p:cNvCxnSpPr>
          <p:nvPr/>
        </p:nvCxnSpPr>
        <p:spPr>
          <a:xfrm flipH="1">
            <a:off x="1813821" y="1757966"/>
            <a:ext cx="2100" cy="1491900"/>
          </a:xfrm>
          <a:prstGeom prst="bentConnector3">
            <a:avLst>
              <a:gd fmla="val -39096571" name="adj1"/>
            </a:avLst>
          </a:prstGeom>
          <a:noFill/>
          <a:ln cap="flat" cmpd="sng" w="38100">
            <a:solidFill>
              <a:srgbClr val="81A7D5"/>
            </a:solidFill>
            <a:prstDash val="solid"/>
            <a:round/>
            <a:headEnd len="sm" w="sm" type="none"/>
            <a:tailEnd len="sm" w="sm" type="none"/>
          </a:ln>
        </p:spPr>
      </p:cxnSp>
      <p:cxnSp>
        <p:nvCxnSpPr>
          <p:cNvPr id="323" name="Google Shape;323;p53"/>
          <p:cNvCxnSpPr>
            <a:stCxn id="318" idx="4"/>
          </p:cNvCxnSpPr>
          <p:nvPr/>
        </p:nvCxnSpPr>
        <p:spPr>
          <a:xfrm flipH="1" rot="10800000">
            <a:off x="1813773" y="3245568"/>
            <a:ext cx="1663500" cy="4200"/>
          </a:xfrm>
          <a:prstGeom prst="straightConnector1">
            <a:avLst/>
          </a:prstGeom>
          <a:noFill/>
          <a:ln cap="flat" cmpd="sng" w="38100">
            <a:solidFill>
              <a:srgbClr val="81A7D5"/>
            </a:solidFill>
            <a:prstDash val="solid"/>
            <a:round/>
            <a:headEnd len="sm" w="sm" type="none"/>
            <a:tailEnd len="sm" w="sm" type="none"/>
          </a:ln>
        </p:spPr>
      </p:cxnSp>
      <p:cxnSp>
        <p:nvCxnSpPr>
          <p:cNvPr id="324" name="Google Shape;324;p53"/>
          <p:cNvCxnSpPr>
            <a:stCxn id="318" idx="4"/>
          </p:cNvCxnSpPr>
          <p:nvPr/>
        </p:nvCxnSpPr>
        <p:spPr>
          <a:xfrm>
            <a:off x="1813773" y="3249768"/>
            <a:ext cx="12600" cy="1464000"/>
          </a:xfrm>
          <a:prstGeom prst="bentConnector4">
            <a:avLst>
              <a:gd fmla="val 6567206" name="adj1"/>
              <a:gd fmla="val 99480" name="adj2"/>
            </a:avLst>
          </a:prstGeom>
          <a:noFill/>
          <a:ln cap="flat" cmpd="sng" w="38100">
            <a:solidFill>
              <a:srgbClr val="81A7D5"/>
            </a:solidFill>
            <a:prstDash val="solid"/>
            <a:round/>
            <a:headEnd len="sm" w="sm" type="none"/>
            <a:tailEnd len="sm" w="sm" type="none"/>
          </a:ln>
        </p:spPr>
      </p:cxnSp>
      <p:sp>
        <p:nvSpPr>
          <p:cNvPr id="325" name="Google Shape;325;p53"/>
          <p:cNvSpPr/>
          <p:nvPr/>
        </p:nvSpPr>
        <p:spPr>
          <a:xfrm>
            <a:off x="3477295" y="1223495"/>
            <a:ext cx="2691684" cy="4043966"/>
          </a:xfrm>
          <a:prstGeom prst="roundRect">
            <a:avLst>
              <a:gd fmla="val 16667" name="adj"/>
            </a:avLst>
          </a:prstGeom>
          <a:solidFill>
            <a:schemeClr val="lt1"/>
          </a:solidFill>
          <a:ln cap="flat" cmpd="sng" w="9525">
            <a:solidFill>
              <a:srgbClr val="BBB1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53"/>
          <p:cNvSpPr/>
          <p:nvPr/>
        </p:nvSpPr>
        <p:spPr>
          <a:xfrm>
            <a:off x="4050402" y="2110059"/>
            <a:ext cx="875763" cy="888643"/>
          </a:xfrm>
          <a:prstGeom prst="flowChartMagneticDisk">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53"/>
          <p:cNvSpPr txBox="1"/>
          <p:nvPr/>
        </p:nvSpPr>
        <p:spPr>
          <a:xfrm>
            <a:off x="3477295" y="1249255"/>
            <a:ext cx="269168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Data Warehouse</a:t>
            </a:r>
            <a:endParaRPr b="0" i="0" sz="2000" u="none" cap="none" strike="noStrike">
              <a:solidFill>
                <a:schemeClr val="dk1"/>
              </a:solidFill>
              <a:latin typeface="Calibri"/>
              <a:ea typeface="Calibri"/>
              <a:cs typeface="Calibri"/>
              <a:sym typeface="Calibri"/>
            </a:endParaRPr>
          </a:p>
        </p:txBody>
      </p:sp>
      <p:sp>
        <p:nvSpPr>
          <p:cNvPr id="328" name="Google Shape;328;p53"/>
          <p:cNvSpPr/>
          <p:nvPr/>
        </p:nvSpPr>
        <p:spPr>
          <a:xfrm>
            <a:off x="4552682" y="3694089"/>
            <a:ext cx="1165542" cy="1079592"/>
          </a:xfrm>
          <a:prstGeom prst="cube">
            <a:avLst>
              <a:gd fmla="val 25000" name="adj"/>
            </a:avLst>
          </a:prstGeom>
          <a:solidFill>
            <a:srgbClr val="FBB034"/>
          </a:solidFill>
          <a:ln cap="flat" cmpd="sng" w="25400">
            <a:solidFill>
              <a:srgbClr val="89A4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29" name="Google Shape;329;p53"/>
          <p:cNvPicPr preferRelativeResize="0"/>
          <p:nvPr/>
        </p:nvPicPr>
        <p:blipFill rotWithShape="1">
          <a:blip r:embed="rId4">
            <a:alphaModFix/>
          </a:blip>
          <a:srcRect b="0" l="0" r="0" t="0"/>
          <a:stretch/>
        </p:blipFill>
        <p:spPr>
          <a:xfrm>
            <a:off x="7405623" y="2793105"/>
            <a:ext cx="952500" cy="952500"/>
          </a:xfrm>
          <a:prstGeom prst="rect">
            <a:avLst/>
          </a:prstGeom>
          <a:noFill/>
          <a:ln>
            <a:noFill/>
          </a:ln>
        </p:spPr>
      </p:pic>
      <p:cxnSp>
        <p:nvCxnSpPr>
          <p:cNvPr id="330" name="Google Shape;330;p53"/>
          <p:cNvCxnSpPr>
            <a:stCxn id="329" idx="1"/>
            <a:endCxn id="328" idx="5"/>
          </p:cNvCxnSpPr>
          <p:nvPr/>
        </p:nvCxnSpPr>
        <p:spPr>
          <a:xfrm flipH="1">
            <a:off x="5718123" y="3269355"/>
            <a:ext cx="1687500" cy="829500"/>
          </a:xfrm>
          <a:prstGeom prst="bentConnector3">
            <a:avLst>
              <a:gd fmla="val 50000" name="adj1"/>
            </a:avLst>
          </a:prstGeom>
          <a:noFill/>
          <a:ln cap="flat" cmpd="sng" w="38100">
            <a:solidFill>
              <a:srgbClr val="A5A5A5"/>
            </a:solidFill>
            <a:prstDash val="solid"/>
            <a:round/>
            <a:headEnd len="sm" w="sm" type="none"/>
            <a:tailEnd len="sm" w="sm" type="none"/>
          </a:ln>
        </p:spPr>
      </p:cxnSp>
      <p:cxnSp>
        <p:nvCxnSpPr>
          <p:cNvPr id="331" name="Google Shape;331;p53"/>
          <p:cNvCxnSpPr>
            <a:stCxn id="329" idx="1"/>
            <a:endCxn id="326" idx="4"/>
          </p:cNvCxnSpPr>
          <p:nvPr/>
        </p:nvCxnSpPr>
        <p:spPr>
          <a:xfrm rot="10800000">
            <a:off x="4926123" y="2554455"/>
            <a:ext cx="2479500" cy="714900"/>
          </a:xfrm>
          <a:prstGeom prst="bentConnector3">
            <a:avLst>
              <a:gd fmla="val 33897" name="adj1"/>
            </a:avLst>
          </a:prstGeom>
          <a:noFill/>
          <a:ln cap="flat" cmpd="sng" w="38100">
            <a:solidFill>
              <a:srgbClr val="A5A5A5"/>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9"/>
          <p:cNvSpPr txBox="1"/>
          <p:nvPr/>
        </p:nvSpPr>
        <p:spPr>
          <a:xfrm>
            <a:off x="149225" y="136525"/>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CDC – Processing Mode Net with Merge</a:t>
            </a:r>
            <a:endParaRPr b="0" i="0" sz="2800" u="none" cap="none" strike="noStrike">
              <a:solidFill>
                <a:srgbClr val="4E84C4"/>
              </a:solidFill>
              <a:latin typeface="PT Sans"/>
              <a:ea typeface="PT Sans"/>
              <a:cs typeface="PT Sans"/>
              <a:sym typeface="PT Sans"/>
            </a:endParaRPr>
          </a:p>
        </p:txBody>
      </p:sp>
      <p:sp>
        <p:nvSpPr>
          <p:cNvPr id="729" name="Google Shape;729;p89"/>
          <p:cNvSpPr txBox="1"/>
          <p:nvPr/>
        </p:nvSpPr>
        <p:spPr>
          <a:xfrm>
            <a:off x="252413" y="730250"/>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Control Flow</a:t>
            </a:r>
            <a:endParaRPr/>
          </a:p>
        </p:txBody>
      </p:sp>
      <p:sp>
        <p:nvSpPr>
          <p:cNvPr id="730" name="Google Shape;730;p89"/>
          <p:cNvSpPr txBox="1"/>
          <p:nvPr/>
        </p:nvSpPr>
        <p:spPr>
          <a:xfrm>
            <a:off x="5741988" y="728663"/>
            <a:ext cx="2743200" cy="346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Data Flow</a:t>
            </a:r>
            <a:endParaRPr/>
          </a:p>
        </p:txBody>
      </p:sp>
      <p:pic>
        <p:nvPicPr>
          <p:cNvPr id="731" name="Google Shape;731;p89"/>
          <p:cNvPicPr preferRelativeResize="0"/>
          <p:nvPr/>
        </p:nvPicPr>
        <p:blipFill rotWithShape="1">
          <a:blip r:embed="rId3">
            <a:alphaModFix/>
          </a:blip>
          <a:srcRect b="0" l="0" r="0" t="0"/>
          <a:stretch/>
        </p:blipFill>
        <p:spPr>
          <a:xfrm>
            <a:off x="149225" y="1233488"/>
            <a:ext cx="2209800" cy="4757737"/>
          </a:xfrm>
          <a:prstGeom prst="rect">
            <a:avLst/>
          </a:prstGeom>
          <a:noFill/>
          <a:ln>
            <a:noFill/>
          </a:ln>
        </p:spPr>
      </p:pic>
      <p:pic>
        <p:nvPicPr>
          <p:cNvPr id="732" name="Google Shape;732;p89"/>
          <p:cNvPicPr preferRelativeResize="0"/>
          <p:nvPr/>
        </p:nvPicPr>
        <p:blipFill rotWithShape="1">
          <a:blip r:embed="rId4">
            <a:alphaModFix/>
          </a:blip>
          <a:srcRect b="0" l="0" r="0" t="0"/>
          <a:stretch/>
        </p:blipFill>
        <p:spPr>
          <a:xfrm>
            <a:off x="3573463" y="1233488"/>
            <a:ext cx="4911725" cy="3733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90"/>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Day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1"/>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Agenda</a:t>
            </a:r>
            <a:endParaRPr b="0" i="0" sz="3000" u="none" cap="none" strike="noStrike">
              <a:solidFill>
                <a:srgbClr val="4E84C4"/>
              </a:solidFill>
              <a:latin typeface="PT Sans"/>
              <a:ea typeface="PT Sans"/>
              <a:cs typeface="PT Sans"/>
              <a:sym typeface="PT Sans"/>
            </a:endParaRPr>
          </a:p>
        </p:txBody>
      </p:sp>
      <p:sp>
        <p:nvSpPr>
          <p:cNvPr id="745" name="Google Shape;745;p91"/>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Package Management</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Storage			</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Auditing &amp; Logging</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Security</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Configuration</a:t>
            </a:r>
            <a:endParaRPr/>
          </a:p>
          <a:p>
            <a:pPr indent="-342900" lvl="1" marL="800100" marR="0" rtl="0" algn="just">
              <a:lnSpc>
                <a:spcPct val="15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Deployment</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Performance Tuning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Troubleshooting</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Best Practices</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Partitioning</a:t>
            </a:r>
            <a:endParaRPr b="0" i="0" sz="2000" u="none" cap="none" strike="noStrike">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Column Store Index</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2"/>
          <p:cNvSpPr txBox="1"/>
          <p:nvPr/>
        </p:nvSpPr>
        <p:spPr>
          <a:xfrm>
            <a:off x="149225" y="22860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New Pivot Transformation</a:t>
            </a:r>
            <a:endParaRPr/>
          </a:p>
        </p:txBody>
      </p:sp>
      <p:sp>
        <p:nvSpPr>
          <p:cNvPr id="751" name="Google Shape;751;p92"/>
          <p:cNvSpPr txBox="1"/>
          <p:nvPr/>
        </p:nvSpPr>
        <p:spPr>
          <a:xfrm>
            <a:off x="160338" y="792163"/>
            <a:ext cx="8577262" cy="23082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 Pivot transformation makes a normalized data set into a less normalized but more compact version by pivoting the input data on a column value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E.g. </a:t>
            </a:r>
            <a:endParaRPr/>
          </a:p>
        </p:txBody>
      </p:sp>
      <p:graphicFrame>
        <p:nvGraphicFramePr>
          <p:cNvPr id="752" name="Google Shape;752;p92"/>
          <p:cNvGraphicFramePr/>
          <p:nvPr/>
        </p:nvGraphicFramePr>
        <p:xfrm>
          <a:off x="366713" y="3040063"/>
          <a:ext cx="3000000" cy="3000000"/>
        </p:xfrm>
        <a:graphic>
          <a:graphicData uri="http://schemas.openxmlformats.org/drawingml/2006/table">
            <a:tbl>
              <a:tblPr bandRow="1" firstRow="1">
                <a:noFill/>
                <a:tableStyleId>{579759D0-0E91-4E77-8773-281F3B286AC1}</a:tableStyleId>
              </a:tblPr>
              <a:tblGrid>
                <a:gridCol w="1983125"/>
                <a:gridCol w="1064875"/>
                <a:gridCol w="1524000"/>
                <a:gridCol w="1524000"/>
              </a:tblGrid>
              <a:tr h="371075">
                <a:tc>
                  <a:txBody>
                    <a:bodyPr/>
                    <a:lstStyle/>
                    <a:p>
                      <a:pPr indent="0" lvl="0" marL="0" marR="0" rtl="0" algn="l">
                        <a:spcBef>
                          <a:spcPts val="0"/>
                        </a:spcBef>
                        <a:spcAft>
                          <a:spcPts val="0"/>
                        </a:spcAft>
                        <a:buNone/>
                      </a:pPr>
                      <a:r>
                        <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2008</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2009</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2010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latin typeface="Arial"/>
                          <a:ea typeface="Arial"/>
                          <a:cs typeface="Arial"/>
                          <a:sym typeface="Arial"/>
                        </a:rPr>
                        <a:t>Mountain Tire</a:t>
                      </a:r>
                      <a:endParaRPr b="1" sz="1500" u="none" cap="none" strike="noStrike">
                        <a:solidFill>
                          <a:schemeClr val="dk1"/>
                        </a:solidFill>
                        <a:latin typeface="Arial"/>
                        <a:ea typeface="Arial"/>
                        <a:cs typeface="Arial"/>
                        <a:sym typeface="Aria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5000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4000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rPr>
                        <a:t>Road Tire Tube</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1200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1500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1700</a:t>
                      </a:r>
                      <a:endParaRPr sz="1500" u="none" cap="none" strike="noStrike">
                        <a:solidFill>
                          <a:schemeClr val="dk1"/>
                        </a:solidFill>
                      </a:endParaRPr>
                    </a:p>
                  </a:txBody>
                  <a:tcPr marT="45750" marB="45750" marR="91450" marL="91450"/>
                </a:tc>
              </a:tr>
              <a:tr h="371075">
                <a:tc>
                  <a:txBody>
                    <a:bodyPr/>
                    <a:lstStyle/>
                    <a:p>
                      <a:pPr indent="0" lvl="0" marL="0" marR="0" rtl="0" algn="l">
                        <a:spcBef>
                          <a:spcPts val="0"/>
                        </a:spcBef>
                        <a:spcAft>
                          <a:spcPts val="0"/>
                        </a:spcAft>
                        <a:buNone/>
                      </a:pPr>
                      <a:r>
                        <a:rPr b="1" lang="en-US" sz="1500" u="none" cap="none" strike="noStrike">
                          <a:solidFill>
                            <a:schemeClr val="dk1"/>
                          </a:solidFill>
                        </a:rPr>
                        <a:t>Touring Tire</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200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3000</a:t>
                      </a:r>
                      <a:endParaRPr sz="1500" u="none" cap="none" strike="noStrike">
                        <a:solidFill>
                          <a:schemeClr val="dk1"/>
                        </a:solidFill>
                      </a:endParaRPr>
                    </a:p>
                  </a:txBody>
                  <a:tcPr marT="45750" marB="45750" marR="91450" marL="91450"/>
                </a:tc>
                <a:tc>
                  <a:txBody>
                    <a:bodyPr/>
                    <a:lstStyle/>
                    <a:p>
                      <a:pPr indent="0" lvl="0" marL="0" marR="0" rtl="0" algn="l">
                        <a:spcBef>
                          <a:spcPts val="0"/>
                        </a:spcBef>
                        <a:spcAft>
                          <a:spcPts val="0"/>
                        </a:spcAft>
                        <a:buNone/>
                      </a:pPr>
                      <a:r>
                        <a:rPr lang="en-US" sz="1500" u="none" cap="none" strike="noStrike">
                          <a:solidFill>
                            <a:schemeClr val="dk1"/>
                          </a:solidFill>
                        </a:rPr>
                        <a:t>NULL</a:t>
                      </a:r>
                      <a:endParaRPr sz="1500" u="none" cap="none" strike="noStrike">
                        <a:solidFill>
                          <a:schemeClr val="dk1"/>
                        </a:solidFill>
                      </a:endParaRPr>
                    </a:p>
                  </a:txBody>
                  <a:tcPr marT="45750" marB="45750" marR="91450" marL="91450"/>
                </a:tc>
              </a:tr>
            </a:tbl>
          </a:graphicData>
        </a:graphic>
      </p:graphicFrame>
      <p:sp>
        <p:nvSpPr>
          <p:cNvPr id="753" name="Google Shape;753;p92"/>
          <p:cNvSpPr/>
          <p:nvPr/>
        </p:nvSpPr>
        <p:spPr>
          <a:xfrm>
            <a:off x="295275" y="4803775"/>
            <a:ext cx="8420100" cy="147637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Single row lists sales of the Product with Year shown as column names. Because not every product is sold every year , many columns may contain null values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3"/>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 Sort and Duplicate Rows</a:t>
            </a:r>
            <a:endParaRPr/>
          </a:p>
        </p:txBody>
      </p:sp>
      <p:sp>
        <p:nvSpPr>
          <p:cNvPr id="759" name="Google Shape;759;p93"/>
          <p:cNvSpPr txBox="1"/>
          <p:nvPr/>
        </p:nvSpPr>
        <p:spPr>
          <a:xfrm>
            <a:off x="160338" y="792163"/>
            <a:ext cx="8577262" cy="563245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pivot data efficiently, the input data must be sorted on the pivot column</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E.g. If a dataset is pivoted on a </a:t>
            </a:r>
            <a:r>
              <a:rPr b="1" i="0" lang="en-US" sz="2400" u="none" cap="none" strike="noStrike">
                <a:solidFill>
                  <a:schemeClr val="dk1"/>
                </a:solidFill>
                <a:latin typeface="Arial"/>
                <a:ea typeface="Arial"/>
                <a:cs typeface="Arial"/>
                <a:sym typeface="Arial"/>
              </a:rPr>
              <a:t>Name</a:t>
            </a:r>
            <a:r>
              <a:rPr b="0" i="0" lang="en-US" sz="2400" u="none" cap="none" strike="noStrike">
                <a:solidFill>
                  <a:schemeClr val="dk1"/>
                </a:solidFill>
                <a:latin typeface="Arial"/>
                <a:ea typeface="Arial"/>
                <a:cs typeface="Arial"/>
                <a:sym typeface="Arial"/>
              </a:rPr>
              <a:t> column but the names are not sorted, the output dataset could have more than one row for each customer, because a pivot occurs every time that the value in </a:t>
            </a:r>
            <a:r>
              <a:rPr b="1" i="0" lang="en-US" sz="2400" u="none" cap="none" strike="noStrike">
                <a:solidFill>
                  <a:schemeClr val="dk1"/>
                </a:solidFill>
                <a:latin typeface="Arial"/>
                <a:ea typeface="Arial"/>
                <a:cs typeface="Arial"/>
                <a:sym typeface="Arial"/>
              </a:rPr>
              <a:t>Name</a:t>
            </a:r>
            <a:r>
              <a:rPr b="0" i="0" lang="en-US" sz="2400" u="none" cap="none" strike="noStrike">
                <a:solidFill>
                  <a:schemeClr val="dk1"/>
                </a:solidFill>
                <a:latin typeface="Arial"/>
                <a:ea typeface="Arial"/>
                <a:cs typeface="Arial"/>
                <a:sym typeface="Arial"/>
              </a:rPr>
              <a:t> changes</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The input data might contain duplicate rows, which will cause the Pivot transformation to fail</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Duplicate rows means rows that have the same values in the set key columns and the pivot columns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94"/>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 Options in dialog box</a:t>
            </a:r>
            <a:endParaRPr/>
          </a:p>
        </p:txBody>
      </p:sp>
      <p:sp>
        <p:nvSpPr>
          <p:cNvPr id="765" name="Google Shape;765;p94"/>
          <p:cNvSpPr txBox="1"/>
          <p:nvPr/>
        </p:nvSpPr>
        <p:spPr>
          <a:xfrm>
            <a:off x="160338" y="711200"/>
            <a:ext cx="8577262" cy="6186488"/>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Configure the pivot operation by setting different options in the Pivot dialog box :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Pivot Key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Set Key </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Pivot Value</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Ignore un-matched Pivot Key values and report them after DataFlow execution</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Generate pivot output columns from values</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Generate Columns Now</a:t>
            </a:r>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Existing pivoted output columns</a:t>
            </a:r>
            <a:endParaRPr/>
          </a:p>
          <a:p>
            <a:pPr indent="-133350" lvl="0" marL="285750" marR="0" rtl="0" algn="just">
              <a:lnSpc>
                <a:spcPct val="150000"/>
              </a:lnSpc>
              <a:spcBef>
                <a:spcPts val="0"/>
              </a:spcBef>
              <a:spcAft>
                <a:spcPts val="0"/>
              </a:spcAft>
              <a:buClr>
                <a:schemeClr val="dk1"/>
              </a:buClr>
              <a:buSzPts val="2400"/>
              <a:buFont typeface="Noto Symbo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95"/>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71" name="Google Shape;771;p95"/>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96"/>
          <p:cNvPicPr preferRelativeResize="0"/>
          <p:nvPr/>
        </p:nvPicPr>
        <p:blipFill rotWithShape="1">
          <a:blip r:embed="rId3">
            <a:alphaModFix/>
          </a:blip>
          <a:srcRect b="0" l="0" r="0" t="0"/>
          <a:stretch/>
        </p:blipFill>
        <p:spPr>
          <a:xfrm>
            <a:off x="314325" y="1230313"/>
            <a:ext cx="2105025" cy="1651000"/>
          </a:xfrm>
          <a:prstGeom prst="rect">
            <a:avLst/>
          </a:prstGeom>
          <a:noFill/>
          <a:ln cap="flat" cmpd="sng" w="9525">
            <a:solidFill>
              <a:schemeClr val="accent1"/>
            </a:solidFill>
            <a:prstDash val="solid"/>
            <a:miter lim="8000"/>
            <a:headEnd len="sm" w="sm" type="none"/>
            <a:tailEnd len="sm" w="sm" type="none"/>
          </a:ln>
        </p:spPr>
      </p:pic>
      <p:sp>
        <p:nvSpPr>
          <p:cNvPr id="777" name="Google Shape;777;p96"/>
          <p:cNvSpPr/>
          <p:nvPr/>
        </p:nvSpPr>
        <p:spPr>
          <a:xfrm>
            <a:off x="80963" y="3257550"/>
            <a:ext cx="2870200" cy="1016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1200" u="none" cap="none" strike="noStrike">
                <a:solidFill>
                  <a:schemeClr val="dk1"/>
                </a:solidFill>
                <a:latin typeface="Arial"/>
                <a:ea typeface="Arial"/>
                <a:cs typeface="Arial"/>
                <a:sym typeface="Arial"/>
              </a:rPr>
              <a:t>Map the columns to the appropriate keys</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Pivot Key –&gt; Year </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Set Key –&gt; Product Name </a:t>
            </a:r>
            <a:endParaRPr/>
          </a:p>
          <a:p>
            <a:pPr indent="-285750" lvl="0" marL="285750" marR="0" rtl="0" algn="just">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Pivot Value –&gt; Total </a:t>
            </a:r>
            <a:endParaRPr/>
          </a:p>
        </p:txBody>
      </p:sp>
      <p:pic>
        <p:nvPicPr>
          <p:cNvPr id="778" name="Google Shape;778;p96"/>
          <p:cNvPicPr preferRelativeResize="0"/>
          <p:nvPr/>
        </p:nvPicPr>
        <p:blipFill rotWithShape="1">
          <a:blip r:embed="rId4">
            <a:alphaModFix/>
          </a:blip>
          <a:srcRect b="0" l="0" r="0" t="0"/>
          <a:stretch/>
        </p:blipFill>
        <p:spPr>
          <a:xfrm>
            <a:off x="3009900" y="1052513"/>
            <a:ext cx="5983288" cy="5059362"/>
          </a:xfrm>
          <a:prstGeom prst="rect">
            <a:avLst/>
          </a:prstGeom>
          <a:noFill/>
          <a:ln>
            <a:noFill/>
          </a:ln>
        </p:spPr>
      </p:pic>
      <p:sp>
        <p:nvSpPr>
          <p:cNvPr id="779" name="Google Shape;779;p96"/>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pic>
        <p:nvPicPr>
          <p:cNvPr id="784" name="Google Shape;784;p97"/>
          <p:cNvPicPr preferRelativeResize="0"/>
          <p:nvPr/>
        </p:nvPicPr>
        <p:blipFill rotWithShape="1">
          <a:blip r:embed="rId3">
            <a:alphaModFix/>
          </a:blip>
          <a:srcRect b="0" l="0" r="0" t="0"/>
          <a:stretch/>
        </p:blipFill>
        <p:spPr>
          <a:xfrm>
            <a:off x="636588" y="763588"/>
            <a:ext cx="7616825" cy="5545137"/>
          </a:xfrm>
          <a:prstGeom prst="rect">
            <a:avLst/>
          </a:prstGeom>
          <a:noFill/>
          <a:ln>
            <a:noFill/>
          </a:ln>
        </p:spPr>
      </p:pic>
      <p:sp>
        <p:nvSpPr>
          <p:cNvPr id="785" name="Google Shape;785;p97"/>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Pivot Transformation Contd…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8"/>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Why Data Warehouse</a:t>
            </a:r>
            <a:endParaRPr b="0" i="0" sz="3000" u="none" cap="none" strike="noStrike">
              <a:solidFill>
                <a:srgbClr val="4E84C4"/>
              </a:solidFill>
              <a:latin typeface="PT Sans"/>
              <a:ea typeface="PT Sans"/>
              <a:cs typeface="PT Sans"/>
              <a:sym typeface="PT Sans"/>
            </a:endParaRPr>
          </a:p>
        </p:txBody>
      </p:sp>
      <p:sp>
        <p:nvSpPr>
          <p:cNvPr id="338" name="Google Shape;338;p54"/>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Problems with OLTP</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Resource Contention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Data present in multiple sources in different formats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Historical Data Preservation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Users use own formulas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Users are not Technical for writing complex queries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Tools </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Process used to load Data Warehouse – ETL (SSIS)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Dimensional Model – Star / Snow Flake Schema</a:t>
            </a:r>
            <a:endParaRPr/>
          </a:p>
          <a:p>
            <a:pPr indent="-342900" lvl="1" marL="8001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and Fact Tables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9"/>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a:t>
            </a:r>
            <a:endParaRPr b="0" i="0" sz="2800" u="none" cap="none" strike="noStrike">
              <a:solidFill>
                <a:srgbClr val="4E84C4"/>
              </a:solidFill>
              <a:latin typeface="PT Sans"/>
              <a:ea typeface="PT Sans"/>
              <a:cs typeface="PT Sans"/>
              <a:sym typeface="PT Sans"/>
            </a:endParaRPr>
          </a:p>
        </p:txBody>
      </p:sp>
      <p:sp>
        <p:nvSpPr>
          <p:cNvPr id="797" name="Google Shape;797;p99"/>
          <p:cNvSpPr txBox="1"/>
          <p:nvPr/>
        </p:nvSpPr>
        <p:spPr>
          <a:xfrm>
            <a:off x="160338" y="665163"/>
            <a:ext cx="8577262" cy="59086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Standard reports are available in SQL Server Management Studio to monitor Integration Services projects deployed to the Integration Services server</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Integration Services Dashboard report - Provides an overview of all the package executions on the SQL Server instance</a:t>
            </a:r>
            <a:endParaRPr/>
          </a:p>
          <a:p>
            <a:pPr indent="-342900" lvl="1" marL="8001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Execution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Package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Connection Information</a:t>
            </a:r>
            <a:endParaRPr/>
          </a:p>
          <a:p>
            <a:pPr indent="-342900" lvl="1" marL="800100" marR="0" rtl="0" algn="just">
              <a:lnSpc>
                <a:spcPct val="15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 Package Detailed Information</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00"/>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03" name="Google Shape;803;p100"/>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Execution report - Displays a summary of all Integration Services executions that have been performed on the server </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Can show executions that have started during a range of dates</a:t>
            </a:r>
            <a:endParaRPr/>
          </a:p>
          <a:p>
            <a:pPr indent="-304800" lvl="1" marL="914400" marR="0" rtl="0" algn="just">
              <a:lnSpc>
                <a:spcPct val="150000"/>
              </a:lnSpc>
              <a:spcBef>
                <a:spcPts val="0"/>
              </a:spcBef>
              <a:spcAft>
                <a:spcPts val="0"/>
              </a:spcAft>
              <a:buClr>
                <a:schemeClr val="dk1"/>
              </a:buClr>
              <a:buSzPts val="2400"/>
              <a:buFont typeface="Noto Symbol"/>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1"/>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09" name="Google Shape;809;p101"/>
          <p:cNvSpPr txBox="1"/>
          <p:nvPr/>
        </p:nvSpPr>
        <p:spPr>
          <a:xfrm>
            <a:off x="160338" y="768350"/>
            <a:ext cx="8577262" cy="341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Connections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Shows the connection string, number of executions during which a connection failed, and the date when the connection last failed</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02"/>
          <p:cNvSpPr txBox="1"/>
          <p:nvPr/>
        </p:nvSpPr>
        <p:spPr>
          <a:xfrm>
            <a:off x="149225" y="171450"/>
            <a:ext cx="8821738"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Reports for SSIS 2012 Contd..</a:t>
            </a:r>
            <a:endParaRPr b="0" i="0" sz="2800" u="none" cap="none" strike="noStrike">
              <a:solidFill>
                <a:srgbClr val="4E84C4"/>
              </a:solidFill>
              <a:latin typeface="PT Sans"/>
              <a:ea typeface="PT Sans"/>
              <a:cs typeface="PT Sans"/>
              <a:sym typeface="PT Sans"/>
            </a:endParaRPr>
          </a:p>
        </p:txBody>
      </p:sp>
      <p:sp>
        <p:nvSpPr>
          <p:cNvPr id="815" name="Google Shape;815;p102"/>
          <p:cNvSpPr txBox="1"/>
          <p:nvPr/>
        </p:nvSpPr>
        <p:spPr>
          <a:xfrm>
            <a:off x="160338" y="768350"/>
            <a:ext cx="8577262" cy="56324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All Operations report - Provides the information for the connections that have failed, for executions that have occurred on the SQL Server instance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All Validations Report - Displays a summary of all Integration Services validations that have been performed on the server. Like status, start time, and end time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 Custom Reports -  Can add a custom report (.rdl file) to the SSISDB catalog node under the Integration Services Catalogs node in SQL Server Management Studio</a:t>
            </a:r>
            <a:endParaRPr/>
          </a:p>
          <a:p>
            <a:pPr indent="0" lvl="0" marL="0" marR="0" rtl="0" algn="just">
              <a:lnSpc>
                <a:spcPct val="150000"/>
              </a:lnSpc>
              <a:spcBef>
                <a:spcPts val="0"/>
              </a:spcBef>
              <a:spcAft>
                <a:spcPts val="0"/>
              </a:spcAft>
              <a:buNone/>
            </a:pPr>
            <a:r>
              <a:t/>
            </a:r>
            <a:endParaRPr b="0" i="0" sz="2400" u="none" cap="none" strike="noStrike">
              <a:solidFill>
                <a:srgbClr val="4E84C4"/>
              </a:solidFill>
              <a:latin typeface="PT Sans"/>
              <a:ea typeface="PT Sans"/>
              <a:cs typeface="PT Sans"/>
              <a:sym typeface="PT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03"/>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4"/>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Deployment</a:t>
            </a:r>
            <a:endParaRPr b="0" i="0" sz="3000" u="none" cap="none" strike="noStrike">
              <a:solidFill>
                <a:srgbClr val="4E84C4"/>
              </a:solidFill>
              <a:latin typeface="Arial"/>
              <a:ea typeface="Arial"/>
              <a:cs typeface="Arial"/>
              <a:sym typeface="Arial"/>
            </a:endParaRPr>
          </a:p>
        </p:txBody>
      </p:sp>
      <p:sp>
        <p:nvSpPr>
          <p:cNvPr id="828" name="Google Shape;828;p104"/>
          <p:cNvSpPr txBox="1"/>
          <p:nvPr/>
        </p:nvSpPr>
        <p:spPr>
          <a:xfrm>
            <a:off x="115888" y="682625"/>
            <a:ext cx="8240712" cy="6047809"/>
          </a:xfrm>
          <a:prstGeom prst="rect">
            <a:avLst/>
          </a:prstGeom>
          <a:noFill/>
          <a:ln>
            <a:noFill/>
          </a:ln>
        </p:spPr>
        <p:txBody>
          <a:bodyPr anchorCtr="0" anchor="t" bIns="45700" lIns="91425" spcFirstLastPara="1" rIns="91425" wrap="square" tIns="45700">
            <a:noAutofit/>
          </a:bodyPr>
          <a:lstStyle/>
          <a:p>
            <a:pPr indent="-400050" lvl="0" marL="4000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Central store for</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projects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Configuration settings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Logs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Access the SSISDB catalog in SQL Server Management Studio by connecting to the SQL Server Database Engine and then expanding the Integration Services Catalogs node in Object Explorer. </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access the SSISDB database in SQL Server Management Studio by expanding the Databases node in Object Explorer</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can Convert to Package Deployment Model</a:t>
            </a:r>
            <a:endParaRPr b="0" i="0" sz="18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Manage the objects by calling stored procedures in the SSISDB database or by using the UI of the SSISDB catalog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5"/>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Projects</a:t>
            </a:r>
            <a:endParaRPr b="0" i="0" sz="3000" u="none" cap="none" strike="noStrike">
              <a:solidFill>
                <a:srgbClr val="4E84C4"/>
              </a:solidFill>
              <a:latin typeface="Arial"/>
              <a:ea typeface="Arial"/>
              <a:cs typeface="Arial"/>
              <a:sym typeface="Arial"/>
            </a:endParaRPr>
          </a:p>
        </p:txBody>
      </p:sp>
      <p:sp>
        <p:nvSpPr>
          <p:cNvPr id="835" name="Google Shape;835;p105"/>
          <p:cNvSpPr txBox="1"/>
          <p:nvPr/>
        </p:nvSpPr>
        <p:spPr>
          <a:xfrm>
            <a:off x="115888" y="682625"/>
            <a:ext cx="8240712" cy="6324808"/>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Earlier Version</a:t>
            </a:r>
            <a:endParaRPr b="0" i="0" sz="24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 created under Project in Solution Explorer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Notion of project is gone once packages are deployed into Server. Common variables cannot be shared with these packages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2900" lvl="0" marL="342900" marR="0" rtl="0" algn="just">
              <a:lnSpc>
                <a:spcPct val="15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SSIS 2012</a:t>
            </a:r>
            <a:endParaRPr b="0" i="0" sz="24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Deploy entire Project into the SSIS Catalog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No more creation of Configurations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Project.params is available where you can define project parameters that will be available for every package in the project.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Connection Manager deals with this problem, because connections now can remain persistent after deployment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6"/>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Parameters</a:t>
            </a:r>
            <a:endParaRPr b="0" i="0" sz="3000" u="none" cap="none" strike="noStrike">
              <a:solidFill>
                <a:srgbClr val="4E84C4"/>
              </a:solidFill>
              <a:latin typeface="Arial"/>
              <a:ea typeface="Arial"/>
              <a:cs typeface="Arial"/>
              <a:sym typeface="Arial"/>
            </a:endParaRPr>
          </a:p>
        </p:txBody>
      </p:sp>
      <p:sp>
        <p:nvSpPr>
          <p:cNvPr id="842" name="Google Shape;842;p106"/>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Package Configuration is not there and it is now achieved using new feature called parameters</a:t>
            </a:r>
            <a:endParaRPr b="1"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Parameters exist on 2 levels, project level and package level</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Shared data sources, were not very useful, because they were only useful during development. Again, after deployment the concept was gone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 parameters are managed in de Project.params file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Package parameters can be found in the Parameter tab in every package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New Fields </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Sensitive</a:t>
            </a:r>
            <a:r>
              <a:rPr b="0" i="0" lang="en-US" sz="1800" u="none" cap="none" strike="noStrike">
                <a:solidFill>
                  <a:schemeClr val="dk1"/>
                </a:solidFill>
                <a:latin typeface="Arial"/>
                <a:ea typeface="Arial"/>
                <a:cs typeface="Arial"/>
                <a:sym typeface="Arial"/>
              </a:rPr>
              <a:t> determines whether you want the information to be encrypted or not.</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Required</a:t>
            </a:r>
            <a:r>
              <a:rPr b="0" i="0" lang="en-US" sz="1800" u="none" cap="none" strike="noStrike">
                <a:solidFill>
                  <a:schemeClr val="dk1"/>
                </a:solidFill>
                <a:latin typeface="Arial"/>
                <a:ea typeface="Arial"/>
                <a:cs typeface="Arial"/>
                <a:sym typeface="Arial"/>
              </a:rPr>
              <a:t> on the other hand will indicate whether you want it to be obligated or not. If set to true, you must define a value for the package to run.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07"/>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Environments</a:t>
            </a:r>
            <a:endParaRPr b="0" i="0" sz="3000" u="none" cap="none" strike="noStrike">
              <a:solidFill>
                <a:srgbClr val="4E84C4"/>
              </a:solidFill>
              <a:latin typeface="Arial"/>
              <a:ea typeface="Arial"/>
              <a:cs typeface="Arial"/>
              <a:sym typeface="Arial"/>
            </a:endParaRPr>
          </a:p>
        </p:txBody>
      </p:sp>
      <p:sp>
        <p:nvSpPr>
          <p:cNvPr id="849" name="Google Shape;849;p107"/>
          <p:cNvSpPr txBox="1"/>
          <p:nvPr/>
        </p:nvSpPr>
        <p:spPr>
          <a:xfrm>
            <a:off x="115888" y="682625"/>
            <a:ext cx="8240712" cy="4247317"/>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You can create different physical environments to run your packages in different environments like Dev, Test and Production</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It can also be used to set different filters for different business areas, so your environments may be something like Sales, Marketing, Finance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Under the Variables tab of your Environment Properties, we can define multiple variables and later on can link thee variables with the Project Parameters</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Linking Environment Variables with Project Parameters makes the execution of your packages dynamic. This can be accomplished via the Configure button when right clicking on your project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8"/>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pic>
        <p:nvPicPr>
          <p:cNvPr id="856" name="Google Shape;856;p108"/>
          <p:cNvPicPr preferRelativeResize="0"/>
          <p:nvPr/>
        </p:nvPicPr>
        <p:blipFill rotWithShape="1">
          <a:blip r:embed="rId3">
            <a:alphaModFix/>
          </a:blip>
          <a:srcRect b="0" l="0" r="0" t="0"/>
          <a:stretch/>
        </p:blipFill>
        <p:spPr>
          <a:xfrm>
            <a:off x="171450" y="961697"/>
            <a:ext cx="8846426" cy="4950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Dimension Modelling</a:t>
            </a:r>
            <a:endParaRPr b="0" i="0" sz="3000" u="none" cap="none" strike="noStrike">
              <a:solidFill>
                <a:srgbClr val="4E84C4"/>
              </a:solidFill>
              <a:latin typeface="PT Sans"/>
              <a:ea typeface="PT Sans"/>
              <a:cs typeface="PT Sans"/>
              <a:sym typeface="PT Sans"/>
            </a:endParaRPr>
          </a:p>
        </p:txBody>
      </p:sp>
      <p:pic>
        <p:nvPicPr>
          <p:cNvPr id="345" name="Google Shape;345;p55"/>
          <p:cNvPicPr preferRelativeResize="0"/>
          <p:nvPr/>
        </p:nvPicPr>
        <p:blipFill rotWithShape="1">
          <a:blip r:embed="rId3">
            <a:alphaModFix/>
          </a:blip>
          <a:srcRect b="0" l="0" r="0" t="0"/>
          <a:stretch/>
        </p:blipFill>
        <p:spPr>
          <a:xfrm>
            <a:off x="1644008" y="794084"/>
            <a:ext cx="5855983" cy="5053263"/>
          </a:xfrm>
          <a:prstGeom prst="rect">
            <a:avLst/>
          </a:prstGeom>
          <a:noFill/>
          <a:ln>
            <a:noFill/>
          </a:ln>
        </p:spPr>
      </p:pic>
      <p:sp>
        <p:nvSpPr>
          <p:cNvPr id="346" name="Google Shape;346;p55"/>
          <p:cNvSpPr/>
          <p:nvPr/>
        </p:nvSpPr>
        <p:spPr>
          <a:xfrm>
            <a:off x="4427610" y="1143000"/>
            <a:ext cx="1491926" cy="316430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55"/>
          <p:cNvSpPr/>
          <p:nvPr/>
        </p:nvSpPr>
        <p:spPr>
          <a:xfrm>
            <a:off x="1511955" y="2189746"/>
            <a:ext cx="1335200" cy="2245893"/>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55"/>
          <p:cNvSpPr/>
          <p:nvPr/>
        </p:nvSpPr>
        <p:spPr>
          <a:xfrm>
            <a:off x="2891583" y="681777"/>
            <a:ext cx="1183102" cy="1592191"/>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55"/>
          <p:cNvSpPr/>
          <p:nvPr/>
        </p:nvSpPr>
        <p:spPr>
          <a:xfrm>
            <a:off x="2959756" y="4186989"/>
            <a:ext cx="1335200" cy="17686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55"/>
          <p:cNvSpPr/>
          <p:nvPr/>
        </p:nvSpPr>
        <p:spPr>
          <a:xfrm>
            <a:off x="6027525" y="4295273"/>
            <a:ext cx="1580136" cy="1467854"/>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1" name="Google Shape;351;p55"/>
          <p:cNvSpPr/>
          <p:nvPr/>
        </p:nvSpPr>
        <p:spPr>
          <a:xfrm>
            <a:off x="6296525" y="2141619"/>
            <a:ext cx="1335200" cy="1576140"/>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p55"/>
          <p:cNvSpPr/>
          <p:nvPr/>
        </p:nvSpPr>
        <p:spPr>
          <a:xfrm>
            <a:off x="6250106" y="782009"/>
            <a:ext cx="1183102" cy="1094918"/>
          </a:xfrm>
          <a:prstGeom prst="roundRect">
            <a:avLst>
              <a:gd fmla="val 16667" name="adj"/>
            </a:avLst>
          </a:prstGeom>
          <a:noFill/>
          <a:ln cap="rnd" cmpd="sng" w="38100">
            <a:solidFill>
              <a:srgbClr val="81A7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9"/>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sp>
        <p:nvSpPr>
          <p:cNvPr id="863" name="Google Shape;863;p109"/>
          <p:cNvSpPr txBox="1"/>
          <p:nvPr/>
        </p:nvSpPr>
        <p:spPr>
          <a:xfrm>
            <a:off x="115888" y="682625"/>
            <a:ext cx="8240712" cy="590931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After a project has been deployed to the SSIS catalog, it is possible to configure it by right-clicking the project or one of the package entries and choosing “</a:t>
            </a:r>
            <a:r>
              <a:rPr b="0" i="1" lang="en-US" sz="1800" u="none" cap="none" strike="noStrike">
                <a:solidFill>
                  <a:schemeClr val="dk1"/>
                </a:solidFill>
                <a:latin typeface="Arial"/>
                <a:ea typeface="Arial"/>
                <a:cs typeface="Arial"/>
                <a:sym typeface="Arial"/>
              </a:rPr>
              <a:t>Configure…</a:t>
            </a:r>
            <a:r>
              <a:rPr b="0" i="0" lang="en-US" sz="1800" u="none" cap="none" strike="noStrike">
                <a:solidFill>
                  <a:schemeClr val="dk1"/>
                </a:solidFill>
                <a:latin typeface="Arial"/>
                <a:ea typeface="Arial"/>
                <a:cs typeface="Arial"/>
                <a:sym typeface="Arial"/>
              </a:rPr>
              <a:t>” from the context menu.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We can manages all parameters and connection managers on project and package scope.</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 parameters the following information is provided: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container</a:t>
            </a:r>
            <a:r>
              <a:rPr b="0" i="0" lang="en-US" sz="1800" u="none" cap="none" strike="noStrike">
                <a:solidFill>
                  <a:schemeClr val="dk1"/>
                </a:solidFill>
                <a:latin typeface="Arial"/>
                <a:ea typeface="Arial"/>
                <a:cs typeface="Arial"/>
                <a:sym typeface="Arial"/>
              </a:rPr>
              <a:t> determines either the parameter is on project level or belongs to a package </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name</a:t>
            </a:r>
            <a:r>
              <a:rPr b="0" i="0" lang="en-US" sz="1800" u="none" cap="none" strike="noStrike">
                <a:solidFill>
                  <a:schemeClr val="dk1"/>
                </a:solidFill>
                <a:latin typeface="Arial"/>
                <a:ea typeface="Arial"/>
                <a:cs typeface="Arial"/>
                <a:sym typeface="Arial"/>
              </a:rPr>
              <a:t> of the parameter  and its current </a:t>
            </a:r>
            <a:r>
              <a:rPr b="1" i="0" lang="en-US" sz="1800" u="none" cap="none" strike="noStrike">
                <a:solidFill>
                  <a:schemeClr val="dk1"/>
                </a:solidFill>
                <a:latin typeface="Arial"/>
                <a:ea typeface="Arial"/>
                <a:cs typeface="Arial"/>
                <a:sym typeface="Arial"/>
              </a:rPr>
              <a:t>value</a:t>
            </a:r>
            <a:r>
              <a:rPr b="0" i="0" lang="en-US" sz="1800" u="none" cap="none" strike="noStrike">
                <a:solidFill>
                  <a:schemeClr val="dk1"/>
                </a:solidFill>
                <a:latin typeface="Arial"/>
                <a:ea typeface="Arial"/>
                <a:cs typeface="Arial"/>
                <a:sym typeface="Arial"/>
              </a:rPr>
              <a:t> </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For connection managers the following information is provided: </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connection string</a:t>
            </a:r>
            <a:r>
              <a:rPr b="0" i="0" lang="en-US" sz="1800" u="none" cap="none" strike="noStrike">
                <a:solidFill>
                  <a:schemeClr val="dk1"/>
                </a:solidFill>
                <a:latin typeface="Arial"/>
                <a:ea typeface="Arial"/>
                <a:cs typeface="Arial"/>
                <a:sym typeface="Arial"/>
              </a:rPr>
              <a:t> of the connection manager</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initial catalog</a:t>
            </a:r>
            <a:r>
              <a:rPr b="0" i="0" lang="en-US" sz="1800" u="none" cap="none" strike="noStrike">
                <a:solidFill>
                  <a:schemeClr val="dk1"/>
                </a:solidFill>
                <a:latin typeface="Arial"/>
                <a:ea typeface="Arial"/>
                <a:cs typeface="Arial"/>
                <a:sym typeface="Arial"/>
              </a:rPr>
              <a:t> and the </a:t>
            </a:r>
            <a:r>
              <a:rPr b="1" i="0" lang="en-US" sz="1800" u="none" cap="none" strike="noStrike">
                <a:solidFill>
                  <a:schemeClr val="dk1"/>
                </a:solidFill>
                <a:latin typeface="Arial"/>
                <a:ea typeface="Arial"/>
                <a:cs typeface="Arial"/>
                <a:sym typeface="Arial"/>
              </a:rPr>
              <a:t>server name</a:t>
            </a:r>
            <a:r>
              <a:rPr b="0" i="0" lang="en-US" sz="1800" u="none" cap="none" strike="noStrike">
                <a:solidFill>
                  <a:schemeClr val="dk1"/>
                </a:solidFill>
                <a:latin typeface="Arial"/>
                <a:ea typeface="Arial"/>
                <a:cs typeface="Arial"/>
                <a:sym typeface="Arial"/>
              </a:rPr>
              <a:t> as single values</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user name </a:t>
            </a:r>
            <a:r>
              <a:rPr b="0" i="0" lang="en-US" sz="1800" u="none" cap="none" strike="noStrike">
                <a:solidFill>
                  <a:schemeClr val="dk1"/>
                </a:solidFill>
                <a:latin typeface="Arial"/>
                <a:ea typeface="Arial"/>
                <a:cs typeface="Arial"/>
                <a:sym typeface="Arial"/>
              </a:rPr>
              <a:t>and </a:t>
            </a:r>
            <a:r>
              <a:rPr b="1" i="0" lang="en-US" sz="1800" u="none" cap="none" strike="noStrike">
                <a:solidFill>
                  <a:schemeClr val="dk1"/>
                </a:solidFill>
                <a:latin typeface="Arial"/>
                <a:ea typeface="Arial"/>
                <a:cs typeface="Arial"/>
                <a:sym typeface="Arial"/>
              </a:rPr>
              <a:t>password</a:t>
            </a:r>
            <a:r>
              <a:rPr b="0" i="0" lang="en-US" sz="1800" u="none" cap="none" strike="noStrike">
                <a:solidFill>
                  <a:schemeClr val="dk1"/>
                </a:solidFill>
                <a:latin typeface="Arial"/>
                <a:ea typeface="Arial"/>
                <a:cs typeface="Arial"/>
                <a:sym typeface="Arial"/>
              </a:rPr>
              <a:t> for authentication purposes</a:t>
            </a:r>
            <a:endParaRPr/>
          </a:p>
          <a:p>
            <a:pPr indent="-346075" lvl="2" marL="8032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RetainSameConnection</a:t>
            </a:r>
            <a:r>
              <a:rPr b="0" i="0" lang="en-US" sz="1800" u="none" cap="none" strike="noStrike">
                <a:solidFill>
                  <a:schemeClr val="dk1"/>
                </a:solidFill>
                <a:latin typeface="Arial"/>
                <a:ea typeface="Arial"/>
                <a:cs typeface="Arial"/>
                <a:sym typeface="Arial"/>
              </a:rPr>
              <a:t> property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0"/>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sp>
        <p:nvSpPr>
          <p:cNvPr id="870" name="Google Shape;870;p110"/>
          <p:cNvSpPr txBox="1"/>
          <p:nvPr/>
        </p:nvSpPr>
        <p:spPr>
          <a:xfrm>
            <a:off x="115888" y="682625"/>
            <a:ext cx="8240712" cy="3416320"/>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value of above properties can be changed so that the changes can effect at both project and corresponding packages level</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Under the reference section it is possible to assign environments to the project. These environments can be used to configure the values of the different properties. </a:t>
            </a:r>
            <a:endParaRPr b="0" i="0" sz="1800" u="none" cap="none" strike="noStrike">
              <a:solidFill>
                <a:schemeClr val="dk1"/>
              </a:solidFill>
              <a:latin typeface="Arial"/>
              <a:ea typeface="Arial"/>
              <a:cs typeface="Arial"/>
              <a:sym typeface="Arial"/>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assignment of the environmental variables to parameters or connection manager properties can be done by choosing the Elipsis (</a:t>
            </a:r>
            <a:r>
              <a:rPr b="0" i="1"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button next to each of these 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1"/>
          <p:cNvSpPr txBox="1"/>
          <p:nvPr/>
        </p:nvSpPr>
        <p:spPr>
          <a:xfrm>
            <a:off x="171450" y="158750"/>
            <a:ext cx="7931150"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Configuration</a:t>
            </a:r>
            <a:endParaRPr b="0" i="0" sz="3000" u="none" cap="none" strike="noStrike">
              <a:solidFill>
                <a:srgbClr val="4E84C4"/>
              </a:solidFill>
              <a:latin typeface="Arial"/>
              <a:ea typeface="Arial"/>
              <a:cs typeface="Arial"/>
              <a:sym typeface="Arial"/>
            </a:endParaRPr>
          </a:p>
        </p:txBody>
      </p:sp>
      <p:pic>
        <p:nvPicPr>
          <p:cNvPr id="877" name="Google Shape;877;p111"/>
          <p:cNvPicPr preferRelativeResize="0"/>
          <p:nvPr/>
        </p:nvPicPr>
        <p:blipFill rotWithShape="1">
          <a:blip r:embed="rId3">
            <a:alphaModFix/>
          </a:blip>
          <a:srcRect b="0" l="0" r="0" t="0"/>
          <a:stretch/>
        </p:blipFill>
        <p:spPr>
          <a:xfrm>
            <a:off x="930166" y="1008993"/>
            <a:ext cx="6637282" cy="47370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12"/>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Package Management – Catalog Tables and SPs</a:t>
            </a:r>
            <a:endParaRPr b="0" i="0" sz="3000" u="none" cap="none" strike="noStrike">
              <a:solidFill>
                <a:srgbClr val="4E84C4"/>
              </a:solidFill>
              <a:latin typeface="Arial"/>
              <a:ea typeface="Arial"/>
              <a:cs typeface="Arial"/>
              <a:sym typeface="Arial"/>
            </a:endParaRPr>
          </a:p>
        </p:txBody>
      </p:sp>
      <p:sp>
        <p:nvSpPr>
          <p:cNvPr id="884" name="Google Shape;884;p112"/>
          <p:cNvSpPr txBox="1"/>
          <p:nvPr/>
        </p:nvSpPr>
        <p:spPr>
          <a:xfrm>
            <a:off x="115888" y="682625"/>
            <a:ext cx="8429022" cy="6324808"/>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Important SSISDB Catalog Tables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Environments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Environment_variables</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Executables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Packages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Projects</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Validations</a:t>
            </a:r>
            <a:endParaRPr/>
          </a:p>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We can use Integration Services stored procedures to add, remove, modify, or execute objects that are stored in the SSISDB catalog. Important SSISDB Catalog Stored Procedures are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deploy_project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move_project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create_environment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create_environment_variable</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create_folder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3"/>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891" name="Google Shape;891;p113"/>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a:t>
            </a:r>
            <a:endParaRPr/>
          </a:p>
          <a:p>
            <a:pPr indent="-346075" lvl="1" marL="346075" marR="0" rtl="0" algn="l">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flow engine requires buffer to store incoming data from source, do the necessary transformation in-memory if any, and upload it in the destination. The creation, allocation and management of buffer are done by SSIS Buffer Manager.</a:t>
            </a:r>
            <a:endParaRPr/>
          </a:p>
          <a:p>
            <a:pPr indent="-346075" lvl="1" marL="346075"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DefaultBufferSize</a:t>
            </a:r>
            <a:r>
              <a:rPr b="0" i="0" lang="en-US" sz="1800" u="none" cap="none" strike="noStrike">
                <a:solidFill>
                  <a:schemeClr val="dk1"/>
                </a:solidFill>
                <a:latin typeface="Arial"/>
                <a:ea typeface="Arial"/>
                <a:cs typeface="Arial"/>
                <a:sym typeface="Arial"/>
              </a:rPr>
              <a:t> – a DFT property which specifies maximum size for an individual buffer in bytes. By default its value is 10,485,760 bytes (10 MB). As this setting is configured consider that its upper bound is constrained by an internal SSIS parameter called MaxBufferSize which is set to 100 MB and cannot be changed.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4"/>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898" name="Google Shape;898;p114"/>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DefaultBufferMaxRows</a:t>
            </a:r>
            <a:r>
              <a:rPr b="0" i="0" lang="en-US" sz="1800" u="none" cap="none" strike="noStrike">
                <a:solidFill>
                  <a:schemeClr val="dk1"/>
                </a:solidFill>
                <a:latin typeface="Arial"/>
                <a:ea typeface="Arial"/>
                <a:cs typeface="Arial"/>
                <a:sym typeface="Arial"/>
              </a:rPr>
              <a:t> – a DFT property that specifies a maximum number of rows that can be held in an individual buffer. By default the value is set to 10,000, though this figure will be reduced if (based on row size estimates) the memory consumption would be greater than the DefaultBufferSize</a:t>
            </a:r>
            <a:endParaRPr b="0" i="0" sz="1800" u="none" cap="none" strike="noStrike">
              <a:solidFill>
                <a:schemeClr val="dk1"/>
              </a:solidFill>
              <a:latin typeface="Arial"/>
              <a:ea typeface="Arial"/>
              <a:cs typeface="Arial"/>
              <a:sym typeface="Arial"/>
            </a:endParaRPr>
          </a:p>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MaxBufferSize</a:t>
            </a:r>
            <a:r>
              <a:rPr b="0" i="0" lang="en-US" sz="1800" u="none" cap="none" strike="noStrike">
                <a:solidFill>
                  <a:schemeClr val="dk1"/>
                </a:solidFill>
                <a:latin typeface="Arial"/>
                <a:ea typeface="Arial"/>
                <a:cs typeface="Arial"/>
                <a:sym typeface="Arial"/>
              </a:rPr>
              <a:t> – a SSIS internal parameter which cannot be changed, it dictates upper limit for the DefaultBufferSize property of DFT as discussed above. Its value is 100 MB.</a:t>
            </a:r>
            <a:endParaRPr/>
          </a:p>
          <a:p>
            <a:pPr indent="-285750" lvl="1" marL="285750" marR="0" rtl="0" algn="l">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MinBufferSize</a:t>
            </a:r>
            <a:r>
              <a:rPr b="0" i="0" lang="en-US" sz="1800" u="none" cap="none" strike="noStrike">
                <a:solidFill>
                  <a:schemeClr val="dk1"/>
                </a:solidFill>
                <a:latin typeface="Arial"/>
                <a:ea typeface="Arial"/>
                <a:cs typeface="Arial"/>
                <a:sym typeface="Arial"/>
              </a:rPr>
              <a:t> – a SSIS internal parameter which cannot be changed, it dictates lower limit for the DefaultBufferSize property of DFT as discussed above. Normally its value is 64 KB but it depends on operating system’s virtual memory allocation functionality so may differ from machine to machine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15"/>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05" name="Google Shape;905;p115"/>
          <p:cNvSpPr txBox="1"/>
          <p:nvPr/>
        </p:nvSpPr>
        <p:spPr>
          <a:xfrm>
            <a:off x="115888" y="682625"/>
            <a:ext cx="8429022" cy="5078313"/>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SSIS Data Flow moves data from source to destination by using the Buffer where data is stored in memory </a:t>
            </a:r>
            <a:endParaRPr/>
          </a:p>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Non Blocking Transformations</a:t>
            </a:r>
            <a:r>
              <a:rPr b="0" i="0" lang="en-US" sz="1800" u="none" cap="none" strike="noStrike">
                <a:solidFill>
                  <a:schemeClr val="dk1"/>
                </a:solidFill>
                <a:latin typeface="Arial"/>
                <a:ea typeface="Arial"/>
                <a:cs typeface="Arial"/>
                <a:sym typeface="Arial"/>
              </a:rPr>
              <a:t> are Faster to process. Examples of Non Blocking Transformations are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Audit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Character Map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Copy Column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Conditional Split</a:t>
            </a:r>
            <a:endParaRPr b="0" i="0" sz="1800" u="none" cap="none" strike="noStrike">
              <a:solidFill>
                <a:schemeClr val="dk1"/>
              </a:solidFill>
              <a:latin typeface="Arial"/>
              <a:ea typeface="Arial"/>
              <a:cs typeface="Arial"/>
              <a:sym typeface="Arial"/>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Conversion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Derived Column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Multicast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RowCount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16"/>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12" name="Google Shape;912;p116"/>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Partially Blocking Transformations</a:t>
            </a:r>
            <a:r>
              <a:rPr b="0" i="0" lang="en-US" sz="1800" u="none" cap="none" strike="noStrike">
                <a:solidFill>
                  <a:schemeClr val="dk1"/>
                </a:solidFill>
                <a:latin typeface="Arial"/>
                <a:ea typeface="Arial"/>
                <a:cs typeface="Arial"/>
                <a:sym typeface="Arial"/>
              </a:rPr>
              <a:t> – Buffers will be waiting for Data to be loaded from another source as they are dependent upon the data from another source to load into the same Buffer. So all the subsequent tasks will be slow as they are waiting for these Transformations to be completed. </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Merge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Merge Join</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Data Mining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Term Lookup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Pivot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Union All</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UnPivot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7"/>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SSIS - Package Performance</a:t>
            </a:r>
            <a:endParaRPr b="0" i="0" sz="3000" u="none" cap="none" strike="noStrike">
              <a:solidFill>
                <a:srgbClr val="4E84C4"/>
              </a:solidFill>
              <a:latin typeface="Arial"/>
              <a:ea typeface="Arial"/>
              <a:cs typeface="Arial"/>
              <a:sym typeface="Arial"/>
            </a:endParaRPr>
          </a:p>
        </p:txBody>
      </p:sp>
      <p:sp>
        <p:nvSpPr>
          <p:cNvPr id="919" name="Google Shape;919;p117"/>
          <p:cNvSpPr txBox="1"/>
          <p:nvPr/>
        </p:nvSpPr>
        <p:spPr>
          <a:xfrm>
            <a:off x="115888" y="682625"/>
            <a:ext cx="8429022" cy="4662815"/>
          </a:xfrm>
          <a:prstGeom prst="rect">
            <a:avLst/>
          </a:prstGeom>
          <a:noFill/>
          <a:ln>
            <a:noFill/>
          </a:ln>
        </p:spPr>
        <p:txBody>
          <a:bodyPr anchorCtr="0" anchor="t" bIns="45700" lIns="91425" spcFirstLastPara="1" rIns="91425" wrap="square" tIns="45700">
            <a:noAutofit/>
          </a:bodyPr>
          <a:lstStyle/>
          <a:p>
            <a:pPr indent="-346075" lvl="1" marL="346075" marR="0" rtl="0" algn="just">
              <a:lnSpc>
                <a:spcPct val="15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Blocking Transformations</a:t>
            </a:r>
            <a:r>
              <a:rPr b="0" i="0" lang="en-US" sz="1800" u="none" cap="none" strike="noStrike">
                <a:solidFill>
                  <a:schemeClr val="dk1"/>
                </a:solidFill>
                <a:latin typeface="Arial"/>
                <a:ea typeface="Arial"/>
                <a:cs typeface="Arial"/>
                <a:sym typeface="Arial"/>
              </a:rPr>
              <a:t> – Buffers will be waiting until its all used up and operation is completed before passing the data to another task. These are the highest consumer of our server resources as they have to read every single record before generating the output.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Sort</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Aggregate</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Fuzzy Lookup</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Fuzzy Grouping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Row Sampling</a:t>
            </a:r>
            <a:endParaRPr/>
          </a:p>
          <a:p>
            <a:pPr indent="-346075" lvl="2" marL="803275" marR="0" rtl="0" algn="just">
              <a:lnSpc>
                <a:spcPct val="15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Term Extraction</a:t>
            </a:r>
            <a:endParaRPr/>
          </a:p>
          <a:p>
            <a:pPr indent="0" lvl="2" marL="457200" marR="0" rtl="0" algn="just">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18"/>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Synchronous vs Asynchronous Outputs</a:t>
            </a:r>
            <a:endParaRPr b="0" i="0" sz="3000" u="none" cap="none" strike="noStrike">
              <a:solidFill>
                <a:srgbClr val="4E84C4"/>
              </a:solidFill>
              <a:latin typeface="Arial"/>
              <a:ea typeface="Arial"/>
              <a:cs typeface="Arial"/>
              <a:sym typeface="Arial"/>
            </a:endParaRPr>
          </a:p>
        </p:txBody>
      </p:sp>
      <p:pic>
        <p:nvPicPr>
          <p:cNvPr id="926" name="Google Shape;926;p118"/>
          <p:cNvPicPr preferRelativeResize="0"/>
          <p:nvPr/>
        </p:nvPicPr>
        <p:blipFill rotWithShape="1">
          <a:blip r:embed="rId3">
            <a:alphaModFix/>
          </a:blip>
          <a:srcRect b="0" l="0" r="0" t="0"/>
          <a:stretch/>
        </p:blipFill>
        <p:spPr>
          <a:xfrm>
            <a:off x="204787" y="669594"/>
            <a:ext cx="8734425" cy="560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Characteristics – Fact and Dimension</a:t>
            </a:r>
            <a:endParaRPr b="0" i="0" sz="3000" u="none" cap="none" strike="noStrike">
              <a:solidFill>
                <a:srgbClr val="4E84C4"/>
              </a:solidFill>
              <a:latin typeface="PT Sans"/>
              <a:ea typeface="PT Sans"/>
              <a:cs typeface="PT Sans"/>
              <a:sym typeface="PT Sans"/>
            </a:endParaRPr>
          </a:p>
        </p:txBody>
      </p:sp>
      <p:sp>
        <p:nvSpPr>
          <p:cNvPr id="359" name="Google Shape;359;p56"/>
          <p:cNvSpPr txBox="1"/>
          <p:nvPr/>
        </p:nvSpPr>
        <p:spPr>
          <a:xfrm>
            <a:off x="263214" y="787462"/>
            <a:ext cx="8030782" cy="517064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Very Large Table with multiple records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Foreign Key to Dimension Tables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Fact Values called as Measures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Usually Additive and smaller values</a:t>
            </a:r>
            <a:endParaRPr/>
          </a:p>
          <a:p>
            <a:pPr indent="-215900" lvl="0" marL="342900" marR="0" rtl="0" algn="just">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000" u="none" cap="none" strike="noStrike">
                <a:solidFill>
                  <a:schemeClr val="dk1"/>
                </a:solidFill>
                <a:latin typeface="Arial"/>
                <a:ea typeface="Arial"/>
                <a:cs typeface="Arial"/>
                <a:sym typeface="Arial"/>
              </a:rPr>
              <a:t>Dimension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Smaller as compared to Fact Table</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Primary keys are called as Surrogate Keys</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Business or Natural Key</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Columns for Grouping, Hierarchy, Sorting, Filtering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9"/>
          <p:cNvSpPr txBox="1"/>
          <p:nvPr/>
        </p:nvSpPr>
        <p:spPr>
          <a:xfrm>
            <a:off x="171449" y="158750"/>
            <a:ext cx="8562647" cy="60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Arial"/>
                <a:ea typeface="Arial"/>
                <a:cs typeface="Arial"/>
                <a:sym typeface="Arial"/>
              </a:rPr>
              <a:t>Execution Trees</a:t>
            </a:r>
            <a:endParaRPr b="0" i="0" sz="3000" u="none" cap="none" strike="noStrike">
              <a:solidFill>
                <a:srgbClr val="4E84C4"/>
              </a:solidFill>
              <a:latin typeface="Arial"/>
              <a:ea typeface="Arial"/>
              <a:cs typeface="Arial"/>
              <a:sym typeface="Arial"/>
            </a:endParaRPr>
          </a:p>
        </p:txBody>
      </p:sp>
      <p:pic>
        <p:nvPicPr>
          <p:cNvPr id="933" name="Google Shape;933;p119"/>
          <p:cNvPicPr preferRelativeResize="0"/>
          <p:nvPr/>
        </p:nvPicPr>
        <p:blipFill rotWithShape="1">
          <a:blip r:embed="rId3">
            <a:alphaModFix/>
          </a:blip>
          <a:srcRect b="0" l="0" r="0" t="0"/>
          <a:stretch/>
        </p:blipFill>
        <p:spPr>
          <a:xfrm>
            <a:off x="504967" y="987842"/>
            <a:ext cx="7915702" cy="4635035"/>
          </a:xfrm>
          <a:prstGeom prst="rect">
            <a:avLst/>
          </a:prstGeom>
          <a:noFill/>
          <a:ln>
            <a:noFill/>
          </a:ln>
        </p:spPr>
      </p:pic>
      <p:sp>
        <p:nvSpPr>
          <p:cNvPr id="934" name="Google Shape;934;p119"/>
          <p:cNvSpPr/>
          <p:nvPr/>
        </p:nvSpPr>
        <p:spPr>
          <a:xfrm>
            <a:off x="1173707" y="1665027"/>
            <a:ext cx="117370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5" name="Google Shape;935;p119"/>
          <p:cNvSpPr txBox="1"/>
          <p:nvPr/>
        </p:nvSpPr>
        <p:spPr>
          <a:xfrm>
            <a:off x="348873" y="1910685"/>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3</a:t>
            </a:r>
            <a:endParaRPr b="0" i="0" sz="1800" u="none" cap="none" strike="noStrike">
              <a:solidFill>
                <a:srgbClr val="C00000"/>
              </a:solidFill>
              <a:latin typeface="Calibri"/>
              <a:ea typeface="Calibri"/>
              <a:cs typeface="Calibri"/>
              <a:sym typeface="Calibri"/>
            </a:endParaRPr>
          </a:p>
        </p:txBody>
      </p:sp>
      <p:sp>
        <p:nvSpPr>
          <p:cNvPr id="936" name="Google Shape;936;p119"/>
          <p:cNvSpPr/>
          <p:nvPr/>
        </p:nvSpPr>
        <p:spPr>
          <a:xfrm>
            <a:off x="2786419" y="1667299"/>
            <a:ext cx="2464278"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7" name="Google Shape;937;p119"/>
          <p:cNvSpPr txBox="1"/>
          <p:nvPr/>
        </p:nvSpPr>
        <p:spPr>
          <a:xfrm>
            <a:off x="5223395" y="1788987"/>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2</a:t>
            </a:r>
            <a:endParaRPr b="0" i="0" sz="1800" u="none" cap="none" strike="noStrike">
              <a:solidFill>
                <a:srgbClr val="C00000"/>
              </a:solidFill>
              <a:latin typeface="Calibri"/>
              <a:ea typeface="Calibri"/>
              <a:cs typeface="Calibri"/>
              <a:sym typeface="Calibri"/>
            </a:endParaRPr>
          </a:p>
        </p:txBody>
      </p:sp>
      <p:sp>
        <p:nvSpPr>
          <p:cNvPr id="938" name="Google Shape;938;p119"/>
          <p:cNvSpPr/>
          <p:nvPr/>
        </p:nvSpPr>
        <p:spPr>
          <a:xfrm>
            <a:off x="3320961" y="2420200"/>
            <a:ext cx="4744866" cy="1251047"/>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119"/>
          <p:cNvSpPr txBox="1"/>
          <p:nvPr/>
        </p:nvSpPr>
        <p:spPr>
          <a:xfrm>
            <a:off x="2512757" y="3378524"/>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1</a:t>
            </a:r>
            <a:endParaRPr b="0" i="0" sz="1800" u="none" cap="none" strike="noStrike">
              <a:solidFill>
                <a:srgbClr val="C00000"/>
              </a:solidFill>
              <a:latin typeface="Calibri"/>
              <a:ea typeface="Calibri"/>
              <a:cs typeface="Calibri"/>
              <a:sym typeface="Calibri"/>
            </a:endParaRPr>
          </a:p>
        </p:txBody>
      </p:sp>
      <p:sp>
        <p:nvSpPr>
          <p:cNvPr id="940" name="Google Shape;940;p119"/>
          <p:cNvSpPr/>
          <p:nvPr/>
        </p:nvSpPr>
        <p:spPr>
          <a:xfrm>
            <a:off x="6130119" y="4274025"/>
            <a:ext cx="1458036" cy="573206"/>
          </a:xfrm>
          <a:prstGeom prst="roundRect">
            <a:avLst>
              <a:gd fmla="val 16667" name="adj"/>
            </a:avLst>
          </a:prstGeom>
          <a:noFill/>
          <a:ln cap="flat" cmpd="sng" w="25400">
            <a:solidFill>
              <a:srgbClr val="FBB0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941" name="Google Shape;941;p119"/>
          <p:cNvSpPr txBox="1"/>
          <p:nvPr/>
        </p:nvSpPr>
        <p:spPr>
          <a:xfrm>
            <a:off x="5200655" y="4477899"/>
            <a:ext cx="90672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C00000"/>
                </a:solidFill>
                <a:latin typeface="Calibri"/>
                <a:ea typeface="Calibri"/>
                <a:cs typeface="Calibri"/>
                <a:sym typeface="Calibri"/>
              </a:rPr>
              <a:t>Tree 0</a:t>
            </a:r>
            <a:endParaRPr b="0" i="0" sz="18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20"/>
          <p:cNvSpPr txBox="1"/>
          <p:nvPr/>
        </p:nvSpPr>
        <p:spPr>
          <a:xfrm>
            <a:off x="50924" y="2622627"/>
            <a:ext cx="9011188" cy="6674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000" u="none" cap="none" strike="noStrike">
                <a:solidFill>
                  <a:srgbClr val="4E84C4"/>
                </a:solidFill>
                <a:latin typeface="PT Sans"/>
                <a:ea typeface="PT Sans"/>
                <a:cs typeface="PT Sans"/>
                <a:sym typeface="PT Sans"/>
              </a:rPr>
              <a:t>DEMO</a:t>
            </a:r>
            <a:endParaRPr b="0" i="0" sz="3000" u="none" cap="none" strike="noStrike">
              <a:solidFill>
                <a:srgbClr val="4E84C4"/>
              </a:solidFill>
              <a:latin typeface="PT Sans"/>
              <a:ea typeface="PT Sans"/>
              <a:cs typeface="PT Sans"/>
              <a:sym typeface="PT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21"/>
          <p:cNvSpPr txBox="1"/>
          <p:nvPr>
            <p:ph type="ctrTitle"/>
          </p:nvPr>
        </p:nvSpPr>
        <p:spPr>
          <a:xfrm>
            <a:off x="163513" y="3914775"/>
            <a:ext cx="8759825" cy="541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lt1"/>
                </a:solidFill>
                <a:latin typeface="PT Sans"/>
                <a:ea typeface="PT Sans"/>
                <a:cs typeface="PT Sans"/>
                <a:sym typeface="PT Sans"/>
              </a:rPr>
              <a:t>SSIS – Best Practices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Source– Best Practices</a:t>
            </a:r>
            <a:endParaRPr b="0" i="0" sz="2800" u="none" cap="none" strike="noStrike">
              <a:solidFill>
                <a:srgbClr val="0070C0"/>
              </a:solidFill>
              <a:latin typeface="PT Sans"/>
              <a:ea typeface="PT Sans"/>
              <a:cs typeface="PT Sans"/>
              <a:sym typeface="PT Sans"/>
            </a:endParaRPr>
          </a:p>
        </p:txBody>
      </p:sp>
      <p:sp>
        <p:nvSpPr>
          <p:cNvPr id="960" name="Google Shape;960;p122"/>
          <p:cNvSpPr txBox="1"/>
          <p:nvPr>
            <p:ph idx="1" type="body"/>
          </p:nvPr>
        </p:nvSpPr>
        <p:spPr>
          <a:xfrm>
            <a:off x="209551" y="482033"/>
            <a:ext cx="7677149" cy="580466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Retrieve only the columns you absolutely need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queries, don’t just use table objects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SELECT * queries are just as evil as anywhere else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Benefits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data from the source across the network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Less demand on memory and processor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Integration Services provides warnings about columns you don’t use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Don’t ignore those warnings just because package executes</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Convert often degrade performance </a:t>
            </a:r>
            <a:endParaRPr/>
          </a:p>
          <a:p>
            <a:pPr indent="-122238" lvl="0" marL="122238" marR="0" rtl="0" algn="l">
              <a:spcBef>
                <a:spcPts val="320"/>
              </a:spcBef>
              <a:spcAft>
                <a:spcPts val="0"/>
              </a:spcAft>
              <a:buClr>
                <a:srgbClr val="4E84C4"/>
              </a:buClr>
              <a:buFont typeface="Arial"/>
              <a:buNone/>
            </a:pPr>
            <a:r>
              <a:t/>
            </a:r>
            <a:endParaRPr b="1"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Data types in source are often incompatible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Too easy to convert multiple times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Avoid converting more than once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Often read data from flat files as strings</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Leave that way, unless performing calculations </a:t>
            </a:r>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If need to convert, do it…Once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3"/>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Make use of Database– Best Practices</a:t>
            </a:r>
            <a:endParaRPr b="0" i="0" sz="2800" u="none" cap="none" strike="noStrike">
              <a:solidFill>
                <a:srgbClr val="0070C0"/>
              </a:solidFill>
              <a:latin typeface="PT Sans"/>
              <a:ea typeface="PT Sans"/>
              <a:cs typeface="PT Sans"/>
              <a:sym typeface="PT Sans"/>
            </a:endParaRPr>
          </a:p>
        </p:txBody>
      </p:sp>
      <p:sp>
        <p:nvSpPr>
          <p:cNvPr id="967" name="Google Shape;967;p123"/>
          <p:cNvSpPr txBox="1"/>
          <p:nvPr>
            <p:ph idx="1" type="body"/>
          </p:nvPr>
        </p:nvSpPr>
        <p:spPr>
          <a:xfrm>
            <a:off x="200747" y="520133"/>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Tune queries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Write efficient SQL code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Goal: limit time to retrieve data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Slow queries affect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Consider indexes too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Utilize Your Database Engine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 what you can in the database,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SQL Command Option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More efficient and less chatty with database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But tune the query!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4"/>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a:t>
            </a:r>
            <a:endParaRPr b="0" i="0" sz="2800" u="none" cap="none" strike="noStrike">
              <a:solidFill>
                <a:srgbClr val="0070C0"/>
              </a:solidFill>
              <a:latin typeface="PT Sans"/>
              <a:ea typeface="PT Sans"/>
              <a:cs typeface="PT Sans"/>
              <a:sym typeface="PT Sans"/>
            </a:endParaRPr>
          </a:p>
        </p:txBody>
      </p:sp>
      <p:sp>
        <p:nvSpPr>
          <p:cNvPr id="974" name="Google Shape;974;p124"/>
          <p:cNvSpPr txBox="1"/>
          <p:nvPr>
            <p:ph idx="1" type="body"/>
          </p:nvPr>
        </p:nvSpPr>
        <p:spPr>
          <a:xfrm>
            <a:off x="169574" y="733147"/>
            <a:ext cx="8752753" cy="496751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 be the worst performance offenders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asynchronous transformations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Hold up the entire Data Flow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Perform the operation in database, if possible</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Unnecessary Sorts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Most inefficient operation in SSIS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transformation is asynchronous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Sort in the database before inserting in Data</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Can’t always avoid a Sort transformation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Flat files Sort it 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5"/>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Transformations – Best Practices..Contd..</a:t>
            </a:r>
            <a:endParaRPr b="0" i="0" sz="2800" u="none" cap="none" strike="noStrike">
              <a:solidFill>
                <a:srgbClr val="0070C0"/>
              </a:solidFill>
              <a:latin typeface="PT Sans"/>
              <a:ea typeface="PT Sans"/>
              <a:cs typeface="PT Sans"/>
              <a:sym typeface="PT Sans"/>
            </a:endParaRPr>
          </a:p>
        </p:txBody>
      </p:sp>
      <p:sp>
        <p:nvSpPr>
          <p:cNvPr id="981" name="Google Shape;981;p125"/>
          <p:cNvSpPr txBox="1"/>
          <p:nvPr>
            <p:ph idx="1" type="body"/>
          </p:nvPr>
        </p:nvSpPr>
        <p:spPr>
          <a:xfrm>
            <a:off x="169574" y="733147"/>
            <a:ext cx="8752753" cy="377334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Enable Lookup Caching</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Loads data set into memory</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Reduces trips to database</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But can eat up resources</a:t>
            </a:r>
            <a:endParaRPr/>
          </a:p>
          <a:p>
            <a:pPr indent="-350837" lvl="1" marL="630237"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Flow is blocked while cache is populated</a:t>
            </a:r>
            <a:endParaRPr/>
          </a:p>
          <a:p>
            <a:pPr indent="-350837" lvl="1" marL="630237"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Error Outputs</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Redirect bad data to another data path</a:t>
            </a:r>
            <a:endParaRPr/>
          </a:p>
          <a:p>
            <a:pPr indent="-342900" lvl="2" marL="9144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Bad rows fail some condition</a:t>
            </a:r>
            <a:endParaRPr/>
          </a:p>
          <a:p>
            <a:pPr indent="-342900" lvl="2" marL="91440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Compare Different Designs</a:t>
            </a:r>
            <a:endParaRPr/>
          </a:p>
          <a:p>
            <a:pPr indent="-169863" lvl="1" marL="169863"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Test Data flow designed to see what works best</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6"/>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Tune for Bulk Loads– Best Practices</a:t>
            </a:r>
            <a:endParaRPr b="0" i="0" sz="2800" u="none" cap="none" strike="noStrike">
              <a:solidFill>
                <a:srgbClr val="0070C0"/>
              </a:solidFill>
              <a:latin typeface="PT Sans"/>
              <a:ea typeface="PT Sans"/>
              <a:cs typeface="PT Sans"/>
              <a:sym typeface="PT Sans"/>
            </a:endParaRPr>
          </a:p>
        </p:txBody>
      </p:sp>
      <p:sp>
        <p:nvSpPr>
          <p:cNvPr id="988" name="Google Shape;988;p126"/>
          <p:cNvSpPr txBox="1"/>
          <p:nvPr>
            <p:ph idx="1" type="body"/>
          </p:nvPr>
        </p:nvSpPr>
        <p:spPr>
          <a:xfrm>
            <a:off x="169574" y="733147"/>
            <a:ext cx="8752753" cy="304698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Can configure SQL Server and OLE DB destinations for bulk inserts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Requires fewer round trips to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Doesn’t log row operations </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Considerations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Indexes and Constrains</a:t>
            </a:r>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recovery model</a:t>
            </a:r>
            <a:br>
              <a:rPr b="0" i="0" lang="en-US" sz="1600" u="sng" cap="none" strike="noStrike">
                <a:solidFill>
                  <a:schemeClr val="dk1"/>
                </a:solidFill>
                <a:latin typeface="Arial"/>
                <a:ea typeface="Arial"/>
                <a:cs typeface="Arial"/>
                <a:sym typeface="Arial"/>
              </a:rPr>
            </a:br>
            <a:br>
              <a:rPr b="0" i="0" lang="en-US" sz="1600" u="sng"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27"/>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Data Flow Destination– Best Practices</a:t>
            </a:r>
            <a:endParaRPr b="0" i="0" sz="2800" u="none" cap="none" strike="noStrike">
              <a:solidFill>
                <a:srgbClr val="0070C0"/>
              </a:solidFill>
              <a:latin typeface="PT Sans"/>
              <a:ea typeface="PT Sans"/>
              <a:cs typeface="PT Sans"/>
              <a:sym typeface="PT Sans"/>
            </a:endParaRPr>
          </a:p>
        </p:txBody>
      </p:sp>
      <p:sp>
        <p:nvSpPr>
          <p:cNvPr id="995" name="Google Shape;995;p127"/>
          <p:cNvSpPr txBox="1"/>
          <p:nvPr>
            <p:ph idx="1" type="body"/>
          </p:nvPr>
        </p:nvSpPr>
        <p:spPr>
          <a:xfrm>
            <a:off x="169574" y="733147"/>
            <a:ext cx="8752753" cy="4327338"/>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Table Locks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writing to database tables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Available for OLE DB and SQL Server destination</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Consider concurrency though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SQL Server Destinations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Fastest for SQL Server databases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Package must be executing on same server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Configure Batch and Commit Sizes </a:t>
            </a: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Number of rows in each batch and when commits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Default: single batch, commit after it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Maximum insert commit size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Rows per batch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Avoid per-Row Configurations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28"/>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SSIS Engine– Best Practices</a:t>
            </a:r>
            <a:endParaRPr b="0" i="0" sz="2800" u="none" cap="none" strike="noStrike">
              <a:solidFill>
                <a:srgbClr val="0070C0"/>
              </a:solidFill>
              <a:latin typeface="PT Sans"/>
              <a:ea typeface="PT Sans"/>
              <a:cs typeface="PT Sans"/>
              <a:sym typeface="PT Sans"/>
            </a:endParaRPr>
          </a:p>
        </p:txBody>
      </p:sp>
      <p:sp>
        <p:nvSpPr>
          <p:cNvPr id="1002" name="Google Shape;1002;p128"/>
          <p:cNvSpPr txBox="1"/>
          <p:nvPr>
            <p:ph idx="1" type="body"/>
          </p:nvPr>
        </p:nvSpPr>
        <p:spPr>
          <a:xfrm>
            <a:off x="169574" y="599797"/>
            <a:ext cx="8752753" cy="325627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Packages perform many tasks, process massive  data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 Adequate memory and CPU resources criteria, use 64 bit OS implementation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Spools to disk when low on memory </a:t>
            </a:r>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Similar to windows paging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BufferTempStoragePath property </a:t>
            </a:r>
            <a:endParaRPr/>
          </a:p>
          <a:p>
            <a:pPr indent="-122237" lvl="2" marL="8080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Default is to use Windows TEMP directory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Change to use fast disk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May cause deployment challenges </a:t>
            </a:r>
            <a:endParaRPr/>
          </a:p>
          <a:p>
            <a:pPr indent="-122237" lvl="2" marL="8080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Control threads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p:nvPr/>
        </p:nvSpPr>
        <p:spPr>
          <a:xfrm>
            <a:off x="139852" y="789811"/>
            <a:ext cx="6427788" cy="5037784"/>
          </a:xfrm>
          <a:prstGeom prst="rect">
            <a:avLst/>
          </a:prstGeom>
          <a:solidFill>
            <a:srgbClr val="8BD7F9"/>
          </a:solidFill>
          <a:ln cap="rnd" cmpd="sng" w="9525">
            <a:solidFill>
              <a:srgbClr val="BBE0E3"/>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66" name="Google Shape;366;p57"/>
          <p:cNvSpPr/>
          <p:nvPr/>
        </p:nvSpPr>
        <p:spPr>
          <a:xfrm>
            <a:off x="8583304" y="1837663"/>
            <a:ext cx="457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7" name="Google Shape;367;p57"/>
          <p:cNvSpPr/>
          <p:nvPr/>
        </p:nvSpPr>
        <p:spPr>
          <a:xfrm>
            <a:off x="171142" y="1834488"/>
            <a:ext cx="944562" cy="3840163"/>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8" name="Google Shape;368;p57"/>
          <p:cNvSpPr/>
          <p:nvPr/>
        </p:nvSpPr>
        <p:spPr>
          <a:xfrm>
            <a:off x="307667" y="1882113"/>
            <a:ext cx="808037" cy="3111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Source</a:t>
            </a:r>
            <a:endParaRPr/>
          </a:p>
        </p:txBody>
      </p:sp>
      <p:sp>
        <p:nvSpPr>
          <p:cNvPr id="369" name="Google Shape;369;p57"/>
          <p:cNvSpPr/>
          <p:nvPr/>
        </p:nvSpPr>
        <p:spPr>
          <a:xfrm>
            <a:off x="1039504" y="3444213"/>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sp>
        <p:nvSpPr>
          <p:cNvPr id="370" name="Google Shape;370;p57"/>
          <p:cNvSpPr/>
          <p:nvPr/>
        </p:nvSpPr>
        <p:spPr>
          <a:xfrm>
            <a:off x="1134754" y="3768063"/>
            <a:ext cx="438150" cy="182563"/>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71" name="Google Shape;371;p57"/>
          <p:cNvGrpSpPr/>
          <p:nvPr/>
        </p:nvGrpSpPr>
        <p:grpSpPr>
          <a:xfrm>
            <a:off x="1212542" y="3691863"/>
            <a:ext cx="228600" cy="304800"/>
            <a:chOff x="1143000" y="4665108"/>
            <a:chExt cx="254366" cy="364092"/>
          </a:xfrm>
        </p:grpSpPr>
        <p:sp>
          <p:nvSpPr>
            <p:cNvPr id="372" name="Google Shape;372;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3" name="Google Shape;373;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4" name="Google Shape;374;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375" name="Google Shape;375;p57"/>
          <p:cNvSpPr/>
          <p:nvPr/>
        </p:nvSpPr>
        <p:spPr>
          <a:xfrm>
            <a:off x="267979" y="47650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ERP</a:t>
            </a:r>
            <a:endParaRPr/>
          </a:p>
        </p:txBody>
      </p:sp>
      <p:sp>
        <p:nvSpPr>
          <p:cNvPr id="376" name="Google Shape;376;p57"/>
          <p:cNvSpPr/>
          <p:nvPr/>
        </p:nvSpPr>
        <p:spPr>
          <a:xfrm>
            <a:off x="267979" y="5221926"/>
            <a:ext cx="762000" cy="318075"/>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Survey Result</a:t>
            </a:r>
            <a:endParaRPr b="0" i="0" sz="700" u="none" cap="none" strike="noStrike">
              <a:solidFill>
                <a:schemeClr val="dk1"/>
              </a:solidFill>
              <a:latin typeface="Arial"/>
              <a:ea typeface="Arial"/>
              <a:cs typeface="Arial"/>
              <a:sym typeface="Arial"/>
            </a:endParaRPr>
          </a:p>
        </p:txBody>
      </p:sp>
      <p:sp>
        <p:nvSpPr>
          <p:cNvPr id="377" name="Google Shape;377;p57"/>
          <p:cNvSpPr/>
          <p:nvPr/>
        </p:nvSpPr>
        <p:spPr>
          <a:xfrm>
            <a:off x="267979" y="2309151"/>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Casinos</a:t>
            </a:r>
            <a:endParaRPr b="0" i="0" sz="700" u="none" cap="none" strike="noStrike">
              <a:solidFill>
                <a:schemeClr val="dk1"/>
              </a:solidFill>
              <a:latin typeface="Arial"/>
              <a:ea typeface="Arial"/>
              <a:cs typeface="Arial"/>
              <a:sym typeface="Arial"/>
            </a:endParaRPr>
          </a:p>
        </p:txBody>
      </p:sp>
      <p:sp>
        <p:nvSpPr>
          <p:cNvPr id="378" name="Google Shape;378;p57"/>
          <p:cNvSpPr/>
          <p:nvPr/>
        </p:nvSpPr>
        <p:spPr>
          <a:xfrm>
            <a:off x="267979" y="28727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Hotels</a:t>
            </a:r>
            <a:endParaRPr b="0" i="0" sz="700" u="none" cap="none" strike="noStrike">
              <a:solidFill>
                <a:schemeClr val="dk1"/>
              </a:solidFill>
              <a:latin typeface="Arial"/>
              <a:ea typeface="Arial"/>
              <a:cs typeface="Arial"/>
              <a:sym typeface="Arial"/>
            </a:endParaRPr>
          </a:p>
        </p:txBody>
      </p:sp>
      <p:sp>
        <p:nvSpPr>
          <p:cNvPr id="379" name="Google Shape;379;p57"/>
          <p:cNvSpPr/>
          <p:nvPr/>
        </p:nvSpPr>
        <p:spPr>
          <a:xfrm>
            <a:off x="267979" y="34061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CRM</a:t>
            </a:r>
            <a:endParaRPr/>
          </a:p>
        </p:txBody>
      </p:sp>
      <p:sp>
        <p:nvSpPr>
          <p:cNvPr id="380" name="Google Shape;380;p57"/>
          <p:cNvSpPr/>
          <p:nvPr/>
        </p:nvSpPr>
        <p:spPr>
          <a:xfrm>
            <a:off x="1566554" y="1834488"/>
            <a:ext cx="76835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57"/>
          <p:cNvSpPr/>
          <p:nvPr/>
        </p:nvSpPr>
        <p:spPr>
          <a:xfrm>
            <a:off x="1649104" y="2234538"/>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p57"/>
          <p:cNvSpPr/>
          <p:nvPr/>
        </p:nvSpPr>
        <p:spPr>
          <a:xfrm>
            <a:off x="1649104" y="1986888"/>
            <a:ext cx="5334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Staging</a:t>
            </a:r>
            <a:endParaRPr/>
          </a:p>
        </p:txBody>
      </p:sp>
      <p:sp>
        <p:nvSpPr>
          <p:cNvPr id="383" name="Google Shape;383;p57"/>
          <p:cNvSpPr/>
          <p:nvPr/>
        </p:nvSpPr>
        <p:spPr>
          <a:xfrm rot="-5400000">
            <a:off x="919648" y="3706944"/>
            <a:ext cx="1752600" cy="2936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Raw Data</a:t>
            </a:r>
            <a:endParaRPr/>
          </a:p>
        </p:txBody>
      </p:sp>
      <p:sp>
        <p:nvSpPr>
          <p:cNvPr id="384" name="Google Shape;384;p57"/>
          <p:cNvSpPr/>
          <p:nvPr/>
        </p:nvSpPr>
        <p:spPr>
          <a:xfrm>
            <a:off x="2792104" y="1834488"/>
            <a:ext cx="2819400" cy="3886200"/>
          </a:xfrm>
          <a:prstGeom prst="rect">
            <a:avLst/>
          </a:prstGeom>
          <a:solidFill>
            <a:srgbClr val="FEF8D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5" name="Google Shape;385;p57"/>
          <p:cNvSpPr/>
          <p:nvPr/>
        </p:nvSpPr>
        <p:spPr>
          <a:xfrm>
            <a:off x="5906779" y="1837663"/>
            <a:ext cx="619125"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86" name="Google Shape;386;p57"/>
          <p:cNvPicPr preferRelativeResize="0"/>
          <p:nvPr/>
        </p:nvPicPr>
        <p:blipFill rotWithShape="1">
          <a:blip r:embed="rId3">
            <a:alphaModFix/>
          </a:blip>
          <a:srcRect b="0" l="0" r="0" t="0"/>
          <a:stretch/>
        </p:blipFill>
        <p:spPr>
          <a:xfrm>
            <a:off x="5971867" y="3587088"/>
            <a:ext cx="473075" cy="457200"/>
          </a:xfrm>
          <a:prstGeom prst="rect">
            <a:avLst/>
          </a:prstGeom>
          <a:noFill/>
          <a:ln>
            <a:noFill/>
          </a:ln>
        </p:spPr>
      </p:pic>
      <p:sp>
        <p:nvSpPr>
          <p:cNvPr id="387" name="Google Shape;387;p57"/>
          <p:cNvSpPr/>
          <p:nvPr/>
        </p:nvSpPr>
        <p:spPr>
          <a:xfrm>
            <a:off x="5763904" y="32822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Cubes</a:t>
            </a:r>
            <a:endParaRPr/>
          </a:p>
        </p:txBody>
      </p:sp>
      <p:sp>
        <p:nvSpPr>
          <p:cNvPr id="388" name="Google Shape;388;p57"/>
          <p:cNvSpPr/>
          <p:nvPr/>
        </p:nvSpPr>
        <p:spPr>
          <a:xfrm>
            <a:off x="6708467" y="1837663"/>
            <a:ext cx="838200" cy="3838575"/>
          </a:xfrm>
          <a:prstGeom prst="rect">
            <a:avLst/>
          </a:prstGeom>
          <a:solidFill>
            <a:srgbClr val="FEF5CA"/>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MCj04241920000[1]" id="389" name="Google Shape;389;p57"/>
          <p:cNvPicPr preferRelativeResize="0"/>
          <p:nvPr/>
        </p:nvPicPr>
        <p:blipFill rotWithShape="1">
          <a:blip r:embed="rId4">
            <a:alphaModFix/>
          </a:blip>
          <a:srcRect b="0" l="0" r="0" t="0"/>
          <a:stretch/>
        </p:blipFill>
        <p:spPr>
          <a:xfrm>
            <a:off x="8659504" y="4501488"/>
            <a:ext cx="371475" cy="304800"/>
          </a:xfrm>
          <a:prstGeom prst="rect">
            <a:avLst/>
          </a:prstGeom>
          <a:noFill/>
          <a:ln>
            <a:noFill/>
          </a:ln>
        </p:spPr>
      </p:pic>
      <p:sp>
        <p:nvSpPr>
          <p:cNvPr id="390" name="Google Shape;390;p57"/>
          <p:cNvSpPr/>
          <p:nvPr/>
        </p:nvSpPr>
        <p:spPr>
          <a:xfrm flipH="1" rot="5400000">
            <a:off x="7988786" y="3373569"/>
            <a:ext cx="182562" cy="1006475"/>
          </a:xfrm>
          <a:prstGeom prst="upDown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1" name="Google Shape;391;p57"/>
          <p:cNvSpPr/>
          <p:nvPr/>
        </p:nvSpPr>
        <p:spPr>
          <a:xfrm>
            <a:off x="8049904" y="3510888"/>
            <a:ext cx="354013" cy="68580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solidFill>
            <a:srgbClr val="E3F2F3"/>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392" name="Google Shape;392;p57"/>
          <p:cNvPicPr preferRelativeResize="0"/>
          <p:nvPr/>
        </p:nvPicPr>
        <p:blipFill rotWithShape="1">
          <a:blip r:embed="rId5">
            <a:alphaModFix/>
          </a:blip>
          <a:srcRect b="0" l="0" r="0" t="0"/>
          <a:stretch/>
        </p:blipFill>
        <p:spPr>
          <a:xfrm>
            <a:off x="6816417" y="4711038"/>
            <a:ext cx="479425" cy="323850"/>
          </a:xfrm>
          <a:prstGeom prst="rect">
            <a:avLst/>
          </a:prstGeom>
          <a:noFill/>
          <a:ln>
            <a:noFill/>
          </a:ln>
        </p:spPr>
      </p:pic>
      <p:pic>
        <p:nvPicPr>
          <p:cNvPr id="393" name="Google Shape;393;p57"/>
          <p:cNvPicPr preferRelativeResize="0"/>
          <p:nvPr/>
        </p:nvPicPr>
        <p:blipFill rotWithShape="1">
          <a:blip r:embed="rId6">
            <a:alphaModFix/>
          </a:blip>
          <a:srcRect b="0" l="0" r="0" t="0"/>
          <a:stretch/>
        </p:blipFill>
        <p:spPr>
          <a:xfrm>
            <a:off x="6784667" y="3663288"/>
            <a:ext cx="517525" cy="304800"/>
          </a:xfrm>
          <a:prstGeom prst="rect">
            <a:avLst/>
          </a:prstGeom>
          <a:noFill/>
          <a:ln>
            <a:noFill/>
          </a:ln>
        </p:spPr>
      </p:pic>
      <p:pic>
        <p:nvPicPr>
          <p:cNvPr id="394" name="Google Shape;394;p57"/>
          <p:cNvPicPr preferRelativeResize="0"/>
          <p:nvPr/>
        </p:nvPicPr>
        <p:blipFill rotWithShape="1">
          <a:blip r:embed="rId7">
            <a:alphaModFix/>
          </a:blip>
          <a:srcRect b="0" l="0" r="0" t="0"/>
          <a:stretch/>
        </p:blipFill>
        <p:spPr>
          <a:xfrm>
            <a:off x="6784667" y="2215488"/>
            <a:ext cx="547687" cy="460375"/>
          </a:xfrm>
          <a:prstGeom prst="rect">
            <a:avLst/>
          </a:prstGeom>
          <a:noFill/>
          <a:ln>
            <a:noFill/>
          </a:ln>
        </p:spPr>
      </p:pic>
      <p:grpSp>
        <p:nvGrpSpPr>
          <p:cNvPr id="395" name="Google Shape;395;p57"/>
          <p:cNvGrpSpPr/>
          <p:nvPr/>
        </p:nvGrpSpPr>
        <p:grpSpPr>
          <a:xfrm>
            <a:off x="6986279" y="2512351"/>
            <a:ext cx="473075" cy="438150"/>
            <a:chOff x="5012" y="870"/>
            <a:chExt cx="704" cy="454"/>
          </a:xfrm>
        </p:grpSpPr>
        <p:sp>
          <p:nvSpPr>
            <p:cNvPr id="396" name="Google Shape;396;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p57"/>
            <p:cNvSpPr/>
            <p:nvPr/>
          </p:nvSpPr>
          <p:spPr>
            <a:xfrm>
              <a:off x="5055" y="913"/>
              <a:ext cx="658" cy="409"/>
            </a:xfrm>
            <a:custGeom>
              <a:rect b="b" l="l" r="r" t="t"/>
              <a:pathLst>
                <a:path extrusionOk="0" h="409" w="658">
                  <a:moveTo>
                    <a:pt x="3" y="6"/>
                  </a:moveTo>
                  <a:lnTo>
                    <a:pt x="6" y="3"/>
                  </a:lnTo>
                  <a:lnTo>
                    <a:pt x="6" y="406"/>
                  </a:lnTo>
                  <a:lnTo>
                    <a:pt x="3" y="403"/>
                  </a:lnTo>
                  <a:lnTo>
                    <a:pt x="655" y="403"/>
                  </a:lnTo>
                  <a:lnTo>
                    <a:pt x="652" y="406"/>
                  </a:lnTo>
                  <a:lnTo>
                    <a:pt x="652" y="3"/>
                  </a:lnTo>
                  <a:lnTo>
                    <a:pt x="655" y="6"/>
                  </a:lnTo>
                  <a:lnTo>
                    <a:pt x="3" y="6"/>
                  </a:lnTo>
                  <a:close/>
                  <a:moveTo>
                    <a:pt x="658" y="0"/>
                  </a:moveTo>
                  <a:lnTo>
                    <a:pt x="658" y="409"/>
                  </a:lnTo>
                  <a:lnTo>
                    <a:pt x="0" y="409"/>
                  </a:lnTo>
                  <a:lnTo>
                    <a:pt x="0" y="0"/>
                  </a:lnTo>
                  <a:lnTo>
                    <a:pt x="65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8" name="Google Shape;398;p57"/>
            <p:cNvSpPr/>
            <p:nvPr/>
          </p:nvSpPr>
          <p:spPr>
            <a:xfrm>
              <a:off x="5055" y="913"/>
              <a:ext cx="661" cy="411"/>
            </a:xfrm>
            <a:prstGeom prst="rect">
              <a:avLst/>
            </a:prstGeom>
            <a:solidFill>
              <a:srgbClr val="808080"/>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pic>
          <p:nvPicPr>
            <p:cNvPr id="399" name="Google Shape;399;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0" name="Google Shape;400;p57"/>
            <p:cNvPicPr preferRelativeResize="0"/>
            <p:nvPr/>
          </p:nvPicPr>
          <p:blipFill rotWithShape="1">
            <a:blip r:embed="rId9">
              <a:alphaModFix/>
            </a:blip>
            <a:srcRect b="0" l="0" r="0" t="0"/>
            <a:stretch/>
          </p:blipFill>
          <p:spPr>
            <a:xfrm>
              <a:off x="5063" y="920"/>
              <a:ext cx="644" cy="397"/>
            </a:xfrm>
            <a:prstGeom prst="rect">
              <a:avLst/>
            </a:prstGeom>
            <a:noFill/>
            <a:ln>
              <a:noFill/>
            </a:ln>
          </p:spPr>
        </p:pic>
        <p:pic>
          <p:nvPicPr>
            <p:cNvPr id="401" name="Google Shape;401;p57"/>
            <p:cNvPicPr preferRelativeResize="0"/>
            <p:nvPr/>
          </p:nvPicPr>
          <p:blipFill rotWithShape="1">
            <a:blip r:embed="rId8">
              <a:alphaModFix/>
            </a:blip>
            <a:srcRect b="0" l="0" r="0" t="0"/>
            <a:stretch/>
          </p:blipFill>
          <p:spPr>
            <a:xfrm>
              <a:off x="5063" y="920"/>
              <a:ext cx="644" cy="397"/>
            </a:xfrm>
            <a:prstGeom prst="rect">
              <a:avLst/>
            </a:prstGeom>
            <a:noFill/>
            <a:ln>
              <a:noFill/>
            </a:ln>
          </p:spPr>
        </p:pic>
        <p:pic>
          <p:nvPicPr>
            <p:cNvPr id="402" name="Google Shape;402;p57"/>
            <p:cNvPicPr preferRelativeResize="0"/>
            <p:nvPr/>
          </p:nvPicPr>
          <p:blipFill rotWithShape="1">
            <a:blip r:embed="rId10">
              <a:alphaModFix/>
            </a:blip>
            <a:srcRect b="0" l="0" r="0" t="0"/>
            <a:stretch/>
          </p:blipFill>
          <p:spPr>
            <a:xfrm>
              <a:off x="5017" y="874"/>
              <a:ext cx="644" cy="397"/>
            </a:xfrm>
            <a:prstGeom prst="rect">
              <a:avLst/>
            </a:prstGeom>
            <a:noFill/>
            <a:ln>
              <a:noFill/>
            </a:ln>
          </p:spPr>
        </p:pic>
        <p:sp>
          <p:nvSpPr>
            <p:cNvPr id="403" name="Google Shape;403;p57"/>
            <p:cNvSpPr/>
            <p:nvPr/>
          </p:nvSpPr>
          <p:spPr>
            <a:xfrm>
              <a:off x="5012" y="870"/>
              <a:ext cx="652" cy="403"/>
            </a:xfrm>
            <a:prstGeom prst="rect">
              <a:avLst/>
            </a:prstGeom>
            <a:noFill/>
            <a:ln cap="rnd" cmpd="sng" w="9525">
              <a:solidFill>
                <a:srgbClr val="80808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grpSp>
      <p:sp>
        <p:nvSpPr>
          <p:cNvPr id="404" name="Google Shape;404;p57"/>
          <p:cNvSpPr/>
          <p:nvPr/>
        </p:nvSpPr>
        <p:spPr>
          <a:xfrm>
            <a:off x="6803717" y="2975901"/>
            <a:ext cx="1047750" cy="1539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Dashboards</a:t>
            </a:r>
            <a:r>
              <a:rPr b="1" i="0" lang="en-US" sz="1000" u="none" cap="none" strike="noStrike">
                <a:solidFill>
                  <a:srgbClr val="000000"/>
                </a:solidFill>
                <a:latin typeface="Tahoma"/>
                <a:ea typeface="Tahoma"/>
                <a:cs typeface="Tahoma"/>
                <a:sym typeface="Tahoma"/>
              </a:rPr>
              <a:t> </a:t>
            </a:r>
            <a:endParaRPr/>
          </a:p>
        </p:txBody>
      </p:sp>
      <p:pic>
        <p:nvPicPr>
          <p:cNvPr id="405" name="Google Shape;405;p57"/>
          <p:cNvPicPr preferRelativeResize="0"/>
          <p:nvPr/>
        </p:nvPicPr>
        <p:blipFill rotWithShape="1">
          <a:blip r:embed="rId6">
            <a:alphaModFix/>
          </a:blip>
          <a:srcRect b="0" l="0" r="0" t="0"/>
          <a:stretch/>
        </p:blipFill>
        <p:spPr>
          <a:xfrm>
            <a:off x="6860867" y="3891888"/>
            <a:ext cx="517525" cy="304800"/>
          </a:xfrm>
          <a:prstGeom prst="rect">
            <a:avLst/>
          </a:prstGeom>
          <a:noFill/>
          <a:ln>
            <a:noFill/>
          </a:ln>
        </p:spPr>
      </p:pic>
      <p:sp>
        <p:nvSpPr>
          <p:cNvPr id="406" name="Google Shape;406;p57"/>
          <p:cNvSpPr/>
          <p:nvPr/>
        </p:nvSpPr>
        <p:spPr>
          <a:xfrm>
            <a:off x="6937067" y="1910688"/>
            <a:ext cx="455612" cy="13811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BI Layer</a:t>
            </a:r>
            <a:endParaRPr/>
          </a:p>
        </p:txBody>
      </p:sp>
      <p:sp>
        <p:nvSpPr>
          <p:cNvPr id="407" name="Google Shape;407;p57"/>
          <p:cNvSpPr/>
          <p:nvPr/>
        </p:nvSpPr>
        <p:spPr>
          <a:xfrm>
            <a:off x="6768792" y="4330038"/>
            <a:ext cx="777875" cy="10795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Standard  Reports</a:t>
            </a:r>
            <a:endParaRPr/>
          </a:p>
        </p:txBody>
      </p:sp>
      <p:sp>
        <p:nvSpPr>
          <p:cNvPr id="408" name="Google Shape;408;p57"/>
          <p:cNvSpPr/>
          <p:nvPr/>
        </p:nvSpPr>
        <p:spPr>
          <a:xfrm>
            <a:off x="6770379" y="5244438"/>
            <a:ext cx="735013"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Adhoc Reports</a:t>
            </a:r>
            <a:endParaRPr/>
          </a:p>
        </p:txBody>
      </p:sp>
      <p:sp>
        <p:nvSpPr>
          <p:cNvPr id="409" name="Google Shape;409;p57"/>
          <p:cNvSpPr/>
          <p:nvPr/>
        </p:nvSpPr>
        <p:spPr>
          <a:xfrm>
            <a:off x="7973704" y="3663288"/>
            <a:ext cx="5334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7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1" i="0" lang="en-US" sz="600" u="none" cap="none" strike="noStrike">
                <a:solidFill>
                  <a:schemeClr val="dk1"/>
                </a:solidFill>
                <a:latin typeface="Arial"/>
                <a:ea typeface="Arial"/>
                <a:cs typeface="Arial"/>
                <a:sym typeface="Arial"/>
              </a:rPr>
              <a:t>Internet &amp; Intranet</a:t>
            </a:r>
            <a:endParaRPr/>
          </a:p>
          <a:p>
            <a:pPr indent="0" lvl="0" marL="0" marR="0" rtl="0" algn="ctr">
              <a:spcBef>
                <a:spcPts val="0"/>
              </a:spcBef>
              <a:spcAft>
                <a:spcPts val="0"/>
              </a:spcAft>
              <a:buNone/>
            </a:pPr>
            <a:r>
              <a:t/>
            </a:r>
            <a:endParaRPr b="1" i="0" sz="700" u="none" cap="none" strike="noStrike">
              <a:solidFill>
                <a:schemeClr val="dk1"/>
              </a:solidFill>
              <a:latin typeface="Arial"/>
              <a:ea typeface="Arial"/>
              <a:cs typeface="Arial"/>
              <a:sym typeface="Arial"/>
            </a:endParaRPr>
          </a:p>
        </p:txBody>
      </p:sp>
      <p:sp>
        <p:nvSpPr>
          <p:cNvPr id="410" name="Google Shape;410;p57"/>
          <p:cNvSpPr/>
          <p:nvPr/>
        </p:nvSpPr>
        <p:spPr>
          <a:xfrm>
            <a:off x="8584892" y="1924976"/>
            <a:ext cx="455612" cy="13811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Channel</a:t>
            </a:r>
            <a:endParaRPr/>
          </a:p>
        </p:txBody>
      </p:sp>
      <p:sp>
        <p:nvSpPr>
          <p:cNvPr id="411" name="Google Shape;411;p57"/>
          <p:cNvSpPr/>
          <p:nvPr/>
        </p:nvSpPr>
        <p:spPr>
          <a:xfrm>
            <a:off x="3020704" y="1910688"/>
            <a:ext cx="17526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900" u="none" cap="none" strike="noStrike">
                <a:solidFill>
                  <a:schemeClr val="dk1"/>
                </a:solidFill>
                <a:latin typeface="Arial"/>
                <a:ea typeface="Arial"/>
                <a:cs typeface="Arial"/>
                <a:sym typeface="Arial"/>
              </a:rPr>
              <a:t>Enterprise Data Warehouse</a:t>
            </a:r>
            <a:endParaRPr/>
          </a:p>
        </p:txBody>
      </p:sp>
      <p:pic>
        <p:nvPicPr>
          <p:cNvPr id="412" name="Google Shape;412;p57"/>
          <p:cNvPicPr preferRelativeResize="0"/>
          <p:nvPr/>
        </p:nvPicPr>
        <p:blipFill rotWithShape="1">
          <a:blip r:embed="rId11">
            <a:alphaModFix/>
          </a:blip>
          <a:srcRect b="0" l="0" r="0" t="0"/>
          <a:stretch/>
        </p:blipFill>
        <p:spPr>
          <a:xfrm>
            <a:off x="7756217" y="3739488"/>
            <a:ext cx="293687" cy="304800"/>
          </a:xfrm>
          <a:prstGeom prst="rect">
            <a:avLst/>
          </a:prstGeom>
          <a:noFill/>
          <a:ln>
            <a:noFill/>
          </a:ln>
        </p:spPr>
      </p:pic>
      <p:sp>
        <p:nvSpPr>
          <p:cNvPr id="413" name="Google Shape;413;p57"/>
          <p:cNvSpPr/>
          <p:nvPr/>
        </p:nvSpPr>
        <p:spPr>
          <a:xfrm rot="5400000">
            <a:off x="45580" y="4587213"/>
            <a:ext cx="1219200" cy="838200"/>
          </a:xfrm>
          <a:prstGeom prst="rect">
            <a:avLst/>
          </a:prstGeom>
          <a:no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4" name="Google Shape;414;p57"/>
          <p:cNvSpPr/>
          <p:nvPr/>
        </p:nvSpPr>
        <p:spPr>
          <a:xfrm>
            <a:off x="236080" y="4472913"/>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 Future Systems</a:t>
            </a:r>
            <a:endParaRPr b="1" i="0" sz="1000" u="none" cap="none" strike="noStrike">
              <a:solidFill>
                <a:srgbClr val="000000"/>
              </a:solidFill>
              <a:latin typeface="Tahoma"/>
              <a:ea typeface="Tahoma"/>
              <a:cs typeface="Tahoma"/>
              <a:sym typeface="Tahoma"/>
            </a:endParaRPr>
          </a:p>
        </p:txBody>
      </p:sp>
      <p:sp>
        <p:nvSpPr>
          <p:cNvPr id="415" name="Google Shape;415;p57"/>
          <p:cNvSpPr/>
          <p:nvPr/>
        </p:nvSpPr>
        <p:spPr>
          <a:xfrm>
            <a:off x="267979" y="3939513"/>
            <a:ext cx="762000" cy="317500"/>
          </a:xfrm>
          <a:prstGeom prst="can">
            <a:avLst>
              <a:gd fmla="val 25000" name="adj"/>
            </a:avLst>
          </a:prstGeom>
          <a:solidFill>
            <a:srgbClr val="FEF5C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4E84C4"/>
              </a:buClr>
              <a:buFont typeface="Arial"/>
              <a:buNone/>
            </a:pPr>
            <a:r>
              <a:rPr b="0" i="0" lang="en-US" sz="700" u="none" cap="none" strike="noStrike">
                <a:solidFill>
                  <a:schemeClr val="dk1"/>
                </a:solidFill>
                <a:latin typeface="Arial"/>
                <a:ea typeface="Arial"/>
                <a:cs typeface="Arial"/>
                <a:sym typeface="Arial"/>
              </a:rPr>
              <a:t>Betting</a:t>
            </a:r>
            <a:endParaRPr b="0" i="0" sz="700" u="none" cap="none" strike="noStrike">
              <a:solidFill>
                <a:schemeClr val="dk1"/>
              </a:solidFill>
              <a:latin typeface="Arial"/>
              <a:ea typeface="Arial"/>
              <a:cs typeface="Arial"/>
              <a:sym typeface="Arial"/>
            </a:endParaRPr>
          </a:p>
        </p:txBody>
      </p:sp>
      <p:sp>
        <p:nvSpPr>
          <p:cNvPr id="416" name="Google Shape;416;p57"/>
          <p:cNvSpPr/>
          <p:nvPr/>
        </p:nvSpPr>
        <p:spPr>
          <a:xfrm>
            <a:off x="1984067" y="2231363"/>
            <a:ext cx="228600" cy="3352800"/>
          </a:xfrm>
          <a:prstGeom prst="rect">
            <a:avLst/>
          </a:prstGeom>
          <a:solidFill>
            <a:srgbClr val="D0D0EF"/>
          </a:solidFill>
          <a:ln cap="flat" cmpd="sng" w="133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7" name="Google Shape;417;p57"/>
          <p:cNvSpPr/>
          <p:nvPr/>
        </p:nvSpPr>
        <p:spPr>
          <a:xfrm rot="-5400000">
            <a:off x="930761" y="3630744"/>
            <a:ext cx="2362200" cy="2936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chemeClr val="dk1"/>
                </a:solidFill>
                <a:latin typeface="Arial"/>
                <a:ea typeface="Arial"/>
                <a:cs typeface="Arial"/>
                <a:sym typeface="Arial"/>
              </a:rPr>
              <a:t>Consolidated and Validated Data</a:t>
            </a:r>
            <a:endParaRPr/>
          </a:p>
        </p:txBody>
      </p:sp>
      <p:sp>
        <p:nvSpPr>
          <p:cNvPr id="418" name="Google Shape;418;p57"/>
          <p:cNvSpPr/>
          <p:nvPr/>
        </p:nvSpPr>
        <p:spPr>
          <a:xfrm>
            <a:off x="2868304" y="3434688"/>
            <a:ext cx="1025525" cy="819150"/>
          </a:xfrm>
          <a:prstGeom prst="can">
            <a:avLst>
              <a:gd fmla="val 30759" name="adj"/>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7"/>
          <p:cNvSpPr txBox="1"/>
          <p:nvPr/>
        </p:nvSpPr>
        <p:spPr>
          <a:xfrm rot="-5400000">
            <a:off x="3160459" y="3394478"/>
            <a:ext cx="441206" cy="1025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000" u="none" cap="none" strike="noStrike">
              <a:solidFill>
                <a:schemeClr val="dk1"/>
              </a:solidFill>
              <a:latin typeface="Tahoma"/>
              <a:ea typeface="Tahoma"/>
              <a:cs typeface="Tahoma"/>
              <a:sym typeface="Tahoma"/>
            </a:endParaRPr>
          </a:p>
        </p:txBody>
      </p:sp>
      <p:sp>
        <p:nvSpPr>
          <p:cNvPr id="420" name="Google Shape;420;p57"/>
          <p:cNvSpPr/>
          <p:nvPr/>
        </p:nvSpPr>
        <p:spPr>
          <a:xfrm>
            <a:off x="2944504" y="3815688"/>
            <a:ext cx="838200" cy="1238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Data Warehouse</a:t>
            </a:r>
            <a:endParaRPr b="1" i="0" sz="1000" u="none" cap="none" strike="noStrike">
              <a:solidFill>
                <a:srgbClr val="000000"/>
              </a:solidFill>
              <a:latin typeface="Tahoma"/>
              <a:ea typeface="Tahoma"/>
              <a:cs typeface="Tahoma"/>
              <a:sym typeface="Tahoma"/>
            </a:endParaRPr>
          </a:p>
        </p:txBody>
      </p:sp>
      <p:sp>
        <p:nvSpPr>
          <p:cNvPr id="421" name="Google Shape;421;p57"/>
          <p:cNvSpPr/>
          <p:nvPr/>
        </p:nvSpPr>
        <p:spPr>
          <a:xfrm>
            <a:off x="4362142" y="2291688"/>
            <a:ext cx="1143000" cy="2743200"/>
          </a:xfrm>
          <a:prstGeom prst="rect">
            <a:avLst/>
          </a:prstGeom>
          <a:gradFill>
            <a:gsLst>
              <a:gs pos="0">
                <a:srgbClr val="6A8385"/>
              </a:gs>
              <a:gs pos="50000">
                <a:srgbClr val="9ABEC1"/>
              </a:gs>
              <a:gs pos="100000">
                <a:srgbClr val="B9E3E6"/>
              </a:gs>
            </a:gsLst>
            <a:lin ang="5400000" scaled="0"/>
          </a:gradFill>
          <a:ln cap="flat" cmpd="sng" w="15875">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2" name="Google Shape;422;p57"/>
          <p:cNvSpPr/>
          <p:nvPr/>
        </p:nvSpPr>
        <p:spPr>
          <a:xfrm>
            <a:off x="4544704" y="27488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Casino</a:t>
            </a:r>
            <a:endParaRPr b="1" i="0" sz="700" u="none" cap="none" strike="noStrike">
              <a:solidFill>
                <a:schemeClr val="dk1"/>
              </a:solidFill>
              <a:latin typeface="Arial"/>
              <a:ea typeface="Arial"/>
              <a:cs typeface="Arial"/>
              <a:sym typeface="Arial"/>
            </a:endParaRPr>
          </a:p>
        </p:txBody>
      </p:sp>
      <p:sp>
        <p:nvSpPr>
          <p:cNvPr id="423" name="Google Shape;423;p57"/>
          <p:cNvSpPr/>
          <p:nvPr/>
        </p:nvSpPr>
        <p:spPr>
          <a:xfrm>
            <a:off x="4544704" y="32822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Resort</a:t>
            </a:r>
            <a:endParaRPr/>
          </a:p>
        </p:txBody>
      </p:sp>
      <p:sp>
        <p:nvSpPr>
          <p:cNvPr id="424" name="Google Shape;424;p57"/>
          <p:cNvSpPr/>
          <p:nvPr/>
        </p:nvSpPr>
        <p:spPr>
          <a:xfrm>
            <a:off x="4544704" y="38156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CRM</a:t>
            </a:r>
            <a:endParaRPr/>
          </a:p>
        </p:txBody>
      </p:sp>
      <p:sp>
        <p:nvSpPr>
          <p:cNvPr id="425" name="Google Shape;425;p57"/>
          <p:cNvSpPr/>
          <p:nvPr/>
        </p:nvSpPr>
        <p:spPr>
          <a:xfrm>
            <a:off x="4544704" y="4349088"/>
            <a:ext cx="762000" cy="457200"/>
          </a:xfrm>
          <a:prstGeom prst="can">
            <a:avLst>
              <a:gd fmla="val 25000" name="adj"/>
            </a:avLst>
          </a:prstGeom>
          <a:gradFill>
            <a:gsLst>
              <a:gs pos="0">
                <a:srgbClr val="8488C4"/>
              </a:gs>
              <a:gs pos="52999">
                <a:srgbClr val="D4DEFF"/>
              </a:gs>
              <a:gs pos="83000">
                <a:srgbClr val="D4DEFF"/>
              </a:gs>
              <a:gs pos="100000">
                <a:srgbClr val="96AB94"/>
              </a:gs>
            </a:gsLst>
            <a:lin ang="540000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Betting</a:t>
            </a:r>
            <a:endParaRPr b="1" i="0" sz="700" u="none" cap="none" strike="noStrike">
              <a:solidFill>
                <a:schemeClr val="dk1"/>
              </a:solidFill>
              <a:latin typeface="Arial"/>
              <a:ea typeface="Arial"/>
              <a:cs typeface="Arial"/>
              <a:sym typeface="Arial"/>
            </a:endParaRPr>
          </a:p>
        </p:txBody>
      </p:sp>
      <p:sp>
        <p:nvSpPr>
          <p:cNvPr id="426" name="Google Shape;426;p57"/>
          <p:cNvSpPr/>
          <p:nvPr/>
        </p:nvSpPr>
        <p:spPr>
          <a:xfrm>
            <a:off x="4544704" y="2367888"/>
            <a:ext cx="685800" cy="152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Data Marts</a:t>
            </a:r>
            <a:endParaRPr/>
          </a:p>
        </p:txBody>
      </p:sp>
      <p:sp>
        <p:nvSpPr>
          <p:cNvPr id="427" name="Google Shape;427;p57"/>
          <p:cNvSpPr/>
          <p:nvPr/>
        </p:nvSpPr>
        <p:spPr>
          <a:xfrm>
            <a:off x="1466542" y="920088"/>
            <a:ext cx="944562" cy="457200"/>
          </a:xfrm>
          <a:prstGeom prst="rect">
            <a:avLst/>
          </a:prstGeom>
          <a:solidFill>
            <a:srgbClr val="A5A5A5"/>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8" name="Google Shape;428;p57"/>
          <p:cNvSpPr/>
          <p:nvPr/>
        </p:nvSpPr>
        <p:spPr>
          <a:xfrm>
            <a:off x="1572904" y="996288"/>
            <a:ext cx="762000" cy="317500"/>
          </a:xfrm>
          <a:prstGeom prst="can">
            <a:avLst>
              <a:gd fmla="val 25000" name="adj"/>
            </a:avLst>
          </a:prstGeom>
          <a:solidFill>
            <a:srgbClr val="F2F2F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700" u="none" cap="none" strike="noStrike">
                <a:solidFill>
                  <a:schemeClr val="dk1"/>
                </a:solidFill>
                <a:latin typeface="Arial"/>
                <a:ea typeface="Arial"/>
                <a:cs typeface="Arial"/>
                <a:sym typeface="Arial"/>
              </a:rPr>
              <a:t>CDH</a:t>
            </a:r>
            <a:endParaRPr/>
          </a:p>
        </p:txBody>
      </p:sp>
      <p:sp>
        <p:nvSpPr>
          <p:cNvPr id="429" name="Google Shape;429;p57"/>
          <p:cNvSpPr/>
          <p:nvPr/>
        </p:nvSpPr>
        <p:spPr>
          <a:xfrm>
            <a:off x="2182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grpSp>
        <p:nvGrpSpPr>
          <p:cNvPr id="430" name="Google Shape;430;p57"/>
          <p:cNvGrpSpPr/>
          <p:nvPr/>
        </p:nvGrpSpPr>
        <p:grpSpPr>
          <a:xfrm>
            <a:off x="2411104" y="3682338"/>
            <a:ext cx="228600" cy="304800"/>
            <a:chOff x="1143000" y="4665108"/>
            <a:chExt cx="254366" cy="364092"/>
          </a:xfrm>
        </p:grpSpPr>
        <p:sp>
          <p:nvSpPr>
            <p:cNvPr id="431" name="Google Shape;431;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2" name="Google Shape;432;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3" name="Google Shape;433;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34" name="Google Shape;434;p57"/>
          <p:cNvSpPr/>
          <p:nvPr/>
        </p:nvSpPr>
        <p:spPr>
          <a:xfrm>
            <a:off x="2353954"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5" name="Google Shape;435;p57"/>
          <p:cNvSpPr/>
          <p:nvPr/>
        </p:nvSpPr>
        <p:spPr>
          <a:xfrm rot="5400000">
            <a:off x="1714985" y="1509845"/>
            <a:ext cx="447675"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36" name="Google Shape;436;p57"/>
          <p:cNvGrpSpPr/>
          <p:nvPr/>
        </p:nvGrpSpPr>
        <p:grpSpPr>
          <a:xfrm>
            <a:off x="1801504" y="1453488"/>
            <a:ext cx="228600" cy="228600"/>
            <a:chOff x="1143000" y="4665108"/>
            <a:chExt cx="254366" cy="364092"/>
          </a:xfrm>
        </p:grpSpPr>
        <p:sp>
          <p:nvSpPr>
            <p:cNvPr id="437" name="Google Shape;437;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8" name="Google Shape;438;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9" name="Google Shape;439;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40" name="Google Shape;440;p57"/>
          <p:cNvSpPr/>
          <p:nvPr/>
        </p:nvSpPr>
        <p:spPr>
          <a:xfrm rot="5400000">
            <a:off x="1825317" y="1463013"/>
            <a:ext cx="704850"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sp>
        <p:nvSpPr>
          <p:cNvPr id="441" name="Google Shape;441;p57"/>
          <p:cNvSpPr/>
          <p:nvPr/>
        </p:nvSpPr>
        <p:spPr>
          <a:xfrm>
            <a:off x="3904942" y="3785526"/>
            <a:ext cx="438150"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2" name="Google Shape;442;p57"/>
          <p:cNvSpPr/>
          <p:nvPr/>
        </p:nvSpPr>
        <p:spPr>
          <a:xfrm>
            <a:off x="3706504" y="3434688"/>
            <a:ext cx="706438" cy="2952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800" u="none" cap="none" strike="noStrike">
                <a:solidFill>
                  <a:schemeClr val="dk1"/>
                </a:solidFill>
                <a:latin typeface="Arial"/>
                <a:ea typeface="Arial"/>
                <a:cs typeface="Arial"/>
                <a:sym typeface="Arial"/>
              </a:rPr>
              <a:t>ETL</a:t>
            </a:r>
            <a:endParaRPr/>
          </a:p>
        </p:txBody>
      </p:sp>
      <p:grpSp>
        <p:nvGrpSpPr>
          <p:cNvPr id="443" name="Google Shape;443;p57"/>
          <p:cNvGrpSpPr/>
          <p:nvPr/>
        </p:nvGrpSpPr>
        <p:grpSpPr>
          <a:xfrm>
            <a:off x="3935104" y="3682338"/>
            <a:ext cx="228600" cy="304800"/>
            <a:chOff x="1143000" y="4665108"/>
            <a:chExt cx="254366" cy="364092"/>
          </a:xfrm>
        </p:grpSpPr>
        <p:sp>
          <p:nvSpPr>
            <p:cNvPr id="444" name="Google Shape;444;p57"/>
            <p:cNvSpPr/>
            <p:nvPr/>
          </p:nvSpPr>
          <p:spPr>
            <a:xfrm>
              <a:off x="1284030" y="4665108"/>
              <a:ext cx="113336" cy="166915"/>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5" name="Google Shape;445;p57"/>
            <p:cNvSpPr/>
            <p:nvPr/>
          </p:nvSpPr>
          <p:spPr>
            <a:xfrm>
              <a:off x="1143000" y="4733913"/>
              <a:ext cx="135529" cy="19956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6" name="Google Shape;446;p57"/>
            <p:cNvSpPr/>
            <p:nvPr/>
          </p:nvSpPr>
          <p:spPr>
            <a:xfrm>
              <a:off x="1230918" y="4807496"/>
              <a:ext cx="150609" cy="22170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alpha val="39607"/>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447" name="Google Shape;447;p57"/>
          <p:cNvSpPr/>
          <p:nvPr/>
        </p:nvSpPr>
        <p:spPr>
          <a:xfrm>
            <a:off x="570675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8" name="Google Shape;448;p57"/>
          <p:cNvSpPr/>
          <p:nvPr/>
        </p:nvSpPr>
        <p:spPr>
          <a:xfrm>
            <a:off x="6525904" y="3785526"/>
            <a:ext cx="182563" cy="18256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49" name="Google Shape;449;p57"/>
          <p:cNvPicPr preferRelativeResize="0"/>
          <p:nvPr/>
        </p:nvPicPr>
        <p:blipFill rotWithShape="1">
          <a:blip r:embed="rId12">
            <a:alphaModFix/>
          </a:blip>
          <a:srcRect b="0" l="0" r="0" t="0"/>
          <a:stretch/>
        </p:blipFill>
        <p:spPr>
          <a:xfrm>
            <a:off x="8603942" y="3739488"/>
            <a:ext cx="436562" cy="304800"/>
          </a:xfrm>
          <a:prstGeom prst="rect">
            <a:avLst/>
          </a:prstGeom>
          <a:noFill/>
          <a:ln>
            <a:noFill/>
          </a:ln>
        </p:spPr>
      </p:pic>
      <p:pic>
        <p:nvPicPr>
          <p:cNvPr id="450" name="Google Shape;450;p57"/>
          <p:cNvPicPr preferRelativeResize="0"/>
          <p:nvPr/>
        </p:nvPicPr>
        <p:blipFill rotWithShape="1">
          <a:blip r:embed="rId13">
            <a:alphaModFix/>
          </a:blip>
          <a:srcRect b="0" l="0" r="0" t="0"/>
          <a:stretch/>
        </p:blipFill>
        <p:spPr>
          <a:xfrm>
            <a:off x="8637279" y="2520288"/>
            <a:ext cx="327025" cy="533400"/>
          </a:xfrm>
          <a:prstGeom prst="rect">
            <a:avLst/>
          </a:prstGeom>
          <a:noFill/>
          <a:ln>
            <a:noFill/>
          </a:ln>
        </p:spPr>
      </p:pic>
      <p:sp>
        <p:nvSpPr>
          <p:cNvPr id="451" name="Google Shape;451;p57"/>
          <p:cNvSpPr/>
          <p:nvPr/>
        </p:nvSpPr>
        <p:spPr>
          <a:xfrm>
            <a:off x="5840104" y="1834488"/>
            <a:ext cx="762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700" u="none" cap="none" strike="noStrike">
                <a:solidFill>
                  <a:schemeClr val="dk1"/>
                </a:solidFill>
                <a:latin typeface="Arial"/>
                <a:ea typeface="Arial"/>
                <a:cs typeface="Arial"/>
                <a:sym typeface="Arial"/>
              </a:rPr>
              <a:t>OLAP</a:t>
            </a:r>
            <a:endParaRPr/>
          </a:p>
        </p:txBody>
      </p:sp>
      <p:sp>
        <p:nvSpPr>
          <p:cNvPr id="452" name="Google Shape;452;p57"/>
          <p:cNvSpPr/>
          <p:nvPr/>
        </p:nvSpPr>
        <p:spPr>
          <a:xfrm>
            <a:off x="1087129" y="3053688"/>
            <a:ext cx="494583" cy="1543050"/>
          </a:xfrm>
          <a:prstGeom prst="ellipse">
            <a:avLst/>
          </a:prstGeom>
          <a:noFill/>
          <a:ln cap="flat" cmpd="sng" w="38100">
            <a:solidFill>
              <a:srgbClr val="396D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p:txBody>
      </p:sp>
      <p:sp>
        <p:nvSpPr>
          <p:cNvPr id="453" name="Google Shape;453;p57"/>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Enterprise BI Architecture</a:t>
            </a:r>
            <a:endParaRPr b="0" i="0" sz="3000" u="none" cap="none" strike="noStrike">
              <a:solidFill>
                <a:srgbClr val="4E84C4"/>
              </a:solidFill>
              <a:latin typeface="PT Sans"/>
              <a:ea typeface="PT Sans"/>
              <a:cs typeface="PT Sans"/>
              <a:sym typeface="P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9"/>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Deployment and Management – Best Practices</a:t>
            </a:r>
            <a:endParaRPr b="0" i="0" sz="2800" u="none" cap="none" strike="noStrike">
              <a:solidFill>
                <a:srgbClr val="0070C0"/>
              </a:solidFill>
              <a:latin typeface="PT Sans"/>
              <a:ea typeface="PT Sans"/>
              <a:cs typeface="PT Sans"/>
              <a:sym typeface="PT Sans"/>
            </a:endParaRPr>
          </a:p>
        </p:txBody>
      </p:sp>
      <p:sp>
        <p:nvSpPr>
          <p:cNvPr id="1009" name="Google Shape;1009;p129"/>
          <p:cNvSpPr txBox="1"/>
          <p:nvPr>
            <p:ph idx="1" type="body"/>
          </p:nvPr>
        </p:nvSpPr>
        <p:spPr>
          <a:xfrm>
            <a:off x="169574" y="733147"/>
            <a:ext cx="8752753" cy="1323439"/>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1" i="0" lang="en-US" sz="1600" u="none" cap="none" strike="noStrike">
                <a:solidFill>
                  <a:schemeClr val="dk1"/>
                </a:solidFill>
                <a:latin typeface="Arial"/>
                <a:ea typeface="Arial"/>
                <a:cs typeface="Arial"/>
                <a:sym typeface="Arial"/>
              </a:rPr>
              <a:t>Use the project deployment model</a:t>
            </a: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0"/>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Security – Best Practices</a:t>
            </a:r>
            <a:endParaRPr b="0" i="0" sz="2800" u="none" cap="none" strike="noStrike">
              <a:solidFill>
                <a:srgbClr val="0070C0"/>
              </a:solidFill>
              <a:latin typeface="PT Sans"/>
              <a:ea typeface="PT Sans"/>
              <a:cs typeface="PT Sans"/>
              <a:sym typeface="PT Sans"/>
            </a:endParaRPr>
          </a:p>
        </p:txBody>
      </p:sp>
      <p:sp>
        <p:nvSpPr>
          <p:cNvPr id="1016" name="Google Shape;1016;p130"/>
          <p:cNvSpPr txBox="1"/>
          <p:nvPr>
            <p:ph idx="1" type="body"/>
          </p:nvPr>
        </p:nvSpPr>
        <p:spPr>
          <a:xfrm>
            <a:off x="169574" y="733147"/>
            <a:ext cx="8752753" cy="4622804"/>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the PackageProtection property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DoNotSaveSensitiveData value is most secure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SQL Server roles when storing in MSDB </a:t>
            </a:r>
            <a:endParaRPr/>
          </a:p>
          <a:p>
            <a:pPr indent="-122238" lvl="0" marL="122238"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Use Windows NTfS security to secure file system files </a:t>
            </a: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122238" lvl="0" marL="122238"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Font typeface="Arial"/>
              <a:buNone/>
            </a:pPr>
            <a:br>
              <a:rPr b="1" i="0" lang="en-US" sz="1600" u="none" cap="none" strike="noStrike">
                <a:solidFill>
                  <a:schemeClr val="dk1"/>
                </a:solidFill>
                <a:latin typeface="Arial"/>
                <a:ea typeface="Arial"/>
                <a:cs typeface="Arial"/>
                <a:sym typeface="Arial"/>
              </a:rPr>
            </a:br>
            <a:br>
              <a:rPr b="1"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31"/>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Management – Best Practices</a:t>
            </a:r>
            <a:endParaRPr b="0" i="0" sz="2800" u="none" cap="none" strike="noStrike">
              <a:solidFill>
                <a:srgbClr val="0070C0"/>
              </a:solidFill>
              <a:latin typeface="PT Sans"/>
              <a:ea typeface="PT Sans"/>
              <a:cs typeface="PT Sans"/>
              <a:sym typeface="PT Sans"/>
            </a:endParaRPr>
          </a:p>
        </p:txBody>
      </p:sp>
      <p:sp>
        <p:nvSpPr>
          <p:cNvPr id="1023" name="Google Shape;1023;p131"/>
          <p:cNvSpPr txBox="1"/>
          <p:nvPr>
            <p:ph idx="1" type="body"/>
          </p:nvPr>
        </p:nvSpPr>
        <p:spPr>
          <a:xfrm>
            <a:off x="169574" y="733147"/>
            <a:ext cx="8752753" cy="275152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Keep you packages running well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package performance regularly </a:t>
            </a:r>
            <a:endParaRPr/>
          </a:p>
          <a:p>
            <a:pPr indent="-122238" lvl="0" marL="122238" marR="0" rtl="0" algn="l">
              <a:spcBef>
                <a:spcPts val="32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Performance Monitor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SQLServer:SSIsPipeIine object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SQLServer:SSlSservice object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Similar to what you see in Running Packages in Management Studio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Monitor spooling with Buffers Spooled counter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32"/>
          <p:cNvSpPr txBox="1"/>
          <p:nvPr>
            <p:ph type="title"/>
          </p:nvPr>
        </p:nvSpPr>
        <p:spPr>
          <a:xfrm>
            <a:off x="161925" y="53975"/>
            <a:ext cx="8753475" cy="44852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0070C0"/>
                </a:solidFill>
                <a:latin typeface="Arial"/>
                <a:ea typeface="Arial"/>
                <a:cs typeface="Arial"/>
                <a:sym typeface="Arial"/>
              </a:rPr>
              <a:t>Backup – Best Practices</a:t>
            </a:r>
            <a:endParaRPr b="0" i="0" sz="2800" u="none" cap="none" strike="noStrike">
              <a:solidFill>
                <a:srgbClr val="0070C0"/>
              </a:solidFill>
              <a:latin typeface="PT Sans"/>
              <a:ea typeface="PT Sans"/>
              <a:cs typeface="PT Sans"/>
              <a:sym typeface="PT Sans"/>
            </a:endParaRPr>
          </a:p>
        </p:txBody>
      </p:sp>
      <p:sp>
        <p:nvSpPr>
          <p:cNvPr id="1030" name="Google Shape;1030;p132"/>
          <p:cNvSpPr txBox="1"/>
          <p:nvPr>
            <p:ph idx="1" type="body"/>
          </p:nvPr>
        </p:nvSpPr>
        <p:spPr>
          <a:xfrm>
            <a:off x="169574" y="733147"/>
            <a:ext cx="8752753" cy="349018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Font typeface="Arial"/>
              <a:buNone/>
            </a:pPr>
            <a:r>
              <a:rPr b="0" i="0" lang="en-US" sz="1600" u="none" cap="none" strike="noStrike">
                <a:solidFill>
                  <a:schemeClr val="dk1"/>
                </a:solidFill>
                <a:latin typeface="Arial"/>
                <a:ea typeface="Arial"/>
                <a:cs typeface="Arial"/>
                <a:sym typeface="Arial"/>
              </a:rPr>
              <a:t> Back up packages and files regularly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SQL Server storage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 up SSIS Catalog Database for packages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windows backup for support flies / </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File system </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Backup everything with windows backup</a:t>
            </a:r>
            <a:endParaRPr/>
          </a:p>
          <a:p>
            <a:pPr indent="-122238" lvl="0" marL="122238" marR="0" rtl="0" algn="l">
              <a:spcBef>
                <a:spcPts val="320"/>
              </a:spcBef>
              <a:spcAft>
                <a:spcPts val="0"/>
              </a:spcAft>
              <a:buClr>
                <a:srgbClr val="4E84C4"/>
              </a:buClr>
              <a:buFont typeface="Arial"/>
              <a:buNone/>
            </a:pP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Use SQL profiler to monitor and tune packages </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33"/>
          <p:cNvSpPr/>
          <p:nvPr/>
        </p:nvSpPr>
        <p:spPr>
          <a:xfrm>
            <a:off x="202842" y="2943628"/>
            <a:ext cx="6230156"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37" name="Google Shape;1037;p133"/>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250" u="none" cap="none" strike="noStrike">
                <a:solidFill>
                  <a:srgbClr val="4E84C4"/>
                </a:solidFill>
                <a:latin typeface="PT Sans"/>
                <a:ea typeface="PT Sans"/>
                <a:cs typeface="PT Sans"/>
                <a:sym typeface="PT Sans"/>
              </a:rPr>
              <a:t>Partitioning with example</a:t>
            </a:r>
            <a:endParaRPr b="0" i="0" sz="2250" u="none" cap="none" strike="noStrike">
              <a:solidFill>
                <a:srgbClr val="4E84C4"/>
              </a:solidFill>
              <a:latin typeface="PT Sans"/>
              <a:ea typeface="PT Sans"/>
              <a:cs typeface="PT Sans"/>
              <a:sym typeface="PT Sans"/>
            </a:endParaRPr>
          </a:p>
        </p:txBody>
      </p:sp>
      <p:sp>
        <p:nvSpPr>
          <p:cNvPr id="1038" name="Google Shape;1038;p133"/>
          <p:cNvSpPr/>
          <p:nvPr/>
        </p:nvSpPr>
        <p:spPr>
          <a:xfrm>
            <a:off x="801710" y="1716915"/>
            <a:ext cx="3168203" cy="63750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Partitioned Table</a:t>
            </a:r>
            <a:endParaRPr/>
          </a:p>
        </p:txBody>
      </p:sp>
      <p:sp>
        <p:nvSpPr>
          <p:cNvPr id="1039" name="Google Shape;1039;p133"/>
          <p:cNvSpPr/>
          <p:nvPr/>
        </p:nvSpPr>
        <p:spPr>
          <a:xfrm>
            <a:off x="2327856" y="2151577"/>
            <a:ext cx="1642057" cy="202842"/>
          </a:xfrm>
          <a:prstGeom prst="rect">
            <a:avLst/>
          </a:prstGeom>
          <a:solidFill>
            <a:srgbClr val="92D050"/>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Column</a:t>
            </a:r>
            <a:endParaRPr/>
          </a:p>
        </p:txBody>
      </p:sp>
      <p:sp>
        <p:nvSpPr>
          <p:cNvPr id="1040" name="Google Shape;1040;p133"/>
          <p:cNvSpPr/>
          <p:nvPr/>
        </p:nvSpPr>
        <p:spPr>
          <a:xfrm>
            <a:off x="4573509" y="2139604"/>
            <a:ext cx="2403520" cy="35336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Function</a:t>
            </a:r>
            <a:endParaRPr/>
          </a:p>
        </p:txBody>
      </p:sp>
      <p:sp>
        <p:nvSpPr>
          <p:cNvPr id="1041" name="Google Shape;1041;p133"/>
          <p:cNvSpPr/>
          <p:nvPr/>
        </p:nvSpPr>
        <p:spPr>
          <a:xfrm rot="10800000">
            <a:off x="3955323" y="1773881"/>
            <a:ext cx="2052875"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2" name="Google Shape;1042;p133"/>
          <p:cNvSpPr/>
          <p:nvPr/>
        </p:nvSpPr>
        <p:spPr>
          <a:xfrm>
            <a:off x="442712" y="3154519"/>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p:txBody>
      </p:sp>
      <p:sp>
        <p:nvSpPr>
          <p:cNvPr id="1043" name="Google Shape;1043;p133"/>
          <p:cNvSpPr/>
          <p:nvPr/>
        </p:nvSpPr>
        <p:spPr>
          <a:xfrm>
            <a:off x="2327856"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p:txBody>
      </p:sp>
      <p:sp>
        <p:nvSpPr>
          <p:cNvPr id="1044" name="Google Shape;1044;p133"/>
          <p:cNvSpPr/>
          <p:nvPr/>
        </p:nvSpPr>
        <p:spPr>
          <a:xfrm>
            <a:off x="4182414"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5" name="Google Shape;1045;p133"/>
          <p:cNvSpPr/>
          <p:nvPr/>
        </p:nvSpPr>
        <p:spPr>
          <a:xfrm>
            <a:off x="4428621" y="3552154"/>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6" name="Google Shape;1046;p133"/>
          <p:cNvSpPr/>
          <p:nvPr/>
        </p:nvSpPr>
        <p:spPr>
          <a:xfrm>
            <a:off x="4674828" y="3154518"/>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n</a:t>
            </a:r>
            <a:endParaRPr/>
          </a:p>
        </p:txBody>
      </p:sp>
      <p:sp>
        <p:nvSpPr>
          <p:cNvPr id="1047" name="Google Shape;1047;p133"/>
          <p:cNvSpPr/>
          <p:nvPr/>
        </p:nvSpPr>
        <p:spPr>
          <a:xfrm>
            <a:off x="6008197" y="1628289"/>
            <a:ext cx="1718924" cy="367234"/>
          </a:xfrm>
          <a:prstGeom prst="rect">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Scheme</a:t>
            </a:r>
            <a:endParaRPr/>
          </a:p>
        </p:txBody>
      </p:sp>
      <p:sp>
        <p:nvSpPr>
          <p:cNvPr id="1048" name="Google Shape;1048;p133"/>
          <p:cNvSpPr/>
          <p:nvPr/>
        </p:nvSpPr>
        <p:spPr>
          <a:xfrm rot="-5400000">
            <a:off x="6555978" y="1962143"/>
            <a:ext cx="205004"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49" name="Google Shape;1049;p133"/>
          <p:cNvSpPr/>
          <p:nvPr/>
        </p:nvSpPr>
        <p:spPr>
          <a:xfrm rot="-5400000">
            <a:off x="927882"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0" name="Google Shape;1050;p133"/>
          <p:cNvSpPr/>
          <p:nvPr/>
        </p:nvSpPr>
        <p:spPr>
          <a:xfrm rot="-5400000">
            <a:off x="2606261" y="4097996"/>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1" name="Google Shape;1051;p133"/>
          <p:cNvSpPr/>
          <p:nvPr/>
        </p:nvSpPr>
        <p:spPr>
          <a:xfrm rot="-5400000">
            <a:off x="4944378" y="4097995"/>
            <a:ext cx="843769"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2" name="Google Shape;1052;p133"/>
          <p:cNvSpPr/>
          <p:nvPr/>
        </p:nvSpPr>
        <p:spPr>
          <a:xfrm>
            <a:off x="444372"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1</a:t>
            </a:r>
            <a:endParaRPr/>
          </a:p>
        </p:txBody>
      </p:sp>
      <p:sp>
        <p:nvSpPr>
          <p:cNvPr id="1053" name="Google Shape;1053;p133"/>
          <p:cNvSpPr/>
          <p:nvPr/>
        </p:nvSpPr>
        <p:spPr>
          <a:xfrm>
            <a:off x="2272216"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2</a:t>
            </a:r>
            <a:endParaRPr/>
          </a:p>
        </p:txBody>
      </p:sp>
      <p:sp>
        <p:nvSpPr>
          <p:cNvPr id="1054" name="Google Shape;1054;p133"/>
          <p:cNvSpPr/>
          <p:nvPr/>
        </p:nvSpPr>
        <p:spPr>
          <a:xfrm>
            <a:off x="4674828" y="4645446"/>
            <a:ext cx="1624348"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File Group n</a:t>
            </a:r>
            <a:endParaRPr/>
          </a:p>
        </p:txBody>
      </p:sp>
      <p:sp>
        <p:nvSpPr>
          <p:cNvPr id="1055" name="Google Shape;1055;p133"/>
          <p:cNvSpPr/>
          <p:nvPr/>
        </p:nvSpPr>
        <p:spPr>
          <a:xfrm rot="-5400000">
            <a:off x="2153991" y="2528283"/>
            <a:ext cx="589210" cy="241479"/>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56" name="Google Shape;1056;p133"/>
          <p:cNvSpPr/>
          <p:nvPr/>
        </p:nvSpPr>
        <p:spPr>
          <a:xfrm>
            <a:off x="3923227" y="2185384"/>
            <a:ext cx="650282" cy="241479"/>
          </a:xfrm>
          <a:prstGeom prst="leftArrow">
            <a:avLst>
              <a:gd fmla="val 50000" name="adj1"/>
              <a:gd fmla="val 50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34"/>
          <p:cNvSpPr/>
          <p:nvPr/>
        </p:nvSpPr>
        <p:spPr>
          <a:xfrm>
            <a:off x="5367271" y="3709726"/>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CHECK PARTITIONS</a:t>
            </a:r>
            <a:endParaRPr/>
          </a:p>
        </p:txBody>
      </p:sp>
      <p:sp>
        <p:nvSpPr>
          <p:cNvPr id="1062" name="Google Shape;1062;p134"/>
          <p:cNvSpPr/>
          <p:nvPr/>
        </p:nvSpPr>
        <p:spPr>
          <a:xfrm>
            <a:off x="711558" y="2995907"/>
            <a:ext cx="4446431" cy="273501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INSERT DATA</a:t>
            </a:r>
            <a:endParaRPr/>
          </a:p>
        </p:txBody>
      </p:sp>
      <p:sp>
        <p:nvSpPr>
          <p:cNvPr id="1063" name="Google Shape;1063;p134"/>
          <p:cNvSpPr/>
          <p:nvPr/>
        </p:nvSpPr>
        <p:spPr>
          <a:xfrm>
            <a:off x="5367271" y="1228933"/>
            <a:ext cx="3673698" cy="2402903"/>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CREATE TABLE USING Partition Scheme</a:t>
            </a:r>
            <a:endParaRPr/>
          </a:p>
        </p:txBody>
      </p:sp>
      <p:sp>
        <p:nvSpPr>
          <p:cNvPr id="1064" name="Google Shape;1064;p134"/>
          <p:cNvSpPr/>
          <p:nvPr/>
        </p:nvSpPr>
        <p:spPr>
          <a:xfrm>
            <a:off x="711558" y="2176837"/>
            <a:ext cx="4446431" cy="73829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Scheme</a:t>
            </a:r>
            <a:endParaRPr/>
          </a:p>
        </p:txBody>
      </p:sp>
      <p:sp>
        <p:nvSpPr>
          <p:cNvPr id="1065" name="Google Shape;1065;p134"/>
          <p:cNvSpPr/>
          <p:nvPr/>
        </p:nvSpPr>
        <p:spPr>
          <a:xfrm>
            <a:off x="711558" y="1217667"/>
            <a:ext cx="4446431" cy="743166"/>
          </a:xfrm>
          <a:prstGeom prst="rect">
            <a:avLst/>
          </a:prstGeom>
          <a:solidFill>
            <a:schemeClr val="lt1"/>
          </a:solidFill>
          <a:ln cap="flat" cmpd="sng" w="9525">
            <a:solidFill>
              <a:srgbClr val="BBB1A5"/>
            </a:solidFill>
            <a:prstDash val="solid"/>
            <a:round/>
            <a:headEnd len="sm" w="sm" type="none"/>
            <a:tailEnd len="sm" w="sm" type="none"/>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Function</a:t>
            </a:r>
            <a:endParaRPr/>
          </a:p>
        </p:txBody>
      </p:sp>
      <p:sp>
        <p:nvSpPr>
          <p:cNvPr id="1066" name="Google Shape;1066;p134"/>
          <p:cNvSpPr/>
          <p:nvPr/>
        </p:nvSpPr>
        <p:spPr>
          <a:xfrm>
            <a:off x="753415" y="14760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PARTITION FUNCTION PfInternetSalesYear (TINYINT)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RANGE LEFT FOR VALUES (1, 2, 3, 4, 5, 6, 7, 8, 9);</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GO</a:t>
            </a:r>
            <a:endParaRPr b="0" i="0" sz="900" u="none" cap="none" strike="noStrike">
              <a:solidFill>
                <a:srgbClr val="262672"/>
              </a:solidFill>
              <a:latin typeface="Arial"/>
              <a:ea typeface="Arial"/>
              <a:cs typeface="Arial"/>
              <a:sym typeface="Arial"/>
            </a:endParaRPr>
          </a:p>
        </p:txBody>
      </p:sp>
      <p:sp>
        <p:nvSpPr>
          <p:cNvPr id="1067" name="Google Shape;1067;p134"/>
          <p:cNvSpPr/>
          <p:nvPr/>
        </p:nvSpPr>
        <p:spPr>
          <a:xfrm>
            <a:off x="690630" y="2430385"/>
            <a:ext cx="4572000" cy="5078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PARTITION SCHEME PsInternetSalesYear</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PARTITION PfInternetSalesYear</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ALL TO ([PRIMARY]);</a:t>
            </a:r>
            <a:endParaRPr b="0" i="0" sz="900" u="none" cap="none" strike="noStrike">
              <a:solidFill>
                <a:srgbClr val="262672"/>
              </a:solidFill>
              <a:latin typeface="Arial"/>
              <a:ea typeface="Arial"/>
              <a:cs typeface="Arial"/>
              <a:sym typeface="Arial"/>
            </a:endParaRPr>
          </a:p>
        </p:txBody>
      </p:sp>
      <p:sp>
        <p:nvSpPr>
          <p:cNvPr id="1068" name="Google Shape;1068;p134"/>
          <p:cNvSpPr/>
          <p:nvPr/>
        </p:nvSpPr>
        <p:spPr>
          <a:xfrm>
            <a:off x="5367271" y="1485095"/>
            <a:ext cx="4572000" cy="21698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CREATE TABLE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InternetSalesKey INT NOT NULL IDENTITY(1,1),</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PcInternetSalesYear TINYINT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CustomerDwKey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ProductKey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DateKey INT NOT NULL,</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OrderQuantity SMALLINT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SalesAmount MONEY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UnitPrice MONEY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DiscountAmount FLOAT NOT NULL DEFAULT 0,</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CONSTRAINT PK_InternetSales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PRIMARY KEY (InternetSalesKey, 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t>
            </a:r>
            <a:endParaRPr/>
          </a:p>
          <a:p>
            <a:pPr indent="0" lvl="0" marL="0" marR="0" rtl="0" algn="ctr">
              <a:spcBef>
                <a:spcPts val="0"/>
              </a:spcBef>
              <a:spcAft>
                <a:spcPts val="0"/>
              </a:spcAft>
              <a:buNone/>
            </a:pPr>
            <a:r>
              <a:rPr b="1" i="0" lang="en-US" sz="900" u="none" cap="none" strike="noStrike">
                <a:solidFill>
                  <a:srgbClr val="262672"/>
                </a:solidFill>
                <a:latin typeface="Allerta"/>
                <a:ea typeface="Allerta"/>
                <a:cs typeface="Allerta"/>
                <a:sym typeface="Allerta"/>
              </a:rPr>
              <a:t>ON PsInternetSalesYear(PcInternetSalesYear);</a:t>
            </a:r>
            <a:endParaRPr b="1" i="0" sz="900" u="none" cap="none" strike="noStrike">
              <a:solidFill>
                <a:srgbClr val="262672"/>
              </a:solidFill>
              <a:latin typeface="Arial"/>
              <a:ea typeface="Arial"/>
              <a:cs typeface="Arial"/>
              <a:sym typeface="Arial"/>
            </a:endParaRPr>
          </a:p>
        </p:txBody>
      </p:sp>
      <p:sp>
        <p:nvSpPr>
          <p:cNvPr id="1069" name="Google Shape;1069;p134"/>
          <p:cNvSpPr/>
          <p:nvPr/>
        </p:nvSpPr>
        <p:spPr>
          <a:xfrm>
            <a:off x="690630" y="3168681"/>
            <a:ext cx="4676641"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INSERT INTO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(PcInternetSalesYear, CustomerDwKey,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ProductKey, DateKey,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OrderQuantity, SalesAmount,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UnitPrice, DiscountAmount)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CAST(SUBSTRING(CAST(FIS.OrderDateKey AS CHAR(8)), 3, 2)</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TINYINT)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C.CustomerDwKey,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FIS.ProductKey, FIS.OrderDateKey,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FIS.OrderQuantity, FIS.SalesAmount,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FIS.UnitPrice, FIS.DiscountAmount</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FROM AdventureWorksDW2012.dbo.FactInternetSales AS FIS</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INNER JOIN dbo.Customers AS C</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ON FIS.CustomerKey = C.CustomerKey</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WHERE</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CAST(SUBSTRING(CAST(FIS.OrderDateKey AS CHAR(8)), 3, 2) AS TINYINT) &lt; 8;</a:t>
            </a:r>
            <a:endParaRPr b="0" i="0" sz="900" u="none" cap="none" strike="noStrike">
              <a:solidFill>
                <a:srgbClr val="262672"/>
              </a:solidFill>
              <a:latin typeface="Arial"/>
              <a:ea typeface="Arial"/>
              <a:cs typeface="Arial"/>
              <a:sym typeface="Arial"/>
            </a:endParaRPr>
          </a:p>
        </p:txBody>
      </p:sp>
      <p:sp>
        <p:nvSpPr>
          <p:cNvPr id="1070" name="Google Shape;1070;p134"/>
          <p:cNvSpPr/>
          <p:nvPr/>
        </p:nvSpPr>
        <p:spPr>
          <a:xfrm>
            <a:off x="5388198" y="4092010"/>
            <a:ext cx="3507883" cy="10618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SELECT</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$PARTITION.PfInternetSalesYear(PcInternetSalesYear)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AS PartitionNumber,</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COUNT(*) AS NumberOfRows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FROM dbo.InternetSales</a:t>
            </a:r>
            <a:endParaRPr b="0" i="0" sz="900" u="none" cap="none" strike="noStrike">
              <a:solidFill>
                <a:srgbClr val="262672"/>
              </a:solidFill>
              <a:latin typeface="Allerta"/>
              <a:ea typeface="Allerta"/>
              <a:cs typeface="Allerta"/>
              <a:sym typeface="Allerta"/>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GROUP BY</a:t>
            </a:r>
            <a:endParaRPr/>
          </a:p>
          <a:p>
            <a:pPr indent="0" lvl="0" marL="0" marR="0" rtl="0" algn="ctr">
              <a:spcBef>
                <a:spcPts val="0"/>
              </a:spcBef>
              <a:spcAft>
                <a:spcPts val="0"/>
              </a:spcAft>
              <a:buNone/>
            </a:pPr>
            <a:r>
              <a:rPr b="0" i="0" lang="en-US" sz="900" u="none" cap="none" strike="noStrike">
                <a:solidFill>
                  <a:srgbClr val="262672"/>
                </a:solidFill>
                <a:latin typeface="Allerta"/>
                <a:ea typeface="Allerta"/>
                <a:cs typeface="Allerta"/>
                <a:sym typeface="Allerta"/>
              </a:rPr>
              <a:t>$PARTITION.PfInternetSalesYear(PcInternetSalesYear);</a:t>
            </a:r>
            <a:endParaRPr b="0" i="0" sz="900" u="none" cap="none" strike="noStrike">
              <a:solidFill>
                <a:srgbClr val="262672"/>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35"/>
          <p:cNvSpPr/>
          <p:nvPr/>
        </p:nvSpPr>
        <p:spPr>
          <a:xfrm>
            <a:off x="1844899" y="1856935"/>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77" name="Google Shape;1077;p135"/>
          <p:cNvSpPr txBox="1"/>
          <p:nvPr/>
        </p:nvSpPr>
        <p:spPr>
          <a:xfrm>
            <a:off x="442712" y="916815"/>
            <a:ext cx="6758391" cy="5005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250" u="none" cap="none" strike="noStrike">
                <a:solidFill>
                  <a:srgbClr val="4E84C4"/>
                </a:solidFill>
                <a:latin typeface="PT Sans"/>
                <a:ea typeface="PT Sans"/>
                <a:cs typeface="PT Sans"/>
                <a:sym typeface="PT Sans"/>
              </a:rPr>
              <a:t>Partition Switching</a:t>
            </a:r>
            <a:endParaRPr b="0" i="0" sz="2250" u="none" cap="none" strike="noStrike">
              <a:solidFill>
                <a:srgbClr val="4E84C4"/>
              </a:solidFill>
              <a:latin typeface="PT Sans"/>
              <a:ea typeface="PT Sans"/>
              <a:cs typeface="PT Sans"/>
              <a:sym typeface="PT Sans"/>
            </a:endParaRPr>
          </a:p>
        </p:txBody>
      </p:sp>
      <p:sp>
        <p:nvSpPr>
          <p:cNvPr id="1078" name="Google Shape;1078;p135"/>
          <p:cNvSpPr/>
          <p:nvPr/>
        </p:nvSpPr>
        <p:spPr>
          <a:xfrm>
            <a:off x="1957590" y="2067826"/>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79" name="Google Shape;1079;p135"/>
          <p:cNvSpPr/>
          <p:nvPr/>
        </p:nvSpPr>
        <p:spPr>
          <a:xfrm>
            <a:off x="3260798" y="2067822"/>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0" name="Google Shape;1080;p135"/>
          <p:cNvSpPr/>
          <p:nvPr/>
        </p:nvSpPr>
        <p:spPr>
          <a:xfrm>
            <a:off x="4182414"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1" name="Google Shape;1081;p135"/>
          <p:cNvSpPr/>
          <p:nvPr/>
        </p:nvSpPr>
        <p:spPr>
          <a:xfrm>
            <a:off x="4428621" y="4576028"/>
            <a:ext cx="173865" cy="154547"/>
          </a:xfrm>
          <a:prstGeom prst="ellipse">
            <a:avLst/>
          </a:prstGeom>
          <a:solidFill>
            <a:schemeClr val="dk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2" name="Google Shape;1082;p135"/>
          <p:cNvSpPr/>
          <p:nvPr/>
        </p:nvSpPr>
        <p:spPr>
          <a:xfrm>
            <a:off x="714778" y="2067823"/>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Archive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3" name="Google Shape;1083;p135"/>
          <p:cNvSpPr/>
          <p:nvPr/>
        </p:nvSpPr>
        <p:spPr>
          <a:xfrm>
            <a:off x="4485066" y="2067822"/>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4" name="Google Shape;1084;p135"/>
          <p:cNvSpPr/>
          <p:nvPr/>
        </p:nvSpPr>
        <p:spPr>
          <a:xfrm>
            <a:off x="5604413" y="2067822"/>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85" name="Google Shape;1085;p135"/>
          <p:cNvSpPr/>
          <p:nvPr/>
        </p:nvSpPr>
        <p:spPr>
          <a:xfrm>
            <a:off x="7057961" y="2045288"/>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Staging</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6" name="Google Shape;1086;p135"/>
          <p:cNvSpPr/>
          <p:nvPr/>
        </p:nvSpPr>
        <p:spPr>
          <a:xfrm>
            <a:off x="8180344" y="2238513"/>
            <a:ext cx="735056" cy="328412"/>
          </a:xfrm>
          <a:prstGeom prst="leftArrow">
            <a:avLst>
              <a:gd fmla="val 50000" name="adj1"/>
              <a:gd fmla="val 66000" name="adj2"/>
            </a:avLst>
          </a:prstGeom>
          <a:solidFill>
            <a:srgbClr val="262672"/>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lt1"/>
                </a:solidFill>
                <a:latin typeface="Arial"/>
                <a:ea typeface="Arial"/>
                <a:cs typeface="Arial"/>
                <a:sym typeface="Arial"/>
              </a:rPr>
              <a:t>Load</a:t>
            </a:r>
            <a:endParaRPr/>
          </a:p>
        </p:txBody>
      </p:sp>
      <p:sp>
        <p:nvSpPr>
          <p:cNvPr id="1087" name="Google Shape;1087;p135"/>
          <p:cNvSpPr/>
          <p:nvPr/>
        </p:nvSpPr>
        <p:spPr>
          <a:xfrm>
            <a:off x="1879539" y="3719536"/>
            <a:ext cx="5032420" cy="1014211"/>
          </a:xfrm>
          <a:prstGeom prst="rect">
            <a:avLst/>
          </a:prstGeom>
          <a:solidFill>
            <a:schemeClr val="l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8" name="Google Shape;1088;p135"/>
          <p:cNvSpPr/>
          <p:nvPr/>
        </p:nvSpPr>
        <p:spPr>
          <a:xfrm>
            <a:off x="1992229" y="3930427"/>
            <a:ext cx="1191296"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1</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89" name="Google Shape;1089;p135"/>
          <p:cNvSpPr/>
          <p:nvPr/>
        </p:nvSpPr>
        <p:spPr>
          <a:xfrm>
            <a:off x="3295437" y="3930423"/>
            <a:ext cx="1122219"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2</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90" name="Google Shape;1090;p135"/>
          <p:cNvSpPr/>
          <p:nvPr/>
        </p:nvSpPr>
        <p:spPr>
          <a:xfrm>
            <a:off x="749418" y="3930424"/>
            <a:ext cx="100430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Archive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1" name="Google Shape;1091;p135"/>
          <p:cNvSpPr/>
          <p:nvPr/>
        </p:nvSpPr>
        <p:spPr>
          <a:xfrm>
            <a:off x="4519705" y="3930423"/>
            <a:ext cx="968825"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3</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a:t>
            </a:r>
            <a:endParaRPr b="0" i="0" sz="1350" u="none" cap="none" strike="noStrike">
              <a:solidFill>
                <a:schemeClr val="dk1"/>
              </a:solidFill>
              <a:latin typeface="Arial"/>
              <a:ea typeface="Arial"/>
              <a:cs typeface="Arial"/>
              <a:sym typeface="Arial"/>
            </a:endParaRPr>
          </a:p>
        </p:txBody>
      </p:sp>
      <p:sp>
        <p:nvSpPr>
          <p:cNvPr id="1092" name="Google Shape;1092;p135"/>
          <p:cNvSpPr/>
          <p:nvPr/>
        </p:nvSpPr>
        <p:spPr>
          <a:xfrm>
            <a:off x="5639053" y="3930423"/>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Partition 4</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3" name="Google Shape;1093;p135"/>
          <p:cNvSpPr/>
          <p:nvPr/>
        </p:nvSpPr>
        <p:spPr>
          <a:xfrm>
            <a:off x="7092601" y="3907889"/>
            <a:ext cx="1122383" cy="637504"/>
          </a:xfrm>
          <a:prstGeom prst="rect">
            <a:avLst/>
          </a:prstGeom>
          <a:solidFill>
            <a:schemeClr val="accent1"/>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US" sz="1350" u="none" cap="none" strike="noStrike">
                <a:solidFill>
                  <a:schemeClr val="dk1"/>
                </a:solidFill>
                <a:latin typeface="Arial"/>
                <a:ea typeface="Arial"/>
                <a:cs typeface="Arial"/>
                <a:sym typeface="Arial"/>
              </a:rPr>
              <a:t>Staging</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(empty)</a:t>
            </a:r>
            <a:endParaRPr b="0" i="0" sz="1350" u="none" cap="none" strike="noStrike">
              <a:solidFill>
                <a:schemeClr val="dk1"/>
              </a:solidFill>
              <a:latin typeface="Arial"/>
              <a:ea typeface="Arial"/>
              <a:cs typeface="Arial"/>
              <a:sym typeface="Arial"/>
            </a:endParaRPr>
          </a:p>
        </p:txBody>
      </p:sp>
      <p:sp>
        <p:nvSpPr>
          <p:cNvPr id="1094" name="Google Shape;1094;p135"/>
          <p:cNvSpPr/>
          <p:nvPr/>
        </p:nvSpPr>
        <p:spPr>
          <a:xfrm rot="5400000">
            <a:off x="6123905" y="3465226"/>
            <a:ext cx="463638" cy="2685245"/>
          </a:xfrm>
          <a:prstGeom prst="curvedLeftArrow">
            <a:avLst>
              <a:gd fmla="val 25000" name="adj1"/>
              <a:gd fmla="val 50000" name="adj2"/>
              <a:gd fmla="val 25000" name="adj3"/>
            </a:avLst>
          </a:prstGeom>
          <a:solidFill>
            <a:srgbClr val="92D050"/>
          </a:solidFill>
          <a:ln cap="flat" cmpd="sng" w="9525">
            <a:solidFill>
              <a:srgbClr val="BBB1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95" name="Google Shape;1095;p135"/>
          <p:cNvSpPr txBox="1"/>
          <p:nvPr/>
        </p:nvSpPr>
        <p:spPr>
          <a:xfrm>
            <a:off x="5979018" y="5070305"/>
            <a:ext cx="898301"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    Switch</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36"/>
          <p:cNvSpPr txBox="1"/>
          <p:nvPr>
            <p:ph type="title"/>
          </p:nvPr>
        </p:nvSpPr>
        <p:spPr>
          <a:xfrm>
            <a:off x="163077" y="897732"/>
            <a:ext cx="8751196" cy="41671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Improved Query performance</a:t>
            </a:r>
            <a:endParaRPr/>
          </a:p>
        </p:txBody>
      </p:sp>
      <p:sp>
        <p:nvSpPr>
          <p:cNvPr id="1101" name="Google Shape;1101;p136"/>
          <p:cNvSpPr txBox="1"/>
          <p:nvPr>
            <p:ph idx="1" type="body"/>
          </p:nvPr>
        </p:nvSpPr>
        <p:spPr>
          <a:xfrm>
            <a:off x="400051" y="1657350"/>
            <a:ext cx="5595620" cy="3848100"/>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provide an easy way to </a:t>
            </a:r>
            <a:r>
              <a:rPr b="0" i="1" lang="en-US" sz="1600" u="none" cap="none" strike="noStrike">
                <a:solidFill>
                  <a:schemeClr val="dk1"/>
                </a:solidFill>
                <a:latin typeface="Arial"/>
                <a:ea typeface="Arial"/>
                <a:cs typeface="Arial"/>
                <a:sym typeface="Arial"/>
              </a:rPr>
              <a:t>significantly</a:t>
            </a:r>
            <a:r>
              <a:rPr b="0" i="0" lang="en-US" sz="1600" u="none" cap="none" strike="noStrike">
                <a:solidFill>
                  <a:schemeClr val="dk1"/>
                </a:solidFill>
                <a:latin typeface="Arial"/>
                <a:ea typeface="Arial"/>
                <a:cs typeface="Arial"/>
                <a:sym typeface="Arial"/>
              </a:rPr>
              <a:t> improve data warehouse and decision support query performance against very large data sets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improvements for “typical” data warehouse queries from 10x to 100x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Ideal candidates include queries against star schemas that use filtering, aggregations and grouping against very large fact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02" name="Google Shape;1102;p13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pic>
        <p:nvPicPr>
          <p:cNvPr id="1103" name="Google Shape;1103;p136"/>
          <p:cNvPicPr preferRelativeResize="0"/>
          <p:nvPr/>
        </p:nvPicPr>
        <p:blipFill rotWithShape="1">
          <a:blip r:embed="rId3">
            <a:alphaModFix/>
          </a:blip>
          <a:srcRect b="0" l="0" r="0" t="0"/>
          <a:stretch/>
        </p:blipFill>
        <p:spPr>
          <a:xfrm>
            <a:off x="6019426" y="1676400"/>
            <a:ext cx="3012737" cy="34290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3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What Happens When…</a:t>
            </a:r>
            <a:endParaRPr/>
          </a:p>
        </p:txBody>
      </p:sp>
      <p:sp>
        <p:nvSpPr>
          <p:cNvPr id="1109" name="Google Shape;1109;p137"/>
          <p:cNvSpPr txBox="1"/>
          <p:nvPr>
            <p:ph idx="1" type="body"/>
          </p:nvPr>
        </p:nvSpPr>
        <p:spPr>
          <a:xfrm>
            <a:off x="458272" y="1600200"/>
            <a:ext cx="6627674" cy="3886200"/>
          </a:xfrm>
          <a:prstGeom prst="rect">
            <a:avLst/>
          </a:prstGeom>
          <a:noFill/>
          <a:ln>
            <a:noFill/>
          </a:ln>
        </p:spPr>
        <p:txBody>
          <a:bodyPr anchorCtr="0" anchor="t" bIns="45700" lIns="91425" spcFirstLastPara="1" rIns="91425" wrap="square" tIns="45700">
            <a:noAutofit/>
          </a:bodyPr>
          <a:lstStyle/>
          <a:p>
            <a:pPr indent="-122238" lvl="0" marL="122238" marR="0" rtl="0" algn="l">
              <a:lnSpc>
                <a:spcPct val="90000"/>
              </a:lnSpc>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need to execute high performance DW queries against very large data sets?</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2008 and SQL Server 2008 R2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OLAP (SSAS) MDX solution</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ROLAP and T-SQL + intermediate summary tables, indexed views and aggregate tables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Inherently inflexible </a:t>
            </a:r>
            <a:endParaRPr/>
          </a:p>
          <a:p>
            <a:pPr indent="-228600" lvl="1" marL="5715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 SQL Server 2012</a:t>
            </a:r>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create a columnstore index on a very large fact table referencing </a:t>
            </a:r>
            <a:r>
              <a:rPr b="0" i="1" lang="en-US" sz="1600" u="none" cap="none" strike="noStrike">
                <a:solidFill>
                  <a:schemeClr val="dk1"/>
                </a:solidFill>
                <a:latin typeface="Arial"/>
                <a:ea typeface="Arial"/>
                <a:cs typeface="Arial"/>
                <a:sym typeface="Arial"/>
              </a:rPr>
              <a:t>all</a:t>
            </a:r>
            <a:r>
              <a:rPr b="0" i="0" lang="en-US" sz="1600" u="none" cap="none" strike="noStrike">
                <a:solidFill>
                  <a:schemeClr val="dk1"/>
                </a:solidFill>
                <a:latin typeface="Arial"/>
                <a:ea typeface="Arial"/>
                <a:cs typeface="Arial"/>
                <a:sym typeface="Arial"/>
              </a:rPr>
              <a:t> columns with supporting data types</a:t>
            </a:r>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Utilizing T-SQL and core Database Engine functionality </a:t>
            </a:r>
            <a:endParaRPr b="0" i="0" sz="1600" u="none" cap="none" strike="noStrike">
              <a:solidFill>
                <a:schemeClr val="dk1"/>
              </a:solidFill>
              <a:latin typeface="Arial"/>
              <a:ea typeface="Arial"/>
              <a:cs typeface="Arial"/>
              <a:sym typeface="Arial"/>
            </a:endParaRPr>
          </a:p>
          <a:p>
            <a:pPr indent="-228600" lvl="3" marL="1257300"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Minimal query refactoring or intervention</a:t>
            </a:r>
            <a:endParaRPr b="0" i="0" sz="1600" u="none" cap="none" strike="noStrike">
              <a:solidFill>
                <a:schemeClr val="dk1"/>
              </a:solidFill>
              <a:latin typeface="Arial"/>
              <a:ea typeface="Arial"/>
              <a:cs typeface="Arial"/>
              <a:sym typeface="Arial"/>
            </a:endParaRPr>
          </a:p>
          <a:p>
            <a:pPr indent="-122237" lvl="2" marL="808038" marR="0" rtl="0" algn="l">
              <a:lnSpc>
                <a:spcPct val="90000"/>
              </a:lnSpc>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Upon creating the columnstore index, your table becomes “read only” – but you can still use partitioning to switch in and out data OR drop/rebuild indexes periodically</a:t>
            </a:r>
            <a:endParaRPr/>
          </a:p>
          <a:p>
            <a:pPr indent="-20637" lvl="2" marL="808038" marR="0" rtl="0" algn="l">
              <a:lnSpc>
                <a:spcPct val="90000"/>
              </a:lnSpc>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0" name="Google Shape;1110;p13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3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How Are These Performance Gains Achieved?</a:t>
            </a:r>
            <a:endParaRPr b="0" i="0" sz="2800" u="none" cap="none" strike="noStrike">
              <a:solidFill>
                <a:srgbClr val="4E84C4"/>
              </a:solidFill>
              <a:latin typeface="PT Sans"/>
              <a:ea typeface="PT Sans"/>
              <a:cs typeface="PT Sans"/>
              <a:sym typeface="PT Sans"/>
            </a:endParaRPr>
          </a:p>
        </p:txBody>
      </p:sp>
      <p:sp>
        <p:nvSpPr>
          <p:cNvPr id="1116" name="Google Shape;1116;p138"/>
          <p:cNvSpPr txBox="1"/>
          <p:nvPr>
            <p:ph idx="1" type="body"/>
          </p:nvPr>
        </p:nvSpPr>
        <p:spPr>
          <a:xfrm>
            <a:off x="171012" y="1407321"/>
            <a:ext cx="8749608" cy="37742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Two complimentary technologies:</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Storage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is stored in a compressed columnar data format (stored by column) instead of row store format (stored by row).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Columnar storage allows for less data to be accessed when only a sub-set of columns are referenced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density/selectivity determines how compression friendly a column is – example “State” / “City” / “Gender” </a:t>
            </a:r>
            <a:endParaRPr/>
          </a:p>
          <a:p>
            <a:pPr indent="-228600" lvl="3" marL="1257300"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Translates to improved buffer pool memory usage</a:t>
            </a:r>
            <a:endParaRPr/>
          </a:p>
          <a:p>
            <a:pPr indent="-228600" lvl="1" marL="571500" marR="0" rtl="0" algn="l">
              <a:spcBef>
                <a:spcPts val="320"/>
              </a:spcBef>
              <a:spcAft>
                <a:spcPts val="0"/>
              </a:spcAft>
              <a:buClr>
                <a:srgbClr val="4E84C4"/>
              </a:buClr>
              <a:buSzPts val="1600"/>
              <a:buFont typeface="Arial"/>
              <a:buChar char="–"/>
            </a:pPr>
            <a:r>
              <a:rPr b="1" i="0" lang="en-US" sz="1600" u="none" cap="none" strike="noStrike">
                <a:solidFill>
                  <a:schemeClr val="dk1"/>
                </a:solidFill>
                <a:latin typeface="Arial"/>
                <a:ea typeface="Arial"/>
                <a:cs typeface="Arial"/>
                <a:sym typeface="Arial"/>
              </a:rPr>
              <a:t>New “batch mode” execution</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Data can then be processed in batches (1,000 row blocks) versus row-by-row</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Depending on filtering and other factors, a query may also benefit by “segment elimination” - bypassing million row chunks (segments) of data, further reducing I/O</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0" marL="1222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17" name="Google Shape;1117;p13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nvSpPr>
        <p:spPr>
          <a:xfrm>
            <a:off x="132812" y="2256"/>
            <a:ext cx="9011188" cy="66744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3000" u="none" cap="none" strike="noStrike">
                <a:solidFill>
                  <a:srgbClr val="4E84C4"/>
                </a:solidFill>
                <a:latin typeface="PT Sans"/>
                <a:ea typeface="PT Sans"/>
                <a:cs typeface="PT Sans"/>
                <a:sym typeface="PT Sans"/>
              </a:rPr>
              <a:t>ETL Design Patterns</a:t>
            </a:r>
            <a:endParaRPr b="0" i="0" sz="3000" u="none" cap="none" strike="noStrike">
              <a:solidFill>
                <a:srgbClr val="4E84C4"/>
              </a:solidFill>
              <a:latin typeface="PT Sans"/>
              <a:ea typeface="PT Sans"/>
              <a:cs typeface="PT Sans"/>
              <a:sym typeface="PT Sans"/>
            </a:endParaRPr>
          </a:p>
        </p:txBody>
      </p:sp>
      <p:sp>
        <p:nvSpPr>
          <p:cNvPr id="460" name="Google Shape;460;p58"/>
          <p:cNvSpPr txBox="1"/>
          <p:nvPr/>
        </p:nvSpPr>
        <p:spPr>
          <a:xfrm>
            <a:off x="312738" y="949176"/>
            <a:ext cx="3402012" cy="4000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Master Extract Package</a:t>
            </a:r>
            <a:endParaRPr b="0" i="0" sz="2000" u="none" cap="none" strike="noStrike">
              <a:solidFill>
                <a:schemeClr val="dk1"/>
              </a:solidFill>
              <a:latin typeface="Arial"/>
              <a:ea typeface="Arial"/>
              <a:cs typeface="Arial"/>
              <a:sym typeface="Arial"/>
            </a:endParaRPr>
          </a:p>
        </p:txBody>
      </p:sp>
      <p:sp>
        <p:nvSpPr>
          <p:cNvPr id="461" name="Google Shape;461;p58"/>
          <p:cNvSpPr txBox="1"/>
          <p:nvPr/>
        </p:nvSpPr>
        <p:spPr>
          <a:xfrm>
            <a:off x="4971245" y="949146"/>
            <a:ext cx="4045397"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Master Transform Load Package</a:t>
            </a:r>
            <a:endParaRPr b="0" i="0" sz="2000" u="none" cap="none" strike="noStrike">
              <a:solidFill>
                <a:schemeClr val="dk1"/>
              </a:solidFill>
              <a:latin typeface="Arial"/>
              <a:ea typeface="Arial"/>
              <a:cs typeface="Arial"/>
              <a:sym typeface="Arial"/>
            </a:endParaRPr>
          </a:p>
        </p:txBody>
      </p:sp>
      <p:pic>
        <p:nvPicPr>
          <p:cNvPr id="462" name="Google Shape;462;p58"/>
          <p:cNvPicPr preferRelativeResize="0"/>
          <p:nvPr/>
        </p:nvPicPr>
        <p:blipFill rotWithShape="1">
          <a:blip r:embed="rId3">
            <a:alphaModFix/>
          </a:blip>
          <a:srcRect b="0" l="0" r="0" t="0"/>
          <a:stretch/>
        </p:blipFill>
        <p:spPr>
          <a:xfrm>
            <a:off x="73673" y="1527175"/>
            <a:ext cx="4704388" cy="3881952"/>
          </a:xfrm>
          <a:prstGeom prst="rect">
            <a:avLst/>
          </a:prstGeom>
          <a:noFill/>
          <a:ln cap="flat" cmpd="sng" w="9525">
            <a:solidFill>
              <a:srgbClr val="71BEC4"/>
            </a:solidFill>
            <a:prstDash val="solid"/>
            <a:round/>
            <a:headEnd len="sm" w="sm" type="none"/>
            <a:tailEnd len="sm" w="sm" type="none"/>
          </a:ln>
        </p:spPr>
      </p:pic>
      <p:pic>
        <p:nvPicPr>
          <p:cNvPr id="463" name="Google Shape;463;p58"/>
          <p:cNvPicPr preferRelativeResize="0"/>
          <p:nvPr/>
        </p:nvPicPr>
        <p:blipFill rotWithShape="1">
          <a:blip r:embed="rId4">
            <a:alphaModFix/>
          </a:blip>
          <a:srcRect b="0" l="0" r="0" t="0"/>
          <a:stretch/>
        </p:blipFill>
        <p:spPr>
          <a:xfrm>
            <a:off x="4881093" y="1527176"/>
            <a:ext cx="4185633" cy="4739426"/>
          </a:xfrm>
          <a:prstGeom prst="rect">
            <a:avLst/>
          </a:prstGeom>
          <a:noFill/>
          <a:ln cap="flat" cmpd="sng" w="9525">
            <a:solidFill>
              <a:srgbClr val="71BEC4"/>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39"/>
          <p:cNvSpPr/>
          <p:nvPr/>
        </p:nvSpPr>
        <p:spPr>
          <a:xfrm>
            <a:off x="7543029" y="2057402"/>
            <a:ext cx="1447423" cy="35272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3" name="Google Shape;1123;p139"/>
          <p:cNvSpPr/>
          <p:nvPr/>
        </p:nvSpPr>
        <p:spPr>
          <a:xfrm>
            <a:off x="5943244" y="2057400"/>
            <a:ext cx="1447423" cy="350520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4" name="Google Shape;1124;p139"/>
          <p:cNvSpPr/>
          <p:nvPr/>
        </p:nvSpPr>
        <p:spPr>
          <a:xfrm>
            <a:off x="534452" y="3962402"/>
            <a:ext cx="2742486" cy="17746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5" name="Google Shape;1125;p139"/>
          <p:cNvSpPr/>
          <p:nvPr/>
        </p:nvSpPr>
        <p:spPr>
          <a:xfrm>
            <a:off x="534452" y="2035391"/>
            <a:ext cx="2742486" cy="177461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6" name="Google Shape;1126;p139"/>
          <p:cNvSpPr/>
          <p:nvPr/>
        </p:nvSpPr>
        <p:spPr>
          <a:xfrm>
            <a:off x="4419642" y="2057400"/>
            <a:ext cx="1447423" cy="3505200"/>
          </a:xfrm>
          <a:prstGeom prst="rect">
            <a:avLst/>
          </a:prstGeom>
          <a:solidFill>
            <a:schemeClr val="accent1"/>
          </a:solidFill>
          <a:ln cap="flat" cmpd="sng" w="25400">
            <a:solidFill>
              <a:srgbClr val="89A4A6"/>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7" name="Google Shape;1127;p139"/>
          <p:cNvSpPr txBox="1"/>
          <p:nvPr>
            <p:ph type="title"/>
          </p:nvPr>
        </p:nvSpPr>
        <p:spPr>
          <a:xfrm>
            <a:off x="38209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00" u="none" cap="none" strike="noStrike">
                <a:solidFill>
                  <a:srgbClr val="4E84C4"/>
                </a:solidFill>
                <a:latin typeface="PT Sans"/>
                <a:ea typeface="PT Sans"/>
                <a:cs typeface="PT Sans"/>
                <a:sym typeface="PT Sans"/>
              </a:rPr>
              <a:t>Column vs. Row Store</a:t>
            </a:r>
            <a:endParaRPr b="0" i="0" sz="2500" u="none" cap="none" strike="noStrike">
              <a:solidFill>
                <a:srgbClr val="4E84C4"/>
              </a:solidFill>
              <a:latin typeface="PT Sans"/>
              <a:ea typeface="PT Sans"/>
              <a:cs typeface="PT Sans"/>
              <a:sym typeface="PT Sans"/>
            </a:endParaRPr>
          </a:p>
        </p:txBody>
      </p:sp>
      <p:sp>
        <p:nvSpPr>
          <p:cNvPr id="1128" name="Google Shape;1128;p139"/>
          <p:cNvSpPr txBox="1"/>
          <p:nvPr>
            <p:ph idx="1" type="body"/>
          </p:nvPr>
        </p:nvSpPr>
        <p:spPr>
          <a:xfrm>
            <a:off x="382092" y="1371603"/>
            <a:ext cx="4039136" cy="51434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200" u="none" cap="none" strike="noStrike">
                <a:solidFill>
                  <a:schemeClr val="dk1"/>
                </a:solidFill>
                <a:latin typeface="Arial"/>
                <a:ea typeface="Arial"/>
                <a:cs typeface="Arial"/>
                <a:sym typeface="Arial"/>
              </a:rPr>
              <a:t>Row Store (Heap / B-Tree)	</a:t>
            </a:r>
            <a:endParaRPr b="1" i="0" sz="2200" u="none" cap="none" strike="noStrike">
              <a:solidFill>
                <a:schemeClr val="dk1"/>
              </a:solidFill>
              <a:latin typeface="Arial"/>
              <a:ea typeface="Arial"/>
              <a:cs typeface="Arial"/>
              <a:sym typeface="Arial"/>
            </a:endParaRPr>
          </a:p>
        </p:txBody>
      </p:sp>
      <p:graphicFrame>
        <p:nvGraphicFramePr>
          <p:cNvPr id="1129" name="Google Shape;1129;p139"/>
          <p:cNvGraphicFramePr/>
          <p:nvPr/>
        </p:nvGraphicFramePr>
        <p:xfrm>
          <a:off x="1220072" y="2146765"/>
          <a:ext cx="3000000" cy="3000000"/>
        </p:xfrm>
        <a:graphic>
          <a:graphicData uri="http://schemas.openxmlformats.org/drawingml/2006/table">
            <a:tbl>
              <a:tblPr bandRow="1" firstRow="1">
                <a:noFill/>
                <a:tableStyleId>{579759D0-0E91-4E77-8773-281F3B286AC1}</a:tableStyleId>
              </a:tblPr>
              <a:tblGrid>
                <a:gridCol w="609450"/>
                <a:gridCol w="685625"/>
                <a:gridCol w="609450"/>
              </a:tblGrid>
              <a:tr h="33152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Cost</a:t>
                      </a:r>
                      <a:endParaRPr sz="7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310</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1912.15</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313</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413.14</a:t>
                      </a:r>
                      <a:endParaRPr sz="800" u="none" cap="none" strike="noStrike"/>
                    </a:p>
                  </a:txBody>
                  <a:tcPr marT="45725" marB="45725" marR="91425" marL="91425"/>
                </a:tc>
              </a:tr>
            </a:tbl>
          </a:graphicData>
        </a:graphic>
      </p:graphicFrame>
      <p:sp>
        <p:nvSpPr>
          <p:cNvPr id="1130" name="Google Shape;1130;p139"/>
          <p:cNvSpPr txBox="1"/>
          <p:nvPr>
            <p:ph idx="2" type="body"/>
          </p:nvPr>
        </p:nvSpPr>
        <p:spPr>
          <a:xfrm>
            <a:off x="4952901" y="1371602"/>
            <a:ext cx="3732828" cy="479822"/>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4E84C4"/>
              </a:buClr>
              <a:buFont typeface="Arial"/>
              <a:buNone/>
            </a:pPr>
            <a:r>
              <a:rPr b="1" i="0" lang="en-US" sz="1500" u="none" cap="none" strike="noStrike">
                <a:solidFill>
                  <a:schemeClr val="dk1"/>
                </a:solidFill>
                <a:latin typeface="Arial"/>
                <a:ea typeface="Arial"/>
                <a:cs typeface="Arial"/>
                <a:sym typeface="Arial"/>
              </a:rPr>
              <a:t>Column Store (values compressed) </a:t>
            </a:r>
            <a:endParaRPr b="1" i="0" sz="1500" u="none" cap="none" strike="noStrike">
              <a:solidFill>
                <a:schemeClr val="dk1"/>
              </a:solidFill>
              <a:latin typeface="Arial"/>
              <a:ea typeface="Arial"/>
              <a:cs typeface="Arial"/>
              <a:sym typeface="Arial"/>
            </a:endParaRPr>
          </a:p>
        </p:txBody>
      </p:sp>
      <p:graphicFrame>
        <p:nvGraphicFramePr>
          <p:cNvPr id="1131" name="Google Shape;1131;p139"/>
          <p:cNvGraphicFramePr/>
          <p:nvPr/>
        </p:nvGraphicFramePr>
        <p:xfrm>
          <a:off x="5177634" y="2120685"/>
          <a:ext cx="3000000" cy="3000000"/>
        </p:xfrm>
        <a:graphic>
          <a:graphicData uri="http://schemas.openxmlformats.org/drawingml/2006/table">
            <a:tbl>
              <a:tblPr bandRow="1" firstRow="1">
                <a:noFill/>
                <a:tableStyleId>{579759D0-0E91-4E77-8773-281F3B286AC1}</a:tableStyleId>
              </a:tblPr>
              <a:tblGrid>
                <a:gridCol w="613250"/>
              </a:tblGrid>
              <a:tr h="30647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310</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311</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312</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313</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314</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315</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316</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317</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318</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319</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320</a:t>
                      </a:r>
                      <a:endParaRPr sz="600" u="none" cap="none" strike="noStrike"/>
                    </a:p>
                  </a:txBody>
                  <a:tcPr marT="45725" marB="45725" marR="91425" marL="91425"/>
                </a:tc>
              </a:tr>
              <a:tr h="248575">
                <a:tc>
                  <a:txBody>
                    <a:bodyPr/>
                    <a:lstStyle/>
                    <a:p>
                      <a:pPr indent="0" lvl="0" marL="0" marR="0" rtl="0" algn="l">
                        <a:spcBef>
                          <a:spcPts val="0"/>
                        </a:spcBef>
                        <a:spcAft>
                          <a:spcPts val="0"/>
                        </a:spcAft>
                        <a:buNone/>
                      </a:pPr>
                      <a:r>
                        <a:rPr lang="en-US" sz="600" u="none" cap="none" strike="noStrike"/>
                        <a:t>321</a:t>
                      </a:r>
                      <a:endParaRPr sz="600" u="none" cap="none" strike="noStrike"/>
                    </a:p>
                  </a:txBody>
                  <a:tcPr marT="45725" marB="45725" marR="91425" marL="91425"/>
                </a:tc>
              </a:tr>
            </a:tbl>
          </a:graphicData>
        </a:graphic>
      </p:graphicFrame>
      <p:sp>
        <p:nvSpPr>
          <p:cNvPr id="1132" name="Google Shape;1132;p139"/>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graphicFrame>
        <p:nvGraphicFramePr>
          <p:cNvPr id="1133" name="Google Shape;1133;p139"/>
          <p:cNvGraphicFramePr/>
          <p:nvPr/>
        </p:nvGraphicFramePr>
        <p:xfrm>
          <a:off x="6628866" y="2133603"/>
          <a:ext cx="3000000" cy="3000000"/>
        </p:xfrm>
        <a:graphic>
          <a:graphicData uri="http://schemas.openxmlformats.org/drawingml/2006/table">
            <a:tbl>
              <a:tblPr bandRow="1" firstRow="1">
                <a:noFill/>
                <a:tableStyleId>{579759D0-0E91-4E77-8773-281F3B286AC1}</a:tableStyleId>
              </a:tblPr>
              <a:tblGrid>
                <a:gridCol w="681800"/>
              </a:tblGrid>
              <a:tr h="303125">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20010703</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20010704</a:t>
                      </a:r>
                      <a:endParaRPr sz="800" u="none" cap="none" strike="noStrike"/>
                    </a:p>
                  </a:txBody>
                  <a:tcPr marT="45725" marB="45725" marR="91425" marL="91425"/>
                </a:tc>
              </a:tr>
              <a:tr h="245875">
                <a:tc>
                  <a:txBody>
                    <a:bodyPr/>
                    <a:lstStyle/>
                    <a:p>
                      <a:pPr indent="0" lvl="0" marL="0" marR="0" rtl="0" algn="l">
                        <a:spcBef>
                          <a:spcPts val="0"/>
                        </a:spcBef>
                        <a:spcAft>
                          <a:spcPts val="0"/>
                        </a:spcAft>
                        <a:buNone/>
                      </a:pPr>
                      <a:r>
                        <a:rPr lang="en-US" sz="800" u="none" cap="none" strike="noStrike"/>
                        <a:t>…</a:t>
                      </a:r>
                      <a:endParaRPr sz="800" u="none" cap="none" strike="noStrike"/>
                    </a:p>
                  </a:txBody>
                  <a:tcPr marT="45725" marB="45725" marR="91425" marL="91425"/>
                </a:tc>
              </a:tr>
            </a:tbl>
          </a:graphicData>
        </a:graphic>
      </p:graphicFrame>
      <p:sp>
        <p:nvSpPr>
          <p:cNvPr id="1134" name="Google Shape;1134;p139"/>
          <p:cNvSpPr txBox="1"/>
          <p:nvPr/>
        </p:nvSpPr>
        <p:spPr>
          <a:xfrm>
            <a:off x="534454" y="23532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1000</a:t>
            </a:r>
            <a:endParaRPr/>
          </a:p>
        </p:txBody>
      </p:sp>
      <p:graphicFrame>
        <p:nvGraphicFramePr>
          <p:cNvPr id="1135" name="Google Shape;1135;p139"/>
          <p:cNvGraphicFramePr/>
          <p:nvPr/>
        </p:nvGraphicFramePr>
        <p:xfrm>
          <a:off x="1220072" y="4038600"/>
          <a:ext cx="3000000" cy="3000000"/>
        </p:xfrm>
        <a:graphic>
          <a:graphicData uri="http://schemas.openxmlformats.org/drawingml/2006/table">
            <a:tbl>
              <a:tblPr bandRow="1" firstRow="1">
                <a:noFill/>
                <a:tableStyleId>{579759D0-0E91-4E77-8773-281F3B286AC1}</a:tableStyleId>
              </a:tblPr>
              <a:tblGrid>
                <a:gridCol w="613250"/>
                <a:gridCol w="681800"/>
                <a:gridCol w="609450"/>
              </a:tblGrid>
              <a:tr h="331525">
                <a:tc>
                  <a:txBody>
                    <a:bodyPr/>
                    <a:lstStyle/>
                    <a:p>
                      <a:pPr indent="0" lvl="0" marL="0" marR="0" rtl="0" algn="l">
                        <a:spcBef>
                          <a:spcPts val="0"/>
                        </a:spcBef>
                        <a:spcAft>
                          <a:spcPts val="0"/>
                        </a:spcAft>
                        <a:buNone/>
                      </a:pPr>
                      <a:r>
                        <a:rPr lang="en-US" sz="700" u="none" cap="none" strike="noStrike"/>
                        <a:t>ProductID</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OrderDate</a:t>
                      </a:r>
                      <a:endParaRPr sz="700" u="none" cap="none" strike="noStrike"/>
                    </a:p>
                  </a:txBody>
                  <a:tcPr marT="45725" marB="45725" marR="91425" marL="91425"/>
                </a:tc>
                <a:tc>
                  <a:txBody>
                    <a:bodyPr/>
                    <a:lstStyle/>
                    <a:p>
                      <a:pPr indent="0" lvl="0" marL="0" marR="0" rtl="0" algn="l">
                        <a:spcBef>
                          <a:spcPts val="0"/>
                        </a:spcBef>
                        <a:spcAft>
                          <a:spcPts val="0"/>
                        </a:spcAft>
                        <a:buNone/>
                      </a:pPr>
                      <a:r>
                        <a:rPr lang="en-US" sz="700" u="none" cap="none" strike="noStrike"/>
                        <a:t>Cost</a:t>
                      </a:r>
                      <a:endParaRPr sz="7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314</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333.42</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315</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20010701</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1295.00</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316</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4233.14</a:t>
                      </a:r>
                      <a:endParaRPr sz="800" u="none" cap="none" strike="noStrike"/>
                    </a:p>
                  </a:txBody>
                  <a:tcPr marT="45725" marB="45725" marR="91425" marL="91425"/>
                </a:tc>
              </a:tr>
              <a:tr h="268900">
                <a:tc>
                  <a:txBody>
                    <a:bodyPr/>
                    <a:lstStyle/>
                    <a:p>
                      <a:pPr indent="0" lvl="0" marL="0" marR="0" rtl="0" algn="l">
                        <a:spcBef>
                          <a:spcPts val="0"/>
                        </a:spcBef>
                        <a:spcAft>
                          <a:spcPts val="0"/>
                        </a:spcAft>
                        <a:buNone/>
                      </a:pPr>
                      <a:r>
                        <a:rPr lang="en-US" sz="800" u="none" cap="none" strike="noStrike"/>
                        <a:t>317</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20010702</a:t>
                      </a:r>
                      <a:endParaRPr sz="800" u="none" cap="none" strike="noStrike"/>
                    </a:p>
                  </a:txBody>
                  <a:tcPr marT="45725" marB="45725" marR="91425" marL="91425"/>
                </a:tc>
                <a:tc>
                  <a:txBody>
                    <a:bodyPr/>
                    <a:lstStyle/>
                    <a:p>
                      <a:pPr indent="0" lvl="0" marL="0" marR="0" rtl="0" algn="l">
                        <a:spcBef>
                          <a:spcPts val="0"/>
                        </a:spcBef>
                        <a:spcAft>
                          <a:spcPts val="0"/>
                        </a:spcAft>
                        <a:buNone/>
                      </a:pPr>
                      <a:r>
                        <a:rPr lang="en-US" sz="800" u="none" cap="none" strike="noStrike"/>
                        <a:t>641.22</a:t>
                      </a:r>
                      <a:endParaRPr sz="800" u="none" cap="none" strike="noStrike"/>
                    </a:p>
                  </a:txBody>
                  <a:tcPr marT="45725" marB="45725" marR="91425" marL="91425"/>
                </a:tc>
              </a:tr>
            </a:tbl>
          </a:graphicData>
        </a:graphic>
      </p:graphicFrame>
      <p:graphicFrame>
        <p:nvGraphicFramePr>
          <p:cNvPr id="1136" name="Google Shape;1136;p139"/>
          <p:cNvGraphicFramePr/>
          <p:nvPr/>
        </p:nvGraphicFramePr>
        <p:xfrm>
          <a:off x="8152469" y="2133603"/>
          <a:ext cx="3000000" cy="3000000"/>
        </p:xfrm>
        <a:graphic>
          <a:graphicData uri="http://schemas.openxmlformats.org/drawingml/2006/table">
            <a:tbl>
              <a:tblPr bandRow="1" firstRow="1">
                <a:noFill/>
                <a:tableStyleId>{579759D0-0E91-4E77-8773-281F3B286AC1}</a:tableStyleId>
              </a:tblPr>
              <a:tblGrid>
                <a:gridCol w="681800"/>
              </a:tblGrid>
              <a:tr h="325650">
                <a:tc>
                  <a:txBody>
                    <a:bodyPr/>
                    <a:lstStyle/>
                    <a:p>
                      <a:pPr indent="0" lvl="0" marL="0" marR="0" rtl="0" algn="l">
                        <a:spcBef>
                          <a:spcPts val="0"/>
                        </a:spcBef>
                        <a:spcAft>
                          <a:spcPts val="0"/>
                        </a:spcAft>
                        <a:buNone/>
                      </a:pPr>
                      <a:r>
                        <a:rPr lang="en-US" sz="800" u="none" cap="none" strike="noStrike"/>
                        <a:t>Cost</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1912.15</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2171.29</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413.14</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333.42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1295.00</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4233.14</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641.22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24.95</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64.32</a:t>
                      </a:r>
                      <a:endParaRPr sz="800" u="none" cap="none" strike="noStrike"/>
                    </a:p>
                  </a:txBody>
                  <a:tcPr marT="45725" marB="45725" marR="91425" marL="91425"/>
                </a:tc>
              </a:tr>
              <a:tr h="264150">
                <a:tc>
                  <a:txBody>
                    <a:bodyPr/>
                    <a:lstStyle/>
                    <a:p>
                      <a:pPr indent="0" lvl="0" marL="0" marR="0" rtl="0" algn="l">
                        <a:spcBef>
                          <a:spcPts val="0"/>
                        </a:spcBef>
                        <a:spcAft>
                          <a:spcPts val="0"/>
                        </a:spcAft>
                        <a:buNone/>
                      </a:pPr>
                      <a:r>
                        <a:rPr lang="en-US" sz="800" u="none" cap="none" strike="noStrike"/>
                        <a:t>1111.25</a:t>
                      </a:r>
                      <a:endParaRPr sz="800" u="none" cap="none" strike="noStrike"/>
                    </a:p>
                  </a:txBody>
                  <a:tcPr marT="45725" marB="45725" marR="91425" marL="91425"/>
                </a:tc>
              </a:tr>
            </a:tbl>
          </a:graphicData>
        </a:graphic>
      </p:graphicFrame>
      <p:sp>
        <p:nvSpPr>
          <p:cNvPr id="1137" name="Google Shape;1137;p139"/>
          <p:cNvSpPr txBox="1"/>
          <p:nvPr/>
        </p:nvSpPr>
        <p:spPr>
          <a:xfrm>
            <a:off x="534454" y="434340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1001</a:t>
            </a:r>
            <a:endParaRPr/>
          </a:p>
        </p:txBody>
      </p:sp>
      <p:sp>
        <p:nvSpPr>
          <p:cNvPr id="1138" name="Google Shape;1138;p139"/>
          <p:cNvSpPr txBox="1"/>
          <p:nvPr/>
        </p:nvSpPr>
        <p:spPr>
          <a:xfrm>
            <a:off x="5943244" y="25818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2001</a:t>
            </a:r>
            <a:endParaRPr/>
          </a:p>
        </p:txBody>
      </p:sp>
      <p:sp>
        <p:nvSpPr>
          <p:cNvPr id="1139" name="Google Shape;1139;p139"/>
          <p:cNvSpPr txBox="1"/>
          <p:nvPr/>
        </p:nvSpPr>
        <p:spPr>
          <a:xfrm>
            <a:off x="4419641" y="2505672"/>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2000</a:t>
            </a:r>
            <a:endParaRPr/>
          </a:p>
        </p:txBody>
      </p:sp>
      <p:sp>
        <p:nvSpPr>
          <p:cNvPr id="1140" name="Google Shape;1140;p139"/>
          <p:cNvSpPr txBox="1"/>
          <p:nvPr/>
        </p:nvSpPr>
        <p:spPr>
          <a:xfrm>
            <a:off x="7466848" y="2559861"/>
            <a:ext cx="914162" cy="923309"/>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data page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2002</a:t>
            </a:r>
            <a:endParaRPr/>
          </a:p>
        </p:txBody>
      </p:sp>
      <p:sp>
        <p:nvSpPr>
          <p:cNvPr id="1141" name="Google Shape;1141;p139"/>
          <p:cNvSpPr/>
          <p:nvPr/>
        </p:nvSpPr>
        <p:spPr>
          <a:xfrm>
            <a:off x="3516848" y="2187790"/>
            <a:ext cx="598071" cy="3352800"/>
          </a:xfrm>
          <a:prstGeom prst="leftBrace">
            <a:avLst>
              <a:gd fmla="val 8333" name="adj1"/>
              <a:gd fmla="val 50611" name="adj2"/>
            </a:avLst>
          </a:prstGeom>
          <a:noFill/>
          <a:ln cap="flat" cmpd="sng" w="25400">
            <a:solidFill>
              <a:schemeClr val="dk1"/>
            </a:solidFill>
            <a:prstDash val="solid"/>
            <a:round/>
            <a:headEnd len="sm" w="sm" type="none"/>
            <a:tailEnd len="sm" w="sm" type="none"/>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40"/>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Batch Mode</a:t>
            </a:r>
            <a:endParaRPr b="0" i="0" sz="2800" u="none" cap="none" strike="noStrike">
              <a:solidFill>
                <a:srgbClr val="4E84C4"/>
              </a:solidFill>
              <a:latin typeface="PT Sans"/>
              <a:ea typeface="PT Sans"/>
              <a:cs typeface="PT Sans"/>
              <a:sym typeface="PT Sans"/>
            </a:endParaRPr>
          </a:p>
        </p:txBody>
      </p:sp>
      <p:sp>
        <p:nvSpPr>
          <p:cNvPr id="1147" name="Google Shape;1147;p140"/>
          <p:cNvSpPr txBox="1"/>
          <p:nvPr>
            <p:ph idx="1" type="body"/>
          </p:nvPr>
        </p:nvSpPr>
        <p:spPr>
          <a:xfrm>
            <a:off x="342900" y="955675"/>
            <a:ext cx="8442325" cy="4525963"/>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Allows processing of 1,000 row blocks as an alternative to single row-by-row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Enables additional algorithms that can reduce CPU overhead significantly</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“segment” is a partition broken into million row chunks with associated statistics used for Storage Engine filtering </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Batch mode can work to </a:t>
            </a:r>
            <a:r>
              <a:rPr b="0" i="1" lang="en-US" sz="1600" u="none" cap="none" strike="noStrike">
                <a:solidFill>
                  <a:schemeClr val="dk1"/>
                </a:solidFill>
                <a:latin typeface="Arial"/>
                <a:ea typeface="Arial"/>
                <a:cs typeface="Arial"/>
                <a:sym typeface="Arial"/>
              </a:rPr>
              <a:t>further</a:t>
            </a:r>
            <a:r>
              <a:rPr b="0" i="0" lang="en-US" sz="1600" u="none" cap="none" strike="noStrike">
                <a:solidFill>
                  <a:schemeClr val="dk1"/>
                </a:solidFill>
                <a:latin typeface="Arial"/>
                <a:ea typeface="Arial"/>
                <a:cs typeface="Arial"/>
                <a:sym typeface="Arial"/>
              </a:rPr>
              <a:t> improve query performance of a columnstore index, but this mode isn’t always chosen: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Some operations aren’t enabled for batch mode: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E.g. outer joins to columnstore index table / joining strings / NOT IN / IN / EXISTS / scalar aggregates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Row mode might be used if there is SQL Server memory pressure or parallelism is unavailable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Confirm batch vs. row mode by looking at the graphical execution plan</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48" name="Google Shape;1148;p140"/>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41"/>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Columnstore format + batch mode Variations	</a:t>
            </a:r>
            <a:endParaRPr b="0" i="0" sz="2800" u="none" cap="none" strike="noStrike">
              <a:solidFill>
                <a:srgbClr val="4E84C4"/>
              </a:solidFill>
              <a:latin typeface="PT Sans"/>
              <a:ea typeface="PT Sans"/>
              <a:cs typeface="PT Sans"/>
              <a:sym typeface="PT Sans"/>
            </a:endParaRPr>
          </a:p>
        </p:txBody>
      </p:sp>
      <p:sp>
        <p:nvSpPr>
          <p:cNvPr id="1154" name="Google Shape;1154;p141"/>
          <p:cNvSpPr txBox="1"/>
          <p:nvPr>
            <p:ph idx="1" type="body"/>
          </p:nvPr>
        </p:nvSpPr>
        <p:spPr>
          <a:xfrm>
            <a:off x="171012" y="1407322"/>
            <a:ext cx="8749608" cy="91871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Performance gains can come from a combination of:</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alone + traditional row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batch mode in QP</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indexing + hybrid of batch and traditional row mode in QP</a:t>
            </a:r>
            <a:endParaRPr b="0" i="0" sz="1600" u="none" cap="none" strike="noStrike">
              <a:solidFill>
                <a:schemeClr val="dk1"/>
              </a:solidFill>
              <a:latin typeface="Arial"/>
              <a:ea typeface="Arial"/>
              <a:cs typeface="Arial"/>
              <a:sym typeface="Arial"/>
            </a:endParaRPr>
          </a:p>
        </p:txBody>
      </p:sp>
      <p:sp>
        <p:nvSpPr>
          <p:cNvPr id="1155" name="Google Shape;1155;p141"/>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42"/>
          <p:cNvSpPr txBox="1"/>
          <p:nvPr>
            <p:ph type="title"/>
          </p:nvPr>
        </p:nvSpPr>
        <p:spPr>
          <a:xfrm>
            <a:off x="458273" y="857252"/>
            <a:ext cx="8227457" cy="4816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500" u="none" cap="none" strike="noStrike">
                <a:solidFill>
                  <a:srgbClr val="4E84C4"/>
                </a:solidFill>
                <a:latin typeface="PT Sans"/>
                <a:ea typeface="PT Sans"/>
                <a:cs typeface="PT Sans"/>
                <a:sym typeface="PT Sans"/>
              </a:rPr>
              <a:t>Creating a columnstore index</a:t>
            </a:r>
            <a:endParaRPr/>
          </a:p>
        </p:txBody>
      </p:sp>
      <p:sp>
        <p:nvSpPr>
          <p:cNvPr id="1161" name="Google Shape;1161;p142"/>
          <p:cNvSpPr txBox="1"/>
          <p:nvPr>
            <p:ph idx="1" type="body"/>
          </p:nvPr>
        </p:nvSpPr>
        <p:spPr>
          <a:xfrm>
            <a:off x="382091" y="2015589"/>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T-SQL</a:t>
            </a:r>
            <a:endParaRPr b="1" i="0" sz="2400" u="none" cap="none" strike="noStrike">
              <a:solidFill>
                <a:schemeClr val="dk1"/>
              </a:solidFill>
              <a:latin typeface="Arial"/>
              <a:ea typeface="Arial"/>
              <a:cs typeface="Arial"/>
              <a:sym typeface="Arial"/>
            </a:endParaRPr>
          </a:p>
        </p:txBody>
      </p:sp>
      <p:sp>
        <p:nvSpPr>
          <p:cNvPr id="1162" name="Google Shape;1162;p142"/>
          <p:cNvSpPr txBox="1"/>
          <p:nvPr>
            <p:ph idx="2" type="body"/>
          </p:nvPr>
        </p:nvSpPr>
        <p:spPr>
          <a:xfrm>
            <a:off x="382091" y="4019778"/>
            <a:ext cx="3732828" cy="34624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E84C4"/>
              </a:buClr>
              <a:buFont typeface="Arial"/>
              <a:buNone/>
            </a:pPr>
            <a:r>
              <a:rPr b="1" i="0" lang="en-US" sz="2400" u="none" cap="none" strike="noStrike">
                <a:solidFill>
                  <a:schemeClr val="dk1"/>
                </a:solidFill>
                <a:latin typeface="Arial"/>
                <a:ea typeface="Arial"/>
                <a:cs typeface="Arial"/>
                <a:sym typeface="Arial"/>
              </a:rPr>
              <a:t>SSMS</a:t>
            </a:r>
            <a:endParaRPr b="1" i="0" sz="2400" u="none" cap="none" strike="noStrike">
              <a:solidFill>
                <a:schemeClr val="dk1"/>
              </a:solidFill>
              <a:latin typeface="Arial"/>
              <a:ea typeface="Arial"/>
              <a:cs typeface="Arial"/>
              <a:sym typeface="Arial"/>
            </a:endParaRPr>
          </a:p>
        </p:txBody>
      </p:sp>
      <p:sp>
        <p:nvSpPr>
          <p:cNvPr id="1163" name="Google Shape;1163;p142"/>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pic>
        <p:nvPicPr>
          <p:cNvPr id="1164" name="Google Shape;1164;p142"/>
          <p:cNvPicPr preferRelativeResize="0"/>
          <p:nvPr/>
        </p:nvPicPr>
        <p:blipFill rotWithShape="1">
          <a:blip r:embed="rId3">
            <a:alphaModFix/>
          </a:blip>
          <a:srcRect b="0" l="0" r="0" t="0"/>
          <a:stretch/>
        </p:blipFill>
        <p:spPr>
          <a:xfrm>
            <a:off x="1623714" y="1676400"/>
            <a:ext cx="3658941" cy="1295400"/>
          </a:xfrm>
          <a:prstGeom prst="rect">
            <a:avLst/>
          </a:prstGeom>
          <a:noFill/>
          <a:ln>
            <a:noFill/>
          </a:ln>
        </p:spPr>
      </p:pic>
      <p:pic>
        <p:nvPicPr>
          <p:cNvPr id="1165" name="Google Shape;1165;p142"/>
          <p:cNvPicPr preferRelativeResize="0"/>
          <p:nvPr/>
        </p:nvPicPr>
        <p:blipFill rotWithShape="1">
          <a:blip r:embed="rId4">
            <a:alphaModFix/>
          </a:blip>
          <a:srcRect b="0" l="0" r="0" t="0"/>
          <a:stretch/>
        </p:blipFill>
        <p:spPr>
          <a:xfrm>
            <a:off x="1500989" y="3505201"/>
            <a:ext cx="2918652" cy="1400414"/>
          </a:xfrm>
          <a:prstGeom prst="rect">
            <a:avLst/>
          </a:prstGeom>
          <a:noFill/>
          <a:ln>
            <a:noFill/>
          </a:ln>
        </p:spPr>
      </p:pic>
      <p:pic>
        <p:nvPicPr>
          <p:cNvPr id="1166" name="Google Shape;1166;p142"/>
          <p:cNvPicPr preferRelativeResize="0"/>
          <p:nvPr/>
        </p:nvPicPr>
        <p:blipFill rotWithShape="1">
          <a:blip r:embed="rId5">
            <a:alphaModFix/>
          </a:blip>
          <a:srcRect b="0" l="0" r="0" t="0"/>
          <a:stretch/>
        </p:blipFill>
        <p:spPr>
          <a:xfrm>
            <a:off x="4870372" y="3248231"/>
            <a:ext cx="3434456" cy="216197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43"/>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Good Candidates for Columnstore Indexing</a:t>
            </a:r>
            <a:endParaRPr b="0" i="0" sz="2800" u="none" cap="none" strike="noStrike">
              <a:solidFill>
                <a:srgbClr val="4E84C4"/>
              </a:solidFill>
              <a:latin typeface="PT Sans"/>
              <a:ea typeface="PT Sans"/>
              <a:cs typeface="PT Sans"/>
              <a:sym typeface="PT Sans"/>
            </a:endParaRPr>
          </a:p>
        </p:txBody>
      </p:sp>
      <p:sp>
        <p:nvSpPr>
          <p:cNvPr id="1172" name="Google Shape;1172;p143"/>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Table candidates: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Very large fact tables (for example – billions of rows)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Larger dimension tables (millions of rows) with compression friendly column data</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If unsure, it is easy to create a columnstore index and test the impact on your query workload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Query candidates (against table with a columnstore index):</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Scan versus seek (columnstore indexes don’t support seek operations)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Aggregated results far smaller than table size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Joins to smaller dimension tables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Filtering on fact / dimension tables – star schema pattern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Sub-set of columns (being selective in columns versus returning ALL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Single-column joins between columnstore indexed table and other tables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73" name="Google Shape;1173;p143"/>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44"/>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Defining the Columnstore Index</a:t>
            </a:r>
            <a:endParaRPr b="0" i="0" sz="2800" u="none" cap="none" strike="noStrike">
              <a:solidFill>
                <a:srgbClr val="4E84C4"/>
              </a:solidFill>
              <a:latin typeface="PT Sans"/>
              <a:ea typeface="PT Sans"/>
              <a:cs typeface="PT Sans"/>
              <a:sym typeface="PT Sans"/>
            </a:endParaRPr>
          </a:p>
        </p:txBody>
      </p:sp>
      <p:sp>
        <p:nvSpPr>
          <p:cNvPr id="1179" name="Google Shape;1179;p144"/>
          <p:cNvSpPr txBox="1"/>
          <p:nvPr>
            <p:ph idx="1" type="body"/>
          </p:nvPr>
        </p:nvSpPr>
        <p:spPr>
          <a:xfrm>
            <a:off x="171012" y="1407321"/>
            <a:ext cx="8749608" cy="35456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Index type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are always non-clustered and non-unique</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be created on views, indexed views, sparse columns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They cannot act as primary or foreign key constraints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selection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Unlike other index types, there are no “key columns”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Instead you choose the columns that you anticipate will be used in your queries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Up to 1,024 columns – and the ordering in your CREATE INDEX doesn’t matter</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concept of “INCLUDE”</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No 900 byte index key size limit</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 ordering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Use of ASC or DESC sorting not allowed – as ordering is defined via columnstore compression algorithms</a:t>
            </a:r>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0" name="Google Shape;1180;p144"/>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45"/>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Supported Data Types</a:t>
            </a:r>
            <a:endParaRPr b="0" i="0" sz="2800" u="none" cap="none" strike="noStrike">
              <a:solidFill>
                <a:srgbClr val="4E84C4"/>
              </a:solidFill>
              <a:latin typeface="PT Sans"/>
              <a:ea typeface="PT Sans"/>
              <a:cs typeface="PT Sans"/>
              <a:sym typeface="PT Sans"/>
            </a:endParaRPr>
          </a:p>
        </p:txBody>
      </p:sp>
      <p:sp>
        <p:nvSpPr>
          <p:cNvPr id="1186" name="Google Shape;1186;p145"/>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Supported data types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Char / nchar / varchar / nvarchar </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(max) types, legacy LOB types and FILESTREAM are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Decimal/numeric</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Precision greater than 18 digits NOT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Tinyint, smallint, int, bigint</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Float/real</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Money, smallmoney</a:t>
            </a:r>
            <a:endParaRPr b="0" i="0" sz="1600" u="none" cap="none" strike="noStrike">
              <a:solidFill>
                <a:schemeClr val="dk1"/>
              </a:solidFill>
              <a:latin typeface="Arial"/>
              <a:ea typeface="Arial"/>
              <a:cs typeface="Arial"/>
              <a:sym typeface="Arial"/>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Date and time data types</a:t>
            </a:r>
            <a:endParaRPr/>
          </a:p>
          <a:p>
            <a:pPr indent="-122237" lvl="2" marL="808038" marR="0" rtl="0" algn="l">
              <a:spcBef>
                <a:spcPts val="315"/>
              </a:spcBef>
              <a:spcAft>
                <a:spcPts val="0"/>
              </a:spcAft>
              <a:buClr>
                <a:srgbClr val="4E84C4"/>
              </a:buClr>
              <a:buSzPts val="1575"/>
              <a:buFont typeface="Arial"/>
              <a:buChar char="•"/>
            </a:pPr>
            <a:r>
              <a:rPr b="0" i="0" lang="en-US" sz="1575" u="none" cap="none" strike="noStrike">
                <a:solidFill>
                  <a:schemeClr val="dk1"/>
                </a:solidFill>
                <a:latin typeface="Arial"/>
                <a:ea typeface="Arial"/>
                <a:cs typeface="Arial"/>
                <a:sym typeface="Arial"/>
              </a:rPr>
              <a:t>Datetimeoffset with scale &gt; 2 NOT supported</a:t>
            </a:r>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87" name="Google Shape;1187;p145"/>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46"/>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Maintaining Data in a Columnstore Index</a:t>
            </a:r>
            <a:endParaRPr b="0" i="0" sz="2800" u="none" cap="none" strike="noStrike">
              <a:solidFill>
                <a:srgbClr val="4E84C4"/>
              </a:solidFill>
              <a:latin typeface="PT Sans"/>
              <a:ea typeface="PT Sans"/>
              <a:cs typeface="PT Sans"/>
              <a:sym typeface="PT Sans"/>
            </a:endParaRPr>
          </a:p>
        </p:txBody>
      </p:sp>
      <p:sp>
        <p:nvSpPr>
          <p:cNvPr id="1193" name="Google Shape;1193;p146"/>
          <p:cNvSpPr txBox="1"/>
          <p:nvPr>
            <p:ph idx="1" type="body"/>
          </p:nvPr>
        </p:nvSpPr>
        <p:spPr>
          <a:xfrm>
            <a:off x="171012" y="1407318"/>
            <a:ext cx="8749608" cy="1869282"/>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Once built, the table becomes “read-only” and  INSERT/UPDATE/DELETE/MERGE is no longer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ALTER INDEX REBUILD / REORGANIZE not allowed</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Other options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still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Partition switches (IN and OUT)</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Drop columnstore index / make modifications / add columnstore index</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UNION ALL (but be sure to validate performance)</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194" name="Google Shape;1194;p146"/>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47"/>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4E84C4"/>
                </a:solidFill>
                <a:latin typeface="PT Sans"/>
                <a:ea typeface="PT Sans"/>
                <a:cs typeface="PT Sans"/>
                <a:sym typeface="PT Sans"/>
              </a:rPr>
              <a:t>Limitations</a:t>
            </a:r>
            <a:endParaRPr b="0" i="0" sz="2800" u="none" cap="none" strike="noStrike">
              <a:solidFill>
                <a:srgbClr val="4E84C4"/>
              </a:solidFill>
              <a:latin typeface="PT Sans"/>
              <a:ea typeface="PT Sans"/>
              <a:cs typeface="PT Sans"/>
              <a:sym typeface="PT Sans"/>
            </a:endParaRPr>
          </a:p>
        </p:txBody>
      </p:sp>
      <p:sp>
        <p:nvSpPr>
          <p:cNvPr id="1200" name="Google Shape;1200;p147"/>
          <p:cNvSpPr txBox="1"/>
          <p:nvPr>
            <p:ph idx="1" type="body"/>
          </p:nvPr>
        </p:nvSpPr>
        <p:spPr>
          <a:xfrm>
            <a:off x="171012" y="1407321"/>
            <a:ext cx="8749608" cy="3698081"/>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Columnstore indexes cannot be used in conjunction with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Change Data Capture and Change Tracking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Filestream columns (supported columns from same table </a:t>
            </a:r>
            <a:r>
              <a:rPr b="0" i="1" lang="en-US" sz="1600" u="none" cap="none" strike="noStrike">
                <a:solidFill>
                  <a:schemeClr val="dk1"/>
                </a:solidFill>
                <a:latin typeface="Arial"/>
                <a:ea typeface="Arial"/>
                <a:cs typeface="Arial"/>
                <a:sym typeface="Arial"/>
              </a:rPr>
              <a:t>are</a:t>
            </a:r>
            <a:r>
              <a:rPr b="0" i="0" lang="en-US" sz="1600" u="none" cap="none" strike="noStrike">
                <a:solidFill>
                  <a:schemeClr val="dk1"/>
                </a:solidFill>
                <a:latin typeface="Arial"/>
                <a:ea typeface="Arial"/>
                <a:cs typeface="Arial"/>
                <a:sym typeface="Arial"/>
              </a:rPr>
              <a:t> supported)</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Page, row and vardecimal storage compression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Replication</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Sparse columns</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Data type limitations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Binary / varbinary / ntext / text / image / varchar (max) / nvarchar (max) / uniqueidentifier / rowversion / sql_variant / decimal or numeric with precesion &gt; 18 digits / CLR types / hierarchyid / xml / datetimeoffset with scale &gt; 2</a:t>
            </a:r>
            <a:endParaRPr/>
          </a:p>
          <a:p>
            <a:pPr indent="-122238" lvl="0" marL="1222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You can prevent a query from using the columnstore index using the IGNORE_NONCLUSTERED_COLUMNSTORE_INDEX query hint</a:t>
            </a:r>
            <a:endParaRPr/>
          </a:p>
          <a:p>
            <a:pPr indent="-7560" lvl="1" marL="274261" marR="0" rtl="0" algn="l">
              <a:spcBef>
                <a:spcPts val="320"/>
              </a:spcBef>
              <a:spcAft>
                <a:spcPts val="0"/>
              </a:spcAft>
              <a:buClr>
                <a:srgbClr val="4E84C4"/>
              </a:buClr>
              <a:buFont typeface="Arial"/>
              <a:buNone/>
            </a:pPr>
            <a:r>
              <a:t/>
            </a:r>
            <a:endParaRPr b="0" i="0" sz="1600" u="none" cap="none" strike="noStrike">
              <a:solidFill>
                <a:schemeClr val="dk1"/>
              </a:solidFill>
              <a:latin typeface="Arial"/>
              <a:ea typeface="Arial"/>
              <a:cs typeface="Arial"/>
              <a:sym typeface="Arial"/>
            </a:endParaRPr>
          </a:p>
        </p:txBody>
      </p:sp>
      <p:sp>
        <p:nvSpPr>
          <p:cNvPr id="1201" name="Google Shape;1201;p147"/>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48"/>
          <p:cNvSpPr txBox="1"/>
          <p:nvPr>
            <p:ph type="title"/>
          </p:nvPr>
        </p:nvSpPr>
        <p:spPr>
          <a:xfrm>
            <a:off x="342900" y="274638"/>
            <a:ext cx="8442325" cy="5953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4E84C4"/>
                </a:solidFill>
                <a:latin typeface="PT Sans"/>
                <a:ea typeface="PT Sans"/>
                <a:cs typeface="PT Sans"/>
                <a:sym typeface="PT Sans"/>
              </a:rPr>
              <a:t>Columnstore index - Summary</a:t>
            </a:r>
            <a:endParaRPr/>
          </a:p>
        </p:txBody>
      </p:sp>
      <p:sp>
        <p:nvSpPr>
          <p:cNvPr id="1207" name="Google Shape;1207;p148"/>
          <p:cNvSpPr txBox="1"/>
          <p:nvPr>
            <p:ph idx="1" type="body"/>
          </p:nvPr>
        </p:nvSpPr>
        <p:spPr>
          <a:xfrm>
            <a:off x="171012" y="1407322"/>
            <a:ext cx="8749608" cy="2400656"/>
          </a:xfrm>
          <a:prstGeom prst="rect">
            <a:avLst/>
          </a:prstGeom>
          <a:noFill/>
          <a:ln>
            <a:noFill/>
          </a:ln>
        </p:spPr>
        <p:txBody>
          <a:bodyPr anchorCtr="0" anchor="t" bIns="45700" lIns="91425" spcFirstLastPara="1" rIns="91425" wrap="square" tIns="45700">
            <a:noAutofit/>
          </a:bodyPr>
          <a:lstStyle/>
          <a:p>
            <a:pPr indent="-122238" lvl="0" marL="122238" marR="0" rtl="0" algn="l">
              <a:spcBef>
                <a:spcPts val="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SQL Server 2012 offers significantly faster query performance for data warehouse and decision support scenarios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10x to 100x performance improvement depending on the schema and query</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I/O reduction and memory savings through columnstore compressed storage</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CPU reduction with batch versus row processing, further I/O reduction if segmentation elimination occurs </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Easy to deploy and requires less management than some legacy ROLAP or OLAP methods </a:t>
            </a:r>
            <a:endParaRPr/>
          </a:p>
          <a:p>
            <a:pPr indent="-122237" lvl="2" marL="808038"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No need to create intermediate tables, aggregates, pre-processing and cubes</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Interoperability with partitioning</a:t>
            </a:r>
            <a:endParaRPr/>
          </a:p>
          <a:p>
            <a:pPr indent="-228600" lvl="1" marL="571500" marR="0" rtl="0" algn="l">
              <a:spcBef>
                <a:spcPts val="320"/>
              </a:spcBef>
              <a:spcAft>
                <a:spcPts val="0"/>
              </a:spcAft>
              <a:buClr>
                <a:srgbClr val="4E84C4"/>
              </a:buClr>
              <a:buSzPts val="1600"/>
              <a:buFont typeface="Arial"/>
              <a:buChar char="–"/>
            </a:pPr>
            <a:r>
              <a:rPr b="0" i="0" lang="en-US" sz="1600" u="none" cap="none" strike="noStrike">
                <a:solidFill>
                  <a:schemeClr val="dk1"/>
                </a:solidFill>
                <a:latin typeface="Arial"/>
                <a:ea typeface="Arial"/>
                <a:cs typeface="Arial"/>
                <a:sym typeface="Arial"/>
              </a:rPr>
              <a:t>For the best interactive end-user BI experience, consider Analysis Services, PowerPivot and Power View</a:t>
            </a:r>
            <a:endParaRPr b="0" i="0" sz="1600" u="none" cap="none" strike="noStrike">
              <a:solidFill>
                <a:schemeClr val="dk1"/>
              </a:solidFill>
              <a:latin typeface="Arial"/>
              <a:ea typeface="Arial"/>
              <a:cs typeface="Arial"/>
              <a:sym typeface="Arial"/>
            </a:endParaRPr>
          </a:p>
          <a:p>
            <a:pPr indent="-127000" lvl="1" marL="571500"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a:p>
            <a:pPr indent="-20637" lvl="2" marL="808038" marR="0" rtl="0" algn="l">
              <a:spcBef>
                <a:spcPts val="320"/>
              </a:spcBef>
              <a:spcAft>
                <a:spcPts val="0"/>
              </a:spcAft>
              <a:buClr>
                <a:srgbClr val="4E84C4"/>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208" name="Google Shape;1208;p148"/>
          <p:cNvSpPr txBox="1"/>
          <p:nvPr>
            <p:ph idx="12" type="sldNum"/>
          </p:nvPr>
        </p:nvSpPr>
        <p:spPr>
          <a:xfrm>
            <a:off x="8362950" y="6461125"/>
            <a:ext cx="381000" cy="26511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900" u="none" cap="none" strike="noStrike">
                <a:solidFill>
                  <a:srgbClr val="4E84C4"/>
                </a:solidFill>
                <a:latin typeface="PT Sans"/>
                <a:ea typeface="PT Sans"/>
                <a:cs typeface="PT Sans"/>
                <a:sym typeface="PT Sans"/>
              </a:rPr>
              <a:t>‹#›</a:t>
            </a:fld>
            <a:endParaRPr b="1" i="0" sz="900" u="none" cap="none" strike="noStrike">
              <a:solidFill>
                <a:srgbClr val="4E84C4"/>
              </a:solidFill>
              <a:latin typeface="PT Sans"/>
              <a:ea typeface="PT Sans"/>
              <a:cs typeface="PT Sans"/>
              <a:sym typeface="PT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rporate Template_290107">
  <a:themeElements>
    <a:clrScheme name="Corporate Template_2901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porate PPT Template_new.">
  <a:themeElements>
    <a:clrScheme name="Corporate PPT Template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