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embeddedFontLst>
    <p:embeddedFont>
      <p:font typeface="Rokkitt"/>
      <p:regular r:id="rId39"/>
      <p:bold r:id="rId40"/>
    </p:embeddedFont>
    <p:embeddedFont>
      <p:font typeface="Garamond"/>
      <p:regular r:id="rId41"/>
      <p:bold r:id="rId42"/>
      <p:italic r:id="rId43"/>
      <p:boldItalic r:id="rId44"/>
    </p:embeddedFont>
    <p:embeddedFont>
      <p:font typeface="Arial Narrow"/>
      <p:regular r:id="rId45"/>
      <p:bold r:id="rId46"/>
      <p:italic r:id="rId47"/>
      <p:boldItalic r:id="rId48"/>
    </p:embeddedFont>
    <p:embeddedFont>
      <p:font typeface="Domine"/>
      <p:regular r:id="rId49"/>
      <p:bold r:id="rId50"/>
    </p:embeddedFont>
    <p:embeddedFont>
      <p:font typeface="Radley"/>
      <p:regular r:id="rId51"/>
      <p: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kkitt-bold.fntdata"/><Relationship Id="rId42" Type="http://schemas.openxmlformats.org/officeDocument/2006/relationships/font" Target="fonts/Garamond-bold.fntdata"/><Relationship Id="rId41" Type="http://schemas.openxmlformats.org/officeDocument/2006/relationships/font" Target="fonts/Garamond-regular.fntdata"/><Relationship Id="rId44" Type="http://schemas.openxmlformats.org/officeDocument/2006/relationships/font" Target="fonts/Garamond-boldItalic.fntdata"/><Relationship Id="rId43" Type="http://schemas.openxmlformats.org/officeDocument/2006/relationships/font" Target="fonts/Garamond-italic.fntdata"/><Relationship Id="rId46" Type="http://schemas.openxmlformats.org/officeDocument/2006/relationships/font" Target="fonts/ArialNarrow-bold.fntdata"/><Relationship Id="rId45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rialNarrow-boldItalic.fntdata"/><Relationship Id="rId47" Type="http://schemas.openxmlformats.org/officeDocument/2006/relationships/font" Target="fonts/ArialNarrow-italic.fntdata"/><Relationship Id="rId49" Type="http://schemas.openxmlformats.org/officeDocument/2006/relationships/font" Target="fonts/Domi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okkitt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dley-regular.fntdata"/><Relationship Id="rId50" Type="http://schemas.openxmlformats.org/officeDocument/2006/relationships/font" Target="fonts/Domine-bold.fntdata"/><Relationship Id="rId52" Type="http://schemas.openxmlformats.org/officeDocument/2006/relationships/font" Target="fonts/Radle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4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5" name="Google Shape;205;p27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9" name="Google Shape;239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4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8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12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-14227175" y="-11796712"/>
            <a:ext cx="166560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jpg"/><Relationship Id="rId4" Type="http://schemas.openxmlformats.org/officeDocument/2006/relationships/image" Target="../media/image34.jpg"/><Relationship Id="rId11" Type="http://schemas.openxmlformats.org/officeDocument/2006/relationships/image" Target="../media/image33.jpg"/><Relationship Id="rId10" Type="http://schemas.openxmlformats.org/officeDocument/2006/relationships/image" Target="../media/image32.jpg"/><Relationship Id="rId12" Type="http://schemas.openxmlformats.org/officeDocument/2006/relationships/image" Target="../media/image29.png"/><Relationship Id="rId9" Type="http://schemas.openxmlformats.org/officeDocument/2006/relationships/image" Target="../media/image28.jpg"/><Relationship Id="rId5" Type="http://schemas.openxmlformats.org/officeDocument/2006/relationships/image" Target="../media/image27.jp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468312" y="1196975"/>
            <a:ext cx="8305800" cy="412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838200" y="5257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179387" y="-242887"/>
            <a:ext cx="8305800" cy="324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800" u="none" cap="none" strike="noStrike">
              <a:solidFill>
                <a:srgbClr val="0000D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Radley"/>
              <a:buNone/>
            </a:pPr>
            <a:r>
              <a:rPr b="1" i="0" lang="en-US" sz="2800" u="none" cap="none" strike="noStrike">
                <a:solidFill>
                  <a:srgbClr val="808000"/>
                </a:solidFill>
                <a:latin typeface="Radley"/>
                <a:ea typeface="Radley"/>
                <a:cs typeface="Radley"/>
                <a:sym typeface="Radley"/>
              </a:rPr>
              <a:t>  </a:t>
            </a:r>
            <a:r>
              <a:rPr b="1" i="0" lang="en-US" sz="28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MONITORING AND CONTROL OF                                                                                                                                                                                        	GROUND STATION EQUIPMENTS ON SNMP</a:t>
            </a:r>
            <a:br>
              <a:rPr b="1" i="0" lang="en-US" sz="28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Radley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adley"/>
                <a:ea typeface="Radley"/>
                <a:cs typeface="Radley"/>
                <a:sym typeface="Radley"/>
              </a:rPr>
              <a:t>               BY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39750" y="2997200"/>
            <a:ext cx="8604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0">
            <a:noAutofit/>
          </a:bodyPr>
          <a:lstStyle/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400" u="none" cap="none" strike="noStrike">
              <a:solidFill>
                <a:srgbClr val="0000D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Arial Narrow"/>
              <a:buNone/>
            </a:pPr>
            <a:r>
              <a:rPr b="1" i="0" lang="en-US" sz="2400" u="none" cap="none" strike="noStrike">
                <a:solidFill>
                  <a:srgbClr val="0000D2"/>
                </a:solidFill>
                <a:latin typeface="Arial Narrow"/>
                <a:ea typeface="Arial Narrow"/>
                <a:cs typeface="Arial Narrow"/>
                <a:sym typeface="Arial Narrow"/>
              </a:rPr>
              <a:t>J RAMYA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Arial Narrow"/>
              <a:buNone/>
            </a:pPr>
            <a:r>
              <a:rPr b="1" i="0" lang="en-US" sz="2400" u="none" cap="none" strike="noStrike">
                <a:solidFill>
                  <a:srgbClr val="0000D2"/>
                </a:solidFill>
                <a:latin typeface="Arial Narrow"/>
                <a:ea typeface="Arial Narrow"/>
                <a:cs typeface="Arial Narrow"/>
                <a:sym typeface="Arial Narrow"/>
              </a:rPr>
              <a:t>1NT08MCA17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D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Domine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Domine"/>
                <a:ea typeface="Domine"/>
                <a:cs typeface="Domine"/>
                <a:sym typeface="Domine"/>
              </a:rPr>
              <a:t>Internal Guide                                             External Guide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Dr. S.C.Desai                                                                          Ms. S.Shantalakshmi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HOD, NMIT                                                                             SCI./Engineer-SE.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Yelahanka                                                                                        Peenya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Bengaluru                                                                                       Bengaluru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36" name="Google Shape;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79387" y="1341437"/>
            <a:ext cx="3081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2492375"/>
            <a:ext cx="62388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250825" y="2133600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0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46" name="Google Shape;14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39750" y="1773237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1196975"/>
            <a:ext cx="6480175" cy="52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58" name="Google Shape;15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50825" y="1773237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341437"/>
            <a:ext cx="6481762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70" name="Google Shape;17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3357562"/>
            <a:ext cx="6654800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2195512" y="1052512"/>
            <a:ext cx="4551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GET &amp; TRAP</a:t>
            </a:r>
            <a:endParaRPr/>
          </a:p>
        </p:txBody>
      </p:sp>
      <p:pic>
        <p:nvPicPr>
          <p:cNvPr descr="sequence1"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527175"/>
            <a:ext cx="8208962" cy="5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81" name="Google Shape;18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2555875" y="908050"/>
            <a:ext cx="3463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SET</a:t>
            </a:r>
            <a:endParaRPr/>
          </a:p>
        </p:txBody>
      </p:sp>
      <p:pic>
        <p:nvPicPr>
          <p:cNvPr descr="sequence 2"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431925"/>
            <a:ext cx="8215312" cy="54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91" name="Google Shape;19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1331912" y="404812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Activity Diagram"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500187"/>
            <a:ext cx="8143875" cy="535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3132137" y="1052512"/>
            <a:ext cx="2792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01" name="Google Shape;2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50825" y="1341437"/>
            <a:ext cx="2447925" cy="414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95287" y="1989137"/>
            <a:ext cx="8183562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system should monitor any device that supports SNMP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It should provide periodic updates of the health parameters of the configured equipments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User request to configure a parameter must be communicated to the equipment through the manager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Subsequent packet received must be reported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GUI implemented at the remote user end 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System not responding &amp; any error in the status must be reported; Every entry in the log must be time tagged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323850" y="1484312"/>
            <a:ext cx="1728787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323850" y="1989137"/>
            <a:ext cx="70564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can select  any equipment that is configured with the system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can set rate for periodic update of the status, in terms of seconds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Any health parameter that has write access mode must be configurable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323850" y="3429000"/>
            <a:ext cx="467995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&amp; RELIABILITY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395287" y="4076700"/>
            <a:ext cx="66246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03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system should continuously monitor the given equipment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Runs on a 24/7/365 basis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Receipt of any traps must be notified by alarms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323850" y="1484312"/>
            <a:ext cx="2303462" cy="331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395287" y="1916112"/>
            <a:ext cx="67691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03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Response Time : users provide refresh rate for the response (in sec)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Throughput : system can send 32 OIDs /PDU</a:t>
            </a:r>
            <a:endParaRPr/>
          </a:p>
          <a:p>
            <a:pPr indent="-16891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323850" y="3357562"/>
            <a:ext cx="17637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395287" y="4005262"/>
            <a:ext cx="81803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Usage of GUI at the remote user is authenticated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Parameters with read-write or write access mode available for configuration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179387" y="1341437"/>
            <a:ext cx="338296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23"/>
          <p:cNvSpPr txBox="1"/>
          <p:nvPr>
            <p:ph idx="4294967295" type="body"/>
          </p:nvPr>
        </p:nvSpPr>
        <p:spPr>
          <a:xfrm>
            <a:off x="468312" y="2205037"/>
            <a:ext cx="8135937" cy="428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Microsoft Windows 2000 P4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ymbo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3.00 GHz , Intel Xeon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ymbo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Ethernet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ymbo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 GB RAM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46" name="Google Shape;2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6"/>
          <p:cNvSpPr txBox="1"/>
          <p:nvPr>
            <p:ph idx="4294967295" type="title"/>
          </p:nvPr>
        </p:nvSpPr>
        <p:spPr>
          <a:xfrm>
            <a:off x="323850" y="1412875"/>
            <a:ext cx="57610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44" name="Google Shape;44;p6"/>
          <p:cNvSpPr txBox="1"/>
          <p:nvPr>
            <p:ph idx="4294967295" type="body"/>
          </p:nvPr>
        </p:nvSpPr>
        <p:spPr>
          <a:xfrm>
            <a:off x="250825" y="1844675"/>
            <a:ext cx="8893175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14311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ISRO’s proposal for a monitoring and control system on SNMP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Our role to enhance the existing system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Thus contributing to the organization and the country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Remote monitoring and control support of given equipments on SNMP interface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Additional feature to the existing monitoring system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Easy configuration of new equipments in future (Scalable)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Maintain multiple clients and agents concurrently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Basis for communication link monitoring thus avoiding commercial Network Monitoring Systems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8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808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6" name="Google Shape;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24"/>
          <p:cNvSpPr txBox="1"/>
          <p:nvPr>
            <p:ph idx="4294967295" type="title"/>
          </p:nvPr>
        </p:nvSpPr>
        <p:spPr>
          <a:xfrm>
            <a:off x="468312" y="981075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IMPLEMENTATION</a:t>
            </a:r>
            <a:endParaRPr/>
          </a:p>
        </p:txBody>
      </p:sp>
      <p:pic>
        <p:nvPicPr>
          <p:cNvPr descr="HARDWARE IMPLEMENTATION" id="254" name="Google Shape;2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44675"/>
            <a:ext cx="4248150" cy="410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5" name="Google Shape;255;p2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57" name="Google Shape;2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IMPLEMENTATION" id="258" name="Google Shape;25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37" y="1844675"/>
            <a:ext cx="4248150" cy="410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9" name="Google Shape;259;p24"/>
          <p:cNvSpPr txBox="1"/>
          <p:nvPr/>
        </p:nvSpPr>
        <p:spPr>
          <a:xfrm>
            <a:off x="4787900" y="981075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IMPLEMENTATION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25"/>
          <p:cNvSpPr txBox="1"/>
          <p:nvPr>
            <p:ph idx="4294967295" type="title"/>
          </p:nvPr>
        </p:nvSpPr>
        <p:spPr>
          <a:xfrm>
            <a:off x="250825" y="1268412"/>
            <a:ext cx="18002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18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/>
          </a:p>
        </p:txBody>
      </p:sp>
      <p:sp>
        <p:nvSpPr>
          <p:cNvPr id="266" name="Google Shape;266;p25"/>
          <p:cNvSpPr txBox="1"/>
          <p:nvPr>
            <p:ph idx="4294967295" type="body"/>
          </p:nvPr>
        </p:nvSpPr>
        <p:spPr>
          <a:xfrm>
            <a:off x="323850" y="1844675"/>
            <a:ext cx="822960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INI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Trap Request module at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69" name="Google Shape;2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323850" y="3573462"/>
            <a:ext cx="626427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Multiple Client connection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Communication with Client via TCP/IP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Client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26"/>
          <p:cNvSpPr txBox="1"/>
          <p:nvPr>
            <p:ph idx="4294967295" type="title"/>
          </p:nvPr>
        </p:nvSpPr>
        <p:spPr>
          <a:xfrm>
            <a:off x="250825" y="1412875"/>
            <a:ext cx="75438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/>
          </a:p>
        </p:txBody>
      </p:sp>
      <p:sp>
        <p:nvSpPr>
          <p:cNvPr id="277" name="Google Shape;277;p26"/>
          <p:cNvSpPr txBox="1"/>
          <p:nvPr>
            <p:ph idx="4294967295" type="body"/>
          </p:nvPr>
        </p:nvSpPr>
        <p:spPr>
          <a:xfrm>
            <a:off x="323850" y="1989137"/>
            <a:ext cx="8280400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modules which are to be integrated for the manager program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INI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80" name="Google Shape;2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323850" y="3716337"/>
            <a:ext cx="849630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modules which are to be integrated for the Client program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Client.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TCP/IP Manager Sender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TCP/IP Manager Receiver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755650" y="908050"/>
            <a:ext cx="7124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TEST CASES WITH THE RESULT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90" name="Google Shape;2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7"/>
          <p:cNvGrpSpPr/>
          <p:nvPr/>
        </p:nvGrpSpPr>
        <p:grpSpPr>
          <a:xfrm>
            <a:off x="395287" y="1268412"/>
            <a:ext cx="8435975" cy="5438775"/>
            <a:chOff x="457200" y="1484312"/>
            <a:chExt cx="8435975" cy="5438775"/>
          </a:xfrm>
        </p:grpSpPr>
        <p:sp>
          <p:nvSpPr>
            <p:cNvPr id="292" name="Google Shape;292;p27"/>
            <p:cNvSpPr txBox="1"/>
            <p:nvPr/>
          </p:nvSpPr>
          <p:spPr>
            <a:xfrm>
              <a:off x="7981950" y="652780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6548437" y="652780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Periodic update rate change</a:t>
              </a:r>
              <a:endParaRPr/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5083175" y="652780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Entering rate value in UI</a:t>
              </a:r>
              <a:endParaRPr/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3992562" y="652780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1389062" y="652780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User should be able to set the rate for periodic update of the status</a:t>
              </a:r>
              <a:endParaRPr/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457200" y="652780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14</a:t>
              </a:r>
              <a:endParaRPr/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7981950" y="6132512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299" name="Google Shape;299;p27"/>
            <p:cNvSpPr txBox="1"/>
            <p:nvPr/>
          </p:nvSpPr>
          <p:spPr>
            <a:xfrm>
              <a:off x="6548437" y="6132512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Button activation for settable Vbl’s</a:t>
              </a:r>
              <a:endParaRPr/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5083175" y="6132512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INI file fields</a:t>
              </a:r>
              <a:endParaRPr/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3992562" y="6132512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1389062" y="6132512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Health parameter that has write access mode must be configurable</a:t>
              </a:r>
              <a:endParaRPr/>
            </a:p>
          </p:txBody>
        </p:sp>
        <p:sp>
          <p:nvSpPr>
            <p:cNvPr id="303" name="Google Shape;303;p27"/>
            <p:cNvSpPr txBox="1"/>
            <p:nvPr/>
          </p:nvSpPr>
          <p:spPr>
            <a:xfrm>
              <a:off x="457200" y="6132512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13</a:t>
              </a:r>
              <a:endParaRPr/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7981950" y="5737225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05" name="Google Shape;305;p27"/>
            <p:cNvSpPr txBox="1"/>
            <p:nvPr/>
          </p:nvSpPr>
          <p:spPr>
            <a:xfrm>
              <a:off x="6548437" y="5737225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response and display of all.</a:t>
              </a:r>
              <a:endParaRPr/>
            </a:p>
          </p:txBody>
        </p:sp>
        <p:sp>
          <p:nvSpPr>
            <p:cNvPr id="306" name="Google Shape;306;p27"/>
            <p:cNvSpPr txBox="1"/>
            <p:nvPr/>
          </p:nvSpPr>
          <p:spPr>
            <a:xfrm>
              <a:off x="5083175" y="5737225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Sending multiple PDU’s</a:t>
              </a:r>
              <a:endParaRPr/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3992562" y="5737225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08" name="Google Shape;308;p27"/>
            <p:cNvSpPr txBox="1"/>
            <p:nvPr/>
          </p:nvSpPr>
          <p:spPr>
            <a:xfrm>
              <a:off x="1389062" y="5737225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Subsequent packet received must be reported</a:t>
              </a: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457200" y="5737225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12</a:t>
              </a:r>
              <a:endParaRPr/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7981950" y="5402262"/>
              <a:ext cx="9112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11" name="Google Shape;311;p27"/>
            <p:cNvSpPr txBox="1"/>
            <p:nvPr/>
          </p:nvSpPr>
          <p:spPr>
            <a:xfrm>
              <a:off x="6548437" y="5402262"/>
              <a:ext cx="14335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24*7 operation</a:t>
              </a:r>
              <a:endParaRPr/>
            </a:p>
          </p:txBody>
        </p:sp>
        <p:sp>
          <p:nvSpPr>
            <p:cNvPr id="312" name="Google Shape;312;p27"/>
            <p:cNvSpPr txBox="1"/>
            <p:nvPr/>
          </p:nvSpPr>
          <p:spPr>
            <a:xfrm>
              <a:off x="5083175" y="5402262"/>
              <a:ext cx="14652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Operating the application</a:t>
              </a:r>
              <a:endParaRPr/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3992562" y="5402262"/>
              <a:ext cx="10906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1389062" y="5402262"/>
              <a:ext cx="2603500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Software should be available all the time.</a:t>
              </a:r>
              <a:endParaRPr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457200" y="5402262"/>
              <a:ext cx="9318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11</a:t>
              </a:r>
              <a:endParaRPr/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7981950" y="5006975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6548437" y="5006975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 Response reply</a:t>
              </a:r>
              <a:endParaRPr/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5083175" y="5006975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Value to be Set</a:t>
              </a:r>
              <a:endParaRPr/>
            </a:p>
          </p:txBody>
        </p:sp>
        <p:sp>
          <p:nvSpPr>
            <p:cNvPr id="319" name="Google Shape;319;p27"/>
            <p:cNvSpPr txBox="1"/>
            <p:nvPr/>
          </p:nvSpPr>
          <p:spPr>
            <a:xfrm>
              <a:off x="3992562" y="5006975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1389062" y="5006975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Allow the manager to control the equipments at any time.</a:t>
              </a:r>
              <a:endParaRPr/>
            </a:p>
          </p:txBody>
        </p:sp>
        <p:sp>
          <p:nvSpPr>
            <p:cNvPr id="321" name="Google Shape;321;p27"/>
            <p:cNvSpPr txBox="1"/>
            <p:nvPr/>
          </p:nvSpPr>
          <p:spPr>
            <a:xfrm>
              <a:off x="457200" y="5006975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endParaRPr/>
            </a:p>
          </p:txBody>
        </p:sp>
        <p:sp>
          <p:nvSpPr>
            <p:cNvPr id="322" name="Google Shape;322;p27"/>
            <p:cNvSpPr txBox="1"/>
            <p:nvPr/>
          </p:nvSpPr>
          <p:spPr>
            <a:xfrm>
              <a:off x="7981950" y="4611687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23" name="Google Shape;323;p27"/>
            <p:cNvSpPr txBox="1"/>
            <p:nvPr/>
          </p:nvSpPr>
          <p:spPr>
            <a:xfrm>
              <a:off x="6548437" y="4611687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Disconnect</a:t>
              </a: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5083175" y="4611687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Disconnecting the Network</a:t>
              </a:r>
              <a:endParaRPr/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3992562" y="4611687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1389062" y="4611687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has to alert the user of any network failure.</a:t>
              </a:r>
              <a:endParaRPr/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457200" y="4611687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9</a:t>
              </a:r>
              <a:endParaRPr/>
            </a:p>
          </p:txBody>
        </p:sp>
        <p:sp>
          <p:nvSpPr>
            <p:cNvPr id="328" name="Google Shape;328;p27"/>
            <p:cNvSpPr txBox="1"/>
            <p:nvPr/>
          </p:nvSpPr>
          <p:spPr>
            <a:xfrm>
              <a:off x="7981950" y="421640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29" name="Google Shape;329;p27"/>
            <p:cNvSpPr txBox="1"/>
            <p:nvPr/>
          </p:nvSpPr>
          <p:spPr>
            <a:xfrm>
              <a:off x="6548437" y="421640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Devices names display in UI</a:t>
              </a:r>
              <a:endParaRPr/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5083175" y="421640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Connecting many devices </a:t>
              </a:r>
              <a:endParaRPr/>
            </a:p>
          </p:txBody>
        </p:sp>
        <p:sp>
          <p:nvSpPr>
            <p:cNvPr id="331" name="Google Shape;331;p27"/>
            <p:cNvSpPr txBox="1"/>
            <p:nvPr/>
          </p:nvSpPr>
          <p:spPr>
            <a:xfrm>
              <a:off x="3992562" y="421640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1389062" y="421640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Product should be Scalable to add any number of equipments.</a:t>
              </a:r>
              <a:endParaRPr/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457200" y="421640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8</a:t>
              </a:r>
              <a:endParaRPr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7981950" y="3762375"/>
              <a:ext cx="91122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35" name="Google Shape;335;p27"/>
            <p:cNvSpPr txBox="1"/>
            <p:nvPr/>
          </p:nvSpPr>
          <p:spPr>
            <a:xfrm>
              <a:off x="6548437" y="3762375"/>
              <a:ext cx="143351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of Trap messages in UI textbox</a:t>
              </a:r>
              <a:endParaRPr/>
            </a:p>
          </p:txBody>
        </p:sp>
        <p:sp>
          <p:nvSpPr>
            <p:cNvPr id="336" name="Google Shape;336;p27"/>
            <p:cNvSpPr txBox="1"/>
            <p:nvPr/>
          </p:nvSpPr>
          <p:spPr>
            <a:xfrm>
              <a:off x="5083175" y="3762375"/>
              <a:ext cx="14652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the trap Messages</a:t>
              </a:r>
              <a:endParaRPr/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3992562" y="3762375"/>
              <a:ext cx="109061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1389062" y="3762375"/>
              <a:ext cx="26035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has to alert the manager on any deviation of expected performance of device.</a:t>
              </a:r>
              <a:endParaRPr/>
            </a:p>
          </p:txBody>
        </p:sp>
        <p:sp>
          <p:nvSpPr>
            <p:cNvPr id="339" name="Google Shape;339;p27"/>
            <p:cNvSpPr txBox="1"/>
            <p:nvPr/>
          </p:nvSpPr>
          <p:spPr>
            <a:xfrm>
              <a:off x="457200" y="3762375"/>
              <a:ext cx="9318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7</a:t>
              </a: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7981950" y="3429000"/>
              <a:ext cx="9112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41" name="Google Shape;341;p27"/>
            <p:cNvSpPr txBox="1"/>
            <p:nvPr/>
          </p:nvSpPr>
          <p:spPr>
            <a:xfrm>
              <a:off x="6548437" y="3429000"/>
              <a:ext cx="14335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New status display in UI</a:t>
              </a: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5083175" y="3429000"/>
              <a:ext cx="14652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Select device from UI</a:t>
              </a: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3992562" y="3429000"/>
              <a:ext cx="10906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44" name="Google Shape;344;p27"/>
            <p:cNvSpPr txBox="1"/>
            <p:nvPr/>
          </p:nvSpPr>
          <p:spPr>
            <a:xfrm>
              <a:off x="1389062" y="3429000"/>
              <a:ext cx="26035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User should select any device at a given instance</a:t>
              </a:r>
              <a:endParaRPr/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457200" y="3429000"/>
              <a:ext cx="9318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</a:t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7981950" y="3033712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47" name="Google Shape;347;p27"/>
            <p:cNvSpPr txBox="1"/>
            <p:nvPr/>
          </p:nvSpPr>
          <p:spPr>
            <a:xfrm>
              <a:off x="6548437" y="3033712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Status display on multiple agents</a:t>
              </a:r>
              <a:endParaRPr/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5083175" y="3033712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Many agents connection request</a:t>
              </a:r>
              <a:endParaRPr/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3992562" y="3033712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50" name="Google Shape;350;p27"/>
            <p:cNvSpPr txBox="1"/>
            <p:nvPr/>
          </p:nvSpPr>
          <p:spPr>
            <a:xfrm>
              <a:off x="1389062" y="3033712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Should maintain multiple agents concurrently.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457200" y="3033712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5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7981950" y="2790825"/>
              <a:ext cx="911225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6548437" y="2790825"/>
              <a:ext cx="14335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Trap PDU</a:t>
              </a:r>
              <a:endParaRPr/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5083175" y="2790825"/>
              <a:ext cx="14652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Registering for Trap </a:t>
              </a:r>
              <a:endParaRPr/>
            </a:p>
          </p:txBody>
        </p:sp>
        <p:sp>
          <p:nvSpPr>
            <p:cNvPr id="355" name="Google Shape;355;p27"/>
            <p:cNvSpPr txBox="1"/>
            <p:nvPr/>
          </p:nvSpPr>
          <p:spPr>
            <a:xfrm>
              <a:off x="3992562" y="2790825"/>
              <a:ext cx="10906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1389062" y="2790825"/>
              <a:ext cx="2603500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the trap messages from all devices.</a:t>
              </a:r>
              <a:endParaRPr/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457200" y="2790825"/>
              <a:ext cx="9318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4</a:t>
              </a:r>
              <a:endParaRPr/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7981950" y="2547937"/>
              <a:ext cx="911225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6548437" y="2547937"/>
              <a:ext cx="14335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in UI</a:t>
              </a:r>
              <a:endParaRPr/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5083175" y="2547937"/>
              <a:ext cx="14652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Response PDU</a:t>
              </a:r>
              <a:endParaRPr/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3992562" y="2547937"/>
              <a:ext cx="10906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62" name="Google Shape;362;p27"/>
            <p:cNvSpPr txBox="1"/>
            <p:nvPr/>
          </p:nvSpPr>
          <p:spPr>
            <a:xfrm>
              <a:off x="1389062" y="2547937"/>
              <a:ext cx="2603500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the status of all the data variables.</a:t>
              </a:r>
              <a:endParaRPr/>
            </a:p>
          </p:txBody>
        </p:sp>
        <p:sp>
          <p:nvSpPr>
            <p:cNvPr id="363" name="Google Shape;363;p27"/>
            <p:cNvSpPr txBox="1"/>
            <p:nvPr/>
          </p:nvSpPr>
          <p:spPr>
            <a:xfrm>
              <a:off x="457200" y="2547937"/>
              <a:ext cx="9318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</a:t>
              </a:r>
              <a:endParaRPr/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7981950" y="215265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6548437" y="215265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Status display at Client</a:t>
              </a:r>
              <a:endParaRPr/>
            </a:p>
          </p:txBody>
        </p:sp>
        <p:sp>
          <p:nvSpPr>
            <p:cNvPr id="366" name="Google Shape;366;p27"/>
            <p:cNvSpPr txBox="1"/>
            <p:nvPr/>
          </p:nvSpPr>
          <p:spPr>
            <a:xfrm>
              <a:off x="5083175" y="215265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Client connection and requests</a:t>
              </a:r>
              <a:endParaRPr/>
            </a:p>
          </p:txBody>
        </p:sp>
        <p:sp>
          <p:nvSpPr>
            <p:cNvPr id="367" name="Google Shape;367;p27"/>
            <p:cNvSpPr txBox="1"/>
            <p:nvPr/>
          </p:nvSpPr>
          <p:spPr>
            <a:xfrm>
              <a:off x="3992562" y="215265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1389062" y="215265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Efficient communication with the agent.</a:t>
              </a:r>
              <a:endParaRPr/>
            </a:p>
          </p:txBody>
        </p:sp>
        <p:sp>
          <p:nvSpPr>
            <p:cNvPr id="369" name="Google Shape;369;p27"/>
            <p:cNvSpPr txBox="1"/>
            <p:nvPr/>
          </p:nvSpPr>
          <p:spPr>
            <a:xfrm>
              <a:off x="457200" y="215265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  <a:endParaRPr/>
            </a:p>
          </p:txBody>
        </p:sp>
        <p:sp>
          <p:nvSpPr>
            <p:cNvPr id="370" name="Google Shape;370;p27"/>
            <p:cNvSpPr txBox="1"/>
            <p:nvPr/>
          </p:nvSpPr>
          <p:spPr>
            <a:xfrm>
              <a:off x="7981950" y="1819275"/>
              <a:ext cx="9112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71" name="Google Shape;371;p27"/>
            <p:cNvSpPr txBox="1"/>
            <p:nvPr/>
          </p:nvSpPr>
          <p:spPr>
            <a:xfrm>
              <a:off x="6548437" y="1819275"/>
              <a:ext cx="14335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Getting Response</a:t>
              </a:r>
              <a:endParaRPr/>
            </a:p>
          </p:txBody>
        </p:sp>
        <p:sp>
          <p:nvSpPr>
            <p:cNvPr id="372" name="Google Shape;372;p27"/>
            <p:cNvSpPr txBox="1"/>
            <p:nvPr/>
          </p:nvSpPr>
          <p:spPr>
            <a:xfrm>
              <a:off x="5083175" y="1819275"/>
              <a:ext cx="14652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Sending Set Request</a:t>
              </a:r>
              <a:endParaRPr/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3992562" y="1819275"/>
              <a:ext cx="10906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 </a:t>
              </a:r>
              <a:endParaRPr/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1389062" y="1819275"/>
              <a:ext cx="26035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Periodic check of management data of the device.</a:t>
              </a:r>
              <a:endParaRPr/>
            </a:p>
          </p:txBody>
        </p:sp>
        <p:sp>
          <p:nvSpPr>
            <p:cNvPr id="375" name="Google Shape;375;p27"/>
            <p:cNvSpPr txBox="1"/>
            <p:nvPr/>
          </p:nvSpPr>
          <p:spPr>
            <a:xfrm>
              <a:off x="457200" y="1819275"/>
              <a:ext cx="9318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376" name="Google Shape;376;p27"/>
            <p:cNvSpPr txBox="1"/>
            <p:nvPr/>
          </p:nvSpPr>
          <p:spPr>
            <a:xfrm>
              <a:off x="7981950" y="1484312"/>
              <a:ext cx="9112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Result</a:t>
              </a:r>
              <a:endParaRPr/>
            </a:p>
          </p:txBody>
        </p:sp>
        <p:sp>
          <p:nvSpPr>
            <p:cNvPr id="377" name="Google Shape;377;p27"/>
            <p:cNvSpPr txBox="1"/>
            <p:nvPr/>
          </p:nvSpPr>
          <p:spPr>
            <a:xfrm>
              <a:off x="6548437" y="1484312"/>
              <a:ext cx="14335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Output</a:t>
              </a:r>
              <a:endParaRPr/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5083175" y="1484312"/>
              <a:ext cx="14652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Input</a:t>
              </a:r>
              <a:endParaRPr/>
            </a:p>
          </p:txBody>
        </p:sp>
        <p:sp>
          <p:nvSpPr>
            <p:cNvPr id="379" name="Google Shape;379;p27"/>
            <p:cNvSpPr txBox="1"/>
            <p:nvPr/>
          </p:nvSpPr>
          <p:spPr>
            <a:xfrm>
              <a:off x="3992562" y="1484312"/>
              <a:ext cx="10906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Approach</a:t>
              </a:r>
              <a:endParaRPr/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1389062" y="1484312"/>
              <a:ext cx="2603500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Test Case</a:t>
              </a:r>
              <a:endParaRPr/>
            </a:p>
          </p:txBody>
        </p:sp>
        <p:sp>
          <p:nvSpPr>
            <p:cNvPr id="381" name="Google Shape;381;p27"/>
            <p:cNvSpPr txBox="1"/>
            <p:nvPr/>
          </p:nvSpPr>
          <p:spPr>
            <a:xfrm>
              <a:off x="457200" y="1484312"/>
              <a:ext cx="9318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Test Case ID</a:t>
              </a:r>
              <a:endParaRPr/>
            </a:p>
          </p:txBody>
        </p:sp>
        <p:cxnSp>
          <p:nvCxnSpPr>
            <p:cNvPr id="382" name="Google Shape;382;p27"/>
            <p:cNvCxnSpPr/>
            <p:nvPr/>
          </p:nvCxnSpPr>
          <p:spPr>
            <a:xfrm>
              <a:off x="457200" y="14843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3" name="Google Shape;383;p27"/>
            <p:cNvCxnSpPr/>
            <p:nvPr/>
          </p:nvCxnSpPr>
          <p:spPr>
            <a:xfrm>
              <a:off x="457200" y="692308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4" name="Google Shape;384;p27"/>
            <p:cNvCxnSpPr/>
            <p:nvPr/>
          </p:nvCxnSpPr>
          <p:spPr>
            <a:xfrm>
              <a:off x="457200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5" name="Google Shape;385;p27"/>
            <p:cNvCxnSpPr/>
            <p:nvPr/>
          </p:nvCxnSpPr>
          <p:spPr>
            <a:xfrm>
              <a:off x="8893175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6" name="Google Shape;386;p27"/>
            <p:cNvCxnSpPr/>
            <p:nvPr/>
          </p:nvCxnSpPr>
          <p:spPr>
            <a:xfrm>
              <a:off x="457200" y="18192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7" name="Google Shape;387;p27"/>
            <p:cNvCxnSpPr/>
            <p:nvPr/>
          </p:nvCxnSpPr>
          <p:spPr>
            <a:xfrm>
              <a:off x="1389062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8" name="Google Shape;388;p27"/>
            <p:cNvCxnSpPr/>
            <p:nvPr/>
          </p:nvCxnSpPr>
          <p:spPr>
            <a:xfrm>
              <a:off x="3992562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9" name="Google Shape;389;p27"/>
            <p:cNvCxnSpPr/>
            <p:nvPr/>
          </p:nvCxnSpPr>
          <p:spPr>
            <a:xfrm>
              <a:off x="5083175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0" name="Google Shape;390;p27"/>
            <p:cNvCxnSpPr/>
            <p:nvPr/>
          </p:nvCxnSpPr>
          <p:spPr>
            <a:xfrm>
              <a:off x="6548437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1" name="Google Shape;391;p27"/>
            <p:cNvCxnSpPr/>
            <p:nvPr/>
          </p:nvCxnSpPr>
          <p:spPr>
            <a:xfrm>
              <a:off x="7981950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2" name="Google Shape;392;p27"/>
            <p:cNvCxnSpPr/>
            <p:nvPr/>
          </p:nvCxnSpPr>
          <p:spPr>
            <a:xfrm>
              <a:off x="457200" y="215265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3" name="Google Shape;393;p27"/>
            <p:cNvCxnSpPr/>
            <p:nvPr/>
          </p:nvCxnSpPr>
          <p:spPr>
            <a:xfrm>
              <a:off x="457200" y="254793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4" name="Google Shape;394;p27"/>
            <p:cNvCxnSpPr/>
            <p:nvPr/>
          </p:nvCxnSpPr>
          <p:spPr>
            <a:xfrm>
              <a:off x="457200" y="279082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5" name="Google Shape;395;p27"/>
            <p:cNvCxnSpPr/>
            <p:nvPr/>
          </p:nvCxnSpPr>
          <p:spPr>
            <a:xfrm>
              <a:off x="457200" y="30337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6" name="Google Shape;396;p27"/>
            <p:cNvCxnSpPr/>
            <p:nvPr/>
          </p:nvCxnSpPr>
          <p:spPr>
            <a:xfrm>
              <a:off x="457200" y="34290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7" name="Google Shape;397;p27"/>
            <p:cNvCxnSpPr/>
            <p:nvPr/>
          </p:nvCxnSpPr>
          <p:spPr>
            <a:xfrm>
              <a:off x="457200" y="37623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8" name="Google Shape;398;p27"/>
            <p:cNvCxnSpPr/>
            <p:nvPr/>
          </p:nvCxnSpPr>
          <p:spPr>
            <a:xfrm>
              <a:off x="457200" y="42164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9" name="Google Shape;399;p27"/>
            <p:cNvCxnSpPr/>
            <p:nvPr/>
          </p:nvCxnSpPr>
          <p:spPr>
            <a:xfrm>
              <a:off x="457200" y="461168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0" name="Google Shape;400;p27"/>
            <p:cNvCxnSpPr/>
            <p:nvPr/>
          </p:nvCxnSpPr>
          <p:spPr>
            <a:xfrm>
              <a:off x="457200" y="50069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1" name="Google Shape;401;p27"/>
            <p:cNvCxnSpPr/>
            <p:nvPr/>
          </p:nvCxnSpPr>
          <p:spPr>
            <a:xfrm>
              <a:off x="457200" y="540226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2" name="Google Shape;402;p27"/>
            <p:cNvCxnSpPr/>
            <p:nvPr/>
          </p:nvCxnSpPr>
          <p:spPr>
            <a:xfrm>
              <a:off x="457200" y="573722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3" name="Google Shape;403;p27"/>
            <p:cNvCxnSpPr/>
            <p:nvPr/>
          </p:nvCxnSpPr>
          <p:spPr>
            <a:xfrm>
              <a:off x="457200" y="61325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4" name="Google Shape;404;p27"/>
            <p:cNvCxnSpPr/>
            <p:nvPr/>
          </p:nvCxnSpPr>
          <p:spPr>
            <a:xfrm>
              <a:off x="457200" y="65278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p28"/>
          <p:cNvSpPr txBox="1"/>
          <p:nvPr/>
        </p:nvSpPr>
        <p:spPr>
          <a:xfrm>
            <a:off x="1403350" y="1196975"/>
            <a:ext cx="6337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Initialization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11" name="Google Shape;4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628775"/>
            <a:ext cx="6842125" cy="5040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8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13" name="Google Shape;41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14" name="Google Shape;41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29"/>
          <p:cNvSpPr txBox="1"/>
          <p:nvPr>
            <p:ph idx="4294967295" type="title"/>
          </p:nvPr>
        </p:nvSpPr>
        <p:spPr>
          <a:xfrm>
            <a:off x="468312" y="836612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UI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21" name="Google Shape;4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268412"/>
            <a:ext cx="6769100" cy="5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9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23" name="Google Shape;4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24" name="Google Shape;42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30"/>
          <p:cNvSpPr txBox="1"/>
          <p:nvPr>
            <p:ph idx="4294967295" type="title"/>
          </p:nvPr>
        </p:nvSpPr>
        <p:spPr>
          <a:xfrm>
            <a:off x="1692275" y="765175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INITIALIZATION WITH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31" name="Google Shape;4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484312"/>
            <a:ext cx="4176712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4292600"/>
            <a:ext cx="4175125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0"/>
          <p:cNvSpPr txBox="1"/>
          <p:nvPr/>
        </p:nvSpPr>
        <p:spPr>
          <a:xfrm>
            <a:off x="1042987" y="3573462"/>
            <a:ext cx="73263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INITIALIZATION WITH SEVER PORT NUMBER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1476375" y="2603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35" name="Google Shape;4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36" name="Google Shape;43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31"/>
          <p:cNvSpPr txBox="1"/>
          <p:nvPr>
            <p:ph idx="4294967295" type="title"/>
          </p:nvPr>
        </p:nvSpPr>
        <p:spPr>
          <a:xfrm>
            <a:off x="539750" y="908050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OPERATION AT SEVER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43" name="Google Shape;4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700212"/>
            <a:ext cx="6840537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45" name="Google Shape;4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46" name="Google Shape;44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2" name="Google Shape;452;p32"/>
          <p:cNvSpPr txBox="1"/>
          <p:nvPr>
            <p:ph idx="4294967295" type="title"/>
          </p:nvPr>
        </p:nvSpPr>
        <p:spPr>
          <a:xfrm>
            <a:off x="539750" y="836612"/>
            <a:ext cx="8169275" cy="636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SET OPERATION AT SERVER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53" name="Google Shape;4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412875"/>
            <a:ext cx="7129462" cy="52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2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55" name="Google Shape;45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56" name="Google Shape;45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33"/>
          <p:cNvSpPr txBox="1"/>
          <p:nvPr>
            <p:ph type="title"/>
          </p:nvPr>
        </p:nvSpPr>
        <p:spPr>
          <a:xfrm>
            <a:off x="539750" y="549275"/>
            <a:ext cx="81692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OPERATION AT CLIENT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268412"/>
            <a:ext cx="74168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3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65" name="Google Shape;46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66" name="Google Shape;46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323850" y="476250"/>
            <a:ext cx="8291512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611187" y="1412875"/>
            <a:ext cx="8183562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179387" y="1412875"/>
            <a:ext cx="2871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STATION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395287" y="2060575"/>
            <a:ext cx="849788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Ground station- is a terrestrial terminal station designed for telecommunication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satellites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It tracks and communicates with satellites that are in its line of sight (i.e. the satellite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visible to the ground station)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250825" y="3429000"/>
            <a:ext cx="180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pic>
        <p:nvPicPr>
          <p:cNvPr descr="C:\Documents and Settings\MandC\Desktop\supraja\mcb.bmp" id="61" name="Google Shape;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537" y="3357562"/>
            <a:ext cx="6119812" cy="388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2" name="Google Shape;472;p34"/>
          <p:cNvSpPr txBox="1"/>
          <p:nvPr>
            <p:ph type="title"/>
          </p:nvPr>
        </p:nvSpPr>
        <p:spPr>
          <a:xfrm>
            <a:off x="539750" y="692150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CLIENT UI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73" name="Google Shape;4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268412"/>
            <a:ext cx="72009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75" name="Google Shape;4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76" name="Google Shape;47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0650" y="188912"/>
            <a:ext cx="11525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395287" y="1484312"/>
            <a:ext cx="8208962" cy="399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of Remote Monitoring and Control System has been built for the monitoring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any device that supports SNMP interfacing.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can be smartly enhanced to integrate all the interfacing protocols so that 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the ground station equipments can be monitored and controlled with the same software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the interfacing protocol it supports.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can also be modified for the communication link monitoring between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satellite and the ground station equipments.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Further the security of the application can be enhanced by authenticating the client connection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with the server.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3" name="Google Shape;483;p3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84" name="Google Shape;4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85" name="Google Shape;48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1" name="Google Shape;491;p3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92" name="Google Shape;4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93" name="Google Shape;49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6"/>
          <p:cNvSpPr txBox="1"/>
          <p:nvPr/>
        </p:nvSpPr>
        <p:spPr>
          <a:xfrm>
            <a:off x="323850" y="1282700"/>
            <a:ext cx="847725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Vertex RSI, Synthesized Converter System Operation and Maintenance Manual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Douglas, R., Mauro, Essential SNMP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Paul Simoneau, Hands on SNMP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LINKS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http://www.cisco.com/univercd/cc/td/doc/product/iaabu/centri4/user/scf4ap1.htm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http://msdn.microsoft.com/enus/library/aa379100%28v=vs.85%29.aspx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www.ni.com/analysis/lwtools_analysis.htm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0" name="Google Shape;500;p3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501" name="Google Shape;5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502" name="Google Shape;50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7"/>
          <p:cNvSpPr txBox="1"/>
          <p:nvPr/>
        </p:nvSpPr>
        <p:spPr>
          <a:xfrm>
            <a:off x="395287" y="1550987"/>
            <a:ext cx="8497887" cy="451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Some of the latest equipments are supplied with SNMP protocol for its monitoring and control. This application is developed to provide monitoring and control support on SNMP interface for a given set of equipments. The application is built in such a way that any other equipment with SNMP interface could be integrated at any point of time. Building this interface enhanced existing monitoring and control system at ISTRAC by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Providing additional interface support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Adding any new equipment in future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Monitor communication link by monitoring routers, switches etc., that typically support SNMP for 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monitoring, thus avoiding commercial Network Monitoring Systems.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 Thus a new application has been built for interfacing with the SNMP supporting devices with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great flexibility so as to avoid commercial software packages thus contributing to organization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and the country.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38"/>
          <p:cNvSpPr txBox="1"/>
          <p:nvPr/>
        </p:nvSpPr>
        <p:spPr>
          <a:xfrm>
            <a:off x="153987" y="6399212"/>
            <a:ext cx="6604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250825" y="333375"/>
            <a:ext cx="8358187" cy="62944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349250" y="838200"/>
            <a:ext cx="83423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Verdana"/>
              <a:buNone/>
            </a:pPr>
            <a:r>
              <a:rPr b="0" i="0" lang="en-US" sz="2500" u="none" cap="none" strike="noStrike">
                <a:solidFill>
                  <a:srgbClr val="7889F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512" name="Google Shape;5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5589587"/>
            <a:ext cx="3151187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8"/>
          <p:cNvSpPr txBox="1"/>
          <p:nvPr/>
        </p:nvSpPr>
        <p:spPr>
          <a:xfrm>
            <a:off x="1446212" y="6089650"/>
            <a:ext cx="457200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Japanese</a:t>
            </a:r>
            <a:endParaRPr/>
          </a:p>
        </p:txBody>
      </p:sp>
      <p:pic>
        <p:nvPicPr>
          <p:cNvPr id="514" name="Google Shape;51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620712"/>
            <a:ext cx="1646237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8"/>
          <p:cNvSpPr txBox="1"/>
          <p:nvPr/>
        </p:nvSpPr>
        <p:spPr>
          <a:xfrm>
            <a:off x="5651500" y="1052512"/>
            <a:ext cx="8636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Hebrew</a:t>
            </a:r>
            <a:endParaRPr/>
          </a:p>
        </p:txBody>
      </p:sp>
      <p:sp>
        <p:nvSpPr>
          <p:cNvPr id="516" name="Google Shape;516;p38"/>
          <p:cNvSpPr txBox="1"/>
          <p:nvPr/>
        </p:nvSpPr>
        <p:spPr>
          <a:xfrm>
            <a:off x="2555875" y="2276475"/>
            <a:ext cx="41052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517" name="Google Shape;517;p38"/>
          <p:cNvSpPr txBox="1"/>
          <p:nvPr/>
        </p:nvSpPr>
        <p:spPr>
          <a:xfrm>
            <a:off x="4356100" y="3141662"/>
            <a:ext cx="5762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English</a:t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2627312" y="3357562"/>
            <a:ext cx="7953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Clr>
                <a:srgbClr val="400097"/>
              </a:buClr>
              <a:buFont typeface="Rokkitt"/>
              <a:buNone/>
            </a:pPr>
            <a:r>
              <a:rPr b="0" i="0" lang="en-US" sz="1900" u="none" cap="none" strike="noStrike">
                <a:solidFill>
                  <a:srgbClr val="400097"/>
                </a:solidFill>
                <a:latin typeface="Rokkitt"/>
                <a:ea typeface="Rokkitt"/>
                <a:cs typeface="Rokkitt"/>
                <a:sym typeface="Rokkitt"/>
              </a:rPr>
              <a:t>Merci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2771775" y="3789362"/>
            <a:ext cx="649287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French</a:t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50" y="1341437"/>
            <a:ext cx="1746250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1042987" y="1773237"/>
            <a:ext cx="7683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Russian</a:t>
            </a:r>
            <a:endParaRPr/>
          </a:p>
        </p:txBody>
      </p:sp>
      <p:sp>
        <p:nvSpPr>
          <p:cNvPr id="522" name="Google Shape;522;p38"/>
          <p:cNvSpPr txBox="1"/>
          <p:nvPr/>
        </p:nvSpPr>
        <p:spPr>
          <a:xfrm>
            <a:off x="7235825" y="2420937"/>
            <a:ext cx="9001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Clr>
                <a:srgbClr val="005100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rgbClr val="005100"/>
                </a:solidFill>
                <a:latin typeface="Arial"/>
                <a:ea typeface="Arial"/>
                <a:cs typeface="Arial"/>
                <a:sym typeface="Arial"/>
              </a:rPr>
              <a:t>Danke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7308850" y="2852737"/>
            <a:ext cx="5635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German</a:t>
            </a:r>
            <a:endParaRPr/>
          </a:p>
        </p:txBody>
      </p:sp>
      <p:sp>
        <p:nvSpPr>
          <p:cNvPr id="524" name="Google Shape;524;p38"/>
          <p:cNvSpPr txBox="1"/>
          <p:nvPr/>
        </p:nvSpPr>
        <p:spPr>
          <a:xfrm>
            <a:off x="3995737" y="1484312"/>
            <a:ext cx="8302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19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Grazie</a:t>
            </a:r>
            <a:endParaRPr/>
          </a:p>
        </p:txBody>
      </p:sp>
      <p:sp>
        <p:nvSpPr>
          <p:cNvPr id="525" name="Google Shape;525;p38"/>
          <p:cNvSpPr txBox="1"/>
          <p:nvPr/>
        </p:nvSpPr>
        <p:spPr>
          <a:xfrm>
            <a:off x="4284662" y="1916112"/>
            <a:ext cx="5778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Italian</a:t>
            </a:r>
            <a:endParaRPr/>
          </a:p>
        </p:txBody>
      </p:sp>
      <p:sp>
        <p:nvSpPr>
          <p:cNvPr id="526" name="Google Shape;526;p38"/>
          <p:cNvSpPr txBox="1"/>
          <p:nvPr/>
        </p:nvSpPr>
        <p:spPr>
          <a:xfrm>
            <a:off x="7092950" y="1196975"/>
            <a:ext cx="291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800044"/>
              </a:buClr>
              <a:buFont typeface="Garamond"/>
              <a:buNone/>
            </a:pPr>
            <a:r>
              <a:rPr b="0" i="0" lang="en-US" sz="2000" u="none" cap="none" strike="noStrike">
                <a:solidFill>
                  <a:srgbClr val="800044"/>
                </a:solidFill>
                <a:latin typeface="Garamond"/>
                <a:ea typeface="Garamond"/>
                <a:cs typeface="Garamond"/>
                <a:sym typeface="Garamond"/>
              </a:rPr>
              <a:t>Gracias</a:t>
            </a:r>
            <a:endParaRPr/>
          </a:p>
        </p:txBody>
      </p:sp>
      <p:sp>
        <p:nvSpPr>
          <p:cNvPr id="527" name="Google Shape;527;p38"/>
          <p:cNvSpPr txBox="1"/>
          <p:nvPr/>
        </p:nvSpPr>
        <p:spPr>
          <a:xfrm>
            <a:off x="7235825" y="1628775"/>
            <a:ext cx="5762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Spanish</a:t>
            </a:r>
            <a:endParaRPr/>
          </a:p>
        </p:txBody>
      </p:sp>
      <p:sp>
        <p:nvSpPr>
          <p:cNvPr id="528" name="Google Shape;528;p38"/>
          <p:cNvSpPr txBox="1"/>
          <p:nvPr/>
        </p:nvSpPr>
        <p:spPr>
          <a:xfrm>
            <a:off x="5364162" y="1557337"/>
            <a:ext cx="15795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  <a:buClr>
                <a:srgbClr val="004C6D"/>
              </a:buClr>
              <a:buFont typeface="Comic Sans MS"/>
              <a:buNone/>
            </a:pPr>
            <a:r>
              <a:rPr b="0" i="0" lang="en-US" sz="1800" u="none" cap="none" strike="noStrike">
                <a:solidFill>
                  <a:srgbClr val="004C6D"/>
                </a:solidFill>
                <a:latin typeface="Comic Sans MS"/>
                <a:ea typeface="Comic Sans MS"/>
                <a:cs typeface="Comic Sans MS"/>
                <a:sym typeface="Comic Sans MS"/>
              </a:rPr>
              <a:t>Obrigado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5651500" y="1989137"/>
            <a:ext cx="630237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 Portuguese</a:t>
            </a:r>
            <a:endParaRPr/>
          </a:p>
        </p:txBody>
      </p:sp>
      <p:pic>
        <p:nvPicPr>
          <p:cNvPr id="530" name="Google Shape;53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112" y="2565400"/>
            <a:ext cx="98425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8"/>
          <p:cNvSpPr txBox="1"/>
          <p:nvPr/>
        </p:nvSpPr>
        <p:spPr>
          <a:xfrm>
            <a:off x="1187450" y="3213100"/>
            <a:ext cx="35877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Arabic</a:t>
            </a:r>
            <a:endParaRPr/>
          </a:p>
        </p:txBody>
      </p:sp>
      <p:sp>
        <p:nvSpPr>
          <p:cNvPr id="532" name="Google Shape;532;p38"/>
          <p:cNvSpPr txBox="1"/>
          <p:nvPr/>
        </p:nvSpPr>
        <p:spPr>
          <a:xfrm>
            <a:off x="3635375" y="5157787"/>
            <a:ext cx="103981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Simplified Chinese</a:t>
            </a:r>
            <a:endParaRPr/>
          </a:p>
        </p:txBody>
      </p:sp>
      <p:pic>
        <p:nvPicPr>
          <p:cNvPr id="533" name="Google Shape;53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9475" y="4292600"/>
            <a:ext cx="1330325" cy="665162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8"/>
          <p:cNvSpPr txBox="1"/>
          <p:nvPr/>
        </p:nvSpPr>
        <p:spPr>
          <a:xfrm>
            <a:off x="1042987" y="4797425"/>
            <a:ext cx="114617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Traditional Chinese</a:t>
            </a:r>
            <a:endParaRPr/>
          </a:p>
        </p:txBody>
      </p:sp>
      <p:pic>
        <p:nvPicPr>
          <p:cNvPr id="535" name="Google Shape;535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087" y="3789362"/>
            <a:ext cx="1311275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11412" y="765175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19925" y="3284537"/>
            <a:ext cx="142875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51500" y="3860800"/>
            <a:ext cx="16859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8"/>
          <p:cNvSpPr txBox="1"/>
          <p:nvPr/>
        </p:nvSpPr>
        <p:spPr>
          <a:xfrm>
            <a:off x="6227762" y="4508500"/>
            <a:ext cx="22542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Thai</a:t>
            </a:r>
            <a:endParaRPr/>
          </a:p>
        </p:txBody>
      </p:sp>
      <p:sp>
        <p:nvSpPr>
          <p:cNvPr id="540" name="Google Shape;540;p38"/>
          <p:cNvSpPr txBox="1"/>
          <p:nvPr/>
        </p:nvSpPr>
        <p:spPr>
          <a:xfrm>
            <a:off x="611187" y="692150"/>
            <a:ext cx="596582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Verdana"/>
              <a:buNone/>
            </a:pPr>
            <a:r>
              <a:rPr b="1" i="1" lang="en-US" sz="2300" u="none" cap="none" strike="noStrike">
                <a:solidFill>
                  <a:srgbClr val="5A5A5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4284662" y="5157787"/>
            <a:ext cx="4191000" cy="1074737"/>
            <a:chOff x="2895600" y="2582862"/>
            <a:chExt cx="4191000" cy="1074737"/>
          </a:xfrm>
        </p:grpSpPr>
        <p:pic>
          <p:nvPicPr>
            <p:cNvPr id="542" name="Google Shape;542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95600" y="2582862"/>
              <a:ext cx="4191000" cy="1074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38"/>
            <p:cNvSpPr txBox="1"/>
            <p:nvPr/>
          </p:nvSpPr>
          <p:spPr>
            <a:xfrm>
              <a:off x="4267200" y="3352800"/>
              <a:ext cx="714375" cy="182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80"/>
                </a:spcAft>
                <a:buClr>
                  <a:srgbClr val="0000A0"/>
                </a:buClr>
                <a:buFont typeface="Verdana"/>
                <a:buNone/>
              </a:pPr>
              <a:r>
                <a:rPr b="1" i="0" lang="en-US" sz="1200" u="none" cap="none" strike="noStrike">
                  <a:solidFill>
                    <a:srgbClr val="0000A0"/>
                  </a:solidFill>
                  <a:latin typeface="Verdana"/>
                  <a:ea typeface="Verdana"/>
                  <a:cs typeface="Verdana"/>
                  <a:sym typeface="Verdana"/>
                </a:rPr>
                <a:t>Korean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323850" y="1412875"/>
            <a:ext cx="8183562" cy="541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 - Simple Network Management Protocol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250825" y="2133600"/>
            <a:ext cx="8183562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5112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Internet-standard protocol for managing devices on IP networks</a:t>
            </a:r>
            <a:endParaRPr/>
          </a:p>
          <a:p>
            <a:pPr indent="-265112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Common devices that typically support SNMP include routers, switches, Servers, workstations, printers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70" name="Google Shape;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323850" y="3141662"/>
            <a:ext cx="4716462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The key components 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Managed device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routers, switches, hosts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Manager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(Network Management System)-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executes applications that monitor and control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managed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Agent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a software that runs in the managed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that communicates with the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73" name="Google Shape;73;p8"/>
          <p:cNvGrpSpPr/>
          <p:nvPr/>
        </p:nvGrpSpPr>
        <p:grpSpPr>
          <a:xfrm>
            <a:off x="4932362" y="2924175"/>
            <a:ext cx="4005386" cy="3386139"/>
            <a:chOff x="5029200" y="1600200"/>
            <a:chExt cx="3717925" cy="3382962"/>
          </a:xfrm>
        </p:grpSpPr>
        <p:pic>
          <p:nvPicPr>
            <p:cNvPr id="74" name="Google Shape;7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9200" y="1600200"/>
              <a:ext cx="3717925" cy="33829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8"/>
            <p:cNvSpPr txBox="1"/>
            <p:nvPr/>
          </p:nvSpPr>
          <p:spPr>
            <a:xfrm>
              <a:off x="5029200" y="1600200"/>
              <a:ext cx="3717925" cy="3382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250825" y="1268412"/>
            <a:ext cx="81835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INFORMATION BASE</a:t>
            </a:r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179387" y="1773237"/>
            <a:ext cx="8675687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management variables are stored in a database called Management Information Base (MIB)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This database is present in the managed device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The agent running in the managed device interacts with the database</a:t>
            </a:r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84" name="Google Shape;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323850" y="3213100"/>
            <a:ext cx="8498228" cy="3312631"/>
            <a:chOff x="923925" y="539750"/>
            <a:chExt cx="6996112" cy="4754562"/>
          </a:xfrm>
        </p:grpSpPr>
        <p:pic>
          <p:nvPicPr>
            <p:cNvPr id="87" name="Google Shape;8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3925" y="539750"/>
              <a:ext cx="6996112" cy="4754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9"/>
            <p:cNvSpPr txBox="1"/>
            <p:nvPr/>
          </p:nvSpPr>
          <p:spPr>
            <a:xfrm>
              <a:off x="923925" y="539750"/>
              <a:ext cx="6996112" cy="475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94" name="Google Shape;94;p10"/>
          <p:cNvGrpSpPr/>
          <p:nvPr/>
        </p:nvGrpSpPr>
        <p:grpSpPr>
          <a:xfrm>
            <a:off x="1619250" y="1268412"/>
            <a:ext cx="6350155" cy="5346686"/>
            <a:chOff x="1752600" y="533400"/>
            <a:chExt cx="5780087" cy="5394325"/>
          </a:xfrm>
        </p:grpSpPr>
        <p:pic>
          <p:nvPicPr>
            <p:cNvPr id="95" name="Google Shape;9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52600" y="533400"/>
              <a:ext cx="5780087" cy="539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0"/>
            <p:cNvSpPr txBox="1"/>
            <p:nvPr/>
          </p:nvSpPr>
          <p:spPr>
            <a:xfrm>
              <a:off x="1752600" y="533400"/>
              <a:ext cx="5780087" cy="539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97" name="Google Shape;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98" name="Google Shape;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1"/>
          <p:cNvSpPr txBox="1"/>
          <p:nvPr/>
        </p:nvSpPr>
        <p:spPr>
          <a:xfrm>
            <a:off x="250825" y="1341437"/>
            <a:ext cx="158432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</p:txBody>
      </p:sp>
      <p:sp>
        <p:nvSpPr>
          <p:cNvPr id="106" name="Google Shape;106;p11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08" name="Google Shape;1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250825" y="1916112"/>
            <a:ext cx="3024187" cy="4333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Client (TCP/IP)</a:t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323850" y="2565400"/>
            <a:ext cx="41052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Various remote users exists in the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ymbol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requests for status repeatedly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ymbol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status from the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ymbol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traps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250825" y="3860800"/>
            <a:ext cx="3455987" cy="4206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Manager   (TCP/IP)</a:t>
            </a:r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179387" y="4508500"/>
            <a:ext cx="36004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612775" lvl="0" marL="612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Constantly listens to the client</a:t>
            </a:r>
            <a:endParaRPr/>
          </a:p>
          <a:p>
            <a:pPr indent="-612775" lvl="0" marL="612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Sends message to the client</a:t>
            </a:r>
            <a:endParaRPr/>
          </a:p>
          <a:p>
            <a:pPr indent="-612775" lvl="0" marL="612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" name="Google Shape;119;p12"/>
          <p:cNvSpPr txBox="1"/>
          <p:nvPr>
            <p:ph idx="4294967295" type="title"/>
          </p:nvPr>
        </p:nvSpPr>
        <p:spPr>
          <a:xfrm>
            <a:off x="179387" y="1341437"/>
            <a:ext cx="33115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 : Manager (SNMP)</a:t>
            </a:r>
            <a:endParaRPr/>
          </a:p>
        </p:txBody>
      </p:sp>
      <p:sp>
        <p:nvSpPr>
          <p:cNvPr id="120" name="Google Shape;120;p12"/>
          <p:cNvSpPr txBox="1"/>
          <p:nvPr>
            <p:ph idx="4294967295" type="body"/>
          </p:nvPr>
        </p:nvSpPr>
        <p:spPr>
          <a:xfrm>
            <a:off x="250825" y="1916112"/>
            <a:ext cx="8181975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Sends SNMP PDU's to the agent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PDU's from the agent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22" name="Google Shape;1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C:\Users\NITESH\Desktop\final sem project\new diagrams\high level design.bmp"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773237"/>
            <a:ext cx="273685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323850" y="1341437"/>
            <a:ext cx="3384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32" name="Google Shape;13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5219700" y="1268412"/>
            <a:ext cx="3384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LEVEL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NITESH\Desktop\final sem project\new diagrams\Untitled.bmp" id="135" name="Google Shape;13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3800" y="1628775"/>
            <a:ext cx="3455987" cy="4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