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Corbel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450178-7CE7-499E-8EDE-70A040B45B87}">
  <a:tblStyle styleId="{22450178-7CE7-499E-8EDE-70A040B45B87}" styleName="Table_0">
    <a:wholeTbl>
      <a:tcTxStyle b="off" i="off">
        <a:font>
          <a:latin typeface="Corbel"/>
          <a:ea typeface="Corbel"/>
          <a:cs typeface="Corbel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2A019182-4AAD-4EE8-9631-3443B0FB7B6C}" styleName="Table_1">
    <a:wholeTbl>
      <a:tcTxStyle b="off" i="off">
        <a:font>
          <a:latin typeface="Corbel"/>
          <a:ea typeface="Corbel"/>
          <a:cs typeface="Corbel"/>
        </a:font>
        <a:schemeClr val="lt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Corbel-bold.fntdata"/><Relationship Id="rId41" Type="http://schemas.openxmlformats.org/officeDocument/2006/relationships/font" Target="fonts/Corbel-regular.fntdata"/><Relationship Id="rId22" Type="http://schemas.openxmlformats.org/officeDocument/2006/relationships/slide" Target="slides/slide15.xml"/><Relationship Id="rId44" Type="http://schemas.openxmlformats.org/officeDocument/2006/relationships/font" Target="fonts/Corbel-boldItalic.fntdata"/><Relationship Id="rId21" Type="http://schemas.openxmlformats.org/officeDocument/2006/relationships/slide" Target="slides/slide14.xml"/><Relationship Id="rId43" Type="http://schemas.openxmlformats.org/officeDocument/2006/relationships/font" Target="fonts/Corbel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f0ab27f6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1f0ab27f64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f0ab27f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1f0ab27f6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f0ab27f6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1f0ab27f64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f0ab27f6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1f0ab27f64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f0ab27f6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1f0ab27f64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f0ab27f6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f0ab27f64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f0ab27f6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1f0ab27f64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f0ab27f6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1f0ab27f64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f0ab27f6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1f0ab27f64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f0ab27f6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f0ab27f64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f0ab27f6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1f0ab27f64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dd40eb3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1dd40eb3f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f0ab27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1f0ab27f6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f0ab27f6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1f0ab27f64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c531d656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1c531d6566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c531d656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1c531d6566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f0ab27f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1f0ab27f6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f0ab27f6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1f0ab27f64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f0ab27f6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1f0ab27f64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f0ab27f6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1f0ab27f64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f0ab27f6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1f0ab27f64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5132" y="1544259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274320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993849" y="-582840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559753" y="1516678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407068" y="-572372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832102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-5132" y="1544259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624893" y="1656659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0"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24893" y="3007751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C8C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C8C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05256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Char char="▪"/>
              <a:defRPr sz="15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843016" y="1612966"/>
            <a:ext cx="2400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5132" y="1544259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624893" y="1656659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0"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4893" y="3007751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C8C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C8C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904008" y="1508760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Char char="▪"/>
              <a:defRPr sz="1650"/>
            </a:lvl1pPr>
            <a:lvl2pPr indent="-3238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4325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▪"/>
              <a:defRPr sz="135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672793" y="1508760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Char char="▪"/>
              <a:defRPr sz="1650"/>
            </a:lvl1pPr>
            <a:lvl2pPr indent="-3238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4325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▪"/>
              <a:defRPr sz="135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905256" y="1435102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5"/>
              <a:buNone/>
              <a:defRPr b="1" sz="1575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905256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Char char="▪"/>
              <a:defRPr sz="1650"/>
            </a:lvl1pPr>
            <a:lvl2pPr indent="-3238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4325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▪"/>
              <a:defRPr sz="135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4673423" y="1435102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5"/>
              <a:buNone/>
              <a:defRPr b="1" sz="1575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Char char="▪"/>
              <a:defRPr sz="1650"/>
            </a:lvl1pPr>
            <a:lvl2pPr indent="-3238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4325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▪"/>
              <a:defRPr sz="135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62" y="132082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4325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362" y="132082"/>
            <a:ext cx="9141600" cy="123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▪"/>
              <a:defRPr b="0" i="0" sz="16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4325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kaggle.com/datasets/kumarajarshi/life-expectancy-who" TargetMode="External"/><Relationship Id="rId4" Type="http://schemas.openxmlformats.org/officeDocument/2006/relationships/hyperlink" Target="https://www.kaggle.com/datasets/kumarajarshi/life-expectancy-who" TargetMode="External"/><Relationship Id="rId9" Type="http://schemas.openxmlformats.org/officeDocument/2006/relationships/hyperlink" Target="https://shiny.posit.co/r/getstarted/shiny-basics/lesson1/" TargetMode="External"/><Relationship Id="rId5" Type="http://schemas.openxmlformats.org/officeDocument/2006/relationships/hyperlink" Target="https://en.wikipedia.org/wiki/Life_expectancy" TargetMode="External"/><Relationship Id="rId6" Type="http://schemas.openxmlformats.org/officeDocument/2006/relationships/hyperlink" Target="https://www.who.int/data/gho/data/themes/mortality-and-global-health-estimates/ghe-life-expectancy-and-healthy-life-expectancy" TargetMode="External"/><Relationship Id="rId7" Type="http://schemas.openxmlformats.org/officeDocument/2006/relationships/hyperlink" Target="https://medium.com/@shaileydash/understanding-the-roc-and-auc-intuitively-31ca96445c02" TargetMode="External"/><Relationship Id="rId8" Type="http://schemas.openxmlformats.org/officeDocument/2006/relationships/hyperlink" Target="https://cran.r-project.org/web/packages/rnaturalearth/vignettes/rnaturalearth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274320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orbel"/>
              <a:buNone/>
            </a:pPr>
            <a:r>
              <a:rPr lang="en-US" sz="4500"/>
              <a:t>LIFE EXPECTANCY (WHO)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br>
              <a:rPr lang="en-US" sz="1500"/>
            </a:br>
            <a:br>
              <a:rPr lang="en-US" sz="1500"/>
            </a:br>
            <a:r>
              <a:rPr lang="en-US"/>
              <a:t>Sai Manoj Chatrathi,</a:t>
            </a:r>
            <a:r>
              <a:rPr lang="en-US" sz="1500"/>
              <a:t> Lokeshwar Reddy Gowkanapalli, Trivikram Gummaraj Shivakumar Sridevi, A</a:t>
            </a:r>
            <a:r>
              <a:rPr lang="en-US"/>
              <a:t>njani Sowmya Bollapragada</a:t>
            </a:r>
            <a:endParaRPr b="1"/>
          </a:p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Corbel"/>
              <a:buNone/>
            </a:pPr>
            <a:r>
              <a:rPr lang="en-US" sz="788">
                <a:solidFill>
                  <a:schemeClr val="lt1"/>
                </a:solidFill>
              </a:rPr>
              <a:t>2024-11-29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</a:pPr>
            <a:r>
              <a:rPr lang="en-US" sz="2800"/>
              <a:t>DATA DESCRIPTION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4"/>
          <p:cNvGraphicFramePr/>
          <p:nvPr/>
        </p:nvGraphicFramePr>
        <p:xfrm>
          <a:off x="902203" y="168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{22450178-7CE7-499E-8EDE-70A040B45B87}</a:tableStyleId>
              </a:tblPr>
              <a:tblGrid>
                <a:gridCol w="1951025"/>
                <a:gridCol w="3558675"/>
                <a:gridCol w="1891150"/>
              </a:tblGrid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Description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Data Type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Income.composition.of.resources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Human Development Index in terms of income composition of resources (0 to 1 index)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8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Schooling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Number of years of schooling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Integer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</a:pPr>
            <a:r>
              <a:rPr lang="en-US" sz="2800"/>
              <a:t>VARIABLE</a:t>
            </a:r>
            <a:r>
              <a:rPr lang="en-US" sz="2800"/>
              <a:t> DESCRIPTION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902189" y="12386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8110" lvl="0" marL="13716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b="1" lang="en-US"/>
              <a:t>Primary Response Variable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7160" lvl="0" marL="137160" rtl="0" algn="l">
              <a:spcBef>
                <a:spcPts val="450"/>
              </a:spcBef>
              <a:spcAft>
                <a:spcPts val="0"/>
              </a:spcAft>
              <a:buSzPts val="1800"/>
              <a:buChar char="▪"/>
            </a:pPr>
            <a:r>
              <a:rPr b="1" lang="en-US" sz="1500"/>
              <a:t>Predictor Variables</a:t>
            </a:r>
            <a:r>
              <a:rPr lang="en-US" sz="1500"/>
              <a:t>:</a:t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1240703" y="1914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{22450178-7CE7-499E-8EDE-70A040B45B87}</a:tableStyleId>
              </a:tblPr>
              <a:tblGrid>
                <a:gridCol w="1595700"/>
                <a:gridCol w="5323650"/>
              </a:tblGrid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chemeClr val="dk2"/>
                          </a:solidFill>
                        </a:rPr>
                        <a:t>Life Expectancy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The average number of years a person is expected to live, based on age-specific mortality rates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5"/>
          <p:cNvGraphicFramePr/>
          <p:nvPr/>
        </p:nvGraphicFramePr>
        <p:xfrm>
          <a:off x="1240690" y="3160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{2A019182-4AAD-4EE8-9631-3443B0FB7B6C}</a:tableStyleId>
              </a:tblPr>
              <a:tblGrid>
                <a:gridCol w="1678725"/>
                <a:gridCol w="3825675"/>
                <a:gridCol w="1414950"/>
              </a:tblGrid>
              <a:tr h="27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Economic Factors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Health Factors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Social Factors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95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Status, </a:t>
                      </a: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Income composition of resources, Total Expenditure, GDP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Adult Mortality, Infant Deaths, Alcohol Consumption, Measles Cases, BMI, Under Five Deaths, Polio Coverage, Diphtheria Coverage, HIV Prevalence, Thinness Factors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Font typeface="Corbel"/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Schooling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</a:pPr>
            <a:r>
              <a:rPr lang="en-US" sz="2800"/>
              <a:t>VARIABLE DESCRIPTION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37159" lvl="1" marL="30861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▪"/>
            </a:pPr>
            <a:r>
              <a:rPr b="1" lang="en-US"/>
              <a:t>Rationale </a:t>
            </a:r>
            <a:r>
              <a:rPr lang="en-US"/>
              <a:t>:</a:t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1434790" y="2164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{2A019182-4AAD-4EE8-9631-3443B0FB7B6C}</a:tableStyleId>
              </a:tblPr>
              <a:tblGrid>
                <a:gridCol w="2268475"/>
                <a:gridCol w="2268475"/>
                <a:gridCol w="2268475"/>
              </a:tblGrid>
              <a:tr h="33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Economic variables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Health-related variables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Social Factors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29700">
                <a:tc>
                  <a:txBody>
                    <a:bodyPr/>
                    <a:lstStyle/>
                    <a:p>
                      <a:pPr indent="0" lvl="1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Font typeface="Corbel"/>
                        <a:buNone/>
                      </a:pPr>
                      <a:r>
                        <a:rPr lang="en-US" sz="1350" u="none" cap="none" strike="noStrike">
                          <a:solidFill>
                            <a:schemeClr val="dk2"/>
                          </a:solidFill>
                        </a:rPr>
                        <a:t>Economic variables are critical as they reflect a country’s financial capability to invest in healthcare.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Font typeface="Corbel"/>
                        <a:buNone/>
                      </a:pPr>
                      <a:r>
                        <a:rPr lang="en-US" sz="1350" u="none" cap="none" strike="noStrike">
                          <a:solidFill>
                            <a:schemeClr val="dk2"/>
                          </a:solidFill>
                        </a:rPr>
                        <a:t>Health-related variables, including immunization and mortality rates, directly affect population health.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50"/>
                        <a:buFont typeface="Corbel"/>
                        <a:buNone/>
                      </a:pPr>
                      <a:r>
                        <a:rPr lang="en-US" sz="1350" u="none" cap="none" strike="noStrike">
                          <a:solidFill>
                            <a:schemeClr val="dk2"/>
                          </a:solidFill>
                        </a:rPr>
                        <a:t>Social factors like schooling impact health literacy and access to care, influencing life expectancy.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</a:pPr>
            <a:r>
              <a:rPr lang="en-US" sz="2800"/>
              <a:t>VARIABLE DESCRIPTION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37159" lvl="1" marL="30861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Char char="▪"/>
            </a:pPr>
            <a:r>
              <a:rPr b="1" lang="en-US"/>
              <a:t>Confounding Variables and Their Impact : </a:t>
            </a:r>
            <a:endParaRPr/>
          </a:p>
        </p:txBody>
      </p:sp>
      <p:graphicFrame>
        <p:nvGraphicFramePr>
          <p:cNvPr id="186" name="Google Shape;186;p27"/>
          <p:cNvGraphicFramePr/>
          <p:nvPr/>
        </p:nvGraphicFramePr>
        <p:xfrm>
          <a:off x="1307629" y="3280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{22450178-7CE7-499E-8EDE-70A040B45B87}</a:tableStyleId>
              </a:tblPr>
              <a:tblGrid>
                <a:gridCol w="1598775"/>
                <a:gridCol w="5333850"/>
              </a:tblGrid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Handling Confounders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50">
                          <a:solidFill>
                            <a:schemeClr val="dk2"/>
                          </a:solidFill>
                        </a:rPr>
                        <a:t>The analysis accounted for potential confounders by employing mixed-effects models, which allow for random effects to capture unobserved variability among countries.</a:t>
                      </a:r>
                      <a:endParaRPr b="0"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27"/>
          <p:cNvGraphicFramePr/>
          <p:nvPr/>
        </p:nvGraphicFramePr>
        <p:xfrm>
          <a:off x="1307629" y="2251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{22450178-7CE7-499E-8EDE-70A040B45B87}</a:tableStyleId>
              </a:tblPr>
              <a:tblGrid>
                <a:gridCol w="1598775"/>
                <a:gridCol w="5333850"/>
              </a:tblGrid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Confounding Variables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50">
                          <a:solidFill>
                            <a:schemeClr val="dk2"/>
                          </a:solidFill>
                        </a:rPr>
                        <a:t>Factors like population size, political stability, and healthcare infrastructure could confound the relationships between predictors and life expectancy.</a:t>
                      </a:r>
                      <a:endParaRPr b="0"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3000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DATASET ISSUES AND HANDLING: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00" y="1508750"/>
            <a:ext cx="7338049" cy="313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3000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DATASET ISSUES AND HANDLING: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50" y="1446807"/>
            <a:ext cx="5655550" cy="3493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750" y="1630374"/>
            <a:ext cx="3066525" cy="9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663" y="2571750"/>
            <a:ext cx="3094690" cy="9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2800" y="3573275"/>
            <a:ext cx="2765075" cy="11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3000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EXPLORATORY DATA ANALYSIS (EDA)</a:t>
            </a:r>
            <a:endParaRPr/>
          </a:p>
        </p:txBody>
      </p:sp>
      <p:sp>
        <p:nvSpPr>
          <p:cNvPr id="209" name="Google Shape;209;p30"/>
          <p:cNvSpPr txBox="1"/>
          <p:nvPr>
            <p:ph idx="2" type="body"/>
          </p:nvPr>
        </p:nvSpPr>
        <p:spPr>
          <a:xfrm>
            <a:off x="788439" y="1593154"/>
            <a:ext cx="7565560" cy="1065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Conducted a summary of the data, including checking data types, identifying missing values, and ensuring consistency in variable formats</a:t>
            </a:r>
            <a:endParaRPr/>
          </a:p>
        </p:txBody>
      </p:sp>
      <p:pic>
        <p:nvPicPr>
          <p:cNvPr descr="images/summary_table.png"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3682" y="2200796"/>
            <a:ext cx="5836636" cy="27295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0"/>
          <p:cNvCxnSpPr/>
          <p:nvPr/>
        </p:nvCxnSpPr>
        <p:spPr>
          <a:xfrm>
            <a:off x="4216225" y="2257525"/>
            <a:ext cx="0" cy="6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/>
          <p:nvPr/>
        </p:nvCxnSpPr>
        <p:spPr>
          <a:xfrm flipH="1" rot="10800000">
            <a:off x="4221750" y="2257525"/>
            <a:ext cx="765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4986750" y="2257525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0"/>
          <p:cNvCxnSpPr/>
          <p:nvPr/>
        </p:nvCxnSpPr>
        <p:spPr>
          <a:xfrm flipH="1" rot="10800000">
            <a:off x="4219225" y="2929375"/>
            <a:ext cx="769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3662350" y="2943925"/>
            <a:ext cx="0" cy="6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4488625" y="2929375"/>
            <a:ext cx="0" cy="6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0"/>
          <p:cNvCxnSpPr/>
          <p:nvPr/>
        </p:nvCxnSpPr>
        <p:spPr>
          <a:xfrm flipH="1" rot="10800000">
            <a:off x="3662350" y="2950225"/>
            <a:ext cx="828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3662350" y="3612025"/>
            <a:ext cx="8346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3000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EXPLORATORY DATA ANALYSIS (EDA)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38" y="1485407"/>
            <a:ext cx="5661521" cy="349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3000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EXPLORATORY DATA ANALYSIS (EDA)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38" y="1473657"/>
            <a:ext cx="5661521" cy="349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LOGISTIC REGRESSION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38" y="1473632"/>
            <a:ext cx="5661521" cy="349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902200" y="1508749"/>
            <a:ext cx="73380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900"/>
              <a:buChar char="▪"/>
            </a:pPr>
            <a:r>
              <a:rPr lang="en-US" sz="1750"/>
              <a:t>Public Health Question</a:t>
            </a:r>
            <a:endParaRPr sz="175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750"/>
              <a:t>Literature Review Highlights</a:t>
            </a:r>
            <a:endParaRPr sz="175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750"/>
              <a:t>Data Description</a:t>
            </a:r>
            <a:endParaRPr sz="1750"/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600"/>
              <a:t>Variable Description</a:t>
            </a:r>
            <a:endParaRPr sz="16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750"/>
              <a:t>Dataset Issues and Handling</a:t>
            </a:r>
            <a:endParaRPr sz="175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750"/>
              <a:t>Exploratory Data Analysis</a:t>
            </a:r>
            <a:endParaRPr sz="175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750"/>
              <a:t>Regression Models</a:t>
            </a:r>
            <a:endParaRPr sz="175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750"/>
              <a:t>Data Analysis</a:t>
            </a:r>
            <a:endParaRPr sz="175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750"/>
              <a:t>Shiny Application</a:t>
            </a:r>
            <a:endParaRPr sz="1750"/>
          </a:p>
          <a:p>
            <a:pPr indent="-3397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50"/>
              <a:buChar char="▪"/>
            </a:pPr>
            <a:r>
              <a:rPr lang="en-US" sz="1750"/>
              <a:t>Conclusion</a:t>
            </a:r>
            <a:endParaRPr sz="175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750"/>
              <a:t>Future Enhancements</a:t>
            </a:r>
            <a:endParaRPr sz="175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750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RIDGE</a:t>
            </a:r>
            <a:r>
              <a:rPr lang="en-US"/>
              <a:t> REGRESSION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38" y="1450132"/>
            <a:ext cx="5661521" cy="349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LASSO REGRESSION</a:t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38" y="1473657"/>
            <a:ext cx="5661521" cy="349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ROC CURVE </a:t>
            </a:r>
            <a:r>
              <a:rPr lang="en-US"/>
              <a:t>COMPARISON</a:t>
            </a:r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513" y="1479432"/>
            <a:ext cx="5654978" cy="349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FACTORS AFFECTING LIFE EXPECTANCY</a:t>
            </a:r>
            <a:endParaRPr/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38" y="1473657"/>
            <a:ext cx="5661521" cy="349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3000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LIFE EXPECTANCY </a:t>
            </a:r>
            <a:r>
              <a:rPr lang="en-US"/>
              <a:t>VS </a:t>
            </a:r>
            <a:r>
              <a:rPr lang="en-US" sz="3000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ECONOMIC STATUS</a:t>
            </a:r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13" y="1473602"/>
            <a:ext cx="5661572" cy="349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LIFE EXPECTANCY OVER TIME</a:t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38" y="1485382"/>
            <a:ext cx="5661521" cy="349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LIFE EXPECTANCY VS SCHOOLING</a:t>
            </a:r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38" y="1426652"/>
            <a:ext cx="5661572" cy="349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3000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GEOSPATIAL VISUALIZATION</a:t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13" y="1497102"/>
            <a:ext cx="5661572" cy="349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R SHINY APPLICATION</a:t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00" y="1461907"/>
            <a:ext cx="8033610" cy="349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R SHINY APPLICATION</a:t>
            </a:r>
            <a:endParaRPr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00" y="1485400"/>
            <a:ext cx="8170224" cy="349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3000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PUBLIC HEALTH QUESTION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902200" y="1508749"/>
            <a:ext cx="73380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lang="en-US" sz="165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are the key factors influencing life expectancy globally, and how do these factors differ between developed and developing countries over time?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Importance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50"/>
              <a:buChar char="▪"/>
            </a:pPr>
            <a:r>
              <a:rPr lang="en-US" sz="165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Life expectancy is a crucial measure of a population’s overall health and well-being.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50"/>
              <a:buChar char="▪"/>
            </a:pPr>
            <a:r>
              <a:rPr lang="en-US" sz="165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Understanding the various factors that contribute to life expectancy is vital for developing targeted public health policies and interventions.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50"/>
              <a:buChar char="▪"/>
            </a:pPr>
            <a:r>
              <a:rPr lang="en-US" sz="165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study is important as it identifies actionable areas for improving life expectancy, especially in developing nations, where healthcare resources may be limited and disparities are high.</a:t>
            </a:r>
            <a:endParaRPr sz="16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b="1" lang="en-US"/>
              <a:t>Data Source</a:t>
            </a:r>
            <a:r>
              <a:rPr lang="en-US"/>
              <a:t>: </a:t>
            </a:r>
            <a:r>
              <a:rPr lang="en-US"/>
              <a:t>The dataset is obtained from Kaggle, sourced from the World Health Organization (WHO) and the United Nations (UN).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956100" y="1558100"/>
            <a:ext cx="72843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Key Determinants of Life Expectancy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○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Income Composition of Resources, HIV Prevalence and Infant Deaths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 Accuracy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○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Logistic and Lasso Regression have performed better than Ridge Regression.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Disparities Between Countries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○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Life Expectancy is better in Developed Countries than in Developing Countries.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Temporal Trends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○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Average Life Expectancy is increasing over the years.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Role of Education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○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Schooling shows a significant improvement in LIfe Expectancy.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FUTURE ENHANCEMENTS</a:t>
            </a:r>
            <a:endParaRPr/>
          </a:p>
        </p:txBody>
      </p:sp>
      <p:sp>
        <p:nvSpPr>
          <p:cNvPr id="308" name="Google Shape;308;p45"/>
          <p:cNvSpPr txBox="1"/>
          <p:nvPr/>
        </p:nvSpPr>
        <p:spPr>
          <a:xfrm>
            <a:off x="956100" y="1558100"/>
            <a:ext cx="72843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Leverage machine learning algorithms, such as Gradient Boosting or Neural Networks, to improve life expectancy predictions.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Explore region-specific trends to identify areas with significant improvements or declines.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Add variables such as income inequality (Gini index) and employment rates to assess their impact on life expectancy.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Create a "What-If" scenario analysis to evaluate the potential outcomes of policy changes, such as increased vaccination rates or reduced infant mortality.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Explore disparities in life expectancy between urban and rural areas or among different socio-economic groups within countries.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14" name="Google Shape;314;p46"/>
          <p:cNvSpPr txBox="1"/>
          <p:nvPr/>
        </p:nvSpPr>
        <p:spPr>
          <a:xfrm>
            <a:off x="956100" y="1558100"/>
            <a:ext cx="72843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lang="en-US" sz="18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ttps://www.kaggle.com/datasets/kumarajarshi/life-expectancy-who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https://en.wikipedia.org/wiki/Life_expectancy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https://www.who.int/data/gho/data/themes/mortality-and-global-health-estimates/ghe-life-expectancy-and-healthy-life-expectancy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https://medium.com/@shaileydash/understanding-the-roc-and-auc-intuitively-31ca96445c02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https://cran.r-project.org/web/packages/rnaturalearth/vignettes/rnaturalearth.html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https://shiny.posit.co/r/getstarted/shiny-basics/lesson1/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624893" y="1656659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624893" y="3007751"/>
            <a:ext cx="7886700" cy="88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3000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LITERATURE REVIEW HIGHLIGHTS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71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Previous Research</a:t>
            </a:r>
            <a:r>
              <a:rPr lang="en-US" sz="165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 Studies have examined economic (income, GDP) &amp; demographic factors (healthcare spending) impacting life expectancy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Identified Gaps</a:t>
            </a:r>
            <a:r>
              <a:rPr lang="en-US" sz="165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 Limited focus on the impact of immunization coverage and predominance of cross-sectional studies; mixed-effects models for longitudinal analysis are rare.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Recent Advances</a:t>
            </a:r>
            <a:r>
              <a:rPr lang="en-US" sz="165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 Notable healthcare improvements in developing countries over the past 15 years, influencing life expectancy trends.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Relevance of This Study</a:t>
            </a:r>
            <a:r>
              <a:rPr lang="en-US" sz="165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 Integrates immunization and health-related factors and utilizes mixed-effects models for robust, longitudinal analysis of global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</a:pPr>
            <a:r>
              <a:rPr lang="en-US" sz="2800"/>
              <a:t>DATA DESCRIPTION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902203" y="168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{22450178-7CE7-499E-8EDE-70A040B45B87}</a:tableStyleId>
              </a:tblPr>
              <a:tblGrid>
                <a:gridCol w="1927525"/>
                <a:gridCol w="3582175"/>
                <a:gridCol w="1891150"/>
              </a:tblGrid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Description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Data Type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Country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Name of the country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String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Year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Year of the record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Integer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Status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Developed or Developing status of the Country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String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Life.expectancy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Life Expectancy in age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</a:pPr>
            <a:r>
              <a:rPr lang="en-US" sz="2800"/>
              <a:t>DATA DESCRIPTION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902203" y="168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{22450178-7CE7-499E-8EDE-70A040B45B87}</a:tableStyleId>
              </a:tblPr>
              <a:tblGrid>
                <a:gridCol w="1951025"/>
                <a:gridCol w="3558675"/>
                <a:gridCol w="1891150"/>
              </a:tblGrid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Description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Data Type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Adult.Mortality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Adult mortality rates (probability of dying between 15 and 60 years per 1000 population)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infant.deaths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Number of infant deaths per 1000 population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Integer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Alcohol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Alcohol consumption per capita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percentage.expenditure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Expenditure on health as a percentage of GDP per capita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</a:pPr>
            <a:r>
              <a:rPr lang="en-US" sz="2800"/>
              <a:t>DATA DESCRIPTION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902203" y="168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{22450178-7CE7-499E-8EDE-70A040B45B87}</a:tableStyleId>
              </a:tblPr>
              <a:tblGrid>
                <a:gridCol w="1951025"/>
                <a:gridCol w="3558675"/>
                <a:gridCol w="1891150"/>
              </a:tblGrid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Description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Data Type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Hepatitis.B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Hepatitis B immunization coverage among 1-year-olds (%)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Measles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Number of reported cases per 1000 population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Integer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BMI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Average Body Mass Index of the entire population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under.five.deaths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Number of under-five deaths per 1000 population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Integer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</a:pPr>
            <a:r>
              <a:rPr lang="en-US" sz="2800"/>
              <a:t>DATA DESCRIPTION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902203" y="168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{22450178-7CE7-499E-8EDE-70A040B45B87}</a:tableStyleId>
              </a:tblPr>
              <a:tblGrid>
                <a:gridCol w="1951025"/>
                <a:gridCol w="3558675"/>
                <a:gridCol w="1891150"/>
              </a:tblGrid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Description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Data Type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Polio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Polio immunization coverage among 1-year-olds (%)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Total.expenditure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General government expenditure on health as a percentage of total government expenditure (%)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Diphtheria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DTP3 immunization coverage among 1-year-olds (%)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HIV/AIDS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Deaths per 1000 live births due to HIV/AIDS (0-4 years)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Integer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902189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</a:pPr>
            <a:r>
              <a:rPr lang="en-US" sz="2800"/>
              <a:t>DATA DESCRIPTION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902203" y="168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{22450178-7CE7-499E-8EDE-70A040B45B87}</a:tableStyleId>
              </a:tblPr>
              <a:tblGrid>
                <a:gridCol w="1951025"/>
                <a:gridCol w="3558675"/>
                <a:gridCol w="1891150"/>
              </a:tblGrid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Description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Data Type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GDP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Gross Domestic Product per capita (USD)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8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Population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Population of the Country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Integer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thinness..1.19.years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Prevalence of thinness among children and adolescents (ages 10-19) (%)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9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thinness..5.9.years</a:t>
                      </a:r>
                      <a:endParaRPr sz="135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Prevalence of thinness among children (ages 5-9) (%)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13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