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Quattrocento Sans" panose="020B05020500000200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hit Vadodari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11T14:30:50.750" idx="1">
    <p:pos x="196" y="781"/>
    <p:text>"Who to Follow" system, GraphJet, RealGraph, RecService all target specific recommendation issues and required their own maintenance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11T14:41:56.666" idx="2">
    <p:pos x="196" y="725"/>
    <p:text>Tweets, Events, and Trends don't remain relevant any longer than a day or two</p:text>
  </p:cm>
  <p:cm authorId="0" dt="2023-04-11T14:52:22.791" idx="3">
    <p:pos x="196" y="825"/>
    <p:text>SimClusters takes dot product of user's interests along with real-time representation for a Trend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b7020c91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b7020c91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adc1a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adc1a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adc1a8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adc1a8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5756109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b5756109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b7020c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b7020c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dd329c4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dd329c4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d3ce514c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d3ce514c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4a5986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4a5986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b575610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b575610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b575610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b575610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b5756109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b5756109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cdd329c4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cdd329c4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b7020c91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b7020c91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b7020c91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b7020c91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b7020c91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b7020c91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30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l="43815" r="1" b="38315"/>
          <a:stretch/>
        </p:blipFill>
        <p:spPr>
          <a:xfrm>
            <a:off x="0" y="2662151"/>
            <a:ext cx="6491619" cy="2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Quattrocento Sans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450" y="42420"/>
            <a:ext cx="1315100" cy="75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rtl="0"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o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>
            <a:alpha val="7098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88122" y="38111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2411" y="1362671"/>
            <a:ext cx="7893000" cy="32766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4746784" y="0"/>
            <a:ext cx="4397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3942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3942300" cy="31515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200"/>
              <a:buFont typeface="Arial"/>
              <a:buNone/>
              <a:defRPr sz="1200"/>
            </a:lvl1pPr>
            <a:lvl2pPr marL="914400" marR="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100"/>
              <a:buFont typeface="Arial"/>
              <a:buChar char="•"/>
              <a:defRPr sz="1100"/>
            </a:lvl2pPr>
            <a:lvl3pPr marL="1371600" marR="0" lvl="2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900"/>
              <a:buFont typeface="Courier New"/>
              <a:buChar char="o"/>
              <a:defRPr sz="900"/>
            </a:lvl3pPr>
            <a:lvl4pPr marL="1828800" marR="0" lvl="3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800"/>
              <a:buFont typeface="Calibri"/>
              <a:buChar char="−"/>
              <a:defRPr sz="800"/>
            </a:lvl4pPr>
            <a:lvl5pPr marL="2286000" marR="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800"/>
              <a:buFont typeface="Noto Sans Symbols"/>
              <a:buChar char="▪"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595552" y="553165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588122" y="38111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588122" y="38111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l="43815" r="1" b="38315"/>
          <a:stretch/>
        </p:blipFill>
        <p:spPr>
          <a:xfrm>
            <a:off x="0" y="2662151"/>
            <a:ext cx="6491619" cy="2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800"/>
              <a:buFont typeface="Quattrocento Sans"/>
              <a:buNone/>
              <a:defRPr sz="3800">
                <a:solidFill>
                  <a:srgbClr val="18302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89D4A"/>
              </a:buClr>
              <a:buSzPts val="2100"/>
              <a:buNone/>
              <a:defRPr sz="2100">
                <a:solidFill>
                  <a:srgbClr val="789D4A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450" y="44722"/>
            <a:ext cx="1311098" cy="75463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7743577" y="4663440"/>
            <a:ext cx="1400400" cy="4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88122" y="38111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400"/>
              <a:buNone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o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−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588122" y="58685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500"/>
              <a:buFont typeface="Courier New"/>
              <a:buChar char="o"/>
              <a:defRPr sz="15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alibri"/>
              <a:buChar char="−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1830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33276" y="4733925"/>
            <a:ext cx="1228229" cy="339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r">
              <a:buNone/>
              <a:defRPr sz="10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r">
              <a:buNone/>
              <a:defRPr sz="10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r">
              <a:buNone/>
              <a:defRPr sz="10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r">
              <a:buNone/>
              <a:defRPr sz="10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r">
              <a:buNone/>
              <a:defRPr sz="10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r">
              <a:buNone/>
              <a:defRPr sz="10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r">
              <a:buNone/>
              <a:defRPr sz="10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r">
              <a:buNone/>
              <a:defRPr sz="10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r">
              <a:buNone/>
              <a:defRPr sz="10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r/the-algorithm/blob/main/simclusters-ann/server/src/main/scala/com/twitter/simclustersann/candidate_source/ApproximateCosineSimilarity.scal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r/the-algorithm/blob/main/simclusters-ann/server/src/main/scala/com/twitter/simclustersann/candidate_source/ApproximateCosineSimilarity.scal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r/the-algorithm/blob/main/simclusters-ann/server/src/main/scala/com/twitter/simclustersann/candidate_source/ApproximateCosineSimilarity.scal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log.twitter.com/engineering/en_us/topics/open-source/2023/twitter-recommendation-algorith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r/the-algorithm/blob/main/cr-mixer/server/src/main/scala/com/twitter/cr_mixer/similarity_engine/EarlybirdTensorflowBasedSimilarityEngine.scal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log.twitter.com/engineering/en_us/topics/open-source/2023/twitter-recommendation-algorith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394486.340337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394486.340337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witter.com/engineering/en_us/topics/open-source/2023/twitter-recommendation-algorith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r/the-algorithm/blob/main/simclusters-ann/server/src/main/scala/com/twitter/simclustersann/candidate_source/ApproximateCosineSimilarity.scal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twitter/the-algorithm/blob/main/simclusters-ann/server/src/main/scala/com/twitter/simclustersann/candidate_source/ApproximateCosineSimilarity.sc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Twitter’s Recommendation Algorithm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By Team 13: Garrett Stephens, Lingli Jin, Michael Morris, Rohit Vadodaria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SimClusters - Step 2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4789500"/>
            <a:ext cx="734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the-algorithm/ApproximateCosineSimilarity.scala at main · twitter/the-algorithm (github.com)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11663" y="1227075"/>
            <a:ext cx="76677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Fetch top N clusters' top tweets from the clusterTweetCandidatesStore (TopTweetsPerCluster index).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75" y="2048075"/>
            <a:ext cx="5469930" cy="24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SimClusters - Step 3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11700" y="4789500"/>
            <a:ext cx="734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the-algorithm/ApproximateCosineSimilarity.scala at main · twitter/the-algorithm (github.com)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11663" y="1227075"/>
            <a:ext cx="76677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Calculate all the tweet candidates' dot-product or approximate cosine similarity to source tweets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75" y="1920050"/>
            <a:ext cx="6113174" cy="29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SimClusters - Step 4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311700" y="4789500"/>
            <a:ext cx="734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the-algorithm/ApproximateCosineSimilarity.scala at main · twitter/the-algorithm (github.com)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311700" y="1017725"/>
            <a:ext cx="76677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Take top M tweet candidates by the step 3's score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76025"/>
            <a:ext cx="5972775" cy="33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Twitter’s Recommendation Algorithm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7749"/>
            <a:ext cx="8520599" cy="273329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>
            <a:off x="4161125" y="2490050"/>
            <a:ext cx="1380300" cy="854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1700" y="4789500"/>
            <a:ext cx="588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Twitter's Recommendation Algorithm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Points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11700" y="4789500"/>
            <a:ext cx="679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the-algorithm/EarlybirdTensorflowBasedSimilarityEngine.scala at main · twitter/the-algorithm (github.com)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266848" cy="3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610000" y="2673425"/>
            <a:ext cx="4578600" cy="15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574125" y="1703725"/>
            <a:ext cx="4908300" cy="15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610000" y="4595550"/>
            <a:ext cx="4977900" cy="15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610000" y="3369825"/>
            <a:ext cx="1438500" cy="15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Concerns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Explainability: Having the code be open source increases transparency between the company and the end-user. </a:t>
            </a:r>
            <a:endParaRPr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Ethical: Understanding the algorithm can influence how users tweet – lead to spreading misinformation to increase one’s visibility on the platform. 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Bias: If the algorithm was not designed with fairness in mind, it could result in public bias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Privacy: An algorithm using personal data could raise concerns about privacy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 Page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</a:rPr>
              <a:t>Twitter, V. S., Satuluri, V., Twitter, Twitter, Y. W., Wu, Y., University, X. Z. C. M., Zheng, X., University, C. M., Twitter, Y. Q., Qian, Y., Twitter,	 B. W., Wichers, B., Twitter, Q. D., Dai, Q., Twitter, G. M. T., Tang, G. M., Twitter, J. J., Jiang, J., Waterloo, J. L. U. of, … Venu		 Satuluri The Ohio State University Publication Years2007 - 2020Publication counts11Available for Download9Citation		 count512Downloads (cumulative)9. (2020, August 1). </a:t>
            </a:r>
            <a:r>
              <a:rPr lang="en" sz="1100" i="1" dirty="0">
                <a:solidFill>
                  <a:srgbClr val="000000"/>
                </a:solidFill>
              </a:rPr>
              <a:t>Simclusters: Proceedings of the 26th ACM SIGKDD International		 Conference on Knowledge Discovery &amp; Data Mining</a:t>
            </a:r>
            <a:r>
              <a:rPr lang="en" sz="1100" dirty="0">
                <a:solidFill>
                  <a:srgbClr val="000000"/>
                </a:solidFill>
              </a:rPr>
              <a:t>. ACM Conferences. Retrieved April 12, 2023, from			 https://dl.acm.org/doi/pdf/10.1145/3394486.3403370 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</a:rPr>
              <a:t>Twitter. (n.d.). </a:t>
            </a:r>
            <a:r>
              <a:rPr lang="en" sz="1100" i="1" dirty="0">
                <a:solidFill>
                  <a:srgbClr val="000000"/>
                </a:solidFill>
              </a:rPr>
              <a:t>Twitter's recommendation algorithm</a:t>
            </a:r>
            <a:r>
              <a:rPr lang="en" sz="1100" dirty="0">
                <a:solidFill>
                  <a:srgbClr val="000000"/>
                </a:solidFill>
              </a:rPr>
              <a:t>. Twitter. Retrieved April 12, 2023, from					 https://blog.twitter.com/engineering/en_us/topics/open-source/2023/twitter-recommendation-algorithm 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Problem Statement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Algorithm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Research Paper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Code from Twitter Algorithm GitHub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Related Issues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problem does the Twitter algorithm solve in the For You Page?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How does the algorithm work to suggest personalized content to users?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How can users influence their feed, and how are tweets from verified users weighed?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are the potential concerns about the algorithm's impact on society?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Twitter’s Recommendation Algorithm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7749"/>
            <a:ext cx="8520599" cy="2733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1551675" y="1798550"/>
            <a:ext cx="1380300" cy="501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1700" y="4789500"/>
            <a:ext cx="588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Twitter's Recommendation Algorithm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SimClusters: Community-Based Representations for Heterogeneous Recommendations at Twitter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1700" y="1240700"/>
            <a:ext cx="8520600" cy="3328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Community-based approach is more effective than existing methods to make heterogeneous recommendations on Twitter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Introducing SimClusters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User-to-user graph-based clustering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Users and items are represented as vectors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Key to discovery is use of Neighborhood-aware Metropolis-Hastings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Iteration of MH algorithm that takes into account local node and global graph structure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10x-100x faster, 3x-4x more accurate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Scales easily to billions of nodes and edges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11700" y="4789500"/>
            <a:ext cx="627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SimClusters: Community-Based Representations for Heterogeneous Recommendations at Twitter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SimClusters: Community-Based Representations for Heterogeneous Recommendations at Twitter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Other aspects of SimClusters: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Universal representations of content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Very accurate beyond popular content due to scalability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Design accommodates dynamic items with high churn rate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Applications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Home page tweet engagement increased by 33%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Trend engagement increased by 8%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Follow rate increase of 7%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11700" y="4789500"/>
            <a:ext cx="627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SimClusters: Community-Based Representations for Heterogeneous Recommendations at Twitter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SimClusters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Where tweet characteristics are represented as vectors to feed recommender systems.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Users and tweets represent communities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Goal: “</a:t>
            </a:r>
            <a:r>
              <a:rPr lang="en">
                <a:solidFill>
                  <a:srgbClr val="657786"/>
                </a:solidFill>
              </a:rPr>
              <a:t>Calculate the similarity between any two users, Tweets or user-Tweet pairs in this embedding space”</a:t>
            </a:r>
            <a:r>
              <a:rPr lang="en"/>
              <a:t> to provide the user with similar and relevant tweets of other users to interact with.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11700" y="4789500"/>
            <a:ext cx="588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Twitter's Recommendation Algorithm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683600" y="3050875"/>
            <a:ext cx="1518000" cy="151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117950" y="3280977"/>
            <a:ext cx="1057800" cy="105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800" y="3117675"/>
            <a:ext cx="1384375" cy="13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175" y="4081925"/>
            <a:ext cx="353999" cy="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5600" y="4081925"/>
            <a:ext cx="353999" cy="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025" y="4081925"/>
            <a:ext cx="353999" cy="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850" y="3984775"/>
            <a:ext cx="353999" cy="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SimClusters - Main Steps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store looks for tweets whose similarity is close to a Source SimClustersEmbeddingId.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Approximate cosine similarity is the core algorithm to drive this store.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Step 1 - 4 are in "fetchCandidates" method.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1. Retrieve the SimClusters Embedding by the SimClustersEmbeddingId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2. Fetch top N clusters' top tweets from the clusterTweetCandidatesStore (TopTweetsPerCluster index).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3. Calculate all the tweet candidates' dot-product or approximate cosine similarity to source tweets.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4. Take top M tweet candidates by the step 3's score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11700" y="4789500"/>
            <a:ext cx="734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the-algorithm/ApproximateCosineSimilarity.scala at main · twitter/the-algorithm (github.com)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SimClusters - Step 1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49538"/>
            <a:ext cx="76676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11700" y="4789500"/>
            <a:ext cx="734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the-algorithm/ApproximateCosineSimilarity.scala at main · twitter/the-algorithm (github.com)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66400" y="2938300"/>
            <a:ext cx="3681300" cy="40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1663" y="1227075"/>
            <a:ext cx="76677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Retrieve the SimClusters Embedding by the SimClustersEmbeddingId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MSOB Brand">
      <a:dk1>
        <a:srgbClr val="183028"/>
      </a:dk1>
      <a:lt1>
        <a:srgbClr val="FFFFFF"/>
      </a:lt1>
      <a:dk2>
        <a:srgbClr val="183028"/>
      </a:dk2>
      <a:lt2>
        <a:srgbClr val="FFFFFF"/>
      </a:lt2>
      <a:accent1>
        <a:srgbClr val="183028"/>
      </a:accent1>
      <a:accent2>
        <a:srgbClr val="789D4A"/>
      </a:accent2>
      <a:accent3>
        <a:srgbClr val="D0D3D4"/>
      </a:accent3>
      <a:accent4>
        <a:srgbClr val="F0B323"/>
      </a:accent4>
      <a:accent5>
        <a:srgbClr val="115740"/>
      </a:accent5>
      <a:accent6>
        <a:srgbClr val="B9975B"/>
      </a:accent6>
      <a:hlink>
        <a:srgbClr val="789D4A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Quattrocento Sans</vt:lpstr>
      <vt:lpstr>Courier New</vt:lpstr>
      <vt:lpstr>Noto Sans Symbols</vt:lpstr>
      <vt:lpstr>Office Theme</vt:lpstr>
      <vt:lpstr>Twitter’s Recommendation Algorithm</vt:lpstr>
      <vt:lpstr>Agenda</vt:lpstr>
      <vt:lpstr>Problem Statements</vt:lpstr>
      <vt:lpstr>Twitter’s Recommendation Algorithm</vt:lpstr>
      <vt:lpstr>SimClusters: Community-Based Representations for Heterogeneous Recommendations at Twitter</vt:lpstr>
      <vt:lpstr>SimClusters: Community-Based Representations for Heterogeneous Recommendations at Twitter</vt:lpstr>
      <vt:lpstr>SimClusters</vt:lpstr>
      <vt:lpstr>SimClusters - Main Steps</vt:lpstr>
      <vt:lpstr>SimClusters - Step 1</vt:lpstr>
      <vt:lpstr>SimClusters - Step 2</vt:lpstr>
      <vt:lpstr>SimClusters - Step 3</vt:lpstr>
      <vt:lpstr>SimClusters - Step 4</vt:lpstr>
      <vt:lpstr>Twitter’s Recommendation Algorithm</vt:lpstr>
      <vt:lpstr>Ranking Points</vt:lpstr>
      <vt:lpstr>Ethical Concerns</vt:lpstr>
      <vt:lpstr>Citation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Twitter’s Recommendation Algorithm</dc:title>
  <cp:lastModifiedBy>Garrett Stephens</cp:lastModifiedBy>
  <cp:revision>1</cp:revision>
  <dcterms:modified xsi:type="dcterms:W3CDTF">2023-04-12T14:31:36Z</dcterms:modified>
</cp:coreProperties>
</file>