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Quattrocento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gliLwxNrSbXpydctwEDWpZ19lG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regular.fntdata"/><Relationship Id="rId14" Type="http://schemas.openxmlformats.org/officeDocument/2006/relationships/font" Target="fonts/Roboto-boldItalic.fntdata"/><Relationship Id="rId17" Type="http://schemas.openxmlformats.org/officeDocument/2006/relationships/font" Target="fonts/QuattrocentoSans-italic.fntdata"/><Relationship Id="rId16" Type="http://schemas.openxmlformats.org/officeDocument/2006/relationships/font" Target="fonts/QuattrocentoSans-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The data available at the given URL is related to Kobe Bryant's shot selection during his career in theNBA. It includes information about the location and circumstances of each of his shots, such as the distance from the basket, the angle, the time remaining in the game, etc. The data was compiled from video recordings of his games, and it is intended to be used for predictive modeling and analysis. Using cameras installed in the catwalks of every NBA arena, Second Spectrum software tracks the movements of every player on the court and the basketball 25 times per second. Please see our Player Tracking page for more info.”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15de071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e15de07173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By analyzing Kobe Bryant's shot selection data, we can identify patterns and insights that can be applied to other players and teams. For example, we can determine which types of shots are most effective from different locations on the court, and which factors are most important in determining the success of a shot. This information can help coaches and players make more informed decisions about shot selection and improve their overall performance.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15de0717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e15de07173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The data available at the given URL is related to Kobe Bryant's shot selection during his career in theNBA. It includes information about the location and circumstances of each of his shots, such as the distance from the basket, the angle, the time remaining in the game, etc. The data was compiled from video recordings of his games, and it is intended to be used for predictive modeling and analysis. Using cameras installed in the catwalks of every NBA arena, Second Spectrum software tracks the movements of every player on the court and the basketball 25 times per second. Please see our Player Tracking page for more info.”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p:nvPr/>
        </p:nvSpPr>
        <p:spPr>
          <a:xfrm>
            <a:off x="0" y="0"/>
            <a:ext cx="9144000" cy="5143500"/>
          </a:xfrm>
          <a:prstGeom prst="rect">
            <a:avLst/>
          </a:prstGeom>
          <a:solidFill>
            <a:srgbClr val="1830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3" name="Google Shape;13;p7"/>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14" name="Google Shape;14;p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lt1"/>
              </a:buClr>
              <a:buSzPts val="3800"/>
              <a:buFont typeface="Quattrocento Sans"/>
              <a:buNone/>
              <a:defRPr sz="3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lt1"/>
              </a:buClr>
              <a:buSzPts val="2100"/>
              <a:buNone/>
              <a:defRPr sz="2100">
                <a:solidFill>
                  <a:schemeClr val="lt1"/>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6" name="Google Shape;16;p7"/>
          <p:cNvPicPr preferRelativeResize="0"/>
          <p:nvPr/>
        </p:nvPicPr>
        <p:blipFill rotWithShape="1">
          <a:blip r:embed="rId3">
            <a:alphaModFix/>
          </a:blip>
          <a:srcRect b="0" l="0" r="0" t="0"/>
          <a:stretch/>
        </p:blipFill>
        <p:spPr>
          <a:xfrm>
            <a:off x="3914450" y="42420"/>
            <a:ext cx="1315100" cy="7569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70588"/>
          </a:schemeClr>
        </a:solidFill>
      </p:bgPr>
    </p:bg>
    <p:spTree>
      <p:nvGrpSpPr>
        <p:cNvPr id="17" name="Shape 17"/>
        <p:cNvGrpSpPr/>
        <p:nvPr/>
      </p:nvGrpSpPr>
      <p:grpSpPr>
        <a:xfrm>
          <a:off x="0" y="0"/>
          <a:ext cx="0" cy="0"/>
          <a:chOff x="0" y="0"/>
          <a:chExt cx="0" cy="0"/>
        </a:xfrm>
      </p:grpSpPr>
      <p:sp>
        <p:nvSpPr>
          <p:cNvPr id="18" name="Google Shape;18;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8"/>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1" name="Google Shape;21;p8"/>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22" name="Google Shape;22;p8"/>
          <p:cNvSpPr txBox="1"/>
          <p:nvPr>
            <p:ph idx="1" type="body"/>
          </p:nvPr>
        </p:nvSpPr>
        <p:spPr>
          <a:xfrm>
            <a:off x="622411" y="1362671"/>
            <a:ext cx="7893000" cy="3276600"/>
          </a:xfrm>
          <a:prstGeom prst="rect">
            <a:avLst/>
          </a:prstGeom>
          <a:solidFill>
            <a:schemeClr val="lt1">
              <a:alpha val="49411"/>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42900" lvl="1" marL="914400" algn="l">
              <a:lnSpc>
                <a:spcPct val="90000"/>
              </a:lnSpc>
              <a:spcBef>
                <a:spcPts val="400"/>
              </a:spcBef>
              <a:spcAft>
                <a:spcPts val="0"/>
              </a:spcAft>
              <a:buSzPts val="1800"/>
              <a:buFont typeface="Arial"/>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p8"/>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4" name="Shape 24"/>
        <p:cNvGrpSpPr/>
        <p:nvPr/>
      </p:nvGrpSpPr>
      <p:grpSpPr>
        <a:xfrm>
          <a:off x="0" y="0"/>
          <a:ext cx="0" cy="0"/>
          <a:chOff x="0" y="0"/>
          <a:chExt cx="0" cy="0"/>
        </a:xfrm>
      </p:grpSpPr>
      <p:pic>
        <p:nvPicPr>
          <p:cNvPr id="25" name="Google Shape;25;p9"/>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26" name="Google Shape;26;p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183028"/>
              </a:buClr>
              <a:buSzPts val="3800"/>
              <a:buFont typeface="Quattrocento Sans"/>
              <a:buNone/>
              <a:defRPr sz="3800">
                <a:solidFill>
                  <a:srgbClr val="18302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rgbClr val="789D4A"/>
              </a:buClr>
              <a:buSzPts val="2100"/>
              <a:buNone/>
              <a:defRPr sz="2100">
                <a:solidFill>
                  <a:srgbClr val="789D4A"/>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28" name="Google Shape;28;p9"/>
          <p:cNvPicPr preferRelativeResize="0"/>
          <p:nvPr/>
        </p:nvPicPr>
        <p:blipFill rotWithShape="1">
          <a:blip r:embed="rId3">
            <a:alphaModFix/>
          </a:blip>
          <a:srcRect b="0" l="0" r="0" t="0"/>
          <a:stretch/>
        </p:blipFill>
        <p:spPr>
          <a:xfrm>
            <a:off x="3914450" y="44722"/>
            <a:ext cx="1311098" cy="754630"/>
          </a:xfrm>
          <a:prstGeom prst="rect">
            <a:avLst/>
          </a:prstGeom>
          <a:noFill/>
          <a:ln>
            <a:noFill/>
          </a:ln>
        </p:spPr>
      </p:pic>
      <p:sp>
        <p:nvSpPr>
          <p:cNvPr id="29" name="Google Shape;29;p9"/>
          <p:cNvSpPr/>
          <p:nvPr/>
        </p:nvSpPr>
        <p:spPr>
          <a:xfrm>
            <a:off x="7743577" y="4663440"/>
            <a:ext cx="1400400" cy="459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 name="Google Shape;30;p9"/>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10"/>
          <p:cNvSpPr/>
          <p:nvPr>
            <p:ph idx="2" type="pic"/>
          </p:nvPr>
        </p:nvSpPr>
        <p:spPr>
          <a:xfrm>
            <a:off x="4746784" y="0"/>
            <a:ext cx="4397100" cy="5143500"/>
          </a:xfrm>
          <a:prstGeom prst="rect">
            <a:avLst/>
          </a:prstGeom>
          <a:solidFill>
            <a:schemeClr val="lt1"/>
          </a:solidFill>
          <a:ln>
            <a:noFill/>
          </a:ln>
        </p:spPr>
      </p:sp>
      <p:pic>
        <p:nvPicPr>
          <p:cNvPr id="33" name="Google Shape;33;p10"/>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34" name="Google Shape;34;p10"/>
          <p:cNvSpPr txBox="1"/>
          <p:nvPr>
            <p:ph type="title"/>
          </p:nvPr>
        </p:nvSpPr>
        <p:spPr>
          <a:xfrm>
            <a:off x="629841" y="342900"/>
            <a:ext cx="3942300" cy="1200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2400"/>
              <a:buFont typeface="Quattrocento Sans"/>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10"/>
          <p:cNvSpPr txBox="1"/>
          <p:nvPr>
            <p:ph idx="1" type="body"/>
          </p:nvPr>
        </p:nvSpPr>
        <p:spPr>
          <a:xfrm>
            <a:off x="629841" y="1543050"/>
            <a:ext cx="3942300" cy="3151500"/>
          </a:xfrm>
          <a:prstGeom prst="rect">
            <a:avLst/>
          </a:prstGeom>
          <a:solidFill>
            <a:schemeClr val="lt1">
              <a:alpha val="49411"/>
            </a:schemeClr>
          </a:solidFill>
          <a:ln>
            <a:noFill/>
          </a:ln>
        </p:spPr>
        <p:txBody>
          <a:bodyPr anchorCtr="0" anchor="t" bIns="34275" lIns="68575" spcFirstLastPara="1" rIns="68575" wrap="square" tIns="34275">
            <a:normAutofit/>
          </a:bodyPr>
          <a:lstStyle>
            <a:lvl1pPr indent="-228600" lvl="0" marL="457200" marR="0" algn="l">
              <a:lnSpc>
                <a:spcPct val="90000"/>
              </a:lnSpc>
              <a:spcBef>
                <a:spcPts val="800"/>
              </a:spcBef>
              <a:spcAft>
                <a:spcPts val="0"/>
              </a:spcAft>
              <a:buClr>
                <a:srgbClr val="183028"/>
              </a:buClr>
              <a:buSzPts val="1200"/>
              <a:buFont typeface="Arial"/>
              <a:buNone/>
              <a:defRPr sz="1200"/>
            </a:lvl1pPr>
            <a:lvl2pPr indent="-298450" lvl="1" marL="914400" marR="0" algn="l">
              <a:lnSpc>
                <a:spcPct val="90000"/>
              </a:lnSpc>
              <a:spcBef>
                <a:spcPts val="400"/>
              </a:spcBef>
              <a:spcAft>
                <a:spcPts val="0"/>
              </a:spcAft>
              <a:buClr>
                <a:srgbClr val="789D4A"/>
              </a:buClr>
              <a:buSzPts val="1100"/>
              <a:buFont typeface="Arial"/>
              <a:buChar char="•"/>
              <a:defRPr sz="1100"/>
            </a:lvl2pPr>
            <a:lvl3pPr indent="-285750" lvl="2" marL="1371600" marR="0" algn="l">
              <a:lnSpc>
                <a:spcPct val="90000"/>
              </a:lnSpc>
              <a:spcBef>
                <a:spcPts val="400"/>
              </a:spcBef>
              <a:spcAft>
                <a:spcPts val="0"/>
              </a:spcAft>
              <a:buClr>
                <a:srgbClr val="789D4A"/>
              </a:buClr>
              <a:buSzPts val="900"/>
              <a:buFont typeface="Courier New"/>
              <a:buChar char="o"/>
              <a:defRPr sz="900"/>
            </a:lvl3pPr>
            <a:lvl4pPr indent="-279400" lvl="3" marL="1828800" marR="0" algn="l">
              <a:lnSpc>
                <a:spcPct val="90000"/>
              </a:lnSpc>
              <a:spcBef>
                <a:spcPts val="400"/>
              </a:spcBef>
              <a:spcAft>
                <a:spcPts val="0"/>
              </a:spcAft>
              <a:buClr>
                <a:srgbClr val="789D4A"/>
              </a:buClr>
              <a:buSzPts val="800"/>
              <a:buFont typeface="Calibri"/>
              <a:buChar char="−"/>
              <a:defRPr sz="800"/>
            </a:lvl4pPr>
            <a:lvl5pPr indent="-279400" lvl="4" marL="2286000" marR="0" algn="l">
              <a:lnSpc>
                <a:spcPct val="90000"/>
              </a:lnSpc>
              <a:spcBef>
                <a:spcPts val="400"/>
              </a:spcBef>
              <a:spcAft>
                <a:spcPts val="0"/>
              </a:spcAft>
              <a:buClr>
                <a:srgbClr val="789D4A"/>
              </a:buClr>
              <a:buSzPts val="800"/>
              <a:buFont typeface="Noto Sans Symbols"/>
              <a:buChar char="▪"/>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6" name="Google Shape;3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10"/>
          <p:cNvSpPr/>
          <p:nvPr/>
        </p:nvSpPr>
        <p:spPr>
          <a:xfrm>
            <a:off x="595552" y="553165"/>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 name="Google Shape;38;p10"/>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pic>
        <p:nvPicPr>
          <p:cNvPr id="40" name="Google Shape;40;p11"/>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41" name="Google Shape;41;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11"/>
          <p:cNvSpPr txBox="1"/>
          <p:nvPr>
            <p:ph idx="1" type="body"/>
          </p:nvPr>
        </p:nvSpPr>
        <p:spPr>
          <a:xfrm>
            <a:off x="628650" y="1369219"/>
            <a:ext cx="3886200" cy="3263400"/>
          </a:xfrm>
          <a:prstGeom prst="rect">
            <a:avLst/>
          </a:prstGeom>
          <a:solidFill>
            <a:schemeClr val="lt1">
              <a:alpha val="49411"/>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11"/>
          <p:cNvSpPr txBox="1"/>
          <p:nvPr>
            <p:ph idx="2" type="body"/>
          </p:nvPr>
        </p:nvSpPr>
        <p:spPr>
          <a:xfrm>
            <a:off x="4629150" y="1369219"/>
            <a:ext cx="3886200" cy="3263400"/>
          </a:xfrm>
          <a:prstGeom prst="rect">
            <a:avLst/>
          </a:prstGeom>
          <a:solidFill>
            <a:schemeClr val="lt1"/>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11"/>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 name="Google Shape;46;p11"/>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pic>
        <p:nvPicPr>
          <p:cNvPr id="48" name="Google Shape;48;p12"/>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49" name="Google Shape;49;p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12"/>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 name="Google Shape;52;p12"/>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55" name="Google Shape;55;p1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13"/>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7" name="Google Shape;57;p13"/>
          <p:cNvSpPr txBox="1"/>
          <p:nvPr>
            <p:ph idx="2" type="body"/>
          </p:nvPr>
        </p:nvSpPr>
        <p:spPr>
          <a:xfrm>
            <a:off x="629841" y="1878806"/>
            <a:ext cx="3868200" cy="2763300"/>
          </a:xfrm>
          <a:prstGeom prst="rect">
            <a:avLst/>
          </a:prstGeom>
          <a:solidFill>
            <a:schemeClr val="lt1">
              <a:alpha val="49411"/>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1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9" name="Google Shape;59;p13"/>
          <p:cNvSpPr txBox="1"/>
          <p:nvPr>
            <p:ph idx="4" type="body"/>
          </p:nvPr>
        </p:nvSpPr>
        <p:spPr>
          <a:xfrm>
            <a:off x="4629150" y="1878806"/>
            <a:ext cx="3887400" cy="2763300"/>
          </a:xfrm>
          <a:prstGeom prst="rect">
            <a:avLst/>
          </a:prstGeom>
          <a:solidFill>
            <a:schemeClr val="lt1"/>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3"/>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 name="Google Shape;62;p13"/>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4"/>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68" name="Google Shape;68;p15"/>
          <p:cNvSpPr txBox="1"/>
          <p:nvPr>
            <p:ph type="title"/>
          </p:nvPr>
        </p:nvSpPr>
        <p:spPr>
          <a:xfrm>
            <a:off x="629841" y="342900"/>
            <a:ext cx="2949300" cy="1200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2400"/>
              <a:buFont typeface="Quattrocento Sans"/>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5"/>
          <p:cNvSpPr txBox="1"/>
          <p:nvPr>
            <p:ph idx="1" type="body"/>
          </p:nvPr>
        </p:nvSpPr>
        <p:spPr>
          <a:xfrm>
            <a:off x="3887391" y="740569"/>
            <a:ext cx="4629300" cy="3655200"/>
          </a:xfrm>
          <a:prstGeom prst="rect">
            <a:avLst/>
          </a:prstGeom>
          <a:solidFill>
            <a:schemeClr val="lt1"/>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2400"/>
              <a:buNone/>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o"/>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0" name="Google Shape;70;p15"/>
          <p:cNvSpPr txBox="1"/>
          <p:nvPr>
            <p:ph idx="2" type="body"/>
          </p:nvPr>
        </p:nvSpPr>
        <p:spPr>
          <a:xfrm>
            <a:off x="629841" y="1543050"/>
            <a:ext cx="2949300" cy="2858700"/>
          </a:xfrm>
          <a:prstGeom prst="rect">
            <a:avLst/>
          </a:prstGeom>
          <a:solidFill>
            <a:schemeClr val="lt1">
              <a:alpha val="49411"/>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1" name="Google Shape;71;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5"/>
          <p:cNvSpPr/>
          <p:nvPr/>
        </p:nvSpPr>
        <p:spPr>
          <a:xfrm>
            <a:off x="588122" y="58685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 name="Google Shape;73;p15"/>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183028"/>
              </a:buClr>
              <a:buSzPts val="3300"/>
              <a:buFont typeface="Quattrocento Sans"/>
              <a:buNone/>
              <a:defRPr b="0" i="0" sz="3300" u="none" cap="none" strike="noStrike">
                <a:solidFill>
                  <a:srgbClr val="18302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183028"/>
              </a:buClr>
              <a:buSzPts val="2100"/>
              <a:buFont typeface="Arial"/>
              <a:buNone/>
              <a:defRPr b="0" i="0" sz="2100" u="none" cap="none" strike="noStrike">
                <a:solidFill>
                  <a:srgbClr val="183028"/>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789D4A"/>
              </a:buClr>
              <a:buSzPts val="1800"/>
              <a:buFont typeface="Arial"/>
              <a:buChar char="•"/>
              <a:defRPr b="0" i="0" sz="1800" u="none" cap="none" strike="noStrike">
                <a:solidFill>
                  <a:srgbClr val="183028"/>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789D4A"/>
              </a:buClr>
              <a:buSzPts val="1500"/>
              <a:buFont typeface="Courier New"/>
              <a:buChar char="o"/>
              <a:defRPr b="0" i="0" sz="1500" u="none" cap="none" strike="noStrike">
                <a:solidFill>
                  <a:srgbClr val="183028"/>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789D4A"/>
              </a:buClr>
              <a:buSzPts val="1400"/>
              <a:buFont typeface="Calibri"/>
              <a:buChar char="−"/>
              <a:defRPr b="0" i="0" sz="1400" u="none" cap="none" strike="noStrike">
                <a:solidFill>
                  <a:srgbClr val="183028"/>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789D4A"/>
              </a:buClr>
              <a:buSzPts val="1400"/>
              <a:buFont typeface="Noto Sans Symbols"/>
              <a:buChar char="▪"/>
              <a:defRPr b="0" i="0" sz="1400" u="none" cap="none" strike="noStrike">
                <a:solidFill>
                  <a:srgbClr val="183028"/>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18302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9" name="Google Shape;9;p6"/>
          <p:cNvPicPr preferRelativeResize="0"/>
          <p:nvPr/>
        </p:nvPicPr>
        <p:blipFill rotWithShape="1">
          <a:blip r:embed="rId1">
            <a:alphaModFix/>
          </a:blip>
          <a:srcRect b="0" l="0" r="0" t="0"/>
          <a:stretch/>
        </p:blipFill>
        <p:spPr>
          <a:xfrm>
            <a:off x="7833276" y="4733925"/>
            <a:ext cx="1228229" cy="339792"/>
          </a:xfrm>
          <a:prstGeom prst="rect">
            <a:avLst/>
          </a:prstGeom>
          <a:noFill/>
          <a:ln>
            <a:noFill/>
          </a:ln>
        </p:spPr>
      </p:pic>
      <p:sp>
        <p:nvSpPr>
          <p:cNvPr id="10" name="Google Shape;10;p6"/>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nba.com/stats/help/fa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nba.com/stats/help/fa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3800"/>
              <a:buNone/>
            </a:pPr>
            <a:r>
              <a:rPr lang="en"/>
              <a:t>Kobe Bryant Shooting</a:t>
            </a:r>
            <a:endParaRPr/>
          </a:p>
        </p:txBody>
      </p:sp>
      <p:sp>
        <p:nvSpPr>
          <p:cNvPr id="79" name="Google Shape;79;p1"/>
          <p:cNvSpPr txBox="1"/>
          <p:nvPr>
            <p:ph idx="1" type="subTitle"/>
          </p:nvPr>
        </p:nvSpPr>
        <p:spPr>
          <a:xfrm>
            <a:off x="1143000" y="2701525"/>
            <a:ext cx="6858000" cy="12618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2100"/>
              <a:buNone/>
            </a:pPr>
            <a:r>
              <a:rPr lang="en"/>
              <a:t>Team Presentation 2 - Team 13</a:t>
            </a:r>
            <a:endParaRPr/>
          </a:p>
          <a:p>
            <a:pPr indent="0" lvl="0" marL="0" rtl="0" algn="ctr">
              <a:lnSpc>
                <a:spcPct val="90000"/>
              </a:lnSpc>
              <a:spcBef>
                <a:spcPts val="800"/>
              </a:spcBef>
              <a:spcAft>
                <a:spcPts val="0"/>
              </a:spcAft>
              <a:buSzPts val="2100"/>
              <a:buNone/>
            </a:pPr>
            <a:r>
              <a:rPr lang="en" sz="1100"/>
              <a:t>Lingli Jin, Rohit Vadodaria, Michael Morris, Garrett Stephens</a:t>
            </a:r>
            <a:endParaRPr sz="1100"/>
          </a:p>
          <a:p>
            <a:pPr indent="0" lvl="0" marL="0" rtl="0" algn="ctr">
              <a:lnSpc>
                <a:spcPct val="90000"/>
              </a:lnSpc>
              <a:spcBef>
                <a:spcPts val="800"/>
              </a:spcBef>
              <a:spcAft>
                <a:spcPts val="0"/>
              </a:spcAft>
              <a:buSzPts val="21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Agenda</a:t>
            </a:r>
            <a:endParaRPr/>
          </a:p>
        </p:txBody>
      </p:sp>
      <p:sp>
        <p:nvSpPr>
          <p:cNvPr id="85" name="Google Shape;85;p2"/>
          <p:cNvSpPr txBox="1"/>
          <p:nvPr>
            <p:ph idx="1" type="body"/>
          </p:nvPr>
        </p:nvSpPr>
        <p:spPr>
          <a:xfrm>
            <a:off x="622411" y="1362671"/>
            <a:ext cx="7893000" cy="3276600"/>
          </a:xfrm>
          <a:prstGeom prst="rect">
            <a:avLst/>
          </a:prstGeom>
          <a:solidFill>
            <a:schemeClr val="lt1">
              <a:alpha val="49411"/>
            </a:schemeClr>
          </a:solidFill>
          <a:ln>
            <a:noFill/>
          </a:ln>
        </p:spPr>
        <p:txBody>
          <a:bodyPr anchorCtr="0" anchor="t" bIns="34275" lIns="68575" spcFirstLastPara="1" rIns="68575" wrap="square" tIns="34275">
            <a:normAutofit/>
          </a:bodyPr>
          <a:lstStyle/>
          <a:p>
            <a:pPr indent="-317500" lvl="0" marL="457200" rtl="0" algn="l">
              <a:lnSpc>
                <a:spcPct val="90000"/>
              </a:lnSpc>
              <a:spcBef>
                <a:spcPts val="800"/>
              </a:spcBef>
              <a:spcAft>
                <a:spcPts val="0"/>
              </a:spcAft>
              <a:buSzPts val="1400"/>
              <a:buChar char="-"/>
            </a:pPr>
            <a:r>
              <a:rPr lang="en"/>
              <a:t>Background of the Competition and Data</a:t>
            </a:r>
            <a:endParaRPr/>
          </a:p>
          <a:p>
            <a:pPr indent="-317500" lvl="0" marL="457200" rtl="0" algn="l">
              <a:lnSpc>
                <a:spcPct val="90000"/>
              </a:lnSpc>
              <a:spcBef>
                <a:spcPts val="0"/>
              </a:spcBef>
              <a:spcAft>
                <a:spcPts val="0"/>
              </a:spcAft>
              <a:buSzPts val="1400"/>
              <a:buChar char="-"/>
            </a:pPr>
            <a:r>
              <a:rPr lang="en"/>
              <a:t>Problem Statement</a:t>
            </a:r>
            <a:endParaRPr/>
          </a:p>
          <a:p>
            <a:pPr indent="-317500" lvl="0" marL="457200" rtl="0" algn="l">
              <a:lnSpc>
                <a:spcPct val="90000"/>
              </a:lnSpc>
              <a:spcBef>
                <a:spcPts val="0"/>
              </a:spcBef>
              <a:spcAft>
                <a:spcPts val="0"/>
              </a:spcAft>
              <a:buSzPts val="1400"/>
              <a:buChar char="-"/>
            </a:pPr>
            <a:r>
              <a:rPr lang="en"/>
              <a:t>Critiques</a:t>
            </a:r>
            <a:r>
              <a:rPr lang="en"/>
              <a:t> </a:t>
            </a:r>
            <a:endParaRPr/>
          </a:p>
          <a:p>
            <a:pPr indent="-317500" lvl="0" marL="457200" rtl="0" algn="l">
              <a:spcBef>
                <a:spcPts val="0"/>
              </a:spcBef>
              <a:spcAft>
                <a:spcPts val="0"/>
              </a:spcAft>
              <a:buSzPts val="1400"/>
              <a:buChar char="-"/>
            </a:pPr>
            <a:r>
              <a:rPr lang="en">
                <a:solidFill>
                  <a:schemeClr val="dk1"/>
                </a:solidFill>
              </a:rPr>
              <a:t>Models in R</a:t>
            </a:r>
            <a:endParaRPr/>
          </a:p>
          <a:p>
            <a:pPr indent="-317500" lvl="0" marL="457200" rtl="0" algn="l">
              <a:lnSpc>
                <a:spcPct val="90000"/>
              </a:lnSpc>
              <a:spcBef>
                <a:spcPts val="0"/>
              </a:spcBef>
              <a:spcAft>
                <a:spcPts val="0"/>
              </a:spcAft>
              <a:buSzPts val="1400"/>
              <a:buChar char="-"/>
            </a:pPr>
            <a:r>
              <a:rPr lang="en"/>
              <a:t>Provide Documentation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Data/Competition Background</a:t>
            </a:r>
            <a:endParaRPr/>
          </a:p>
        </p:txBody>
      </p:sp>
      <p:sp>
        <p:nvSpPr>
          <p:cNvPr id="91" name="Google Shape;91;p3"/>
          <p:cNvSpPr txBox="1"/>
          <p:nvPr>
            <p:ph idx="1" type="body"/>
          </p:nvPr>
        </p:nvSpPr>
        <p:spPr>
          <a:xfrm>
            <a:off x="622400" y="1362675"/>
            <a:ext cx="7893000" cy="3276600"/>
          </a:xfrm>
          <a:prstGeom prst="rect">
            <a:avLst/>
          </a:prstGeom>
          <a:solidFill>
            <a:schemeClr val="lt1">
              <a:alpha val="49411"/>
            </a:schemeClr>
          </a:solidFill>
          <a:ln>
            <a:noFill/>
          </a:ln>
        </p:spPr>
        <p:txBody>
          <a:bodyPr anchorCtr="0" anchor="t" bIns="34275" lIns="68575" spcFirstLastPara="1" rIns="68575" wrap="square" tIns="34275">
            <a:normAutofit lnSpcReduction="20000"/>
          </a:bodyPr>
          <a:lstStyle/>
          <a:p>
            <a:pPr indent="0" lvl="0" marL="0" rtl="0" algn="l">
              <a:lnSpc>
                <a:spcPct val="80000"/>
              </a:lnSpc>
              <a:spcBef>
                <a:spcPts val="0"/>
              </a:spcBef>
              <a:spcAft>
                <a:spcPts val="0"/>
              </a:spcAft>
              <a:buSzPts val="1400"/>
              <a:buNone/>
            </a:pPr>
            <a:r>
              <a:rPr lang="en" sz="1875">
                <a:solidFill>
                  <a:srgbClr val="000000"/>
                </a:solidFill>
                <a:highlight>
                  <a:srgbClr val="FFFFFF"/>
                </a:highlight>
              </a:rPr>
              <a:t>Where did the data come from?</a:t>
            </a:r>
            <a:endParaRPr sz="1875">
              <a:solidFill>
                <a:srgbClr val="000000"/>
              </a:solidFill>
              <a:highlight>
                <a:srgbClr val="FFFFFF"/>
              </a:highlight>
            </a:endParaRPr>
          </a:p>
          <a:p>
            <a:pPr indent="0" lvl="0" marL="0" rtl="0" algn="l">
              <a:lnSpc>
                <a:spcPct val="115000"/>
              </a:lnSpc>
              <a:spcBef>
                <a:spcPts val="0"/>
              </a:spcBef>
              <a:spcAft>
                <a:spcPts val="0"/>
              </a:spcAft>
              <a:buSzPts val="1400"/>
              <a:buNone/>
            </a:pPr>
            <a:r>
              <a:rPr lang="en" sz="1100">
                <a:solidFill>
                  <a:srgbClr val="000000"/>
                </a:solidFill>
                <a:highlight>
                  <a:srgbClr val="FFFFFF"/>
                </a:highlight>
              </a:rPr>
              <a:t>“Using cameras installed in the catwalks of every NBA arena, Second Spectrum software tracks the movements of every player on the court and the basketball 25 times per second.”</a:t>
            </a:r>
            <a:endParaRPr sz="1100">
              <a:solidFill>
                <a:srgbClr val="000000"/>
              </a:solidFill>
              <a:highlight>
                <a:srgbClr val="FFFFFF"/>
              </a:highlight>
            </a:endParaRPr>
          </a:p>
          <a:p>
            <a:pPr indent="0" lvl="0" marL="0" rtl="0" algn="l">
              <a:lnSpc>
                <a:spcPct val="115000"/>
              </a:lnSpc>
              <a:spcBef>
                <a:spcPts val="0"/>
              </a:spcBef>
              <a:spcAft>
                <a:spcPts val="0"/>
              </a:spcAft>
              <a:buSzPts val="1400"/>
              <a:buNone/>
            </a:pPr>
            <a:r>
              <a:t/>
            </a:r>
            <a:endParaRPr sz="1100">
              <a:solidFill>
                <a:srgbClr val="00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rPr lang="en" sz="1100">
                <a:solidFill>
                  <a:srgbClr val="000000"/>
                </a:solidFill>
                <a:highlight>
                  <a:srgbClr val="FFFFFF"/>
                </a:highlight>
              </a:rPr>
              <a:t>About 30700 observations in Kaggle Dataset</a:t>
            </a:r>
            <a:endParaRPr sz="1100">
              <a:solidFill>
                <a:srgbClr val="000000"/>
              </a:solidFill>
              <a:highlight>
                <a:srgbClr val="FFFFFF"/>
              </a:highlight>
            </a:endParaRPr>
          </a:p>
          <a:p>
            <a:pPr indent="-295275" lvl="0" marL="533400" rtl="0" algn="l">
              <a:lnSpc>
                <a:spcPct val="115000"/>
              </a:lnSpc>
              <a:spcBef>
                <a:spcPts val="1500"/>
              </a:spcBef>
              <a:spcAft>
                <a:spcPts val="0"/>
              </a:spcAft>
              <a:buClr>
                <a:srgbClr val="3C4043"/>
              </a:buClr>
              <a:buSzPts val="1050"/>
              <a:buFont typeface="Quattrocento Sans"/>
              <a:buChar char="●"/>
            </a:pPr>
            <a:r>
              <a:rPr lang="en" sz="1050">
                <a:solidFill>
                  <a:srgbClr val="3C4043"/>
                </a:solidFill>
              </a:rPr>
              <a:t>action_type</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game_id</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loc_x</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loc_y</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minutes_remaining</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period</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playoffs</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season</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shot_distance</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shot_made_flag</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shot_type</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shot_zone_area</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shot_zone_basic</a:t>
            </a:r>
            <a:endParaRPr sz="1050">
              <a:solidFill>
                <a:srgbClr val="3C4043"/>
              </a:solidFill>
            </a:endParaRPr>
          </a:p>
          <a:p>
            <a:pPr indent="-295275" lvl="0" marL="533400" rtl="0" algn="l">
              <a:lnSpc>
                <a:spcPct val="115000"/>
              </a:lnSpc>
              <a:spcBef>
                <a:spcPts val="0"/>
              </a:spcBef>
              <a:spcAft>
                <a:spcPts val="0"/>
              </a:spcAft>
              <a:buClr>
                <a:srgbClr val="3C4043"/>
              </a:buClr>
              <a:buSzPts val="1050"/>
              <a:buFont typeface="Quattrocento Sans"/>
              <a:buChar char="●"/>
            </a:pPr>
            <a:r>
              <a:rPr lang="en" sz="1050">
                <a:solidFill>
                  <a:srgbClr val="3C4043"/>
                </a:solidFill>
              </a:rPr>
              <a:t>shot_zone_range</a:t>
            </a:r>
            <a:endParaRPr sz="1100">
              <a:solidFill>
                <a:srgbClr val="000000"/>
              </a:solidFill>
              <a:highlight>
                <a:srgbClr val="FFFFFF"/>
              </a:highlight>
            </a:endParaRPr>
          </a:p>
        </p:txBody>
      </p:sp>
      <p:sp>
        <p:nvSpPr>
          <p:cNvPr id="92" name="Google Shape;92;p3"/>
          <p:cNvSpPr txBox="1"/>
          <p:nvPr/>
        </p:nvSpPr>
        <p:spPr>
          <a:xfrm>
            <a:off x="4877275" y="4733900"/>
            <a:ext cx="3000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3"/>
              </a:rPr>
              <a:t>FAQ | Stats | NBA.com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e15de07173_2_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3800"/>
              <a:buNone/>
            </a:pPr>
            <a:r>
              <a:rPr lang="en"/>
              <a:t>Problem Statement</a:t>
            </a:r>
            <a:endParaRPr/>
          </a:p>
        </p:txBody>
      </p:sp>
      <p:sp>
        <p:nvSpPr>
          <p:cNvPr id="98" name="Google Shape;98;g1e15de07173_2_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2100"/>
              <a:buNone/>
            </a:pPr>
            <a:r>
              <a:rPr lang="en"/>
              <a:t>To create a classification model to predict whether a shot by Kobe Bryant is a make or a miss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e15de07173_2_10"/>
          <p:cNvSpPr txBox="1"/>
          <p:nvPr>
            <p:ph type="title"/>
          </p:nvPr>
        </p:nvSpPr>
        <p:spPr>
          <a:xfrm>
            <a:off x="628650" y="4926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Critiques</a:t>
            </a:r>
            <a:endParaRPr/>
          </a:p>
        </p:txBody>
      </p:sp>
      <p:sp>
        <p:nvSpPr>
          <p:cNvPr id="104" name="Google Shape;104;g1e15de07173_2_10"/>
          <p:cNvSpPr txBox="1"/>
          <p:nvPr>
            <p:ph idx="1" type="body"/>
          </p:nvPr>
        </p:nvSpPr>
        <p:spPr>
          <a:xfrm>
            <a:off x="622400" y="1362675"/>
            <a:ext cx="7893000" cy="3276600"/>
          </a:xfrm>
          <a:prstGeom prst="rect">
            <a:avLst/>
          </a:prstGeom>
          <a:solidFill>
            <a:srgbClr val="FFFFFF"/>
          </a:solidFill>
          <a:ln cap="flat" cmpd="sng" w="9525">
            <a:solidFill>
              <a:schemeClr val="lt1"/>
            </a:solidFill>
            <a:prstDash val="solid"/>
            <a:round/>
            <a:headEnd len="sm" w="sm" type="none"/>
            <a:tailEnd len="sm" w="sm" type="none"/>
          </a:ln>
        </p:spPr>
        <p:txBody>
          <a:bodyPr anchorCtr="0" anchor="t" bIns="34275" lIns="68575" spcFirstLastPara="1" rIns="68575" wrap="square" tIns="34275">
            <a:normAutofit fontScale="77500" lnSpcReduction="20000"/>
          </a:bodyPr>
          <a:lstStyle/>
          <a:p>
            <a:pPr indent="-287655" lvl="0" marL="457200" rtl="0" algn="l">
              <a:lnSpc>
                <a:spcPct val="115000"/>
              </a:lnSpc>
              <a:spcBef>
                <a:spcPts val="150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Algorithmic biases and fairness issues</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Biases in identifying key variables</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Subjectivity in feature selection</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Implications on shot selection and effectiveness analysis</a:t>
            </a:r>
            <a:endParaRPr sz="1200">
              <a:solidFill>
                <a:srgbClr val="374151"/>
              </a:solidFill>
              <a:highlight>
                <a:schemeClr val="lt2"/>
              </a:highlight>
              <a:latin typeface="Roboto"/>
              <a:ea typeface="Roboto"/>
              <a:cs typeface="Roboto"/>
              <a:sym typeface="Roboto"/>
            </a:endParaRPr>
          </a:p>
          <a:p>
            <a:pPr indent="-287655" lvl="0" marL="4572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Overfitting and model complexity</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Too many variables or complex models</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Risks of overfitting in shot selection and effectiveness analysis</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Importance of feature selection techniques and regularization</a:t>
            </a:r>
            <a:endParaRPr sz="1200">
              <a:solidFill>
                <a:srgbClr val="374151"/>
              </a:solidFill>
              <a:highlight>
                <a:schemeClr val="lt2"/>
              </a:highlight>
              <a:latin typeface="Roboto"/>
              <a:ea typeface="Roboto"/>
              <a:cs typeface="Roboto"/>
              <a:sym typeface="Roboto"/>
            </a:endParaRPr>
          </a:p>
          <a:p>
            <a:pPr indent="-287655" lvl="0" marL="4572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Data quality and representativeness</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Quality of key variable data (e.g., shot distance, shot type, defender distance)</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Representativeness of data for various game situations</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Impact on shot selection and effectiveness analysis</a:t>
            </a:r>
            <a:endParaRPr sz="1200">
              <a:solidFill>
                <a:srgbClr val="374151"/>
              </a:solidFill>
              <a:highlight>
                <a:schemeClr val="lt2"/>
              </a:highlight>
              <a:latin typeface="Roboto"/>
              <a:ea typeface="Roboto"/>
              <a:cs typeface="Roboto"/>
              <a:sym typeface="Roboto"/>
            </a:endParaRPr>
          </a:p>
          <a:p>
            <a:pPr indent="-287655" lvl="0" marL="4572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Performance metrics and evaluation</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Choice of performance metrics (e.g., shooting percentage, effective field goal percentage)</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Evaluation methodology improvements for shot selection and effectiveness</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Importance of robust validation techniques</a:t>
            </a:r>
            <a:endParaRPr sz="1200">
              <a:solidFill>
                <a:srgbClr val="374151"/>
              </a:solidFill>
              <a:highlight>
                <a:schemeClr val="lt2"/>
              </a:highlight>
              <a:latin typeface="Roboto"/>
              <a:ea typeface="Roboto"/>
              <a:cs typeface="Roboto"/>
              <a:sym typeface="Roboto"/>
            </a:endParaRPr>
          </a:p>
          <a:p>
            <a:pPr indent="-287655" lvl="0" marL="4572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Reproducibility and transparency</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Availability of code, data, and documentation for shot selection and effectiveness analysis</a:t>
            </a:r>
            <a:endParaRPr sz="1200">
              <a:solidFill>
                <a:srgbClr val="374151"/>
              </a:solidFill>
              <a:highlight>
                <a:schemeClr val="lt2"/>
              </a:highlight>
              <a:latin typeface="Roboto"/>
              <a:ea typeface="Roboto"/>
              <a:cs typeface="Roboto"/>
              <a:sym typeface="Roboto"/>
            </a:endParaRPr>
          </a:p>
          <a:p>
            <a:pPr indent="-287655" lvl="1" marL="914400" rtl="0" algn="l">
              <a:lnSpc>
                <a:spcPct val="115000"/>
              </a:lnSpc>
              <a:spcBef>
                <a:spcPts val="0"/>
              </a:spcBef>
              <a:spcAft>
                <a:spcPts val="0"/>
              </a:spcAft>
              <a:buClr>
                <a:srgbClr val="374151"/>
              </a:buClr>
              <a:buSzPct val="100000"/>
              <a:buFont typeface="Roboto"/>
              <a:buChar char="•"/>
            </a:pPr>
            <a:r>
              <a:rPr lang="en" sz="1200">
                <a:solidFill>
                  <a:srgbClr val="374151"/>
                </a:solidFill>
                <a:highlight>
                  <a:schemeClr val="lt2"/>
                </a:highlight>
                <a:latin typeface="Roboto"/>
                <a:ea typeface="Roboto"/>
                <a:cs typeface="Roboto"/>
                <a:sym typeface="Roboto"/>
              </a:rPr>
              <a:t>Reproducibility of results related to key variables</a:t>
            </a:r>
            <a:endParaRPr sz="1200">
              <a:solidFill>
                <a:srgbClr val="374151"/>
              </a:solidFill>
              <a:highlight>
                <a:schemeClr val="lt2"/>
              </a:highlight>
              <a:latin typeface="Roboto"/>
              <a:ea typeface="Roboto"/>
              <a:cs typeface="Roboto"/>
              <a:sym typeface="Roboto"/>
            </a:endParaRPr>
          </a:p>
          <a:p>
            <a:pPr indent="0" lvl="0" marL="457200" rtl="0" algn="l">
              <a:lnSpc>
                <a:spcPct val="115000"/>
              </a:lnSpc>
              <a:spcBef>
                <a:spcPts val="1500"/>
              </a:spcBef>
              <a:spcAft>
                <a:spcPts val="0"/>
              </a:spcAft>
              <a:buNone/>
            </a:pPr>
            <a:r>
              <a:t/>
            </a:r>
            <a:endParaRPr sz="1875">
              <a:solidFill>
                <a:srgbClr val="000000"/>
              </a:solidFill>
              <a:highlight>
                <a:srgbClr val="FFFFFF"/>
              </a:highlight>
            </a:endParaRPr>
          </a:p>
        </p:txBody>
      </p:sp>
      <p:sp>
        <p:nvSpPr>
          <p:cNvPr id="105" name="Google Shape;105;g1e15de07173_2_10"/>
          <p:cNvSpPr txBox="1"/>
          <p:nvPr/>
        </p:nvSpPr>
        <p:spPr>
          <a:xfrm>
            <a:off x="4877275" y="4733900"/>
            <a:ext cx="3000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3"/>
              </a:rPr>
              <a:t>FAQ | Stats | NBA.com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2019 MSOB Brand">
      <a:dk1>
        <a:srgbClr val="183028"/>
      </a:dk1>
      <a:lt1>
        <a:srgbClr val="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