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77" r:id="rId2"/>
    <p:sldId id="433" r:id="rId3"/>
    <p:sldId id="434" r:id="rId4"/>
    <p:sldId id="435" r:id="rId5"/>
    <p:sldId id="436" r:id="rId6"/>
    <p:sldId id="437" r:id="rId7"/>
    <p:sldId id="438" r:id="rId8"/>
    <p:sldId id="444" r:id="rId9"/>
    <p:sldId id="447" r:id="rId10"/>
    <p:sldId id="441" r:id="rId11"/>
    <p:sldId id="439" r:id="rId12"/>
    <p:sldId id="445" r:id="rId13"/>
    <p:sldId id="443" r:id="rId14"/>
    <p:sldId id="462" r:id="rId15"/>
    <p:sldId id="456" r:id="rId16"/>
    <p:sldId id="453" r:id="rId17"/>
    <p:sldId id="454" r:id="rId18"/>
    <p:sldId id="452" r:id="rId19"/>
    <p:sldId id="457" r:id="rId20"/>
    <p:sldId id="458" r:id="rId21"/>
    <p:sldId id="460" r:id="rId22"/>
    <p:sldId id="461" r:id="rId23"/>
    <p:sldId id="463" r:id="rId24"/>
  </p:sldIdLst>
  <p:sldSz cx="9144000" cy="6858000" type="screen4x3"/>
  <p:notesSz cx="7099300" cy="10234613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itchFamily="-9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EAB4B3A-EA50-7741-A22D-E8C85B2E17F9}">
          <p14:sldIdLst>
            <p14:sldId id="277"/>
            <p14:sldId id="433"/>
            <p14:sldId id="434"/>
            <p14:sldId id="435"/>
            <p14:sldId id="436"/>
            <p14:sldId id="437"/>
            <p14:sldId id="438"/>
            <p14:sldId id="444"/>
            <p14:sldId id="447"/>
            <p14:sldId id="441"/>
            <p14:sldId id="439"/>
            <p14:sldId id="445"/>
            <p14:sldId id="443"/>
            <p14:sldId id="462"/>
            <p14:sldId id="456"/>
            <p14:sldId id="453"/>
            <p14:sldId id="454"/>
            <p14:sldId id="452"/>
            <p14:sldId id="457"/>
            <p14:sldId id="458"/>
            <p14:sldId id="460"/>
            <p14:sldId id="461"/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6A91FF"/>
    <a:srgbClr val="FF3300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5"/>
    <p:restoredTop sz="95321"/>
  </p:normalViewPr>
  <p:slideViewPr>
    <p:cSldViewPr snapToGrid="0">
      <p:cViewPr>
        <p:scale>
          <a:sx n="100" d="100"/>
          <a:sy n="100" d="100"/>
        </p:scale>
        <p:origin x="1800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itchFamily="-110" charset="0"/>
              </a:defRPr>
            </a:lvl1pPr>
          </a:lstStyle>
          <a:p>
            <a:pPr>
              <a:defRPr/>
            </a:pPr>
            <a:r>
              <a:rPr lang="en-US" altLang="it-IT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itchFamily="-110" charset="0"/>
              </a:defRPr>
            </a:lvl1pPr>
          </a:lstStyle>
          <a:p>
            <a:pPr>
              <a:defRPr/>
            </a:pPr>
            <a:r>
              <a:rPr lang="en-US" altLang="it-IT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itchFamily="-110" charset="0"/>
              </a:defRPr>
            </a:lvl1pPr>
          </a:lstStyle>
          <a:p>
            <a:pPr>
              <a:defRPr/>
            </a:pPr>
            <a:r>
              <a:rPr lang="en-US" altLang="it-IT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itchFamily="-110" charset="0"/>
              </a:defRPr>
            </a:lvl1pPr>
          </a:lstStyle>
          <a:p>
            <a:pPr>
              <a:defRPr/>
            </a:pPr>
            <a:fld id="{81DA7548-C3AC-4C08-BF30-C64168C28791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85926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 altLang="it-IT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 altLang="it-IT"/>
              <a:t>Operating System</a:t>
            </a:r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noProof="0" smtClean="0"/>
              <a:t>Click to edit Master text styles</a:t>
            </a:r>
          </a:p>
          <a:p>
            <a:pPr lvl="1"/>
            <a:r>
              <a:rPr lang="en-US" altLang="it-IT" noProof="0" smtClean="0"/>
              <a:t>Second level</a:t>
            </a:r>
          </a:p>
          <a:p>
            <a:pPr lvl="2"/>
            <a:r>
              <a:rPr lang="en-US" altLang="it-IT" noProof="0" smtClean="0"/>
              <a:t>Third level</a:t>
            </a:r>
          </a:p>
          <a:p>
            <a:pPr lvl="3"/>
            <a:r>
              <a:rPr lang="en-US" altLang="it-IT" noProof="0" smtClean="0"/>
              <a:t>Fourth level</a:t>
            </a:r>
          </a:p>
          <a:p>
            <a:pPr lvl="4"/>
            <a:r>
              <a:rPr lang="en-US" altLang="it-IT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 altLang="it-IT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0DDD85DA-EC9E-466A-95B1-99F639DEB3EC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1072896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1pPr>
            <a:lvl2pPr marL="37931725" indent="-37474525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it-IT" sz="1300" smtClean="0">
                <a:ea typeface="ＭＳ Ｐゴシック" pitchFamily="-92" charset="-128"/>
              </a:rPr>
              <a:t>Process synchronization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1pPr>
            <a:lvl2pPr marL="37931725" indent="-37474525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it-IT" sz="1300" smtClean="0">
                <a:ea typeface="ＭＳ Ｐゴシック" pitchFamily="-92" charset="-128"/>
              </a:rPr>
              <a:t>Operating System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1pPr>
            <a:lvl2pPr marL="37931725" indent="-37474525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it-IT" sz="1300" smtClean="0">
                <a:ea typeface="ＭＳ Ｐゴシック" pitchFamily="-92" charset="-128"/>
              </a:rPr>
              <a:t>© 2005 William Fornaciari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1pPr>
            <a:lvl2pPr marL="37931725" indent="-37474525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110" charset="0"/>
                <a:ea typeface="ヒラギノ角ゴ Pro W3" pitchFamily="-11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FA1A9C8-57B2-4ADB-9B74-20AEA6A90793}" type="slidenum">
              <a:rPr lang="en-US" altLang="it-IT" sz="1300" smtClean="0">
                <a:ea typeface="ＭＳ Ｐゴシック" pitchFamily="-92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it-IT" sz="1300" smtClean="0">
              <a:ea typeface="ＭＳ Ｐゴシック" pitchFamily="-92" charset="-128"/>
            </a:endParaRPr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smtClean="0">
              <a:latin typeface="Times New Roman" pitchFamily="-110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038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11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1611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791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13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9969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14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4954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476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0308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4582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5748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7710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3795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2747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Process synchronization</a:t>
            </a:r>
            <a:endParaRPr lang="en-US" alt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Operating System</a:t>
            </a:r>
            <a:endParaRPr lang="en-US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it-IT" smtClean="0"/>
              <a:t>© 2005 William Fornaciari</a:t>
            </a:r>
            <a:endParaRPr lang="en-US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DD85DA-EC9E-466A-95B1-99F639DEB3EC}" type="slidenum">
              <a:rPr lang="en-US" altLang="it-IT" smtClean="0"/>
              <a:pPr>
                <a:defRPr/>
              </a:pPr>
              <a:t>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93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tags" Target="../tags/tag33.xml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tags" Target="../tags/tag27.xml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powerpoint0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22320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02313" y="1219200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 algn="r">
              <a:defRPr/>
            </a:pPr>
            <a:r>
              <a:rPr lang="en-US" altLang="it-IT" sz="900" b="1" smtClean="0">
                <a:solidFill>
                  <a:srgbClr val="003366"/>
                </a:solidFill>
              </a:rPr>
              <a:t>DIPARTIMENTO DI ELETTRONICA E INFORMAZIONE</a:t>
            </a:r>
          </a:p>
        </p:txBody>
      </p:sp>
      <p:pic>
        <p:nvPicPr>
          <p:cNvPr id="7" name="Picture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3" r="13869" b="11276"/>
          <a:stretch>
            <a:fillRect/>
          </a:stretch>
        </p:blipFill>
        <p:spPr bwMode="auto">
          <a:xfrm>
            <a:off x="12431713" y="3101975"/>
            <a:ext cx="5003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3" r="13869" b="11276"/>
          <a:stretch>
            <a:fillRect/>
          </a:stretch>
        </p:blipFill>
        <p:spPr bwMode="auto">
          <a:xfrm>
            <a:off x="6276975" y="5537200"/>
            <a:ext cx="27686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081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8A28A-61C2-42C0-8EB0-7491DD1A128A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5733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F1A73-5940-422B-A462-714236B23C0B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3321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3D911-5F32-43E4-88E0-6E87F370C588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998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4EB49-A8F0-4A1F-B490-BC9F709831A8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6579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E69EF-B48D-4A62-B4C3-9604B5352DC8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1849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82CB-5967-4820-BE95-87039B6496E0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353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6CA37-1695-4E83-AE8E-91D90FFFB2D1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260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461B4-D011-4496-B9F7-32BEF32D3CAC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3368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9B3AC-9BB8-41CB-B592-A0D213CFCC42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602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860F1-36A0-4917-8776-7371DEFBBD24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3728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tags" Target="../tags/tag10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24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Click to edit Master text styles</a:t>
            </a:r>
          </a:p>
          <a:p>
            <a:pPr lvl="1"/>
            <a:r>
              <a:rPr lang="en-US" altLang="it-IT" smtClean="0"/>
              <a:t>Second level</a:t>
            </a:r>
          </a:p>
          <a:p>
            <a:pPr lvl="2"/>
            <a:r>
              <a:rPr lang="en-US" altLang="it-IT" smtClean="0"/>
              <a:t>Third level</a:t>
            </a:r>
          </a:p>
          <a:p>
            <a:pPr lvl="3"/>
            <a:r>
              <a:rPr lang="en-US" altLang="it-IT" smtClean="0"/>
              <a:t>Fourth level</a:t>
            </a:r>
          </a:p>
          <a:p>
            <a:pPr lvl="4"/>
            <a:r>
              <a:rPr lang="en-US" altLang="it-IT" smtClean="0"/>
              <a:t>Fifth level</a:t>
            </a:r>
          </a:p>
        </p:txBody>
      </p:sp>
      <p:sp>
        <p:nvSpPr>
          <p:cNvPr id="468998" name="Rectangle 6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0" y="65532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r>
              <a:rPr lang="en-US" altLang="it-IT"/>
              <a:t>PhDAY 2011 - DEI</a:t>
            </a:r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FC314E6E-739F-4DCD-B187-2E9A9230620C}" type="slidenum">
              <a:rPr lang="en-US" altLang="it-IT"/>
              <a:pPr>
                <a:defRPr/>
              </a:pPr>
              <a:t>‹n.›</a:t>
            </a:fld>
            <a:endParaRPr lang="en-US" altLang="it-IT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 eaLnBrk="1" hangingPunct="1">
              <a:defRPr/>
            </a:pPr>
            <a:endParaRPr lang="it-IT" altLang="it-IT" smtClean="0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 algn="r">
              <a:defRPr/>
            </a:pPr>
            <a:r>
              <a:rPr lang="en-US" altLang="it-IT" sz="900" b="1" smtClean="0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Times" pitchFamily="-110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-110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Times" pitchFamily="-110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quad/recsys-course-2016-pu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quad/recsys-course-2016-pu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generated/sklearn.linear_model.ElasticNe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nda.pydata.org/miniconda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681538"/>
            <a:ext cx="7005638" cy="8048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itchFamily="-110" charset="0"/>
              <a:buNone/>
            </a:pPr>
            <a:r>
              <a:rPr lang="en-US" altLang="it-IT" dirty="0" smtClean="0">
                <a:solidFill>
                  <a:srgbClr val="002060"/>
                </a:solidFill>
              </a:rPr>
              <a:t>Collaborative Filtering in Python</a:t>
            </a:r>
          </a:p>
        </p:txBody>
      </p:sp>
      <p:sp>
        <p:nvSpPr>
          <p:cNvPr id="3075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43063" y="5359400"/>
            <a:ext cx="7005637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37931725" indent="-37474525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Times" pitchFamily="-110" charset="0"/>
              <a:buNone/>
            </a:pPr>
            <a:r>
              <a:rPr lang="en-US" altLang="it-IT" sz="1600" dirty="0" smtClean="0">
                <a:solidFill>
                  <a:srgbClr val="002060"/>
                </a:solidFill>
              </a:rPr>
              <a:t>Massimo Quadrana</a:t>
            </a:r>
          </a:p>
          <a:p>
            <a:pPr eaLnBrk="1" hangingPunct="1">
              <a:lnSpc>
                <a:spcPct val="80000"/>
              </a:lnSpc>
              <a:buFont typeface="Times" pitchFamily="-110" charset="0"/>
              <a:buNone/>
            </a:pPr>
            <a:endParaRPr lang="en-US" altLang="it-IT" sz="1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Times" pitchFamily="-110" charset="0"/>
              <a:buNone/>
            </a:pPr>
            <a:r>
              <a:rPr lang="en-US" altLang="it-IT" sz="1400" dirty="0" smtClean="0">
                <a:solidFill>
                  <a:srgbClr val="002060"/>
                </a:solidFill>
              </a:rPr>
              <a:t>6th </a:t>
            </a:r>
            <a:r>
              <a:rPr lang="en-US" altLang="it-IT" sz="1400" dirty="0">
                <a:solidFill>
                  <a:srgbClr val="002060"/>
                </a:solidFill>
              </a:rPr>
              <a:t>October </a:t>
            </a:r>
            <a:r>
              <a:rPr lang="en-US" altLang="it-IT" sz="1400" dirty="0" smtClean="0">
                <a:solidFill>
                  <a:srgbClr val="002060"/>
                </a:solidFill>
              </a:rPr>
              <a:t>2016</a:t>
            </a:r>
            <a:endParaRPr lang="en-US" altLang="it-IT" sz="1400" dirty="0">
              <a:solidFill>
                <a:srgbClr val="002060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6264275" y="5099051"/>
            <a:ext cx="2879725" cy="14557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shrinkage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Generate a </a:t>
            </a:r>
            <a:r>
              <a:rPr lang="en-US" sz="2400" u="sng" dirty="0" smtClean="0"/>
              <a:t>validation</a:t>
            </a:r>
            <a:r>
              <a:rPr lang="en-US" sz="2400" dirty="0" smtClean="0"/>
              <a:t> set with </a:t>
            </a:r>
            <a:r>
              <a:rPr lang="en-US" sz="2400" dirty="0" err="1" smtClean="0"/>
              <a:t>split_dataset.py</a:t>
            </a:r>
            <a:endParaRPr lang="en-US" sz="2400" dirty="0" smtClean="0"/>
          </a:p>
          <a:p>
            <a:r>
              <a:rPr lang="en-US" sz="2400" dirty="0" smtClean="0"/>
              <a:t>Edit and run </a:t>
            </a:r>
            <a:r>
              <a:rPr lang="en-US" sz="2400" dirty="0" err="1" smtClean="0"/>
              <a:t>tuning.py</a:t>
            </a:r>
            <a:endParaRPr lang="en-US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10</a:t>
            </a:fld>
            <a:endParaRPr lang="en-US" alt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779"/>
            <a:ext cx="4624768" cy="308697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68" y="2695904"/>
            <a:ext cx="4435816" cy="29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Pearson</a:t>
            </a:r>
            <a:r>
              <a:rPr lang="it-IT" dirty="0"/>
              <a:t> </a:t>
            </a:r>
            <a:r>
              <a:rPr lang="it-IT" dirty="0" err="1" smtClean="0"/>
              <a:t>Similarity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11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4193628"/>
            <a:ext cx="7772400" cy="190237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U</a:t>
            </a:r>
            <a:r>
              <a:rPr lang="en-US" b="1" i="1" dirty="0" smtClean="0"/>
              <a:t> </a:t>
            </a:r>
            <a:r>
              <a:rPr lang="en-US" dirty="0" smtClean="0"/>
              <a:t>is the set of </a:t>
            </a:r>
            <a:r>
              <a:rPr lang="en-US" u="sng" dirty="0" smtClean="0"/>
              <a:t>common</a:t>
            </a:r>
            <a:r>
              <a:rPr lang="en-US" dirty="0" smtClean="0"/>
              <a:t> users between </a:t>
            </a:r>
            <a:r>
              <a:rPr lang="en-US" dirty="0" err="1" smtClean="0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79600"/>
            <a:ext cx="8483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Pearson</a:t>
            </a:r>
            <a:r>
              <a:rPr lang="it-IT" dirty="0"/>
              <a:t> </a:t>
            </a:r>
            <a:r>
              <a:rPr lang="it-IT" dirty="0" err="1" smtClean="0"/>
              <a:t>Similarity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12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Adjusted</a:t>
            </a:r>
            <a:r>
              <a:rPr lang="it-IT" dirty="0" smtClean="0"/>
              <a:t> Cosine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13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4193628"/>
            <a:ext cx="7772400" cy="190237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U</a:t>
            </a:r>
            <a:r>
              <a:rPr lang="en-US" b="1" i="1" dirty="0" smtClean="0"/>
              <a:t> </a:t>
            </a:r>
            <a:r>
              <a:rPr lang="en-US" dirty="0" smtClean="0"/>
              <a:t>is the set of </a:t>
            </a:r>
            <a:r>
              <a:rPr lang="en-US" u="sng" dirty="0" smtClean="0"/>
              <a:t>common</a:t>
            </a:r>
            <a:r>
              <a:rPr lang="en-US" dirty="0" smtClean="0"/>
              <a:t> users between </a:t>
            </a:r>
            <a:r>
              <a:rPr lang="en-US" dirty="0" err="1" smtClean="0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986017"/>
            <a:ext cx="8445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Recpy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what’s new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14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in Python</a:t>
            </a: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36958"/>
          </a:xfrm>
        </p:spPr>
        <p:txBody>
          <a:bodyPr/>
          <a:lstStyle/>
          <a:p>
            <a:pPr marL="0" indent="0">
              <a:buNone/>
            </a:pPr>
            <a:r>
              <a:rPr lang="en-US" altLang="it-IT" sz="2000" dirty="0" smtClean="0">
                <a:solidFill>
                  <a:srgbClr val="002060"/>
                </a:solidFill>
              </a:rPr>
              <a:t>Update your local repo:</a:t>
            </a:r>
          </a:p>
          <a:p>
            <a:pPr marL="0" indent="0">
              <a:buNone/>
            </a:pPr>
            <a:r>
              <a:rPr lang="en-US" altLang="it-IT" sz="2000" dirty="0" smtClean="0">
                <a:solidFill>
                  <a:srgbClr val="002060"/>
                </a:solidFill>
              </a:rPr>
              <a:t>1) Pull from the repository: </a:t>
            </a:r>
            <a:r>
              <a:rPr lang="en-US" altLang="it-IT" sz="2000" b="1" dirty="0" err="1" smtClean="0">
                <a:solidFill>
                  <a:srgbClr val="002060"/>
                </a:solidFill>
              </a:rPr>
              <a:t>g</a:t>
            </a:r>
            <a:r>
              <a:rPr lang="en-US" altLang="it-IT" sz="2000" b="1" dirty="0" err="1" smtClean="0">
                <a:solidFill>
                  <a:srgbClr val="002060"/>
                </a:solidFill>
              </a:rPr>
              <a:t>it</a:t>
            </a:r>
            <a:r>
              <a:rPr lang="en-US" altLang="it-IT" sz="2000" b="1" dirty="0" smtClean="0">
                <a:solidFill>
                  <a:srgbClr val="002060"/>
                </a:solidFill>
              </a:rPr>
              <a:t> pull origin master</a:t>
            </a:r>
            <a:endParaRPr lang="en-US" altLang="it-IT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it-IT" sz="2000" dirty="0" smtClean="0">
                <a:solidFill>
                  <a:srgbClr val="002060"/>
                </a:solidFill>
              </a:rPr>
              <a:t>(</a:t>
            </a:r>
            <a:r>
              <a:rPr lang="en-US" altLang="it-IT" sz="2000" dirty="0" smtClean="0">
                <a:solidFill>
                  <a:srgbClr val="002060"/>
                </a:solidFill>
              </a:rPr>
              <a:t>or clone with </a:t>
            </a:r>
            <a:r>
              <a:rPr lang="en-US" altLang="it-IT" sz="2000" b="1" dirty="0" err="1" smtClean="0">
                <a:solidFill>
                  <a:srgbClr val="002060"/>
                </a:solidFill>
              </a:rPr>
              <a:t>git</a:t>
            </a:r>
            <a:r>
              <a:rPr lang="en-US" altLang="it-IT" sz="2000" b="1" dirty="0" smtClean="0">
                <a:solidFill>
                  <a:srgbClr val="002060"/>
                </a:solidFill>
              </a:rPr>
              <a:t> </a:t>
            </a:r>
            <a:r>
              <a:rPr lang="en-US" altLang="it-IT" sz="2000" b="1" dirty="0" smtClean="0">
                <a:solidFill>
                  <a:srgbClr val="002060"/>
                </a:solidFill>
              </a:rPr>
              <a:t>clone </a:t>
            </a:r>
            <a:r>
              <a:rPr lang="en-US" altLang="it-IT" sz="2000" b="1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n-US" altLang="it-IT" sz="2000" b="1" dirty="0">
                <a:solidFill>
                  <a:srgbClr val="002060"/>
                </a:solidFill>
                <a:hlinkClick r:id="rId3"/>
              </a:rPr>
              <a:t>://</a:t>
            </a:r>
            <a:r>
              <a:rPr lang="en-US" altLang="it-IT" sz="2000" b="1" dirty="0" smtClean="0">
                <a:solidFill>
                  <a:srgbClr val="002060"/>
                </a:solidFill>
                <a:hlinkClick r:id="rId3"/>
              </a:rPr>
              <a:t>github.com/mquad/recsys-course-2016-pub</a:t>
            </a:r>
            <a:r>
              <a:rPr lang="en-US" altLang="it-IT" sz="2000" dirty="0" smtClean="0">
                <a:solidFill>
                  <a:srgbClr val="002060"/>
                </a:solidFill>
              </a:rPr>
              <a:t> )</a:t>
            </a:r>
          </a:p>
          <a:p>
            <a:pPr marL="0" indent="0">
              <a:buNone/>
            </a:pPr>
            <a:r>
              <a:rPr lang="en-US" altLang="it-IT" sz="2000" dirty="0" smtClean="0">
                <a:solidFill>
                  <a:srgbClr val="002060"/>
                </a:solidFill>
              </a:rPr>
              <a:t>2) Install </a:t>
            </a:r>
            <a:r>
              <a:rPr lang="en-US" altLang="it-IT" sz="2000" dirty="0" err="1" smtClean="0">
                <a:solidFill>
                  <a:srgbClr val="002060"/>
                </a:solidFill>
              </a:rPr>
              <a:t>recpy</a:t>
            </a:r>
            <a:r>
              <a:rPr lang="en-US" altLang="it-IT" sz="2000" dirty="0" smtClean="0">
                <a:solidFill>
                  <a:srgbClr val="002060"/>
                </a:solidFill>
              </a:rPr>
              <a:t> again (not necessarily the </a:t>
            </a:r>
            <a:r>
              <a:rPr lang="en-US" altLang="it-IT" sz="2000" dirty="0" err="1" smtClean="0">
                <a:solidFill>
                  <a:srgbClr val="002060"/>
                </a:solidFill>
              </a:rPr>
              <a:t>virtualenv</a:t>
            </a:r>
            <a:r>
              <a:rPr lang="en-US" altLang="it-IT" sz="2000" dirty="0" smtClean="0">
                <a:solidFill>
                  <a:srgbClr val="002060"/>
                </a:solidFill>
              </a:rPr>
              <a:t>!)</a:t>
            </a:r>
          </a:p>
          <a:p>
            <a:pPr marL="0" indent="0">
              <a:buNone/>
            </a:pPr>
            <a:endParaRPr lang="en-US" altLang="it-IT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it-IT" sz="2000" dirty="0" smtClean="0">
                <a:solidFill>
                  <a:srgbClr val="002060"/>
                </a:solidFill>
              </a:rPr>
              <a:t>New features:</a:t>
            </a:r>
          </a:p>
          <a:p>
            <a:r>
              <a:rPr lang="en-US" altLang="it-IT" sz="2000" dirty="0" err="1" smtClean="0">
                <a:solidFill>
                  <a:srgbClr val="002060"/>
                </a:solidFill>
              </a:rPr>
              <a:t>ItemKNN</a:t>
            </a:r>
            <a:r>
              <a:rPr lang="en-US" altLang="it-IT" sz="2000" dirty="0" smtClean="0">
                <a:solidFill>
                  <a:srgbClr val="002060"/>
                </a:solidFill>
              </a:rPr>
              <a:t>: cosine, </a:t>
            </a:r>
            <a:r>
              <a:rPr lang="en-US" altLang="it-IT" sz="2000" dirty="0" err="1" smtClean="0">
                <a:solidFill>
                  <a:srgbClr val="002060"/>
                </a:solidFill>
              </a:rPr>
              <a:t>pearson</a:t>
            </a:r>
            <a:r>
              <a:rPr lang="en-US" altLang="it-IT" sz="2000" dirty="0" smtClean="0">
                <a:solidFill>
                  <a:srgbClr val="002060"/>
                </a:solidFill>
              </a:rPr>
              <a:t> and adjusted cosine (w/ </a:t>
            </a:r>
            <a:r>
              <a:rPr lang="en-US" altLang="it-IT" sz="2000" b="1" dirty="0" err="1">
                <a:solidFill>
                  <a:srgbClr val="002060"/>
                </a:solidFill>
              </a:rPr>
              <a:t>C</a:t>
            </a:r>
            <a:r>
              <a:rPr lang="en-US" altLang="it-IT" sz="2000" b="1" dirty="0" err="1" smtClean="0">
                <a:solidFill>
                  <a:srgbClr val="002060"/>
                </a:solidFill>
              </a:rPr>
              <a:t>ython</a:t>
            </a:r>
            <a:r>
              <a:rPr lang="en-US" altLang="it-IT" sz="2000" dirty="0" smtClean="0">
                <a:solidFill>
                  <a:srgbClr val="002060"/>
                </a:solidFill>
              </a:rPr>
              <a:t> code)</a:t>
            </a:r>
          </a:p>
          <a:p>
            <a:r>
              <a:rPr lang="en-US" altLang="it-IT" sz="2000" dirty="0" smtClean="0">
                <a:solidFill>
                  <a:srgbClr val="002060"/>
                </a:solidFill>
              </a:rPr>
              <a:t>Efficient </a:t>
            </a:r>
            <a:r>
              <a:rPr lang="en-US" altLang="it-IT" sz="2000" dirty="0" err="1" smtClean="0">
                <a:solidFill>
                  <a:srgbClr val="002060"/>
                </a:solidFill>
              </a:rPr>
              <a:t>item_knn</a:t>
            </a:r>
            <a:r>
              <a:rPr lang="en-US" altLang="it-IT" sz="2000" dirty="0" smtClean="0">
                <a:solidFill>
                  <a:srgbClr val="002060"/>
                </a:solidFill>
              </a:rPr>
              <a:t> with </a:t>
            </a:r>
            <a:r>
              <a:rPr lang="en-US" altLang="it-IT" sz="2000" b="1" dirty="0" smtClean="0">
                <a:solidFill>
                  <a:srgbClr val="002060"/>
                </a:solidFill>
              </a:rPr>
              <a:t>sparse weights</a:t>
            </a:r>
          </a:p>
          <a:p>
            <a:r>
              <a:rPr lang="en-US" altLang="it-IT" sz="2000" b="1" dirty="0" smtClean="0">
                <a:solidFill>
                  <a:srgbClr val="002060"/>
                </a:solidFill>
              </a:rPr>
              <a:t>K-Fold cross validation</a:t>
            </a:r>
          </a:p>
          <a:p>
            <a:r>
              <a:rPr lang="en-US" altLang="it-IT" sz="2000" dirty="0" smtClean="0">
                <a:solidFill>
                  <a:srgbClr val="002060"/>
                </a:solidFill>
              </a:rPr>
              <a:t>New scripts: </a:t>
            </a:r>
            <a:r>
              <a:rPr lang="en-US" altLang="it-IT" sz="2000" dirty="0" err="1" smtClean="0">
                <a:solidFill>
                  <a:srgbClr val="002060"/>
                </a:solidFill>
              </a:rPr>
              <a:t>cv_eval.py</a:t>
            </a:r>
            <a:r>
              <a:rPr lang="en-US" altLang="it-IT" sz="2000" dirty="0" smtClean="0">
                <a:solidFill>
                  <a:srgbClr val="002060"/>
                </a:solidFill>
              </a:rPr>
              <a:t>, </a:t>
            </a:r>
            <a:r>
              <a:rPr lang="en-US" altLang="it-IT" sz="2000" dirty="0" err="1" smtClean="0">
                <a:solidFill>
                  <a:srgbClr val="002060"/>
                </a:solidFill>
              </a:rPr>
              <a:t>holdout_eval.py</a:t>
            </a:r>
            <a:r>
              <a:rPr lang="en-US" altLang="it-IT" sz="2000" dirty="0" smtClean="0">
                <a:solidFill>
                  <a:srgbClr val="002060"/>
                </a:solidFill>
              </a:rPr>
              <a:t>, </a:t>
            </a:r>
            <a:r>
              <a:rPr lang="en-US" altLang="it-IT" sz="2000" dirty="0" err="1" smtClean="0">
                <a:solidFill>
                  <a:srgbClr val="002060"/>
                </a:solidFill>
              </a:rPr>
              <a:t>main.py</a:t>
            </a:r>
            <a:endParaRPr lang="en-US" altLang="it-IT" sz="2000" dirty="0" smtClean="0">
              <a:solidFill>
                <a:srgbClr val="002060"/>
              </a:solidFill>
            </a:endParaRPr>
          </a:p>
          <a:p>
            <a:endParaRPr lang="en-US" altLang="it-IT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it-IT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it-IT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it-IT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it-IT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it-IT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it-IT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it-IT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S</a:t>
            </a:r>
            <a:r>
              <a:rPr lang="en-US" sz="2400" dirty="0" smtClean="0"/>
              <a:t>parse </a:t>
            </a:r>
            <a:r>
              <a:rPr lang="en-US" sz="2400" u="sng" dirty="0" smtClean="0"/>
              <a:t>Li</a:t>
            </a:r>
            <a:r>
              <a:rPr lang="en-US" sz="2400" dirty="0" smtClean="0"/>
              <a:t>near </a:t>
            </a:r>
            <a:r>
              <a:rPr lang="en-US" sz="2400" u="sng" dirty="0" smtClean="0"/>
              <a:t>M</a:t>
            </a:r>
            <a:r>
              <a:rPr lang="en-US" sz="2400" dirty="0" smtClean="0"/>
              <a:t>ethods for Top-N Recommender Systems (Ning 2011)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15</a:t>
            </a:fld>
            <a:endParaRPr lang="en-US" alt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1852"/>
            <a:ext cx="7478110" cy="19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S</a:t>
            </a:r>
            <a:r>
              <a:rPr lang="en-US" sz="2400" dirty="0" smtClean="0"/>
              <a:t>parse </a:t>
            </a:r>
            <a:r>
              <a:rPr lang="en-US" sz="2400" u="sng" dirty="0" smtClean="0"/>
              <a:t>Li</a:t>
            </a:r>
            <a:r>
              <a:rPr lang="en-US" sz="2400" dirty="0" smtClean="0"/>
              <a:t>near </a:t>
            </a:r>
            <a:r>
              <a:rPr lang="en-US" sz="2400" u="sng" dirty="0" smtClean="0"/>
              <a:t>M</a:t>
            </a:r>
            <a:r>
              <a:rPr lang="en-US" sz="2400" dirty="0" smtClean="0"/>
              <a:t>ethods for Top-N Recommender Systems (Ning 2011)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Key components: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Linear model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16</a:t>
            </a:fld>
            <a:endParaRPr lang="en-US" alt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1852"/>
            <a:ext cx="7478110" cy="192983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400300" y="2311853"/>
            <a:ext cx="2644666" cy="761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S</a:t>
            </a:r>
            <a:r>
              <a:rPr lang="en-US" sz="2400" dirty="0" smtClean="0"/>
              <a:t>parse </a:t>
            </a:r>
            <a:r>
              <a:rPr lang="en-US" sz="2400" u="sng" dirty="0" smtClean="0"/>
              <a:t>Li</a:t>
            </a:r>
            <a:r>
              <a:rPr lang="en-US" sz="2400" dirty="0" smtClean="0"/>
              <a:t>near </a:t>
            </a:r>
            <a:r>
              <a:rPr lang="en-US" sz="2400" u="sng" dirty="0" smtClean="0"/>
              <a:t>M</a:t>
            </a:r>
            <a:r>
              <a:rPr lang="en-US" sz="2400" dirty="0" smtClean="0"/>
              <a:t>ethods for Top-N Recommender Systems (Ning 2011)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Key components: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Linear model</a:t>
            </a:r>
          </a:p>
          <a:p>
            <a:r>
              <a:rPr lang="en-US" sz="2400" dirty="0">
                <a:solidFill>
                  <a:srgbClr val="00B0F0"/>
                </a:solidFill>
              </a:rPr>
              <a:t>L2-norm </a:t>
            </a:r>
            <a:r>
              <a:rPr lang="en-US" sz="2400" dirty="0"/>
              <a:t>(overfitting)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00B050"/>
                </a:solidFill>
              </a:rPr>
              <a:t>L1-norm </a:t>
            </a:r>
            <a:r>
              <a:rPr lang="en-US" sz="2400" dirty="0"/>
              <a:t>(sparsity) regularization (=elastic </a:t>
            </a:r>
            <a:r>
              <a:rPr lang="en-US" sz="2400" dirty="0" smtClean="0"/>
              <a:t>net, Friedman 2010)</a:t>
            </a:r>
            <a:endParaRPr lang="en-US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17</a:t>
            </a:fld>
            <a:endParaRPr lang="en-US" alt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1852"/>
            <a:ext cx="7478110" cy="192983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400300" y="2311853"/>
            <a:ext cx="2644666" cy="761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6759466" y="2311852"/>
            <a:ext cx="1286860" cy="7616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121166" y="2311851"/>
            <a:ext cx="1286860" cy="7616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3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S</a:t>
            </a:r>
            <a:r>
              <a:rPr lang="en-US" sz="2400" dirty="0" smtClean="0"/>
              <a:t>parse </a:t>
            </a:r>
            <a:r>
              <a:rPr lang="en-US" sz="2400" u="sng" dirty="0" smtClean="0"/>
              <a:t>Li</a:t>
            </a:r>
            <a:r>
              <a:rPr lang="en-US" sz="2400" dirty="0" smtClean="0"/>
              <a:t>near </a:t>
            </a:r>
            <a:r>
              <a:rPr lang="en-US" sz="2400" u="sng" dirty="0" smtClean="0"/>
              <a:t>M</a:t>
            </a:r>
            <a:r>
              <a:rPr lang="en-US" sz="2400" dirty="0" smtClean="0"/>
              <a:t>ethods for Top-N Recommender Systems (Ning 2011)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Key components: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Linear model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L2-norm </a:t>
            </a:r>
            <a:r>
              <a:rPr lang="en-US" sz="2400" dirty="0" smtClean="0"/>
              <a:t>(overfitting)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00B050"/>
                </a:solidFill>
              </a:rPr>
              <a:t>L1-norm </a:t>
            </a:r>
            <a:r>
              <a:rPr lang="en-US" sz="2400" dirty="0" smtClean="0"/>
              <a:t>(sparsity) regularization (=elastic net, Friedman 2010)</a:t>
            </a:r>
            <a:endParaRPr lang="en-US" dirty="0" smtClean="0"/>
          </a:p>
          <a:p>
            <a:r>
              <a:rPr lang="en-US" sz="2400" dirty="0" smtClean="0"/>
              <a:t>Non-negativity and zero-diagonal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18</a:t>
            </a:fld>
            <a:endParaRPr lang="en-US" alt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1852"/>
            <a:ext cx="7478110" cy="192983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400300" y="2311853"/>
            <a:ext cx="2644666" cy="761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6759466" y="2311852"/>
            <a:ext cx="1286860" cy="7616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121166" y="2311851"/>
            <a:ext cx="1286860" cy="7616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0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48862" y="2693276"/>
            <a:ext cx="7772400" cy="35393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Computing W:</a:t>
            </a:r>
          </a:p>
          <a:p>
            <a:r>
              <a:rPr lang="en-US" sz="2000" dirty="0" smtClean="0"/>
              <a:t>Columns are independent</a:t>
            </a:r>
          </a:p>
          <a:p>
            <a:r>
              <a:rPr lang="en-US" sz="2000" dirty="0" smtClean="0"/>
              <a:t>Each column 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j</a:t>
            </a:r>
            <a:r>
              <a:rPr lang="en-US" sz="2000" b="1" baseline="-25000" dirty="0" smtClean="0"/>
              <a:t> </a:t>
            </a:r>
            <a:r>
              <a:rPr lang="en-US" sz="2000" dirty="0" smtClean="0"/>
              <a:t>can be solved as a regularized regression having the j-</a:t>
            </a:r>
            <a:r>
              <a:rPr lang="en-US" sz="2000" dirty="0" err="1" smtClean="0"/>
              <a:t>th</a:t>
            </a:r>
            <a:r>
              <a:rPr lang="en-US" sz="2000" dirty="0" smtClean="0"/>
              <a:t> column as dependent variable (target) and the other n-1 columns as independent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(Optional): feature selection on the independent variables (</a:t>
            </a:r>
            <a:r>
              <a:rPr lang="en-US" sz="2000" dirty="0" err="1" smtClean="0"/>
              <a:t>fsSLIM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19</a:t>
            </a:fld>
            <a:endParaRPr lang="en-US" alt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21" y="1044155"/>
            <a:ext cx="5808280" cy="152401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21" y="4601050"/>
            <a:ext cx="7162362" cy="9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Recpy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2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in Python</a:t>
            </a: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36958"/>
          </a:xfrm>
        </p:spPr>
        <p:txBody>
          <a:bodyPr/>
          <a:lstStyle/>
          <a:p>
            <a:pPr marL="0" indent="0">
              <a:buNone/>
            </a:pPr>
            <a:r>
              <a:rPr lang="en-US" altLang="it-IT" sz="2800" dirty="0" err="1" smtClean="0">
                <a:solidFill>
                  <a:srgbClr val="002060"/>
                </a:solidFill>
              </a:rPr>
              <a:t>Recsys</a:t>
            </a:r>
            <a:r>
              <a:rPr lang="en-US" altLang="it-IT" sz="2800" dirty="0" smtClean="0">
                <a:solidFill>
                  <a:srgbClr val="002060"/>
                </a:solidFill>
              </a:rPr>
              <a:t> framework for this course</a:t>
            </a:r>
            <a:endParaRPr lang="en-US" altLang="it-IT" sz="2400" dirty="0">
              <a:solidFill>
                <a:srgbClr val="002060"/>
              </a:solidFill>
            </a:endParaRPr>
          </a:p>
          <a:p>
            <a:r>
              <a:rPr lang="en-US" altLang="it-IT" sz="2400" dirty="0" smtClean="0">
                <a:solidFill>
                  <a:srgbClr val="002060"/>
                </a:solidFill>
              </a:rPr>
              <a:t>We will develop it </a:t>
            </a:r>
            <a:r>
              <a:rPr lang="en-US" altLang="it-IT" sz="2400" b="1" dirty="0" smtClean="0">
                <a:solidFill>
                  <a:srgbClr val="002060"/>
                </a:solidFill>
              </a:rPr>
              <a:t>together!</a:t>
            </a:r>
          </a:p>
          <a:p>
            <a:endParaRPr lang="en-US" altLang="it-IT" sz="2400" dirty="0" smtClean="0">
              <a:solidFill>
                <a:srgbClr val="002060"/>
              </a:solidFill>
            </a:endParaRPr>
          </a:p>
          <a:p>
            <a:r>
              <a:rPr lang="en-US" altLang="it-IT" sz="2400" dirty="0" smtClean="0">
                <a:solidFill>
                  <a:srgbClr val="002060"/>
                </a:solidFill>
              </a:rPr>
              <a:t>Clone the repository at this page, then follow the </a:t>
            </a:r>
            <a:r>
              <a:rPr lang="en-US" altLang="it-IT" sz="2400" b="1" dirty="0" smtClean="0">
                <a:solidFill>
                  <a:srgbClr val="002060"/>
                </a:solidFill>
              </a:rPr>
              <a:t>Install</a:t>
            </a:r>
            <a:r>
              <a:rPr lang="en-US" altLang="it-IT" sz="2400" dirty="0" smtClean="0">
                <a:solidFill>
                  <a:srgbClr val="002060"/>
                </a:solidFill>
              </a:rPr>
              <a:t> in </a:t>
            </a:r>
            <a:r>
              <a:rPr lang="en-US" altLang="it-IT" sz="2400" dirty="0" err="1" smtClean="0">
                <a:solidFill>
                  <a:srgbClr val="002060"/>
                </a:solidFill>
              </a:rPr>
              <a:t>README.md</a:t>
            </a:r>
            <a:endParaRPr lang="en-US" altLang="it-IT" sz="2400" dirty="0" smtClean="0">
              <a:solidFill>
                <a:srgbClr val="002060"/>
              </a:solidFill>
            </a:endParaRPr>
          </a:p>
          <a:p>
            <a:endParaRPr lang="en-US" altLang="it-IT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it-IT" sz="2800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n-US" altLang="it-IT" sz="2800" dirty="0">
                <a:solidFill>
                  <a:srgbClr val="002060"/>
                </a:solidFill>
                <a:hlinkClick r:id="rId3"/>
              </a:rPr>
              <a:t>://</a:t>
            </a:r>
            <a:r>
              <a:rPr lang="en-US" altLang="it-IT" sz="2800" dirty="0" smtClean="0">
                <a:solidFill>
                  <a:srgbClr val="002060"/>
                </a:solidFill>
                <a:hlinkClick r:id="rId3"/>
              </a:rPr>
              <a:t>github.com/mquad/recsys-course-2016-pub</a:t>
            </a:r>
            <a:endParaRPr lang="en-US" altLang="it-IT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it-IT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it-IT" sz="2000" dirty="0" smtClean="0">
                <a:solidFill>
                  <a:srgbClr val="002060"/>
                </a:solidFill>
              </a:rPr>
              <a:t>Hint</a:t>
            </a:r>
            <a:r>
              <a:rPr lang="en-US" altLang="it-IT" sz="2000" dirty="0" smtClean="0">
                <a:solidFill>
                  <a:srgbClr val="002060"/>
                </a:solidFill>
                <a:sym typeface="Wingdings"/>
              </a:rPr>
              <a:t></a:t>
            </a:r>
            <a:r>
              <a:rPr lang="en-US" altLang="it-IT" sz="2000" dirty="0" smtClean="0">
                <a:solidFill>
                  <a:srgbClr val="002060"/>
                </a:solidFill>
              </a:rPr>
              <a:t>: </a:t>
            </a:r>
            <a:r>
              <a:rPr lang="en-US" altLang="it-IT" sz="2000" dirty="0" err="1" smtClean="0">
                <a:solidFill>
                  <a:srgbClr val="002060"/>
                </a:solidFill>
              </a:rPr>
              <a:t>git</a:t>
            </a:r>
            <a:r>
              <a:rPr lang="en-US" altLang="it-IT" sz="2000" dirty="0" smtClean="0">
                <a:solidFill>
                  <a:srgbClr val="002060"/>
                </a:solidFill>
              </a:rPr>
              <a:t> clone </a:t>
            </a:r>
            <a:r>
              <a:rPr lang="en-US" altLang="it-IT" sz="2000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n-US" altLang="it-IT" sz="2000" dirty="0">
                <a:solidFill>
                  <a:srgbClr val="002060"/>
                </a:solidFill>
                <a:hlinkClick r:id="rId3"/>
              </a:rPr>
              <a:t>://github.com/mquad/recsys-course-2016-pub</a:t>
            </a:r>
            <a:endParaRPr lang="en-US" altLang="it-IT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Options:</a:t>
            </a:r>
          </a:p>
          <a:p>
            <a:pPr marL="0" indent="0">
              <a:buNone/>
            </a:pPr>
            <a:r>
              <a:rPr lang="en-US" sz="2400" b="1" dirty="0">
                <a:sym typeface="Wingdings"/>
              </a:rPr>
              <a:t>1</a:t>
            </a:r>
            <a:r>
              <a:rPr lang="en-US" sz="2400" b="1" dirty="0" smtClean="0">
                <a:sym typeface="Wingdings"/>
              </a:rPr>
              <a:t>) Train one </a:t>
            </a:r>
            <a:r>
              <a:rPr lang="en-US" sz="2400" b="1" dirty="0" err="1" smtClean="0">
                <a:sym typeface="Wingdings"/>
              </a:rPr>
              <a:t>ElasticNet</a:t>
            </a:r>
            <a:r>
              <a:rPr lang="en-US" sz="2400" b="1" dirty="0">
                <a:sym typeface="Wingdings"/>
              </a:rPr>
              <a:t> (</a:t>
            </a:r>
            <a:r>
              <a:rPr lang="en-US" sz="2400" dirty="0">
                <a:sym typeface="Wingdings"/>
                <a:hlinkClick r:id="rId2"/>
              </a:rPr>
              <a:t>http://</a:t>
            </a:r>
            <a:r>
              <a:rPr lang="en-US" sz="2400" dirty="0" smtClean="0">
                <a:sym typeface="Wingdings"/>
                <a:hlinkClick r:id="rId2"/>
              </a:rPr>
              <a:t>scikit-learn.org/stable/modules/generated/sklearn.linear_model.ElasticNet.html</a:t>
            </a:r>
            <a:r>
              <a:rPr lang="en-US" sz="2400" b="1" dirty="0" smtClean="0">
                <a:sym typeface="Wingdings"/>
              </a:rPr>
              <a:t>) for each column (covered in this practice)</a:t>
            </a:r>
            <a:endParaRPr lang="en-US" sz="2400" b="1" dirty="0">
              <a:sym typeface="Wingdings"/>
            </a:endParaRPr>
          </a:p>
          <a:p>
            <a:pPr marL="0" indent="0">
              <a:buNone/>
            </a:pPr>
            <a:r>
              <a:rPr lang="en-US" sz="2400" dirty="0"/>
              <a:t>2</a:t>
            </a:r>
            <a:r>
              <a:rPr lang="en-US" sz="2400" dirty="0" smtClean="0"/>
              <a:t>) </a:t>
            </a:r>
            <a:r>
              <a:rPr lang="en-US" sz="2400" dirty="0"/>
              <a:t>Full training with Coordinate descent (preferable for </a:t>
            </a:r>
            <a:r>
              <a:rPr lang="en-US" sz="2400" dirty="0" smtClean="0"/>
              <a:t>performance)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20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2277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 vs I2I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947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Top-n recommendation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implicit ratings</a:t>
            </a:r>
            <a:endParaRPr lang="en-US" sz="2400" dirty="0"/>
          </a:p>
          <a:p>
            <a:r>
              <a:rPr lang="en-US" sz="2400" dirty="0" smtClean="0"/>
              <a:t>Convert ml100k to implicit (manually, or with </a:t>
            </a:r>
            <a:r>
              <a:rPr lang="mr-IN" sz="2400" dirty="0" smtClean="0"/>
              <a:t>–</a:t>
            </a:r>
            <a:r>
              <a:rPr lang="en-US" sz="2400" dirty="0" err="1" smtClean="0"/>
              <a:t>make_implicit</a:t>
            </a:r>
            <a:r>
              <a:rPr lang="en-US" sz="2400" dirty="0" smtClean="0"/>
              <a:t> and --</a:t>
            </a:r>
            <a:r>
              <a:rPr lang="en-US" sz="2400" dirty="0" err="1" smtClean="0"/>
              <a:t>implicit_th</a:t>
            </a:r>
            <a:r>
              <a:rPr lang="en-US" sz="2400" dirty="0" smtClean="0"/>
              <a:t> 4 </a:t>
            </a:r>
            <a:r>
              <a:rPr lang="en-US" sz="2400" dirty="0" err="1" smtClean="0"/>
              <a:t>params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Call </a:t>
            </a:r>
            <a:r>
              <a:rPr lang="en-US" sz="2400" dirty="0" err="1" smtClean="0"/>
              <a:t>main.py</a:t>
            </a:r>
            <a:r>
              <a:rPr lang="en-US" sz="2400" dirty="0" smtClean="0"/>
              <a:t> with recommender=SLIM or </a:t>
            </a:r>
            <a:r>
              <a:rPr lang="en-US" sz="2400" dirty="0" err="1" smtClean="0"/>
              <a:t>item_knn</a:t>
            </a:r>
            <a:endParaRPr lang="en-US" sz="2400" dirty="0" smtClean="0"/>
          </a:p>
          <a:p>
            <a:r>
              <a:rPr lang="en-US" sz="2400" dirty="0" smtClean="0"/>
              <a:t>Play with SLIM and </a:t>
            </a:r>
            <a:r>
              <a:rPr lang="en-US" sz="2400" dirty="0" err="1" smtClean="0"/>
              <a:t>item_knn</a:t>
            </a:r>
            <a:r>
              <a:rPr lang="en-US" sz="2400" dirty="0" smtClean="0"/>
              <a:t> </a:t>
            </a:r>
            <a:r>
              <a:rPr lang="en-US" sz="2400" dirty="0" err="1" smtClean="0"/>
              <a:t>params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21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1482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 vs I2I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3683000"/>
            <a:ext cx="7772400" cy="26547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* Results computed with 5-fold cross validation on </a:t>
            </a:r>
            <a:r>
              <a:rPr lang="en-US" sz="1600" dirty="0" err="1" smtClean="0"/>
              <a:t>Movielens</a:t>
            </a:r>
            <a:r>
              <a:rPr lang="en-US" sz="1600" dirty="0" smtClean="0"/>
              <a:t> 100k</a:t>
            </a:r>
          </a:p>
          <a:p>
            <a:pPr marL="0" indent="0">
              <a:buNone/>
            </a:pPr>
            <a:r>
              <a:rPr lang="en-US" sz="1600" dirty="0" smtClean="0"/>
              <a:t>See the script compare_slim_i2i_cv.sh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Collaborative Filtering in Python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22</a:t>
            </a:fld>
            <a:endParaRPr lang="en-US" altLang="it-IT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36391"/>
              </p:ext>
            </p:extLst>
          </p:nvPr>
        </p:nvGraphicFramePr>
        <p:xfrm>
          <a:off x="685800" y="1143000"/>
          <a:ext cx="7772400" cy="20131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1644869"/>
                <a:gridCol w="945931"/>
                <a:gridCol w="1295400"/>
                <a:gridCol w="1295400"/>
                <a:gridCol w="1295400"/>
              </a:tblGrid>
              <a:tr h="54275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Method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Parameters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Recall@10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MAP@10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MRR@10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NDCG@10</a:t>
                      </a:r>
                    </a:p>
                  </a:txBody>
                  <a:tcPr/>
                </a:tc>
              </a:tr>
              <a:tr h="7041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Cosine</a:t>
                      </a:r>
                      <a:r>
                        <a:rPr lang="en-US" sz="1600" baseline="0" dirty="0" smtClean="0">
                          <a:latin typeface="+mn-lt"/>
                        </a:rPr>
                        <a:t> I2I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Shrinkage=25,</a:t>
                      </a:r>
                      <a:r>
                        <a:rPr lang="en-US" sz="1600" baseline="0" dirty="0" smtClean="0">
                          <a:latin typeface="+mn-lt"/>
                        </a:rPr>
                        <a:t> k=50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0.1705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0.4890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0.2305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2993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SLIM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L1_pen=0.001L2_pen=0.1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0.2497</a:t>
                      </a:r>
                      <a:endParaRPr lang="en-US" sz="1600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0.2012</a:t>
                      </a:r>
                      <a:endParaRPr lang="en-US" sz="1600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0.5471</a:t>
                      </a:r>
                      <a:endParaRPr lang="en-US" sz="1600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0.2643</a:t>
                      </a:r>
                      <a:endParaRPr lang="en-US" sz="1600" u="sng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13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User-to-user CF</a:t>
            </a:r>
          </a:p>
          <a:p>
            <a:r>
              <a:rPr lang="en-US" sz="2400" dirty="0" smtClean="0"/>
              <a:t>Recommendations in batches</a:t>
            </a:r>
          </a:p>
          <a:p>
            <a:r>
              <a:rPr lang="en-US" sz="2400" dirty="0" smtClean="0"/>
              <a:t>Stack </a:t>
            </a:r>
            <a:r>
              <a:rPr lang="en-US" sz="2400" dirty="0" err="1" smtClean="0"/>
              <a:t>ItemKNN</a:t>
            </a:r>
            <a:r>
              <a:rPr lang="en-US" sz="2400" dirty="0" smtClean="0"/>
              <a:t> with SLIM (</a:t>
            </a:r>
            <a:r>
              <a:rPr lang="en-US" sz="2400" dirty="0" err="1" smtClean="0"/>
              <a:t>fsSLIM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Collaborative Filtering in Python</a:t>
            </a:r>
          </a:p>
          <a:p>
            <a:pPr>
              <a:defRPr/>
            </a:pP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3D911-5F32-43E4-88E0-6E87F370C588}" type="slidenum">
              <a:rPr lang="en-US" altLang="it-IT" smtClean="0"/>
              <a:pPr>
                <a:defRPr/>
              </a:pPr>
              <a:t>23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2665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Recpy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from </a:t>
            </a:r>
            <a:r>
              <a:rPr lang="en-US" dirty="0" err="1" smtClean="0"/>
              <a:t>README.md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3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36958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 smtClean="0"/>
              <a:t>INSTALL</a:t>
            </a:r>
          </a:p>
          <a:p>
            <a:r>
              <a:rPr lang="it-IT" sz="2000" dirty="0" err="1" smtClean="0"/>
              <a:t>Install</a:t>
            </a:r>
            <a:r>
              <a:rPr lang="it-IT" sz="2000" dirty="0" smtClean="0"/>
              <a:t> </a:t>
            </a:r>
            <a:r>
              <a:rPr lang="it-IT" sz="2000" dirty="0" err="1"/>
              <a:t>Miniconda</a:t>
            </a:r>
            <a:r>
              <a:rPr lang="it-IT" sz="2000" dirty="0"/>
              <a:t> for Python3.5 </a:t>
            </a:r>
            <a:r>
              <a:rPr lang="it-IT" sz="2000" dirty="0">
                <a:hlinkClick r:id="rId3"/>
              </a:rPr>
              <a:t>link</a:t>
            </a:r>
            <a:endParaRPr lang="it-IT" sz="2000" dirty="0"/>
          </a:p>
          <a:p>
            <a:r>
              <a:rPr lang="it-IT" sz="2000" dirty="0"/>
              <a:t>Create the </a:t>
            </a:r>
            <a:r>
              <a:rPr lang="it-IT" sz="2000" dirty="0" err="1"/>
              <a:t>virtual</a:t>
            </a:r>
            <a:r>
              <a:rPr lang="it-IT" sz="2000" dirty="0"/>
              <a:t> </a:t>
            </a:r>
            <a:r>
              <a:rPr lang="it-IT" sz="2000" dirty="0" err="1"/>
              <a:t>environment</a:t>
            </a:r>
            <a:r>
              <a:rPr lang="it-IT" sz="2000" dirty="0"/>
              <a:t>: </a:t>
            </a:r>
            <a:r>
              <a:rPr lang="it-IT" sz="2000" dirty="0"/>
              <a:t> </a:t>
            </a:r>
            <a:r>
              <a:rPr lang="it-IT" sz="2000" b="1" dirty="0" err="1"/>
              <a:t>conda</a:t>
            </a:r>
            <a:r>
              <a:rPr lang="it-IT" sz="2000" b="1" dirty="0"/>
              <a:t> create -</a:t>
            </a:r>
            <a:r>
              <a:rPr lang="it-IT" sz="2000" b="1" dirty="0" err="1"/>
              <a:t>n</a:t>
            </a:r>
            <a:r>
              <a:rPr lang="it-IT" sz="2000" b="1" dirty="0"/>
              <a:t> </a:t>
            </a:r>
            <a:r>
              <a:rPr lang="it-IT" sz="2000" b="1" dirty="0" err="1"/>
              <a:t>recsys-env</a:t>
            </a:r>
            <a:r>
              <a:rPr lang="it-IT" sz="2000" b="1" dirty="0"/>
              <a:t> --file </a:t>
            </a:r>
            <a:r>
              <a:rPr lang="it-IT" sz="2000" b="1" dirty="0" err="1"/>
              <a:t>recpy</a:t>
            </a:r>
            <a:r>
              <a:rPr lang="it-IT" sz="2000" b="1" dirty="0"/>
              <a:t>/</a:t>
            </a:r>
            <a:r>
              <a:rPr lang="it-IT" sz="2000" b="1" dirty="0" err="1"/>
              <a:t>requirements.txt</a:t>
            </a:r>
            <a:endParaRPr lang="it-IT" sz="2000" b="1" dirty="0" smtClean="0"/>
          </a:p>
          <a:p>
            <a:r>
              <a:rPr lang="it-IT" sz="2000" dirty="0" err="1" smtClean="0"/>
              <a:t>Activate</a:t>
            </a:r>
            <a:r>
              <a:rPr lang="it-IT" sz="2000" dirty="0" smtClean="0"/>
              <a:t> the </a:t>
            </a:r>
            <a:r>
              <a:rPr lang="it-IT" sz="2000" dirty="0" err="1" smtClean="0"/>
              <a:t>virtual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: </a:t>
            </a:r>
            <a:r>
              <a:rPr lang="it-IT" sz="2000" b="1" dirty="0" smtClean="0"/>
              <a:t>source </a:t>
            </a:r>
            <a:r>
              <a:rPr lang="it-IT" sz="2000" b="1" dirty="0" err="1" smtClean="0"/>
              <a:t>activate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recsys-env</a:t>
            </a:r>
            <a:endParaRPr lang="it-IT" sz="2000" b="1" dirty="0" smtClean="0"/>
          </a:p>
          <a:p>
            <a:r>
              <a:rPr lang="it-IT" sz="2000" dirty="0" err="1" smtClean="0"/>
              <a:t>Install</a:t>
            </a:r>
            <a:r>
              <a:rPr lang="it-IT" sz="2000" dirty="0" smtClean="0"/>
              <a:t> </a:t>
            </a:r>
            <a:r>
              <a:rPr lang="it-IT" sz="2000" dirty="0" err="1"/>
              <a:t>recpy</a:t>
            </a:r>
            <a:r>
              <a:rPr lang="it-IT" sz="2000" dirty="0"/>
              <a:t>: </a:t>
            </a:r>
            <a:r>
              <a:rPr lang="it-IT" sz="2000" dirty="0"/>
              <a:t> </a:t>
            </a:r>
            <a:r>
              <a:rPr lang="it-IT" sz="2000" b="1" dirty="0"/>
              <a:t>cd </a:t>
            </a:r>
            <a:r>
              <a:rPr lang="it-IT" sz="2000" b="1" dirty="0" err="1"/>
              <a:t>recpy</a:t>
            </a:r>
            <a:r>
              <a:rPr lang="it-IT" sz="2000" b="1" dirty="0"/>
              <a:t>; </a:t>
            </a:r>
            <a:r>
              <a:rPr lang="it-IT" sz="2000" b="1" dirty="0" err="1"/>
              <a:t>sh</a:t>
            </a:r>
            <a:r>
              <a:rPr lang="it-IT" sz="2000" b="1" dirty="0"/>
              <a:t> </a:t>
            </a:r>
            <a:r>
              <a:rPr lang="it-IT" sz="2000" b="1" dirty="0" err="1"/>
              <a:t>install.sh</a:t>
            </a:r>
            <a:r>
              <a:rPr lang="it-IT" sz="2000" b="1" dirty="0"/>
              <a:t>; cd </a:t>
            </a:r>
            <a:r>
              <a:rPr lang="it-IT" sz="2000" b="1" dirty="0" smtClean="0"/>
              <a:t>..</a:t>
            </a:r>
            <a:endParaRPr lang="it-IT" sz="2000" b="1" dirty="0"/>
          </a:p>
          <a:p>
            <a:r>
              <a:rPr lang="it-IT" sz="2000" dirty="0" err="1"/>
              <a:t>Run</a:t>
            </a:r>
            <a:r>
              <a:rPr lang="it-IT" sz="2000" dirty="0"/>
              <a:t> </a:t>
            </a:r>
            <a:r>
              <a:rPr lang="it-IT" sz="2000" dirty="0" err="1"/>
              <a:t>one</a:t>
            </a:r>
            <a:r>
              <a:rPr lang="it-IT" sz="2000" dirty="0"/>
              <a:t> </a:t>
            </a:r>
            <a:r>
              <a:rPr lang="it-IT" sz="2000" dirty="0" err="1"/>
              <a:t>example</a:t>
            </a:r>
            <a:r>
              <a:rPr lang="it-IT" sz="2000" dirty="0"/>
              <a:t>: </a:t>
            </a:r>
            <a:r>
              <a:rPr lang="it-IT" sz="2000" b="1" dirty="0" err="1"/>
              <a:t>sh</a:t>
            </a:r>
            <a:r>
              <a:rPr lang="it-IT" sz="2000" b="1" dirty="0"/>
              <a:t> </a:t>
            </a:r>
            <a:r>
              <a:rPr lang="it-IT" sz="2000" b="1" dirty="0" err="1"/>
              <a:t>run_example.sh</a:t>
            </a:r>
            <a:endParaRPr lang="it-IT" sz="2000" b="1" dirty="0"/>
          </a:p>
          <a:p>
            <a:r>
              <a:rPr lang="it-IT" sz="2000" dirty="0"/>
              <a:t>NOTE: to </a:t>
            </a:r>
            <a:r>
              <a:rPr lang="it-IT" sz="2000" dirty="0" err="1"/>
              <a:t>deactivate</a:t>
            </a:r>
            <a:r>
              <a:rPr lang="it-IT" sz="2000" dirty="0"/>
              <a:t> the </a:t>
            </a:r>
            <a:r>
              <a:rPr lang="it-IT" sz="2000" dirty="0" err="1"/>
              <a:t>virtual</a:t>
            </a:r>
            <a:r>
              <a:rPr lang="it-IT" sz="2000" dirty="0"/>
              <a:t> </a:t>
            </a:r>
            <a:r>
              <a:rPr lang="it-IT" sz="2000" dirty="0" err="1"/>
              <a:t>environment</a:t>
            </a:r>
            <a:r>
              <a:rPr lang="it-IT" sz="2000" dirty="0"/>
              <a:t> </a:t>
            </a:r>
            <a:r>
              <a:rPr lang="it-IT" sz="2000" dirty="0" err="1"/>
              <a:t>run</a:t>
            </a:r>
            <a:r>
              <a:rPr lang="it-IT" sz="2000" dirty="0"/>
              <a:t>: </a:t>
            </a:r>
            <a:r>
              <a:rPr lang="it-IT" sz="2000" b="1" dirty="0"/>
              <a:t>source </a:t>
            </a:r>
            <a:r>
              <a:rPr lang="it-IT" sz="2000" b="1" dirty="0" err="1"/>
              <a:t>deactivate</a:t>
            </a:r>
            <a:r>
              <a:rPr lang="it-IT" sz="2000" b="1" dirty="0"/>
              <a:t> </a:t>
            </a:r>
            <a:r>
              <a:rPr lang="it-IT" sz="2000" b="1" dirty="0" err="1"/>
              <a:t>recsys-env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0553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Recpy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from </a:t>
            </a:r>
            <a:r>
              <a:rPr lang="en-US" dirty="0" err="1" smtClean="0"/>
              <a:t>README.md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4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36958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 smtClean="0"/>
              <a:t>PACKAGES</a:t>
            </a:r>
          </a:p>
          <a:p>
            <a:r>
              <a:rPr lang="it-IT" sz="2400" dirty="0" err="1"/>
              <a:t>recpy</a:t>
            </a:r>
            <a:r>
              <a:rPr lang="it-IT" sz="2400" dirty="0"/>
              <a:t>: </a:t>
            </a:r>
            <a:r>
              <a:rPr lang="it-IT" sz="2400" dirty="0" err="1"/>
              <a:t>main</a:t>
            </a:r>
            <a:r>
              <a:rPr lang="it-IT" sz="2400" dirty="0"/>
              <a:t> package</a:t>
            </a:r>
          </a:p>
          <a:p>
            <a:r>
              <a:rPr lang="it-IT" sz="2400" dirty="0" err="1"/>
              <a:t>recpy</a:t>
            </a:r>
            <a:r>
              <a:rPr lang="it-IT" sz="2400" dirty="0"/>
              <a:t>/</a:t>
            </a:r>
            <a:r>
              <a:rPr lang="it-IT" sz="2400" dirty="0" err="1"/>
              <a:t>recommenders</a:t>
            </a:r>
            <a:r>
              <a:rPr lang="it-IT" sz="2400" dirty="0"/>
              <a:t>: </a:t>
            </a:r>
            <a:r>
              <a:rPr lang="it-IT" sz="2400" dirty="0" err="1"/>
              <a:t>recommendation</a:t>
            </a:r>
            <a:r>
              <a:rPr lang="it-IT" sz="2400" dirty="0"/>
              <a:t> </a:t>
            </a:r>
            <a:r>
              <a:rPr lang="it-IT" sz="2400" dirty="0" err="1"/>
              <a:t>algorithms</a:t>
            </a:r>
            <a:endParaRPr lang="it-IT" sz="2400" dirty="0"/>
          </a:p>
          <a:p>
            <a:r>
              <a:rPr lang="it-IT" sz="2400" dirty="0" err="1"/>
              <a:t>recpy</a:t>
            </a:r>
            <a:r>
              <a:rPr lang="it-IT" sz="2400" dirty="0"/>
              <a:t>/</a:t>
            </a:r>
            <a:r>
              <a:rPr lang="it-IT" sz="2400" dirty="0" err="1"/>
              <a:t>utils</a:t>
            </a:r>
            <a:r>
              <a:rPr lang="it-IT" sz="2400" dirty="0"/>
              <a:t>: </a:t>
            </a:r>
            <a:r>
              <a:rPr lang="it-IT" sz="2400" dirty="0" err="1"/>
              <a:t>dataset</a:t>
            </a:r>
            <a:r>
              <a:rPr lang="it-IT" sz="2400" dirty="0"/>
              <a:t> management and split </a:t>
            </a:r>
            <a:r>
              <a:rPr lang="it-IT" sz="2400" dirty="0" err="1"/>
              <a:t>utils</a:t>
            </a:r>
            <a:endParaRPr lang="it-IT" sz="2400" dirty="0"/>
          </a:p>
          <a:p>
            <a:r>
              <a:rPr lang="it-IT" sz="2400" dirty="0" err="1"/>
              <a:t>recpy</a:t>
            </a:r>
            <a:r>
              <a:rPr lang="it-IT" sz="2400" dirty="0"/>
              <a:t>/</a:t>
            </a:r>
            <a:r>
              <a:rPr lang="it-IT" sz="2400" dirty="0" err="1"/>
              <a:t>cython</a:t>
            </a:r>
            <a:r>
              <a:rPr lang="it-IT" sz="2400" dirty="0"/>
              <a:t>: </a:t>
            </a:r>
            <a:r>
              <a:rPr lang="it-IT" sz="2400" dirty="0" err="1"/>
              <a:t>Cython</a:t>
            </a:r>
            <a:r>
              <a:rPr lang="it-IT" sz="2400" dirty="0"/>
              <a:t> code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15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Recpy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from </a:t>
            </a:r>
            <a:r>
              <a:rPr lang="en-US" dirty="0" err="1" smtClean="0"/>
              <a:t>README.md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5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36958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 smtClean="0"/>
              <a:t>PACKAGES</a:t>
            </a:r>
          </a:p>
          <a:p>
            <a:r>
              <a:rPr lang="it-IT" sz="2400" dirty="0" err="1"/>
              <a:t>recpy</a:t>
            </a:r>
            <a:r>
              <a:rPr lang="it-IT" sz="2400" dirty="0"/>
              <a:t>: </a:t>
            </a:r>
            <a:r>
              <a:rPr lang="it-IT" sz="2400" dirty="0" err="1"/>
              <a:t>main</a:t>
            </a:r>
            <a:r>
              <a:rPr lang="it-IT" sz="2400" dirty="0"/>
              <a:t> package</a:t>
            </a:r>
          </a:p>
          <a:p>
            <a:r>
              <a:rPr lang="it-IT" sz="2400" dirty="0" err="1">
                <a:solidFill>
                  <a:srgbClr val="FF0000"/>
                </a:solidFill>
              </a:rPr>
              <a:t>recpy</a:t>
            </a:r>
            <a:r>
              <a:rPr lang="it-IT" sz="2400" dirty="0">
                <a:solidFill>
                  <a:srgbClr val="FF0000"/>
                </a:solidFill>
              </a:rPr>
              <a:t>/</a:t>
            </a:r>
            <a:r>
              <a:rPr lang="it-IT" sz="2400" dirty="0" err="1">
                <a:solidFill>
                  <a:srgbClr val="FF0000"/>
                </a:solidFill>
              </a:rPr>
              <a:t>recommenders</a:t>
            </a:r>
            <a:r>
              <a:rPr lang="it-IT" sz="2400" dirty="0">
                <a:solidFill>
                  <a:srgbClr val="FF0000"/>
                </a:solidFill>
              </a:rPr>
              <a:t>: </a:t>
            </a:r>
            <a:r>
              <a:rPr lang="it-IT" sz="2400" dirty="0" err="1">
                <a:solidFill>
                  <a:srgbClr val="FF0000"/>
                </a:solidFill>
              </a:rPr>
              <a:t>recommendation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algorithms</a:t>
            </a:r>
            <a:endParaRPr lang="it-IT" sz="2400" dirty="0">
              <a:solidFill>
                <a:srgbClr val="FF0000"/>
              </a:solidFill>
            </a:endParaRPr>
          </a:p>
          <a:p>
            <a:r>
              <a:rPr lang="it-IT" sz="2400" dirty="0" err="1"/>
              <a:t>recpy</a:t>
            </a:r>
            <a:r>
              <a:rPr lang="it-IT" sz="2400" dirty="0"/>
              <a:t>/</a:t>
            </a:r>
            <a:r>
              <a:rPr lang="it-IT" sz="2400" dirty="0" err="1"/>
              <a:t>utils</a:t>
            </a:r>
            <a:r>
              <a:rPr lang="it-IT" sz="2400" dirty="0"/>
              <a:t>: </a:t>
            </a:r>
            <a:r>
              <a:rPr lang="it-IT" sz="2400" dirty="0" err="1"/>
              <a:t>dataset</a:t>
            </a:r>
            <a:r>
              <a:rPr lang="it-IT" sz="2400" dirty="0"/>
              <a:t> management and split </a:t>
            </a:r>
            <a:r>
              <a:rPr lang="it-IT" sz="2400" dirty="0" err="1"/>
              <a:t>utils</a:t>
            </a:r>
            <a:endParaRPr lang="it-IT" sz="2400" dirty="0"/>
          </a:p>
          <a:p>
            <a:r>
              <a:rPr lang="it-IT" sz="2400" dirty="0" err="1"/>
              <a:t>recpy</a:t>
            </a:r>
            <a:r>
              <a:rPr lang="it-IT" sz="2400" dirty="0"/>
              <a:t>/</a:t>
            </a:r>
            <a:r>
              <a:rPr lang="it-IT" sz="2400" dirty="0" err="1"/>
              <a:t>cython</a:t>
            </a:r>
            <a:r>
              <a:rPr lang="it-IT" sz="2400" dirty="0"/>
              <a:t>: </a:t>
            </a:r>
            <a:r>
              <a:rPr lang="it-IT" sz="2400" dirty="0" err="1"/>
              <a:t>Cython</a:t>
            </a:r>
            <a:r>
              <a:rPr lang="it-IT" sz="2400" dirty="0"/>
              <a:t> code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801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Recpy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from </a:t>
            </a:r>
            <a:r>
              <a:rPr lang="en-US" dirty="0" err="1" smtClean="0"/>
              <a:t>README.md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6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3695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 err="1"/>
              <a:t>recpy</a:t>
            </a:r>
            <a:r>
              <a:rPr lang="it-IT" sz="2400" dirty="0"/>
              <a:t>/</a:t>
            </a:r>
            <a:r>
              <a:rPr lang="it-IT" sz="2400" dirty="0" err="1"/>
              <a:t>recommenders</a:t>
            </a:r>
            <a:endParaRPr lang="it-IT" sz="2400" dirty="0"/>
          </a:p>
          <a:p>
            <a:r>
              <a:rPr lang="it-IT" sz="2400" dirty="0" err="1"/>
              <a:t>b</a:t>
            </a:r>
            <a:r>
              <a:rPr lang="it-IT" sz="2400" dirty="0" err="1" smtClean="0"/>
              <a:t>ase.py</a:t>
            </a:r>
            <a:r>
              <a:rPr lang="it-IT" sz="2400" dirty="0" smtClean="0"/>
              <a:t>: </a:t>
            </a:r>
            <a:r>
              <a:rPr lang="it-IT" sz="2400" dirty="0" err="1" smtClean="0"/>
              <a:t>abstract</a:t>
            </a:r>
            <a:r>
              <a:rPr lang="it-IT" sz="2400" dirty="0" smtClean="0"/>
              <a:t> </a:t>
            </a:r>
            <a:r>
              <a:rPr lang="it-IT" sz="2400" dirty="0" err="1" smtClean="0"/>
              <a:t>recommender</a:t>
            </a:r>
            <a:endParaRPr lang="it-IT" sz="2400" dirty="0" smtClean="0"/>
          </a:p>
          <a:p>
            <a:r>
              <a:rPr lang="it-IT" sz="2400" dirty="0" err="1" smtClean="0"/>
              <a:t>non_personalized.py</a:t>
            </a:r>
            <a:r>
              <a:rPr lang="it-IT" sz="2400" dirty="0" smtClean="0"/>
              <a:t>: </a:t>
            </a:r>
            <a:r>
              <a:rPr lang="it-IT" sz="2400" dirty="0" err="1" smtClean="0"/>
              <a:t>TopPop</a:t>
            </a:r>
            <a:r>
              <a:rPr lang="it-IT" sz="2400" dirty="0" smtClean="0"/>
              <a:t> and </a:t>
            </a:r>
            <a:r>
              <a:rPr lang="it-IT" sz="2400" dirty="0" err="1" smtClean="0"/>
              <a:t>GlobalEffects</a:t>
            </a:r>
            <a:endParaRPr lang="it-IT" sz="2400" dirty="0" smtClean="0"/>
          </a:p>
          <a:p>
            <a:r>
              <a:rPr lang="it-IT" sz="2400" dirty="0" err="1" smtClean="0">
                <a:solidFill>
                  <a:srgbClr val="FF0000"/>
                </a:solidFill>
              </a:rPr>
              <a:t>item_knn.py</a:t>
            </a:r>
            <a:r>
              <a:rPr lang="it-IT" sz="2400" dirty="0" smtClean="0">
                <a:solidFill>
                  <a:srgbClr val="FF0000"/>
                </a:solidFill>
              </a:rPr>
              <a:t>: Item2Item CF</a:t>
            </a:r>
          </a:p>
        </p:txBody>
      </p:sp>
    </p:spTree>
    <p:extLst>
      <p:ext uri="{BB962C8B-B14F-4D97-AF65-F5344CB8AC3E}">
        <p14:creationId xmlns:p14="http://schemas.microsoft.com/office/powerpoint/2010/main" val="16348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Cosine </a:t>
            </a:r>
            <a:r>
              <a:rPr lang="it-IT" dirty="0" err="1" smtClean="0"/>
              <a:t>Similarity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7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190750"/>
            <a:ext cx="852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Shrinkage factor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8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2946400"/>
            <a:ext cx="4813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147" name="Segnaposto numero diapositiva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fld id="{36CEC8EF-17F6-47E9-A376-485E685F5250}" type="slidenum">
              <a:rPr lang="en-US" altLang="it-IT" sz="1400" smtClean="0">
                <a:solidFill>
                  <a:srgbClr val="FF9900"/>
                </a:solidFill>
              </a:rPr>
              <a:pPr/>
              <a:t>9</a:t>
            </a:fld>
            <a:endParaRPr lang="en-US" altLang="it-IT" sz="1400" smtClean="0">
              <a:solidFill>
                <a:srgbClr val="FF9900"/>
              </a:solidFill>
            </a:endParaRPr>
          </a:p>
        </p:txBody>
      </p:sp>
      <p:sp>
        <p:nvSpPr>
          <p:cNvPr id="6149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32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00"/>
              </a:buClr>
              <a:buFont typeface="Wingdings" pitchFamily="-110" charset="2"/>
              <a:buChar char="§"/>
              <a:defRPr sz="28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66"/>
              </a:buClr>
              <a:buFont typeface="Times" pitchFamily="-110" charset="0"/>
              <a:buChar char="•"/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Grande" pitchFamily="-110" charset="0"/>
                <a:ea typeface="ＭＳ Ｐゴシック" pitchFamily="-92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 dirty="0" smtClean="0">
                <a:solidFill>
                  <a:srgbClr val="003366"/>
                </a:solidFill>
              </a:rPr>
              <a:t>Collaborative Filtering </a:t>
            </a:r>
            <a:r>
              <a:rPr lang="en-US" altLang="it-IT" sz="1200" smtClean="0">
                <a:solidFill>
                  <a:srgbClr val="003366"/>
                </a:solidFill>
              </a:rPr>
              <a:t>in Python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96" y="1734292"/>
            <a:ext cx="5852204" cy="116664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735" y="4231769"/>
            <a:ext cx="1905000" cy="9906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421117" y="3436883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equivalent to:</a:t>
            </a:r>
          </a:p>
        </p:txBody>
      </p:sp>
    </p:spTree>
    <p:extLst>
      <p:ext uri="{BB962C8B-B14F-4D97-AF65-F5344CB8AC3E}">
        <p14:creationId xmlns:p14="http://schemas.microsoft.com/office/powerpoint/2010/main" val="2178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euwCGm1KdbqZKggccIY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XIJ9cgrEbMUdL0M5PSl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fKHoRorvtq8Uz7RnW8W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202FSyMAjBIhuSfSLS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WX8WJSWDaSxMIJHiVvu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9830</TotalTime>
  <Words>743</Words>
  <Application>Microsoft Macintosh PowerPoint</Application>
  <PresentationFormat>Presentazione su schermo (4:3)</PresentationFormat>
  <Paragraphs>262</Paragraphs>
  <Slides>23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PoliLightBlue3</vt:lpstr>
      <vt:lpstr>Presentazione di PowerPoint</vt:lpstr>
      <vt:lpstr>Recpy</vt:lpstr>
      <vt:lpstr>Recpy – from README.md</vt:lpstr>
      <vt:lpstr>Recpy – from README.md</vt:lpstr>
      <vt:lpstr>Recpy – from README.md</vt:lpstr>
      <vt:lpstr>Recpy – from README.md</vt:lpstr>
      <vt:lpstr>Cosine Similarity</vt:lpstr>
      <vt:lpstr>Shrinkage factor</vt:lpstr>
      <vt:lpstr>Prediction</vt:lpstr>
      <vt:lpstr>Tuning the shrinkage</vt:lpstr>
      <vt:lpstr>Pearson Similarity</vt:lpstr>
      <vt:lpstr>Pearson Similarity</vt:lpstr>
      <vt:lpstr>Adjusted Cosine</vt:lpstr>
      <vt:lpstr>Recpy – what’s new</vt:lpstr>
      <vt:lpstr>SLIM</vt:lpstr>
      <vt:lpstr>SLIM</vt:lpstr>
      <vt:lpstr>SLIM</vt:lpstr>
      <vt:lpstr>SLIM</vt:lpstr>
      <vt:lpstr>SLIM</vt:lpstr>
      <vt:lpstr>SLIM</vt:lpstr>
      <vt:lpstr>SLIM vs I2I</vt:lpstr>
      <vt:lpstr>SLIM vs I2I</vt:lpstr>
      <vt:lpstr>TODO</vt:lpstr>
    </vt:vector>
  </TitlesOfParts>
  <Company>Politecnico di Milano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Dispositivi Logici Programmabili</dc:title>
  <dc:creator>Marco D. Santambrogio</dc:creator>
  <cp:lastModifiedBy>Utente di Microsoft Office</cp:lastModifiedBy>
  <cp:revision>279</cp:revision>
  <cp:lastPrinted>2015-10-15T10:44:10Z</cp:lastPrinted>
  <dcterms:created xsi:type="dcterms:W3CDTF">2010-03-10T22:19:22Z</dcterms:created>
  <dcterms:modified xsi:type="dcterms:W3CDTF">2016-11-16T15:11:06Z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